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1" r:id="rId4"/>
    <p:sldId id="273" r:id="rId5"/>
    <p:sldId id="272" r:id="rId6"/>
    <p:sldId id="257" r:id="rId7"/>
    <p:sldId id="278" r:id="rId8"/>
    <p:sldId id="275" r:id="rId9"/>
    <p:sldId id="27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Processing Steps for Each Project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Scan / Transfer 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corrections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 Processing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57" y="648042"/>
            <a:ext cx="10515600" cy="1178278"/>
          </a:xfrm>
        </p:spPr>
        <p:txBody>
          <a:bodyPr/>
          <a:lstStyle/>
          <a:p>
            <a:r>
              <a:rPr lang="en-US" dirty="0" err="1"/>
              <a:t>LoadSample</a:t>
            </a:r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3154404" y="2126129"/>
            <a:ext cx="3914346" cy="3237352"/>
            <a:chOff x="1190546" y="2617694"/>
            <a:chExt cx="5871519" cy="4856028"/>
          </a:xfrm>
        </p:grpSpPr>
        <p:sp>
          <p:nvSpPr>
            <p:cNvPr id="3" name="Rounded Rectangle 2"/>
            <p:cNvSpPr/>
            <p:nvPr/>
          </p:nvSpPr>
          <p:spPr>
            <a:xfrm>
              <a:off x="1190546" y="3053698"/>
              <a:ext cx="5871519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488538" y="3697390"/>
              <a:ext cx="1485585" cy="3267948"/>
              <a:chOff x="1488538" y="3697390"/>
              <a:chExt cx="1485585" cy="326794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88538" y="486014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SpatialFunctions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488538" y="427876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Schema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488538" y="544152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LoadSchema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488538" y="602290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LoadFiles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88538" y="6604287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LoadHPFAll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488538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>
                    <a:solidFill>
                      <a:schemeClr val="tx1"/>
                    </a:solidFill>
                  </a:rPr>
                  <a:t>makeSampleDB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stCxn id="13" idx="2"/>
                <a:endCxn id="6" idx="0"/>
              </p:cNvCxnSpPr>
              <p:nvPr/>
            </p:nvCxnSpPr>
            <p:spPr>
              <a:xfrm>
                <a:off x="2231331" y="4058441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" idx="2"/>
                <a:endCxn id="5" idx="0"/>
              </p:cNvCxnSpPr>
              <p:nvPr/>
            </p:nvCxnSpPr>
            <p:spPr>
              <a:xfrm>
                <a:off x="2231331" y="4639820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endCxn id="7" idx="0"/>
              </p:cNvCxnSpPr>
              <p:nvPr/>
            </p:nvCxnSpPr>
            <p:spPr>
              <a:xfrm>
                <a:off x="2231330" y="5227587"/>
                <a:ext cx="1" cy="2139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7" idx="2"/>
                <a:endCxn id="8" idx="0"/>
              </p:cNvCxnSpPr>
              <p:nvPr/>
            </p:nvCxnSpPr>
            <p:spPr>
              <a:xfrm>
                <a:off x="2231331" y="5802578"/>
                <a:ext cx="0" cy="220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9" idx="0"/>
              </p:cNvCxnSpPr>
              <p:nvPr/>
            </p:nvCxnSpPr>
            <p:spPr>
              <a:xfrm>
                <a:off x="2231330" y="6396733"/>
                <a:ext cx="1" cy="2075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3397944" y="3697390"/>
              <a:ext cx="1485586" cy="3283916"/>
              <a:chOff x="3397944" y="3697390"/>
              <a:chExt cx="1485586" cy="328391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3397945" y="369739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LoadOverlaps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397945" y="42819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LoadAnnotations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397945" y="486653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LoadFieldGeometry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397945" y="603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TumorAreas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3397945" y="5451109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LoadTumorGeom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3397944" y="6620255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10" idx="2"/>
                <a:endCxn id="11" idx="0"/>
              </p:cNvCxnSpPr>
              <p:nvPr/>
            </p:nvCxnSpPr>
            <p:spPr>
              <a:xfrm>
                <a:off x="4140738" y="4058441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2"/>
                <a:endCxn id="12" idx="0"/>
              </p:cNvCxnSpPr>
              <p:nvPr/>
            </p:nvCxnSpPr>
            <p:spPr>
              <a:xfrm>
                <a:off x="4140738" y="4643014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12" idx="2"/>
                <a:endCxn id="15" idx="0"/>
              </p:cNvCxnSpPr>
              <p:nvPr/>
            </p:nvCxnSpPr>
            <p:spPr>
              <a:xfrm>
                <a:off x="4140738" y="5227587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2"/>
                <a:endCxn id="14" idx="0"/>
              </p:cNvCxnSpPr>
              <p:nvPr/>
            </p:nvCxnSpPr>
            <p:spPr>
              <a:xfrm>
                <a:off x="4140738" y="5812160"/>
                <a:ext cx="0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endCxn id="16" idx="0"/>
              </p:cNvCxnSpPr>
              <p:nvPr/>
            </p:nvCxnSpPr>
            <p:spPr>
              <a:xfrm>
                <a:off x="4140736" y="6396733"/>
                <a:ext cx="1" cy="223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5287402" y="3694514"/>
              <a:ext cx="1485585" cy="3270823"/>
              <a:chOff x="5287402" y="3694514"/>
              <a:chExt cx="1485585" cy="327082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287402" y="369451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LoadCellGgeom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5287402" y="4276468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LoadCellPos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287402" y="485842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LoadNeighbors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287402" y="544037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PrepareDuplicates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5287402" y="6022330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AddRandoms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287402" y="6604286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LoadNeighborsRR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Straight Arrow Connector 52"/>
              <p:cNvCxnSpPr>
                <a:stCxn id="18" idx="2"/>
                <a:endCxn id="19" idx="0"/>
              </p:cNvCxnSpPr>
              <p:nvPr/>
            </p:nvCxnSpPr>
            <p:spPr>
              <a:xfrm>
                <a:off x="6030195" y="4055565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20" idx="0"/>
              </p:cNvCxnSpPr>
              <p:nvPr/>
            </p:nvCxnSpPr>
            <p:spPr>
              <a:xfrm>
                <a:off x="6030194" y="4637519"/>
                <a:ext cx="1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20" idx="2"/>
                <a:endCxn id="21" idx="0"/>
              </p:cNvCxnSpPr>
              <p:nvPr/>
            </p:nvCxnSpPr>
            <p:spPr>
              <a:xfrm>
                <a:off x="6030195" y="5219473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21" idx="2"/>
                <a:endCxn id="22" idx="0"/>
              </p:cNvCxnSpPr>
              <p:nvPr/>
            </p:nvCxnSpPr>
            <p:spPr>
              <a:xfrm>
                <a:off x="6030195" y="5801427"/>
                <a:ext cx="0" cy="220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2" idx="2"/>
                <a:endCxn id="23" idx="0"/>
              </p:cNvCxnSpPr>
              <p:nvPr/>
            </p:nvCxnSpPr>
            <p:spPr>
              <a:xfrm>
                <a:off x="6030195" y="6383381"/>
                <a:ext cx="0" cy="220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urved Connector 64"/>
            <p:cNvCxnSpPr>
              <a:stCxn id="9" idx="2"/>
              <a:endCxn id="10" idx="0"/>
            </p:cNvCxnSpPr>
            <p:nvPr/>
          </p:nvCxnSpPr>
          <p:spPr>
            <a:xfrm rot="5400000" flipH="1" flipV="1">
              <a:off x="1552060" y="4376660"/>
              <a:ext cx="3267948" cy="1909407"/>
            </a:xfrm>
            <a:prstGeom prst="curvedConnector5">
              <a:avLst>
                <a:gd name="adj1" fmla="val -5555"/>
                <a:gd name="adj2" fmla="val 50000"/>
                <a:gd name="adj3" fmla="val 1121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16" idx="2"/>
              <a:endCxn id="18" idx="0"/>
            </p:cNvCxnSpPr>
            <p:nvPr/>
          </p:nvCxnSpPr>
          <p:spPr>
            <a:xfrm rot="5400000" flipH="1" flipV="1">
              <a:off x="3442070" y="4393181"/>
              <a:ext cx="3286792" cy="1889458"/>
            </a:xfrm>
            <a:prstGeom prst="curvedConnector5">
              <a:avLst>
                <a:gd name="adj1" fmla="val -6955"/>
                <a:gd name="adj2" fmla="val 50000"/>
                <a:gd name="adj3" fmla="val 1069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615591" y="3118598"/>
              <a:ext cx="11402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loaddb</a:t>
              </a:r>
              <a:endParaRPr lang="en-US" sz="1600" dirty="0"/>
            </a:p>
          </p:txBody>
        </p:sp>
        <p:cxnSp>
          <p:nvCxnSpPr>
            <p:cNvPr id="37" name="Straight Arrow Connector 36"/>
            <p:cNvCxnSpPr>
              <a:endCxn id="13" idx="0"/>
            </p:cNvCxnSpPr>
            <p:nvPr/>
          </p:nvCxnSpPr>
          <p:spPr>
            <a:xfrm flipH="1">
              <a:off x="2231331" y="2617694"/>
              <a:ext cx="19949" cy="1079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7551202" y="2387308"/>
            <a:ext cx="1544109" cy="3330681"/>
            <a:chOff x="7785743" y="3009461"/>
            <a:chExt cx="2316163" cy="4996021"/>
          </a:xfrm>
        </p:grpSpPr>
        <p:sp>
          <p:nvSpPr>
            <p:cNvPr id="28" name="Rounded Rectangle 27"/>
            <p:cNvSpPr/>
            <p:nvPr/>
          </p:nvSpPr>
          <p:spPr>
            <a:xfrm>
              <a:off x="7785743" y="3009461"/>
              <a:ext cx="2316163" cy="4420024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26376" y="3118598"/>
              <a:ext cx="150618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loadzoom</a:t>
              </a:r>
              <a:endParaRPr lang="en-US" sz="1600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208728" y="4888331"/>
              <a:ext cx="1485585" cy="1562213"/>
              <a:chOff x="10000625" y="4375682"/>
              <a:chExt cx="1485585" cy="1562213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00625" y="4976263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spLoadZoom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0000625" y="4375682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ZoomSchema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0000625" y="5576844"/>
                <a:ext cx="1485585" cy="361051"/>
              </a:xfrm>
              <a:prstGeom prst="roundRect">
                <a:avLst/>
              </a:prstGeom>
              <a:solidFill>
                <a:srgbClr val="FFFF9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ZoomLoad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6" idx="2"/>
                <a:endCxn id="25" idx="0"/>
              </p:cNvCxnSpPr>
              <p:nvPr/>
            </p:nvCxnSpPr>
            <p:spPr>
              <a:xfrm>
                <a:off x="10743418" y="4736733"/>
                <a:ext cx="0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27" idx="0"/>
              </p:cNvCxnSpPr>
              <p:nvPr/>
            </p:nvCxnSpPr>
            <p:spPr>
              <a:xfrm>
                <a:off x="10743417" y="5337314"/>
                <a:ext cx="1" cy="2395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>
              <a:stCxn id="27" idx="2"/>
            </p:cNvCxnSpPr>
            <p:nvPr/>
          </p:nvCxnSpPr>
          <p:spPr>
            <a:xfrm>
              <a:off x="8951521" y="6450544"/>
              <a:ext cx="21264" cy="155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urved Connector 42"/>
          <p:cNvCxnSpPr>
            <a:stCxn id="23" idx="2"/>
            <a:endCxn id="26" idx="0"/>
          </p:cNvCxnSpPr>
          <p:nvPr/>
        </p:nvCxnSpPr>
        <p:spPr>
          <a:xfrm rot="5400000" flipH="1" flipV="1">
            <a:off x="6662277" y="3358447"/>
            <a:ext cx="1384671" cy="1947551"/>
          </a:xfrm>
          <a:prstGeom prst="curvedConnector5">
            <a:avLst>
              <a:gd name="adj1" fmla="val -11006"/>
              <a:gd name="adj2" fmla="val 50000"/>
              <a:gd name="adj3" fmla="val 1110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01401" y="1508733"/>
            <a:ext cx="4074695" cy="3906253"/>
            <a:chOff x="4074695" y="1495926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6184666" y="2771478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Development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2469" y="1117951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Development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5"/>
            <a:ext cx="3961831" cy="504094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407" name="Rounded Rectangle 406">
            <a:extLst>
              <a:ext uri="{FF2B5EF4-FFF2-40B4-BE49-F238E27FC236}">
                <a16:creationId xmlns:a16="http://schemas.microsoft.com/office/drawing/2014/main" id="{E7B098CD-FE84-8646-830D-8B53C4159033}"/>
              </a:ext>
            </a:extLst>
          </p:cNvPr>
          <p:cNvSpPr/>
          <p:nvPr/>
        </p:nvSpPr>
        <p:spPr>
          <a:xfrm>
            <a:off x="1568716" y="1140448"/>
            <a:ext cx="1792366" cy="1567907"/>
          </a:xfrm>
          <a:prstGeom prst="roundRect">
            <a:avLst>
              <a:gd name="adj" fmla="val 505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deepzoom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80722" y="3327098"/>
            <a:ext cx="916074" cy="66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27894" y="1584668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annowarp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20492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prepdb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42402" y="26616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16200000" flipH="1">
            <a:off x="6410330" y="1504018"/>
            <a:ext cx="153899" cy="7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6080105" y="2236245"/>
            <a:ext cx="836261" cy="14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65368" y="2891880"/>
            <a:ext cx="629671" cy="650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csvscan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13302" y="305957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geomcell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60751" y="20518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geom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680891" y="3820532"/>
            <a:ext cx="1115752" cy="75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73362" y="173420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232898" y="18439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216712" y="2991261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56839" y="1726284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52006" y="311002"/>
              <a:ext cx="94902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786376" y="463402"/>
              <a:ext cx="96705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28756" y="615802"/>
              <a:ext cx="97707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32898" y="2554707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50106" y="2124308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21008" y="340043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203115" y="382362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makeSampleid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 flipV="1">
            <a:off x="5147181" y="3179928"/>
            <a:ext cx="1666121" cy="340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2"/>
            <a:endCxn id="57" idx="1"/>
          </p:cNvCxnSpPr>
          <p:nvPr/>
        </p:nvCxnSpPr>
        <p:spPr>
          <a:xfrm rot="16200000" flipH="1">
            <a:off x="4915576" y="205503"/>
            <a:ext cx="885325" cy="1324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2"/>
            <a:endCxn id="85" idx="0"/>
          </p:cNvCxnSpPr>
          <p:nvPr/>
        </p:nvCxnSpPr>
        <p:spPr>
          <a:xfrm rot="16200000" flipH="1">
            <a:off x="6894159" y="1422190"/>
            <a:ext cx="226500" cy="10328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29288" y="3943974"/>
            <a:ext cx="1608769" cy="592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5142885" y="2781981"/>
            <a:ext cx="899517" cy="32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59071" y="1705019"/>
            <a:ext cx="868823" cy="970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5109226" y="1310420"/>
            <a:ext cx="911266" cy="9342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6483580" y="960955"/>
            <a:ext cx="644713" cy="22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>
            <a:off x="5147729" y="1847415"/>
            <a:ext cx="1913022" cy="324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728562" y="5104514"/>
            <a:ext cx="2784116" cy="1053325"/>
            <a:chOff x="9006423" y="5508401"/>
            <a:chExt cx="4176179" cy="1579986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23" y="5508401"/>
              <a:ext cx="3578071" cy="157998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504" y="5890386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84" y="6621771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243485" y="6669973"/>
              <a:ext cx="1939117" cy="41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8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853042" y="3694775"/>
            <a:ext cx="1422413" cy="2272337"/>
          </a:xfrm>
          <a:prstGeom prst="curvedConnector3">
            <a:avLst>
              <a:gd name="adj1" fmla="val 7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33537" y="4891564"/>
            <a:ext cx="702440" cy="23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87166" y="4861897"/>
            <a:ext cx="1787655" cy="182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70903"/>
            <a:ext cx="2648235" cy="3971024"/>
            <a:chOff x="14018947" y="1784854"/>
            <a:chExt cx="3972352" cy="5956537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433006" y="1784854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426750" y="2227176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stitchmask</a:t>
            </a:r>
            <a:endParaRPr lang="en-US" sz="800" u="sng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5989506" y="1725700"/>
            <a:ext cx="401807" cy="6011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5340315" y="2982479"/>
            <a:ext cx="1064125" cy="34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47729" y="1847415"/>
            <a:ext cx="279021" cy="5001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266581" y="2049769"/>
            <a:ext cx="1234208" cy="7854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4" name="Group 1133"/>
          <p:cNvGrpSpPr/>
          <p:nvPr/>
        </p:nvGrpSpPr>
        <p:grpSpPr>
          <a:xfrm>
            <a:off x="165024" y="4110961"/>
            <a:ext cx="2743507" cy="1553198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6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6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561" name="Curved Connector 560"/>
          <p:cNvCxnSpPr>
            <a:cxnSpLocks/>
            <a:stCxn id="188" idx="2"/>
            <a:endCxn id="207" idx="0"/>
          </p:cNvCxnSpPr>
          <p:nvPr/>
        </p:nvCxnSpPr>
        <p:spPr>
          <a:xfrm rot="16200000" flipH="1">
            <a:off x="1243348" y="2220737"/>
            <a:ext cx="297746" cy="1065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cxnSpLocks/>
            <a:stCxn id="348" idx="2"/>
            <a:endCxn id="197" idx="0"/>
          </p:cNvCxnSpPr>
          <p:nvPr/>
        </p:nvCxnSpPr>
        <p:spPr>
          <a:xfrm rot="5400000">
            <a:off x="2071610" y="2184111"/>
            <a:ext cx="154360" cy="2880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ounded Rectangle 187"/>
          <p:cNvSpPr/>
          <p:nvPr/>
        </p:nvSpPr>
        <p:spPr>
          <a:xfrm>
            <a:off x="421067" y="2367981"/>
            <a:ext cx="877102" cy="2364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warping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1618322" y="2405306"/>
            <a:ext cx="772904" cy="231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batchflatfield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9" name="Curved Connector 198"/>
          <p:cNvCxnSpPr>
            <a:cxnSpLocks/>
            <a:stCxn id="197" idx="2"/>
            <a:endCxn id="207" idx="0"/>
          </p:cNvCxnSpPr>
          <p:nvPr/>
        </p:nvCxnSpPr>
        <p:spPr>
          <a:xfrm rot="5400000">
            <a:off x="1832111" y="2729551"/>
            <a:ext cx="265378" cy="799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209" idx="2"/>
            <a:endCxn id="208" idx="0"/>
          </p:cNvCxnSpPr>
          <p:nvPr/>
        </p:nvCxnSpPr>
        <p:spPr>
          <a:xfrm rot="16200000" flipH="1">
            <a:off x="2290537" y="3531129"/>
            <a:ext cx="96973" cy="4206"/>
          </a:xfrm>
          <a:prstGeom prst="curvedConnector3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211" idx="2"/>
            <a:endCxn id="209" idx="0"/>
          </p:cNvCxnSpPr>
          <p:nvPr/>
        </p:nvCxnSpPr>
        <p:spPr>
          <a:xfrm rot="5400000">
            <a:off x="2295463" y="3218204"/>
            <a:ext cx="84028" cy="1113"/>
          </a:xfrm>
          <a:prstGeom prst="curvedConnector3">
            <a:avLst/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2976118" y="4543803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segmaps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983885" y="4112328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Curved Connector 215"/>
          <p:cNvCxnSpPr>
            <a:stCxn id="208" idx="2"/>
            <a:endCxn id="680" idx="0"/>
          </p:cNvCxnSpPr>
          <p:nvPr/>
        </p:nvCxnSpPr>
        <p:spPr>
          <a:xfrm rot="5400000">
            <a:off x="1789201" y="3559036"/>
            <a:ext cx="299502" cy="8043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680" idx="3"/>
            <a:endCxn id="213" idx="2"/>
          </p:cNvCxnSpPr>
          <p:nvPr/>
        </p:nvCxnSpPr>
        <p:spPr>
          <a:xfrm flipV="1">
            <a:off x="2908531" y="4784504"/>
            <a:ext cx="577354" cy="1030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213" idx="0"/>
            <a:endCxn id="215" idx="2"/>
          </p:cNvCxnSpPr>
          <p:nvPr/>
        </p:nvCxnSpPr>
        <p:spPr>
          <a:xfrm rot="5400000" flipH="1" flipV="1">
            <a:off x="3394381" y="4444533"/>
            <a:ext cx="190774" cy="7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15" idx="0"/>
            <a:endCxn id="578" idx="1"/>
          </p:cNvCxnSpPr>
          <p:nvPr/>
        </p:nvCxnSpPr>
        <p:spPr>
          <a:xfrm rot="5400000" flipH="1" flipV="1">
            <a:off x="3764206" y="3673420"/>
            <a:ext cx="168354" cy="709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215" idx="0"/>
            <a:endCxn id="577" idx="1"/>
          </p:cNvCxnSpPr>
          <p:nvPr/>
        </p:nvCxnSpPr>
        <p:spPr>
          <a:xfrm rot="5400000" flipH="1" flipV="1">
            <a:off x="3561558" y="3452878"/>
            <a:ext cx="591544" cy="7273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215" idx="0"/>
            <a:endCxn id="104" idx="1"/>
          </p:cNvCxnSpPr>
          <p:nvPr/>
        </p:nvCxnSpPr>
        <p:spPr>
          <a:xfrm rot="5400000" flipH="1" flipV="1">
            <a:off x="3354824" y="3250440"/>
            <a:ext cx="1000716" cy="7230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B445094-4516-4045-8DDC-3DC09C9F90FA}"/>
              </a:ext>
            </a:extLst>
          </p:cNvPr>
          <p:cNvGrpSpPr/>
          <p:nvPr/>
        </p:nvGrpSpPr>
        <p:grpSpPr>
          <a:xfrm>
            <a:off x="133191" y="2902214"/>
            <a:ext cx="3231808" cy="962846"/>
            <a:chOff x="51551" y="3149564"/>
            <a:chExt cx="3231808" cy="962846"/>
          </a:xfrm>
        </p:grpSpPr>
        <p:sp>
          <p:nvSpPr>
            <p:cNvPr id="207" name="Rounded Rectangle 206"/>
            <p:cNvSpPr/>
            <p:nvPr/>
          </p:nvSpPr>
          <p:spPr>
            <a:xfrm>
              <a:off x="403011" y="3149564"/>
              <a:ext cx="2880348" cy="96284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719109" y="3829069"/>
              <a:ext cx="108075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injectdat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1820283" y="3508124"/>
              <a:ext cx="869993" cy="2239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applyflatw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447436" y="3194356"/>
              <a:ext cx="161791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shreddat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params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1551" y="3508100"/>
              <a:ext cx="1622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image_correction</a:t>
              </a:r>
              <a:endParaRPr lang="en-US" sz="12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30726" y="4139030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mergeloop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208" idx="3"/>
            <a:endCxn id="173" idx="1"/>
          </p:cNvCxnSpPr>
          <p:nvPr/>
        </p:nvCxnSpPr>
        <p:spPr>
          <a:xfrm flipV="1">
            <a:off x="2881502" y="2675058"/>
            <a:ext cx="1351396" cy="10215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stCxn id="50" idx="2"/>
            <a:endCxn id="161" idx="0"/>
          </p:cNvCxnSpPr>
          <p:nvPr/>
        </p:nvCxnSpPr>
        <p:spPr>
          <a:xfrm rot="5400000">
            <a:off x="1481035" y="328093"/>
            <a:ext cx="369387" cy="541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cxnSpLocks/>
            <a:stCxn id="50" idx="1"/>
            <a:endCxn id="207" idx="1"/>
          </p:cNvCxnSpPr>
          <p:nvPr/>
        </p:nvCxnSpPr>
        <p:spPr>
          <a:xfrm rot="10800000" flipV="1">
            <a:off x="484652" y="293771"/>
            <a:ext cx="988711" cy="3089866"/>
          </a:xfrm>
          <a:prstGeom prst="curvedConnector3">
            <a:avLst>
              <a:gd name="adj1" fmla="val 123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urved Connector 585"/>
          <p:cNvCxnSpPr>
            <a:endCxn id="82" idx="3"/>
          </p:cNvCxnSpPr>
          <p:nvPr/>
        </p:nvCxnSpPr>
        <p:spPr>
          <a:xfrm rot="16200000" flipH="1">
            <a:off x="6489927" y="3362078"/>
            <a:ext cx="2227422" cy="121183"/>
          </a:xfrm>
          <a:prstGeom prst="curvedConnector4">
            <a:avLst>
              <a:gd name="adj1" fmla="val 10351"/>
              <a:gd name="adj2" fmla="val 2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endCxn id="141" idx="1"/>
          </p:cNvCxnSpPr>
          <p:nvPr/>
        </p:nvCxnSpPr>
        <p:spPr>
          <a:xfrm rot="5400000" flipH="1" flipV="1">
            <a:off x="8970680" y="3125591"/>
            <a:ext cx="814615" cy="3237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D863DB0B-9F0F-844C-90C8-7E21610FBA9D}"/>
              </a:ext>
            </a:extLst>
          </p:cNvPr>
          <p:cNvCxnSpPr>
            <a:cxnSpLocks/>
            <a:stCxn id="197" idx="1"/>
            <a:endCxn id="188" idx="3"/>
          </p:cNvCxnSpPr>
          <p:nvPr/>
        </p:nvCxnSpPr>
        <p:spPr>
          <a:xfrm rot="10800000">
            <a:off x="1298170" y="2486225"/>
            <a:ext cx="320153" cy="34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EF44F724-1C12-DE4B-A43B-ACD1E63070EF}"/>
              </a:ext>
            </a:extLst>
          </p:cNvPr>
          <p:cNvSpPr/>
          <p:nvPr/>
        </p:nvSpPr>
        <p:spPr>
          <a:xfrm>
            <a:off x="692759" y="783508"/>
            <a:ext cx="1404493" cy="2548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shredXML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image binary, exposures, full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E949401-3E5D-064B-AB3E-0A46ADB1629E}"/>
              </a:ext>
            </a:extLst>
          </p:cNvPr>
          <p:cNvCxnSpPr>
            <a:cxnSpLocks/>
            <a:stCxn id="161" idx="2"/>
            <a:endCxn id="292" idx="1"/>
          </p:cNvCxnSpPr>
          <p:nvPr/>
        </p:nvCxnSpPr>
        <p:spPr>
          <a:xfrm rot="16200000" flipH="1">
            <a:off x="1475628" y="957768"/>
            <a:ext cx="532560" cy="6938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E71FBD2-0E49-4543-B700-A2052EA66963}"/>
              </a:ext>
            </a:extLst>
          </p:cNvPr>
          <p:cNvGrpSpPr/>
          <p:nvPr/>
        </p:nvGrpSpPr>
        <p:grpSpPr>
          <a:xfrm>
            <a:off x="2088810" y="1266192"/>
            <a:ext cx="1139988" cy="609515"/>
            <a:chOff x="1840806" y="1481054"/>
            <a:chExt cx="1139988" cy="60951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C566487-F3A5-F641-AD9E-E5FAC0E58E27}"/>
                </a:ext>
              </a:extLst>
            </p:cNvPr>
            <p:cNvSpPr/>
            <p:nvPr/>
          </p:nvSpPr>
          <p:spPr>
            <a:xfrm>
              <a:off x="1840806" y="1481054"/>
              <a:ext cx="1139988" cy="6095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C94634E5-736B-1D45-BAF5-E98E93E489FF}"/>
                </a:ext>
              </a:extLst>
            </p:cNvPr>
            <p:cNvSpPr/>
            <p:nvPr/>
          </p:nvSpPr>
          <p:spPr>
            <a:xfrm>
              <a:off x="1865525" y="15182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Rounded Rectangle 296">
              <a:extLst>
                <a:ext uri="{FF2B5EF4-FFF2-40B4-BE49-F238E27FC236}">
                  <a16:creationId xmlns:a16="http://schemas.microsoft.com/office/drawing/2014/main" id="{A3597632-0974-0E49-84D8-FC04EAEC20A0}"/>
                </a:ext>
              </a:extLst>
            </p:cNvPr>
            <p:cNvSpPr/>
            <p:nvPr/>
          </p:nvSpPr>
          <p:spPr>
            <a:xfrm>
              <a:off x="2017925" y="16706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2" name="Rounded Rectangle 301">
              <a:extLst>
                <a:ext uri="{FF2B5EF4-FFF2-40B4-BE49-F238E27FC236}">
                  <a16:creationId xmlns:a16="http://schemas.microsoft.com/office/drawing/2014/main" id="{BBD5D914-C59E-8C4F-9C0D-FCA6590F9C97}"/>
                </a:ext>
              </a:extLst>
            </p:cNvPr>
            <p:cNvSpPr/>
            <p:nvPr/>
          </p:nvSpPr>
          <p:spPr>
            <a:xfrm>
              <a:off x="2170325" y="1823016"/>
              <a:ext cx="793646" cy="23273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7" name="Curved Connector 246"/>
          <p:cNvCxnSpPr>
            <a:stCxn id="211" idx="3"/>
            <a:endCxn id="174" idx="1"/>
          </p:cNvCxnSpPr>
          <p:nvPr/>
        </p:nvCxnSpPr>
        <p:spPr>
          <a:xfrm flipV="1">
            <a:off x="3146989" y="2244659"/>
            <a:ext cx="1103117" cy="8172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ounded Rectangle 347">
            <a:extLst>
              <a:ext uri="{FF2B5EF4-FFF2-40B4-BE49-F238E27FC236}">
                <a16:creationId xmlns:a16="http://schemas.microsoft.com/office/drawing/2014/main" id="{7600B06F-8A9E-684D-A703-0C87FED598D8}"/>
              </a:ext>
            </a:extLst>
          </p:cNvPr>
          <p:cNvSpPr/>
          <p:nvPr/>
        </p:nvSpPr>
        <p:spPr>
          <a:xfrm>
            <a:off x="1684531" y="2021206"/>
            <a:ext cx="1216548" cy="229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meanimagecomparison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64" name="Curved Connector 363">
            <a:extLst>
              <a:ext uri="{FF2B5EF4-FFF2-40B4-BE49-F238E27FC236}">
                <a16:creationId xmlns:a16="http://schemas.microsoft.com/office/drawing/2014/main" id="{8A6224DE-B456-FE43-9EA2-B250AE56175D}"/>
              </a:ext>
            </a:extLst>
          </p:cNvPr>
          <p:cNvCxnSpPr>
            <a:cxnSpLocks/>
            <a:stCxn id="292" idx="2"/>
            <a:endCxn id="348" idx="0"/>
          </p:cNvCxnSpPr>
          <p:nvPr/>
        </p:nvCxnSpPr>
        <p:spPr>
          <a:xfrm rot="5400000">
            <a:off x="2403056" y="1765457"/>
            <a:ext cx="145499" cy="365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BC97C6E8-EBC9-CF46-88DA-1F1CC8EF82BE}"/>
              </a:ext>
            </a:extLst>
          </p:cNvPr>
          <p:cNvCxnSpPr>
            <a:cxnSpLocks/>
            <a:stCxn id="161" idx="2"/>
            <a:endCxn id="188" idx="0"/>
          </p:cNvCxnSpPr>
          <p:nvPr/>
        </p:nvCxnSpPr>
        <p:spPr>
          <a:xfrm rot="5400000">
            <a:off x="462517" y="1435491"/>
            <a:ext cx="1329591" cy="535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cxnSpLocks/>
            <a:stCxn id="292" idx="3"/>
            <a:endCxn id="246" idx="1"/>
          </p:cNvCxnSpPr>
          <p:nvPr/>
        </p:nvCxnSpPr>
        <p:spPr>
          <a:xfrm>
            <a:off x="3228798" y="1570950"/>
            <a:ext cx="1028041" cy="2764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59710AF6-196B-1845-BE91-9E7C0770D779}"/>
              </a:ext>
            </a:extLst>
          </p:cNvPr>
          <p:cNvSpPr txBox="1"/>
          <p:nvPr/>
        </p:nvSpPr>
        <p:spPr>
          <a:xfrm>
            <a:off x="2451667" y="2416207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flatfield</a:t>
            </a:r>
          </a:p>
        </p:txBody>
      </p: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BD38721F-15C6-1747-A248-3152B3FBFAE5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2097252" y="910949"/>
            <a:ext cx="2152854" cy="1333710"/>
          </a:xfrm>
          <a:prstGeom prst="curvedConnector3">
            <a:avLst>
              <a:gd name="adj1" fmla="val 85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28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</a:t>
            </a: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Data.dat files for each im3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Save the number of images in each case so we can easily build an average image later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data from the working directory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Finds the average image, excluding regions defined as artifact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image masks and final average image back to the data source location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image_correction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fixM2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>
                <a:solidFill>
                  <a:schemeClr val="tx1"/>
                </a:solidFill>
              </a:rPr>
              <a:t>meanimage</a:t>
            </a:r>
            <a:r>
              <a:rPr lang="en-US" sz="1200" dirty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Only applies the warping model to JHU Vectra 3.0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Applies the flatfield model and image warping corrections to all images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*.Data.dat files for each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*.Parameters.xml and a *.full.xml file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*.SpectralBasisInfo.Exposure.xml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Injects the corrected *.Data.dat files back into the *.im3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Renames Data.dat files to *.fw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the first image layer as *.fw01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the .Data.dat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Submit to Queue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Processing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Finished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Images Generated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Failed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AB6_2</a:t>
                </a: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AB5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 to Queue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Finished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Images Generated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Failed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AB4_2</a:t>
            </a: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AB3_2</a:t>
              </a: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AB2_2</a:t>
              </a: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AB1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/>
              <a:t>mergeloop</a:t>
            </a:r>
            <a:r>
              <a:rPr lang="en-US" dirty="0"/>
              <a:t> </a:t>
            </a:r>
            <a:r>
              <a:rPr lang="en-US" dirty="0" err="1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Launches inForm as a background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that all images completed successfully, rerunning failed images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mergeConfig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Read and process the merge file to get 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whether a cell is a lineage or expression marker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getfilenames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that all necessary data exists for each antibody target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fileloop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 parallel loop for 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readalltxt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units type for each text file (pixels or microns)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getphenofield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>
                <a:solidFill>
                  <a:schemeClr val="tx1"/>
                </a:solidFill>
              </a:rPr>
              <a:t>px</a:t>
            </a:r>
            <a:r>
              <a:rPr lang="en-US" sz="1200" dirty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Other cells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getdistinct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getcoex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getseg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getexprmark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parsave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>
                <a:solidFill>
                  <a:srgbClr val="FF0000"/>
                </a:solidFill>
              </a:rPr>
              <a:t>membranes </a:t>
            </a:r>
            <a:r>
              <a:rPr lang="en-US" sz="1200" dirty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>
                <a:solidFill>
                  <a:schemeClr val="tx1"/>
                </a:solidFill>
              </a:rPr>
              <a:t>membranes </a:t>
            </a:r>
            <a:r>
              <a:rPr lang="en-US" sz="1200" dirty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10642</TotalTime>
  <Words>1080</Words>
  <Application>Microsoft Macintosh PowerPoint</Application>
  <PresentationFormat>Widescreen</PresentationFormat>
  <Paragraphs>322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PowerPoint Presentation</vt:lpstr>
      <vt:lpstr>meanimage</vt:lpstr>
      <vt:lpstr>image_correction</vt:lpstr>
      <vt:lpstr>mergeloop SubSteps</vt:lpstr>
      <vt:lpstr>vminform</vt:lpstr>
      <vt:lpstr>PowerPoint Presentation</vt:lpstr>
      <vt:lpstr>PowerPoint Presentation</vt:lpstr>
      <vt:lpstr>LoadSample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margaret.eminizer@gmail.com</cp:lastModifiedBy>
  <cp:revision>56</cp:revision>
  <dcterms:created xsi:type="dcterms:W3CDTF">2021-06-02T15:44:56Z</dcterms:created>
  <dcterms:modified xsi:type="dcterms:W3CDTF">2021-09-01T22:01:14Z</dcterms:modified>
</cp:coreProperties>
</file>