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79" r:id="rId4"/>
    <p:sldId id="271" r:id="rId5"/>
    <p:sldId id="269" r:id="rId6"/>
    <p:sldId id="273" r:id="rId7"/>
    <p:sldId id="272" r:id="rId8"/>
    <p:sldId id="257" r:id="rId9"/>
    <p:sldId id="278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4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6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8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9C46-81F7-41F7-AFAE-BFEBBA175E9B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45216" cy="8837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 Level Processing Steps for Each Project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599991" y="2090058"/>
            <a:ext cx="1604865" cy="2463282"/>
            <a:chOff x="4599991" y="2090058"/>
            <a:chExt cx="1604865" cy="2463282"/>
          </a:xfrm>
        </p:grpSpPr>
        <p:sp>
          <p:nvSpPr>
            <p:cNvPr id="42" name="Rounded Rectangle 41"/>
            <p:cNvSpPr/>
            <p:nvPr/>
          </p:nvSpPr>
          <p:spPr>
            <a:xfrm>
              <a:off x="4599991" y="2090058"/>
              <a:ext cx="1604865" cy="2463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868478" y="2231315"/>
              <a:ext cx="1049228" cy="2407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Scan / Transfer </a:t>
              </a:r>
              <a:r>
                <a:rPr lang="en-US" sz="800" dirty="0">
                  <a:solidFill>
                    <a:schemeClr val="tx1"/>
                  </a:solidFill>
                </a:rPr>
                <a:t>to bki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868478" y="2612974"/>
              <a:ext cx="1049228" cy="2407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Image corrections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68478" y="3000689"/>
              <a:ext cx="1049228" cy="2407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inForm Processing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877809" y="3388404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Visual QC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Curved Connector 46"/>
            <p:cNvCxnSpPr>
              <a:endCxn id="43" idx="0"/>
            </p:cNvCxnSpPr>
            <p:nvPr/>
          </p:nvCxnSpPr>
          <p:spPr>
            <a:xfrm rot="16200000" flipH="1">
              <a:off x="5317947" y="2537829"/>
              <a:ext cx="140958" cy="933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43" idx="2"/>
              <a:endCxn id="44" idx="0"/>
            </p:cNvCxnSpPr>
            <p:nvPr/>
          </p:nvCxnSpPr>
          <p:spPr>
            <a:xfrm rot="5400000">
              <a:off x="5319585" y="2927182"/>
              <a:ext cx="147014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45" idx="2"/>
              <a:endCxn id="59" idx="0"/>
            </p:cNvCxnSpPr>
            <p:nvPr/>
          </p:nvCxnSpPr>
          <p:spPr>
            <a:xfrm rot="16200000" flipH="1">
              <a:off x="5330843" y="3700684"/>
              <a:ext cx="147014" cy="385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4881664" y="3776119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datavalidation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Curved Connector 65"/>
            <p:cNvCxnSpPr>
              <a:stCxn id="44" idx="2"/>
              <a:endCxn id="45" idx="0"/>
            </p:cNvCxnSpPr>
            <p:nvPr/>
          </p:nvCxnSpPr>
          <p:spPr>
            <a:xfrm rot="16200000" flipH="1">
              <a:off x="5324250" y="3310231"/>
              <a:ext cx="147014" cy="933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4900326" y="4162698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dbload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urved Connector 67"/>
            <p:cNvCxnSpPr>
              <a:stCxn id="59" idx="2"/>
              <a:endCxn id="69" idx="0"/>
            </p:cNvCxnSpPr>
            <p:nvPr/>
          </p:nvCxnSpPr>
          <p:spPr>
            <a:xfrm rot="16200000" flipH="1">
              <a:off x="5342670" y="4080428"/>
              <a:ext cx="145878" cy="1866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26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58546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mergeConfig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58547" y="2714688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Read </a:t>
            </a:r>
            <a:r>
              <a:rPr lang="en-US" sz="1200" dirty="0">
                <a:solidFill>
                  <a:schemeClr val="tx1"/>
                </a:solidFill>
              </a:rPr>
              <a:t>and process </a:t>
            </a:r>
            <a:r>
              <a:rPr lang="en-US" sz="1200" dirty="0" smtClean="0">
                <a:solidFill>
                  <a:schemeClr val="tx1"/>
                </a:solidFill>
              </a:rPr>
              <a:t>the merge </a:t>
            </a:r>
            <a:r>
              <a:rPr lang="en-US" sz="1200" dirty="0">
                <a:solidFill>
                  <a:schemeClr val="tx1"/>
                </a:solidFill>
              </a:rPr>
              <a:t>file to get </a:t>
            </a:r>
            <a:r>
              <a:rPr lang="en-US" sz="1200" dirty="0" smtClean="0">
                <a:solidFill>
                  <a:schemeClr val="tx1"/>
                </a:solidFill>
              </a:rPr>
              <a:t>info like: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Antibody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Opal pairings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The segmentation hierarchy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cells are in the same </a:t>
            </a:r>
            <a:r>
              <a:rPr lang="en-US" sz="1200" dirty="0" smtClean="0">
                <a:solidFill>
                  <a:schemeClr val="tx1"/>
                </a:solidFill>
              </a:rPr>
              <a:t>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Which cells co-express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How whether a cell is a lineage or expression marker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60680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getfilenames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42207" y="2714689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Get the file names for each image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Check that all necessary data exists for each antibody target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52653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fileloo</a:t>
            </a:r>
            <a:r>
              <a:rPr lang="en-US" sz="1200" b="1" dirty="0" err="1">
                <a:solidFill>
                  <a:schemeClr val="tx1"/>
                </a:solidFill>
              </a:rPr>
              <a:t>p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34180" y="2714689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Call </a:t>
            </a:r>
            <a:r>
              <a:rPr lang="en-US" sz="1200" b="1" dirty="0" err="1">
                <a:solidFill>
                  <a:schemeClr val="tx1"/>
                </a:solidFill>
              </a:rPr>
              <a:t>mergetbls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in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a </a:t>
            </a:r>
            <a:r>
              <a:rPr lang="en-US" sz="1200" dirty="0">
                <a:solidFill>
                  <a:schemeClr val="tx1"/>
                </a:solidFill>
              </a:rPr>
              <a:t>parallel loop </a:t>
            </a:r>
            <a:r>
              <a:rPr lang="en-US" sz="1200" dirty="0" smtClean="0">
                <a:solidFill>
                  <a:schemeClr val="tx1"/>
                </a:solidFill>
              </a:rPr>
              <a:t>for </a:t>
            </a:r>
            <a:r>
              <a:rPr lang="en-US" sz="1200" dirty="0">
                <a:solidFill>
                  <a:schemeClr val="tx1"/>
                </a:solidFill>
              </a:rPr>
              <a:t>each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</a:rPr>
              <a:t>mergetbls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merges each table and exports the results into the csv file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MaSS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625570" y="3650816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109536" y="3650815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7" name="Rectangle 26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9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1755" y="1824325"/>
            <a:ext cx="134775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readalltxt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1755" y="2525333"/>
            <a:ext cx="134775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Read the text files for each antibody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Extract only important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Get the units type for each text file (pixels or microns)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17208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getphenofield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17208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Get the positive phenotype cells for each antibody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Do a unit conversion to </a:t>
            </a:r>
            <a:r>
              <a:rPr lang="en-US" sz="1200" dirty="0" err="1" smtClean="0">
                <a:solidFill>
                  <a:schemeClr val="tx1"/>
                </a:solidFill>
              </a:rPr>
              <a:t>px</a:t>
            </a:r>
            <a:r>
              <a:rPr lang="en-US" sz="1200" dirty="0" smtClean="0">
                <a:solidFill>
                  <a:schemeClr val="tx1"/>
                </a:solidFill>
              </a:rPr>
              <a:t> if 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Establish Other cells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09070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getdistinct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09070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Check for ‘Other’ cells with cell centers 6 pixels from cells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remove duplicate ‘Others’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97528" y="3418059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400933" y="1847338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getcoex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92795" y="1824323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getseg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784658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rgbClr val="FF0000"/>
                </a:solidFill>
              </a:rPr>
              <a:t>getexprmark</a:t>
            </a:r>
            <a:endParaRPr 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476520" y="1824323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parsave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86794" y="3418058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400933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Resolve double positive cells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Establish lineage co-expression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84658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Establish the expression marker positivity on </a:t>
            </a:r>
            <a:r>
              <a:rPr lang="en-US" sz="1200" i="1" dirty="0" smtClean="0">
                <a:solidFill>
                  <a:srgbClr val="FF0000"/>
                </a:solidFill>
              </a:rPr>
              <a:t>membranes </a:t>
            </a:r>
            <a:r>
              <a:rPr lang="en-US" sz="1200" dirty="0" smtClean="0">
                <a:solidFill>
                  <a:srgbClr val="FF0000"/>
                </a:solidFill>
              </a:rPr>
              <a:t>using cell centers for duplicates;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possible storing; find examples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092795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remove ‘Other’ cell centers inside </a:t>
            </a:r>
            <a:r>
              <a:rPr lang="en-US" sz="1200" i="1" dirty="0" smtClean="0">
                <a:solidFill>
                  <a:schemeClr val="tx1"/>
                </a:solidFill>
              </a:rPr>
              <a:t>membranes </a:t>
            </a:r>
            <a:r>
              <a:rPr lang="en-US" sz="1200" dirty="0" smtClean="0">
                <a:solidFill>
                  <a:schemeClr val="tx1"/>
                </a:solidFill>
              </a:rPr>
              <a:t>of positive phenotype cells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476520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Format and save the final data table as a csv file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086637" y="3418057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773115" y="3418054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8464978" y="3418055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0156841" y="3418054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fileloop</a:t>
            </a:r>
            <a:r>
              <a:rPr lang="en-US" dirty="0"/>
              <a:t>  	</a:t>
            </a:r>
            <a:r>
              <a:rPr lang="en-US" dirty="0" err="1"/>
              <a:t>mergetbls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963834" y="981052"/>
            <a:ext cx="635578" cy="3985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31" name="Rectangle 30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67852" y="1488969"/>
            <a:ext cx="4074695" cy="3906253"/>
            <a:chOff x="4074695" y="1495926"/>
            <a:chExt cx="4074695" cy="3906253"/>
          </a:xfrm>
        </p:grpSpPr>
        <p:sp>
          <p:nvSpPr>
            <p:cNvPr id="2" name="Rounded Rectangle 1"/>
            <p:cNvSpPr/>
            <p:nvPr/>
          </p:nvSpPr>
          <p:spPr>
            <a:xfrm>
              <a:off x="4074695" y="1495926"/>
              <a:ext cx="4074695" cy="39062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4378857" y="1934691"/>
              <a:ext cx="3380907" cy="3111490"/>
              <a:chOff x="2452937" y="257811"/>
              <a:chExt cx="5071361" cy="4667235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3019905" y="985448"/>
                <a:ext cx="183893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Update </a:t>
                </a:r>
                <a:r>
                  <a:rPr lang="en-US" sz="800" dirty="0">
                    <a:solidFill>
                      <a:schemeClr val="tx1"/>
                    </a:solidFill>
                  </a:rPr>
                  <a:t>Specimen Table</a:t>
                </a: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2452937" y="2700703"/>
                <a:ext cx="1389260" cy="29777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AstroID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800" dirty="0">
                    <a:solidFill>
                      <a:schemeClr val="tx1"/>
                    </a:solidFill>
                  </a:rPr>
                  <a:t>Gen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341219" y="4563995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Transfer </a:t>
                </a:r>
                <a:r>
                  <a:rPr lang="en-US" sz="800" dirty="0">
                    <a:solidFill>
                      <a:schemeClr val="tx1"/>
                    </a:solidFill>
                  </a:rPr>
                  <a:t>to bki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5060818" y="1529109"/>
                <a:ext cx="1389260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Overview </a:t>
                </a:r>
                <a:r>
                  <a:rPr lang="en-US" sz="800" dirty="0">
                    <a:solidFill>
                      <a:schemeClr val="tx1"/>
                    </a:solidFill>
                  </a:rPr>
                  <a:t>Scan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358664" y="257811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Slide </a:t>
                </a:r>
                <a:r>
                  <a:rPr lang="en-US" sz="800" dirty="0">
                    <a:solidFill>
                      <a:schemeClr val="tx1"/>
                    </a:solidFill>
                  </a:rPr>
                  <a:t>Received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060818" y="985448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Slides </a:t>
                </a:r>
                <a:r>
                  <a:rPr lang="en-US" sz="800" dirty="0">
                    <a:solidFill>
                      <a:schemeClr val="tx1"/>
                    </a:solidFill>
                  </a:rPr>
                  <a:t>Stained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135038" y="2214338"/>
                <a:ext cx="1389260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TMA </a:t>
                </a:r>
                <a:r>
                  <a:rPr lang="en-US" sz="800" dirty="0">
                    <a:solidFill>
                      <a:schemeClr val="tx1"/>
                    </a:solidFill>
                  </a:rPr>
                  <a:t>QC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218856" y="2197588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Create </a:t>
                </a:r>
                <a:r>
                  <a:rPr lang="en-US" sz="800" dirty="0">
                    <a:solidFill>
                      <a:schemeClr val="tx1"/>
                    </a:solidFill>
                  </a:rPr>
                  <a:t>scanning plan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01073" y="3006492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Slides </a:t>
                </a:r>
                <a:r>
                  <a:rPr lang="en-US" sz="800" dirty="0">
                    <a:solidFill>
                      <a:schemeClr val="tx1"/>
                    </a:solidFill>
                  </a:rPr>
                  <a:t>scanned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5378788" y="3668115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BatchID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800" dirty="0">
                    <a:solidFill>
                      <a:schemeClr val="tx1"/>
                    </a:solidFill>
                  </a:rPr>
                  <a:t>added</a:t>
                </a:r>
              </a:p>
            </p:txBody>
          </p:sp>
          <p:cxnSp>
            <p:nvCxnSpPr>
              <p:cNvPr id="15" name="Curved Connector 14"/>
              <p:cNvCxnSpPr>
                <a:stCxn id="7" idx="2"/>
                <a:endCxn id="3" idx="0"/>
              </p:cNvCxnSpPr>
              <p:nvPr/>
            </p:nvCxnSpPr>
            <p:spPr>
              <a:xfrm rot="5400000">
                <a:off x="4309918" y="242071"/>
                <a:ext cx="372833" cy="111392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7" idx="2"/>
                <a:endCxn id="8" idx="0"/>
              </p:cNvCxnSpPr>
              <p:nvPr/>
            </p:nvCxnSpPr>
            <p:spPr>
              <a:xfrm rot="16200000" flipH="1">
                <a:off x="5217955" y="447954"/>
                <a:ext cx="372833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3" idx="2"/>
                <a:endCxn id="4" idx="0"/>
              </p:cNvCxnSpPr>
              <p:nvPr/>
            </p:nvCxnSpPr>
            <p:spPr>
              <a:xfrm rot="5400000">
                <a:off x="2866368" y="1627698"/>
                <a:ext cx="1354204" cy="79180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>
                <a:stCxn id="4" idx="2"/>
                <a:endCxn id="5" idx="0"/>
              </p:cNvCxnSpPr>
              <p:nvPr/>
            </p:nvCxnSpPr>
            <p:spPr>
              <a:xfrm rot="16200000" flipH="1">
                <a:off x="3308950" y="2837095"/>
                <a:ext cx="1565517" cy="188828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>
                <a:stCxn id="8" idx="2"/>
                <a:endCxn id="6" idx="0"/>
              </p:cNvCxnSpPr>
              <p:nvPr/>
            </p:nvCxnSpPr>
            <p:spPr>
              <a:xfrm rot="5400000">
                <a:off x="5661020" y="1434680"/>
                <a:ext cx="188857" cy="1270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urved Connector 26"/>
              <p:cNvCxnSpPr>
                <a:stCxn id="6" idx="2"/>
                <a:endCxn id="9" idx="0"/>
              </p:cNvCxnSpPr>
              <p:nvPr/>
            </p:nvCxnSpPr>
            <p:spPr>
              <a:xfrm rot="16200000" flipH="1">
                <a:off x="6130469" y="1515139"/>
                <a:ext cx="324178" cy="107422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urved Connector 29"/>
              <p:cNvCxnSpPr>
                <a:stCxn id="6" idx="2"/>
                <a:endCxn id="10" idx="0"/>
              </p:cNvCxnSpPr>
              <p:nvPr/>
            </p:nvCxnSpPr>
            <p:spPr>
              <a:xfrm rot="5400000">
                <a:off x="5250657" y="1692797"/>
                <a:ext cx="307428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urved Connector 31"/>
              <p:cNvCxnSpPr>
                <a:stCxn id="10" idx="2"/>
                <a:endCxn id="11" idx="0"/>
              </p:cNvCxnSpPr>
              <p:nvPr/>
            </p:nvCxnSpPr>
            <p:spPr>
              <a:xfrm rot="16200000" flipH="1">
                <a:off x="5220476" y="2391456"/>
                <a:ext cx="447853" cy="78221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>
                <a:stCxn id="11" idx="2"/>
                <a:endCxn id="13" idx="0"/>
              </p:cNvCxnSpPr>
              <p:nvPr/>
            </p:nvCxnSpPr>
            <p:spPr>
              <a:xfrm rot="16200000" flipH="1">
                <a:off x="5874082" y="3328971"/>
                <a:ext cx="300572" cy="37771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stCxn id="13" idx="2"/>
                <a:endCxn id="5" idx="0"/>
              </p:cNvCxnSpPr>
              <p:nvPr/>
            </p:nvCxnSpPr>
            <p:spPr>
              <a:xfrm rot="5400000">
                <a:off x="5357124" y="3707892"/>
                <a:ext cx="534829" cy="117737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urved Connector 61"/>
              <p:cNvCxnSpPr>
                <a:stCxn id="9" idx="2"/>
                <a:endCxn id="11" idx="0"/>
              </p:cNvCxnSpPr>
              <p:nvPr/>
            </p:nvCxnSpPr>
            <p:spPr>
              <a:xfrm rot="5400000">
                <a:off x="6117039" y="2293862"/>
                <a:ext cx="431103" cy="99415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0" y="7304"/>
            <a:ext cx="7010400" cy="883709"/>
          </a:xfrm>
        </p:spPr>
        <p:txBody>
          <a:bodyPr/>
          <a:lstStyle/>
          <a:p>
            <a:r>
              <a:rPr lang="en-US" dirty="0"/>
              <a:t>Scanning Process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48884" y="1488969"/>
            <a:ext cx="4074695" cy="3906253"/>
            <a:chOff x="4122178" y="1476162"/>
            <a:chExt cx="4074695" cy="3906253"/>
          </a:xfrm>
        </p:grpSpPr>
        <p:sp>
          <p:nvSpPr>
            <p:cNvPr id="42" name="Rounded Rectangle 41"/>
            <p:cNvSpPr/>
            <p:nvPr/>
          </p:nvSpPr>
          <p:spPr>
            <a:xfrm>
              <a:off x="4122178" y="1476162"/>
              <a:ext cx="4074695" cy="39062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378857" y="1934691"/>
              <a:ext cx="3456371" cy="3111490"/>
              <a:chOff x="2452937" y="257811"/>
              <a:chExt cx="5184557" cy="4667235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2922728" y="982323"/>
                <a:ext cx="1838936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Update </a:t>
                </a:r>
                <a:r>
                  <a:rPr lang="en-US" sz="800" dirty="0">
                    <a:solidFill>
                      <a:schemeClr val="tx1"/>
                    </a:solidFill>
                  </a:rPr>
                  <a:t>Specimen Table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452937" y="2700703"/>
                <a:ext cx="1389260" cy="29777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AstroID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800" dirty="0">
                    <a:solidFill>
                      <a:schemeClr val="tx1"/>
                    </a:solidFill>
                  </a:rPr>
                  <a:t>Gen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341219" y="4563995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Transfer </a:t>
                </a:r>
                <a:r>
                  <a:rPr lang="en-US" sz="800" dirty="0">
                    <a:solidFill>
                      <a:schemeClr val="tx1"/>
                    </a:solidFill>
                  </a:rPr>
                  <a:t>to bki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174014" y="1614098"/>
                <a:ext cx="1389260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OverviewScan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358664" y="257811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Slide </a:t>
                </a:r>
                <a:r>
                  <a:rPr lang="en-US" sz="800" dirty="0">
                    <a:solidFill>
                      <a:schemeClr val="tx1"/>
                    </a:solidFill>
                  </a:rPr>
                  <a:t>Received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060818" y="985448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Slides </a:t>
                </a:r>
                <a:r>
                  <a:rPr lang="en-US" sz="800" dirty="0">
                    <a:solidFill>
                      <a:schemeClr val="tx1"/>
                    </a:solidFill>
                  </a:rPr>
                  <a:t>Stained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248234" y="2299326"/>
                <a:ext cx="1389260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TMA </a:t>
                </a:r>
                <a:r>
                  <a:rPr lang="en-US" sz="800" dirty="0">
                    <a:solidFill>
                      <a:schemeClr val="tx1"/>
                    </a:solidFill>
                  </a:rPr>
                  <a:t>QC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32052" y="2282577"/>
                <a:ext cx="1668876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scanplan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114269" y="3091481"/>
                <a:ext cx="1668876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im3scan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5491984" y="3753104"/>
                <a:ext cx="1668876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BatchID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800" dirty="0">
                    <a:solidFill>
                      <a:schemeClr val="tx1"/>
                    </a:solidFill>
                  </a:rPr>
                  <a:t>added</a:t>
                </a:r>
              </a:p>
            </p:txBody>
          </p:sp>
          <p:cxnSp>
            <p:nvCxnSpPr>
              <p:cNvPr id="54" name="Curved Connector 53"/>
              <p:cNvCxnSpPr>
                <a:stCxn id="48" idx="2"/>
                <a:endCxn id="44" idx="0"/>
              </p:cNvCxnSpPr>
              <p:nvPr/>
            </p:nvCxnSpPr>
            <p:spPr>
              <a:xfrm rot="5400000">
                <a:off x="4262893" y="191920"/>
                <a:ext cx="369708" cy="121109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>
                <a:stCxn id="48" idx="2"/>
                <a:endCxn id="49" idx="0"/>
              </p:cNvCxnSpPr>
              <p:nvPr/>
            </p:nvCxnSpPr>
            <p:spPr>
              <a:xfrm rot="16200000" flipH="1">
                <a:off x="5217955" y="447954"/>
                <a:ext cx="372833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>
                <a:stCxn id="44" idx="2"/>
                <a:endCxn id="45" idx="0"/>
              </p:cNvCxnSpPr>
              <p:nvPr/>
            </p:nvCxnSpPr>
            <p:spPr>
              <a:xfrm rot="5400000">
                <a:off x="2816218" y="1674724"/>
                <a:ext cx="1357329" cy="69462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>
                <a:stCxn id="45" idx="2"/>
                <a:endCxn id="46" idx="0"/>
              </p:cNvCxnSpPr>
              <p:nvPr/>
            </p:nvCxnSpPr>
            <p:spPr>
              <a:xfrm rot="16200000" flipH="1">
                <a:off x="3308950" y="2837095"/>
                <a:ext cx="1565517" cy="1888282"/>
              </a:xfrm>
              <a:prstGeom prst="curvedConnector3">
                <a:avLst>
                  <a:gd name="adj1" fmla="val 8207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>
                <a:stCxn id="49" idx="2"/>
                <a:endCxn id="47" idx="0"/>
              </p:cNvCxnSpPr>
              <p:nvPr/>
            </p:nvCxnSpPr>
            <p:spPr>
              <a:xfrm rot="16200000" flipH="1">
                <a:off x="5675123" y="1420576"/>
                <a:ext cx="273846" cy="11319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>
                <a:stCxn id="47" idx="2"/>
                <a:endCxn id="50" idx="0"/>
              </p:cNvCxnSpPr>
              <p:nvPr/>
            </p:nvCxnSpPr>
            <p:spPr>
              <a:xfrm rot="16200000" flipH="1">
                <a:off x="6243665" y="1600126"/>
                <a:ext cx="324177" cy="107422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>
                <a:stCxn id="47" idx="2"/>
                <a:endCxn id="51" idx="0"/>
              </p:cNvCxnSpPr>
              <p:nvPr/>
            </p:nvCxnSpPr>
            <p:spPr>
              <a:xfrm rot="5400000">
                <a:off x="5363854" y="1777786"/>
                <a:ext cx="307428" cy="70215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urved Connector 60"/>
              <p:cNvCxnSpPr>
                <a:stCxn id="51" idx="2"/>
                <a:endCxn id="52" idx="0"/>
              </p:cNvCxnSpPr>
              <p:nvPr/>
            </p:nvCxnSpPr>
            <p:spPr>
              <a:xfrm rot="16200000" flipH="1">
                <a:off x="5333672" y="2476446"/>
                <a:ext cx="447852" cy="78221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>
                <a:stCxn id="52" idx="2"/>
                <a:endCxn id="53" idx="0"/>
              </p:cNvCxnSpPr>
              <p:nvPr/>
            </p:nvCxnSpPr>
            <p:spPr>
              <a:xfrm rot="16200000" flipH="1">
                <a:off x="5987279" y="3413959"/>
                <a:ext cx="300572" cy="37771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53" idx="2"/>
                <a:endCxn id="46" idx="0"/>
              </p:cNvCxnSpPr>
              <p:nvPr/>
            </p:nvCxnSpPr>
            <p:spPr>
              <a:xfrm rot="5400000">
                <a:off x="5456218" y="3693789"/>
                <a:ext cx="449840" cy="129057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50" idx="2"/>
                <a:endCxn id="52" idx="0"/>
              </p:cNvCxnSpPr>
              <p:nvPr/>
            </p:nvCxnSpPr>
            <p:spPr>
              <a:xfrm rot="5400000">
                <a:off x="6230234" y="2378850"/>
                <a:ext cx="431103" cy="994158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ounded Rectangle 15"/>
          <p:cNvSpPr/>
          <p:nvPr/>
        </p:nvSpPr>
        <p:spPr>
          <a:xfrm>
            <a:off x="7440234" y="2771478"/>
            <a:ext cx="2430207" cy="184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48920" y="1115404"/>
            <a:ext cx="274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Development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209427" y="1125549"/>
            <a:ext cx="175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Development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6172629" y="1756153"/>
            <a:ext cx="3685776" cy="997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607897" y="2716546"/>
            <a:ext cx="3685776" cy="184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595860" y="1701221"/>
            <a:ext cx="3685776" cy="997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Scans Overview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196328" y="2333780"/>
            <a:ext cx="1529299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im3scan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02185" y="2326969"/>
            <a:ext cx="1622758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scanplan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Curved Connector 4"/>
          <p:cNvCxnSpPr>
            <a:stCxn id="4" idx="3"/>
            <a:endCxn id="3" idx="1"/>
          </p:cNvCxnSpPr>
          <p:nvPr/>
        </p:nvCxnSpPr>
        <p:spPr>
          <a:xfrm>
            <a:off x="6924943" y="2507495"/>
            <a:ext cx="271385" cy="6811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17977" y="2320619"/>
            <a:ext cx="1512823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OverviewScan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6" idx="3"/>
            <a:endCxn id="4" idx="1"/>
          </p:cNvCxnSpPr>
          <p:nvPr/>
        </p:nvCxnSpPr>
        <p:spPr>
          <a:xfrm>
            <a:off x="5030800" y="2501145"/>
            <a:ext cx="271385" cy="635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17976" y="2760670"/>
            <a:ext cx="1512823" cy="26207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Logs an event each </a:t>
            </a:r>
            <a:r>
              <a:rPr lang="en-US" sz="1200" dirty="0" smtClean="0">
                <a:solidFill>
                  <a:schemeClr val="tx1"/>
                </a:solidFill>
              </a:rPr>
              <a:t>time a new scan folder is present for a sample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02185" y="2747969"/>
            <a:ext cx="1622758" cy="31234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Logs when the scanning plan is created for a particular scan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Open the scanning plan and report number of pending for acquisition im3s (if that value has gone up since the previous check for a slide-scan pair)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6328" y="2772722"/>
            <a:ext cx="1529299" cy="19818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Reports the number of im3s out of number of expected im3s based on the scanning plan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14" name="Rectangle 13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50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ounded Rectangle 267"/>
          <p:cNvSpPr/>
          <p:nvPr/>
        </p:nvSpPr>
        <p:spPr>
          <a:xfrm>
            <a:off x="79928" y="676606"/>
            <a:ext cx="3961831" cy="5309678"/>
          </a:xfrm>
          <a:prstGeom prst="roundRect">
            <a:avLst>
              <a:gd name="adj" fmla="val 227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/>
          </a:p>
        </p:txBody>
      </p:sp>
      <p:sp>
        <p:nvSpPr>
          <p:cNvPr id="1092" name="Rounded Rectangle 1091"/>
          <p:cNvSpPr/>
          <p:nvPr/>
        </p:nvSpPr>
        <p:spPr>
          <a:xfrm>
            <a:off x="5295318" y="761747"/>
            <a:ext cx="2931861" cy="4125367"/>
          </a:xfrm>
          <a:prstGeom prst="roundRect">
            <a:avLst>
              <a:gd name="adj" fmla="val 227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/>
          </a:p>
        </p:txBody>
      </p:sp>
      <p:sp>
        <p:nvSpPr>
          <p:cNvPr id="65" name="Rounded Rectangle 64"/>
          <p:cNvSpPr/>
          <p:nvPr/>
        </p:nvSpPr>
        <p:spPr>
          <a:xfrm>
            <a:off x="6108942" y="3818405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deepzoom</a:t>
            </a:r>
            <a:endParaRPr lang="en-US" sz="800" u="sng" dirty="0">
              <a:solidFill>
                <a:schemeClr val="tx1"/>
              </a:solidFill>
            </a:endParaRPr>
          </a:p>
        </p:txBody>
      </p:sp>
      <p:cxnSp>
        <p:nvCxnSpPr>
          <p:cNvPr id="67" name="Curved Connector 66"/>
          <p:cNvCxnSpPr>
            <a:stCxn id="59" idx="2"/>
            <a:endCxn id="65" idx="0"/>
          </p:cNvCxnSpPr>
          <p:nvPr/>
        </p:nvCxnSpPr>
        <p:spPr>
          <a:xfrm rot="16200000" flipH="1">
            <a:off x="6080722" y="3327098"/>
            <a:ext cx="916074" cy="66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027894" y="1584668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391830" y="3532002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annowarp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020492" y="1190069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prepdb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042402" y="2661630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solidFill>
                  <a:schemeClr val="tx1"/>
                </a:solidFill>
              </a:rPr>
              <a:t>zoom</a:t>
            </a:r>
          </a:p>
        </p:txBody>
      </p:sp>
      <p:cxnSp>
        <p:nvCxnSpPr>
          <p:cNvPr id="77" name="Curved Connector 76"/>
          <p:cNvCxnSpPr>
            <a:stCxn id="57" idx="2"/>
            <a:endCxn id="54" idx="0"/>
          </p:cNvCxnSpPr>
          <p:nvPr/>
        </p:nvCxnSpPr>
        <p:spPr>
          <a:xfrm rot="16200000" flipH="1">
            <a:off x="6410330" y="1504018"/>
            <a:ext cx="153899" cy="74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54" idx="2"/>
            <a:endCxn id="59" idx="0"/>
          </p:cNvCxnSpPr>
          <p:nvPr/>
        </p:nvCxnSpPr>
        <p:spPr>
          <a:xfrm rot="16200000" flipH="1">
            <a:off x="6080105" y="2236245"/>
            <a:ext cx="836261" cy="145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cxnSpLocks/>
            <a:stCxn id="59" idx="2"/>
            <a:endCxn id="56" idx="0"/>
          </p:cNvCxnSpPr>
          <p:nvPr/>
        </p:nvCxnSpPr>
        <p:spPr>
          <a:xfrm rot="5400000">
            <a:off x="5865368" y="2891880"/>
            <a:ext cx="629671" cy="6505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6738057" y="4416030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csvscan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813302" y="3059577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geomcell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060751" y="2051869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geom</a:t>
            </a:r>
            <a:endParaRPr lang="en-US" sz="800" u="sng" dirty="0">
              <a:solidFill>
                <a:schemeClr val="tx1"/>
              </a:solidFill>
            </a:endParaRPr>
          </a:p>
        </p:txBody>
      </p:sp>
      <p:cxnSp>
        <p:nvCxnSpPr>
          <p:cNvPr id="96" name="Curved Connector 95"/>
          <p:cNvCxnSpPr>
            <a:cxnSpLocks/>
            <a:stCxn id="83" idx="2"/>
            <a:endCxn id="82" idx="0"/>
          </p:cNvCxnSpPr>
          <p:nvPr/>
        </p:nvCxnSpPr>
        <p:spPr>
          <a:xfrm rot="5400000">
            <a:off x="6680891" y="3820532"/>
            <a:ext cx="1115752" cy="752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5302746" y="772450"/>
            <a:ext cx="129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</a:t>
            </a:r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4650007" y="1101193"/>
            <a:ext cx="21423" cy="5155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H="1">
            <a:off x="8706082" y="1080126"/>
            <a:ext cx="35581" cy="52292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879653" y="174856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im3 files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85905" y="174856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Annotations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197631" y="2504812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Component tiffs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53379" y="160500"/>
            <a:ext cx="1158296" cy="2694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Received Microscope, Microscope Change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4240688" y="1643508"/>
            <a:ext cx="890890" cy="2422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image masks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8275455" y="3389975"/>
            <a:ext cx="914400" cy="609600"/>
            <a:chOff x="3579652" y="184889"/>
            <a:chExt cx="1371600" cy="914400"/>
          </a:xfrm>
        </p:grpSpPr>
        <p:sp>
          <p:nvSpPr>
            <p:cNvPr id="167" name="Rectangle 166"/>
            <p:cNvSpPr/>
            <p:nvPr/>
          </p:nvSpPr>
          <p:spPr>
            <a:xfrm>
              <a:off x="3579652" y="184889"/>
              <a:ext cx="13716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6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686627" y="311001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839027" y="463401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3991427" y="615801"/>
              <a:ext cx="914400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9780671" y="5708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882271" y="6724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9983871" y="7740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4213817" y="2068258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flatw</a:t>
            </a:r>
            <a:r>
              <a:rPr lang="en-US" sz="800" dirty="0">
                <a:solidFill>
                  <a:schemeClr val="tx1"/>
                </a:solidFill>
              </a:rPr>
              <a:t> images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4264685" y="1187533"/>
            <a:ext cx="859120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*.xml</a:t>
            </a:r>
          </a:p>
        </p:txBody>
      </p:sp>
      <p:sp>
        <p:nvSpPr>
          <p:cNvPr id="577" name="Rounded Rectangle 576"/>
          <p:cNvSpPr/>
          <p:nvPr/>
        </p:nvSpPr>
        <p:spPr>
          <a:xfrm>
            <a:off x="4201927" y="2913984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Segmentations</a:t>
            </a:r>
          </a:p>
        </p:txBody>
      </p:sp>
      <p:sp>
        <p:nvSpPr>
          <p:cNvPr id="578" name="Rounded Rectangle 577"/>
          <p:cNvSpPr/>
          <p:nvPr/>
        </p:nvSpPr>
        <p:spPr>
          <a:xfrm>
            <a:off x="4184034" y="3337174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Object catalogs</a:t>
            </a:r>
          </a:p>
        </p:txBody>
      </p:sp>
      <p:grpSp>
        <p:nvGrpSpPr>
          <p:cNvPr id="1041" name="Group 1040"/>
          <p:cNvGrpSpPr/>
          <p:nvPr/>
        </p:nvGrpSpPr>
        <p:grpSpPr>
          <a:xfrm>
            <a:off x="10098938" y="5650185"/>
            <a:ext cx="1906446" cy="748965"/>
            <a:chOff x="6608355" y="7843778"/>
            <a:chExt cx="2859669" cy="1123447"/>
          </a:xfrm>
        </p:grpSpPr>
        <p:sp>
          <p:nvSpPr>
            <p:cNvPr id="203" name="Rectangle 202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6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matlab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Powershell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1037" name="Rounded Rectangle 1036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sp>
        <p:nvSpPr>
          <p:cNvPr id="177" name="Rounded Rectangle 176"/>
          <p:cNvSpPr/>
          <p:nvPr/>
        </p:nvSpPr>
        <p:spPr>
          <a:xfrm>
            <a:off x="7128292" y="840604"/>
            <a:ext cx="1019533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makeSampleid</a:t>
            </a:r>
            <a:endParaRPr lang="en-US" sz="800" u="sng" dirty="0">
              <a:solidFill>
                <a:schemeClr val="tx1"/>
              </a:solidFill>
            </a:endParaRPr>
          </a:p>
        </p:txBody>
      </p:sp>
      <p:cxnSp>
        <p:nvCxnSpPr>
          <p:cNvPr id="120" name="Curved Connector 119"/>
          <p:cNvCxnSpPr>
            <a:stCxn id="577" idx="3"/>
            <a:endCxn id="83" idx="1"/>
          </p:cNvCxnSpPr>
          <p:nvPr/>
        </p:nvCxnSpPr>
        <p:spPr>
          <a:xfrm>
            <a:off x="5128100" y="3034335"/>
            <a:ext cx="1685202" cy="1455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cxnSpLocks/>
            <a:stCxn id="55" idx="2"/>
            <a:endCxn id="57" idx="1"/>
          </p:cNvCxnSpPr>
          <p:nvPr/>
        </p:nvCxnSpPr>
        <p:spPr>
          <a:xfrm rot="16200000" flipH="1">
            <a:off x="4837311" y="127238"/>
            <a:ext cx="894863" cy="1471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cxnSpLocks/>
            <a:stCxn id="54" idx="2"/>
            <a:endCxn id="85" idx="0"/>
          </p:cNvCxnSpPr>
          <p:nvPr/>
        </p:nvCxnSpPr>
        <p:spPr>
          <a:xfrm rot="16200000" flipH="1">
            <a:off x="6894159" y="1422190"/>
            <a:ext cx="226500" cy="10328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578" idx="3"/>
            <a:endCxn id="82" idx="1"/>
          </p:cNvCxnSpPr>
          <p:nvPr/>
        </p:nvCxnSpPr>
        <p:spPr>
          <a:xfrm>
            <a:off x="5110207" y="3457525"/>
            <a:ext cx="1627850" cy="1078856"/>
          </a:xfrm>
          <a:prstGeom prst="curvedConnector3">
            <a:avLst>
              <a:gd name="adj1" fmla="val 9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04" idx="3"/>
            <a:endCxn id="59" idx="1"/>
          </p:cNvCxnSpPr>
          <p:nvPr/>
        </p:nvCxnSpPr>
        <p:spPr>
          <a:xfrm>
            <a:off x="5123804" y="2625163"/>
            <a:ext cx="918598" cy="1568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urved Connector 565"/>
          <p:cNvCxnSpPr>
            <a:stCxn id="173" idx="3"/>
            <a:endCxn id="54" idx="1"/>
          </p:cNvCxnSpPr>
          <p:nvPr/>
        </p:nvCxnSpPr>
        <p:spPr>
          <a:xfrm flipV="1">
            <a:off x="5139990" y="1705019"/>
            <a:ext cx="887904" cy="4835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74" idx="3"/>
            <a:endCxn id="57" idx="1"/>
          </p:cNvCxnSpPr>
          <p:nvPr/>
        </p:nvCxnSpPr>
        <p:spPr>
          <a:xfrm>
            <a:off x="5123805" y="1307884"/>
            <a:ext cx="896687" cy="25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77" idx="1"/>
            <a:endCxn id="57" idx="0"/>
          </p:cNvCxnSpPr>
          <p:nvPr/>
        </p:nvCxnSpPr>
        <p:spPr>
          <a:xfrm rot="10800000" flipV="1">
            <a:off x="6483580" y="960955"/>
            <a:ext cx="644713" cy="2291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56" idx="2"/>
            <a:endCxn id="82" idx="0"/>
          </p:cNvCxnSpPr>
          <p:nvPr/>
        </p:nvCxnSpPr>
        <p:spPr>
          <a:xfrm rot="16200000" flipH="1">
            <a:off x="6206367" y="3421252"/>
            <a:ext cx="643327" cy="1346227"/>
          </a:xfrm>
          <a:prstGeom prst="curvedConnector3">
            <a:avLst>
              <a:gd name="adj1" fmla="val 84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stCxn id="246" idx="3"/>
            <a:endCxn id="85" idx="1"/>
          </p:cNvCxnSpPr>
          <p:nvPr/>
        </p:nvCxnSpPr>
        <p:spPr>
          <a:xfrm>
            <a:off x="5131578" y="1764639"/>
            <a:ext cx="1929173" cy="407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/>
        </p:nvGrpSpPr>
        <p:grpSpPr>
          <a:xfrm>
            <a:off x="5840152" y="5244038"/>
            <a:ext cx="2385378" cy="1053325"/>
            <a:chOff x="9006412" y="5508404"/>
            <a:chExt cx="3578067" cy="1579987"/>
          </a:xfrm>
        </p:grpSpPr>
        <p:sp>
          <p:nvSpPr>
            <p:cNvPr id="298" name="Rounded Rectangle 297"/>
            <p:cNvSpPr/>
            <p:nvPr/>
          </p:nvSpPr>
          <p:spPr>
            <a:xfrm>
              <a:off x="9006412" y="5508404"/>
              <a:ext cx="3578067" cy="1579987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10171495" y="5890390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loaddb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9303875" y="6621773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loadzoom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9147468" y="5516625"/>
              <a:ext cx="19391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LoadSample</a:t>
              </a:r>
              <a:endParaRPr lang="en-US" sz="1200" dirty="0"/>
            </a:p>
          </p:txBody>
        </p:sp>
        <p:cxnSp>
          <p:nvCxnSpPr>
            <p:cNvPr id="250" name="Curved Connector 249"/>
            <p:cNvCxnSpPr>
              <a:stCxn id="299" idx="2"/>
              <a:endCxn id="300" idx="0"/>
            </p:cNvCxnSpPr>
            <p:nvPr/>
          </p:nvCxnSpPr>
          <p:spPr>
            <a:xfrm rot="5400000">
              <a:off x="10247149" y="6002797"/>
              <a:ext cx="370332" cy="8676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Curved Connector 243"/>
          <p:cNvCxnSpPr>
            <a:cxnSpLocks/>
            <a:stCxn id="300" idx="3"/>
            <a:endCxn id="167" idx="1"/>
          </p:cNvCxnSpPr>
          <p:nvPr/>
        </p:nvCxnSpPr>
        <p:spPr>
          <a:xfrm flipV="1">
            <a:off x="6964634" y="3694775"/>
            <a:ext cx="1310821" cy="2411860"/>
          </a:xfrm>
          <a:prstGeom prst="curvedConnector3">
            <a:avLst>
              <a:gd name="adj1" fmla="val 763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2" idx="2"/>
            <a:endCxn id="299" idx="0"/>
          </p:cNvCxnSpPr>
          <p:nvPr/>
        </p:nvCxnSpPr>
        <p:spPr>
          <a:xfrm rot="5400000">
            <a:off x="6719571" y="5017122"/>
            <a:ext cx="841964" cy="1211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65" idx="2"/>
            <a:endCxn id="300" idx="0"/>
          </p:cNvCxnSpPr>
          <p:nvPr/>
        </p:nvCxnSpPr>
        <p:spPr>
          <a:xfrm rot="5400000">
            <a:off x="5573200" y="4987455"/>
            <a:ext cx="1927178" cy="70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0993465" y="761584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Clinical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9345965" y="1596782"/>
            <a:ext cx="2648235" cy="3945145"/>
            <a:chOff x="14018947" y="1823673"/>
            <a:chExt cx="3972352" cy="5917718"/>
          </a:xfrm>
        </p:grpSpPr>
        <p:sp>
          <p:nvSpPr>
            <p:cNvPr id="995" name="Rounded Rectangle 994"/>
            <p:cNvSpPr/>
            <p:nvPr/>
          </p:nvSpPr>
          <p:spPr>
            <a:xfrm>
              <a:off x="14018947" y="1823673"/>
              <a:ext cx="3972352" cy="5917718"/>
            </a:xfrm>
            <a:prstGeom prst="roundRect">
              <a:avLst>
                <a:gd name="adj" fmla="val 4271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6498457" y="6564680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WSIxx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5077466" y="2447400"/>
              <a:ext cx="1389260" cy="3577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prepmerge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Curved Connector 144"/>
            <p:cNvCxnSpPr>
              <a:stCxn id="138" idx="2"/>
              <a:endCxn id="139" idx="0"/>
            </p:cNvCxnSpPr>
            <p:nvPr/>
          </p:nvCxnSpPr>
          <p:spPr>
            <a:xfrm rot="16200000" flipH="1">
              <a:off x="15297478" y="1972781"/>
              <a:ext cx="152947" cy="79628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ounded Rectangle 139"/>
            <p:cNvSpPr/>
            <p:nvPr/>
          </p:nvSpPr>
          <p:spPr>
            <a:xfrm>
              <a:off x="14304111" y="2988920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createmerge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4309796" y="3566916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mergedb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Curved Connector 146"/>
            <p:cNvCxnSpPr>
              <a:stCxn id="140" idx="2"/>
              <a:endCxn id="141" idx="0"/>
            </p:cNvCxnSpPr>
            <p:nvPr/>
          </p:nvCxnSpPr>
          <p:spPr>
            <a:xfrm rot="16200000" flipH="1">
              <a:off x="14894409" y="3456899"/>
              <a:ext cx="214348" cy="56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14814987" y="479531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zindex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4738377" y="4193385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celltag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Curved Connector 152"/>
            <p:cNvCxnSpPr>
              <a:stCxn id="141" idx="2"/>
              <a:endCxn id="152" idx="0"/>
            </p:cNvCxnSpPr>
            <p:nvPr/>
          </p:nvCxnSpPr>
          <p:spPr>
            <a:xfrm rot="16200000" flipH="1">
              <a:off x="15087306" y="3847683"/>
              <a:ext cx="262821" cy="4285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>
              <a:stCxn id="152" idx="2"/>
              <a:endCxn id="151" idx="0"/>
            </p:cNvCxnSpPr>
            <p:nvPr/>
          </p:nvCxnSpPr>
          <p:spPr>
            <a:xfrm rot="16200000" flipH="1">
              <a:off x="15352172" y="4637868"/>
              <a:ext cx="238280" cy="7661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ounded Rectangle 157"/>
            <p:cNvSpPr/>
            <p:nvPr/>
          </p:nvSpPr>
          <p:spPr>
            <a:xfrm>
              <a:off x="15193087" y="534273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matches</a:t>
              </a:r>
            </a:p>
          </p:txBody>
        </p:sp>
        <p:cxnSp>
          <p:nvCxnSpPr>
            <p:cNvPr id="159" name="Curved Connector 158"/>
            <p:cNvCxnSpPr>
              <a:stCxn id="151" idx="2"/>
              <a:endCxn id="158" idx="0"/>
            </p:cNvCxnSpPr>
            <p:nvPr/>
          </p:nvCxnSpPr>
          <p:spPr>
            <a:xfrm rot="16200000" flipH="1">
              <a:off x="15606781" y="5061797"/>
              <a:ext cx="183772" cy="3781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14369660" y="5831669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mergezoom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4772097" y="6587603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Zoomxx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27" name="Curved Connector 226"/>
            <p:cNvCxnSpPr>
              <a:stCxn id="70" idx="2"/>
              <a:endCxn id="225" idx="0"/>
            </p:cNvCxnSpPr>
            <p:nvPr/>
          </p:nvCxnSpPr>
          <p:spPr>
            <a:xfrm rot="16200000" flipH="1">
              <a:off x="15068067" y="6188942"/>
              <a:ext cx="394883" cy="40243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58" idx="2"/>
              <a:endCxn id="157" idx="0"/>
            </p:cNvCxnSpPr>
            <p:nvPr/>
          </p:nvCxnSpPr>
          <p:spPr>
            <a:xfrm rot="16200000" flipH="1">
              <a:off x="16111253" y="5482845"/>
              <a:ext cx="858299" cy="130537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ounded Rectangle 165"/>
            <p:cNvSpPr/>
            <p:nvPr/>
          </p:nvSpPr>
          <p:spPr>
            <a:xfrm>
              <a:off x="15772096" y="7272180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linkzoom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Curved Connector 4"/>
            <p:cNvCxnSpPr>
              <a:stCxn id="225" idx="2"/>
              <a:endCxn id="166" idx="0"/>
            </p:cNvCxnSpPr>
            <p:nvPr/>
          </p:nvCxnSpPr>
          <p:spPr>
            <a:xfrm rot="16200000" flipH="1">
              <a:off x="15804963" y="6610417"/>
              <a:ext cx="323526" cy="9999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57" idx="2"/>
              <a:endCxn id="166" idx="0"/>
            </p:cNvCxnSpPr>
            <p:nvPr/>
          </p:nvCxnSpPr>
          <p:spPr>
            <a:xfrm rot="5400000">
              <a:off x="16656683" y="6735775"/>
              <a:ext cx="346449" cy="72636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>
              <a:stCxn id="139" idx="2"/>
              <a:endCxn id="140" idx="0"/>
            </p:cNvCxnSpPr>
            <p:nvPr/>
          </p:nvCxnSpPr>
          <p:spPr>
            <a:xfrm rot="5400000">
              <a:off x="15293533" y="2510357"/>
              <a:ext cx="183772" cy="77335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15890207" y="3559191"/>
              <a:ext cx="954185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calibrate</a:t>
              </a:r>
            </a:p>
          </p:txBody>
        </p:sp>
        <p:cxnSp>
          <p:nvCxnSpPr>
            <p:cNvPr id="11" name="Curved Connector 10"/>
            <p:cNvCxnSpPr>
              <a:stCxn id="139" idx="2"/>
              <a:endCxn id="178" idx="0"/>
            </p:cNvCxnSpPr>
            <p:nvPr/>
          </p:nvCxnSpPr>
          <p:spPr>
            <a:xfrm rot="16200000" flipH="1">
              <a:off x="15692677" y="2884567"/>
              <a:ext cx="754043" cy="59520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/>
            <p:cNvSpPr/>
            <p:nvPr/>
          </p:nvSpPr>
          <p:spPr>
            <a:xfrm>
              <a:off x="16490201" y="4768388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clinical</a:t>
              </a:r>
            </a:p>
          </p:txBody>
        </p:sp>
        <p:cxnSp>
          <p:nvCxnSpPr>
            <p:cNvPr id="16" name="Curved Connector 15"/>
            <p:cNvCxnSpPr>
              <a:stCxn id="178" idx="2"/>
              <a:endCxn id="152" idx="0"/>
            </p:cNvCxnSpPr>
            <p:nvPr/>
          </p:nvCxnSpPr>
          <p:spPr>
            <a:xfrm rot="5400000">
              <a:off x="15764881" y="3590966"/>
              <a:ext cx="270546" cy="9342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179" idx="2"/>
              <a:endCxn id="157" idx="0"/>
            </p:cNvCxnSpPr>
            <p:nvPr/>
          </p:nvCxnSpPr>
          <p:spPr>
            <a:xfrm rot="16200000" flipH="1">
              <a:off x="16472637" y="5844230"/>
              <a:ext cx="1432644" cy="82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37"/>
            <p:cNvSpPr/>
            <p:nvPr/>
          </p:nvSpPr>
          <p:spPr>
            <a:xfrm>
              <a:off x="14281177" y="1930805"/>
              <a:ext cx="1389260" cy="363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ctrl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6483991" y="1888989"/>
              <a:ext cx="1418191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Samples</a:t>
              </a:r>
            </a:p>
          </p:txBody>
        </p:sp>
      </p:grpSp>
      <p:sp>
        <p:nvSpPr>
          <p:cNvPr id="194" name="Rounded Rectangle 55">
            <a:extLst>
              <a:ext uri="{FF2B5EF4-FFF2-40B4-BE49-F238E27FC236}">
                <a16:creationId xmlns:a16="http://schemas.microsoft.com/office/drawing/2014/main" id="{CF97446C-7F71-4188-8F1F-7F899037428E}"/>
              </a:ext>
            </a:extLst>
          </p:cNvPr>
          <p:cNvSpPr/>
          <p:nvPr/>
        </p:nvSpPr>
        <p:spPr>
          <a:xfrm>
            <a:off x="5426750" y="2227176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stitchmask</a:t>
            </a:r>
            <a:endParaRPr lang="en-US" sz="800" u="sng" dirty="0">
              <a:solidFill>
                <a:schemeClr val="tx1"/>
              </a:solidFill>
            </a:endParaRPr>
          </a:p>
        </p:txBody>
      </p:sp>
      <p:cxnSp>
        <p:nvCxnSpPr>
          <p:cNvPr id="196" name="Curved Connector 131">
            <a:extLst>
              <a:ext uri="{FF2B5EF4-FFF2-40B4-BE49-F238E27FC236}">
                <a16:creationId xmlns:a16="http://schemas.microsoft.com/office/drawing/2014/main" id="{1C8A8C7D-4EAF-42AF-8899-AE2AA0309E39}"/>
              </a:ext>
            </a:extLst>
          </p:cNvPr>
          <p:cNvCxnSpPr>
            <a:cxnSpLocks/>
            <a:stCxn id="54" idx="2"/>
            <a:endCxn id="194" idx="0"/>
          </p:cNvCxnSpPr>
          <p:nvPr/>
        </p:nvCxnSpPr>
        <p:spPr>
          <a:xfrm rot="5400000">
            <a:off x="5989506" y="1725700"/>
            <a:ext cx="401807" cy="6011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31">
            <a:extLst>
              <a:ext uri="{FF2B5EF4-FFF2-40B4-BE49-F238E27FC236}">
                <a16:creationId xmlns:a16="http://schemas.microsoft.com/office/drawing/2014/main" id="{36406380-FDA6-4B38-87C2-76D982910EE1}"/>
              </a:ext>
            </a:extLst>
          </p:cNvPr>
          <p:cNvCxnSpPr>
            <a:cxnSpLocks/>
            <a:stCxn id="194" idx="2"/>
            <a:endCxn id="56" idx="0"/>
          </p:cNvCxnSpPr>
          <p:nvPr/>
        </p:nvCxnSpPr>
        <p:spPr>
          <a:xfrm rot="5400000">
            <a:off x="5340315" y="2982479"/>
            <a:ext cx="1064125" cy="349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131">
            <a:extLst>
              <a:ext uri="{FF2B5EF4-FFF2-40B4-BE49-F238E27FC236}">
                <a16:creationId xmlns:a16="http://schemas.microsoft.com/office/drawing/2014/main" id="{A0FC747C-8EB5-4285-BF64-55FD12E21789}"/>
              </a:ext>
            </a:extLst>
          </p:cNvPr>
          <p:cNvCxnSpPr>
            <a:cxnSpLocks/>
            <a:stCxn id="246" idx="3"/>
            <a:endCxn id="194" idx="1"/>
          </p:cNvCxnSpPr>
          <p:nvPr/>
        </p:nvCxnSpPr>
        <p:spPr>
          <a:xfrm>
            <a:off x="5131578" y="1764639"/>
            <a:ext cx="295172" cy="5828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131">
            <a:extLst>
              <a:ext uri="{FF2B5EF4-FFF2-40B4-BE49-F238E27FC236}">
                <a16:creationId xmlns:a16="http://schemas.microsoft.com/office/drawing/2014/main" id="{6BCB0925-A63B-4713-84D5-C408088EA464}"/>
              </a:ext>
            </a:extLst>
          </p:cNvPr>
          <p:cNvCxnSpPr>
            <a:cxnSpLocks/>
            <a:stCxn id="54" idx="2"/>
            <a:endCxn id="83" idx="0"/>
          </p:cNvCxnSpPr>
          <p:nvPr/>
        </p:nvCxnSpPr>
        <p:spPr>
          <a:xfrm rot="16200000" flipH="1">
            <a:off x="6266581" y="2049769"/>
            <a:ext cx="1234208" cy="7854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Group 606"/>
          <p:cNvGrpSpPr/>
          <p:nvPr/>
        </p:nvGrpSpPr>
        <p:grpSpPr>
          <a:xfrm>
            <a:off x="20990" y="962204"/>
            <a:ext cx="4243695" cy="4864031"/>
            <a:chOff x="21302" y="791482"/>
            <a:chExt cx="4243695" cy="4864031"/>
          </a:xfrm>
        </p:grpSpPr>
        <p:sp>
          <p:nvSpPr>
            <p:cNvPr id="597" name="Rounded Rectangle 596"/>
            <p:cNvSpPr/>
            <p:nvPr/>
          </p:nvSpPr>
          <p:spPr>
            <a:xfrm>
              <a:off x="125826" y="791482"/>
              <a:ext cx="2944649" cy="2026732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1134" name="Group 1133"/>
            <p:cNvGrpSpPr/>
            <p:nvPr/>
          </p:nvGrpSpPr>
          <p:grpSpPr>
            <a:xfrm>
              <a:off x="125826" y="4102315"/>
              <a:ext cx="2743507" cy="1553198"/>
              <a:chOff x="221889" y="6303980"/>
              <a:chExt cx="4115261" cy="2329797"/>
            </a:xfrm>
          </p:grpSpPr>
          <p:sp>
            <p:nvSpPr>
              <p:cNvPr id="680" name="Rounded Rectangle 679"/>
              <p:cNvSpPr/>
              <p:nvPr/>
            </p:nvSpPr>
            <p:spPr>
              <a:xfrm>
                <a:off x="221889" y="6303980"/>
                <a:ext cx="4115261" cy="2329797"/>
              </a:xfrm>
              <a:prstGeom prst="roundRect">
                <a:avLst>
                  <a:gd name="adj" fmla="val 3975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8" name="Rounded Rectangle 277"/>
              <p:cNvSpPr/>
              <p:nvPr/>
            </p:nvSpPr>
            <p:spPr>
              <a:xfrm>
                <a:off x="2793023" y="7498122"/>
                <a:ext cx="1389260" cy="3610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Visual QC</a:t>
                </a:r>
              </a:p>
            </p:txBody>
          </p:sp>
          <p:cxnSp>
            <p:nvCxnSpPr>
              <p:cNvPr id="281" name="Curved Connector 280"/>
              <p:cNvCxnSpPr>
                <a:stCxn id="358" idx="3"/>
                <a:endCxn id="278" idx="2"/>
              </p:cNvCxnSpPr>
              <p:nvPr/>
            </p:nvCxnSpPr>
            <p:spPr>
              <a:xfrm flipV="1">
                <a:off x="2588767" y="7859173"/>
                <a:ext cx="898886" cy="20327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urved Connector 282"/>
              <p:cNvCxnSpPr>
                <a:stCxn id="278" idx="0"/>
                <a:endCxn id="510" idx="3"/>
              </p:cNvCxnSpPr>
              <p:nvPr/>
            </p:nvCxnSpPr>
            <p:spPr>
              <a:xfrm rot="5400000" flipH="1" flipV="1">
                <a:off x="3252385" y="7105702"/>
                <a:ext cx="627688" cy="157152"/>
              </a:xfrm>
              <a:prstGeom prst="curvedConnector4">
                <a:avLst>
                  <a:gd name="adj1" fmla="val 12948"/>
                  <a:gd name="adj2" fmla="val 24546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urved Connector 318"/>
              <p:cNvCxnSpPr>
                <a:stCxn id="510" idx="1"/>
                <a:endCxn id="358" idx="0"/>
              </p:cNvCxnSpPr>
              <p:nvPr/>
            </p:nvCxnSpPr>
            <p:spPr>
              <a:xfrm rot="10800000" flipV="1">
                <a:off x="1689883" y="6870433"/>
                <a:ext cx="157153" cy="734813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2" name="Group 361"/>
              <p:cNvGrpSpPr/>
              <p:nvPr/>
            </p:nvGrpSpPr>
            <p:grpSpPr>
              <a:xfrm>
                <a:off x="790997" y="7605247"/>
                <a:ext cx="1797770" cy="914400"/>
                <a:chOff x="-653694" y="6425810"/>
                <a:chExt cx="1797770" cy="914400"/>
              </a:xfrm>
            </p:grpSpPr>
            <p:sp>
              <p:nvSpPr>
                <p:cNvPr id="358" name="Rectangle 357"/>
                <p:cNvSpPr/>
                <p:nvPr/>
              </p:nvSpPr>
              <p:spPr>
                <a:xfrm>
                  <a:off x="-653694" y="6425810"/>
                  <a:ext cx="1797770" cy="9144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6"/>
                </a:p>
              </p:txBody>
            </p:sp>
            <p:sp>
              <p:nvSpPr>
                <p:cNvPr id="359" name="Rounded Rectangle 358"/>
                <p:cNvSpPr/>
                <p:nvPr/>
              </p:nvSpPr>
              <p:spPr>
                <a:xfrm>
                  <a:off x="-490457" y="6534287"/>
                  <a:ext cx="1204508" cy="36576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solidFill>
                        <a:schemeClr val="tx1"/>
                      </a:solidFill>
                    </a:rPr>
                    <a:t>MaSS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Rounded Rectangle 359"/>
                <p:cNvSpPr/>
                <p:nvPr/>
              </p:nvSpPr>
              <p:spPr>
                <a:xfrm>
                  <a:off x="-317331" y="6673215"/>
                  <a:ext cx="1204507" cy="36576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solidFill>
                        <a:schemeClr val="tx1"/>
                      </a:solidFill>
                    </a:rPr>
                    <a:t>MaSS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Rounded Rectangle 360"/>
                <p:cNvSpPr/>
                <p:nvPr/>
              </p:nvSpPr>
              <p:spPr>
                <a:xfrm>
                  <a:off x="-136101" y="6858881"/>
                  <a:ext cx="1198334" cy="36576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solidFill>
                        <a:schemeClr val="tx1"/>
                      </a:solidFill>
                    </a:rPr>
                    <a:t>MaSS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09" name="Group 508"/>
              <p:cNvGrpSpPr/>
              <p:nvPr/>
            </p:nvGrpSpPr>
            <p:grpSpPr>
              <a:xfrm>
                <a:off x="1847035" y="6405286"/>
                <a:ext cx="1797770" cy="930295"/>
                <a:chOff x="3648429" y="3998793"/>
                <a:chExt cx="1797770" cy="930295"/>
              </a:xfrm>
            </p:grpSpPr>
            <p:sp>
              <p:nvSpPr>
                <p:cNvPr id="510" name="Rectangle 509"/>
                <p:cNvSpPr/>
                <p:nvPr/>
              </p:nvSpPr>
              <p:spPr>
                <a:xfrm>
                  <a:off x="3648429" y="3998793"/>
                  <a:ext cx="1797770" cy="93029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6" dirty="0"/>
                    <a:t>A</a:t>
                  </a:r>
                </a:p>
              </p:txBody>
            </p:sp>
            <p:sp>
              <p:nvSpPr>
                <p:cNvPr id="511" name="Rounded Rectangle 510"/>
                <p:cNvSpPr/>
                <p:nvPr/>
              </p:nvSpPr>
              <p:spPr>
                <a:xfrm>
                  <a:off x="3845865" y="4129590"/>
                  <a:ext cx="1123033" cy="365760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solidFill>
                        <a:schemeClr val="tx1"/>
                      </a:solidFill>
                    </a:rPr>
                    <a:t>vminform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2" name="Rounded Rectangle 511"/>
                <p:cNvSpPr/>
                <p:nvPr/>
              </p:nvSpPr>
              <p:spPr>
                <a:xfrm>
                  <a:off x="3998265" y="4281990"/>
                  <a:ext cx="1123033" cy="365760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solidFill>
                        <a:schemeClr val="tx1"/>
                      </a:solidFill>
                    </a:rPr>
                    <a:t>vminform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3" name="Rounded Rectangle 512"/>
                <p:cNvSpPr/>
                <p:nvPr/>
              </p:nvSpPr>
              <p:spPr>
                <a:xfrm>
                  <a:off x="4150665" y="4434390"/>
                  <a:ext cx="1123033" cy="365760"/>
                </a:xfrm>
                <a:prstGeom prst="round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err="1" smtClean="0">
                      <a:solidFill>
                        <a:schemeClr val="tx1"/>
                      </a:solidFill>
                    </a:rPr>
                    <a:t>vminform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61" name="Curved Connector 560"/>
            <p:cNvCxnSpPr>
              <a:stCxn id="191" idx="2"/>
              <a:endCxn id="207" idx="0"/>
            </p:cNvCxnSpPr>
            <p:nvPr/>
          </p:nvCxnSpPr>
          <p:spPr>
            <a:xfrm rot="16200000" flipH="1">
              <a:off x="1453622" y="2588966"/>
              <a:ext cx="321881" cy="45786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/>
            <p:cNvCxnSpPr>
              <a:stCxn id="200" idx="2"/>
              <a:endCxn id="197" idx="0"/>
            </p:cNvCxnSpPr>
            <p:nvPr/>
          </p:nvCxnSpPr>
          <p:spPr>
            <a:xfrm rot="5400000">
              <a:off x="2101736" y="1601965"/>
              <a:ext cx="332934" cy="9098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/>
            <p:cNvGrpSpPr/>
            <p:nvPr/>
          </p:nvGrpSpPr>
          <p:grpSpPr>
            <a:xfrm>
              <a:off x="1759873" y="899147"/>
              <a:ext cx="1107639" cy="581841"/>
              <a:chOff x="3260635" y="746892"/>
              <a:chExt cx="1567343" cy="91440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3260635" y="746892"/>
                <a:ext cx="1567343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01" name="Rounded Rectangle 200"/>
              <p:cNvSpPr/>
              <p:nvPr/>
            </p:nvSpPr>
            <p:spPr>
              <a:xfrm>
                <a:off x="3339647" y="861793"/>
                <a:ext cx="1123033" cy="3657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3.meanimage</a:t>
                </a:r>
              </a:p>
            </p:txBody>
          </p:sp>
          <p:sp>
            <p:nvSpPr>
              <p:cNvPr id="202" name="Rounded Rectangle 201"/>
              <p:cNvSpPr/>
              <p:nvPr/>
            </p:nvSpPr>
            <p:spPr>
              <a:xfrm>
                <a:off x="3492047" y="1014193"/>
                <a:ext cx="1123033" cy="3657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3.meanimage</a:t>
                </a:r>
              </a:p>
            </p:txBody>
          </p:sp>
          <p:sp>
            <p:nvSpPr>
              <p:cNvPr id="205" name="Rounded Rectangle 204"/>
              <p:cNvSpPr/>
              <p:nvPr/>
            </p:nvSpPr>
            <p:spPr>
              <a:xfrm>
                <a:off x="3644447" y="1166593"/>
                <a:ext cx="1123033" cy="3657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meanimage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4" name="Rounded Rectangle 183"/>
            <p:cNvSpPr/>
            <p:nvPr/>
          </p:nvSpPr>
          <p:spPr>
            <a:xfrm>
              <a:off x="215327" y="1692998"/>
              <a:ext cx="1307691" cy="2571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e</a:t>
              </a:r>
              <a:r>
                <a:rPr lang="en-US" sz="800" dirty="0" err="1" smtClean="0">
                  <a:solidFill>
                    <a:schemeClr val="tx1"/>
                  </a:solidFill>
                </a:rPr>
                <a:t>xposuretime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201397" y="1323867"/>
              <a:ext cx="1335550" cy="2571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Preliminary flatfield model across a few slides</a:t>
              </a:r>
            </a:p>
          </p:txBody>
        </p:sp>
        <p:cxnSp>
          <p:nvCxnSpPr>
            <p:cNvPr id="186" name="Curved Connector 185"/>
            <p:cNvCxnSpPr>
              <a:stCxn id="185" idx="2"/>
              <a:endCxn id="184" idx="0"/>
            </p:cNvCxnSpPr>
            <p:nvPr/>
          </p:nvCxnSpPr>
          <p:spPr>
            <a:xfrm rot="16200000" flipH="1">
              <a:off x="813179" y="1637004"/>
              <a:ext cx="111986" cy="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urved Connector 186"/>
            <p:cNvCxnSpPr>
              <a:stCxn id="184" idx="3"/>
              <a:endCxn id="200" idx="1"/>
            </p:cNvCxnSpPr>
            <p:nvPr/>
          </p:nvCxnSpPr>
          <p:spPr>
            <a:xfrm flipV="1">
              <a:off x="1523018" y="1190068"/>
              <a:ext cx="236855" cy="63150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ounded Rectangle 187"/>
            <p:cNvSpPr/>
            <p:nvPr/>
          </p:nvSpPr>
          <p:spPr>
            <a:xfrm>
              <a:off x="432489" y="2103455"/>
              <a:ext cx="877102" cy="23648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warping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Curved Connector 188"/>
            <p:cNvCxnSpPr>
              <a:stCxn id="184" idx="2"/>
              <a:endCxn id="188" idx="0"/>
            </p:cNvCxnSpPr>
            <p:nvPr/>
          </p:nvCxnSpPr>
          <p:spPr>
            <a:xfrm rot="16200000" flipH="1">
              <a:off x="793449" y="2025865"/>
              <a:ext cx="153312" cy="186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ounded Rectangle 190"/>
            <p:cNvSpPr/>
            <p:nvPr/>
          </p:nvSpPr>
          <p:spPr>
            <a:xfrm>
              <a:off x="950631" y="2397459"/>
              <a:ext cx="869993" cy="25950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Test warping model</a:t>
              </a:r>
            </a:p>
          </p:txBody>
        </p:sp>
        <p:cxnSp>
          <p:nvCxnSpPr>
            <p:cNvPr id="192" name="Curved Connector 191"/>
            <p:cNvCxnSpPr>
              <a:stCxn id="188" idx="2"/>
              <a:endCxn id="191" idx="1"/>
            </p:cNvCxnSpPr>
            <p:nvPr/>
          </p:nvCxnSpPr>
          <p:spPr>
            <a:xfrm rot="16200000" flipH="1">
              <a:off x="817201" y="2393780"/>
              <a:ext cx="187268" cy="79591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ounded Rectangle 196"/>
            <p:cNvSpPr/>
            <p:nvPr/>
          </p:nvSpPr>
          <p:spPr>
            <a:xfrm>
              <a:off x="1614439" y="1813922"/>
              <a:ext cx="1216548" cy="22974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flatfield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Curved Connector 198"/>
            <p:cNvCxnSpPr>
              <a:stCxn id="197" idx="2"/>
              <a:endCxn id="191" idx="3"/>
            </p:cNvCxnSpPr>
            <p:nvPr/>
          </p:nvCxnSpPr>
          <p:spPr>
            <a:xfrm rot="5400000">
              <a:off x="1779895" y="2084392"/>
              <a:ext cx="483548" cy="40208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Group 205"/>
            <p:cNvGrpSpPr/>
            <p:nvPr/>
          </p:nvGrpSpPr>
          <p:grpSpPr>
            <a:xfrm>
              <a:off x="403323" y="2978842"/>
              <a:ext cx="2880348" cy="962846"/>
              <a:chOff x="198334" y="4908040"/>
              <a:chExt cx="4075780" cy="1513173"/>
            </a:xfrm>
          </p:grpSpPr>
          <p:sp>
            <p:nvSpPr>
              <p:cNvPr id="207" name="Rounded Rectangle 206"/>
              <p:cNvSpPr/>
              <p:nvPr/>
            </p:nvSpPr>
            <p:spPr>
              <a:xfrm>
                <a:off x="198334" y="4908040"/>
                <a:ext cx="4075780" cy="1513173"/>
              </a:xfrm>
              <a:prstGeom prst="roundRect">
                <a:avLst>
                  <a:gd name="adj" fmla="val 5054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2060653" y="5975925"/>
                <a:ext cx="1529298" cy="36105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injectdat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ounded Rectangle 208"/>
              <p:cNvSpPr/>
              <p:nvPr/>
            </p:nvSpPr>
            <p:spPr>
              <a:xfrm>
                <a:off x="2203817" y="5471540"/>
                <a:ext cx="1231067" cy="35198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</a:t>
                </a:r>
                <a:r>
                  <a:rPr lang="en-US" sz="800" dirty="0" err="1" smtClean="0">
                    <a:solidFill>
                      <a:schemeClr val="tx1"/>
                    </a:solidFill>
                  </a:rPr>
                  <a:t>pplyflatw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0" name="Curved Connector 209"/>
              <p:cNvCxnSpPr>
                <a:stCxn id="209" idx="2"/>
                <a:endCxn id="208" idx="0"/>
              </p:cNvCxnSpPr>
              <p:nvPr/>
            </p:nvCxnSpPr>
            <p:spPr>
              <a:xfrm rot="16200000" flipH="1">
                <a:off x="2746126" y="5896749"/>
                <a:ext cx="152401" cy="5952"/>
              </a:xfrm>
              <a:prstGeom prst="curvedConnector3">
                <a:avLst/>
              </a:prstGeom>
              <a:solidFill>
                <a:schemeClr val="bg1">
                  <a:lumMod val="85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ounded Rectangle 210"/>
              <p:cNvSpPr/>
              <p:nvPr/>
            </p:nvSpPr>
            <p:spPr>
              <a:xfrm>
                <a:off x="1676227" y="4978433"/>
                <a:ext cx="2289396" cy="36105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shreddat</a:t>
                </a:r>
                <a:endParaRPr lang="en-US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image binary, exposures, </a:t>
                </a:r>
                <a:r>
                  <a:rPr lang="en-US" sz="800" dirty="0" err="1" smtClean="0">
                    <a:solidFill>
                      <a:schemeClr val="tx1"/>
                    </a:solidFill>
                  </a:rPr>
                  <a:t>params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2" name="Curved Connector 211"/>
              <p:cNvCxnSpPr>
                <a:stCxn id="211" idx="2"/>
                <a:endCxn id="209" idx="0"/>
              </p:cNvCxnSpPr>
              <p:nvPr/>
            </p:nvCxnSpPr>
            <p:spPr>
              <a:xfrm rot="5400000">
                <a:off x="2754111" y="5404725"/>
                <a:ext cx="132055" cy="1575"/>
              </a:xfrm>
              <a:prstGeom prst="curvedConnector3">
                <a:avLst/>
              </a:prstGeom>
              <a:solidFill>
                <a:schemeClr val="bg1">
                  <a:lumMod val="85000"/>
                </a:schemeClr>
              </a:solidFill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7" name="Curved Connector 246"/>
            <p:cNvCxnSpPr>
              <a:stCxn id="211" idx="3"/>
              <a:endCxn id="174" idx="1"/>
            </p:cNvCxnSpPr>
            <p:nvPr/>
          </p:nvCxnSpPr>
          <p:spPr>
            <a:xfrm flipV="1">
              <a:off x="3065661" y="1137162"/>
              <a:ext cx="1199336" cy="2001342"/>
            </a:xfrm>
            <a:prstGeom prst="curvedConnector3">
              <a:avLst>
                <a:gd name="adj1" fmla="val 4047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ounded Rectangle 212"/>
            <p:cNvSpPr/>
            <p:nvPr/>
          </p:nvSpPr>
          <p:spPr>
            <a:xfrm>
              <a:off x="2981106" y="4445903"/>
              <a:ext cx="1019533" cy="2407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segmaps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988873" y="4014428"/>
              <a:ext cx="1019533" cy="2407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validatedata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16" name="Curved Connector 215"/>
            <p:cNvCxnSpPr>
              <a:stCxn id="208" idx="2"/>
              <a:endCxn id="680" idx="0"/>
            </p:cNvCxnSpPr>
            <p:nvPr/>
          </p:nvCxnSpPr>
          <p:spPr>
            <a:xfrm rot="5400000">
              <a:off x="1771575" y="3614092"/>
              <a:ext cx="214228" cy="76221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urved Connector 221"/>
            <p:cNvCxnSpPr>
              <a:stCxn id="680" idx="3"/>
              <a:endCxn id="213" idx="2"/>
            </p:cNvCxnSpPr>
            <p:nvPr/>
          </p:nvCxnSpPr>
          <p:spPr>
            <a:xfrm flipV="1">
              <a:off x="2869333" y="4686604"/>
              <a:ext cx="621540" cy="1923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urved Connector 222"/>
            <p:cNvCxnSpPr>
              <a:stCxn id="213" idx="0"/>
              <a:endCxn id="215" idx="2"/>
            </p:cNvCxnSpPr>
            <p:nvPr/>
          </p:nvCxnSpPr>
          <p:spPr>
            <a:xfrm rot="5400000" flipH="1" flipV="1">
              <a:off x="3399369" y="4346633"/>
              <a:ext cx="190774" cy="776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urved Connector 223"/>
            <p:cNvCxnSpPr>
              <a:stCxn id="215" idx="0"/>
              <a:endCxn id="578" idx="1"/>
            </p:cNvCxnSpPr>
            <p:nvPr/>
          </p:nvCxnSpPr>
          <p:spPr>
            <a:xfrm rot="5400000" flipH="1" flipV="1">
              <a:off x="3477681" y="3307763"/>
              <a:ext cx="727625" cy="68570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urved Connector 227"/>
            <p:cNvCxnSpPr>
              <a:stCxn id="215" idx="0"/>
              <a:endCxn id="577" idx="1"/>
            </p:cNvCxnSpPr>
            <p:nvPr/>
          </p:nvCxnSpPr>
          <p:spPr>
            <a:xfrm rot="5400000" flipH="1" flipV="1">
              <a:off x="3275032" y="3087222"/>
              <a:ext cx="1150815" cy="70359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urved Connector 228"/>
            <p:cNvCxnSpPr>
              <a:stCxn id="215" idx="0"/>
              <a:endCxn id="104" idx="1"/>
            </p:cNvCxnSpPr>
            <p:nvPr/>
          </p:nvCxnSpPr>
          <p:spPr>
            <a:xfrm rot="5400000" flipH="1" flipV="1">
              <a:off x="3068298" y="2884784"/>
              <a:ext cx="1559987" cy="69930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/>
            <p:cNvSpPr txBox="1"/>
            <p:nvPr/>
          </p:nvSpPr>
          <p:spPr>
            <a:xfrm>
              <a:off x="21302" y="3325692"/>
              <a:ext cx="1622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i</a:t>
              </a:r>
              <a:r>
                <a:rPr lang="en-US" sz="1200" dirty="0" err="1" smtClean="0"/>
                <a:t>mage_correction</a:t>
              </a:r>
              <a:endParaRPr lang="en-US" sz="1200" dirty="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27314" y="4199380"/>
              <a:ext cx="878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mergeloop</a:t>
              </a:r>
              <a:endParaRPr lang="en-US" sz="1200" dirty="0"/>
            </a:p>
          </p:txBody>
        </p:sp>
        <p:cxnSp>
          <p:nvCxnSpPr>
            <p:cNvPr id="243" name="Curved Connector 242"/>
            <p:cNvCxnSpPr>
              <a:stCxn id="200" idx="3"/>
              <a:endCxn id="246" idx="1"/>
            </p:cNvCxnSpPr>
            <p:nvPr/>
          </p:nvCxnSpPr>
          <p:spPr>
            <a:xfrm>
              <a:off x="2867512" y="1190068"/>
              <a:ext cx="1373488" cy="40384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urved Connector 240"/>
            <p:cNvCxnSpPr>
              <a:stCxn id="208" idx="3"/>
              <a:endCxn id="173" idx="1"/>
            </p:cNvCxnSpPr>
            <p:nvPr/>
          </p:nvCxnSpPr>
          <p:spPr>
            <a:xfrm flipV="1">
              <a:off x="2800174" y="2017887"/>
              <a:ext cx="1413955" cy="175533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Curved Connector 72"/>
          <p:cNvCxnSpPr>
            <a:stCxn id="66" idx="2"/>
            <a:endCxn id="185" idx="0"/>
          </p:cNvCxnSpPr>
          <p:nvPr/>
        </p:nvCxnSpPr>
        <p:spPr>
          <a:xfrm rot="16200000" flipH="1">
            <a:off x="318355" y="944084"/>
            <a:ext cx="1064676" cy="363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50" idx="2"/>
            <a:endCxn id="200" idx="0"/>
          </p:cNvCxnSpPr>
          <p:nvPr/>
        </p:nvCxnSpPr>
        <p:spPr>
          <a:xfrm rot="5400000">
            <a:off x="2500905" y="228034"/>
            <a:ext cx="654312" cy="10293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-311084" y="685743"/>
            <a:ext cx="94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HPFs</a:t>
            </a:r>
          </a:p>
        </p:txBody>
      </p:sp>
      <p:cxnSp>
        <p:nvCxnSpPr>
          <p:cNvPr id="739" name="Curved Connector 738"/>
          <p:cNvCxnSpPr>
            <a:stCxn id="50" idx="2"/>
            <a:endCxn id="207" idx="0"/>
          </p:cNvCxnSpPr>
          <p:nvPr/>
        </p:nvCxnSpPr>
        <p:spPr>
          <a:xfrm rot="5400000">
            <a:off x="1225960" y="1032783"/>
            <a:ext cx="2734007" cy="1499555"/>
          </a:xfrm>
          <a:prstGeom prst="curvedConnector3">
            <a:avLst>
              <a:gd name="adj1" fmla="val 84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urved Connector 585"/>
          <p:cNvCxnSpPr>
            <a:endCxn id="82" idx="3"/>
          </p:cNvCxnSpPr>
          <p:nvPr/>
        </p:nvCxnSpPr>
        <p:spPr>
          <a:xfrm rot="16200000" flipH="1">
            <a:off x="6489927" y="3362078"/>
            <a:ext cx="2227422" cy="121183"/>
          </a:xfrm>
          <a:prstGeom prst="curvedConnector4">
            <a:avLst>
              <a:gd name="adj1" fmla="val 10351"/>
              <a:gd name="adj2" fmla="val 288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endCxn id="141" idx="1"/>
          </p:cNvCxnSpPr>
          <p:nvPr/>
        </p:nvCxnSpPr>
        <p:spPr>
          <a:xfrm rot="5400000" flipH="1" flipV="1">
            <a:off x="8970680" y="3125591"/>
            <a:ext cx="814615" cy="3237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67" idx="3"/>
            <a:endCxn id="70" idx="0"/>
          </p:cNvCxnSpPr>
          <p:nvPr/>
        </p:nvCxnSpPr>
        <p:spPr>
          <a:xfrm>
            <a:off x="9189855" y="3694775"/>
            <a:ext cx="853005" cy="574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63" idx="2"/>
            <a:endCxn id="138" idx="0"/>
          </p:cNvCxnSpPr>
          <p:nvPr/>
        </p:nvCxnSpPr>
        <p:spPr>
          <a:xfrm rot="5400000">
            <a:off x="9811101" y="1190633"/>
            <a:ext cx="650341" cy="3048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6200000" flipH="1">
            <a:off x="10159376" y="2292569"/>
            <a:ext cx="2557641" cy="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8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5029" y="18104"/>
            <a:ext cx="7765816" cy="883709"/>
          </a:xfrm>
        </p:spPr>
        <p:txBody>
          <a:bodyPr>
            <a:normAutofit/>
          </a:bodyPr>
          <a:lstStyle/>
          <a:p>
            <a:r>
              <a:rPr lang="en-US" dirty="0" smtClean="0"/>
              <a:t>Image Preprocessing Overview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952344" y="1419867"/>
            <a:ext cx="4116221" cy="3505359"/>
            <a:chOff x="3341323" y="1808077"/>
            <a:chExt cx="4116221" cy="3505359"/>
          </a:xfrm>
        </p:grpSpPr>
        <p:sp>
          <p:nvSpPr>
            <p:cNvPr id="55" name="Rounded Rectangle 54"/>
            <p:cNvSpPr/>
            <p:nvPr/>
          </p:nvSpPr>
          <p:spPr>
            <a:xfrm>
              <a:off x="3341323" y="1808077"/>
              <a:ext cx="4116221" cy="3505359"/>
            </a:xfrm>
            <a:prstGeom prst="roundRect">
              <a:avLst>
                <a:gd name="adj" fmla="val 269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Curved Connector 56"/>
            <p:cNvCxnSpPr>
              <a:stCxn id="59" idx="2"/>
              <a:endCxn id="72" idx="0"/>
            </p:cNvCxnSpPr>
            <p:nvPr/>
          </p:nvCxnSpPr>
          <p:spPr>
            <a:xfrm rot="5400000">
              <a:off x="6231889" y="3265109"/>
              <a:ext cx="323671" cy="10531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5662707" y="2241529"/>
              <a:ext cx="1567343" cy="914400"/>
              <a:chOff x="3302605" y="450232"/>
              <a:chExt cx="1567343" cy="9144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302605" y="450232"/>
                <a:ext cx="1567343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34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381617" y="565133"/>
                <a:ext cx="1123033" cy="3657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3.meanimage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3534017" y="717533"/>
                <a:ext cx="1123033" cy="3657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3.meanimage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3686417" y="869933"/>
                <a:ext cx="1123033" cy="36576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meanimage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3" name="Rounded Rectangle 62"/>
            <p:cNvSpPr/>
            <p:nvPr/>
          </p:nvSpPr>
          <p:spPr>
            <a:xfrm>
              <a:off x="3500554" y="3289561"/>
              <a:ext cx="1850422" cy="4041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exposuretime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480842" y="2709449"/>
              <a:ext cx="1889843" cy="4041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Preliminary flatfield model across a few slides</a:t>
              </a:r>
            </a:p>
          </p:txBody>
        </p:sp>
        <p:cxnSp>
          <p:nvCxnSpPr>
            <p:cNvPr id="65" name="Curved Connector 64"/>
            <p:cNvCxnSpPr>
              <a:stCxn id="64" idx="2"/>
              <a:endCxn id="63" idx="0"/>
            </p:cNvCxnSpPr>
            <p:nvPr/>
          </p:nvCxnSpPr>
          <p:spPr>
            <a:xfrm rot="16200000" flipH="1">
              <a:off x="4337768" y="3201563"/>
              <a:ext cx="175993" cy="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>
              <a:stCxn id="63" idx="3"/>
              <a:endCxn id="59" idx="1"/>
            </p:cNvCxnSpPr>
            <p:nvPr/>
          </p:nvCxnSpPr>
          <p:spPr>
            <a:xfrm flipV="1">
              <a:off x="5350976" y="2698729"/>
              <a:ext cx="311731" cy="79289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3807844" y="3934620"/>
              <a:ext cx="1241126" cy="37165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warping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urved Connector 67"/>
            <p:cNvCxnSpPr>
              <a:stCxn id="63" idx="2"/>
              <a:endCxn id="67" idx="0"/>
            </p:cNvCxnSpPr>
            <p:nvPr/>
          </p:nvCxnSpPr>
          <p:spPr>
            <a:xfrm rot="16200000" flipH="1">
              <a:off x="4306616" y="3812829"/>
              <a:ext cx="240940" cy="264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4541032" y="4396665"/>
              <a:ext cx="1231067" cy="35198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Test warping model</a:t>
              </a:r>
            </a:p>
          </p:txBody>
        </p:sp>
        <p:cxnSp>
          <p:nvCxnSpPr>
            <p:cNvPr id="70" name="Curved Connector 69"/>
            <p:cNvCxnSpPr>
              <a:stCxn id="67" idx="2"/>
              <a:endCxn id="69" idx="1"/>
            </p:cNvCxnSpPr>
            <p:nvPr/>
          </p:nvCxnSpPr>
          <p:spPr>
            <a:xfrm rot="16200000" flipH="1">
              <a:off x="4351527" y="4383153"/>
              <a:ext cx="266384" cy="112625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>
            <a:xfrm>
              <a:off x="5480342" y="3479600"/>
              <a:ext cx="1721452" cy="3610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flatfield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Curved Connector 72"/>
            <p:cNvCxnSpPr>
              <a:stCxn id="72" idx="2"/>
              <a:endCxn id="69" idx="3"/>
            </p:cNvCxnSpPr>
            <p:nvPr/>
          </p:nvCxnSpPr>
          <p:spPr>
            <a:xfrm rot="5400000">
              <a:off x="5690581" y="3922170"/>
              <a:ext cx="732007" cy="56896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952344" y="5184093"/>
            <a:ext cx="4075780" cy="1513173"/>
            <a:chOff x="198334" y="4908040"/>
            <a:chExt cx="4075780" cy="1513173"/>
          </a:xfrm>
        </p:grpSpPr>
        <p:sp>
          <p:nvSpPr>
            <p:cNvPr id="79" name="Rounded Rectangle 78"/>
            <p:cNvSpPr/>
            <p:nvPr/>
          </p:nvSpPr>
          <p:spPr>
            <a:xfrm>
              <a:off x="198334" y="4908040"/>
              <a:ext cx="4075780" cy="1513173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761020" y="5975925"/>
              <a:ext cx="1529299" cy="36105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injectdat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904184" y="5471539"/>
              <a:ext cx="1231067" cy="3519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a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pplyflatw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urved Connector 81"/>
            <p:cNvCxnSpPr>
              <a:stCxn id="81" idx="2"/>
              <a:endCxn id="80" idx="0"/>
            </p:cNvCxnSpPr>
            <p:nvPr/>
          </p:nvCxnSpPr>
          <p:spPr>
            <a:xfrm rot="16200000" flipH="1">
              <a:off x="2446494" y="5896749"/>
              <a:ext cx="152400" cy="5952"/>
            </a:xfrm>
            <a:prstGeom prst="curvedConnector3">
              <a:avLst/>
            </a:prstGeom>
            <a:solidFill>
              <a:schemeClr val="bg1">
                <a:lumMod val="85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1376594" y="4978434"/>
              <a:ext cx="2289396" cy="36105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shreddat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image binary, exposures,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params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Curved Connector 83"/>
            <p:cNvCxnSpPr>
              <a:stCxn id="83" idx="2"/>
              <a:endCxn id="81" idx="0"/>
            </p:cNvCxnSpPr>
            <p:nvPr/>
          </p:nvCxnSpPr>
          <p:spPr>
            <a:xfrm rot="5400000">
              <a:off x="2454478" y="5404725"/>
              <a:ext cx="132054" cy="1574"/>
            </a:xfrm>
            <a:prstGeom prst="curvedConnector3">
              <a:avLst/>
            </a:prstGeom>
            <a:solidFill>
              <a:schemeClr val="bg1">
                <a:lumMod val="85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Curved Connector 84"/>
          <p:cNvCxnSpPr>
            <a:stCxn id="72" idx="2"/>
            <a:endCxn id="83" idx="0"/>
          </p:cNvCxnSpPr>
          <p:nvPr/>
        </p:nvCxnSpPr>
        <p:spPr>
          <a:xfrm rot="5400000">
            <a:off x="5712673" y="4015071"/>
            <a:ext cx="1802046" cy="6767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69" idx="2"/>
            <a:endCxn id="81" idx="1"/>
          </p:cNvCxnSpPr>
          <p:nvPr/>
        </p:nvCxnSpPr>
        <p:spPr>
          <a:xfrm rot="5400000">
            <a:off x="4931319" y="5087317"/>
            <a:ext cx="1563144" cy="109393"/>
          </a:xfrm>
          <a:prstGeom prst="curvedConnector4">
            <a:avLst>
              <a:gd name="adj1" fmla="val 44371"/>
              <a:gd name="adj2" fmla="val 689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52344" y="5184093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 smtClean="0"/>
              <a:t>image_correction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7797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meanimage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97613" y="1700617"/>
            <a:ext cx="1529299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returndata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6" idx="3"/>
            <a:endCxn id="5" idx="1"/>
          </p:cNvCxnSpPr>
          <p:nvPr/>
        </p:nvCxnSpPr>
        <p:spPr>
          <a:xfrm flipV="1">
            <a:off x="6810672" y="1881143"/>
            <a:ext cx="286941" cy="4532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93771" y="1697038"/>
            <a:ext cx="1622758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shreddat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 </a:t>
            </a:r>
            <a:r>
              <a:rPr lang="en-US" sz="1200" dirty="0" smtClean="0">
                <a:solidFill>
                  <a:schemeClr val="tx1"/>
                </a:solidFill>
              </a:rPr>
              <a:t>binary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>
            <a:stCxn id="8" idx="3"/>
            <a:endCxn id="29" idx="1"/>
          </p:cNvCxnSpPr>
          <p:nvPr/>
        </p:nvCxnSpPr>
        <p:spPr>
          <a:xfrm>
            <a:off x="4916529" y="1877564"/>
            <a:ext cx="280465" cy="6811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509563" y="1690688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downloadim3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>
            <a:stCxn id="11" idx="3"/>
            <a:endCxn id="8" idx="1"/>
          </p:cNvCxnSpPr>
          <p:nvPr/>
        </p:nvCxnSpPr>
        <p:spPr>
          <a:xfrm>
            <a:off x="3022386" y="1871214"/>
            <a:ext cx="271385" cy="635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2" name="Rectangle 21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87914" y="1709682"/>
            <a:ext cx="1622758" cy="351986"/>
            <a:chOff x="2541646" y="2996228"/>
            <a:chExt cx="1231067" cy="351986"/>
          </a:xfrm>
        </p:grpSpPr>
        <p:sp>
          <p:nvSpPr>
            <p:cNvPr id="6" name="Rounded Rectangle 5"/>
            <p:cNvSpPr/>
            <p:nvPr/>
          </p:nvSpPr>
          <p:spPr>
            <a:xfrm>
              <a:off x="2541646" y="2996228"/>
              <a:ext cx="1231067" cy="3519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48534" y="3008410"/>
              <a:ext cx="616412" cy="325022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66215" y="3041429"/>
              <a:ext cx="942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meanimage</a:t>
              </a:r>
              <a:endParaRPr lang="en-US" sz="8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913853" y="1690688"/>
            <a:ext cx="1529299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cleanup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Curved Connector 31"/>
          <p:cNvCxnSpPr>
            <a:stCxn id="5" idx="3"/>
            <a:endCxn id="31" idx="1"/>
          </p:cNvCxnSpPr>
          <p:nvPr/>
        </p:nvCxnSpPr>
        <p:spPr>
          <a:xfrm flipV="1">
            <a:off x="8626912" y="1871214"/>
            <a:ext cx="286941" cy="992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509562" y="2130739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a SSD (Improves read time while working with the images in </a:t>
            </a:r>
            <a:r>
              <a:rPr lang="en-US" sz="1200" dirty="0" err="1">
                <a:solidFill>
                  <a:schemeClr val="tx1"/>
                </a:solidFill>
              </a:rPr>
              <a:t>matlab</a:t>
            </a:r>
            <a:r>
              <a:rPr lang="en-US" sz="1200" dirty="0">
                <a:solidFill>
                  <a:schemeClr val="tx1"/>
                </a:solidFill>
              </a:rPr>
              <a:t> or python and reduces strain on the network)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293771" y="2118039"/>
            <a:ext cx="1622758" cy="6405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Extracts a Data.dat files for each im3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198152" y="4397393"/>
            <a:ext cx="1622758" cy="2337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v0.0.1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Find the total image, across layers of the image in a single column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Save the number of images in each case so we can easily build an average image later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97613" y="4397393"/>
            <a:ext cx="1535496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Copies the saved total image and .csv file with metadata (number of images and image shape) to the data source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913853" y="2139559"/>
            <a:ext cx="1522392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Deletes data from the working directory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161859" y="2121222"/>
            <a:ext cx="1612520" cy="22216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Builds image masks based on intensity profiles to exclude artifacts in images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Finds the average image, excluding regions defined as artifact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097613" y="2139559"/>
            <a:ext cx="1529299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Copies the image masks and final average image back to the data source location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7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image_correction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08352" y="1724668"/>
            <a:ext cx="133239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injectdat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6" idx="3"/>
            <a:endCxn id="5" idx="1"/>
          </p:cNvCxnSpPr>
          <p:nvPr/>
        </p:nvCxnSpPr>
        <p:spPr>
          <a:xfrm>
            <a:off x="7579118" y="1900661"/>
            <a:ext cx="129234" cy="4533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47968" y="1727593"/>
            <a:ext cx="2289396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shreddat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 binary, exposures, </a:t>
            </a:r>
            <a:r>
              <a:rPr lang="en-US" sz="1200" dirty="0" err="1" smtClean="0">
                <a:solidFill>
                  <a:schemeClr val="tx1"/>
                </a:solidFill>
              </a:rPr>
              <a:t>params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34029" y="1724668"/>
            <a:ext cx="117219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extractlayer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Curved Connector 13"/>
          <p:cNvCxnSpPr>
            <a:stCxn id="5" idx="3"/>
            <a:endCxn id="13" idx="1"/>
          </p:cNvCxnSpPr>
          <p:nvPr/>
        </p:nvCxnSpPr>
        <p:spPr>
          <a:xfrm>
            <a:off x="9040749" y="1905194"/>
            <a:ext cx="193280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20005" y="5576503"/>
            <a:ext cx="2859669" cy="1123447"/>
            <a:chOff x="6608355" y="7843778"/>
            <a:chExt cx="2859669" cy="1123447"/>
          </a:xfrm>
        </p:grpSpPr>
        <p:sp>
          <p:nvSpPr>
            <p:cNvPr id="22" name="Rectangle 21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02891" y="1724668"/>
            <a:ext cx="1576227" cy="351986"/>
            <a:chOff x="6858770" y="1745512"/>
            <a:chExt cx="1231067" cy="351986"/>
          </a:xfrm>
        </p:grpSpPr>
        <p:sp>
          <p:nvSpPr>
            <p:cNvPr id="6" name="Rounded Rectangle 5"/>
            <p:cNvSpPr/>
            <p:nvPr/>
          </p:nvSpPr>
          <p:spPr>
            <a:xfrm>
              <a:off x="6858770" y="1745512"/>
              <a:ext cx="1231067" cy="3519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865658" y="1757694"/>
              <a:ext cx="616412" cy="325022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36791" y="1781705"/>
              <a:ext cx="942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applyflatw</a:t>
              </a:r>
              <a:endParaRPr lang="en-US" sz="800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120006" y="1730502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downloadim3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20005" y="2170553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a SSD (Improves read time while working with the images in </a:t>
            </a:r>
            <a:r>
              <a:rPr lang="en-US" sz="1200" dirty="0" err="1">
                <a:solidFill>
                  <a:schemeClr val="tx1"/>
                </a:solidFill>
              </a:rPr>
              <a:t>matlab</a:t>
            </a:r>
            <a:r>
              <a:rPr lang="en-US" sz="1200" dirty="0">
                <a:solidFill>
                  <a:schemeClr val="tx1"/>
                </a:solidFill>
              </a:rPr>
              <a:t> or python and reduces strain on the network)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760921" y="1730502"/>
            <a:ext cx="165895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fixM2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760920" y="2170553"/>
            <a:ext cx="1658956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Resolves the M# files created by scanning errors.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Added here so that the function can be used globally without the </a:t>
            </a:r>
            <a:r>
              <a:rPr lang="en-US" sz="1200" i="1" dirty="0" err="1" smtClean="0">
                <a:solidFill>
                  <a:schemeClr val="tx1"/>
                </a:solidFill>
              </a:rPr>
              <a:t>AstroPathPipeline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78209" y="4407924"/>
            <a:ext cx="1622758" cy="2337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v0.0.1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Apply the flatfield model defined by </a:t>
            </a:r>
            <a:r>
              <a:rPr lang="en-US" sz="1200" dirty="0" err="1" smtClean="0">
                <a:solidFill>
                  <a:schemeClr val="tx1"/>
                </a:solidFill>
              </a:rPr>
              <a:t>meanimage</a:t>
            </a:r>
            <a:r>
              <a:rPr lang="en-US" sz="1200" dirty="0" smtClean="0">
                <a:solidFill>
                  <a:schemeClr val="tx1"/>
                </a:solidFill>
              </a:rPr>
              <a:t> v0.0.1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Only applies the warping model to JHU Vectra 3.0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966598" y="2131478"/>
            <a:ext cx="1612520" cy="22216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Applies the flatfield model and image warping corrections to all images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545332" y="2167645"/>
            <a:ext cx="2292032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</a:t>
            </a:r>
            <a:r>
              <a:rPr lang="en-US" sz="1200" dirty="0" smtClean="0">
                <a:solidFill>
                  <a:schemeClr val="tx1"/>
                </a:solidFill>
              </a:rPr>
              <a:t>*.Data.dat </a:t>
            </a:r>
            <a:r>
              <a:rPr lang="en-US" sz="1200" dirty="0">
                <a:solidFill>
                  <a:schemeClr val="tx1"/>
                </a:solidFill>
              </a:rPr>
              <a:t>files for each </a:t>
            </a:r>
            <a:r>
              <a:rPr lang="en-US" sz="1200" dirty="0" smtClean="0">
                <a:solidFill>
                  <a:schemeClr val="tx1"/>
                </a:solidFill>
              </a:rPr>
              <a:t>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</a:t>
            </a:r>
            <a:r>
              <a:rPr lang="en-US" sz="1200" dirty="0" smtClean="0">
                <a:solidFill>
                  <a:schemeClr val="tx1"/>
                </a:solidFill>
              </a:rPr>
              <a:t>*.Parameters.xml and a *.full.xml file </a:t>
            </a:r>
            <a:r>
              <a:rPr lang="en-US" sz="1200" dirty="0">
                <a:solidFill>
                  <a:schemeClr val="tx1"/>
                </a:solidFill>
              </a:rPr>
              <a:t>for each </a:t>
            </a:r>
            <a:r>
              <a:rPr lang="en-US" sz="1200" dirty="0" smtClean="0">
                <a:solidFill>
                  <a:schemeClr val="tx1"/>
                </a:solidFill>
              </a:rPr>
              <a:t>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Extracts a *.SpectralBasisInfo.Exposure.xml for each slide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708352" y="2141653"/>
            <a:ext cx="1396443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Injects the corrected *.Data.dat files back into the *.im3 files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Renames Data.dat files to *.fw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234029" y="2119294"/>
            <a:ext cx="1172195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Extracts the first image layer as *.fw01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535458" y="1724668"/>
            <a:ext cx="152567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cleanup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0535458" y="2119293"/>
            <a:ext cx="1525677" cy="33162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Sends the corrected *im3 files to the im3\flatw path on the source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Sends the *.fw and *.fw01 to the flatw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Sends the *.xml data to the im3\xml path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Deletes the .Data.dat files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Curved Connector 70"/>
          <p:cNvCxnSpPr>
            <a:stCxn id="13" idx="3"/>
            <a:endCxn id="69" idx="1"/>
          </p:cNvCxnSpPr>
          <p:nvPr/>
        </p:nvCxnSpPr>
        <p:spPr>
          <a:xfrm>
            <a:off x="10406224" y="1905194"/>
            <a:ext cx="129234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8" idx="3"/>
            <a:endCxn id="29" idx="1"/>
          </p:cNvCxnSpPr>
          <p:nvPr/>
        </p:nvCxnSpPr>
        <p:spPr>
          <a:xfrm flipV="1">
            <a:off x="5837364" y="1899361"/>
            <a:ext cx="174346" cy="8758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36" idx="3"/>
            <a:endCxn id="8" idx="1"/>
          </p:cNvCxnSpPr>
          <p:nvPr/>
        </p:nvCxnSpPr>
        <p:spPr>
          <a:xfrm flipV="1">
            <a:off x="3419876" y="1908119"/>
            <a:ext cx="128092" cy="290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34" idx="3"/>
            <a:endCxn id="36" idx="1"/>
          </p:cNvCxnSpPr>
          <p:nvPr/>
        </p:nvCxnSpPr>
        <p:spPr>
          <a:xfrm>
            <a:off x="1632829" y="1911028"/>
            <a:ext cx="128092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8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oup 328"/>
          <p:cNvGrpSpPr/>
          <p:nvPr/>
        </p:nvGrpSpPr>
        <p:grpSpPr>
          <a:xfrm>
            <a:off x="9919414" y="1023157"/>
            <a:ext cx="1997831" cy="5178829"/>
            <a:chOff x="9858013" y="990587"/>
            <a:chExt cx="1997831" cy="5178829"/>
          </a:xfrm>
        </p:grpSpPr>
        <p:sp>
          <p:nvSpPr>
            <p:cNvPr id="327" name="Rounded Rectangle 326"/>
            <p:cNvSpPr/>
            <p:nvPr/>
          </p:nvSpPr>
          <p:spPr>
            <a:xfrm>
              <a:off x="9858013" y="990587"/>
              <a:ext cx="1997831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8" name="Group 327"/>
            <p:cNvGrpSpPr/>
            <p:nvPr/>
          </p:nvGrpSpPr>
          <p:grpSpPr>
            <a:xfrm>
              <a:off x="9936479" y="1147156"/>
              <a:ext cx="1608745" cy="4865710"/>
              <a:chOff x="9936479" y="1147156"/>
              <a:chExt cx="1608745" cy="486571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9936479" y="1147156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Create inForm Algorithm AB6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9936479" y="1914697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Submit to Queue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9936479" y="2682238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VM Processing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9936479" y="3449779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VM Finished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9936479" y="4214548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QC Images Generated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936479" y="4976545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QC Failed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9936479" y="5630481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Create inForm Algorithm AB6_2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Straight Arrow Connector 78"/>
              <p:cNvCxnSpPr>
                <a:stCxn id="11" idx="2"/>
                <a:endCxn id="17" idx="0"/>
              </p:cNvCxnSpPr>
              <p:nvPr/>
            </p:nvCxnSpPr>
            <p:spPr>
              <a:xfrm>
                <a:off x="10734502" y="1529541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17" idx="2"/>
                <a:endCxn id="23" idx="0"/>
              </p:cNvCxnSpPr>
              <p:nvPr/>
            </p:nvCxnSpPr>
            <p:spPr>
              <a:xfrm>
                <a:off x="10734502" y="2297082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23" idx="2"/>
                <a:endCxn id="29" idx="0"/>
              </p:cNvCxnSpPr>
              <p:nvPr/>
            </p:nvCxnSpPr>
            <p:spPr>
              <a:xfrm>
                <a:off x="10734502" y="3064623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29" idx="2"/>
                <a:endCxn id="35" idx="0"/>
              </p:cNvCxnSpPr>
              <p:nvPr/>
            </p:nvCxnSpPr>
            <p:spPr>
              <a:xfrm>
                <a:off x="10734502" y="3832164"/>
                <a:ext cx="0" cy="382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35" idx="2"/>
                <a:endCxn id="41" idx="0"/>
              </p:cNvCxnSpPr>
              <p:nvPr/>
            </p:nvCxnSpPr>
            <p:spPr>
              <a:xfrm>
                <a:off x="10734502" y="4596933"/>
                <a:ext cx="0" cy="379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41" idx="2"/>
                <a:endCxn id="46" idx="0"/>
              </p:cNvCxnSpPr>
              <p:nvPr/>
            </p:nvCxnSpPr>
            <p:spPr>
              <a:xfrm>
                <a:off x="10734502" y="5358930"/>
                <a:ext cx="0" cy="271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urved Connector 142"/>
              <p:cNvCxnSpPr>
                <a:stCxn id="46" idx="3"/>
                <a:endCxn id="17" idx="3"/>
              </p:cNvCxnSpPr>
              <p:nvPr/>
            </p:nvCxnSpPr>
            <p:spPr>
              <a:xfrm flipV="1">
                <a:off x="11532524" y="2105890"/>
                <a:ext cx="12700" cy="3715784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6" name="Group 325"/>
          <p:cNvGrpSpPr/>
          <p:nvPr/>
        </p:nvGrpSpPr>
        <p:grpSpPr>
          <a:xfrm>
            <a:off x="8098067" y="1039780"/>
            <a:ext cx="1737188" cy="5178829"/>
            <a:chOff x="8098067" y="1039780"/>
            <a:chExt cx="1737188" cy="5178829"/>
          </a:xfrm>
        </p:grpSpPr>
        <p:sp>
          <p:nvSpPr>
            <p:cNvPr id="325" name="Rounded Rectangle 324"/>
            <p:cNvSpPr/>
            <p:nvPr/>
          </p:nvSpPr>
          <p:spPr>
            <a:xfrm>
              <a:off x="8098067" y="1039780"/>
              <a:ext cx="173718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168639" y="1147156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Create inForm Algorithm AB5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68639" y="191469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Submit to Queue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168639" y="268223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VM Processing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168639" y="3449779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VM Finished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168639" y="421454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QC Images Generated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68639" y="4976545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QC Passed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12" idx="2"/>
              <a:endCxn id="18" idx="0"/>
            </p:cNvCxnSpPr>
            <p:nvPr/>
          </p:nvCxnSpPr>
          <p:spPr>
            <a:xfrm>
              <a:off x="8966662" y="1529541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8" idx="2"/>
              <a:endCxn id="24" idx="0"/>
            </p:cNvCxnSpPr>
            <p:nvPr/>
          </p:nvCxnSpPr>
          <p:spPr>
            <a:xfrm>
              <a:off x="8966662" y="2297082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24" idx="2"/>
              <a:endCxn id="30" idx="0"/>
            </p:cNvCxnSpPr>
            <p:nvPr/>
          </p:nvCxnSpPr>
          <p:spPr>
            <a:xfrm>
              <a:off x="8966662" y="3064623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30" idx="2"/>
              <a:endCxn id="36" idx="0"/>
            </p:cNvCxnSpPr>
            <p:nvPr/>
          </p:nvCxnSpPr>
          <p:spPr>
            <a:xfrm>
              <a:off x="8966662" y="3832164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36" idx="2"/>
              <a:endCxn id="42" idx="0"/>
            </p:cNvCxnSpPr>
            <p:nvPr/>
          </p:nvCxnSpPr>
          <p:spPr>
            <a:xfrm>
              <a:off x="8966662" y="4596933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ounded Rectangle 318"/>
          <p:cNvSpPr/>
          <p:nvPr/>
        </p:nvSpPr>
        <p:spPr>
          <a:xfrm>
            <a:off x="6016077" y="1014151"/>
            <a:ext cx="1997831" cy="51788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19206" y="1136068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Create inForm Algorithm AB4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06506" y="1906382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Submit to Queue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06506" y="2673923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VM 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06506" y="3441464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VM Finished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106506" y="4206233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QC Images Generated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106506" y="4968230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QC Failed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106506" y="5622166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Create inForm Algorithm AB4_2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13" idx="2"/>
            <a:endCxn id="19" idx="0"/>
          </p:cNvCxnSpPr>
          <p:nvPr/>
        </p:nvCxnSpPr>
        <p:spPr>
          <a:xfrm flipH="1">
            <a:off x="6904529" y="1518453"/>
            <a:ext cx="12700" cy="38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9" idx="2"/>
            <a:endCxn id="25" idx="0"/>
          </p:cNvCxnSpPr>
          <p:nvPr/>
        </p:nvCxnSpPr>
        <p:spPr>
          <a:xfrm>
            <a:off x="6904529" y="2288767"/>
            <a:ext cx="0" cy="3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5" idx="2"/>
            <a:endCxn id="31" idx="0"/>
          </p:cNvCxnSpPr>
          <p:nvPr/>
        </p:nvCxnSpPr>
        <p:spPr>
          <a:xfrm>
            <a:off x="6904529" y="3056308"/>
            <a:ext cx="0" cy="3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1" idx="2"/>
            <a:endCxn id="37" idx="0"/>
          </p:cNvCxnSpPr>
          <p:nvPr/>
        </p:nvCxnSpPr>
        <p:spPr>
          <a:xfrm>
            <a:off x="6904529" y="3823849"/>
            <a:ext cx="0" cy="38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7" idx="2"/>
            <a:endCxn id="43" idx="0"/>
          </p:cNvCxnSpPr>
          <p:nvPr/>
        </p:nvCxnSpPr>
        <p:spPr>
          <a:xfrm>
            <a:off x="6904529" y="4588618"/>
            <a:ext cx="0" cy="37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43" idx="2"/>
            <a:endCxn id="48" idx="0"/>
          </p:cNvCxnSpPr>
          <p:nvPr/>
        </p:nvCxnSpPr>
        <p:spPr>
          <a:xfrm>
            <a:off x="6904529" y="5350615"/>
            <a:ext cx="0" cy="27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48" idx="3"/>
            <a:endCxn id="19" idx="3"/>
          </p:cNvCxnSpPr>
          <p:nvPr/>
        </p:nvCxnSpPr>
        <p:spPr>
          <a:xfrm flipV="1">
            <a:off x="7702551" y="2097575"/>
            <a:ext cx="12700" cy="371578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/>
          <p:cNvGrpSpPr/>
          <p:nvPr/>
        </p:nvGrpSpPr>
        <p:grpSpPr>
          <a:xfrm>
            <a:off x="3960421" y="1014152"/>
            <a:ext cx="1978018" cy="5178829"/>
            <a:chOff x="4116698" y="1012074"/>
            <a:chExt cx="1978018" cy="5178829"/>
          </a:xfrm>
        </p:grpSpPr>
        <p:sp>
          <p:nvSpPr>
            <p:cNvPr id="318" name="Rounded Rectangle 317"/>
            <p:cNvSpPr/>
            <p:nvPr/>
          </p:nvSpPr>
          <p:spPr>
            <a:xfrm>
              <a:off x="4116698" y="1012074"/>
              <a:ext cx="197801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34355" y="1133302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Create inForm Algorithm AB3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34355" y="1900843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Submit to Queue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234355" y="2668384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VM Processing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234355" y="3435925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VM Finished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234355" y="4200694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QC Images Generated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234355" y="4962691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QC Failed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234355" y="561662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Create inForm Algorithm AB3_2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14" idx="2"/>
              <a:endCxn id="20" idx="0"/>
            </p:cNvCxnSpPr>
            <p:nvPr/>
          </p:nvCxnSpPr>
          <p:spPr>
            <a:xfrm>
              <a:off x="5032378" y="1515687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0" idx="2"/>
              <a:endCxn id="26" idx="0"/>
            </p:cNvCxnSpPr>
            <p:nvPr/>
          </p:nvCxnSpPr>
          <p:spPr>
            <a:xfrm>
              <a:off x="5032378" y="2283228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6" idx="2"/>
              <a:endCxn id="32" idx="0"/>
            </p:cNvCxnSpPr>
            <p:nvPr/>
          </p:nvCxnSpPr>
          <p:spPr>
            <a:xfrm>
              <a:off x="5032378" y="3050769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32" idx="2"/>
              <a:endCxn id="38" idx="0"/>
            </p:cNvCxnSpPr>
            <p:nvPr/>
          </p:nvCxnSpPr>
          <p:spPr>
            <a:xfrm>
              <a:off x="5032378" y="3818310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38" idx="2"/>
              <a:endCxn id="44" idx="0"/>
            </p:cNvCxnSpPr>
            <p:nvPr/>
          </p:nvCxnSpPr>
          <p:spPr>
            <a:xfrm>
              <a:off x="5032378" y="4583079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44" idx="2"/>
              <a:endCxn id="49" idx="0"/>
            </p:cNvCxnSpPr>
            <p:nvPr/>
          </p:nvCxnSpPr>
          <p:spPr>
            <a:xfrm>
              <a:off x="5032378" y="5345076"/>
              <a:ext cx="0" cy="271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/>
            <p:cNvCxnSpPr>
              <a:stCxn id="49" idx="3"/>
              <a:endCxn id="20" idx="3"/>
            </p:cNvCxnSpPr>
            <p:nvPr/>
          </p:nvCxnSpPr>
          <p:spPr>
            <a:xfrm flipV="1">
              <a:off x="5830400" y="2092036"/>
              <a:ext cx="12700" cy="371578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/>
          <p:nvPr/>
        </p:nvGrpSpPr>
        <p:grpSpPr>
          <a:xfrm>
            <a:off x="1896106" y="1023157"/>
            <a:ext cx="1978018" cy="5178829"/>
            <a:chOff x="1995466" y="1022466"/>
            <a:chExt cx="1978018" cy="5178829"/>
          </a:xfrm>
        </p:grpSpPr>
        <p:sp>
          <p:nvSpPr>
            <p:cNvPr id="218" name="Rounded Rectangle 217"/>
            <p:cNvSpPr/>
            <p:nvPr/>
          </p:nvSpPr>
          <p:spPr>
            <a:xfrm>
              <a:off x="1995466" y="1022466"/>
              <a:ext cx="197801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01968" y="1147156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Create inForm Algorithm AB2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101968" y="191469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Submit to Queue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01968" y="268223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VM Processing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01968" y="3449779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VM Finished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101968" y="421454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QC Images Generated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68" y="4976545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QC Failed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68" y="5627709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Create inForm Algorithm AB2_2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10" idx="2"/>
              <a:endCxn id="16" idx="0"/>
            </p:cNvCxnSpPr>
            <p:nvPr/>
          </p:nvCxnSpPr>
          <p:spPr>
            <a:xfrm>
              <a:off x="2899991" y="1529541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6" idx="2"/>
              <a:endCxn id="22" idx="0"/>
            </p:cNvCxnSpPr>
            <p:nvPr/>
          </p:nvCxnSpPr>
          <p:spPr>
            <a:xfrm>
              <a:off x="2899991" y="2297082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22" idx="2"/>
              <a:endCxn id="28" idx="0"/>
            </p:cNvCxnSpPr>
            <p:nvPr/>
          </p:nvCxnSpPr>
          <p:spPr>
            <a:xfrm>
              <a:off x="2899991" y="3064623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28" idx="2"/>
              <a:endCxn id="34" idx="0"/>
            </p:cNvCxnSpPr>
            <p:nvPr/>
          </p:nvCxnSpPr>
          <p:spPr>
            <a:xfrm>
              <a:off x="2899991" y="3832164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34" idx="2"/>
              <a:endCxn id="40" idx="0"/>
            </p:cNvCxnSpPr>
            <p:nvPr/>
          </p:nvCxnSpPr>
          <p:spPr>
            <a:xfrm>
              <a:off x="2899991" y="4596933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40" idx="2"/>
              <a:endCxn id="45" idx="0"/>
            </p:cNvCxnSpPr>
            <p:nvPr/>
          </p:nvCxnSpPr>
          <p:spPr>
            <a:xfrm>
              <a:off x="2899991" y="5358930"/>
              <a:ext cx="0" cy="268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stCxn id="45" idx="3"/>
              <a:endCxn id="16" idx="3"/>
            </p:cNvCxnSpPr>
            <p:nvPr/>
          </p:nvCxnSpPr>
          <p:spPr>
            <a:xfrm flipV="1">
              <a:off x="3698013" y="2105890"/>
              <a:ext cx="12700" cy="371301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5352013" y="423944"/>
            <a:ext cx="1138846" cy="279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SlideReady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Curved Connector 56"/>
          <p:cNvCxnSpPr>
            <a:stCxn id="5" idx="2"/>
            <a:endCxn id="10" idx="0"/>
          </p:cNvCxnSpPr>
          <p:nvPr/>
        </p:nvCxnSpPr>
        <p:spPr>
          <a:xfrm rot="5400000">
            <a:off x="4139014" y="-634576"/>
            <a:ext cx="444041" cy="3120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2"/>
            <a:endCxn id="14" idx="0"/>
          </p:cNvCxnSpPr>
          <p:nvPr/>
        </p:nvCxnSpPr>
        <p:spPr>
          <a:xfrm rot="5400000">
            <a:off x="5182982" y="396926"/>
            <a:ext cx="431574" cy="10453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" idx="2"/>
            <a:endCxn id="13" idx="0"/>
          </p:cNvCxnSpPr>
          <p:nvPr/>
        </p:nvCxnSpPr>
        <p:spPr>
          <a:xfrm rot="16200000" flipH="1">
            <a:off x="6203201" y="422040"/>
            <a:ext cx="432262" cy="995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2"/>
            <a:endCxn id="12" idx="0"/>
          </p:cNvCxnSpPr>
          <p:nvPr/>
        </p:nvCxnSpPr>
        <p:spPr>
          <a:xfrm rot="16200000" flipH="1">
            <a:off x="7222374" y="-597132"/>
            <a:ext cx="443350" cy="30452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2"/>
            <a:endCxn id="11" idx="0"/>
          </p:cNvCxnSpPr>
          <p:nvPr/>
        </p:nvCxnSpPr>
        <p:spPr>
          <a:xfrm rot="16200000" flipH="1">
            <a:off x="8120709" y="-1495468"/>
            <a:ext cx="475920" cy="48744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/>
          <p:cNvGrpSpPr/>
          <p:nvPr/>
        </p:nvGrpSpPr>
        <p:grpSpPr>
          <a:xfrm>
            <a:off x="72621" y="1014153"/>
            <a:ext cx="1737188" cy="5178829"/>
            <a:chOff x="219313" y="918554"/>
            <a:chExt cx="1737188" cy="5178829"/>
          </a:xfrm>
        </p:grpSpPr>
        <p:sp>
          <p:nvSpPr>
            <p:cNvPr id="316" name="Rounded Rectangle 315"/>
            <p:cNvSpPr/>
            <p:nvPr/>
          </p:nvSpPr>
          <p:spPr>
            <a:xfrm>
              <a:off x="219313" y="918554"/>
              <a:ext cx="173718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05610" y="1161010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Create inForm Algorithm AB1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5610" y="1928551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Submit to Queue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5610" y="2696092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VM Processing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5610" y="3463633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VM Finished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5610" y="4228402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QC Images Generated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5610" y="4990399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QC Passed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4" idx="2"/>
              <a:endCxn id="15" idx="0"/>
            </p:cNvCxnSpPr>
            <p:nvPr/>
          </p:nvCxnSpPr>
          <p:spPr>
            <a:xfrm>
              <a:off x="1103633" y="1543395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5" idx="2"/>
              <a:endCxn id="21" idx="0"/>
            </p:cNvCxnSpPr>
            <p:nvPr/>
          </p:nvCxnSpPr>
          <p:spPr>
            <a:xfrm>
              <a:off x="1103633" y="2310936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21" idx="2"/>
              <a:endCxn id="27" idx="0"/>
            </p:cNvCxnSpPr>
            <p:nvPr/>
          </p:nvCxnSpPr>
          <p:spPr>
            <a:xfrm>
              <a:off x="1103633" y="3078477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7" idx="2"/>
              <a:endCxn id="33" idx="0"/>
            </p:cNvCxnSpPr>
            <p:nvPr/>
          </p:nvCxnSpPr>
          <p:spPr>
            <a:xfrm>
              <a:off x="1103633" y="3846018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33" idx="2"/>
              <a:endCxn id="39" idx="0"/>
            </p:cNvCxnSpPr>
            <p:nvPr/>
          </p:nvCxnSpPr>
          <p:spPr>
            <a:xfrm>
              <a:off x="1103633" y="4610787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urved Connector 54"/>
          <p:cNvCxnSpPr>
            <a:stCxn id="5" idx="2"/>
            <a:endCxn id="4" idx="0"/>
          </p:cNvCxnSpPr>
          <p:nvPr/>
        </p:nvCxnSpPr>
        <p:spPr>
          <a:xfrm rot="5400000">
            <a:off x="3162788" y="-1502040"/>
            <a:ext cx="552803" cy="49644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83709"/>
          </a:xfrm>
        </p:spPr>
        <p:txBody>
          <a:bodyPr/>
          <a:lstStyle/>
          <a:p>
            <a:r>
              <a:rPr lang="en-US" dirty="0" err="1" smtClean="0"/>
              <a:t>mergeloop</a:t>
            </a:r>
            <a:r>
              <a:rPr lang="en-US" dirty="0" smtClean="0"/>
              <a:t> </a:t>
            </a:r>
            <a:r>
              <a:rPr lang="en-US" dirty="0" err="1" smtClean="0"/>
              <a:t>SubSteps</a:t>
            </a:r>
            <a:endParaRPr lang="en-US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110" name="Rectangle 109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0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vminform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732531" y="1766179"/>
            <a:ext cx="225833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checkinform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81992" y="1762417"/>
            <a:ext cx="131930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launchinform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83510" y="1759491"/>
            <a:ext cx="1523064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dirty="0" err="1" smtClean="0">
                <a:solidFill>
                  <a:schemeClr val="tx1"/>
                </a:solidFill>
              </a:rPr>
              <a:t>heckresults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22" idx="3"/>
            <a:endCxn id="25" idx="1"/>
          </p:cNvCxnSpPr>
          <p:nvPr/>
        </p:nvCxnSpPr>
        <p:spPr>
          <a:xfrm flipV="1">
            <a:off x="7990866" y="1940017"/>
            <a:ext cx="192644" cy="6688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20005" y="5576503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854030" y="1765326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createdirs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54029" y="2205377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Creates a processing directory under users\public\</a:t>
            </a:r>
            <a:r>
              <a:rPr lang="en-US" sz="1200" dirty="0" err="1" smtClean="0">
                <a:solidFill>
                  <a:schemeClr val="tx1"/>
                </a:solidFill>
              </a:rPr>
              <a:t>batchprocessing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494945" y="1765326"/>
            <a:ext cx="165895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downloadim3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494944" y="2205377"/>
            <a:ext cx="1658956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the VM (Improves read time while working with the images reduces strain on the network)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279356" y="2202469"/>
            <a:ext cx="1321943" cy="10899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Launches inForm as a background process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729896" y="2183163"/>
            <a:ext cx="2325017" cy="32939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After inForm is launched, check every 5 minutes: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to see if the process has returned complete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OR to verify that the batch log was written to (ensuring that process is not orphaned)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If the process is deemed orphaned kill all related processes and restart (restarts 5 times before returning as an error)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83510" y="2202469"/>
            <a:ext cx="1523064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Confirm that all images completed successfully, rerunning failed images 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835171" y="1759491"/>
            <a:ext cx="152567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cleanup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835171" y="2154521"/>
            <a:ext cx="1525677" cy="33162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Returns the respective inform data  that was run to the correct antibody folder ( or to the component tiffs folder).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>
            <a:stCxn id="25" idx="3"/>
            <a:endCxn id="48" idx="1"/>
          </p:cNvCxnSpPr>
          <p:nvPr/>
        </p:nvCxnSpPr>
        <p:spPr>
          <a:xfrm>
            <a:off x="9706574" y="1940017"/>
            <a:ext cx="128597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4" idx="3"/>
            <a:endCxn id="22" idx="1"/>
          </p:cNvCxnSpPr>
          <p:nvPr/>
        </p:nvCxnSpPr>
        <p:spPr>
          <a:xfrm>
            <a:off x="5601299" y="1942943"/>
            <a:ext cx="131232" cy="3762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1" idx="3"/>
            <a:endCxn id="24" idx="1"/>
          </p:cNvCxnSpPr>
          <p:nvPr/>
        </p:nvCxnSpPr>
        <p:spPr>
          <a:xfrm flipV="1">
            <a:off x="4153900" y="1942943"/>
            <a:ext cx="128092" cy="290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39" idx="3"/>
            <a:endCxn id="41" idx="1"/>
          </p:cNvCxnSpPr>
          <p:nvPr/>
        </p:nvCxnSpPr>
        <p:spPr>
          <a:xfrm>
            <a:off x="2366853" y="1945852"/>
            <a:ext cx="128092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8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10472</TotalTime>
  <Words>1155</Words>
  <Application>Microsoft Office PowerPoint</Application>
  <PresentationFormat>Widescreen</PresentationFormat>
  <Paragraphs>332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High Level Processing Steps for Each Project</vt:lpstr>
      <vt:lpstr>Scanning Process</vt:lpstr>
      <vt:lpstr>Scans Overview</vt:lpstr>
      <vt:lpstr>PowerPoint Presentation</vt:lpstr>
      <vt:lpstr>Image Preprocessing Overview</vt:lpstr>
      <vt:lpstr>meanimage</vt:lpstr>
      <vt:lpstr>image_correction</vt:lpstr>
      <vt:lpstr>mergeloop SubSteps</vt:lpstr>
      <vt:lpstr>vminform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bgreen42</dc:creator>
  <cp:lastModifiedBy>bgreen42</cp:lastModifiedBy>
  <cp:revision>45</cp:revision>
  <dcterms:created xsi:type="dcterms:W3CDTF">2021-06-02T15:44:56Z</dcterms:created>
  <dcterms:modified xsi:type="dcterms:W3CDTF">2021-08-31T16:36:45Z</dcterms:modified>
</cp:coreProperties>
</file>