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79" r:id="rId4"/>
    <p:sldId id="282" r:id="rId5"/>
    <p:sldId id="283" r:id="rId6"/>
    <p:sldId id="273" r:id="rId7"/>
    <p:sldId id="272" r:id="rId8"/>
    <p:sldId id="257" r:id="rId9"/>
    <p:sldId id="278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26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9C46-81F7-41F7-AFAE-BFEBBA175E9B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45216" cy="883709"/>
          </a:xfrm>
        </p:spPr>
        <p:txBody>
          <a:bodyPr>
            <a:normAutofit fontScale="90000"/>
          </a:bodyPr>
          <a:lstStyle/>
          <a:p>
            <a:r>
              <a:rPr lang="en-US" dirty="0"/>
              <a:t>High Level Processing Steps for Each Project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599991" y="2090058"/>
            <a:ext cx="1604865" cy="2463282"/>
            <a:chOff x="4599991" y="2090058"/>
            <a:chExt cx="1604865" cy="2463282"/>
          </a:xfrm>
        </p:grpSpPr>
        <p:sp>
          <p:nvSpPr>
            <p:cNvPr id="42" name="Rounded Rectangle 41"/>
            <p:cNvSpPr/>
            <p:nvPr/>
          </p:nvSpPr>
          <p:spPr>
            <a:xfrm>
              <a:off x="4599991" y="2090058"/>
              <a:ext cx="1604865" cy="2463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868478" y="2231315"/>
              <a:ext cx="1049228" cy="2407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Scan / Transfer to bki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868478" y="2612974"/>
              <a:ext cx="1049228" cy="2407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Image corrections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68478" y="3000689"/>
              <a:ext cx="1049228" cy="2407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inForm Processing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877809" y="3388404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47" name="Curved Connector 46"/>
            <p:cNvCxnSpPr>
              <a:endCxn id="43" idx="0"/>
            </p:cNvCxnSpPr>
            <p:nvPr/>
          </p:nvCxnSpPr>
          <p:spPr>
            <a:xfrm rot="16200000" flipH="1">
              <a:off x="5317947" y="2537829"/>
              <a:ext cx="140958" cy="93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43" idx="2"/>
              <a:endCxn id="44" idx="0"/>
            </p:cNvCxnSpPr>
            <p:nvPr/>
          </p:nvCxnSpPr>
          <p:spPr>
            <a:xfrm rot="5400000">
              <a:off x="5319585" y="2927182"/>
              <a:ext cx="14701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45" idx="2"/>
              <a:endCxn id="59" idx="0"/>
            </p:cNvCxnSpPr>
            <p:nvPr/>
          </p:nvCxnSpPr>
          <p:spPr>
            <a:xfrm rot="16200000" flipH="1">
              <a:off x="5330843" y="3700684"/>
              <a:ext cx="147014" cy="38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4881664" y="3776119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datavalidation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Curved Connector 65"/>
            <p:cNvCxnSpPr>
              <a:stCxn id="44" idx="2"/>
              <a:endCxn id="45" idx="0"/>
            </p:cNvCxnSpPr>
            <p:nvPr/>
          </p:nvCxnSpPr>
          <p:spPr>
            <a:xfrm rot="16200000" flipH="1">
              <a:off x="5324250" y="3310231"/>
              <a:ext cx="147014" cy="93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4900326" y="4162698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dbload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urved Connector 67"/>
            <p:cNvCxnSpPr>
              <a:stCxn id="59" idx="2"/>
              <a:endCxn id="69" idx="0"/>
            </p:cNvCxnSpPr>
            <p:nvPr/>
          </p:nvCxnSpPr>
          <p:spPr>
            <a:xfrm rot="16200000" flipH="1">
              <a:off x="5342670" y="4080428"/>
              <a:ext cx="145878" cy="186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26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8546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mergeConfig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58547" y="2714688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chemeClr val="tx1"/>
                </a:solidFill>
              </a:rPr>
              <a:t>Read and process the merge file to get info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Antibody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Opal pairings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The segmentation hierarchy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cells are in the same 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cells co-express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How whether a cell is a lineage or expression marker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60680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getfilenames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2207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file names for each image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that all necessary data exists for each antibody target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52653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fileloop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34180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Call </a:t>
            </a: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in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 parallel loop for each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merges each table and exports the results into the csv file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MaSS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625570" y="3650816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109536" y="365081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7" name="Rectangle 26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90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1755" y="1824325"/>
            <a:ext cx="134775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readalltxt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1755" y="2525333"/>
            <a:ext cx="134775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Read the text files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 only important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units type for each text file (pixels or microns)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720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getphenofield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1720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Get the positive phenotype cells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 a unit conversion to </a:t>
            </a:r>
            <a:r>
              <a:rPr lang="en-US" sz="1200" dirty="0" err="1">
                <a:solidFill>
                  <a:schemeClr val="tx1"/>
                </a:solidFill>
              </a:rPr>
              <a:t>px</a:t>
            </a:r>
            <a:r>
              <a:rPr lang="en-US" sz="1200" dirty="0">
                <a:solidFill>
                  <a:schemeClr val="tx1"/>
                </a:solidFill>
              </a:rPr>
              <a:t> if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Establish Other cells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9070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getdistinct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907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Check for ‘Other’ cells with cell centers 6 pixels from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remove duplicate ‘Others’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97528" y="3418059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00933" y="1847338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getcoex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92795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getseg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78465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getexprmark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476520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>
                <a:solidFill>
                  <a:schemeClr val="tx1"/>
                </a:solidFill>
              </a:rPr>
              <a:t>parsave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86794" y="3418058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00933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Resolve double positive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Establish lineage co-expression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8465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Establish the expression marker positivity on </a:t>
            </a:r>
            <a:r>
              <a:rPr lang="en-US" sz="1200" i="1" dirty="0">
                <a:solidFill>
                  <a:srgbClr val="FF0000"/>
                </a:solidFill>
              </a:rPr>
              <a:t>membranes </a:t>
            </a:r>
            <a:r>
              <a:rPr lang="en-US" sz="1200" dirty="0">
                <a:solidFill>
                  <a:srgbClr val="FF0000"/>
                </a:solidFill>
              </a:rPr>
              <a:t>using cell centers for duplicates;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possible storing; find examples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92795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remove ‘Other’ cell centers inside </a:t>
            </a:r>
            <a:r>
              <a:rPr lang="en-US" sz="1200" i="1" dirty="0">
                <a:solidFill>
                  <a:schemeClr val="tx1"/>
                </a:solidFill>
              </a:rPr>
              <a:t>membranes </a:t>
            </a:r>
            <a:r>
              <a:rPr lang="en-US" sz="1200" dirty="0">
                <a:solidFill>
                  <a:schemeClr val="tx1"/>
                </a:solidFill>
              </a:rPr>
              <a:t>of positive phenotype cells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7652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Format and save the final data table as a csv file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086637" y="3418057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773115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464978" y="341805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0156841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fileloop</a:t>
            </a:r>
            <a:r>
              <a:rPr lang="en-US" dirty="0"/>
              <a:t>  	</a:t>
            </a:r>
            <a:r>
              <a:rPr lang="en-US" dirty="0" err="1"/>
              <a:t>mergetbls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963834" y="981052"/>
            <a:ext cx="635578" cy="3985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31" name="Rectangle 30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7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67852" y="1488969"/>
            <a:ext cx="4074695" cy="3906253"/>
            <a:chOff x="4074695" y="1495926"/>
            <a:chExt cx="4074695" cy="3906253"/>
          </a:xfrm>
        </p:grpSpPr>
        <p:sp>
          <p:nvSpPr>
            <p:cNvPr id="2" name="Rounded Rectangle 1"/>
            <p:cNvSpPr/>
            <p:nvPr/>
          </p:nvSpPr>
          <p:spPr>
            <a:xfrm>
              <a:off x="4074695" y="1495926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378857" y="1934691"/>
              <a:ext cx="3380907" cy="3111490"/>
              <a:chOff x="2452937" y="257811"/>
              <a:chExt cx="5071361" cy="4667235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019905" y="985448"/>
                <a:ext cx="183893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Specimen Table</a:t>
                </a: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>
                    <a:solidFill>
                      <a:schemeClr val="tx1"/>
                    </a:solidFill>
                  </a:rPr>
                  <a:t> Gen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Transfer to bki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060818" y="1529109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Overview Scan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 Received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Stained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135038" y="2214338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TMA QC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218856" y="2197588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Create scanning plan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01073" y="3006492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scanned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378788" y="3668115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>
                    <a:solidFill>
                      <a:schemeClr val="tx1"/>
                    </a:solidFill>
                  </a:rPr>
                  <a:t> added</a:t>
                </a:r>
              </a:p>
            </p:txBody>
          </p:sp>
          <p:cxnSp>
            <p:nvCxnSpPr>
              <p:cNvPr id="15" name="Curved Connector 14"/>
              <p:cNvCxnSpPr>
                <a:stCxn id="7" idx="2"/>
                <a:endCxn id="3" idx="0"/>
              </p:cNvCxnSpPr>
              <p:nvPr/>
            </p:nvCxnSpPr>
            <p:spPr>
              <a:xfrm rot="5400000">
                <a:off x="4309918" y="242071"/>
                <a:ext cx="372833" cy="11139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7" idx="2"/>
                <a:endCxn id="8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" idx="2"/>
                <a:endCxn id="4" idx="0"/>
              </p:cNvCxnSpPr>
              <p:nvPr/>
            </p:nvCxnSpPr>
            <p:spPr>
              <a:xfrm rot="5400000">
                <a:off x="2866368" y="1627698"/>
                <a:ext cx="1354204" cy="79180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>
                <a:stCxn id="4" idx="2"/>
                <a:endCxn id="5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8" idx="2"/>
                <a:endCxn id="6" idx="0"/>
              </p:cNvCxnSpPr>
              <p:nvPr/>
            </p:nvCxnSpPr>
            <p:spPr>
              <a:xfrm rot="5400000">
                <a:off x="5661020" y="1434680"/>
                <a:ext cx="188857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6" idx="2"/>
                <a:endCxn id="9" idx="0"/>
              </p:cNvCxnSpPr>
              <p:nvPr/>
            </p:nvCxnSpPr>
            <p:spPr>
              <a:xfrm rot="16200000" flipH="1">
                <a:off x="6130469" y="1515139"/>
                <a:ext cx="324178" cy="107422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6" idx="2"/>
                <a:endCxn id="10" idx="0"/>
              </p:cNvCxnSpPr>
              <p:nvPr/>
            </p:nvCxnSpPr>
            <p:spPr>
              <a:xfrm rot="5400000">
                <a:off x="5250657" y="1692797"/>
                <a:ext cx="307428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>
                <a:stCxn id="10" idx="2"/>
                <a:endCxn id="11" idx="0"/>
              </p:cNvCxnSpPr>
              <p:nvPr/>
            </p:nvCxnSpPr>
            <p:spPr>
              <a:xfrm rot="16200000" flipH="1">
                <a:off x="5220476" y="2391456"/>
                <a:ext cx="447853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>
                <a:stCxn id="11" idx="2"/>
                <a:endCxn id="13" idx="0"/>
              </p:cNvCxnSpPr>
              <p:nvPr/>
            </p:nvCxnSpPr>
            <p:spPr>
              <a:xfrm rot="16200000" flipH="1">
                <a:off x="5874082" y="3328971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13" idx="2"/>
                <a:endCxn id="5" idx="0"/>
              </p:cNvCxnSpPr>
              <p:nvPr/>
            </p:nvCxnSpPr>
            <p:spPr>
              <a:xfrm rot="5400000">
                <a:off x="5357124" y="3707892"/>
                <a:ext cx="534829" cy="117737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>
                <a:stCxn id="9" idx="2"/>
                <a:endCxn id="11" idx="0"/>
              </p:cNvCxnSpPr>
              <p:nvPr/>
            </p:nvCxnSpPr>
            <p:spPr>
              <a:xfrm rot="5400000">
                <a:off x="6117039" y="2293862"/>
                <a:ext cx="431103" cy="99415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7304"/>
            <a:ext cx="7010400" cy="883709"/>
          </a:xfrm>
        </p:spPr>
        <p:txBody>
          <a:bodyPr/>
          <a:lstStyle/>
          <a:p>
            <a:r>
              <a:rPr lang="en-US" dirty="0"/>
              <a:t>Scanning Process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48884" y="1488969"/>
            <a:ext cx="4074695" cy="3906253"/>
            <a:chOff x="4122178" y="1476162"/>
            <a:chExt cx="4074695" cy="3906253"/>
          </a:xfrm>
        </p:grpSpPr>
        <p:sp>
          <p:nvSpPr>
            <p:cNvPr id="42" name="Rounded Rectangle 41"/>
            <p:cNvSpPr/>
            <p:nvPr/>
          </p:nvSpPr>
          <p:spPr>
            <a:xfrm>
              <a:off x="4122178" y="1476162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378857" y="1934691"/>
              <a:ext cx="3456371" cy="3111490"/>
              <a:chOff x="2452937" y="257811"/>
              <a:chExt cx="5184557" cy="466723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922728" y="982323"/>
                <a:ext cx="183893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Update Specimen Table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>
                    <a:solidFill>
                      <a:schemeClr val="tx1"/>
                    </a:solidFill>
                  </a:rPr>
                  <a:t> Gen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Transfer to bki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174014" y="1614098"/>
                <a:ext cx="1389260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OverviewScan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 Received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Slides Stained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48234" y="2299326"/>
                <a:ext cx="1389260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TMA QC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32052" y="2282577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scanplan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114269" y="3091481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tx1"/>
                    </a:solidFill>
                  </a:rPr>
                  <a:t>im3scan</a:t>
                </a: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491984" y="3753104"/>
                <a:ext cx="166887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>
                    <a:solidFill>
                      <a:schemeClr val="tx1"/>
                    </a:solidFill>
                  </a:rPr>
                  <a:t> added</a:t>
                </a:r>
              </a:p>
            </p:txBody>
          </p:sp>
          <p:cxnSp>
            <p:nvCxnSpPr>
              <p:cNvPr id="54" name="Curved Connector 53"/>
              <p:cNvCxnSpPr>
                <a:stCxn id="48" idx="2"/>
                <a:endCxn id="44" idx="0"/>
              </p:cNvCxnSpPr>
              <p:nvPr/>
            </p:nvCxnSpPr>
            <p:spPr>
              <a:xfrm rot="5400000">
                <a:off x="4262893" y="191920"/>
                <a:ext cx="369708" cy="121109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>
                <a:stCxn id="48" idx="2"/>
                <a:endCxn id="49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44" idx="2"/>
                <a:endCxn id="45" idx="0"/>
              </p:cNvCxnSpPr>
              <p:nvPr/>
            </p:nvCxnSpPr>
            <p:spPr>
              <a:xfrm rot="5400000">
                <a:off x="2816218" y="1674724"/>
                <a:ext cx="1357329" cy="69462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stCxn id="45" idx="2"/>
                <a:endCxn id="46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>
                  <a:gd name="adj1" fmla="val 8207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49" idx="2"/>
                <a:endCxn id="47" idx="0"/>
              </p:cNvCxnSpPr>
              <p:nvPr/>
            </p:nvCxnSpPr>
            <p:spPr>
              <a:xfrm rot="16200000" flipH="1">
                <a:off x="5675123" y="1420576"/>
                <a:ext cx="273846" cy="11319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>
                <a:stCxn id="47" idx="2"/>
                <a:endCxn id="50" idx="0"/>
              </p:cNvCxnSpPr>
              <p:nvPr/>
            </p:nvCxnSpPr>
            <p:spPr>
              <a:xfrm rot="16200000" flipH="1">
                <a:off x="6243665" y="1600126"/>
                <a:ext cx="324177" cy="10742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>
                <a:stCxn id="47" idx="2"/>
                <a:endCxn id="51" idx="0"/>
              </p:cNvCxnSpPr>
              <p:nvPr/>
            </p:nvCxnSpPr>
            <p:spPr>
              <a:xfrm rot="5400000">
                <a:off x="5363854" y="1777786"/>
                <a:ext cx="307428" cy="70215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>
                <a:stCxn id="51" idx="2"/>
                <a:endCxn id="52" idx="0"/>
              </p:cNvCxnSpPr>
              <p:nvPr/>
            </p:nvCxnSpPr>
            <p:spPr>
              <a:xfrm rot="16200000" flipH="1">
                <a:off x="5333672" y="2476446"/>
                <a:ext cx="447852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52" idx="2"/>
                <a:endCxn id="53" idx="0"/>
              </p:cNvCxnSpPr>
              <p:nvPr/>
            </p:nvCxnSpPr>
            <p:spPr>
              <a:xfrm rot="16200000" flipH="1">
                <a:off x="5987279" y="3413959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53" idx="2"/>
                <a:endCxn id="46" idx="0"/>
              </p:cNvCxnSpPr>
              <p:nvPr/>
            </p:nvCxnSpPr>
            <p:spPr>
              <a:xfrm rot="5400000">
                <a:off x="5456218" y="3693789"/>
                <a:ext cx="449840" cy="129057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0" idx="2"/>
                <a:endCxn id="52" idx="0"/>
              </p:cNvCxnSpPr>
              <p:nvPr/>
            </p:nvCxnSpPr>
            <p:spPr>
              <a:xfrm rot="5400000">
                <a:off x="6230234" y="2378850"/>
                <a:ext cx="431103" cy="99415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ounded Rectangle 15"/>
          <p:cNvSpPr/>
          <p:nvPr/>
        </p:nvSpPr>
        <p:spPr>
          <a:xfrm>
            <a:off x="7440234" y="2771478"/>
            <a:ext cx="2430207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8920" y="1115404"/>
            <a:ext cx="27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Current Development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209427" y="1125549"/>
            <a:ext cx="175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Development</a:t>
            </a:r>
          </a:p>
        </p:txBody>
      </p:sp>
      <p:sp>
        <p:nvSpPr>
          <p:cNvPr id="77" name="Rounded Rectangle 76"/>
          <p:cNvSpPr/>
          <p:nvPr/>
        </p:nvSpPr>
        <p:spPr>
          <a:xfrm>
            <a:off x="6172629" y="1756153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07897" y="2716546"/>
            <a:ext cx="3685776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595860" y="1701221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Scans Overview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96328" y="2333780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im3scan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02185" y="2326969"/>
            <a:ext cx="1622758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scanplan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Curved Connector 4"/>
          <p:cNvCxnSpPr>
            <a:stCxn id="4" idx="3"/>
            <a:endCxn id="3" idx="1"/>
          </p:cNvCxnSpPr>
          <p:nvPr/>
        </p:nvCxnSpPr>
        <p:spPr>
          <a:xfrm>
            <a:off x="6924943" y="2507495"/>
            <a:ext cx="271385" cy="6811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17977" y="2320619"/>
            <a:ext cx="1512823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OverviewScan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4" idx="1"/>
          </p:cNvCxnSpPr>
          <p:nvPr/>
        </p:nvCxnSpPr>
        <p:spPr>
          <a:xfrm>
            <a:off x="5030800" y="2501145"/>
            <a:ext cx="271385" cy="635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976" y="2760670"/>
            <a:ext cx="1512823" cy="26207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Logs an event each time a new scan folder is present for a sample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02185" y="2747969"/>
            <a:ext cx="1622758" cy="31234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Logs when the scanning plan is created for a particular scan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Open the scanning plan and report number of pending for acquisition im3s (if that value has gone up since the previous check for a slide-scan pair)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6328" y="2772722"/>
            <a:ext cx="1529299" cy="19818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Reports the number of im3s out of number of expected im3s based on the scanning plan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14" name="Rectangle 13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50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unded Rectangle 267"/>
          <p:cNvSpPr/>
          <p:nvPr/>
        </p:nvSpPr>
        <p:spPr>
          <a:xfrm>
            <a:off x="79928" y="676605"/>
            <a:ext cx="3961831" cy="5846659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1092" name="Rounded Rectangle 1091"/>
          <p:cNvSpPr/>
          <p:nvPr/>
        </p:nvSpPr>
        <p:spPr>
          <a:xfrm>
            <a:off x="5295318" y="761747"/>
            <a:ext cx="2931861" cy="4125367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65" name="Rounded Rectangle 64"/>
          <p:cNvSpPr/>
          <p:nvPr/>
        </p:nvSpPr>
        <p:spPr>
          <a:xfrm>
            <a:off x="6108942" y="3818405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deepzoom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59" idx="2"/>
            <a:endCxn id="65" idx="0"/>
          </p:cNvCxnSpPr>
          <p:nvPr/>
        </p:nvCxnSpPr>
        <p:spPr>
          <a:xfrm rot="16200000" flipH="1">
            <a:off x="6060179" y="3306555"/>
            <a:ext cx="880406" cy="14329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566577" y="1602737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391830" y="3532002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annowarp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665205" y="11900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prepdb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5965648" y="2697298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zoom</a:t>
            </a:r>
          </a:p>
        </p:txBody>
      </p:sp>
      <p:cxnSp>
        <p:nvCxnSpPr>
          <p:cNvPr id="77" name="Curved Connector 76"/>
          <p:cNvCxnSpPr>
            <a:stCxn id="57" idx="2"/>
            <a:endCxn id="54" idx="0"/>
          </p:cNvCxnSpPr>
          <p:nvPr/>
        </p:nvCxnSpPr>
        <p:spPr>
          <a:xfrm rot="5400000">
            <a:off x="6992995" y="1467439"/>
            <a:ext cx="171967" cy="9862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cxnSpLocks/>
            <a:stCxn id="59" idx="2"/>
            <a:endCxn id="56" idx="0"/>
          </p:cNvCxnSpPr>
          <p:nvPr/>
        </p:nvCxnSpPr>
        <p:spPr>
          <a:xfrm rot="5400000">
            <a:off x="5844825" y="2948091"/>
            <a:ext cx="594003" cy="5738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6738057" y="44160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csvscan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7233623" y="32259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geomcell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6" name="Curved Connector 95"/>
          <p:cNvCxnSpPr>
            <a:cxnSpLocks/>
            <a:stCxn id="83" idx="2"/>
            <a:endCxn id="82" idx="0"/>
          </p:cNvCxnSpPr>
          <p:nvPr/>
        </p:nvCxnSpPr>
        <p:spPr>
          <a:xfrm rot="5400000">
            <a:off x="6974247" y="3693567"/>
            <a:ext cx="949360" cy="49556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302746" y="772450"/>
            <a:ext cx="129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</a:t>
            </a: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4650007" y="1101193"/>
            <a:ext cx="21423" cy="5155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H="1">
            <a:off x="8706082" y="1080126"/>
            <a:ext cx="35581" cy="52292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473362" y="173420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im3 files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232898" y="18439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216712" y="2991261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Component tiffs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4232183" y="2125774"/>
            <a:ext cx="890890" cy="2422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image masks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8275455" y="3389975"/>
            <a:ext cx="914400" cy="609600"/>
            <a:chOff x="3579652" y="184889"/>
            <a:chExt cx="1371600" cy="914400"/>
          </a:xfrm>
        </p:grpSpPr>
        <p:sp>
          <p:nvSpPr>
            <p:cNvPr id="167" name="Rectangle 166"/>
            <p:cNvSpPr/>
            <p:nvPr/>
          </p:nvSpPr>
          <p:spPr>
            <a:xfrm>
              <a:off x="3579652" y="184889"/>
              <a:ext cx="1371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652006" y="311002"/>
              <a:ext cx="94902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786376" y="463402"/>
              <a:ext cx="96705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928756" y="615802"/>
              <a:ext cx="97707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9780671" y="5708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882271" y="6724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9983871" y="7740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4232898" y="2554707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flatw</a:t>
            </a:r>
            <a:r>
              <a:rPr lang="en-US" sz="800" dirty="0">
                <a:solidFill>
                  <a:schemeClr val="tx1"/>
                </a:solidFill>
              </a:rPr>
              <a:t> images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4251675" y="1667543"/>
            <a:ext cx="859120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*.xml</a:t>
            </a:r>
          </a:p>
        </p:txBody>
      </p:sp>
      <p:sp>
        <p:nvSpPr>
          <p:cNvPr id="577" name="Rounded Rectangle 576"/>
          <p:cNvSpPr/>
          <p:nvPr/>
        </p:nvSpPr>
        <p:spPr>
          <a:xfrm>
            <a:off x="4221008" y="3400433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Segmentations</a:t>
            </a:r>
          </a:p>
        </p:txBody>
      </p:sp>
      <p:sp>
        <p:nvSpPr>
          <p:cNvPr id="578" name="Rounded Rectangle 577"/>
          <p:cNvSpPr/>
          <p:nvPr/>
        </p:nvSpPr>
        <p:spPr>
          <a:xfrm>
            <a:off x="4203115" y="3823623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Object catalogs</a:t>
            </a:r>
          </a:p>
        </p:txBody>
      </p:sp>
      <p:grpSp>
        <p:nvGrpSpPr>
          <p:cNvPr id="1041" name="Group 1040"/>
          <p:cNvGrpSpPr/>
          <p:nvPr/>
        </p:nvGrpSpPr>
        <p:grpSpPr>
          <a:xfrm>
            <a:off x="10098938" y="5650185"/>
            <a:ext cx="1906446" cy="748965"/>
            <a:chOff x="6608355" y="7843778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matlab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Powershell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037" name="Rounded Rectangle 1036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177" name="Rounded Rectangle 176"/>
          <p:cNvSpPr/>
          <p:nvPr/>
        </p:nvSpPr>
        <p:spPr>
          <a:xfrm>
            <a:off x="7128292" y="840604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makeSampleid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577" idx="3"/>
            <a:endCxn id="83" idx="1"/>
          </p:cNvCxnSpPr>
          <p:nvPr/>
        </p:nvCxnSpPr>
        <p:spPr>
          <a:xfrm flipV="1">
            <a:off x="5147181" y="3346320"/>
            <a:ext cx="2086442" cy="17446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578" idx="3"/>
            <a:endCxn id="82" idx="1"/>
          </p:cNvCxnSpPr>
          <p:nvPr/>
        </p:nvCxnSpPr>
        <p:spPr>
          <a:xfrm>
            <a:off x="5129288" y="3943974"/>
            <a:ext cx="1608769" cy="5924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5142885" y="2817649"/>
            <a:ext cx="822763" cy="29396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/>
          <p:cNvCxnSpPr>
            <a:stCxn id="173" idx="3"/>
            <a:endCxn id="54" idx="1"/>
          </p:cNvCxnSpPr>
          <p:nvPr/>
        </p:nvCxnSpPr>
        <p:spPr>
          <a:xfrm flipV="1">
            <a:off x="5159071" y="1723088"/>
            <a:ext cx="1407506" cy="951970"/>
          </a:xfrm>
          <a:prstGeom prst="curvedConnector3">
            <a:avLst>
              <a:gd name="adj1" fmla="val 186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cxnSpLocks/>
            <a:stCxn id="55" idx="2"/>
            <a:endCxn id="191" idx="0"/>
          </p:cNvCxnSpPr>
          <p:nvPr/>
        </p:nvCxnSpPr>
        <p:spPr>
          <a:xfrm rot="16200000" flipH="1">
            <a:off x="4994679" y="126401"/>
            <a:ext cx="589775" cy="11871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cxnSpLocks/>
            <a:stCxn id="177" idx="2"/>
            <a:endCxn id="57" idx="0"/>
          </p:cNvCxnSpPr>
          <p:nvPr/>
        </p:nvCxnSpPr>
        <p:spPr>
          <a:xfrm rot="5400000">
            <a:off x="7328794" y="880804"/>
            <a:ext cx="108764" cy="509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56" idx="2"/>
            <a:endCxn id="82" idx="0"/>
          </p:cNvCxnSpPr>
          <p:nvPr/>
        </p:nvCxnSpPr>
        <p:spPr>
          <a:xfrm rot="16200000" flipH="1">
            <a:off x="6206367" y="3421252"/>
            <a:ext cx="643327" cy="1346227"/>
          </a:xfrm>
          <a:prstGeom prst="curvedConnector3">
            <a:avLst>
              <a:gd name="adj1" fmla="val 84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5728562" y="5104514"/>
            <a:ext cx="2784116" cy="1053325"/>
            <a:chOff x="9006423" y="5508401"/>
            <a:chExt cx="4176179" cy="1579986"/>
          </a:xfrm>
        </p:grpSpPr>
        <p:sp>
          <p:nvSpPr>
            <p:cNvPr id="298" name="Rounded Rectangle 297"/>
            <p:cNvSpPr/>
            <p:nvPr/>
          </p:nvSpPr>
          <p:spPr>
            <a:xfrm>
              <a:off x="9006423" y="5508401"/>
              <a:ext cx="3578071" cy="1579986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0171504" y="5890386"/>
              <a:ext cx="1389261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9303884" y="6621771"/>
              <a:ext cx="1389261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1243485" y="6669973"/>
              <a:ext cx="1939117" cy="41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LoadSample</a:t>
              </a:r>
              <a:endParaRPr lang="en-US" sz="1200" dirty="0"/>
            </a:p>
          </p:txBody>
        </p:sp>
        <p:cxnSp>
          <p:nvCxnSpPr>
            <p:cNvPr id="250" name="Curved Connector 249"/>
            <p:cNvCxnSpPr>
              <a:stCxn id="299" idx="2"/>
              <a:endCxn id="300" idx="0"/>
            </p:cNvCxnSpPr>
            <p:nvPr/>
          </p:nvCxnSpPr>
          <p:spPr>
            <a:xfrm rot="5400000">
              <a:off x="10247149" y="6002798"/>
              <a:ext cx="370332" cy="8676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Curved Connector 243"/>
          <p:cNvCxnSpPr>
            <a:cxnSpLocks/>
            <a:stCxn id="300" idx="3"/>
            <a:endCxn id="167" idx="1"/>
          </p:cNvCxnSpPr>
          <p:nvPr/>
        </p:nvCxnSpPr>
        <p:spPr>
          <a:xfrm flipV="1">
            <a:off x="6853042" y="3694775"/>
            <a:ext cx="1422413" cy="2272337"/>
          </a:xfrm>
          <a:prstGeom prst="curvedConnector3">
            <a:avLst>
              <a:gd name="adj1" fmla="val 75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299" idx="0"/>
          </p:cNvCxnSpPr>
          <p:nvPr/>
        </p:nvCxnSpPr>
        <p:spPr>
          <a:xfrm rot="5400000">
            <a:off x="6733537" y="4891564"/>
            <a:ext cx="702440" cy="232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65" idx="2"/>
            <a:endCxn id="300" idx="0"/>
          </p:cNvCxnSpPr>
          <p:nvPr/>
        </p:nvCxnSpPr>
        <p:spPr>
          <a:xfrm rot="5400000">
            <a:off x="5587166" y="4861897"/>
            <a:ext cx="1787655" cy="182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0993465" y="76158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Clinical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9345965" y="1570903"/>
            <a:ext cx="2648235" cy="3971024"/>
            <a:chOff x="14018947" y="1784854"/>
            <a:chExt cx="3972352" cy="5956537"/>
          </a:xfrm>
        </p:grpSpPr>
        <p:sp>
          <p:nvSpPr>
            <p:cNvPr id="995" name="Rounded Rectangle 994"/>
            <p:cNvSpPr/>
            <p:nvPr/>
          </p:nvSpPr>
          <p:spPr>
            <a:xfrm>
              <a:off x="14018947" y="1823673"/>
              <a:ext cx="3972352" cy="5917718"/>
            </a:xfrm>
            <a:prstGeom prst="roundRect">
              <a:avLst>
                <a:gd name="adj" fmla="val 427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6498457" y="6564680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WSIxx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5077466" y="2447400"/>
              <a:ext cx="1389260" cy="3577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prepmerge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16200000" flipH="1">
              <a:off x="15297478" y="1972781"/>
              <a:ext cx="152947" cy="7962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14304111" y="2988920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createmerge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4309796" y="3566916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16200000" flipH="1">
              <a:off x="14894409" y="3456899"/>
              <a:ext cx="214348" cy="56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4814987" y="479531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zindex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4738377" y="419338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celltag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15087306" y="3847683"/>
              <a:ext cx="262821" cy="4285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15352172" y="4637868"/>
              <a:ext cx="238280" cy="766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15193087" y="534273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16200000" flipH="1">
              <a:off x="15606781" y="5061797"/>
              <a:ext cx="183772" cy="378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4369660" y="5831669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4772097" y="6587603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Zoomxx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Curved Connector 226"/>
            <p:cNvCxnSpPr>
              <a:stCxn id="70" idx="2"/>
              <a:endCxn id="225" idx="0"/>
            </p:cNvCxnSpPr>
            <p:nvPr/>
          </p:nvCxnSpPr>
          <p:spPr>
            <a:xfrm rot="16200000" flipH="1">
              <a:off x="15068067" y="6188942"/>
              <a:ext cx="394883" cy="4024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16200000" flipH="1">
              <a:off x="16111253" y="5482845"/>
              <a:ext cx="858299" cy="13053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/>
            <p:nvPr/>
          </p:nvSpPr>
          <p:spPr>
            <a:xfrm>
              <a:off x="15772096" y="727218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linkzoom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225" idx="2"/>
              <a:endCxn id="166" idx="0"/>
            </p:cNvCxnSpPr>
            <p:nvPr/>
          </p:nvCxnSpPr>
          <p:spPr>
            <a:xfrm rot="16200000" flipH="1">
              <a:off x="15804963" y="6610417"/>
              <a:ext cx="323526" cy="999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57" idx="2"/>
              <a:endCxn id="166" idx="0"/>
            </p:cNvCxnSpPr>
            <p:nvPr/>
          </p:nvCxnSpPr>
          <p:spPr>
            <a:xfrm rot="5400000">
              <a:off x="16656683" y="6735775"/>
              <a:ext cx="346449" cy="7263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5400000">
              <a:off x="15293533" y="2510357"/>
              <a:ext cx="183772" cy="7733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15890207" y="3559191"/>
              <a:ext cx="954185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calibrate</a:t>
              </a:r>
            </a:p>
          </p:txBody>
        </p:sp>
        <p:cxnSp>
          <p:nvCxnSpPr>
            <p:cNvPr id="11" name="Curved Connector 10"/>
            <p:cNvCxnSpPr>
              <a:stCxn id="139" idx="2"/>
              <a:endCxn id="178" idx="0"/>
            </p:cNvCxnSpPr>
            <p:nvPr/>
          </p:nvCxnSpPr>
          <p:spPr>
            <a:xfrm rot="16200000" flipH="1">
              <a:off x="15692677" y="2884567"/>
              <a:ext cx="754043" cy="5952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/>
            <p:cNvSpPr/>
            <p:nvPr/>
          </p:nvSpPr>
          <p:spPr>
            <a:xfrm>
              <a:off x="16490201" y="4768388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clinical</a:t>
              </a:r>
            </a:p>
          </p:txBody>
        </p:sp>
        <p:cxnSp>
          <p:nvCxnSpPr>
            <p:cNvPr id="16" name="Curved Connector 15"/>
            <p:cNvCxnSpPr>
              <a:stCxn id="178" idx="2"/>
              <a:endCxn id="152" idx="0"/>
            </p:cNvCxnSpPr>
            <p:nvPr/>
          </p:nvCxnSpPr>
          <p:spPr>
            <a:xfrm rot="5400000">
              <a:off x="15764881" y="3590966"/>
              <a:ext cx="270546" cy="9342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79" idx="2"/>
              <a:endCxn id="157" idx="0"/>
            </p:cNvCxnSpPr>
            <p:nvPr/>
          </p:nvCxnSpPr>
          <p:spPr>
            <a:xfrm rot="16200000" flipH="1">
              <a:off x="16472637" y="5844230"/>
              <a:ext cx="1432644" cy="82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14281177" y="1930805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ctrl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5433006" y="1784854"/>
              <a:ext cx="1418191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Samples</a:t>
              </a:r>
            </a:p>
          </p:txBody>
        </p:sp>
      </p:grpSp>
      <p:sp>
        <p:nvSpPr>
          <p:cNvPr id="194" name="Rounded Rectangle 55">
            <a:extLst>
              <a:ext uri="{FF2B5EF4-FFF2-40B4-BE49-F238E27FC236}">
                <a16:creationId xmlns:a16="http://schemas.microsoft.com/office/drawing/2014/main" id="{CF97446C-7F71-4188-8F1F-7F899037428E}"/>
              </a:ext>
            </a:extLst>
          </p:cNvPr>
          <p:cNvSpPr/>
          <p:nvPr/>
        </p:nvSpPr>
        <p:spPr>
          <a:xfrm>
            <a:off x="5984403" y="2301921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stitchmask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6" name="Curved Connector 131">
            <a:extLst>
              <a:ext uri="{FF2B5EF4-FFF2-40B4-BE49-F238E27FC236}">
                <a16:creationId xmlns:a16="http://schemas.microsoft.com/office/drawing/2014/main" id="{1C8A8C7D-4EAF-42AF-8899-AE2AA0309E39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rot="5400000">
            <a:off x="6509336" y="1781592"/>
            <a:ext cx="458483" cy="5821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31">
            <a:extLst>
              <a:ext uri="{FF2B5EF4-FFF2-40B4-BE49-F238E27FC236}">
                <a16:creationId xmlns:a16="http://schemas.microsoft.com/office/drawing/2014/main" id="{36406380-FDA6-4B38-87C2-76D982910EE1}"/>
              </a:ext>
            </a:extLst>
          </p:cNvPr>
          <p:cNvCxnSpPr>
            <a:cxnSpLocks/>
            <a:stCxn id="194" idx="2"/>
            <a:endCxn id="59" idx="0"/>
          </p:cNvCxnSpPr>
          <p:nvPr/>
        </p:nvCxnSpPr>
        <p:spPr>
          <a:xfrm rot="5400000">
            <a:off x="6360775" y="2610583"/>
            <a:ext cx="154676" cy="187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131">
            <a:extLst>
              <a:ext uri="{FF2B5EF4-FFF2-40B4-BE49-F238E27FC236}">
                <a16:creationId xmlns:a16="http://schemas.microsoft.com/office/drawing/2014/main" id="{A0FC747C-8EB5-4285-BF64-55FD12E21789}"/>
              </a:ext>
            </a:extLst>
          </p:cNvPr>
          <p:cNvCxnSpPr>
            <a:cxnSpLocks/>
            <a:stCxn id="246" idx="3"/>
            <a:endCxn id="194" idx="1"/>
          </p:cNvCxnSpPr>
          <p:nvPr/>
        </p:nvCxnSpPr>
        <p:spPr>
          <a:xfrm>
            <a:off x="5123073" y="2246905"/>
            <a:ext cx="861330" cy="1753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131">
            <a:extLst>
              <a:ext uri="{FF2B5EF4-FFF2-40B4-BE49-F238E27FC236}">
                <a16:creationId xmlns:a16="http://schemas.microsoft.com/office/drawing/2014/main" id="{6BCB0925-A63B-4713-84D5-C408088EA464}"/>
              </a:ext>
            </a:extLst>
          </p:cNvPr>
          <p:cNvCxnSpPr>
            <a:cxnSpLocks/>
            <a:stCxn id="54" idx="2"/>
            <a:endCxn id="83" idx="0"/>
          </p:cNvCxnSpPr>
          <p:nvPr/>
        </p:nvCxnSpPr>
        <p:spPr>
          <a:xfrm rot="16200000" flipH="1">
            <a:off x="6671922" y="2201180"/>
            <a:ext cx="1382531" cy="66704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4" name="Group 1133"/>
          <p:cNvGrpSpPr/>
          <p:nvPr/>
        </p:nvGrpSpPr>
        <p:grpSpPr>
          <a:xfrm>
            <a:off x="148686" y="4891717"/>
            <a:ext cx="2743507" cy="1553198"/>
            <a:chOff x="221889" y="6303980"/>
            <a:chExt cx="4115261" cy="2329797"/>
          </a:xfrm>
        </p:grpSpPr>
        <p:sp>
          <p:nvSpPr>
            <p:cNvPr id="680" name="Rounded Rectangle 679"/>
            <p:cNvSpPr/>
            <p:nvPr/>
          </p:nvSpPr>
          <p:spPr>
            <a:xfrm>
              <a:off x="221889" y="6303980"/>
              <a:ext cx="4115261" cy="2329797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2793023" y="7498122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281" name="Curved Connector 280"/>
            <p:cNvCxnSpPr>
              <a:stCxn id="358" idx="3"/>
              <a:endCxn id="278" idx="2"/>
            </p:cNvCxnSpPr>
            <p:nvPr/>
          </p:nvCxnSpPr>
          <p:spPr>
            <a:xfrm flipV="1">
              <a:off x="2588767" y="7859173"/>
              <a:ext cx="898886" cy="2032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urved Connector 282"/>
            <p:cNvCxnSpPr>
              <a:stCxn id="278" idx="0"/>
              <a:endCxn id="510" idx="3"/>
            </p:cNvCxnSpPr>
            <p:nvPr/>
          </p:nvCxnSpPr>
          <p:spPr>
            <a:xfrm rot="5400000" flipH="1" flipV="1">
              <a:off x="3252385" y="7105702"/>
              <a:ext cx="627688" cy="157152"/>
            </a:xfrm>
            <a:prstGeom prst="curvedConnector4">
              <a:avLst>
                <a:gd name="adj1" fmla="val 12948"/>
                <a:gd name="adj2" fmla="val 2454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urved Connector 318"/>
            <p:cNvCxnSpPr>
              <a:stCxn id="510" idx="1"/>
              <a:endCxn id="358" idx="0"/>
            </p:cNvCxnSpPr>
            <p:nvPr/>
          </p:nvCxnSpPr>
          <p:spPr>
            <a:xfrm rot="10800000" flipV="1">
              <a:off x="1689883" y="6870433"/>
              <a:ext cx="157153" cy="7348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/>
            <p:cNvGrpSpPr/>
            <p:nvPr/>
          </p:nvGrpSpPr>
          <p:grpSpPr>
            <a:xfrm>
              <a:off x="790997" y="7605247"/>
              <a:ext cx="1797770" cy="914400"/>
              <a:chOff x="-653694" y="6425810"/>
              <a:chExt cx="1797770" cy="9144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-653694" y="6425810"/>
                <a:ext cx="179777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6"/>
              </a:p>
            </p:txBody>
          </p:sp>
          <p:sp>
            <p:nvSpPr>
              <p:cNvPr id="359" name="Rounded Rectangle 358"/>
              <p:cNvSpPr/>
              <p:nvPr/>
            </p:nvSpPr>
            <p:spPr>
              <a:xfrm>
                <a:off x="-490457" y="6534287"/>
                <a:ext cx="1204508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ounded Rectangle 359"/>
              <p:cNvSpPr/>
              <p:nvPr/>
            </p:nvSpPr>
            <p:spPr>
              <a:xfrm>
                <a:off x="-317331" y="6673215"/>
                <a:ext cx="1204507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-136101" y="6858881"/>
                <a:ext cx="1198334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1847035" y="6405286"/>
              <a:ext cx="1797770" cy="930295"/>
              <a:chOff x="3648429" y="3998793"/>
              <a:chExt cx="1797770" cy="930295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3648429" y="3998793"/>
                <a:ext cx="1797770" cy="930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6" dirty="0"/>
                  <a:t>A</a:t>
                </a: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3845865" y="41295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3998265" y="42819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ounded Rectangle 512"/>
              <p:cNvSpPr/>
              <p:nvPr/>
            </p:nvSpPr>
            <p:spPr>
              <a:xfrm>
                <a:off x="4150665" y="44343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Rounded Rectangle 212"/>
          <p:cNvSpPr/>
          <p:nvPr/>
        </p:nvSpPr>
        <p:spPr>
          <a:xfrm>
            <a:off x="2959780" y="5324559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segmaps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2967547" y="4893084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validatedata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6" name="Curved Connector 215"/>
          <p:cNvCxnSpPr>
            <a:stCxn id="208" idx="2"/>
            <a:endCxn id="510" idx="0"/>
          </p:cNvCxnSpPr>
          <p:nvPr/>
        </p:nvCxnSpPr>
        <p:spPr>
          <a:xfrm rot="5400000">
            <a:off x="1945476" y="4519287"/>
            <a:ext cx="325865" cy="5540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278" idx="3"/>
            <a:endCxn id="213" idx="2"/>
          </p:cNvCxnSpPr>
          <p:nvPr/>
        </p:nvCxnSpPr>
        <p:spPr>
          <a:xfrm flipV="1">
            <a:off x="2788948" y="5565260"/>
            <a:ext cx="680599" cy="2429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/>
          <p:cNvCxnSpPr>
            <a:stCxn id="213" idx="0"/>
            <a:endCxn id="215" idx="2"/>
          </p:cNvCxnSpPr>
          <p:nvPr/>
        </p:nvCxnSpPr>
        <p:spPr>
          <a:xfrm rot="5400000" flipH="1" flipV="1">
            <a:off x="3378043" y="5225289"/>
            <a:ext cx="190774" cy="7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215" idx="0"/>
            <a:endCxn id="578" idx="1"/>
          </p:cNvCxnSpPr>
          <p:nvPr/>
        </p:nvCxnSpPr>
        <p:spPr>
          <a:xfrm rot="5400000" flipH="1" flipV="1">
            <a:off x="3365659" y="4055629"/>
            <a:ext cx="949110" cy="725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>
            <a:stCxn id="215" idx="0"/>
            <a:endCxn id="577" idx="1"/>
          </p:cNvCxnSpPr>
          <p:nvPr/>
        </p:nvCxnSpPr>
        <p:spPr>
          <a:xfrm rot="5400000" flipH="1" flipV="1">
            <a:off x="3163011" y="3835087"/>
            <a:ext cx="1372300" cy="743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215" idx="0"/>
            <a:endCxn id="104" idx="1"/>
          </p:cNvCxnSpPr>
          <p:nvPr/>
        </p:nvCxnSpPr>
        <p:spPr>
          <a:xfrm rot="5400000" flipH="1" flipV="1">
            <a:off x="2956277" y="3632649"/>
            <a:ext cx="1781472" cy="7393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B445094-4516-4045-8DDC-3DC09C9F90FA}"/>
              </a:ext>
            </a:extLst>
          </p:cNvPr>
          <p:cNvGrpSpPr/>
          <p:nvPr/>
        </p:nvGrpSpPr>
        <p:grpSpPr>
          <a:xfrm>
            <a:off x="497743" y="3724144"/>
            <a:ext cx="2911572" cy="962846"/>
            <a:chOff x="371787" y="3149564"/>
            <a:chExt cx="2911572" cy="962846"/>
          </a:xfrm>
        </p:grpSpPr>
        <p:sp>
          <p:nvSpPr>
            <p:cNvPr id="207" name="Rounded Rectangle 206"/>
            <p:cNvSpPr/>
            <p:nvPr/>
          </p:nvSpPr>
          <p:spPr>
            <a:xfrm>
              <a:off x="403011" y="3149564"/>
              <a:ext cx="2880348" cy="962846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719109" y="3829069"/>
              <a:ext cx="1080753" cy="2297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injectdat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1820283" y="3508124"/>
              <a:ext cx="869993" cy="22397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applyflatw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447436" y="3194356"/>
              <a:ext cx="1617913" cy="2297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shreddat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imagebinary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71787" y="3508124"/>
              <a:ext cx="1275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/>
                <a:t>imagecorrection</a:t>
              </a:r>
              <a:endParaRPr lang="en-US" sz="120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122489" y="4879383"/>
            <a:ext cx="87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mergeloop</a:t>
            </a:r>
            <a:endParaRPr lang="en-US" sz="1200" dirty="0"/>
          </a:p>
        </p:txBody>
      </p:sp>
      <p:cxnSp>
        <p:nvCxnSpPr>
          <p:cNvPr id="241" name="Curved Connector 240"/>
          <p:cNvCxnSpPr>
            <a:stCxn id="208" idx="3"/>
            <a:endCxn id="173" idx="1"/>
          </p:cNvCxnSpPr>
          <p:nvPr/>
        </p:nvCxnSpPr>
        <p:spPr>
          <a:xfrm flipV="1">
            <a:off x="2925818" y="2675058"/>
            <a:ext cx="1307080" cy="1843461"/>
          </a:xfrm>
          <a:prstGeom prst="curvedConnector3">
            <a:avLst>
              <a:gd name="adj1" fmla="val 54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cxnSpLocks/>
            <a:stCxn id="50" idx="2"/>
            <a:endCxn id="161" idx="0"/>
          </p:cNvCxnSpPr>
          <p:nvPr/>
        </p:nvCxnSpPr>
        <p:spPr>
          <a:xfrm rot="16200000" flipH="1">
            <a:off x="1831985" y="518585"/>
            <a:ext cx="345176" cy="136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-311084" y="685743"/>
            <a:ext cx="94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HPFs</a:t>
            </a:r>
          </a:p>
        </p:txBody>
      </p:sp>
      <p:cxnSp>
        <p:nvCxnSpPr>
          <p:cNvPr id="739" name="Curved Connector 738"/>
          <p:cNvCxnSpPr>
            <a:cxnSpLocks/>
            <a:stCxn id="50" idx="1"/>
            <a:endCxn id="207" idx="1"/>
          </p:cNvCxnSpPr>
          <p:nvPr/>
        </p:nvCxnSpPr>
        <p:spPr>
          <a:xfrm rot="10800000" flipV="1">
            <a:off x="528968" y="293771"/>
            <a:ext cx="944395" cy="3911796"/>
          </a:xfrm>
          <a:prstGeom prst="curvedConnector3">
            <a:avLst>
              <a:gd name="adj1" fmla="val 124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67" idx="3"/>
            <a:endCxn id="141" idx="1"/>
          </p:cNvCxnSpPr>
          <p:nvPr/>
        </p:nvCxnSpPr>
        <p:spPr>
          <a:xfrm flipV="1">
            <a:off x="9189855" y="2880160"/>
            <a:ext cx="350009" cy="814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67" idx="3"/>
            <a:endCxn id="70" idx="0"/>
          </p:cNvCxnSpPr>
          <p:nvPr/>
        </p:nvCxnSpPr>
        <p:spPr>
          <a:xfrm>
            <a:off x="9189855" y="3694775"/>
            <a:ext cx="853005" cy="574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3" idx="2"/>
            <a:endCxn id="138" idx="0"/>
          </p:cNvCxnSpPr>
          <p:nvPr/>
        </p:nvCxnSpPr>
        <p:spPr>
          <a:xfrm rot="5400000">
            <a:off x="9811101" y="1190633"/>
            <a:ext cx="650341" cy="304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10159376" y="2292569"/>
            <a:ext cx="2557641" cy="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EF44F724-1C12-DE4B-A43B-ACD1E63070EF}"/>
              </a:ext>
            </a:extLst>
          </p:cNvPr>
          <p:cNvSpPr/>
          <p:nvPr/>
        </p:nvSpPr>
        <p:spPr>
          <a:xfrm>
            <a:off x="1370450" y="759297"/>
            <a:ext cx="1404493" cy="25488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shredXML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exposures, full, </a:t>
            </a:r>
            <a:r>
              <a:rPr lang="en-US" sz="800" dirty="0" err="1">
                <a:solidFill>
                  <a:schemeClr val="tx1"/>
                </a:solidFill>
              </a:rPr>
              <a:t>params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7" name="Curved Connector 246"/>
          <p:cNvCxnSpPr>
            <a:stCxn id="211" idx="3"/>
            <a:endCxn id="174" idx="1"/>
          </p:cNvCxnSpPr>
          <p:nvPr/>
        </p:nvCxnSpPr>
        <p:spPr>
          <a:xfrm flipV="1">
            <a:off x="3191305" y="1787894"/>
            <a:ext cx="1060370" cy="2095912"/>
          </a:xfrm>
          <a:prstGeom prst="curvedConnector3">
            <a:avLst>
              <a:gd name="adj1" fmla="val 44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829710" y="1113305"/>
            <a:ext cx="1792366" cy="1567907"/>
            <a:chOff x="2059163" y="1087664"/>
            <a:chExt cx="1792366" cy="1567907"/>
          </a:xfrm>
        </p:grpSpPr>
        <p:sp>
          <p:nvSpPr>
            <p:cNvPr id="407" name="Rounded Rectangle 406">
              <a:extLst>
                <a:ext uri="{FF2B5EF4-FFF2-40B4-BE49-F238E27FC236}">
                  <a16:creationId xmlns:a16="http://schemas.microsoft.com/office/drawing/2014/main" id="{E7B098CD-FE84-8646-830D-8B53C4159033}"/>
                </a:ext>
              </a:extLst>
            </p:cNvPr>
            <p:cNvSpPr/>
            <p:nvPr/>
          </p:nvSpPr>
          <p:spPr>
            <a:xfrm>
              <a:off x="2059163" y="1087664"/>
              <a:ext cx="1792366" cy="1567907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2131664" y="2289179"/>
              <a:ext cx="772904" cy="2315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batchflatfield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E71FBD2-0E49-4543-B700-A2052EA66963}"/>
                </a:ext>
              </a:extLst>
            </p:cNvPr>
            <p:cNvGrpSpPr/>
            <p:nvPr/>
          </p:nvGrpSpPr>
          <p:grpSpPr>
            <a:xfrm>
              <a:off x="2602152" y="1150065"/>
              <a:ext cx="1139988" cy="609515"/>
              <a:chOff x="1840806" y="1481054"/>
              <a:chExt cx="1139988" cy="609515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C566487-F3A5-F641-AD9E-E5FAC0E58E27}"/>
                  </a:ext>
                </a:extLst>
              </p:cNvPr>
              <p:cNvSpPr/>
              <p:nvPr/>
            </p:nvSpPr>
            <p:spPr>
              <a:xfrm>
                <a:off x="1840806" y="1481054"/>
                <a:ext cx="1139988" cy="609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C94634E5-736B-1D45-BAF5-E98E93E489FF}"/>
                  </a:ext>
                </a:extLst>
              </p:cNvPr>
              <p:cNvSpPr/>
              <p:nvPr/>
            </p:nvSpPr>
            <p:spPr>
              <a:xfrm>
                <a:off x="1865525" y="1518216"/>
                <a:ext cx="793646" cy="232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meanimage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ounded Rectangle 296">
                <a:extLst>
                  <a:ext uri="{FF2B5EF4-FFF2-40B4-BE49-F238E27FC236}">
                    <a16:creationId xmlns:a16="http://schemas.microsoft.com/office/drawing/2014/main" id="{A3597632-0974-0E49-84D8-FC04EAEC20A0}"/>
                  </a:ext>
                </a:extLst>
              </p:cNvPr>
              <p:cNvSpPr/>
              <p:nvPr/>
            </p:nvSpPr>
            <p:spPr>
              <a:xfrm>
                <a:off x="2017925" y="1670616"/>
                <a:ext cx="793646" cy="232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meanimage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BBD5D914-C59E-8C4F-9C0D-FCA6590F9C97}"/>
                  </a:ext>
                </a:extLst>
              </p:cNvPr>
              <p:cNvSpPr/>
              <p:nvPr/>
            </p:nvSpPr>
            <p:spPr>
              <a:xfrm>
                <a:off x="2170325" y="1823016"/>
                <a:ext cx="793646" cy="232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meanimage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7600B06F-8A9E-684D-A703-0C87FED598D8}"/>
                </a:ext>
              </a:extLst>
            </p:cNvPr>
            <p:cNvSpPr/>
            <p:nvPr/>
          </p:nvSpPr>
          <p:spPr>
            <a:xfrm>
              <a:off x="2197873" y="1905079"/>
              <a:ext cx="1216548" cy="22974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meanimagecomparison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59710AF6-196B-1845-BE91-9E7C0770D779}"/>
                </a:ext>
              </a:extLst>
            </p:cNvPr>
            <p:cNvSpPr txBox="1"/>
            <p:nvPr/>
          </p:nvSpPr>
          <p:spPr>
            <a:xfrm>
              <a:off x="2851806" y="2309025"/>
              <a:ext cx="878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flatfield</a:t>
              </a:r>
            </a:p>
          </p:txBody>
        </p:sp>
        <p:cxnSp>
          <p:nvCxnSpPr>
            <p:cNvPr id="182" name="Curved Connector 181"/>
            <p:cNvCxnSpPr>
              <a:cxnSpLocks/>
              <a:stCxn id="348" idx="2"/>
              <a:endCxn id="197" idx="0"/>
            </p:cNvCxnSpPr>
            <p:nvPr/>
          </p:nvCxnSpPr>
          <p:spPr>
            <a:xfrm rot="5400000">
              <a:off x="2584952" y="2067984"/>
              <a:ext cx="154360" cy="2880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urved Connector 363">
              <a:extLst>
                <a:ext uri="{FF2B5EF4-FFF2-40B4-BE49-F238E27FC236}">
                  <a16:creationId xmlns:a16="http://schemas.microsoft.com/office/drawing/2014/main" id="{8A6224DE-B456-FE43-9EA2-B250AE56175D}"/>
                </a:ext>
              </a:extLst>
            </p:cNvPr>
            <p:cNvCxnSpPr>
              <a:cxnSpLocks/>
              <a:stCxn id="292" idx="2"/>
              <a:endCxn id="348" idx="0"/>
            </p:cNvCxnSpPr>
            <p:nvPr/>
          </p:nvCxnSpPr>
          <p:spPr>
            <a:xfrm rot="5400000">
              <a:off x="2916398" y="1649330"/>
              <a:ext cx="145499" cy="365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Curved Connector 198"/>
          <p:cNvCxnSpPr>
            <a:cxnSpLocks/>
            <a:stCxn id="407" idx="2"/>
            <a:endCxn id="207" idx="0"/>
          </p:cNvCxnSpPr>
          <p:nvPr/>
        </p:nvCxnSpPr>
        <p:spPr>
          <a:xfrm rot="5400000">
            <a:off x="1826051" y="2824302"/>
            <a:ext cx="1042932" cy="756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211" idx="2"/>
            <a:endCxn id="209" idx="0"/>
          </p:cNvCxnSpPr>
          <p:nvPr/>
        </p:nvCxnSpPr>
        <p:spPr>
          <a:xfrm rot="5400000">
            <a:off x="2339779" y="4040134"/>
            <a:ext cx="84028" cy="1113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209" idx="2"/>
            <a:endCxn id="208" idx="0"/>
          </p:cNvCxnSpPr>
          <p:nvPr/>
        </p:nvCxnSpPr>
        <p:spPr>
          <a:xfrm rot="16200000" flipH="1">
            <a:off x="2334853" y="4353059"/>
            <a:ext cx="96973" cy="4206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390" y="2232808"/>
            <a:ext cx="1629726" cy="1226131"/>
            <a:chOff x="315273" y="2381481"/>
            <a:chExt cx="1629726" cy="1226131"/>
          </a:xfrm>
        </p:grpSpPr>
        <p:grpSp>
          <p:nvGrpSpPr>
            <p:cNvPr id="10" name="Group 9"/>
            <p:cNvGrpSpPr/>
            <p:nvPr/>
          </p:nvGrpSpPr>
          <p:grpSpPr>
            <a:xfrm>
              <a:off x="402959" y="2398371"/>
              <a:ext cx="1542040" cy="1209241"/>
              <a:chOff x="329483" y="1638878"/>
              <a:chExt cx="1542040" cy="1209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29483" y="1638878"/>
                <a:ext cx="1542040" cy="1209241"/>
                <a:chOff x="329483" y="1638878"/>
                <a:chExt cx="1542040" cy="1209241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E9F8D668-0F41-2C4F-80A6-75AF33356BDC}"/>
                    </a:ext>
                  </a:extLst>
                </p:cNvPr>
                <p:cNvSpPr/>
                <p:nvPr/>
              </p:nvSpPr>
              <p:spPr>
                <a:xfrm>
                  <a:off x="329483" y="1638878"/>
                  <a:ext cx="1542040" cy="1209241"/>
                </a:xfrm>
                <a:prstGeom prst="roundRect">
                  <a:avLst>
                    <a:gd name="adj" fmla="val 5054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659675" y="2578241"/>
                  <a:ext cx="877102" cy="23648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Warping</a:t>
                  </a:r>
                </a:p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fits</a:t>
                  </a: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CC566487-F3A5-F641-AD9E-E5FAC0E58E27}"/>
                    </a:ext>
                  </a:extLst>
                </p:cNvPr>
                <p:cNvSpPr/>
                <p:nvPr/>
              </p:nvSpPr>
              <p:spPr>
                <a:xfrm>
                  <a:off x="372205" y="1875783"/>
                  <a:ext cx="1139988" cy="60951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34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15363" y="1958073"/>
                <a:ext cx="1067211" cy="620167"/>
                <a:chOff x="415363" y="1958073"/>
                <a:chExt cx="1067211" cy="620167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415363" y="1958073"/>
                  <a:ext cx="877102" cy="620167"/>
                  <a:chOff x="415363" y="1958073"/>
                  <a:chExt cx="877102" cy="620167"/>
                </a:xfrm>
              </p:grpSpPr>
              <p:sp>
                <p:nvSpPr>
                  <p:cNvPr id="172" name="Rounded Rectangle 171">
                    <a:extLst>
                      <a:ext uri="{FF2B5EF4-FFF2-40B4-BE49-F238E27FC236}">
                        <a16:creationId xmlns:a16="http://schemas.microsoft.com/office/drawing/2014/main" id="{C04E14E5-DE33-EA40-9F56-7591C1129AEF}"/>
                      </a:ext>
                    </a:extLst>
                  </p:cNvPr>
                  <p:cNvSpPr/>
                  <p:nvPr/>
                </p:nvSpPr>
                <p:spPr>
                  <a:xfrm>
                    <a:off x="415363" y="1958073"/>
                    <a:ext cx="877102" cy="236487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Warping</a:t>
                    </a:r>
                  </a:p>
                  <a:p>
                    <a:pPr algn="ctr"/>
                    <a:r>
                      <a:rPr lang="en-US" sz="800" dirty="0">
                        <a:solidFill>
                          <a:schemeClr val="tx1"/>
                        </a:solidFill>
                      </a:rPr>
                      <a:t>Octet finding</a:t>
                    </a:r>
                  </a:p>
                </p:txBody>
              </p:sp>
              <p:cxnSp>
                <p:nvCxnSpPr>
                  <p:cNvPr id="181" name="Curved Connector 180">
                    <a:extLst>
                      <a:ext uri="{FF2B5EF4-FFF2-40B4-BE49-F238E27FC236}">
                        <a16:creationId xmlns:a16="http://schemas.microsoft.com/office/drawing/2014/main" id="{348E4800-A98D-0A46-8E42-0C3AC8FACE26}"/>
                      </a:ext>
                    </a:extLst>
                  </p:cNvPr>
                  <p:cNvCxnSpPr>
                    <a:cxnSpLocks/>
                    <a:stCxn id="180" idx="2"/>
                    <a:endCxn id="188" idx="0"/>
                  </p:cNvCxnSpPr>
                  <p:nvPr/>
                </p:nvCxnSpPr>
                <p:spPr>
                  <a:xfrm rot="16200000" flipH="1">
                    <a:off x="973741" y="2453755"/>
                    <a:ext cx="92943" cy="156027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5" name="Rounded Rectangle 184">
                  <a:extLst>
                    <a:ext uri="{FF2B5EF4-FFF2-40B4-BE49-F238E27FC236}">
                      <a16:creationId xmlns:a16="http://schemas.microsoft.com/office/drawing/2014/main" id="{C04E14E5-DE33-EA40-9F56-7591C1129AEF}"/>
                    </a:ext>
                  </a:extLst>
                </p:cNvPr>
                <p:cNvSpPr/>
                <p:nvPr/>
              </p:nvSpPr>
              <p:spPr>
                <a:xfrm>
                  <a:off x="524970" y="2054402"/>
                  <a:ext cx="877102" cy="23648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Warping</a:t>
                  </a:r>
                </a:p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Octet finding</a:t>
                  </a:r>
                </a:p>
              </p:txBody>
            </p:sp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C04E14E5-DE33-EA40-9F56-7591C1129AEF}"/>
                    </a:ext>
                  </a:extLst>
                </p:cNvPr>
                <p:cNvSpPr/>
                <p:nvPr/>
              </p:nvSpPr>
              <p:spPr>
                <a:xfrm>
                  <a:off x="605472" y="2174753"/>
                  <a:ext cx="877102" cy="23648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Warping</a:t>
                  </a:r>
                </a:p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Octet finding</a:t>
                  </a:r>
                </a:p>
              </p:txBody>
            </p:sp>
          </p:grp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42A1315-DAD1-B145-AF5B-1CD359CE4488}"/>
                </a:ext>
              </a:extLst>
            </p:cNvPr>
            <p:cNvSpPr txBox="1"/>
            <p:nvPr/>
          </p:nvSpPr>
          <p:spPr>
            <a:xfrm>
              <a:off x="315273" y="2381481"/>
              <a:ext cx="878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warping</a:t>
              </a:r>
            </a:p>
          </p:txBody>
        </p:sp>
      </p:grp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E949401-3E5D-064B-AB3E-0A46ADB1629E}"/>
              </a:ext>
            </a:extLst>
          </p:cNvPr>
          <p:cNvCxnSpPr>
            <a:cxnSpLocks/>
            <a:stCxn id="161" idx="2"/>
            <a:endCxn id="292" idx="1"/>
          </p:cNvCxnSpPr>
          <p:nvPr/>
        </p:nvCxnSpPr>
        <p:spPr>
          <a:xfrm rot="16200000" flipH="1">
            <a:off x="1989556" y="1097320"/>
            <a:ext cx="466285" cy="3000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3B8E9BDF-E6C6-A64C-825E-94640540D5CC}"/>
              </a:ext>
            </a:extLst>
          </p:cNvPr>
          <p:cNvCxnSpPr>
            <a:cxnSpLocks/>
            <a:stCxn id="407" idx="1"/>
            <a:endCxn id="183" idx="0"/>
          </p:cNvCxnSpPr>
          <p:nvPr/>
        </p:nvCxnSpPr>
        <p:spPr>
          <a:xfrm rot="10800000" flipV="1">
            <a:off x="972096" y="1897258"/>
            <a:ext cx="857614" cy="3524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cxnSpLocks/>
            <a:stCxn id="292" idx="3"/>
            <a:endCxn id="246" idx="1"/>
          </p:cNvCxnSpPr>
          <p:nvPr/>
        </p:nvCxnSpPr>
        <p:spPr>
          <a:xfrm>
            <a:off x="3512687" y="1480464"/>
            <a:ext cx="719496" cy="766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BD38721F-15C6-1747-A248-3152B3FBFAE5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2774943" y="886738"/>
            <a:ext cx="1476732" cy="901156"/>
          </a:xfrm>
          <a:prstGeom prst="curvedConnector3">
            <a:avLst>
              <a:gd name="adj1" fmla="val 75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BC97C6E8-EBC9-CF46-88DA-1F1CC8EF82BE}"/>
              </a:ext>
            </a:extLst>
          </p:cNvPr>
          <p:cNvCxnSpPr>
            <a:cxnSpLocks/>
            <a:stCxn id="161" idx="2"/>
            <a:endCxn id="183" idx="0"/>
          </p:cNvCxnSpPr>
          <p:nvPr/>
        </p:nvCxnSpPr>
        <p:spPr>
          <a:xfrm rot="5400000">
            <a:off x="904638" y="1081638"/>
            <a:ext cx="1235519" cy="11006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3B8E9BDF-E6C6-A64C-825E-94640540D5CC}"/>
              </a:ext>
            </a:extLst>
          </p:cNvPr>
          <p:cNvCxnSpPr>
            <a:cxnSpLocks/>
            <a:stCxn id="183" idx="2"/>
            <a:endCxn id="207" idx="0"/>
          </p:cNvCxnSpPr>
          <p:nvPr/>
        </p:nvCxnSpPr>
        <p:spPr>
          <a:xfrm rot="16200000" flipH="1">
            <a:off x="1338016" y="3093018"/>
            <a:ext cx="265205" cy="997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53">
            <a:extLst>
              <a:ext uri="{FF2B5EF4-FFF2-40B4-BE49-F238E27FC236}">
                <a16:creationId xmlns:a16="http://schemas.microsoft.com/office/drawing/2014/main" id="{67C2E8F0-9D8B-4C8D-A0C7-1EDE1ABBE547}"/>
              </a:ext>
            </a:extLst>
          </p:cNvPr>
          <p:cNvSpPr/>
          <p:nvPr/>
        </p:nvSpPr>
        <p:spPr>
          <a:xfrm>
            <a:off x="5346630" y="1014870"/>
            <a:ext cx="1073033" cy="2168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writeannotationinfo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01" name="Rounded Rectangle 53">
            <a:extLst>
              <a:ext uri="{FF2B5EF4-FFF2-40B4-BE49-F238E27FC236}">
                <a16:creationId xmlns:a16="http://schemas.microsoft.com/office/drawing/2014/main" id="{91147829-30F4-40EB-B7CA-43BD36140A60}"/>
              </a:ext>
            </a:extLst>
          </p:cNvPr>
          <p:cNvSpPr/>
          <p:nvPr/>
        </p:nvSpPr>
        <p:spPr>
          <a:xfrm>
            <a:off x="5342060" y="1400125"/>
            <a:ext cx="1073033" cy="21687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copyannotationinfo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02" name="Curved Connector 61">
            <a:extLst>
              <a:ext uri="{FF2B5EF4-FFF2-40B4-BE49-F238E27FC236}">
                <a16:creationId xmlns:a16="http://schemas.microsoft.com/office/drawing/2014/main" id="{D4DB7C30-9A1C-4133-98F7-BF6FBBA504DC}"/>
              </a:ext>
            </a:extLst>
          </p:cNvPr>
          <p:cNvCxnSpPr>
            <a:cxnSpLocks/>
            <a:stCxn id="191" idx="2"/>
            <a:endCxn id="201" idx="0"/>
          </p:cNvCxnSpPr>
          <p:nvPr/>
        </p:nvCxnSpPr>
        <p:spPr>
          <a:xfrm rot="5400000">
            <a:off x="5796672" y="1313649"/>
            <a:ext cx="168381" cy="457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urved Connector 61">
            <a:extLst>
              <a:ext uri="{FF2B5EF4-FFF2-40B4-BE49-F238E27FC236}">
                <a16:creationId xmlns:a16="http://schemas.microsoft.com/office/drawing/2014/main" id="{803040C5-BC2F-45A9-AD0B-9FA36FEA14B5}"/>
              </a:ext>
            </a:extLst>
          </p:cNvPr>
          <p:cNvCxnSpPr>
            <a:cxnSpLocks/>
            <a:stCxn id="201" idx="2"/>
            <a:endCxn id="56" idx="0"/>
          </p:cNvCxnSpPr>
          <p:nvPr/>
        </p:nvCxnSpPr>
        <p:spPr>
          <a:xfrm rot="5400000">
            <a:off x="4909246" y="2562670"/>
            <a:ext cx="1915003" cy="2366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7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AstroPath</a:t>
            </a:r>
            <a:r>
              <a:rPr lang="en-US" dirty="0"/>
              <a:t> Processing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99991" y="2090057"/>
            <a:ext cx="1604865" cy="2833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4861480" y="2267433"/>
            <a:ext cx="1049228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flatfield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867830" y="3013024"/>
            <a:ext cx="1049228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Image corrections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67830" y="3400739"/>
            <a:ext cx="1049228" cy="2407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mergeloop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77161" y="3788454"/>
            <a:ext cx="1049228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sepmaps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20" idx="2"/>
            <a:endCxn id="6" idx="0"/>
          </p:cNvCxnSpPr>
          <p:nvPr/>
        </p:nvCxnSpPr>
        <p:spPr>
          <a:xfrm rot="16200000" flipH="1">
            <a:off x="5318937" y="2939517"/>
            <a:ext cx="140664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7" idx="0"/>
          </p:cNvCxnSpPr>
          <p:nvPr/>
        </p:nvCxnSpPr>
        <p:spPr>
          <a:xfrm rot="5400000">
            <a:off x="5318937" y="3327232"/>
            <a:ext cx="14701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2"/>
            <a:endCxn id="12" idx="0"/>
          </p:cNvCxnSpPr>
          <p:nvPr/>
        </p:nvCxnSpPr>
        <p:spPr>
          <a:xfrm rot="16200000" flipH="1">
            <a:off x="5330195" y="4100734"/>
            <a:ext cx="147014" cy="3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881016" y="4176169"/>
            <a:ext cx="1049228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validatedata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7" idx="2"/>
            <a:endCxn id="8" idx="0"/>
          </p:cNvCxnSpPr>
          <p:nvPr/>
        </p:nvCxnSpPr>
        <p:spPr>
          <a:xfrm rot="16200000" flipH="1">
            <a:off x="5323602" y="3710281"/>
            <a:ext cx="147014" cy="9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99678" y="4562748"/>
            <a:ext cx="1049228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dbload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12" idx="2"/>
            <a:endCxn id="14" idx="0"/>
          </p:cNvCxnSpPr>
          <p:nvPr/>
        </p:nvCxnSpPr>
        <p:spPr>
          <a:xfrm rot="16200000" flipH="1">
            <a:off x="5342022" y="4480478"/>
            <a:ext cx="145878" cy="186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861480" y="2631659"/>
            <a:ext cx="1049228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warping</a:t>
            </a:r>
          </a:p>
        </p:txBody>
      </p:sp>
      <p:cxnSp>
        <p:nvCxnSpPr>
          <p:cNvPr id="23" name="Curved Connector 22"/>
          <p:cNvCxnSpPr>
            <a:stCxn id="5" idx="2"/>
            <a:endCxn id="20" idx="0"/>
          </p:cNvCxnSpPr>
          <p:nvPr/>
        </p:nvCxnSpPr>
        <p:spPr>
          <a:xfrm rot="5400000">
            <a:off x="5324332" y="2569896"/>
            <a:ext cx="123525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8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meanimage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97613" y="1700617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returndata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 flipV="1">
            <a:off x="6810672" y="1881143"/>
            <a:ext cx="286941" cy="453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93771" y="1697038"/>
            <a:ext cx="1622758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convertIM3path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Extract image binary</a:t>
            </a:r>
          </a:p>
        </p:txBody>
      </p:sp>
      <p:cxnSp>
        <p:nvCxnSpPr>
          <p:cNvPr id="9" name="Curved Connector 8"/>
          <p:cNvCxnSpPr>
            <a:stCxn id="8" idx="3"/>
            <a:endCxn id="29" idx="1"/>
          </p:cNvCxnSpPr>
          <p:nvPr/>
        </p:nvCxnSpPr>
        <p:spPr>
          <a:xfrm>
            <a:off x="4916529" y="1877564"/>
            <a:ext cx="280465" cy="6811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09563" y="1690688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cxnSp>
        <p:nvCxnSpPr>
          <p:cNvPr id="18" name="Curved Connector 17"/>
          <p:cNvCxnSpPr>
            <a:stCxn id="11" idx="3"/>
            <a:endCxn id="8" idx="1"/>
          </p:cNvCxnSpPr>
          <p:nvPr/>
        </p:nvCxnSpPr>
        <p:spPr>
          <a:xfrm>
            <a:off x="3022386" y="1871214"/>
            <a:ext cx="271385" cy="635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7914" y="1709682"/>
            <a:ext cx="1622758" cy="351986"/>
            <a:chOff x="2541646" y="2996228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2541646" y="2996228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48534" y="3008410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6215" y="3041429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meanimage</a:t>
              </a:r>
              <a:endParaRPr lang="en-US" sz="8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913853" y="1690688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cxnSp>
        <p:nvCxnSpPr>
          <p:cNvPr id="32" name="Curved Connector 31"/>
          <p:cNvCxnSpPr>
            <a:stCxn id="5" idx="3"/>
            <a:endCxn id="31" idx="1"/>
          </p:cNvCxnSpPr>
          <p:nvPr/>
        </p:nvCxnSpPr>
        <p:spPr>
          <a:xfrm flipV="1">
            <a:off x="8626912" y="1871214"/>
            <a:ext cx="286941" cy="992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509562" y="2130739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93771" y="2118039"/>
            <a:ext cx="1622758" cy="6405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Data.dat files for each im3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98152" y="4397393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Find the total image, across layers of the image in a single column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Save the number of images in each case so we can easily build an average image later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97613" y="4397393"/>
            <a:ext cx="1535496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Copies the saved total image and .csv file with metadata (number of images and image shape) to the data source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13853" y="2139559"/>
            <a:ext cx="1522392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Deletes data from the working directory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161859" y="2121222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Builds image masks based on intensity profiles to exclude artifacts in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Finds the average image, excluding regions defined as artifact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97613" y="2139559"/>
            <a:ext cx="1529299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Copies the image masks and final average image back to the data source location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imagecorrection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08352" y="1724668"/>
            <a:ext cx="133239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injectdat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>
            <a:off x="7579118" y="1900661"/>
            <a:ext cx="129234" cy="4533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47968" y="1727593"/>
            <a:ext cx="2289396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shreddat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binary, exposures, </a:t>
            </a:r>
            <a:r>
              <a:rPr lang="en-US" sz="1200" dirty="0" err="1">
                <a:solidFill>
                  <a:schemeClr val="tx1"/>
                </a:solidFill>
              </a:rPr>
              <a:t>params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34029" y="1724668"/>
            <a:ext cx="117219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extractlayer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5" idx="3"/>
            <a:endCxn id="13" idx="1"/>
          </p:cNvCxnSpPr>
          <p:nvPr/>
        </p:nvCxnSpPr>
        <p:spPr>
          <a:xfrm>
            <a:off x="9040749" y="1905194"/>
            <a:ext cx="193280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02891" y="1724668"/>
            <a:ext cx="1576227" cy="351986"/>
            <a:chOff x="6858770" y="1745512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6858770" y="1745512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865658" y="1757694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36791" y="1781705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applyflatw</a:t>
              </a:r>
              <a:endParaRPr lang="en-US" sz="800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20006" y="1730502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20005" y="2170553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60921" y="1730502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fixM2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760920" y="2170553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Resolves the M# files created by scanning errors.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Added here so that the function can be used globally without the </a:t>
            </a:r>
            <a:r>
              <a:rPr lang="en-US" sz="1200" i="1" dirty="0" err="1">
                <a:solidFill>
                  <a:schemeClr val="tx1"/>
                </a:solidFill>
              </a:rPr>
              <a:t>AstroPathPipeline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78209" y="4407924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Apply the flatfield model defined by </a:t>
            </a:r>
            <a:r>
              <a:rPr lang="en-US" sz="1200" dirty="0" err="1">
                <a:solidFill>
                  <a:schemeClr val="tx1"/>
                </a:solidFill>
              </a:rPr>
              <a:t>meanimage</a:t>
            </a:r>
            <a:r>
              <a:rPr lang="en-US" sz="1200" dirty="0">
                <a:solidFill>
                  <a:schemeClr val="tx1"/>
                </a:solidFill>
              </a:rPr>
              <a:t> v0.0.1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Only applies the warping model to JHU Vectra 3.0 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966598" y="2131478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Applies the flatfield model and image warping corrections to all images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45332" y="2167645"/>
            <a:ext cx="2292032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*.Data.dat files for each 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*.Parameters.xml and a *.full.xml file for each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*.SpectralBasisInfo.Exposure.xml for each 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708352" y="2141653"/>
            <a:ext cx="1396443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Injects the corrected *.Data.dat files back into the *.im3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Renames Data.dat files to *.fw</a:t>
            </a:r>
          </a:p>
        </p:txBody>
      </p:sp>
      <p:sp>
        <p:nvSpPr>
          <p:cNvPr id="61" name="Rounded Rectangle 60"/>
          <p:cNvSpPr/>
          <p:nvPr/>
        </p:nvSpPr>
        <p:spPr>
          <a:xfrm>
            <a:off x="9234029" y="2119294"/>
            <a:ext cx="1172195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the first image layer as *.fw01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535458" y="1724668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0535458" y="2119293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corrected *im3 files to the im3\flatw path on the source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*.fw and *.fw01 to the flatw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Sends the *.xml data to the im3\xml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Deletes the .Data.dat files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Curved Connector 70"/>
          <p:cNvCxnSpPr>
            <a:stCxn id="13" idx="3"/>
            <a:endCxn id="69" idx="1"/>
          </p:cNvCxnSpPr>
          <p:nvPr/>
        </p:nvCxnSpPr>
        <p:spPr>
          <a:xfrm>
            <a:off x="10406224" y="1905194"/>
            <a:ext cx="129234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8" idx="3"/>
            <a:endCxn id="29" idx="1"/>
          </p:cNvCxnSpPr>
          <p:nvPr/>
        </p:nvCxnSpPr>
        <p:spPr>
          <a:xfrm flipV="1">
            <a:off x="5837364" y="1899361"/>
            <a:ext cx="174346" cy="875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6" idx="3"/>
            <a:endCxn id="8" idx="1"/>
          </p:cNvCxnSpPr>
          <p:nvPr/>
        </p:nvCxnSpPr>
        <p:spPr>
          <a:xfrm flipV="1">
            <a:off x="3419876" y="1908119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4" idx="3"/>
            <a:endCxn id="36" idx="1"/>
          </p:cNvCxnSpPr>
          <p:nvPr/>
        </p:nvCxnSpPr>
        <p:spPr>
          <a:xfrm>
            <a:off x="1632829" y="1911028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8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328"/>
          <p:cNvGrpSpPr/>
          <p:nvPr/>
        </p:nvGrpSpPr>
        <p:grpSpPr>
          <a:xfrm>
            <a:off x="9919414" y="1023157"/>
            <a:ext cx="1997831" cy="5178829"/>
            <a:chOff x="9858013" y="990587"/>
            <a:chExt cx="1997831" cy="5178829"/>
          </a:xfrm>
        </p:grpSpPr>
        <p:sp>
          <p:nvSpPr>
            <p:cNvPr id="327" name="Rounded Rectangle 326"/>
            <p:cNvSpPr/>
            <p:nvPr/>
          </p:nvSpPr>
          <p:spPr>
            <a:xfrm>
              <a:off x="9858013" y="990587"/>
              <a:ext cx="1997831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8" name="Group 327"/>
            <p:cNvGrpSpPr/>
            <p:nvPr/>
          </p:nvGrpSpPr>
          <p:grpSpPr>
            <a:xfrm>
              <a:off x="9936479" y="1147156"/>
              <a:ext cx="1608745" cy="4865710"/>
              <a:chOff x="9936479" y="1147156"/>
              <a:chExt cx="1608745" cy="486571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9936479" y="1147156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Create inForm Algorithm AB6</a:t>
                </a: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9936479" y="1914697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Submit to Queue</a:t>
                </a: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9936479" y="268223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VM Processing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936479" y="3449779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VM Finished</a:t>
                </a: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9936479" y="421454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QC Images Generated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936479" y="4976545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QC Failed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936479" y="5630481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Create inForm Algorithm AB6_2</a:t>
                </a:r>
              </a:p>
            </p:txBody>
          </p:sp>
          <p:cxnSp>
            <p:nvCxnSpPr>
              <p:cNvPr id="79" name="Straight Arrow Connector 78"/>
              <p:cNvCxnSpPr>
                <a:stCxn id="11" idx="2"/>
                <a:endCxn id="17" idx="0"/>
              </p:cNvCxnSpPr>
              <p:nvPr/>
            </p:nvCxnSpPr>
            <p:spPr>
              <a:xfrm>
                <a:off x="10734502" y="1529541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17" idx="2"/>
                <a:endCxn id="23" idx="0"/>
              </p:cNvCxnSpPr>
              <p:nvPr/>
            </p:nvCxnSpPr>
            <p:spPr>
              <a:xfrm>
                <a:off x="10734502" y="2297082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23" idx="2"/>
                <a:endCxn id="29" idx="0"/>
              </p:cNvCxnSpPr>
              <p:nvPr/>
            </p:nvCxnSpPr>
            <p:spPr>
              <a:xfrm>
                <a:off x="10734502" y="3064623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29" idx="2"/>
                <a:endCxn id="35" idx="0"/>
              </p:cNvCxnSpPr>
              <p:nvPr/>
            </p:nvCxnSpPr>
            <p:spPr>
              <a:xfrm>
                <a:off x="10734502" y="3832164"/>
                <a:ext cx="0" cy="382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35" idx="2"/>
                <a:endCxn id="41" idx="0"/>
              </p:cNvCxnSpPr>
              <p:nvPr/>
            </p:nvCxnSpPr>
            <p:spPr>
              <a:xfrm>
                <a:off x="10734502" y="4596933"/>
                <a:ext cx="0" cy="379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41" idx="2"/>
                <a:endCxn id="46" idx="0"/>
              </p:cNvCxnSpPr>
              <p:nvPr/>
            </p:nvCxnSpPr>
            <p:spPr>
              <a:xfrm>
                <a:off x="10734502" y="5358930"/>
                <a:ext cx="0" cy="271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urved Connector 142"/>
              <p:cNvCxnSpPr>
                <a:stCxn id="46" idx="3"/>
                <a:endCxn id="17" idx="3"/>
              </p:cNvCxnSpPr>
              <p:nvPr/>
            </p:nvCxnSpPr>
            <p:spPr>
              <a:xfrm flipV="1">
                <a:off x="11532524" y="2105890"/>
                <a:ext cx="12700" cy="3715784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6" name="Group 325"/>
          <p:cNvGrpSpPr/>
          <p:nvPr/>
        </p:nvGrpSpPr>
        <p:grpSpPr>
          <a:xfrm>
            <a:off x="8098067" y="1039780"/>
            <a:ext cx="1737188" cy="5178829"/>
            <a:chOff x="8098067" y="1039780"/>
            <a:chExt cx="1737188" cy="5178829"/>
          </a:xfrm>
        </p:grpSpPr>
        <p:sp>
          <p:nvSpPr>
            <p:cNvPr id="325" name="Rounded Rectangle 324"/>
            <p:cNvSpPr/>
            <p:nvPr/>
          </p:nvSpPr>
          <p:spPr>
            <a:xfrm>
              <a:off x="8098067" y="1039780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168639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AB5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68639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168639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68639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168639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68639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Passed</a:t>
              </a:r>
            </a:p>
          </p:txBody>
        </p:sp>
        <p:cxnSp>
          <p:nvCxnSpPr>
            <p:cNvPr id="77" name="Straight Arrow Connector 76"/>
            <p:cNvCxnSpPr>
              <a:stCxn id="12" idx="2"/>
              <a:endCxn id="18" idx="0"/>
            </p:cNvCxnSpPr>
            <p:nvPr/>
          </p:nvCxnSpPr>
          <p:spPr>
            <a:xfrm>
              <a:off x="8966662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8" idx="2"/>
              <a:endCxn id="24" idx="0"/>
            </p:cNvCxnSpPr>
            <p:nvPr/>
          </p:nvCxnSpPr>
          <p:spPr>
            <a:xfrm>
              <a:off x="8966662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4" idx="2"/>
              <a:endCxn id="30" idx="0"/>
            </p:cNvCxnSpPr>
            <p:nvPr/>
          </p:nvCxnSpPr>
          <p:spPr>
            <a:xfrm>
              <a:off x="8966662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30" idx="2"/>
              <a:endCxn id="36" idx="0"/>
            </p:cNvCxnSpPr>
            <p:nvPr/>
          </p:nvCxnSpPr>
          <p:spPr>
            <a:xfrm>
              <a:off x="8966662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36" idx="2"/>
              <a:endCxn id="42" idx="0"/>
            </p:cNvCxnSpPr>
            <p:nvPr/>
          </p:nvCxnSpPr>
          <p:spPr>
            <a:xfrm>
              <a:off x="8966662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ounded Rectangle 318"/>
          <p:cNvSpPr/>
          <p:nvPr/>
        </p:nvSpPr>
        <p:spPr>
          <a:xfrm>
            <a:off x="6016077" y="1014151"/>
            <a:ext cx="1997831" cy="51788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19206" y="1136068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inForm Algorithm AB4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106506" y="1906382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Submit to Queue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6106506" y="267392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VM Processing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6106506" y="3441464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VM Finished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106506" y="420623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 Images Generated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6106506" y="4968230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QC Failed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6106506" y="5622166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Create inForm Algorithm AB4_2</a:t>
            </a:r>
          </a:p>
        </p:txBody>
      </p:sp>
      <p:cxnSp>
        <p:nvCxnSpPr>
          <p:cNvPr id="75" name="Straight Arrow Connector 74"/>
          <p:cNvCxnSpPr>
            <a:stCxn id="13" idx="2"/>
            <a:endCxn id="19" idx="0"/>
          </p:cNvCxnSpPr>
          <p:nvPr/>
        </p:nvCxnSpPr>
        <p:spPr>
          <a:xfrm flipH="1">
            <a:off x="6904529" y="1518453"/>
            <a:ext cx="12700" cy="38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" idx="2"/>
            <a:endCxn id="25" idx="0"/>
          </p:cNvCxnSpPr>
          <p:nvPr/>
        </p:nvCxnSpPr>
        <p:spPr>
          <a:xfrm>
            <a:off x="6904529" y="2288767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2"/>
            <a:endCxn id="31" idx="0"/>
          </p:cNvCxnSpPr>
          <p:nvPr/>
        </p:nvCxnSpPr>
        <p:spPr>
          <a:xfrm>
            <a:off x="6904529" y="3056308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1" idx="2"/>
            <a:endCxn id="37" idx="0"/>
          </p:cNvCxnSpPr>
          <p:nvPr/>
        </p:nvCxnSpPr>
        <p:spPr>
          <a:xfrm>
            <a:off x="6904529" y="3823849"/>
            <a:ext cx="0" cy="38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7" idx="2"/>
            <a:endCxn id="43" idx="0"/>
          </p:cNvCxnSpPr>
          <p:nvPr/>
        </p:nvCxnSpPr>
        <p:spPr>
          <a:xfrm>
            <a:off x="6904529" y="4588618"/>
            <a:ext cx="0" cy="3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3" idx="2"/>
            <a:endCxn id="48" idx="0"/>
          </p:cNvCxnSpPr>
          <p:nvPr/>
        </p:nvCxnSpPr>
        <p:spPr>
          <a:xfrm>
            <a:off x="6904529" y="5350615"/>
            <a:ext cx="0" cy="2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48" idx="3"/>
            <a:endCxn id="19" idx="3"/>
          </p:cNvCxnSpPr>
          <p:nvPr/>
        </p:nvCxnSpPr>
        <p:spPr>
          <a:xfrm flipV="1">
            <a:off x="7702551" y="2097575"/>
            <a:ext cx="12700" cy="371578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/>
          <p:cNvGrpSpPr/>
          <p:nvPr/>
        </p:nvGrpSpPr>
        <p:grpSpPr>
          <a:xfrm>
            <a:off x="3960421" y="1014152"/>
            <a:ext cx="1978018" cy="5178829"/>
            <a:chOff x="4116698" y="1012074"/>
            <a:chExt cx="1978018" cy="5178829"/>
          </a:xfrm>
        </p:grpSpPr>
        <p:sp>
          <p:nvSpPr>
            <p:cNvPr id="318" name="Rounded Rectangle 317"/>
            <p:cNvSpPr/>
            <p:nvPr/>
          </p:nvSpPr>
          <p:spPr>
            <a:xfrm>
              <a:off x="4116698" y="1012074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34355" y="1133302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AB3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34355" y="1900843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34355" y="266838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234355" y="3435925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234355" y="420069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234355" y="496269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Failed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234355" y="561662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AB3_2</a:t>
              </a:r>
            </a:p>
          </p:txBody>
        </p:sp>
        <p:cxnSp>
          <p:nvCxnSpPr>
            <p:cNvPr id="73" name="Straight Arrow Connector 72"/>
            <p:cNvCxnSpPr>
              <a:stCxn id="14" idx="2"/>
              <a:endCxn id="20" idx="0"/>
            </p:cNvCxnSpPr>
            <p:nvPr/>
          </p:nvCxnSpPr>
          <p:spPr>
            <a:xfrm>
              <a:off x="5032378" y="151568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0" idx="2"/>
              <a:endCxn id="26" idx="0"/>
            </p:cNvCxnSpPr>
            <p:nvPr/>
          </p:nvCxnSpPr>
          <p:spPr>
            <a:xfrm>
              <a:off x="5032378" y="2283228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6" idx="2"/>
              <a:endCxn id="32" idx="0"/>
            </p:cNvCxnSpPr>
            <p:nvPr/>
          </p:nvCxnSpPr>
          <p:spPr>
            <a:xfrm>
              <a:off x="5032378" y="3050769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32" idx="2"/>
              <a:endCxn id="38" idx="0"/>
            </p:cNvCxnSpPr>
            <p:nvPr/>
          </p:nvCxnSpPr>
          <p:spPr>
            <a:xfrm>
              <a:off x="5032378" y="3818310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8" idx="2"/>
              <a:endCxn id="44" idx="0"/>
            </p:cNvCxnSpPr>
            <p:nvPr/>
          </p:nvCxnSpPr>
          <p:spPr>
            <a:xfrm>
              <a:off x="5032378" y="4583079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44" idx="2"/>
              <a:endCxn id="49" idx="0"/>
            </p:cNvCxnSpPr>
            <p:nvPr/>
          </p:nvCxnSpPr>
          <p:spPr>
            <a:xfrm>
              <a:off x="5032378" y="5345076"/>
              <a:ext cx="0" cy="271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49" idx="3"/>
              <a:endCxn id="20" idx="3"/>
            </p:cNvCxnSpPr>
            <p:nvPr/>
          </p:nvCxnSpPr>
          <p:spPr>
            <a:xfrm flipV="1">
              <a:off x="5830400" y="2092036"/>
              <a:ext cx="12700" cy="371578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>
            <a:off x="1896106" y="1023157"/>
            <a:ext cx="1978018" cy="5178829"/>
            <a:chOff x="1995466" y="1022466"/>
            <a:chExt cx="1978018" cy="5178829"/>
          </a:xfrm>
        </p:grpSpPr>
        <p:sp>
          <p:nvSpPr>
            <p:cNvPr id="218" name="Rounded Rectangle 217"/>
            <p:cNvSpPr/>
            <p:nvPr/>
          </p:nvSpPr>
          <p:spPr>
            <a:xfrm>
              <a:off x="1995466" y="1022466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01968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AB2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01968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1968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01968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101968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68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Failed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68" y="562770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AB2_2</a:t>
              </a:r>
            </a:p>
          </p:txBody>
        </p:sp>
        <p:cxnSp>
          <p:nvCxnSpPr>
            <p:cNvPr id="71" name="Straight Arrow Connector 70"/>
            <p:cNvCxnSpPr>
              <a:stCxn id="10" idx="2"/>
              <a:endCxn id="16" idx="0"/>
            </p:cNvCxnSpPr>
            <p:nvPr/>
          </p:nvCxnSpPr>
          <p:spPr>
            <a:xfrm>
              <a:off x="2899991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6" idx="2"/>
              <a:endCxn id="22" idx="0"/>
            </p:cNvCxnSpPr>
            <p:nvPr/>
          </p:nvCxnSpPr>
          <p:spPr>
            <a:xfrm>
              <a:off x="2899991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2" idx="2"/>
              <a:endCxn id="28" idx="0"/>
            </p:cNvCxnSpPr>
            <p:nvPr/>
          </p:nvCxnSpPr>
          <p:spPr>
            <a:xfrm>
              <a:off x="2899991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8" idx="2"/>
              <a:endCxn id="34" idx="0"/>
            </p:cNvCxnSpPr>
            <p:nvPr/>
          </p:nvCxnSpPr>
          <p:spPr>
            <a:xfrm>
              <a:off x="2899991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34" idx="2"/>
              <a:endCxn id="40" idx="0"/>
            </p:cNvCxnSpPr>
            <p:nvPr/>
          </p:nvCxnSpPr>
          <p:spPr>
            <a:xfrm>
              <a:off x="2899991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40" idx="2"/>
              <a:endCxn id="45" idx="0"/>
            </p:cNvCxnSpPr>
            <p:nvPr/>
          </p:nvCxnSpPr>
          <p:spPr>
            <a:xfrm>
              <a:off x="2899991" y="5358930"/>
              <a:ext cx="0" cy="268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45" idx="3"/>
              <a:endCxn id="16" idx="3"/>
            </p:cNvCxnSpPr>
            <p:nvPr/>
          </p:nvCxnSpPr>
          <p:spPr>
            <a:xfrm flipV="1">
              <a:off x="3698013" y="2105890"/>
              <a:ext cx="12700" cy="371301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5352013" y="423944"/>
            <a:ext cx="1138846" cy="279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SlideReady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Curved Connector 56"/>
          <p:cNvCxnSpPr>
            <a:stCxn id="5" idx="2"/>
            <a:endCxn id="10" idx="0"/>
          </p:cNvCxnSpPr>
          <p:nvPr/>
        </p:nvCxnSpPr>
        <p:spPr>
          <a:xfrm rot="5400000">
            <a:off x="4139014" y="-634576"/>
            <a:ext cx="444041" cy="3120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2"/>
            <a:endCxn id="14" idx="0"/>
          </p:cNvCxnSpPr>
          <p:nvPr/>
        </p:nvCxnSpPr>
        <p:spPr>
          <a:xfrm rot="5400000">
            <a:off x="5182982" y="396926"/>
            <a:ext cx="431574" cy="1045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2"/>
            <a:endCxn id="13" idx="0"/>
          </p:cNvCxnSpPr>
          <p:nvPr/>
        </p:nvCxnSpPr>
        <p:spPr>
          <a:xfrm rot="16200000" flipH="1">
            <a:off x="6203201" y="422040"/>
            <a:ext cx="432262" cy="995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2"/>
            <a:endCxn id="12" idx="0"/>
          </p:cNvCxnSpPr>
          <p:nvPr/>
        </p:nvCxnSpPr>
        <p:spPr>
          <a:xfrm rot="16200000" flipH="1">
            <a:off x="7222374" y="-597132"/>
            <a:ext cx="443350" cy="30452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2"/>
            <a:endCxn id="11" idx="0"/>
          </p:cNvCxnSpPr>
          <p:nvPr/>
        </p:nvCxnSpPr>
        <p:spPr>
          <a:xfrm rot="16200000" flipH="1">
            <a:off x="8120709" y="-1495468"/>
            <a:ext cx="475920" cy="48744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>
            <a:off x="72621" y="1014153"/>
            <a:ext cx="1737188" cy="5178829"/>
            <a:chOff x="219313" y="918554"/>
            <a:chExt cx="1737188" cy="5178829"/>
          </a:xfrm>
        </p:grpSpPr>
        <p:sp>
          <p:nvSpPr>
            <p:cNvPr id="316" name="Rounded Rectangle 315"/>
            <p:cNvSpPr/>
            <p:nvPr/>
          </p:nvSpPr>
          <p:spPr>
            <a:xfrm>
              <a:off x="219313" y="918554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5610" y="1161010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Create inForm Algorithm AB1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5610" y="192855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Submit to Queue</a:t>
              </a: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5610" y="269609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Processing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5610" y="3463633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VM Finished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5610" y="422840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Images Generated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5610" y="499039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QC Passed</a:t>
              </a:r>
            </a:p>
          </p:txBody>
        </p:sp>
        <p:cxnSp>
          <p:nvCxnSpPr>
            <p:cNvPr id="69" name="Straight Arrow Connector 68"/>
            <p:cNvCxnSpPr>
              <a:stCxn id="4" idx="2"/>
              <a:endCxn id="15" idx="0"/>
            </p:cNvCxnSpPr>
            <p:nvPr/>
          </p:nvCxnSpPr>
          <p:spPr>
            <a:xfrm>
              <a:off x="1103633" y="1543395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5" idx="2"/>
              <a:endCxn id="21" idx="0"/>
            </p:cNvCxnSpPr>
            <p:nvPr/>
          </p:nvCxnSpPr>
          <p:spPr>
            <a:xfrm>
              <a:off x="1103633" y="2310936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1" idx="2"/>
              <a:endCxn id="27" idx="0"/>
            </p:cNvCxnSpPr>
            <p:nvPr/>
          </p:nvCxnSpPr>
          <p:spPr>
            <a:xfrm>
              <a:off x="1103633" y="307847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2"/>
              <a:endCxn id="33" idx="0"/>
            </p:cNvCxnSpPr>
            <p:nvPr/>
          </p:nvCxnSpPr>
          <p:spPr>
            <a:xfrm>
              <a:off x="1103633" y="3846018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33" idx="2"/>
              <a:endCxn id="39" idx="0"/>
            </p:cNvCxnSpPr>
            <p:nvPr/>
          </p:nvCxnSpPr>
          <p:spPr>
            <a:xfrm>
              <a:off x="1103633" y="4610787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urved Connector 54"/>
          <p:cNvCxnSpPr>
            <a:stCxn id="5" idx="2"/>
            <a:endCxn id="4" idx="0"/>
          </p:cNvCxnSpPr>
          <p:nvPr/>
        </p:nvCxnSpPr>
        <p:spPr>
          <a:xfrm rot="5400000">
            <a:off x="3162788" y="-1502040"/>
            <a:ext cx="552803" cy="49644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83709"/>
          </a:xfrm>
        </p:spPr>
        <p:txBody>
          <a:bodyPr/>
          <a:lstStyle/>
          <a:p>
            <a:r>
              <a:rPr lang="en-US" dirty="0" err="1"/>
              <a:t>mergeloop</a:t>
            </a:r>
            <a:r>
              <a:rPr lang="en-US" dirty="0"/>
              <a:t> </a:t>
            </a:r>
            <a:r>
              <a:rPr lang="en-US" dirty="0" err="1"/>
              <a:t>SubSteps</a:t>
            </a:r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110" name="Rectangle 109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0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vminform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32531" y="1766179"/>
            <a:ext cx="225833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81992" y="1762417"/>
            <a:ext cx="131930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launchinform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83510" y="1759491"/>
            <a:ext cx="1523064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checkresults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22" idx="3"/>
            <a:endCxn id="25" idx="1"/>
          </p:cNvCxnSpPr>
          <p:nvPr/>
        </p:nvCxnSpPr>
        <p:spPr>
          <a:xfrm flipV="1">
            <a:off x="7990866" y="1940017"/>
            <a:ext cx="192644" cy="668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854030" y="1765326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createdirs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54029" y="2205377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Creates a processing directory under users\public\</a:t>
            </a:r>
            <a:r>
              <a:rPr lang="en-US" sz="1200" dirty="0" err="1">
                <a:solidFill>
                  <a:schemeClr val="tx1"/>
                </a:solidFill>
              </a:rPr>
              <a:t>batchprocessing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94945" y="1765326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downloadim3</a:t>
            </a:r>
          </a:p>
        </p:txBody>
      </p:sp>
      <p:sp>
        <p:nvSpPr>
          <p:cNvPr id="42" name="Rounded Rectangle 41"/>
          <p:cNvSpPr/>
          <p:nvPr/>
        </p:nvSpPr>
        <p:spPr>
          <a:xfrm>
            <a:off x="2494944" y="2205377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the VM (Improves read time while working with the images reduces strain on the network)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279356" y="2202469"/>
            <a:ext cx="1321943" cy="10899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Launches inForm as a background process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29896" y="2183163"/>
            <a:ext cx="2325017" cy="3293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After inForm is launched, check every 5 minutes: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 to see if the process has returned complete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OR to verify that the batch log was written to (ensuring that process is not orphaned)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If the process is deemed orphaned kill all related processes and restart (restarts 5 times before returning as an error)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8183510" y="2202469"/>
            <a:ext cx="1523064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Confirm that all images completed successfully, rerunning failed images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835171" y="1759491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cleanup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835171" y="2154521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Returns the respective inform data  that was run to the correct antibody folder ( or to the component tiffs folder).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25" idx="3"/>
            <a:endCxn id="48" idx="1"/>
          </p:cNvCxnSpPr>
          <p:nvPr/>
        </p:nvCxnSpPr>
        <p:spPr>
          <a:xfrm>
            <a:off x="9706574" y="1940017"/>
            <a:ext cx="128597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4" idx="3"/>
            <a:endCxn id="22" idx="1"/>
          </p:cNvCxnSpPr>
          <p:nvPr/>
        </p:nvCxnSpPr>
        <p:spPr>
          <a:xfrm>
            <a:off x="5601299" y="1942943"/>
            <a:ext cx="131232" cy="376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1" idx="3"/>
            <a:endCxn id="24" idx="1"/>
          </p:cNvCxnSpPr>
          <p:nvPr/>
        </p:nvCxnSpPr>
        <p:spPr>
          <a:xfrm flipV="1">
            <a:off x="4153900" y="1942943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9" idx="3"/>
            <a:endCxn id="41" idx="1"/>
          </p:cNvCxnSpPr>
          <p:nvPr/>
        </p:nvCxnSpPr>
        <p:spPr>
          <a:xfrm>
            <a:off x="2366853" y="1945852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8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41368</TotalTime>
  <Words>1153</Words>
  <Application>Microsoft Office PowerPoint</Application>
  <PresentationFormat>Widescreen</PresentationFormat>
  <Paragraphs>329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High Level Processing Steps for Each Project</vt:lpstr>
      <vt:lpstr>Scanning Process</vt:lpstr>
      <vt:lpstr>Scans Overview</vt:lpstr>
      <vt:lpstr>PowerPoint Presentation</vt:lpstr>
      <vt:lpstr>AstroPath Processing</vt:lpstr>
      <vt:lpstr>meanimage</vt:lpstr>
      <vt:lpstr>imagecorrection</vt:lpstr>
      <vt:lpstr>mergeloop SubSteps</vt:lpstr>
      <vt:lpstr>vminform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bgreen42</dc:creator>
  <cp:lastModifiedBy>Heshy Roskes</cp:lastModifiedBy>
  <cp:revision>61</cp:revision>
  <dcterms:created xsi:type="dcterms:W3CDTF">2021-06-02T15:44:56Z</dcterms:created>
  <dcterms:modified xsi:type="dcterms:W3CDTF">2023-04-20T17:37:17Z</dcterms:modified>
</cp:coreProperties>
</file>