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75" r:id="rId3"/>
    <p:sldId id="259" r:id="rId4"/>
    <p:sldId id="264" r:id="rId5"/>
    <p:sldId id="265" r:id="rId6"/>
    <p:sldId id="266" r:id="rId7"/>
    <p:sldId id="267" r:id="rId8"/>
    <p:sldId id="277" r:id="rId9"/>
    <p:sldId id="271" r:id="rId10"/>
    <p:sldId id="272" r:id="rId11"/>
    <p:sldId id="273"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86598" autoAdjust="0"/>
  </p:normalViewPr>
  <p:slideViewPr>
    <p:cSldViewPr snapToGrid="0">
      <p:cViewPr varScale="1">
        <p:scale>
          <a:sx n="79" d="100"/>
          <a:sy n="79"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4B5CF-081E-47F9-A628-0B7F88390157}"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255F8-9D25-4268-804B-37B10E7E3A08}" type="slidenum">
              <a:rPr lang="en-US" smtClean="0"/>
              <a:t>‹#›</a:t>
            </a:fld>
            <a:endParaRPr lang="en-US"/>
          </a:p>
        </p:txBody>
      </p:sp>
    </p:spTree>
    <p:extLst>
      <p:ext uri="{BB962C8B-B14F-4D97-AF65-F5344CB8AC3E}">
        <p14:creationId xmlns:p14="http://schemas.microsoft.com/office/powerpoint/2010/main" val="382390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thought</a:t>
            </a:r>
            <a:r>
              <a:rPr lang="en-US" baseline="0" dirty="0" smtClean="0"/>
              <a:t> it might be best to start talking about the overlap table and what kind of data is saved. I just want to be sure that everyone is on the same page here. Then we could go through changes in the UI and what next steps for those changes are. Last I wanted to show a short demo of where the tool was now to aid in giving additional comments </a:t>
            </a:r>
            <a:endParaRPr lang="en-US" dirty="0"/>
          </a:p>
        </p:txBody>
      </p:sp>
      <p:sp>
        <p:nvSpPr>
          <p:cNvPr id="4" name="Slide Number Placeholder 3"/>
          <p:cNvSpPr>
            <a:spLocks noGrp="1"/>
          </p:cNvSpPr>
          <p:nvPr>
            <p:ph type="sldNum" sz="quarter" idx="10"/>
          </p:nvPr>
        </p:nvSpPr>
        <p:spPr/>
        <p:txBody>
          <a:bodyPr/>
          <a:lstStyle/>
          <a:p>
            <a:fld id="{C61255F8-9D25-4268-804B-37B10E7E3A08}" type="slidenum">
              <a:rPr lang="en-US" smtClean="0"/>
              <a:t>2</a:t>
            </a:fld>
            <a:endParaRPr lang="en-US"/>
          </a:p>
        </p:txBody>
      </p:sp>
    </p:spTree>
    <p:extLst>
      <p:ext uri="{BB962C8B-B14F-4D97-AF65-F5344CB8AC3E}">
        <p14:creationId xmlns:p14="http://schemas.microsoft.com/office/powerpoint/2010/main" val="339244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thought</a:t>
            </a:r>
            <a:r>
              <a:rPr lang="en-US" baseline="0" dirty="0" smtClean="0"/>
              <a:t> it would be good to talk about the information I am keeping from the slides so that we are all on the same page.</a:t>
            </a:r>
            <a:endParaRPr lang="en-US" dirty="0"/>
          </a:p>
        </p:txBody>
      </p:sp>
      <p:sp>
        <p:nvSpPr>
          <p:cNvPr id="4" name="Slide Number Placeholder 3"/>
          <p:cNvSpPr>
            <a:spLocks noGrp="1"/>
          </p:cNvSpPr>
          <p:nvPr>
            <p:ph type="sldNum" sz="quarter" idx="10"/>
          </p:nvPr>
        </p:nvSpPr>
        <p:spPr/>
        <p:txBody>
          <a:bodyPr/>
          <a:lstStyle/>
          <a:p>
            <a:fld id="{C61255F8-9D25-4268-804B-37B10E7E3A08}" type="slidenum">
              <a:rPr lang="en-US" smtClean="0"/>
              <a:t>3</a:t>
            </a:fld>
            <a:endParaRPr lang="en-US"/>
          </a:p>
        </p:txBody>
      </p:sp>
    </p:spTree>
    <p:extLst>
      <p:ext uri="{BB962C8B-B14F-4D97-AF65-F5344CB8AC3E}">
        <p14:creationId xmlns:p14="http://schemas.microsoft.com/office/powerpoint/2010/main" val="35296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saving:</a:t>
            </a:r>
          </a:p>
          <a:p>
            <a:endParaRPr lang="en-US" dirty="0" smtClean="0"/>
          </a:p>
          <a:p>
            <a:r>
              <a:rPr lang="en-US" dirty="0" smtClean="0"/>
              <a:t>it seemed</a:t>
            </a:r>
            <a:r>
              <a:rPr lang="en-US" baseline="0" dirty="0" smtClean="0"/>
              <a:t> like some folks were having issues with the saving, this was an immediate red flag since this work is tedious already. I added a saving progress bar to so they know when the saving is finished, this also servers to lock the users from being able click any more buttons and avoid unforeseen saving interruptions. I also using the time stamps in the files to confirm the file saving. </a:t>
            </a:r>
          </a:p>
          <a:p>
            <a:endParaRPr lang="en-US" baseline="0" dirty="0" smtClean="0"/>
          </a:p>
          <a:p>
            <a:r>
              <a:rPr lang="en-US" baseline="0" dirty="0" smtClean="0"/>
              <a:t>On Drawing:</a:t>
            </a:r>
          </a:p>
          <a:p>
            <a:endParaRPr lang="en-US" baseline="0" dirty="0" smtClean="0"/>
          </a:p>
          <a:p>
            <a:r>
              <a:rPr lang="en-US" baseline="0" dirty="0" smtClean="0"/>
              <a:t>The drawing tool has additional checks to make sure it does not get hung up, which seemed to happen often during the previous iteration.</a:t>
            </a:r>
          </a:p>
          <a:p>
            <a:endParaRPr lang="en-US" baseline="0" dirty="0" smtClean="0"/>
          </a:p>
          <a:p>
            <a:r>
              <a:rPr lang="en-US" baseline="0" dirty="0" smtClean="0"/>
              <a:t>On random switch: this is random for each time a cell is displayed.</a:t>
            </a:r>
          </a:p>
          <a:p>
            <a:endParaRPr lang="en-US" baseline="0" dirty="0" smtClean="0"/>
          </a:p>
          <a:p>
            <a:r>
              <a:rPr lang="en-US" baseline="0" dirty="0" smtClean="0"/>
              <a:t>On cell counter:</a:t>
            </a:r>
          </a:p>
          <a:p>
            <a:r>
              <a:rPr lang="en-US" baseline="0" dirty="0" smtClean="0"/>
              <a:t>Previously the cell counter at the top of the UI counted off by </a:t>
            </a:r>
            <a:r>
              <a:rPr lang="en-US" baseline="0" dirty="0" err="1" smtClean="0"/>
              <a:t>cellids</a:t>
            </a:r>
            <a:r>
              <a:rPr lang="en-US" baseline="0" dirty="0" smtClean="0"/>
              <a:t> that were established as part of the overlap computation. This caused confusion since we were skipping highly joined cells, using those are agreed.</a:t>
            </a:r>
          </a:p>
          <a:p>
            <a:endParaRPr lang="en-US" baseline="0" dirty="0" smtClean="0"/>
          </a:p>
          <a:p>
            <a:r>
              <a:rPr lang="en-US" baseline="0" dirty="0" smtClean="0"/>
              <a:t>On overlaps:</a:t>
            </a:r>
          </a:p>
          <a:p>
            <a:r>
              <a:rPr lang="en-US" baseline="0" dirty="0" smtClean="0"/>
              <a:t>I am not sure if a 5% disagreement is enough or if it is too small as a criteria. For some of these images we have about a 1000 of the overlap pairs, in that instance they would review an additional 200 cells. 5% of that would be 10 cells, so maybe we do something like 20% our 20% failed which would be 40 of the 200. I didn’t know what other folks thought about that.</a:t>
            </a:r>
          </a:p>
        </p:txBody>
      </p:sp>
      <p:sp>
        <p:nvSpPr>
          <p:cNvPr id="4" name="Slide Number Placeholder 3"/>
          <p:cNvSpPr>
            <a:spLocks noGrp="1"/>
          </p:cNvSpPr>
          <p:nvPr>
            <p:ph type="sldNum" sz="quarter" idx="10"/>
          </p:nvPr>
        </p:nvSpPr>
        <p:spPr/>
        <p:txBody>
          <a:bodyPr/>
          <a:lstStyle/>
          <a:p>
            <a:fld id="{C61255F8-9D25-4268-804B-37B10E7E3A08}" type="slidenum">
              <a:rPr lang="en-US" smtClean="0"/>
              <a:t>9</a:t>
            </a:fld>
            <a:endParaRPr lang="en-US"/>
          </a:p>
        </p:txBody>
      </p:sp>
    </p:spTree>
    <p:extLst>
      <p:ext uri="{BB962C8B-B14F-4D97-AF65-F5344CB8AC3E}">
        <p14:creationId xmlns:p14="http://schemas.microsoft.com/office/powerpoint/2010/main" val="391209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Primarily we have</a:t>
            </a:r>
            <a:r>
              <a:rPr lang="en-US" baseline="0" dirty="0" smtClean="0"/>
              <a:t> removed the radio buttons for toggle buttons which change to green after the initial click. </a:t>
            </a:r>
          </a:p>
          <a:p>
            <a:endParaRPr lang="en-US" baseline="0" dirty="0" smtClean="0"/>
          </a:p>
          <a:p>
            <a:r>
              <a:rPr lang="en-US" baseline="0" dirty="0" smtClean="0"/>
              <a:t>We also add options in the cell classification for ‘Neither’ option: some issue where maybe both approaches mistakenly identify something, there is an ‘artifact’ class for tears or image issues, and there is an new ‘both’ option has been added or ‘A=B’ .</a:t>
            </a:r>
          </a:p>
          <a:p>
            <a:endParaRPr lang="en-US" baseline="0" dirty="0" smtClean="0"/>
          </a:p>
          <a:p>
            <a:r>
              <a:rPr lang="en-US" baseline="0" dirty="0" smtClean="0"/>
              <a:t>I also added a ‘Flag’ tag and a ‘</a:t>
            </a:r>
            <a:r>
              <a:rPr lang="en-US" baseline="0" dirty="0" err="1" smtClean="0"/>
              <a:t>MultiNuc</a:t>
            </a:r>
            <a:r>
              <a:rPr lang="en-US" baseline="0" dirty="0" smtClean="0"/>
              <a:t>’ tag, both of which are separate from the classification selection. And can be turned on simultaneously for a cell</a:t>
            </a:r>
          </a:p>
        </p:txBody>
      </p:sp>
      <p:sp>
        <p:nvSpPr>
          <p:cNvPr id="4" name="Slide Number Placeholder 3"/>
          <p:cNvSpPr>
            <a:spLocks noGrp="1"/>
          </p:cNvSpPr>
          <p:nvPr>
            <p:ph type="sldNum" sz="quarter" idx="10"/>
          </p:nvPr>
        </p:nvSpPr>
        <p:spPr/>
        <p:txBody>
          <a:bodyPr/>
          <a:lstStyle/>
          <a:p>
            <a:fld id="{C61255F8-9D25-4268-804B-37B10E7E3A08}" type="slidenum">
              <a:rPr lang="en-US" smtClean="0"/>
              <a:t>10</a:t>
            </a:fld>
            <a:endParaRPr lang="en-US"/>
          </a:p>
        </p:txBody>
      </p:sp>
    </p:spTree>
    <p:extLst>
      <p:ext uri="{BB962C8B-B14F-4D97-AF65-F5344CB8AC3E}">
        <p14:creationId xmlns:p14="http://schemas.microsoft.com/office/powerpoint/2010/main" val="157698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1255F8-9D25-4268-804B-37B10E7E3A08}" type="slidenum">
              <a:rPr lang="en-US" smtClean="0"/>
              <a:t>11</a:t>
            </a:fld>
            <a:endParaRPr lang="en-US"/>
          </a:p>
        </p:txBody>
      </p:sp>
    </p:spTree>
    <p:extLst>
      <p:ext uri="{BB962C8B-B14F-4D97-AF65-F5344CB8AC3E}">
        <p14:creationId xmlns:p14="http://schemas.microsoft.com/office/powerpoint/2010/main" val="164171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59555D-C8D7-44DC-8F0D-90E07CE7585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251562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555D-C8D7-44DC-8F0D-90E07CE7585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131301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555D-C8D7-44DC-8F0D-90E07CE7585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79720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555D-C8D7-44DC-8F0D-90E07CE7585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26566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9555D-C8D7-44DC-8F0D-90E07CE7585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165523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59555D-C8D7-44DC-8F0D-90E07CE75850}"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225750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9555D-C8D7-44DC-8F0D-90E07CE75850}"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19396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59555D-C8D7-44DC-8F0D-90E07CE75850}"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88852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9555D-C8D7-44DC-8F0D-90E07CE75850}"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66849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9555D-C8D7-44DC-8F0D-90E07CE75850}"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364758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9555D-C8D7-44DC-8F0D-90E07CE75850}"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FE71-3FF0-414E-A5E5-88DE96D131E9}" type="slidenum">
              <a:rPr lang="en-US" smtClean="0"/>
              <a:t>‹#›</a:t>
            </a:fld>
            <a:endParaRPr lang="en-US"/>
          </a:p>
        </p:txBody>
      </p:sp>
    </p:spTree>
    <p:extLst>
      <p:ext uri="{BB962C8B-B14F-4D97-AF65-F5344CB8AC3E}">
        <p14:creationId xmlns:p14="http://schemas.microsoft.com/office/powerpoint/2010/main" val="248658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9555D-C8D7-44DC-8F0D-90E07CE75850}"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7FE71-3FF0-414E-A5E5-88DE96D131E9}" type="slidenum">
              <a:rPr lang="en-US" smtClean="0"/>
              <a:t>‹#›</a:t>
            </a:fld>
            <a:endParaRPr lang="en-US"/>
          </a:p>
        </p:txBody>
      </p:sp>
    </p:spTree>
    <p:extLst>
      <p:ext uri="{BB962C8B-B14F-4D97-AF65-F5344CB8AC3E}">
        <p14:creationId xmlns:p14="http://schemas.microsoft.com/office/powerpoint/2010/main" val="17199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Segmentation Review Tool</a:t>
            </a:r>
            <a:endParaRPr lang="en-US" dirty="0"/>
          </a:p>
        </p:txBody>
      </p:sp>
      <p:sp>
        <p:nvSpPr>
          <p:cNvPr id="3" name="Subtitle 2"/>
          <p:cNvSpPr>
            <a:spLocks noGrp="1"/>
          </p:cNvSpPr>
          <p:nvPr>
            <p:ph type="subTitle" idx="1"/>
          </p:nvPr>
        </p:nvSpPr>
        <p:spPr/>
        <p:txBody>
          <a:bodyPr/>
          <a:lstStyle/>
          <a:p>
            <a:r>
              <a:rPr lang="en-US" dirty="0" smtClean="0"/>
              <a:t>Benjamin Green</a:t>
            </a:r>
            <a:endParaRPr lang="en-US" dirty="0"/>
          </a:p>
        </p:txBody>
      </p:sp>
    </p:spTree>
    <p:extLst>
      <p:ext uri="{BB962C8B-B14F-4D97-AF65-F5344CB8AC3E}">
        <p14:creationId xmlns:p14="http://schemas.microsoft.com/office/powerpoint/2010/main" val="3160876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UI</a:t>
            </a:r>
            <a:endParaRPr lang="en-US" dirty="0"/>
          </a:p>
        </p:txBody>
      </p:sp>
      <p:pic>
        <p:nvPicPr>
          <p:cNvPr id="5" name="Picture 4"/>
          <p:cNvPicPr>
            <a:picLocks noChangeAspect="1"/>
          </p:cNvPicPr>
          <p:nvPr/>
        </p:nvPicPr>
        <p:blipFill rotWithShape="1">
          <a:blip r:embed="rId3"/>
          <a:srcRect l="67191" t="13328" r="2726" b="5781"/>
          <a:stretch/>
        </p:blipFill>
        <p:spPr>
          <a:xfrm>
            <a:off x="2690649" y="1405020"/>
            <a:ext cx="2481074" cy="5287851"/>
          </a:xfrm>
          <a:prstGeom prst="rect">
            <a:avLst/>
          </a:prstGeom>
        </p:spPr>
      </p:pic>
      <p:sp>
        <p:nvSpPr>
          <p:cNvPr id="6" name="Right Arrow 5"/>
          <p:cNvSpPr/>
          <p:nvPr/>
        </p:nvSpPr>
        <p:spPr>
          <a:xfrm>
            <a:off x="5696607" y="3457903"/>
            <a:ext cx="1418896" cy="8723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640387" y="1340309"/>
            <a:ext cx="2510682" cy="5373582"/>
          </a:xfrm>
          <a:prstGeom prst="rect">
            <a:avLst/>
          </a:prstGeom>
        </p:spPr>
      </p:pic>
    </p:spTree>
    <p:extLst>
      <p:ext uri="{BB962C8B-B14F-4D97-AF65-F5344CB8AC3E}">
        <p14:creationId xmlns:p14="http://schemas.microsoft.com/office/powerpoint/2010/main" val="2115650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 cell segmentations to all cells in the images for the original segmentation of each respective type (A or B)</a:t>
            </a:r>
          </a:p>
          <a:p>
            <a:pPr lvl="1"/>
            <a:r>
              <a:rPr lang="en-US" dirty="0" smtClean="0"/>
              <a:t>This would be applied with the ‘toggle </a:t>
            </a:r>
            <a:r>
              <a:rPr lang="en-US" dirty="0" err="1" smtClean="0"/>
              <a:t>seg</a:t>
            </a:r>
            <a:r>
              <a:rPr lang="en-US" dirty="0" smtClean="0"/>
              <a:t>' button</a:t>
            </a:r>
          </a:p>
          <a:p>
            <a:r>
              <a:rPr lang="en-US" dirty="0" smtClean="0"/>
              <a:t>Allow user to view the currently applied segmentation of a given region using the ‘Applied cell’ button</a:t>
            </a:r>
          </a:p>
          <a:p>
            <a:r>
              <a:rPr lang="en-US" dirty="0" smtClean="0"/>
              <a:t>Allow user to draw in new \ additional cells using an ‘Add cell’ button in the ‘flags section’: </a:t>
            </a:r>
          </a:p>
          <a:p>
            <a:pPr lvl="1"/>
            <a:r>
              <a:rPr lang="en-US" dirty="0" smtClean="0"/>
              <a:t>Use a pop out window to draw the new cells, have the ‘Display’ settings available with keep, redraw, or reject options at the bottom once the user finishes drawing</a:t>
            </a:r>
          </a:p>
          <a:p>
            <a:r>
              <a:rPr lang="en-US" dirty="0" smtClean="0"/>
              <a:t>When the UI finishes review show </a:t>
            </a:r>
            <a:r>
              <a:rPr lang="en-US" dirty="0" err="1" smtClean="0"/>
              <a:t>binarized</a:t>
            </a:r>
            <a:r>
              <a:rPr lang="en-US" dirty="0" smtClean="0"/>
              <a:t> DAPI (minus) final segmentation mask and allow user to ‘add new cells’</a:t>
            </a:r>
          </a:p>
          <a:p>
            <a:endParaRPr lang="en-US" dirty="0"/>
          </a:p>
        </p:txBody>
      </p:sp>
      <p:pic>
        <p:nvPicPr>
          <p:cNvPr id="4" name="Picture 3"/>
          <p:cNvPicPr>
            <a:picLocks noChangeAspect="1"/>
          </p:cNvPicPr>
          <p:nvPr/>
        </p:nvPicPr>
        <p:blipFill rotWithShape="1">
          <a:blip r:embed="rId3"/>
          <a:srcRect l="17607" t="78526" r="50996" b="15606"/>
          <a:stretch/>
        </p:blipFill>
        <p:spPr>
          <a:xfrm>
            <a:off x="7373643" y="2547863"/>
            <a:ext cx="788276" cy="315311"/>
          </a:xfrm>
          <a:prstGeom prst="rect">
            <a:avLst/>
          </a:prstGeom>
        </p:spPr>
      </p:pic>
      <p:pic>
        <p:nvPicPr>
          <p:cNvPr id="5" name="Picture 4"/>
          <p:cNvPicPr>
            <a:picLocks noChangeAspect="1"/>
          </p:cNvPicPr>
          <p:nvPr/>
        </p:nvPicPr>
        <p:blipFill rotWithShape="1">
          <a:blip r:embed="rId3"/>
          <a:srcRect l="48586" t="78330" r="18343" b="15215"/>
          <a:stretch/>
        </p:blipFill>
        <p:spPr>
          <a:xfrm>
            <a:off x="5265683" y="3253344"/>
            <a:ext cx="830317" cy="346841"/>
          </a:xfrm>
          <a:prstGeom prst="rect">
            <a:avLst/>
          </a:prstGeom>
        </p:spPr>
      </p:pic>
      <p:pic>
        <p:nvPicPr>
          <p:cNvPr id="6" name="Picture 5"/>
          <p:cNvPicPr>
            <a:picLocks noChangeAspect="1"/>
          </p:cNvPicPr>
          <p:nvPr/>
        </p:nvPicPr>
        <p:blipFill>
          <a:blip r:embed="rId4"/>
          <a:stretch>
            <a:fillRect/>
          </a:stretch>
        </p:blipFill>
        <p:spPr>
          <a:xfrm>
            <a:off x="3422542" y="4001294"/>
            <a:ext cx="2028333" cy="405667"/>
          </a:xfrm>
          <a:prstGeom prst="rect">
            <a:avLst/>
          </a:prstGeom>
        </p:spPr>
      </p:pic>
    </p:spTree>
    <p:extLst>
      <p:ext uri="{BB962C8B-B14F-4D97-AF65-F5344CB8AC3E}">
        <p14:creationId xmlns:p14="http://schemas.microsoft.com/office/powerpoint/2010/main" val="1132830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8329" y="2974206"/>
            <a:ext cx="1280160" cy="369332"/>
          </a:xfrm>
          <a:prstGeom prst="rect">
            <a:avLst/>
          </a:prstGeom>
          <a:solidFill>
            <a:srgbClr val="FFC000"/>
          </a:solidFill>
          <a:ln>
            <a:solidFill>
              <a:schemeClr val="tx1"/>
            </a:solidFill>
          </a:ln>
        </p:spPr>
        <p:txBody>
          <a:bodyPr wrap="square" rtlCol="0">
            <a:spAutoFit/>
          </a:bodyPr>
          <a:lstStyle/>
          <a:p>
            <a:r>
              <a:rPr lang="en-US" dirty="0" smtClean="0"/>
              <a:t>Load Image</a:t>
            </a:r>
            <a:endParaRPr lang="en-US" dirty="0"/>
          </a:p>
        </p:txBody>
      </p:sp>
      <p:sp>
        <p:nvSpPr>
          <p:cNvPr id="6" name="TextBox 5"/>
          <p:cNvSpPr txBox="1"/>
          <p:nvPr/>
        </p:nvSpPr>
        <p:spPr>
          <a:xfrm>
            <a:off x="2776020" y="2974206"/>
            <a:ext cx="1280160" cy="369332"/>
          </a:xfrm>
          <a:prstGeom prst="rect">
            <a:avLst/>
          </a:prstGeom>
          <a:solidFill>
            <a:srgbClr val="FFC000"/>
          </a:solidFill>
          <a:ln>
            <a:solidFill>
              <a:schemeClr val="tx1"/>
            </a:solidFill>
          </a:ln>
        </p:spPr>
        <p:txBody>
          <a:bodyPr wrap="square" rtlCol="0">
            <a:spAutoFit/>
          </a:bodyPr>
          <a:lstStyle/>
          <a:p>
            <a:r>
              <a:rPr lang="en-US" dirty="0" smtClean="0"/>
              <a:t>Lock UI</a:t>
            </a:r>
            <a:endParaRPr lang="en-US" dirty="0"/>
          </a:p>
        </p:txBody>
      </p:sp>
      <p:sp>
        <p:nvSpPr>
          <p:cNvPr id="7" name="TextBox 6"/>
          <p:cNvSpPr txBox="1"/>
          <p:nvPr/>
        </p:nvSpPr>
        <p:spPr>
          <a:xfrm>
            <a:off x="4819716" y="2050876"/>
            <a:ext cx="1280160" cy="923330"/>
          </a:xfrm>
          <a:prstGeom prst="rect">
            <a:avLst/>
          </a:prstGeom>
          <a:solidFill>
            <a:srgbClr val="FFC000"/>
          </a:solidFill>
          <a:ln>
            <a:solidFill>
              <a:schemeClr val="tx1"/>
            </a:solidFill>
          </a:ln>
        </p:spPr>
        <p:txBody>
          <a:bodyPr wrap="square" rtlCol="0">
            <a:spAutoFit/>
          </a:bodyPr>
          <a:lstStyle/>
          <a:p>
            <a:r>
              <a:rPr lang="en-US" dirty="0" smtClean="0"/>
              <a:t>No old comparison result exists</a:t>
            </a:r>
            <a:endParaRPr lang="en-US" dirty="0"/>
          </a:p>
        </p:txBody>
      </p:sp>
      <p:sp>
        <p:nvSpPr>
          <p:cNvPr id="8" name="TextBox 7"/>
          <p:cNvSpPr txBox="1"/>
          <p:nvPr/>
        </p:nvSpPr>
        <p:spPr>
          <a:xfrm>
            <a:off x="4819716" y="3337484"/>
            <a:ext cx="1280160" cy="923330"/>
          </a:xfrm>
          <a:prstGeom prst="rect">
            <a:avLst/>
          </a:prstGeom>
          <a:solidFill>
            <a:srgbClr val="FFC000"/>
          </a:solidFill>
          <a:ln>
            <a:solidFill>
              <a:schemeClr val="tx1"/>
            </a:solidFill>
          </a:ln>
        </p:spPr>
        <p:txBody>
          <a:bodyPr wrap="square" rtlCol="0">
            <a:spAutoFit/>
          </a:bodyPr>
          <a:lstStyle/>
          <a:p>
            <a:r>
              <a:rPr lang="en-US" dirty="0" smtClean="0"/>
              <a:t>Old comparison result exists</a:t>
            </a:r>
            <a:endParaRPr lang="en-US" dirty="0"/>
          </a:p>
        </p:txBody>
      </p:sp>
      <p:sp>
        <p:nvSpPr>
          <p:cNvPr id="9" name="TextBox 8"/>
          <p:cNvSpPr txBox="1"/>
          <p:nvPr/>
        </p:nvSpPr>
        <p:spPr>
          <a:xfrm>
            <a:off x="6457793" y="2050876"/>
            <a:ext cx="2383852" cy="923330"/>
          </a:xfrm>
          <a:prstGeom prst="rect">
            <a:avLst/>
          </a:prstGeom>
          <a:solidFill>
            <a:srgbClr val="FFC000"/>
          </a:solidFill>
          <a:ln>
            <a:solidFill>
              <a:schemeClr val="tx1"/>
            </a:solidFill>
          </a:ln>
        </p:spPr>
        <p:txBody>
          <a:bodyPr wrap="square" rtlCol="0">
            <a:spAutoFit/>
          </a:bodyPr>
          <a:lstStyle/>
          <a:p>
            <a:r>
              <a:rPr lang="en-US" dirty="0" smtClean="0"/>
              <a:t>Make a new overlap table and export initial table</a:t>
            </a:r>
            <a:endParaRPr lang="en-US" dirty="0"/>
          </a:p>
        </p:txBody>
      </p:sp>
      <p:sp>
        <p:nvSpPr>
          <p:cNvPr id="10" name="TextBox 9"/>
          <p:cNvSpPr txBox="1"/>
          <p:nvPr/>
        </p:nvSpPr>
        <p:spPr>
          <a:xfrm>
            <a:off x="6751363" y="3248178"/>
            <a:ext cx="1796711" cy="369332"/>
          </a:xfrm>
          <a:prstGeom prst="rect">
            <a:avLst/>
          </a:prstGeom>
          <a:solidFill>
            <a:srgbClr val="FFC000"/>
          </a:solidFill>
          <a:ln>
            <a:solidFill>
              <a:schemeClr val="tx1"/>
            </a:solidFill>
          </a:ln>
        </p:spPr>
        <p:txBody>
          <a:bodyPr wrap="square" rtlCol="0">
            <a:spAutoFit/>
          </a:bodyPr>
          <a:lstStyle/>
          <a:p>
            <a:r>
              <a:rPr lang="en-US" dirty="0" smtClean="0"/>
              <a:t>Open old version</a:t>
            </a:r>
            <a:endParaRPr lang="en-US" dirty="0"/>
          </a:p>
        </p:txBody>
      </p:sp>
      <p:sp>
        <p:nvSpPr>
          <p:cNvPr id="11" name="TextBox 10"/>
          <p:cNvSpPr txBox="1"/>
          <p:nvPr/>
        </p:nvSpPr>
        <p:spPr>
          <a:xfrm>
            <a:off x="6751362" y="3799149"/>
            <a:ext cx="1796711" cy="1754326"/>
          </a:xfrm>
          <a:prstGeom prst="rect">
            <a:avLst/>
          </a:prstGeom>
          <a:solidFill>
            <a:schemeClr val="accent4">
              <a:lumMod val="40000"/>
              <a:lumOff val="60000"/>
            </a:schemeClr>
          </a:solidFill>
          <a:ln>
            <a:solidFill>
              <a:schemeClr val="tx1"/>
            </a:solidFill>
          </a:ln>
        </p:spPr>
        <p:txBody>
          <a:bodyPr wrap="square" rtlCol="0">
            <a:spAutoFit/>
          </a:bodyPr>
          <a:lstStyle/>
          <a:p>
            <a:r>
              <a:rPr lang="en-US" dirty="0" smtClean="0"/>
              <a:t>Create new version of overlap table and export with next ‘N’ subscript</a:t>
            </a:r>
            <a:endParaRPr lang="en-US" dirty="0"/>
          </a:p>
        </p:txBody>
      </p:sp>
      <p:sp>
        <p:nvSpPr>
          <p:cNvPr id="12" name="TextBox 11"/>
          <p:cNvSpPr txBox="1"/>
          <p:nvPr/>
        </p:nvSpPr>
        <p:spPr>
          <a:xfrm>
            <a:off x="9776902" y="2651040"/>
            <a:ext cx="1796711" cy="646331"/>
          </a:xfrm>
          <a:prstGeom prst="rect">
            <a:avLst/>
          </a:prstGeom>
          <a:solidFill>
            <a:srgbClr val="FFC000"/>
          </a:solidFill>
          <a:ln>
            <a:solidFill>
              <a:schemeClr val="tx1"/>
            </a:solidFill>
          </a:ln>
        </p:spPr>
        <p:txBody>
          <a:bodyPr wrap="square" rtlCol="0">
            <a:spAutoFit/>
          </a:bodyPr>
          <a:lstStyle/>
          <a:p>
            <a:r>
              <a:rPr lang="en-US" dirty="0" smtClean="0"/>
              <a:t>Open next available cell</a:t>
            </a:r>
            <a:endParaRPr lang="en-US" dirty="0"/>
          </a:p>
        </p:txBody>
      </p:sp>
      <p:cxnSp>
        <p:nvCxnSpPr>
          <p:cNvPr id="14" name="Straight Arrow Connector 13"/>
          <p:cNvCxnSpPr>
            <a:stCxn id="5" idx="3"/>
            <a:endCxn id="6" idx="1"/>
          </p:cNvCxnSpPr>
          <p:nvPr/>
        </p:nvCxnSpPr>
        <p:spPr>
          <a:xfrm>
            <a:off x="2498489" y="3158872"/>
            <a:ext cx="2775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6" idx="3"/>
            <a:endCxn id="8" idx="1"/>
          </p:cNvCxnSpPr>
          <p:nvPr/>
        </p:nvCxnSpPr>
        <p:spPr>
          <a:xfrm>
            <a:off x="4056180" y="3158872"/>
            <a:ext cx="763536" cy="6402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6" idx="3"/>
            <a:endCxn id="7" idx="1"/>
          </p:cNvCxnSpPr>
          <p:nvPr/>
        </p:nvCxnSpPr>
        <p:spPr>
          <a:xfrm flipV="1">
            <a:off x="4056180" y="2512541"/>
            <a:ext cx="763536" cy="6463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8" idx="3"/>
            <a:endCxn id="10" idx="1"/>
          </p:cNvCxnSpPr>
          <p:nvPr/>
        </p:nvCxnSpPr>
        <p:spPr>
          <a:xfrm flipV="1">
            <a:off x="6099876" y="3432844"/>
            <a:ext cx="651487" cy="36630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8" idx="3"/>
            <a:endCxn id="11" idx="1"/>
          </p:cNvCxnSpPr>
          <p:nvPr/>
        </p:nvCxnSpPr>
        <p:spPr>
          <a:xfrm>
            <a:off x="6099876" y="3799149"/>
            <a:ext cx="651486" cy="8771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7" idx="3"/>
            <a:endCxn id="9" idx="1"/>
          </p:cNvCxnSpPr>
          <p:nvPr/>
        </p:nvCxnSpPr>
        <p:spPr>
          <a:xfrm>
            <a:off x="6099876" y="2512541"/>
            <a:ext cx="357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9" idx="3"/>
            <a:endCxn id="12" idx="1"/>
          </p:cNvCxnSpPr>
          <p:nvPr/>
        </p:nvCxnSpPr>
        <p:spPr>
          <a:xfrm>
            <a:off x="8841645" y="2512541"/>
            <a:ext cx="935257" cy="46166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10" idx="3"/>
            <a:endCxn id="12" idx="1"/>
          </p:cNvCxnSpPr>
          <p:nvPr/>
        </p:nvCxnSpPr>
        <p:spPr>
          <a:xfrm flipV="1">
            <a:off x="8548074" y="2974206"/>
            <a:ext cx="1228828" cy="458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11" idx="3"/>
            <a:endCxn id="12" idx="1"/>
          </p:cNvCxnSpPr>
          <p:nvPr/>
        </p:nvCxnSpPr>
        <p:spPr>
          <a:xfrm flipV="1">
            <a:off x="8548073" y="2974206"/>
            <a:ext cx="1228829" cy="17021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2" name="Title 1"/>
          <p:cNvSpPr txBox="1">
            <a:spLocks/>
          </p:cNvSpPr>
          <p:nvPr/>
        </p:nvSpPr>
        <p:spPr>
          <a:xfrm>
            <a:off x="838200" y="9000"/>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p:txBody>
      </p:sp>
      <p:sp>
        <p:nvSpPr>
          <p:cNvPr id="39" name="Title 38"/>
          <p:cNvSpPr>
            <a:spLocks noGrp="1"/>
          </p:cNvSpPr>
          <p:nvPr>
            <p:ph type="title"/>
          </p:nvPr>
        </p:nvSpPr>
        <p:spPr/>
        <p:txBody>
          <a:bodyPr/>
          <a:lstStyle/>
          <a:p>
            <a:r>
              <a:rPr lang="en-US" dirty="0"/>
              <a:t>Initial </a:t>
            </a:r>
            <a:r>
              <a:rPr lang="en-US" dirty="0" smtClean="0"/>
              <a:t>startup</a:t>
            </a:r>
            <a:endParaRPr lang="en-US" dirty="0"/>
          </a:p>
        </p:txBody>
      </p:sp>
      <p:sp>
        <p:nvSpPr>
          <p:cNvPr id="41" name="Oval 40"/>
          <p:cNvSpPr/>
          <p:nvPr/>
        </p:nvSpPr>
        <p:spPr>
          <a:xfrm>
            <a:off x="94589" y="2921432"/>
            <a:ext cx="924035" cy="4586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cxnSp>
        <p:nvCxnSpPr>
          <p:cNvPr id="42" name="Straight Arrow Connector 41"/>
          <p:cNvCxnSpPr>
            <a:stCxn id="41" idx="6"/>
            <a:endCxn id="5" idx="1"/>
          </p:cNvCxnSpPr>
          <p:nvPr/>
        </p:nvCxnSpPr>
        <p:spPr>
          <a:xfrm>
            <a:off x="1018624" y="3150751"/>
            <a:ext cx="199705" cy="8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3147030" y="4784033"/>
            <a:ext cx="2133600" cy="8092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If an image is already loaded run the ‘save protocol’</a:t>
            </a:r>
            <a:endParaRPr lang="en-US" dirty="0">
              <a:solidFill>
                <a:schemeClr val="tx1"/>
              </a:solidFill>
            </a:endParaRPr>
          </a:p>
        </p:txBody>
      </p:sp>
      <p:cxnSp>
        <p:nvCxnSpPr>
          <p:cNvPr id="47" name="Straight Arrow Connector 46"/>
          <p:cNvCxnSpPr>
            <a:endCxn id="45" idx="0"/>
          </p:cNvCxnSpPr>
          <p:nvPr/>
        </p:nvCxnSpPr>
        <p:spPr>
          <a:xfrm flipH="1">
            <a:off x="4213830" y="3150751"/>
            <a:ext cx="11329" cy="1633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Flowchart: Decision 52"/>
          <p:cNvSpPr/>
          <p:nvPr/>
        </p:nvSpPr>
        <p:spPr>
          <a:xfrm>
            <a:off x="4260312" y="2975916"/>
            <a:ext cx="370297" cy="36591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939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US" dirty="0"/>
          </a:p>
        </p:txBody>
      </p:sp>
      <p:sp>
        <p:nvSpPr>
          <p:cNvPr id="3" name="Content Placeholder 2"/>
          <p:cNvSpPr>
            <a:spLocks noGrp="1"/>
          </p:cNvSpPr>
          <p:nvPr>
            <p:ph idx="1"/>
          </p:nvPr>
        </p:nvSpPr>
        <p:spPr/>
        <p:txBody>
          <a:bodyPr/>
          <a:lstStyle/>
          <a:p>
            <a:r>
              <a:rPr lang="en-US" dirty="0" smtClean="0"/>
              <a:t>Overlap table and saved data</a:t>
            </a:r>
            <a:endParaRPr lang="en-US" dirty="0" smtClean="0"/>
          </a:p>
          <a:p>
            <a:r>
              <a:rPr lang="en-US" dirty="0" smtClean="0"/>
              <a:t>Changes to the UI</a:t>
            </a:r>
          </a:p>
          <a:p>
            <a:r>
              <a:rPr lang="en-US" dirty="0" smtClean="0"/>
              <a:t>Next steps</a:t>
            </a:r>
          </a:p>
          <a:p>
            <a:r>
              <a:rPr lang="en-US" dirty="0" smtClean="0"/>
              <a:t>A short demo of where the UI is now for additional comments</a:t>
            </a:r>
          </a:p>
        </p:txBody>
      </p:sp>
    </p:spTree>
    <p:extLst>
      <p:ext uri="{BB962C8B-B14F-4D97-AF65-F5344CB8AC3E}">
        <p14:creationId xmlns:p14="http://schemas.microsoft.com/office/powerpoint/2010/main" val="3628678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3751" y="2334740"/>
            <a:ext cx="2439186" cy="923330"/>
          </a:xfrm>
          <a:prstGeom prst="rect">
            <a:avLst/>
          </a:prstGeom>
          <a:solidFill>
            <a:srgbClr val="FFC000"/>
          </a:solidFill>
          <a:ln>
            <a:solidFill>
              <a:schemeClr val="tx1"/>
            </a:solidFill>
          </a:ln>
        </p:spPr>
        <p:txBody>
          <a:bodyPr wrap="square" rtlCol="0">
            <a:spAutoFit/>
          </a:bodyPr>
          <a:lstStyle/>
          <a:p>
            <a:pPr algn="ctr"/>
            <a:r>
              <a:rPr lang="en-US" dirty="0" smtClean="0"/>
              <a:t>Define cell objects in both image types </a:t>
            </a:r>
          </a:p>
          <a:p>
            <a:pPr algn="ctr"/>
            <a:r>
              <a:rPr lang="en-US" dirty="0" smtClean="0"/>
              <a:t>(IF and </a:t>
            </a:r>
            <a:r>
              <a:rPr lang="en-US" dirty="0" err="1" smtClean="0"/>
              <a:t>superpixel</a:t>
            </a:r>
            <a:r>
              <a:rPr lang="en-US" dirty="0"/>
              <a:t>\</a:t>
            </a:r>
            <a:r>
              <a:rPr lang="en-US" dirty="0" smtClean="0"/>
              <a:t> SP)</a:t>
            </a:r>
            <a:endParaRPr lang="en-US" dirty="0"/>
          </a:p>
        </p:txBody>
      </p:sp>
      <p:sp>
        <p:nvSpPr>
          <p:cNvPr id="5" name="TextBox 4"/>
          <p:cNvSpPr txBox="1"/>
          <p:nvPr/>
        </p:nvSpPr>
        <p:spPr>
          <a:xfrm>
            <a:off x="7840194" y="2196240"/>
            <a:ext cx="3035070" cy="1200329"/>
          </a:xfrm>
          <a:prstGeom prst="rect">
            <a:avLst/>
          </a:prstGeom>
          <a:solidFill>
            <a:srgbClr val="FFC000"/>
          </a:solidFill>
          <a:ln>
            <a:solidFill>
              <a:schemeClr val="tx1"/>
            </a:solidFill>
          </a:ln>
        </p:spPr>
        <p:txBody>
          <a:bodyPr wrap="square" rtlCol="0">
            <a:spAutoFit/>
          </a:bodyPr>
          <a:lstStyle/>
          <a:p>
            <a:pPr algn="ctr"/>
            <a:r>
              <a:rPr lang="en-US" dirty="0" smtClean="0"/>
              <a:t>For each cell in a overlap pair, divide overlapped pixels by total pixels in that cell to compute fractional overlaps</a:t>
            </a:r>
            <a:endParaRPr lang="en-US" dirty="0"/>
          </a:p>
        </p:txBody>
      </p:sp>
      <p:sp>
        <p:nvSpPr>
          <p:cNvPr id="6" name="TextBox 5"/>
          <p:cNvSpPr txBox="1"/>
          <p:nvPr/>
        </p:nvSpPr>
        <p:spPr>
          <a:xfrm>
            <a:off x="4651024" y="2334740"/>
            <a:ext cx="2469104" cy="923330"/>
          </a:xfrm>
          <a:prstGeom prst="rect">
            <a:avLst/>
          </a:prstGeom>
          <a:solidFill>
            <a:srgbClr val="FFC000"/>
          </a:solidFill>
          <a:ln>
            <a:solidFill>
              <a:schemeClr val="tx1"/>
            </a:solidFill>
          </a:ln>
        </p:spPr>
        <p:txBody>
          <a:bodyPr wrap="square" rtlCol="0">
            <a:spAutoFit/>
          </a:bodyPr>
          <a:lstStyle/>
          <a:p>
            <a:pPr algn="ctr"/>
            <a:r>
              <a:rPr lang="en-US" dirty="0" smtClean="0"/>
              <a:t>Compute pixel overlap of objects from one image type to the other</a:t>
            </a:r>
            <a:endParaRPr lang="en-US" dirty="0"/>
          </a:p>
        </p:txBody>
      </p:sp>
      <p:sp>
        <p:nvSpPr>
          <p:cNvPr id="7" name="TextBox 6"/>
          <p:cNvSpPr txBox="1"/>
          <p:nvPr/>
        </p:nvSpPr>
        <p:spPr>
          <a:xfrm>
            <a:off x="1056215" y="4143965"/>
            <a:ext cx="2545064" cy="923330"/>
          </a:xfrm>
          <a:prstGeom prst="rect">
            <a:avLst/>
          </a:prstGeom>
          <a:solidFill>
            <a:srgbClr val="FFC000"/>
          </a:solidFill>
          <a:ln>
            <a:solidFill>
              <a:schemeClr val="tx1"/>
            </a:solidFill>
          </a:ln>
        </p:spPr>
        <p:txBody>
          <a:bodyPr wrap="square" rtlCol="0">
            <a:spAutoFit/>
          </a:bodyPr>
          <a:lstStyle/>
          <a:p>
            <a:pPr algn="ctr"/>
            <a:r>
              <a:rPr lang="en-US" dirty="0" smtClean="0"/>
              <a:t>Multiply fractional overlaps for a pair to get joint overlap</a:t>
            </a:r>
            <a:endParaRPr lang="en-US" dirty="0"/>
          </a:p>
        </p:txBody>
      </p:sp>
      <p:sp>
        <p:nvSpPr>
          <p:cNvPr id="8" name="TextBox 7"/>
          <p:cNvSpPr txBox="1"/>
          <p:nvPr/>
        </p:nvSpPr>
        <p:spPr>
          <a:xfrm>
            <a:off x="4535345" y="4005465"/>
            <a:ext cx="2314063" cy="1200329"/>
          </a:xfrm>
          <a:prstGeom prst="rect">
            <a:avLst/>
          </a:prstGeom>
          <a:solidFill>
            <a:srgbClr val="FFC000"/>
          </a:solidFill>
          <a:ln>
            <a:solidFill>
              <a:schemeClr val="tx1"/>
            </a:solidFill>
          </a:ln>
        </p:spPr>
        <p:txBody>
          <a:bodyPr wrap="square" rtlCol="0">
            <a:spAutoFit/>
          </a:bodyPr>
          <a:lstStyle/>
          <a:p>
            <a:pPr algn="ctr"/>
            <a:r>
              <a:rPr lang="en-US" dirty="0" smtClean="0"/>
              <a:t>Remove pairs with joint overlap of less than .1, mark pairs with joint overlap of .8</a:t>
            </a:r>
            <a:endParaRPr lang="en-US" dirty="0"/>
          </a:p>
        </p:txBody>
      </p:sp>
      <p:sp>
        <p:nvSpPr>
          <p:cNvPr id="9" name="TextBox 8"/>
          <p:cNvSpPr txBox="1"/>
          <p:nvPr/>
        </p:nvSpPr>
        <p:spPr>
          <a:xfrm>
            <a:off x="7840194" y="4143965"/>
            <a:ext cx="2805343" cy="923330"/>
          </a:xfrm>
          <a:prstGeom prst="rect">
            <a:avLst/>
          </a:prstGeom>
          <a:solidFill>
            <a:srgbClr val="FFC000"/>
          </a:solidFill>
          <a:ln>
            <a:solidFill>
              <a:schemeClr val="tx1"/>
            </a:solidFill>
          </a:ln>
        </p:spPr>
        <p:txBody>
          <a:bodyPr wrap="square" rtlCol="0">
            <a:spAutoFit/>
          </a:bodyPr>
          <a:lstStyle/>
          <a:p>
            <a:pPr algn="ctr"/>
            <a:r>
              <a:rPr lang="en-US" dirty="0" smtClean="0"/>
              <a:t>Find cells for each type that are not yet paired and add those to the table</a:t>
            </a:r>
            <a:endParaRPr lang="en-US" dirty="0"/>
          </a:p>
        </p:txBody>
      </p:sp>
      <p:cxnSp>
        <p:nvCxnSpPr>
          <p:cNvPr id="3" name="Straight Arrow Connector 2"/>
          <p:cNvCxnSpPr>
            <a:stCxn id="4" idx="3"/>
            <a:endCxn id="6" idx="1"/>
          </p:cNvCxnSpPr>
          <p:nvPr/>
        </p:nvCxnSpPr>
        <p:spPr>
          <a:xfrm>
            <a:off x="3592937" y="2796405"/>
            <a:ext cx="1058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a:endCxn id="5" idx="1"/>
          </p:cNvCxnSpPr>
          <p:nvPr/>
        </p:nvCxnSpPr>
        <p:spPr>
          <a:xfrm>
            <a:off x="7120128" y="2796405"/>
            <a:ext cx="7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7" idx="3"/>
            <a:endCxn id="8" idx="1"/>
          </p:cNvCxnSpPr>
          <p:nvPr/>
        </p:nvCxnSpPr>
        <p:spPr>
          <a:xfrm>
            <a:off x="3601279" y="4605630"/>
            <a:ext cx="934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3"/>
            <a:endCxn id="9" idx="1"/>
          </p:cNvCxnSpPr>
          <p:nvPr/>
        </p:nvCxnSpPr>
        <p:spPr>
          <a:xfrm>
            <a:off x="6849408" y="4605630"/>
            <a:ext cx="9907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itle 1"/>
          <p:cNvSpPr>
            <a:spLocks noGrp="1"/>
          </p:cNvSpPr>
          <p:nvPr>
            <p:ph type="title"/>
          </p:nvPr>
        </p:nvSpPr>
        <p:spPr/>
        <p:txBody>
          <a:bodyPr/>
          <a:lstStyle/>
          <a:p>
            <a:r>
              <a:rPr lang="en-US" smtClean="0"/>
              <a:t>Generating Overlap Table</a:t>
            </a:r>
            <a:endParaRPr lang="en-US" dirty="0"/>
          </a:p>
        </p:txBody>
      </p:sp>
      <p:cxnSp>
        <p:nvCxnSpPr>
          <p:cNvPr id="61" name="Elbow Connector 60"/>
          <p:cNvCxnSpPr>
            <a:stCxn id="5" idx="2"/>
            <a:endCxn id="7" idx="0"/>
          </p:cNvCxnSpPr>
          <p:nvPr/>
        </p:nvCxnSpPr>
        <p:spPr>
          <a:xfrm rot="5400000">
            <a:off x="5469540" y="255776"/>
            <a:ext cx="747396" cy="702898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8323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format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7461151"/>
              </p:ext>
            </p:extLst>
          </p:nvPr>
        </p:nvGraphicFramePr>
        <p:xfrm>
          <a:off x="78359" y="2438403"/>
          <a:ext cx="12035281" cy="1010920"/>
        </p:xfrm>
        <a:graphic>
          <a:graphicData uri="http://schemas.openxmlformats.org/drawingml/2006/table">
            <a:tbl>
              <a:tblPr firstRow="1">
                <a:tableStyleId>{5940675A-B579-460E-94D1-54222C63F5DA}</a:tableStyleId>
              </a:tblPr>
              <a:tblGrid>
                <a:gridCol w="1000442">
                  <a:extLst>
                    <a:ext uri="{9D8B030D-6E8A-4147-A177-3AD203B41FA5}">
                      <a16:colId xmlns:a16="http://schemas.microsoft.com/office/drawing/2014/main" val="1878930475"/>
                    </a:ext>
                  </a:extLst>
                </a:gridCol>
                <a:gridCol w="1520126">
                  <a:extLst>
                    <a:ext uri="{9D8B030D-6E8A-4147-A177-3AD203B41FA5}">
                      <a16:colId xmlns:a16="http://schemas.microsoft.com/office/drawing/2014/main" val="3747298165"/>
                    </a:ext>
                  </a:extLst>
                </a:gridCol>
                <a:gridCol w="1512189">
                  <a:extLst>
                    <a:ext uri="{9D8B030D-6E8A-4147-A177-3AD203B41FA5}">
                      <a16:colId xmlns:a16="http://schemas.microsoft.com/office/drawing/2014/main" val="1944432030"/>
                    </a:ext>
                  </a:extLst>
                </a:gridCol>
                <a:gridCol w="1789620">
                  <a:extLst>
                    <a:ext uri="{9D8B030D-6E8A-4147-A177-3AD203B41FA5}">
                      <a16:colId xmlns:a16="http://schemas.microsoft.com/office/drawing/2014/main" val="3024992820"/>
                    </a:ext>
                  </a:extLst>
                </a:gridCol>
                <a:gridCol w="1130618">
                  <a:extLst>
                    <a:ext uri="{9D8B030D-6E8A-4147-A177-3AD203B41FA5}">
                      <a16:colId xmlns:a16="http://schemas.microsoft.com/office/drawing/2014/main" val="2961655393"/>
                    </a:ext>
                  </a:extLst>
                </a:gridCol>
                <a:gridCol w="1650302">
                  <a:extLst>
                    <a:ext uri="{9D8B030D-6E8A-4147-A177-3AD203B41FA5}">
                      <a16:colId xmlns:a16="http://schemas.microsoft.com/office/drawing/2014/main" val="2063555134"/>
                    </a:ext>
                  </a:extLst>
                </a:gridCol>
                <a:gridCol w="1642364">
                  <a:extLst>
                    <a:ext uri="{9D8B030D-6E8A-4147-A177-3AD203B41FA5}">
                      <a16:colId xmlns:a16="http://schemas.microsoft.com/office/drawing/2014/main" val="1009521748"/>
                    </a:ext>
                  </a:extLst>
                </a:gridCol>
                <a:gridCol w="1789620">
                  <a:extLst>
                    <a:ext uri="{9D8B030D-6E8A-4147-A177-3AD203B41FA5}">
                      <a16:colId xmlns:a16="http://schemas.microsoft.com/office/drawing/2014/main" val="448656747"/>
                    </a:ext>
                  </a:extLst>
                </a:gridCol>
              </a:tblGrid>
              <a:tr h="370840">
                <a:tc>
                  <a:txBody>
                    <a:bodyPr/>
                    <a:lstStyle/>
                    <a:p>
                      <a:pPr algn="ctr"/>
                      <a:r>
                        <a:rPr lang="en-US" dirty="0" smtClean="0"/>
                        <a:t>IF_cellid</a:t>
                      </a:r>
                      <a:endParaRPr lang="en-US" dirty="0"/>
                    </a:p>
                  </a:txBody>
                  <a:tcPr/>
                </a:tc>
                <a:tc>
                  <a:txBody>
                    <a:bodyPr/>
                    <a:lstStyle/>
                    <a:p>
                      <a:pPr algn="ctr"/>
                      <a:r>
                        <a:rPr lang="en-US" dirty="0" smtClean="0"/>
                        <a:t>IF_X_centroid</a:t>
                      </a:r>
                      <a:endParaRPr lang="en-US" dirty="0"/>
                    </a:p>
                  </a:txBody>
                  <a:tcPr/>
                </a:tc>
                <a:tc>
                  <a:txBody>
                    <a:bodyPr/>
                    <a:lstStyle/>
                    <a:p>
                      <a:pPr algn="ctr"/>
                      <a:r>
                        <a:rPr lang="en-US" dirty="0" smtClean="0"/>
                        <a:t>IF_Y_centroid</a:t>
                      </a:r>
                      <a:endParaRPr lang="en-US" dirty="0"/>
                    </a:p>
                  </a:txBody>
                  <a:tcPr/>
                </a:tc>
                <a:tc>
                  <a:txBody>
                    <a:bodyPr/>
                    <a:lstStyle/>
                    <a:p>
                      <a:pPr algn="ctr"/>
                      <a:r>
                        <a:rPr lang="en-US" dirty="0" err="1" smtClean="0"/>
                        <a:t>SP_paired_w_IF</a:t>
                      </a:r>
                      <a:endParaRPr lang="en-US" dirty="0"/>
                    </a:p>
                  </a:txBody>
                  <a:tcPr/>
                </a:tc>
                <a:tc>
                  <a:txBody>
                    <a:bodyPr/>
                    <a:lstStyle/>
                    <a:p>
                      <a:pPr algn="ctr"/>
                      <a:r>
                        <a:rPr lang="en-US" dirty="0" err="1" smtClean="0"/>
                        <a:t>SP_cellid</a:t>
                      </a:r>
                      <a:endParaRPr lang="en-US" dirty="0"/>
                    </a:p>
                  </a:txBody>
                  <a:tcPr/>
                </a:tc>
                <a:tc>
                  <a:txBody>
                    <a:bodyPr/>
                    <a:lstStyle/>
                    <a:p>
                      <a:pPr algn="ctr"/>
                      <a:r>
                        <a:rPr lang="en-US" dirty="0" err="1" smtClean="0"/>
                        <a:t>SP_X_centroid</a:t>
                      </a:r>
                      <a:endParaRPr lang="en-US" dirty="0"/>
                    </a:p>
                  </a:txBody>
                  <a:tcPr/>
                </a:tc>
                <a:tc>
                  <a:txBody>
                    <a:bodyPr/>
                    <a:lstStyle/>
                    <a:p>
                      <a:pPr algn="ctr"/>
                      <a:r>
                        <a:rPr lang="en-US" dirty="0" err="1" smtClean="0"/>
                        <a:t>SP_Y_centroid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IF_paired_w_SP</a:t>
                      </a:r>
                      <a:endParaRPr lang="en-US" dirty="0" smtClean="0"/>
                    </a:p>
                    <a:p>
                      <a:pPr algn="ctr"/>
                      <a:endParaRPr lang="en-US" dirty="0"/>
                    </a:p>
                  </a:txBody>
                  <a:tcPr/>
                </a:tc>
                <a:extLst>
                  <a:ext uri="{0D108BD9-81ED-4DB2-BD59-A6C34878D82A}">
                    <a16:rowId xmlns:a16="http://schemas.microsoft.com/office/drawing/2014/main" val="3326873458"/>
                  </a:ext>
                </a:extLst>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1738339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310780391"/>
              </p:ext>
            </p:extLst>
          </p:nvPr>
        </p:nvGraphicFramePr>
        <p:xfrm>
          <a:off x="2544520" y="3707182"/>
          <a:ext cx="7293773" cy="741680"/>
        </p:xfrm>
        <a:graphic>
          <a:graphicData uri="http://schemas.openxmlformats.org/drawingml/2006/table">
            <a:tbl>
              <a:tblPr firstRow="1">
                <a:tableStyleId>{5940675A-B579-460E-94D1-54222C63F5DA}</a:tableStyleId>
              </a:tblPr>
              <a:tblGrid>
                <a:gridCol w="944690">
                  <a:extLst>
                    <a:ext uri="{9D8B030D-6E8A-4147-A177-3AD203B41FA5}">
                      <a16:colId xmlns:a16="http://schemas.microsoft.com/office/drawing/2014/main" val="1878930475"/>
                    </a:ext>
                  </a:extLst>
                </a:gridCol>
                <a:gridCol w="944690">
                  <a:extLst>
                    <a:ext uri="{9D8B030D-6E8A-4147-A177-3AD203B41FA5}">
                      <a16:colId xmlns:a16="http://schemas.microsoft.com/office/drawing/2014/main" val="3570103713"/>
                    </a:ext>
                  </a:extLst>
                </a:gridCol>
                <a:gridCol w="1487234">
                  <a:extLst>
                    <a:ext uri="{9D8B030D-6E8A-4147-A177-3AD203B41FA5}">
                      <a16:colId xmlns:a16="http://schemas.microsoft.com/office/drawing/2014/main" val="3747298165"/>
                    </a:ext>
                  </a:extLst>
                </a:gridCol>
                <a:gridCol w="1622742">
                  <a:extLst>
                    <a:ext uri="{9D8B030D-6E8A-4147-A177-3AD203B41FA5}">
                      <a16:colId xmlns:a16="http://schemas.microsoft.com/office/drawing/2014/main" val="1944432030"/>
                    </a:ext>
                  </a:extLst>
                </a:gridCol>
                <a:gridCol w="1197292">
                  <a:extLst>
                    <a:ext uri="{9D8B030D-6E8A-4147-A177-3AD203B41FA5}">
                      <a16:colId xmlns:a16="http://schemas.microsoft.com/office/drawing/2014/main" val="3024992820"/>
                    </a:ext>
                  </a:extLst>
                </a:gridCol>
                <a:gridCol w="1097125">
                  <a:extLst>
                    <a:ext uri="{9D8B030D-6E8A-4147-A177-3AD203B41FA5}">
                      <a16:colId xmlns:a16="http://schemas.microsoft.com/office/drawing/2014/main" val="2208468098"/>
                    </a:ext>
                  </a:extLst>
                </a:gridCol>
              </a:tblGrid>
              <a:tr h="370840">
                <a:tc>
                  <a:txBody>
                    <a:bodyPr/>
                    <a:lstStyle/>
                    <a:p>
                      <a:pPr algn="ctr"/>
                      <a:r>
                        <a:rPr lang="en-US" dirty="0" smtClean="0"/>
                        <a:t>cellid</a:t>
                      </a:r>
                      <a:endParaRPr lang="en-US" dirty="0"/>
                    </a:p>
                  </a:txBody>
                  <a:tcPr/>
                </a:tc>
                <a:tc>
                  <a:txBody>
                    <a:bodyPr/>
                    <a:lstStyle/>
                    <a:p>
                      <a:pPr algn="ctr"/>
                      <a:r>
                        <a:rPr lang="en-US" dirty="0" smtClean="0"/>
                        <a:t>IF_level</a:t>
                      </a:r>
                      <a:endParaRPr lang="en-US" dirty="0"/>
                    </a:p>
                  </a:txBody>
                  <a:tcPr/>
                </a:tc>
                <a:tc>
                  <a:txBody>
                    <a:bodyPr/>
                    <a:lstStyle/>
                    <a:p>
                      <a:pPr algn="ctr"/>
                      <a:r>
                        <a:rPr lang="en-US" dirty="0" smtClean="0"/>
                        <a:t>Joint_overlap</a:t>
                      </a:r>
                      <a:endParaRPr lang="en-US" dirty="0"/>
                    </a:p>
                  </a:txBody>
                  <a:tcPr/>
                </a:tc>
                <a:tc>
                  <a:txBody>
                    <a:bodyPr/>
                    <a:lstStyle/>
                    <a:p>
                      <a:pPr algn="ctr"/>
                      <a:r>
                        <a:rPr lang="en-US" dirty="0" smtClean="0"/>
                        <a:t>class_selection</a:t>
                      </a:r>
                      <a:endParaRPr lang="en-US" dirty="0"/>
                    </a:p>
                  </a:txBody>
                  <a:tcPr/>
                </a:tc>
                <a:tc>
                  <a:txBody>
                    <a:bodyPr/>
                    <a:lstStyle/>
                    <a:p>
                      <a:pPr algn="ctr"/>
                      <a:r>
                        <a:rPr lang="en-US" dirty="0" smtClean="0"/>
                        <a:t>cell_check</a:t>
                      </a:r>
                      <a:endParaRPr lang="en-US" dirty="0"/>
                    </a:p>
                  </a:txBody>
                  <a:tcPr/>
                </a:tc>
                <a:tc>
                  <a:txBody>
                    <a:bodyPr/>
                    <a:lstStyle/>
                    <a:p>
                      <a:pPr algn="ctr"/>
                      <a:r>
                        <a:rPr lang="en-US" dirty="0" smtClean="0"/>
                        <a:t>flags</a:t>
                      </a:r>
                      <a:endParaRPr lang="en-US" dirty="0"/>
                    </a:p>
                  </a:txBody>
                  <a:tcPr/>
                </a:tc>
                <a:extLst>
                  <a:ext uri="{0D108BD9-81ED-4DB2-BD59-A6C34878D82A}">
                    <a16:rowId xmlns:a16="http://schemas.microsoft.com/office/drawing/2014/main" val="332687345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17383393"/>
                  </a:ext>
                </a:extLst>
              </a:tr>
            </a:tbl>
          </a:graphicData>
        </a:graphic>
      </p:graphicFrame>
      <p:sp>
        <p:nvSpPr>
          <p:cNvPr id="10" name="TextBox 9"/>
          <p:cNvSpPr txBox="1"/>
          <p:nvPr/>
        </p:nvSpPr>
        <p:spPr>
          <a:xfrm>
            <a:off x="497742" y="5474208"/>
            <a:ext cx="852433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Descriptions of ambiguous columns explained in next slides</a:t>
            </a:r>
          </a:p>
          <a:p>
            <a:pPr marL="285750" indent="-285750">
              <a:buFont typeface="Arial" panose="020B0604020202020204" pitchFamily="34" charset="0"/>
              <a:buChar char="•"/>
            </a:pPr>
            <a:r>
              <a:rPr lang="en-US" dirty="0" smtClean="0"/>
              <a:t>I also save the drawn cell objects in a label matrix defined by the </a:t>
            </a:r>
            <a:r>
              <a:rPr lang="en-US" dirty="0" err="1" smtClean="0"/>
              <a:t>cellids</a:t>
            </a:r>
            <a:r>
              <a:rPr lang="en-US" dirty="0" smtClean="0"/>
              <a:t> shown here as the </a:t>
            </a:r>
            <a:r>
              <a:rPr lang="en-US" dirty="0" err="1" smtClean="0"/>
              <a:t>comparison_seg_data.tif</a:t>
            </a:r>
            <a:endParaRPr lang="en-US" dirty="0"/>
          </a:p>
        </p:txBody>
      </p:sp>
    </p:spTree>
    <p:extLst>
      <p:ext uri="{BB962C8B-B14F-4D97-AF65-F5344CB8AC3E}">
        <p14:creationId xmlns:p14="http://schemas.microsoft.com/office/powerpoint/2010/main" val="304186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Ambiguous column descriptions:</a:t>
            </a:r>
            <a:endParaRPr lang="en-US" dirty="0"/>
          </a:p>
        </p:txBody>
      </p:sp>
      <p:sp>
        <p:nvSpPr>
          <p:cNvPr id="4" name="Content Placeholder 3"/>
          <p:cNvSpPr txBox="1">
            <a:spLocks noGrp="1"/>
          </p:cNvSpPr>
          <p:nvPr>
            <p:ph idx="1"/>
          </p:nvPr>
        </p:nvSpPr>
        <p:spPr/>
        <p:txBody>
          <a:bodyPr/>
          <a:lstStyle/>
          <a:p>
            <a:r>
              <a:rPr lang="en-US" dirty="0" err="1" smtClean="0"/>
              <a:t>SP_paired_w_IF</a:t>
            </a:r>
            <a:r>
              <a:rPr lang="en-US" dirty="0" smtClean="0"/>
              <a:t> and </a:t>
            </a:r>
            <a:r>
              <a:rPr lang="en-US" dirty="0" err="1" smtClean="0"/>
              <a:t>IF_paired_w_SP</a:t>
            </a:r>
            <a:r>
              <a:rPr lang="en-US" dirty="0" smtClean="0"/>
              <a:t>: </a:t>
            </a:r>
          </a:p>
          <a:p>
            <a:pPr lvl="1"/>
            <a:r>
              <a:rPr lang="en-US" dirty="0" smtClean="0"/>
              <a:t>The cellid in the first type which corresponds to the current cellid of the second, serves as an additional coding check that the correct cells are paired. </a:t>
            </a:r>
            <a:r>
              <a:rPr lang="en-US" dirty="0" err="1" smtClean="0"/>
              <a:t>SP</a:t>
            </a:r>
            <a:r>
              <a:rPr lang="en-US" dirty="0" err="1" smtClean="0"/>
              <a:t>_paired_w_IF</a:t>
            </a:r>
            <a:r>
              <a:rPr lang="en-US" dirty="0" smtClean="0"/>
              <a:t> == </a:t>
            </a:r>
            <a:r>
              <a:rPr lang="en-US" dirty="0" err="1" smtClean="0"/>
              <a:t>SP_cellid</a:t>
            </a:r>
            <a:r>
              <a:rPr lang="en-US" dirty="0" smtClean="0"/>
              <a:t> and </a:t>
            </a:r>
            <a:r>
              <a:rPr lang="en-US" dirty="0" err="1" smtClean="0"/>
              <a:t>IF_paired_w_SP</a:t>
            </a:r>
            <a:r>
              <a:rPr lang="en-US" dirty="0" smtClean="0"/>
              <a:t> == IF_cellid.</a:t>
            </a:r>
          </a:p>
          <a:p>
            <a:r>
              <a:rPr lang="en-US" dirty="0" smtClean="0"/>
              <a:t>IF_level: </a:t>
            </a:r>
          </a:p>
          <a:p>
            <a:pPr lvl="1"/>
            <a:r>
              <a:rPr lang="en-US" dirty="0" smtClean="0"/>
              <a:t>The level or type of segmentation performed from inform</a:t>
            </a:r>
          </a:p>
          <a:p>
            <a:pPr lvl="2"/>
            <a:r>
              <a:rPr lang="en-US" dirty="0" smtClean="0"/>
              <a:t>(1) immune segmentation</a:t>
            </a:r>
          </a:p>
          <a:p>
            <a:pPr lvl="2"/>
            <a:r>
              <a:rPr lang="en-US" dirty="0" smtClean="0"/>
              <a:t>(2) tumor segmentation</a:t>
            </a:r>
          </a:p>
          <a:p>
            <a:r>
              <a:rPr lang="en-US" dirty="0" smtClean="0"/>
              <a:t>Joint_overlap:</a:t>
            </a:r>
          </a:p>
          <a:p>
            <a:pPr lvl="1"/>
            <a:r>
              <a:rPr lang="en-US" dirty="0" smtClean="0"/>
              <a:t>joint fractional overlap, from multiplying the fractional overlaps of each type</a:t>
            </a:r>
          </a:p>
        </p:txBody>
      </p:sp>
    </p:spTree>
    <p:extLst>
      <p:ext uri="{BB962C8B-B14F-4D97-AF65-F5344CB8AC3E}">
        <p14:creationId xmlns:p14="http://schemas.microsoft.com/office/powerpoint/2010/main" val="1711864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Ambiguous column descriptions cont</a:t>
            </a:r>
            <a:r>
              <a:rPr lang="en-US" smtClean="0"/>
              <a:t>.</a:t>
            </a:r>
            <a:r>
              <a:rPr lang="en-US"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Class_selection:</a:t>
            </a:r>
          </a:p>
          <a:p>
            <a:pPr lvl="1"/>
            <a:r>
              <a:rPr lang="en-US" dirty="0" smtClean="0"/>
              <a:t>Which type of segmentation to include</a:t>
            </a:r>
          </a:p>
          <a:p>
            <a:pPr lvl="2"/>
            <a:r>
              <a:rPr lang="en-US" dirty="0" smtClean="0"/>
              <a:t>(0): not yet defined</a:t>
            </a:r>
          </a:p>
          <a:p>
            <a:pPr lvl="2"/>
            <a:r>
              <a:rPr lang="en-US" dirty="0" smtClean="0"/>
              <a:t>(1): Inform type</a:t>
            </a:r>
          </a:p>
          <a:p>
            <a:pPr lvl="2"/>
            <a:r>
              <a:rPr lang="en-US" dirty="0" smtClean="0"/>
              <a:t>(2): super pixel type</a:t>
            </a:r>
          </a:p>
          <a:p>
            <a:pPr lvl="2"/>
            <a:r>
              <a:rPr lang="en-US" dirty="0" smtClean="0"/>
              <a:t>(3): drawn on</a:t>
            </a:r>
          </a:p>
          <a:p>
            <a:pPr lvl="2"/>
            <a:r>
              <a:rPr lang="en-US" dirty="0" smtClean="0"/>
              <a:t>(4): joint overlap over .8 and set NOT to review</a:t>
            </a:r>
          </a:p>
          <a:p>
            <a:pPr lvl="2"/>
            <a:r>
              <a:rPr lang="en-US" dirty="0" smtClean="0"/>
              <a:t>(5): reviewed as both</a:t>
            </a:r>
          </a:p>
          <a:p>
            <a:pPr lvl="2"/>
            <a:r>
              <a:rPr lang="en-US" dirty="0" smtClean="0"/>
              <a:t>(6): added \ new cell</a:t>
            </a:r>
          </a:p>
          <a:p>
            <a:pPr lvl="2"/>
            <a:r>
              <a:rPr lang="en-US" dirty="0" smtClean="0"/>
              <a:t>(-1): </a:t>
            </a:r>
            <a:r>
              <a:rPr lang="en-US" dirty="0" smtClean="0"/>
              <a:t>neither segmentation chosen and not drawn</a:t>
            </a:r>
          </a:p>
          <a:p>
            <a:pPr lvl="2"/>
            <a:r>
              <a:rPr lang="en-US" dirty="0" smtClean="0"/>
              <a:t>(-2): </a:t>
            </a:r>
            <a:r>
              <a:rPr lang="en-US" dirty="0" smtClean="0"/>
              <a:t>artifact</a:t>
            </a:r>
          </a:p>
          <a:p>
            <a:r>
              <a:rPr lang="en-US" dirty="0" smtClean="0"/>
              <a:t>Cell_check:</a:t>
            </a:r>
          </a:p>
          <a:p>
            <a:pPr lvl="1"/>
            <a:r>
              <a:rPr lang="en-US" dirty="0" smtClean="0"/>
              <a:t>Whether or not that cell will be reviewed</a:t>
            </a:r>
          </a:p>
          <a:p>
            <a:pPr lvl="2"/>
            <a:r>
              <a:rPr lang="en-US" dirty="0" smtClean="0"/>
              <a:t>(0): do not review (see (4) in class selection)</a:t>
            </a:r>
          </a:p>
          <a:p>
            <a:pPr lvl="2"/>
            <a:r>
              <a:rPr lang="en-US" dirty="0" smtClean="0"/>
              <a:t>(1): review </a:t>
            </a:r>
          </a:p>
          <a:p>
            <a:pPr lvl="2"/>
            <a:r>
              <a:rPr lang="en-US" dirty="0" smtClean="0"/>
              <a:t>(2): joint overlap over .8 and set to review </a:t>
            </a:r>
            <a:endParaRPr lang="en-US" dirty="0"/>
          </a:p>
        </p:txBody>
      </p:sp>
    </p:spTree>
    <p:extLst>
      <p:ext uri="{BB962C8B-B14F-4D97-AF65-F5344CB8AC3E}">
        <p14:creationId xmlns:p14="http://schemas.microsoft.com/office/powerpoint/2010/main" val="258411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Ambiguous column descriptions cont. </a:t>
            </a:r>
            <a:r>
              <a:rPr lang="en-US" smtClean="0"/>
              <a:t>cont.</a:t>
            </a:r>
            <a:r>
              <a:rPr lang="en-US" smtClean="0"/>
              <a:t>:</a:t>
            </a:r>
            <a:endParaRPr lang="en-US" dirty="0"/>
          </a:p>
        </p:txBody>
      </p:sp>
      <p:sp>
        <p:nvSpPr>
          <p:cNvPr id="3" name="Content Placeholder 2"/>
          <p:cNvSpPr>
            <a:spLocks noGrp="1"/>
          </p:cNvSpPr>
          <p:nvPr>
            <p:ph idx="1"/>
          </p:nvPr>
        </p:nvSpPr>
        <p:spPr/>
        <p:txBody>
          <a:bodyPr/>
          <a:lstStyle/>
          <a:p>
            <a:r>
              <a:rPr lang="en-US" dirty="0" smtClean="0"/>
              <a:t>Flags:</a:t>
            </a:r>
          </a:p>
          <a:p>
            <a:pPr lvl="1"/>
            <a:r>
              <a:rPr lang="en-US" dirty="0" smtClean="0"/>
              <a:t>(1): Multi nucleated</a:t>
            </a:r>
          </a:p>
          <a:p>
            <a:pPr lvl="1"/>
            <a:r>
              <a:rPr lang="en-US" dirty="0" smtClean="0"/>
              <a:t>(2): Flagged for review by user</a:t>
            </a:r>
          </a:p>
          <a:p>
            <a:pPr lvl="1"/>
            <a:endParaRPr lang="en-US" dirty="0"/>
          </a:p>
        </p:txBody>
      </p:sp>
    </p:spTree>
    <p:extLst>
      <p:ext uri="{BB962C8B-B14F-4D97-AF65-F5344CB8AC3E}">
        <p14:creationId xmlns:p14="http://schemas.microsoft.com/office/powerpoint/2010/main" val="64346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 changes</a:t>
            </a:r>
            <a:endParaRPr lang="en-US" dirty="0"/>
          </a:p>
        </p:txBody>
      </p:sp>
    </p:spTree>
    <p:extLst>
      <p:ext uri="{BB962C8B-B14F-4D97-AF65-F5344CB8AC3E}">
        <p14:creationId xmlns:p14="http://schemas.microsoft.com/office/powerpoint/2010/main" val="4053917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iteration</a:t>
            </a:r>
            <a:endParaRPr lang="en-US" dirty="0"/>
          </a:p>
        </p:txBody>
      </p:sp>
      <p:sp>
        <p:nvSpPr>
          <p:cNvPr id="3" name="Content Placeholder 2"/>
          <p:cNvSpPr>
            <a:spLocks noGrp="1"/>
          </p:cNvSpPr>
          <p:nvPr>
            <p:ph idx="1"/>
          </p:nvPr>
        </p:nvSpPr>
        <p:spPr/>
        <p:txBody>
          <a:bodyPr>
            <a:normAutofit lnSpcReduction="10000"/>
          </a:bodyPr>
          <a:lstStyle/>
          <a:p>
            <a:r>
              <a:rPr lang="en-US" dirty="0" smtClean="0"/>
              <a:t>Additional error checking when saving the results tables for improved performance.</a:t>
            </a:r>
          </a:p>
          <a:p>
            <a:r>
              <a:rPr lang="en-US" dirty="0" smtClean="0"/>
              <a:t>Improved on drawing capability </a:t>
            </a:r>
          </a:p>
          <a:p>
            <a:r>
              <a:rPr lang="en-US" dirty="0" smtClean="0"/>
              <a:t>Randomly switch between IF and </a:t>
            </a:r>
            <a:r>
              <a:rPr lang="en-US" dirty="0" err="1" smtClean="0"/>
              <a:t>superpixel</a:t>
            </a:r>
            <a:r>
              <a:rPr lang="en-US" dirty="0" smtClean="0"/>
              <a:t> approaches as A or B</a:t>
            </a:r>
            <a:endParaRPr lang="en-US" dirty="0" smtClean="0"/>
          </a:p>
          <a:p>
            <a:r>
              <a:rPr lang="en-US" dirty="0" smtClean="0"/>
              <a:t>Cell counter in the UI now removes ‘non reviewed cells’ to avoid confusion</a:t>
            </a:r>
          </a:p>
          <a:p>
            <a:r>
              <a:rPr lang="en-US" dirty="0" smtClean="0"/>
              <a:t>QC 20% of .8 joint overlap pairs, </a:t>
            </a:r>
          </a:p>
          <a:p>
            <a:pPr lvl="1"/>
            <a:r>
              <a:rPr lang="en-US" dirty="0" smtClean="0"/>
              <a:t>if the user selects more than 5% of those as something other than ‘A = B’; the rest of the .8 pairs will be added for review. </a:t>
            </a:r>
          </a:p>
          <a:p>
            <a:r>
              <a:rPr lang="en-US" dirty="0" smtClean="0"/>
              <a:t>Improved user interface</a:t>
            </a:r>
          </a:p>
        </p:txBody>
      </p:sp>
    </p:spTree>
    <p:extLst>
      <p:ext uri="{BB962C8B-B14F-4D97-AF65-F5344CB8AC3E}">
        <p14:creationId xmlns:p14="http://schemas.microsoft.com/office/powerpoint/2010/main" val="2935009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2266</TotalTime>
  <Words>1141</Words>
  <Application>Microsoft Office PowerPoint</Application>
  <PresentationFormat>Widescreen</PresentationFormat>
  <Paragraphs>117</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Segmentation Review Tool</vt:lpstr>
      <vt:lpstr>Discussion points</vt:lpstr>
      <vt:lpstr>Generating Overlap Table</vt:lpstr>
      <vt:lpstr>Table format</vt:lpstr>
      <vt:lpstr>Ambiguous column descriptions:</vt:lpstr>
      <vt:lpstr>Ambiguous column descriptions cont.:</vt:lpstr>
      <vt:lpstr>Ambiguous column descriptions cont. cont.:</vt:lpstr>
      <vt:lpstr>UI changes</vt:lpstr>
      <vt:lpstr>Changes since last iteration</vt:lpstr>
      <vt:lpstr>Improved UI</vt:lpstr>
      <vt:lpstr>Next Steps</vt:lpstr>
      <vt:lpstr>Initial startup</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Green</dc:creator>
  <cp:lastModifiedBy>Benjamin Green</cp:lastModifiedBy>
  <cp:revision>31</cp:revision>
  <dcterms:created xsi:type="dcterms:W3CDTF">2020-05-06T17:46:43Z</dcterms:created>
  <dcterms:modified xsi:type="dcterms:W3CDTF">2020-05-08T07:33:12Z</dcterms:modified>
</cp:coreProperties>
</file>