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1" r:id="rId4"/>
    <p:sldId id="259" r:id="rId5"/>
    <p:sldId id="260" r:id="rId6"/>
    <p:sldId id="25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989-99D6-4DB9-8DCB-1EB330CCFAD7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AA3-DEE0-48A4-AA3F-4B8472EFF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thought</a:t>
            </a:r>
            <a:r>
              <a:rPr lang="en-US" baseline="0" dirty="0" smtClean="0"/>
              <a:t> it would be good to talk about the information I am keeping from the slides so that we are all on the same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255F8-9D25-4268-804B-37B10E7E3A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7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8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3A93-0A4B-4132-8341-D876436218C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D915-E661-4302-8085-F19C8073C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Segmentation Review tool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2: two-fold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it stands now, cells cannot be removed</a:t>
            </a:r>
          </a:p>
          <a:p>
            <a:pPr lvl="1"/>
            <a:r>
              <a:rPr lang="en-US" dirty="0" smtClean="0"/>
              <a:t>An issue for over or under segmented .8 JO pairs</a:t>
            </a:r>
          </a:p>
          <a:p>
            <a:pPr marL="457200" lvl="1" indent="0">
              <a:buNone/>
            </a:pPr>
            <a:r>
              <a:rPr lang="en-US" dirty="0" smtClean="0"/>
              <a:t>	or any user mistakes</a:t>
            </a:r>
          </a:p>
          <a:p>
            <a:pPr lvl="1"/>
            <a:r>
              <a:rPr lang="en-US" dirty="0" smtClean="0"/>
              <a:t>Both issues ideally revealed at whole image review stage</a:t>
            </a:r>
          </a:p>
          <a:p>
            <a:r>
              <a:rPr lang="en-US" dirty="0" smtClean="0"/>
              <a:t>Unsure what to do with cells that overlap after segmentation has been applied	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Solutions?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Later cells are added over top of older cells, shrinking the older cells or removing them entirely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Add a button which allows the removal of object underneath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86" y="1519355"/>
            <a:ext cx="1477267" cy="1150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70" y="3513747"/>
            <a:ext cx="1303626" cy="1564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17" y="3513747"/>
            <a:ext cx="1471550" cy="156435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71011" y="4001602"/>
            <a:ext cx="623455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2: two-fold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it stands now, cells cannot be removed</a:t>
            </a:r>
          </a:p>
          <a:p>
            <a:pPr lvl="1"/>
            <a:r>
              <a:rPr lang="en-US" dirty="0" smtClean="0"/>
              <a:t>An issue for over or under segmented .8 JO pairs</a:t>
            </a:r>
          </a:p>
          <a:p>
            <a:pPr marL="457200" lvl="1" indent="0">
              <a:buNone/>
            </a:pPr>
            <a:r>
              <a:rPr lang="en-US" dirty="0" smtClean="0"/>
              <a:t>	or any user mistakes</a:t>
            </a:r>
          </a:p>
          <a:p>
            <a:pPr lvl="1"/>
            <a:r>
              <a:rPr lang="en-US" dirty="0" smtClean="0"/>
              <a:t>Both issues ideally revealed at whole image review stage</a:t>
            </a:r>
          </a:p>
          <a:p>
            <a:r>
              <a:rPr lang="en-US" dirty="0" smtClean="0"/>
              <a:t>Unsure what to do with cells that overlap after segmentation has been applied	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Solutions?</a:t>
            </a:r>
          </a:p>
          <a:p>
            <a:pPr lvl="1"/>
            <a:r>
              <a:rPr lang="en-US" dirty="0" smtClean="0"/>
              <a:t>Later cells are added over top of older cells, shrinking the older cells or removing them entirely</a:t>
            </a:r>
          </a:p>
          <a:p>
            <a:pPr lvl="1"/>
            <a:r>
              <a:rPr lang="en-US" dirty="0" smtClean="0"/>
              <a:t>Add a button which allows the removal of object underneath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86" y="1519355"/>
            <a:ext cx="1477267" cy="1150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70" y="3513747"/>
            <a:ext cx="1303626" cy="1564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17" y="3513747"/>
            <a:ext cx="1471550" cy="156435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971011" y="4001602"/>
            <a:ext cx="623455" cy="573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Review the ‘highly overlapped’ cells again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Review what happens when separate cells overlap in the final segmentation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Talk about next steps for analysis </a:t>
            </a:r>
          </a:p>
          <a:p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Updates</a:t>
            </a:r>
          </a:p>
          <a:p>
            <a:r>
              <a:rPr lang="en-US" dirty="0" smtClean="0"/>
              <a:t>Review the ‘highly overlapped’ cells again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Review what happens when separate cells overlap in the final segmentation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Talk about next steps for analysis </a:t>
            </a:r>
          </a:p>
        </p:txBody>
      </p:sp>
    </p:spTree>
    <p:extLst>
      <p:ext uri="{BB962C8B-B14F-4D97-AF65-F5344CB8AC3E}">
        <p14:creationId xmlns:p14="http://schemas.microsoft.com/office/powerpoint/2010/main" val="30220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have two views in the segmentation now</a:t>
            </a:r>
          </a:p>
          <a:p>
            <a:endParaRPr lang="en-US" dirty="0"/>
          </a:p>
          <a:p>
            <a:r>
              <a:rPr lang="en-US" sz="2400" dirty="0" smtClean="0"/>
              <a:t>The ‘Toggle </a:t>
            </a:r>
            <a:r>
              <a:rPr lang="en-US" sz="2400" dirty="0"/>
              <a:t>S</a:t>
            </a:r>
            <a:r>
              <a:rPr lang="en-US" sz="2400" dirty="0" smtClean="0"/>
              <a:t>eg’ shows the original segmentation for ‘A’ or ‘B’, respectively</a:t>
            </a:r>
          </a:p>
          <a:p>
            <a:r>
              <a:rPr lang="en-US" sz="2400" dirty="0" smtClean="0"/>
              <a:t>The ‘applied segmentation’ shows the segmentation that has been accepted by the user and is updated in real time </a:t>
            </a:r>
          </a:p>
          <a:p>
            <a:pPr lvl="1"/>
            <a:r>
              <a:rPr lang="en-US" sz="1600" dirty="0" smtClean="0"/>
              <a:t>When the user selects or draws a cell the outline is added to the ‘applied segmentation’</a:t>
            </a:r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22" y="2297496"/>
            <a:ext cx="1905000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97" y="4549775"/>
            <a:ext cx="2295525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90" y="4521198"/>
            <a:ext cx="2114550" cy="181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006" y="4625972"/>
            <a:ext cx="2247900" cy="16097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77239" y="5157565"/>
            <a:ext cx="662150" cy="546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887974" y="5152223"/>
            <a:ext cx="662150" cy="546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“Highly Joint Overlapped Cells”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Computed as having a joint overlap higher than .8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𝑖𝑥𝑒𝑙𝑠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𝑝𝑖𝑥𝑒𝑙𝑠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𝑖𝑥𝑒𝑙𝑠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𝑝𝑖𝑥𝑒𝑙𝑠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Previously accepted as positive =&gt; Needed a way to review these cells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6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6952" y="1767182"/>
            <a:ext cx="262598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number of pairs with joint overlap (JO) of greater than .8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40194" y="1628682"/>
            <a:ext cx="3035070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the othe</a:t>
            </a:r>
            <a:r>
              <a:rPr lang="en-US" dirty="0" smtClean="0"/>
              <a:t>r 80% to the applied segmentation so that when the user reviews, they see these as accepted cells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5669" y="1767182"/>
            <a:ext cx="2884459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Randomly choose 20% of these for review (call this the </a:t>
            </a:r>
            <a:r>
              <a:rPr lang="en-US" b="1" i="1" dirty="0" smtClean="0"/>
              <a:t>JO</a:t>
            </a:r>
            <a:r>
              <a:rPr lang="en-US" b="1" i="1" dirty="0" smtClean="0"/>
              <a:t> review group)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6" idx="1"/>
          </p:cNvCxnSpPr>
          <p:nvPr/>
        </p:nvCxnSpPr>
        <p:spPr>
          <a:xfrm>
            <a:off x="3592937" y="2228847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1"/>
          </p:cNvCxnSpPr>
          <p:nvPr/>
        </p:nvCxnSpPr>
        <p:spPr>
          <a:xfrm>
            <a:off x="7120128" y="2228847"/>
            <a:ext cx="720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19" y="3228671"/>
            <a:ext cx="2448733" cy="17141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17" y="3228671"/>
            <a:ext cx="2374651" cy="17078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5214" y="5065986"/>
            <a:ext cx="11077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user will only notice this since there will be more cells in the ‘applied segmentation’ than have been accepted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should really only be noticeable at the beginning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I felt like adding these cells at this time gave the user a little more context in this view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94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 Cont.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998709"/>
            <a:ext cx="2893339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As the user reviews cells, we track the disagreement of this </a:t>
            </a:r>
            <a:r>
              <a:rPr lang="en-US" b="1" i="1" dirty="0" smtClean="0"/>
              <a:t>JO review group, </a:t>
            </a:r>
            <a:r>
              <a:rPr lang="en-US" dirty="0" smtClean="0"/>
              <a:t>Defined as </a:t>
            </a:r>
            <a:r>
              <a:rPr lang="en-US" b="1" dirty="0" smtClean="0"/>
              <a:t>not</a:t>
            </a:r>
            <a:r>
              <a:rPr lang="en-US" dirty="0" smtClean="0"/>
              <a:t> ‘A=B’, each time we go to a new cell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34404" y="4137972"/>
            <a:ext cx="2973791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If at any point the user selects more than 20% of thi</a:t>
            </a:r>
            <a:r>
              <a:rPr lang="en-US" dirty="0" smtClean="0"/>
              <a:t>s </a:t>
            </a:r>
            <a:r>
              <a:rPr lang="en-US" b="1" i="1" dirty="0" smtClean="0"/>
              <a:t>JO review group</a:t>
            </a:r>
            <a:r>
              <a:rPr lang="en-US" dirty="0" smtClean="0"/>
              <a:t> as having disagreement.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60509" y="4137207"/>
            <a:ext cx="3293291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Add the rest of the .8 overlap cells back into the review set and remove them from the ‘applied segmentation’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731539" y="4737373"/>
            <a:ext cx="60286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7308195" y="4737372"/>
            <a:ext cx="752314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8" idx="2"/>
            <a:endCxn id="7" idx="0"/>
          </p:cNvCxnSpPr>
          <p:nvPr/>
        </p:nvCxnSpPr>
        <p:spPr>
          <a:xfrm rot="5400000">
            <a:off x="5390240" y="31219"/>
            <a:ext cx="862121" cy="7072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6952" y="2074759"/>
            <a:ext cx="262598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number of pairs with joint overlap (JO) of greater than .8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40194" y="1936259"/>
            <a:ext cx="3035070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the othe</a:t>
            </a:r>
            <a:r>
              <a:rPr lang="en-US" dirty="0" smtClean="0"/>
              <a:t>r 80% to the applied segmentation so that when the user reviews, they see these as accepted cells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35669" y="2074759"/>
            <a:ext cx="2884459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Randomly choose 20% of these for review (call this the </a:t>
            </a:r>
            <a:r>
              <a:rPr lang="en-US" b="1" i="1" dirty="0" smtClean="0"/>
              <a:t>JO</a:t>
            </a:r>
            <a:r>
              <a:rPr lang="en-US" b="1" i="1" dirty="0" smtClean="0"/>
              <a:t> review group)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19" idx="1"/>
          </p:cNvCxnSpPr>
          <p:nvPr/>
        </p:nvCxnSpPr>
        <p:spPr>
          <a:xfrm>
            <a:off x="3592937" y="2536424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3"/>
            <a:endCxn id="18" idx="1"/>
          </p:cNvCxnSpPr>
          <p:nvPr/>
        </p:nvCxnSpPr>
        <p:spPr>
          <a:xfrm>
            <a:off x="7120128" y="2536424"/>
            <a:ext cx="720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200" y="3997944"/>
            <a:ext cx="2893339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As the user reviews cells, we track the disagreement of this </a:t>
            </a:r>
            <a:r>
              <a:rPr lang="en-US" b="1" i="1" dirty="0" smtClean="0"/>
              <a:t>JO review group, </a:t>
            </a:r>
            <a:r>
              <a:rPr lang="en-US" dirty="0" smtClean="0"/>
              <a:t>Defined as </a:t>
            </a:r>
            <a:r>
              <a:rPr lang="en-US" b="1" dirty="0" smtClean="0"/>
              <a:t>not</a:t>
            </a:r>
            <a:r>
              <a:rPr lang="en-US" dirty="0" smtClean="0"/>
              <a:t> ‘A=B’, each time we go to a new cell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34404" y="4137207"/>
            <a:ext cx="2973791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If at any point the user selects more than 20% of thi</a:t>
            </a:r>
            <a:r>
              <a:rPr lang="en-US" dirty="0" smtClean="0"/>
              <a:t>s </a:t>
            </a:r>
            <a:r>
              <a:rPr lang="en-US" b="1" i="1" dirty="0" smtClean="0"/>
              <a:t>JO review group</a:t>
            </a:r>
            <a:r>
              <a:rPr lang="en-US" dirty="0" smtClean="0"/>
              <a:t> as having disagreement.</a:t>
            </a:r>
            <a:endParaRPr lang="en-US" dirty="0"/>
          </a:p>
        </p:txBody>
      </p:sp>
      <p:cxnSp>
        <p:nvCxnSpPr>
          <p:cNvPr id="39" name="Elbow Connector 38"/>
          <p:cNvCxnSpPr>
            <a:stCxn id="41" idx="2"/>
            <a:endCxn id="37" idx="0"/>
          </p:cNvCxnSpPr>
          <p:nvPr/>
        </p:nvCxnSpPr>
        <p:spPr>
          <a:xfrm rot="5400000">
            <a:off x="5390240" y="30454"/>
            <a:ext cx="862121" cy="7072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66952" y="2073994"/>
            <a:ext cx="262598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number of pairs with joint overlap (JO) of greater than .8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40194" y="1935494"/>
            <a:ext cx="3035070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the othe</a:t>
            </a:r>
            <a:r>
              <a:rPr lang="en-US" dirty="0" smtClean="0"/>
              <a:t>r 80% to the applied segmentation so that when the user reviews, they see these as accepted cells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35669" y="2073994"/>
            <a:ext cx="2884459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Randomly choose 20% of these for review (call this the </a:t>
            </a:r>
            <a:r>
              <a:rPr lang="en-US" b="1" i="1" dirty="0" smtClean="0"/>
              <a:t>JO</a:t>
            </a:r>
            <a:r>
              <a:rPr lang="en-US" b="1" i="1" dirty="0" smtClean="0"/>
              <a:t> review group)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0" idx="3"/>
            <a:endCxn id="42" idx="1"/>
          </p:cNvCxnSpPr>
          <p:nvPr/>
        </p:nvCxnSpPr>
        <p:spPr>
          <a:xfrm>
            <a:off x="3592937" y="2535659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3"/>
            <a:endCxn id="41" idx="1"/>
          </p:cNvCxnSpPr>
          <p:nvPr/>
        </p:nvCxnSpPr>
        <p:spPr>
          <a:xfrm>
            <a:off x="7120128" y="2535659"/>
            <a:ext cx="720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3421" y="3527101"/>
            <a:ext cx="2536925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Add the rest of the .8 overlap cells back into the review set and review them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7706" y="4156023"/>
            <a:ext cx="3442621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At the end of the review process, check if the disagreement in this </a:t>
            </a:r>
            <a:r>
              <a:rPr lang="en-US" dirty="0"/>
              <a:t>this </a:t>
            </a:r>
            <a:r>
              <a:rPr lang="en-US" b="1" i="1" dirty="0"/>
              <a:t>JO review </a:t>
            </a:r>
            <a:r>
              <a:rPr lang="en-US" b="1" i="1" dirty="0" smtClean="0"/>
              <a:t>group </a:t>
            </a:r>
            <a:r>
              <a:rPr lang="en-US" dirty="0" smtClean="0"/>
              <a:t>is &gt;20%. Disagreement is defined </a:t>
            </a:r>
            <a:r>
              <a:rPr lang="en-US" dirty="0"/>
              <a:t>as </a:t>
            </a:r>
            <a:r>
              <a:rPr lang="en-US" b="1" dirty="0"/>
              <a:t>not</a:t>
            </a:r>
            <a:r>
              <a:rPr lang="en-US" dirty="0"/>
              <a:t> ‘A=B’, </a:t>
            </a:r>
            <a:endParaRPr lang="en-US" dirty="0"/>
          </a:p>
        </p:txBody>
      </p:sp>
      <p:cxnSp>
        <p:nvCxnSpPr>
          <p:cNvPr id="9" name="Elbow Connector 8"/>
          <p:cNvCxnSpPr>
            <a:stCxn id="11" idx="2"/>
            <a:endCxn id="8" idx="0"/>
          </p:cNvCxnSpPr>
          <p:nvPr/>
        </p:nvCxnSpPr>
        <p:spPr>
          <a:xfrm rot="5400000">
            <a:off x="5297243" y="70598"/>
            <a:ext cx="1297199" cy="6873650"/>
          </a:xfrm>
          <a:prstGeom prst="bentConnector3">
            <a:avLst>
              <a:gd name="adj1" fmla="val 326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6952" y="2073994"/>
            <a:ext cx="262598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number of pairs with joint overlap (JO) of greater than .8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65132" y="2212493"/>
            <a:ext cx="303507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 not add </a:t>
            </a:r>
            <a:r>
              <a:rPr lang="en-US" dirty="0" smtClean="0"/>
              <a:t>othe</a:t>
            </a:r>
            <a:r>
              <a:rPr lang="en-US" dirty="0" smtClean="0"/>
              <a:t>r 80% to the applied segmentation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35669" y="2073994"/>
            <a:ext cx="2884459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Randomly choose 20% of these for review (call this the </a:t>
            </a:r>
            <a:r>
              <a:rPr lang="en-US" b="1" i="1" dirty="0" smtClean="0"/>
              <a:t>JO</a:t>
            </a:r>
            <a:r>
              <a:rPr lang="en-US" b="1" i="1" dirty="0" smtClean="0"/>
              <a:t> review group)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>
          <a:xfrm>
            <a:off x="3592937" y="2535659"/>
            <a:ext cx="64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11" idx="1"/>
          </p:cNvCxnSpPr>
          <p:nvPr/>
        </p:nvCxnSpPr>
        <p:spPr>
          <a:xfrm>
            <a:off x="7120128" y="2535659"/>
            <a:ext cx="74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66673" y="5262647"/>
            <a:ext cx="2536926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Add the rest of the .8 overlap cells to the ‘applied segmentation’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4706477" y="4321109"/>
            <a:ext cx="1288473" cy="114715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Yes / 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8" idx="3"/>
            <a:endCxn id="28" idx="1"/>
          </p:cNvCxnSpPr>
          <p:nvPr/>
        </p:nvCxnSpPr>
        <p:spPr>
          <a:xfrm>
            <a:off x="4230327" y="4894687"/>
            <a:ext cx="476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8" idx="0"/>
            <a:endCxn id="4" idx="1"/>
          </p:cNvCxnSpPr>
          <p:nvPr/>
        </p:nvCxnSpPr>
        <p:spPr>
          <a:xfrm rot="5400000" flipH="1" flipV="1">
            <a:off x="5595146" y="3882835"/>
            <a:ext cx="193843" cy="682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2"/>
            <a:endCxn id="19" idx="1"/>
          </p:cNvCxnSpPr>
          <p:nvPr/>
        </p:nvCxnSpPr>
        <p:spPr>
          <a:xfrm rot="16200000" flipH="1">
            <a:off x="5580670" y="5238309"/>
            <a:ext cx="256046" cy="715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" idx="3"/>
            <a:endCxn id="59" idx="1"/>
          </p:cNvCxnSpPr>
          <p:nvPr/>
        </p:nvCxnSpPr>
        <p:spPr>
          <a:xfrm>
            <a:off x="8570346" y="4127266"/>
            <a:ext cx="1330037" cy="816541"/>
          </a:xfrm>
          <a:prstGeom prst="bentConnector3">
            <a:avLst>
              <a:gd name="adj1" fmla="val 5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900383" y="4620641"/>
            <a:ext cx="199659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Review whole image</a:t>
            </a:r>
            <a:endParaRPr lang="en-US" dirty="0"/>
          </a:p>
        </p:txBody>
      </p:sp>
      <p:cxnSp>
        <p:nvCxnSpPr>
          <p:cNvPr id="67" name="Elbow Connector 66"/>
          <p:cNvCxnSpPr>
            <a:stCxn id="19" idx="3"/>
          </p:cNvCxnSpPr>
          <p:nvPr/>
        </p:nvCxnSpPr>
        <p:spPr>
          <a:xfrm flipV="1">
            <a:off x="8603599" y="4943808"/>
            <a:ext cx="648466" cy="780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9" grpId="0" animBg="1"/>
      <p:bldP spid="2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2: two-fold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it stands now, cells cannot be removed</a:t>
            </a:r>
          </a:p>
          <a:p>
            <a:pPr lvl="1"/>
            <a:r>
              <a:rPr lang="en-US" dirty="0" smtClean="0"/>
              <a:t>An issue for over or under segmented .8 JO pairs</a:t>
            </a:r>
          </a:p>
          <a:p>
            <a:pPr marL="457200" lvl="1" indent="0">
              <a:buNone/>
            </a:pPr>
            <a:r>
              <a:rPr lang="en-US" dirty="0" smtClean="0"/>
              <a:t>	or any user mistakes</a:t>
            </a:r>
          </a:p>
          <a:p>
            <a:pPr lvl="1"/>
            <a:r>
              <a:rPr lang="en-US" dirty="0" smtClean="0"/>
              <a:t>Both issues ideally revealed at whole image review stage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Unsure what to do with cells that overlap after segmentation has been applied	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Solutions?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Later cells are added over top of older cells, shrinking the older cells or removing them entirely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Add a button which allows the removal of object underneath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86" y="1519355"/>
            <a:ext cx="1477267" cy="11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921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Segmentation Review tool updates</vt:lpstr>
      <vt:lpstr>Overview</vt:lpstr>
      <vt:lpstr>Overview</vt:lpstr>
      <vt:lpstr>Applied Segmentation</vt:lpstr>
      <vt:lpstr>“Highly Joint Overlapped Cells”</vt:lpstr>
      <vt:lpstr>Current Solution</vt:lpstr>
      <vt:lpstr>Current Solution Cont.</vt:lpstr>
      <vt:lpstr>Different Solution</vt:lpstr>
      <vt:lpstr>Issue 2: two-fold</vt:lpstr>
      <vt:lpstr>Issue 2: two-fold</vt:lpstr>
      <vt:lpstr>Issue 2: two-fold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Green</dc:creator>
  <cp:lastModifiedBy>Benjamin Green</cp:lastModifiedBy>
  <cp:revision>8</cp:revision>
  <dcterms:created xsi:type="dcterms:W3CDTF">2020-05-22T08:08:39Z</dcterms:created>
  <dcterms:modified xsi:type="dcterms:W3CDTF">2020-05-22T09:20:04Z</dcterms:modified>
</cp:coreProperties>
</file>