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4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F40D-A35A-4F3F-858B-07E91E79F0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771B-8A56-4951-BF09-45107629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Segmentation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Green 07/10/2020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data which is showing some correlations</a:t>
            </a:r>
          </a:p>
          <a:p>
            <a:r>
              <a:rPr lang="en-US" dirty="0" smtClean="0"/>
              <a:t>Next steps for quantification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6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assessment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08374"/>
              </p:ext>
            </p:extLst>
          </p:nvPr>
        </p:nvGraphicFramePr>
        <p:xfrm>
          <a:off x="2732768" y="1954096"/>
          <a:ext cx="6407150" cy="2835618"/>
        </p:xfrm>
        <a:graphic>
          <a:graphicData uri="http://schemas.openxmlformats.org/drawingml/2006/table">
            <a:tbl>
              <a:tblPr/>
              <a:tblGrid>
                <a:gridCol w="956588">
                  <a:extLst>
                    <a:ext uri="{9D8B030D-6E8A-4147-A177-3AD203B41FA5}">
                      <a16:colId xmlns:a16="http://schemas.microsoft.com/office/drawing/2014/main" val="826467118"/>
                    </a:ext>
                  </a:extLst>
                </a:gridCol>
                <a:gridCol w="1614243">
                  <a:extLst>
                    <a:ext uri="{9D8B030D-6E8A-4147-A177-3AD203B41FA5}">
                      <a16:colId xmlns:a16="http://schemas.microsoft.com/office/drawing/2014/main" val="634788087"/>
                    </a:ext>
                  </a:extLst>
                </a:gridCol>
                <a:gridCol w="1240576">
                  <a:extLst>
                    <a:ext uri="{9D8B030D-6E8A-4147-A177-3AD203B41FA5}">
                      <a16:colId xmlns:a16="http://schemas.microsoft.com/office/drawing/2014/main" val="67180428"/>
                    </a:ext>
                  </a:extLst>
                </a:gridCol>
                <a:gridCol w="1534528">
                  <a:extLst>
                    <a:ext uri="{9D8B030D-6E8A-4147-A177-3AD203B41FA5}">
                      <a16:colId xmlns:a16="http://schemas.microsoft.com/office/drawing/2014/main" val="3353789930"/>
                    </a:ext>
                  </a:extLst>
                </a:gridCol>
                <a:gridCol w="1061215">
                  <a:extLst>
                    <a:ext uri="{9D8B030D-6E8A-4147-A177-3AD203B41FA5}">
                      <a16:colId xmlns:a16="http://schemas.microsoft.com/office/drawing/2014/main" val="2348265914"/>
                    </a:ext>
                  </a:extLst>
                </a:gridCol>
              </a:tblGrid>
              <a:tr h="3099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algorithm assessment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63711"/>
                  </a:ext>
                </a:extLst>
              </a:tr>
              <a:tr h="976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cells accepted as IF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cells reviewed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cells accepted as SP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cells reviewed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09552"/>
                  </a:ext>
                </a:extLst>
              </a:tr>
              <a:tr h="309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2614 (.17)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1687 (.12)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7369"/>
                  </a:ext>
                </a:extLst>
              </a:tr>
              <a:tr h="309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 (.19)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 (.17)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69896"/>
                  </a:ext>
                </a:extLst>
              </a:tr>
              <a:tr h="309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2727 (.18)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6071 (.41)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72215"/>
                  </a:ext>
                </a:extLst>
              </a:tr>
              <a:tr h="309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3425 (.23)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2596 (.18)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279675"/>
                  </a:ext>
                </a:extLst>
              </a:tr>
              <a:tr h="309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2356 (.22)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 (.22)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9057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94971" y="5268685"/>
            <a:ext cx="102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smtClean="0"/>
              <a:t>: Values taken </a:t>
            </a:r>
            <a:r>
              <a:rPr lang="en-US" dirty="0" smtClean="0"/>
              <a:t>as the totals from 5 images for reviewers 1-4 and 4 images for reviewer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0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86740"/>
              </p:ext>
            </p:extLst>
          </p:nvPr>
        </p:nvGraphicFramePr>
        <p:xfrm>
          <a:off x="261257" y="1690688"/>
          <a:ext cx="11511644" cy="3548893"/>
        </p:xfrm>
        <a:graphic>
          <a:graphicData uri="http://schemas.openxmlformats.org/drawingml/2006/table">
            <a:tbl>
              <a:tblPr/>
              <a:tblGrid>
                <a:gridCol w="892664">
                  <a:extLst>
                    <a:ext uri="{9D8B030D-6E8A-4147-A177-3AD203B41FA5}">
                      <a16:colId xmlns:a16="http://schemas.microsoft.com/office/drawing/2014/main" val="2337774558"/>
                    </a:ext>
                  </a:extLst>
                </a:gridCol>
                <a:gridCol w="1506370">
                  <a:extLst>
                    <a:ext uri="{9D8B030D-6E8A-4147-A177-3AD203B41FA5}">
                      <a16:colId xmlns:a16="http://schemas.microsoft.com/office/drawing/2014/main" val="3237996150"/>
                    </a:ext>
                  </a:extLst>
                </a:gridCol>
                <a:gridCol w="1157673">
                  <a:extLst>
                    <a:ext uri="{9D8B030D-6E8A-4147-A177-3AD203B41FA5}">
                      <a16:colId xmlns:a16="http://schemas.microsoft.com/office/drawing/2014/main" val="2717264375"/>
                    </a:ext>
                  </a:extLst>
                </a:gridCol>
                <a:gridCol w="1431982">
                  <a:extLst>
                    <a:ext uri="{9D8B030D-6E8A-4147-A177-3AD203B41FA5}">
                      <a16:colId xmlns:a16="http://schemas.microsoft.com/office/drawing/2014/main" val="2520167077"/>
                    </a:ext>
                  </a:extLst>
                </a:gridCol>
                <a:gridCol w="990297">
                  <a:extLst>
                    <a:ext uri="{9D8B030D-6E8A-4147-A177-3AD203B41FA5}">
                      <a16:colId xmlns:a16="http://schemas.microsoft.com/office/drawing/2014/main" val="224866881"/>
                    </a:ext>
                  </a:extLst>
                </a:gridCol>
                <a:gridCol w="1101881">
                  <a:extLst>
                    <a:ext uri="{9D8B030D-6E8A-4147-A177-3AD203B41FA5}">
                      <a16:colId xmlns:a16="http://schemas.microsoft.com/office/drawing/2014/main" val="97344472"/>
                    </a:ext>
                  </a:extLst>
                </a:gridCol>
                <a:gridCol w="1269257">
                  <a:extLst>
                    <a:ext uri="{9D8B030D-6E8A-4147-A177-3AD203B41FA5}">
                      <a16:colId xmlns:a16="http://schemas.microsoft.com/office/drawing/2014/main" val="2658590634"/>
                    </a:ext>
                  </a:extLst>
                </a:gridCol>
                <a:gridCol w="1376192">
                  <a:extLst>
                    <a:ext uri="{9D8B030D-6E8A-4147-A177-3AD203B41FA5}">
                      <a16:colId xmlns:a16="http://schemas.microsoft.com/office/drawing/2014/main" val="2141844762"/>
                    </a:ext>
                  </a:extLst>
                </a:gridCol>
                <a:gridCol w="892664">
                  <a:extLst>
                    <a:ext uri="{9D8B030D-6E8A-4147-A177-3AD203B41FA5}">
                      <a16:colId xmlns:a16="http://schemas.microsoft.com/office/drawing/2014/main" val="1916872835"/>
                    </a:ext>
                  </a:extLst>
                </a:gridCol>
                <a:gridCol w="892664">
                  <a:extLst>
                    <a:ext uri="{9D8B030D-6E8A-4147-A177-3AD203B41FA5}">
                      <a16:colId xmlns:a16="http://schemas.microsoft.com/office/drawing/2014/main" val="2856671578"/>
                    </a:ext>
                  </a:extLst>
                </a:gridCol>
              </a:tblGrid>
              <a:tr h="33500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Paired comparison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5915"/>
                  </a:ext>
                </a:extLst>
              </a:tr>
              <a:tr h="1947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pairs accepted as IF 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pairs accepted as SP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pairs accepted as Both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pairs as neither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pairs as  artifact (fraction)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pairs reviewed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pairs found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cells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33333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 (.26)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 (.18)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4302 (.45)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 (.12)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(~0)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066845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2799 (.25)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 (.22)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5440 (.48)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 (.05)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(~0)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99286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 (.19)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6204 (.46)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 (.11)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3279 (.24)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 (~0)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47735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3270 (.28)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 (.22)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4729 (.40)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 (.11)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516338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 (.25)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2254 (.26)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3531 (.40)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 (.09)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(~0)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5310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943" y="5442857"/>
            <a:ext cx="1039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Fractional values are taken as the category / total number of pairs reviewed; values t</a:t>
            </a:r>
            <a:r>
              <a:rPr lang="en-US" dirty="0" smtClean="0"/>
              <a:t>aken as the totals from 5 images for reviewers 1-4 and 4 images for reviewer 5</a:t>
            </a:r>
          </a:p>
        </p:txBody>
      </p:sp>
    </p:spTree>
    <p:extLst>
      <p:ext uri="{BB962C8B-B14F-4D97-AF65-F5344CB8AC3E}">
        <p14:creationId xmlns:p14="http://schemas.microsoft.com/office/powerpoint/2010/main" val="314940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Non-paired comparison &amp; Drawn cells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60288"/>
              </p:ext>
            </p:extLst>
          </p:nvPr>
        </p:nvGraphicFramePr>
        <p:xfrm>
          <a:off x="2670627" y="1690688"/>
          <a:ext cx="6291037" cy="2510970"/>
        </p:xfrm>
        <a:graphic>
          <a:graphicData uri="http://schemas.openxmlformats.org/drawingml/2006/table">
            <a:tbl>
              <a:tblPr/>
              <a:tblGrid>
                <a:gridCol w="939253">
                  <a:extLst>
                    <a:ext uri="{9D8B030D-6E8A-4147-A177-3AD203B41FA5}">
                      <a16:colId xmlns:a16="http://schemas.microsoft.com/office/drawing/2014/main" val="2811691845"/>
                    </a:ext>
                  </a:extLst>
                </a:gridCol>
                <a:gridCol w="1584990">
                  <a:extLst>
                    <a:ext uri="{9D8B030D-6E8A-4147-A177-3AD203B41FA5}">
                      <a16:colId xmlns:a16="http://schemas.microsoft.com/office/drawing/2014/main" val="3192573796"/>
                    </a:ext>
                  </a:extLst>
                </a:gridCol>
                <a:gridCol w="1218093">
                  <a:extLst>
                    <a:ext uri="{9D8B030D-6E8A-4147-A177-3AD203B41FA5}">
                      <a16:colId xmlns:a16="http://schemas.microsoft.com/office/drawing/2014/main" val="1052284406"/>
                    </a:ext>
                  </a:extLst>
                </a:gridCol>
                <a:gridCol w="1506718">
                  <a:extLst>
                    <a:ext uri="{9D8B030D-6E8A-4147-A177-3AD203B41FA5}">
                      <a16:colId xmlns:a16="http://schemas.microsoft.com/office/drawing/2014/main" val="2832192937"/>
                    </a:ext>
                  </a:extLst>
                </a:gridCol>
                <a:gridCol w="1041983">
                  <a:extLst>
                    <a:ext uri="{9D8B030D-6E8A-4147-A177-3AD203B41FA5}">
                      <a16:colId xmlns:a16="http://schemas.microsoft.com/office/drawing/2014/main" val="1198646274"/>
                    </a:ext>
                  </a:extLst>
                </a:gridCol>
              </a:tblGrid>
              <a:tr h="26922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Non-paired comparison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54305"/>
                  </a:ext>
                </a:extLst>
              </a:tr>
              <a:tr h="930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non paired accepted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non paired cells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non-paired accepted (fraction)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non-paired cells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371298"/>
                  </a:ext>
                </a:extLst>
              </a:tr>
              <a:tr h="26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 (.54)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 (.65)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442563"/>
                  </a:ext>
                </a:extLst>
              </a:tr>
              <a:tr h="26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(.62)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 (.87)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40927"/>
                  </a:ext>
                </a:extLst>
              </a:tr>
              <a:tr h="26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(.48)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 (.86)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111659"/>
                  </a:ext>
                </a:extLst>
              </a:tr>
              <a:tr h="26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(.66)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 (.91)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35872"/>
                  </a:ext>
                </a:extLst>
              </a:tr>
              <a:tr h="26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(.69)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(.94)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74287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04756"/>
              </p:ext>
            </p:extLst>
          </p:nvPr>
        </p:nvGraphicFramePr>
        <p:xfrm>
          <a:off x="4252687" y="4383313"/>
          <a:ext cx="3462563" cy="2078152"/>
        </p:xfrm>
        <a:graphic>
          <a:graphicData uri="http://schemas.openxmlformats.org/drawingml/2006/table">
            <a:tbl>
              <a:tblPr/>
              <a:tblGrid>
                <a:gridCol w="869035">
                  <a:extLst>
                    <a:ext uri="{9D8B030D-6E8A-4147-A177-3AD203B41FA5}">
                      <a16:colId xmlns:a16="http://schemas.microsoft.com/office/drawing/2014/main" val="56650535"/>
                    </a:ext>
                  </a:extLst>
                </a:gridCol>
                <a:gridCol w="1466497">
                  <a:extLst>
                    <a:ext uri="{9D8B030D-6E8A-4147-A177-3AD203B41FA5}">
                      <a16:colId xmlns:a16="http://schemas.microsoft.com/office/drawing/2014/main" val="1084057023"/>
                    </a:ext>
                  </a:extLst>
                </a:gridCol>
                <a:gridCol w="1127031">
                  <a:extLst>
                    <a:ext uri="{9D8B030D-6E8A-4147-A177-3AD203B41FA5}">
                      <a16:colId xmlns:a16="http://schemas.microsoft.com/office/drawing/2014/main" val="1511230117"/>
                    </a:ext>
                  </a:extLst>
                </a:gridCol>
              </a:tblGrid>
              <a:tr h="2597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Drawing comparison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02218"/>
                  </a:ext>
                </a:extLst>
              </a:tr>
              <a:tr h="519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drawn cells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 cells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588954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958985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0424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585639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471241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5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9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for quantification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 the dissimilarity across the 5 images using the Sorenson-Dice metric; which has a provided implementation for a number of annotators\ species.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𝑖𝑗𝑘𝑙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−…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lvl="1"/>
                <a:r>
                  <a:rPr lang="en-US" dirty="0" smtClean="0"/>
                  <a:t>Previously was measuring joint probabilities as dissimilarities\ similarities but found this did not take into account other co-variance factors between users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1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determine how many users to annotate each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ideal consolidation for each image using information from 2, 3, 4, and 5 users separately</a:t>
            </a:r>
          </a:p>
          <a:p>
            <a:r>
              <a:rPr lang="en-US" dirty="0" smtClean="0"/>
              <a:t>Measure the dissimilarity of each user to the ideal consolidation image</a:t>
            </a:r>
          </a:p>
          <a:p>
            <a:pPr lvl="1"/>
            <a:r>
              <a:rPr lang="en-US" dirty="0" smtClean="0"/>
              <a:t>Plot </a:t>
            </a:r>
            <a:r>
              <a:rPr lang="en-US" i="1" u="sng" dirty="0" smtClean="0"/>
              <a:t>user dissimilarity </a:t>
            </a:r>
            <a:r>
              <a:rPr lang="en-US" dirty="0" smtClean="0"/>
              <a:t>vs. </a:t>
            </a:r>
            <a:r>
              <a:rPr lang="en-US" i="1" u="sng" dirty="0" smtClean="0"/>
              <a:t>n user models</a:t>
            </a:r>
            <a:r>
              <a:rPr lang="en-US" i="1" dirty="0" smtClean="0"/>
              <a:t> </a:t>
            </a:r>
            <a:r>
              <a:rPr lang="en-US" dirty="0" smtClean="0"/>
              <a:t>for each image</a:t>
            </a:r>
            <a:endParaRPr lang="en-US" dirty="0"/>
          </a:p>
          <a:p>
            <a:r>
              <a:rPr lang="en-US" dirty="0" smtClean="0"/>
              <a:t>Compute total dissimilarity for all users to the ideal consolidation image</a:t>
            </a:r>
          </a:p>
          <a:p>
            <a:pPr lvl="1"/>
            <a:r>
              <a:rPr lang="en-US" dirty="0" smtClean="0"/>
              <a:t>Plot </a:t>
            </a:r>
            <a:r>
              <a:rPr lang="en-US" i="1" u="sng" dirty="0" smtClean="0"/>
              <a:t>image dissimilarity </a:t>
            </a:r>
            <a:r>
              <a:rPr lang="en-US" dirty="0" smtClean="0"/>
              <a:t>vs. </a:t>
            </a:r>
            <a:r>
              <a:rPr lang="en-US" i="1" u="sng" dirty="0" smtClean="0"/>
              <a:t>n user models</a:t>
            </a:r>
          </a:p>
        </p:txBody>
      </p:sp>
    </p:spTree>
    <p:extLst>
      <p:ext uri="{BB962C8B-B14F-4D97-AF65-F5344CB8AC3E}">
        <p14:creationId xmlns:p14="http://schemas.microsoft.com/office/powerpoint/2010/main" val="304491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determine how many users to annotate each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consolidation can be found by:</a:t>
            </a:r>
          </a:p>
          <a:p>
            <a:pPr lvl="1"/>
            <a:r>
              <a:rPr lang="en-US" dirty="0" smtClean="0"/>
              <a:t>Estimating most similar annotations using </a:t>
            </a:r>
            <a:r>
              <a:rPr lang="en-US" dirty="0" err="1" smtClean="0"/>
              <a:t>Jaccard</a:t>
            </a:r>
            <a:r>
              <a:rPr lang="en-US" dirty="0" smtClean="0"/>
              <a:t> index (or similar), selecting the mode between workers (assessing ties by median or randomly) – similar to a majority voting</a:t>
            </a:r>
          </a:p>
          <a:p>
            <a:pPr lvl="1"/>
            <a:r>
              <a:rPr lang="en-US" dirty="0" smtClean="0"/>
              <a:t>Estimating most similar annotations using </a:t>
            </a:r>
            <a:r>
              <a:rPr lang="en-US" dirty="0" err="1" smtClean="0"/>
              <a:t>Jaccard</a:t>
            </a:r>
            <a:r>
              <a:rPr lang="en-US" dirty="0" smtClean="0"/>
              <a:t> index (or similar), averaging across samples – </a:t>
            </a:r>
            <a:r>
              <a:rPr lang="en-US" dirty="0" err="1" smtClean="0"/>
              <a:t>Jaccard</a:t>
            </a:r>
            <a:r>
              <a:rPr lang="en-US" dirty="0" smtClean="0"/>
              <a:t> index is the intersection over the union between user outputs</a:t>
            </a:r>
          </a:p>
          <a:p>
            <a:pPr lvl="1"/>
            <a:r>
              <a:rPr lang="en-US" dirty="0" smtClean="0"/>
              <a:t>Expectation Maximization – estimates weighted parameters for each users (or scores each users) based on their similarity scores to other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8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determine how many users to annotate each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determining the ideal consolidation for each image using information from 2, 3, and 4 users </a:t>
            </a:r>
            <a:r>
              <a:rPr lang="en-US" i="1" u="sng" dirty="0" smtClean="0"/>
              <a:t>there are multiple variations to choose from </a:t>
            </a:r>
            <a:r>
              <a:rPr lang="en-US" dirty="0" smtClean="0"/>
              <a:t>(user A-B, B-C, C-D). We can either;</a:t>
            </a:r>
          </a:p>
          <a:p>
            <a:pPr lvl="1"/>
            <a:r>
              <a:rPr lang="en-US" dirty="0" smtClean="0"/>
              <a:t>Do all combinations and take an average measure at the end </a:t>
            </a:r>
          </a:p>
          <a:p>
            <a:pPr lvl="1"/>
            <a:r>
              <a:rPr lang="en-US" dirty="0" smtClean="0"/>
              <a:t>Use resample methods </a:t>
            </a:r>
            <a:r>
              <a:rPr lang="en-US" i="1" dirty="0" smtClean="0"/>
              <a:t>n</a:t>
            </a:r>
            <a:r>
              <a:rPr lang="en-US" dirty="0" smtClean="0"/>
              <a:t> number of times to grow the sample size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7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717</Words>
  <Application>Microsoft Office PowerPoint</Application>
  <PresentationFormat>Widescreen</PresentationFormat>
  <Paragraphs>172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Segmentation Update</vt:lpstr>
      <vt:lpstr>Discussion points</vt:lpstr>
      <vt:lpstr>Overall assessment</vt:lpstr>
      <vt:lpstr>Paired Comparison</vt:lpstr>
      <vt:lpstr>Non-paired comparison &amp; Drawn cells</vt:lpstr>
      <vt:lpstr>Next steps for quantification</vt:lpstr>
      <vt:lpstr>Need to determine how many users to annotate each image</vt:lpstr>
      <vt:lpstr>Need to determine how many users to annotate each image</vt:lpstr>
      <vt:lpstr>Need to determine how many users to annotate each image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Green</dc:creator>
  <cp:lastModifiedBy>Benjamin Green</cp:lastModifiedBy>
  <cp:revision>8</cp:revision>
  <dcterms:created xsi:type="dcterms:W3CDTF">2020-07-10T11:21:29Z</dcterms:created>
  <dcterms:modified xsi:type="dcterms:W3CDTF">2020-07-10T12:22:28Z</dcterms:modified>
</cp:coreProperties>
</file>