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D397-8105-4A48-8C66-C870B1A20DA8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0FC7-DCAC-4A6D-BA64-D8FACCA7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4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D397-8105-4A48-8C66-C870B1A20DA8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0FC7-DCAC-4A6D-BA64-D8FACCA7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6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D397-8105-4A48-8C66-C870B1A20DA8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0FC7-DCAC-4A6D-BA64-D8FACCA7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3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D397-8105-4A48-8C66-C870B1A20DA8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0FC7-DCAC-4A6D-BA64-D8FACCA7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2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D397-8105-4A48-8C66-C870B1A20DA8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0FC7-DCAC-4A6D-BA64-D8FACCA7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2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D397-8105-4A48-8C66-C870B1A20DA8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0FC7-DCAC-4A6D-BA64-D8FACCA7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20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D397-8105-4A48-8C66-C870B1A20DA8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0FC7-DCAC-4A6D-BA64-D8FACCA7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2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D397-8105-4A48-8C66-C870B1A20DA8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0FC7-DCAC-4A6D-BA64-D8FACCA7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5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D397-8105-4A48-8C66-C870B1A20DA8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0FC7-DCAC-4A6D-BA64-D8FACCA7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8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D397-8105-4A48-8C66-C870B1A20DA8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0FC7-DCAC-4A6D-BA64-D8FACCA7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3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D397-8105-4A48-8C66-C870B1A20DA8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0FC7-DCAC-4A6D-BA64-D8FACCA7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5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AD397-8105-4A48-8C66-C870B1A20DA8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70FC7-DCAC-4A6D-BA64-D8FACCA7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5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\\halo1\TaubeLab\Ben\Code\SegmentationTool\dist\SegmentationTool_installer_2.0.1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Segmentation Tool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Benjamin Green</a:t>
            </a:r>
          </a:p>
          <a:p>
            <a:r>
              <a:rPr lang="en-US" dirty="0" smtClean="0"/>
              <a:t>Johns Hopkins University</a:t>
            </a:r>
          </a:p>
        </p:txBody>
      </p:sp>
    </p:spTree>
    <p:extLst>
      <p:ext uri="{BB962C8B-B14F-4D97-AF65-F5344CB8AC3E}">
        <p14:creationId xmlns:p14="http://schemas.microsoft.com/office/powerpoint/2010/main" val="2638283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Training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Only </a:t>
            </a:r>
            <a:r>
              <a:rPr lang="en-US" i="1" dirty="0"/>
              <a:t>complete up to cell object 500 for each image. </a:t>
            </a:r>
            <a:endParaRPr lang="en-US" i="1" dirty="0" smtClean="0"/>
          </a:p>
          <a:p>
            <a:r>
              <a:rPr lang="en-US" dirty="0" smtClean="0"/>
              <a:t>If </a:t>
            </a:r>
            <a:r>
              <a:rPr lang="en-US" dirty="0"/>
              <a:t>you finish </a:t>
            </a:r>
            <a:r>
              <a:rPr lang="en-US" dirty="0" smtClean="0"/>
              <a:t>an image a </a:t>
            </a:r>
            <a:r>
              <a:rPr lang="en-US" dirty="0"/>
              <a:t>dialog will appear asking you to review the whole image. </a:t>
            </a:r>
            <a:endParaRPr lang="en-US" dirty="0" smtClean="0"/>
          </a:p>
          <a:p>
            <a:r>
              <a:rPr lang="en-US" dirty="0" smtClean="0"/>
              <a:t>I </a:t>
            </a:r>
            <a:r>
              <a:rPr lang="en-US" dirty="0"/>
              <a:t>do not go over this in the initial training. Please </a:t>
            </a:r>
            <a:r>
              <a:rPr lang="en-US" dirty="0" smtClean="0"/>
              <a:t>email me when </a:t>
            </a:r>
            <a:r>
              <a:rPr lang="en-US" dirty="0"/>
              <a:t>you reach a </a:t>
            </a:r>
            <a:r>
              <a:rPr lang="en-US" dirty="0" smtClean="0"/>
              <a:t>“final </a:t>
            </a:r>
            <a:r>
              <a:rPr lang="en-US" dirty="0"/>
              <a:t>image review” stage to set up a time to walk through it and address any questions you may have.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4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go 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info</a:t>
            </a:r>
          </a:p>
          <a:p>
            <a:r>
              <a:rPr lang="en-US" dirty="0" smtClean="0"/>
              <a:t>Installing the tool</a:t>
            </a:r>
          </a:p>
          <a:p>
            <a:r>
              <a:rPr lang="en-US" dirty="0" smtClean="0"/>
              <a:t>Setting the proper directory </a:t>
            </a:r>
            <a:r>
              <a:rPr lang="en-US" dirty="0" smtClean="0"/>
              <a:t>format</a:t>
            </a:r>
          </a:p>
          <a:p>
            <a:r>
              <a:rPr lang="en-US" dirty="0" smtClean="0"/>
              <a:t>Training </a:t>
            </a:r>
            <a:r>
              <a:rPr lang="en-US" dirty="0"/>
              <a:t>i</a:t>
            </a:r>
            <a:r>
              <a:rPr lang="en-US" dirty="0" smtClean="0"/>
              <a:t>mage location</a:t>
            </a:r>
            <a:endParaRPr lang="en-US" dirty="0" smtClean="0"/>
          </a:p>
          <a:p>
            <a:r>
              <a:rPr lang="en-US" dirty="0" smtClean="0"/>
              <a:t>Starting up the tool</a:t>
            </a:r>
          </a:p>
          <a:p>
            <a:r>
              <a:rPr lang="en-US" dirty="0" smtClean="0"/>
              <a:t>Using the </a:t>
            </a:r>
            <a:r>
              <a:rPr lang="en-US" dirty="0" smtClean="0"/>
              <a:t>tool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9833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segmentation and phenotype for </a:t>
            </a:r>
            <a:r>
              <a:rPr lang="en-US" dirty="0" err="1" smtClean="0"/>
              <a:t>mIF</a:t>
            </a:r>
            <a:r>
              <a:rPr lang="en-US" dirty="0" smtClean="0"/>
              <a:t> images with commonly available software is both:</a:t>
            </a:r>
          </a:p>
          <a:p>
            <a:pPr lvl="1"/>
            <a:r>
              <a:rPr lang="en-US" dirty="0" smtClean="0"/>
              <a:t>not very accurate </a:t>
            </a:r>
          </a:p>
          <a:p>
            <a:pPr lvl="1"/>
            <a:r>
              <a:rPr lang="en-US" dirty="0" smtClean="0"/>
              <a:t>time consuming.</a:t>
            </a:r>
          </a:p>
          <a:p>
            <a:r>
              <a:rPr lang="en-US" dirty="0" smtClean="0"/>
              <a:t>We aim to develop a neural network, or AI, that will both increase the accuracy and speed of analysis. (No more inForm!!!)</a:t>
            </a:r>
          </a:p>
          <a:p>
            <a:r>
              <a:rPr lang="en-US" dirty="0" smtClean="0"/>
              <a:t>This first step in doing this is to create a “ground truth” or true training 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80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Manually annotating every cell in an image is time consuming and exhausting\ boring</a:t>
            </a:r>
          </a:p>
          <a:p>
            <a:r>
              <a:rPr lang="en-US" dirty="0" smtClean="0"/>
              <a:t>Seyoun created a very nice unsupervised cell segmentation, but it is not good enough for a perfect ground truth and needs to be manually modified</a:t>
            </a:r>
          </a:p>
          <a:p>
            <a:r>
              <a:rPr lang="en-US" dirty="0" smtClean="0"/>
              <a:t>Modifying only one algorithm for ground truth leads to bias in the trained  AI</a:t>
            </a:r>
          </a:p>
          <a:p>
            <a:r>
              <a:rPr lang="en-US" dirty="0" smtClean="0"/>
              <a:t>Comparing </a:t>
            </a:r>
            <a:r>
              <a:rPr lang="en-US" dirty="0" err="1" smtClean="0"/>
              <a:t>Seyoun’s</a:t>
            </a:r>
            <a:r>
              <a:rPr lang="en-US" dirty="0" smtClean="0"/>
              <a:t> algorithm to </a:t>
            </a:r>
            <a:r>
              <a:rPr lang="en-US" dirty="0" err="1" smtClean="0"/>
              <a:t>inForm’s</a:t>
            </a:r>
            <a:r>
              <a:rPr lang="en-US" dirty="0" smtClean="0"/>
              <a:t> algorithm allows us to accept the cells where the two algorithms agree and decide which cells we want to accept</a:t>
            </a:r>
          </a:p>
        </p:txBody>
      </p:sp>
    </p:spTree>
    <p:extLst>
      <p:ext uri="{BB962C8B-B14F-4D97-AF65-F5344CB8AC3E}">
        <p14:creationId xmlns:p14="http://schemas.microsoft.com/office/powerpoint/2010/main" val="1171289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the installer from </a:t>
            </a:r>
            <a:r>
              <a:rPr lang="en-US" dirty="0" smtClean="0">
                <a:hlinkClick r:id="rId2" action="ppaction://hlinkfile"/>
              </a:rPr>
              <a:t>\\</a:t>
            </a:r>
            <a:r>
              <a:rPr lang="en-US" dirty="0" smtClean="0">
                <a:hlinkClick r:id="rId2" action="ppaction://hlinkfile"/>
              </a:rPr>
              <a:t>halo1\TaubeLab\Ben\Code\SegmentationTool\dist</a:t>
            </a:r>
            <a:r>
              <a:rPr lang="en-US" dirty="0" smtClean="0">
                <a:hlinkClick r:id="rId2" action="ppaction://hlinkfile"/>
              </a:rPr>
              <a:t>\SegmentationTool_installer_2.0.11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Double click the installer to start it, be sure to install the desktop short cut</a:t>
            </a:r>
            <a:endParaRPr lang="en-US" dirty="0" smtClean="0"/>
          </a:p>
          <a:p>
            <a:r>
              <a:rPr lang="en-US" sz="1900" dirty="0" smtClean="0"/>
              <a:t>Note</a:t>
            </a:r>
            <a:r>
              <a:rPr lang="en-US" sz="1900" dirty="0"/>
              <a:t>: </a:t>
            </a:r>
            <a:r>
              <a:rPr lang="en-US" sz="1900" dirty="0" smtClean="0"/>
              <a:t>If the install fails, try to install the </a:t>
            </a:r>
            <a:r>
              <a:rPr lang="en-US" sz="1900" dirty="0" err="1" smtClean="0"/>
              <a:t>matlab</a:t>
            </a:r>
            <a:r>
              <a:rPr lang="en-US" sz="1900" dirty="0" smtClean="0"/>
              <a:t> runtime. To do this:</a:t>
            </a:r>
          </a:p>
          <a:p>
            <a:pPr lvl="1"/>
            <a:r>
              <a:rPr lang="en-US" sz="1500" dirty="0" smtClean="0"/>
              <a:t>Download the following folder:</a:t>
            </a:r>
            <a:endParaRPr lang="en-US" sz="1500" dirty="0" smtClean="0"/>
          </a:p>
          <a:p>
            <a:pPr lvl="2"/>
            <a:r>
              <a:rPr lang="en-US" sz="1100" u="sng" dirty="0" smtClean="0"/>
              <a:t>\\</a:t>
            </a:r>
            <a:r>
              <a:rPr lang="en-US" sz="1100" u="sng" dirty="0" smtClean="0"/>
              <a:t>halo1\Taubelab\Ben\Code\SegmentationTool\dist\MATLAB_Runtime_R2020a_win64</a:t>
            </a:r>
            <a:r>
              <a:rPr lang="en-US" sz="1100" dirty="0" smtClean="0"/>
              <a:t> </a:t>
            </a:r>
          </a:p>
          <a:p>
            <a:pPr lvl="1"/>
            <a:r>
              <a:rPr lang="en-US" sz="1500" dirty="0" smtClean="0"/>
              <a:t>After the download has completed, double </a:t>
            </a:r>
            <a:r>
              <a:rPr lang="en-US" sz="1500" dirty="0"/>
              <a:t>clicking on the ‘setup.exe’ file </a:t>
            </a:r>
            <a:r>
              <a:rPr lang="en-US" sz="1500" dirty="0" smtClean="0"/>
              <a:t>inside</a:t>
            </a:r>
            <a:r>
              <a:rPr lang="en-US" sz="1500" dirty="0"/>
              <a:t> </a:t>
            </a:r>
            <a:r>
              <a:rPr lang="en-US" sz="1500" dirty="0" smtClean="0"/>
              <a:t>that folder</a:t>
            </a:r>
            <a:endParaRPr lang="en-US" sz="1500" dirty="0" smtClean="0"/>
          </a:p>
          <a:p>
            <a:pPr lvl="1"/>
            <a:r>
              <a:rPr lang="en-US" sz="1500" dirty="0" smtClean="0"/>
              <a:t>Alternatively, a .zip file </a:t>
            </a:r>
            <a:r>
              <a:rPr lang="en-US" sz="1500" dirty="0" smtClean="0"/>
              <a:t>for the </a:t>
            </a:r>
            <a:r>
              <a:rPr lang="en-US" sz="1500" dirty="0" err="1" smtClean="0"/>
              <a:t>matlab</a:t>
            </a:r>
            <a:r>
              <a:rPr lang="en-US" sz="1500" dirty="0" smtClean="0"/>
              <a:t> runtime has been added to that folder. For slower internet connection it may </a:t>
            </a:r>
            <a:r>
              <a:rPr lang="en-US" sz="1500" dirty="0" smtClean="0"/>
              <a:t>be faster to download</a:t>
            </a:r>
            <a:r>
              <a:rPr lang="en-US" sz="1500" dirty="0"/>
              <a:t> </a:t>
            </a:r>
            <a:r>
              <a:rPr lang="en-US" sz="1500" dirty="0" smtClean="0"/>
              <a:t>the .zip file. Once the .zip file is download, extract the files and run the ‘setup.exe’ from 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01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format &amp; initial training images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84838"/>
          <a:stretch/>
        </p:blipFill>
        <p:spPr>
          <a:xfrm>
            <a:off x="2095501" y="3309466"/>
            <a:ext cx="1096108" cy="609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77515" y="1690688"/>
            <a:ext cx="104744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Your training images are in a folder located here: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\\halo1\TaubeLab\Ben\Code\SegmentationTool\training_images\SegmentationImages_</a:t>
            </a:r>
            <a:r>
              <a:rPr lang="en-US" i="1" dirty="0" smtClean="0"/>
              <a:t>YourIntials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either use the images straight from that folder or download the </a:t>
            </a:r>
            <a:r>
              <a:rPr lang="en-US" b="1" u="sng" dirty="0" smtClean="0"/>
              <a:t>entire folder</a:t>
            </a:r>
            <a:r>
              <a:rPr lang="en-US" b="1" dirty="0" smtClean="0"/>
              <a:t> </a:t>
            </a:r>
            <a:r>
              <a:rPr lang="en-US" dirty="0" smtClean="0"/>
              <a:t>to your desktop and open the images from there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code is looking for the following directory structure: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7421" r="75735" b="51983"/>
          <a:stretch/>
        </p:blipFill>
        <p:spPr>
          <a:xfrm>
            <a:off x="3313694" y="3812801"/>
            <a:ext cx="1372882" cy="2477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17421" r="75735" b="51983"/>
          <a:stretch/>
        </p:blipFill>
        <p:spPr>
          <a:xfrm>
            <a:off x="3461881" y="3565086"/>
            <a:ext cx="1372882" cy="24771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3322486" y="3470674"/>
            <a:ext cx="0" cy="2350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13694" y="3705763"/>
            <a:ext cx="29637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182817" y="3470674"/>
            <a:ext cx="1481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58365" y="3683977"/>
            <a:ext cx="0" cy="2350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49573" y="3919066"/>
            <a:ext cx="29637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18696" y="3683977"/>
            <a:ext cx="1481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61496" y="3950677"/>
            <a:ext cx="0" cy="2350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752704" y="4185766"/>
            <a:ext cx="29637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621827" y="3950677"/>
            <a:ext cx="1481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918475" y="3701561"/>
            <a:ext cx="0" cy="2350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909683" y="3936650"/>
            <a:ext cx="29637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770014" y="3692769"/>
            <a:ext cx="1481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73826" y="3760444"/>
            <a:ext cx="4524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ImageName</a:t>
            </a:r>
            <a:r>
              <a:rPr lang="en-US" sz="1400" dirty="0" smtClean="0"/>
              <a:t>_[</a:t>
            </a:r>
            <a:r>
              <a:rPr lang="en-US" sz="1400" dirty="0" err="1" smtClean="0"/>
              <a:t>Xcoord</a:t>
            </a:r>
            <a:r>
              <a:rPr lang="en-US" sz="1400" dirty="0" smtClean="0"/>
              <a:t>, </a:t>
            </a:r>
            <a:r>
              <a:rPr lang="en-US" sz="1400" dirty="0" err="1" smtClean="0"/>
              <a:t>Ycoord</a:t>
            </a:r>
            <a:r>
              <a:rPr lang="en-US" sz="1400" dirty="0" smtClean="0"/>
              <a:t>]_</a:t>
            </a:r>
            <a:r>
              <a:rPr lang="en-US" sz="1400" dirty="0" err="1" smtClean="0"/>
              <a:t>component_data_w_seg.tif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5123998" y="4026642"/>
            <a:ext cx="4524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ImageName</a:t>
            </a:r>
            <a:r>
              <a:rPr lang="en-US" sz="1400" dirty="0" smtClean="0"/>
              <a:t>_[</a:t>
            </a:r>
            <a:r>
              <a:rPr lang="en-US" sz="1400" dirty="0" err="1" smtClean="0"/>
              <a:t>Xcoord</a:t>
            </a:r>
            <a:r>
              <a:rPr lang="en-US" sz="1400" dirty="0" smtClean="0"/>
              <a:t>, </a:t>
            </a:r>
            <a:r>
              <a:rPr lang="en-US" sz="1400" dirty="0" err="1" smtClean="0"/>
              <a:t>Ycoord</a:t>
            </a:r>
            <a:r>
              <a:rPr lang="en-US" sz="1400" dirty="0" smtClean="0"/>
              <a:t>]_</a:t>
            </a:r>
            <a:r>
              <a:rPr lang="en-US" sz="1400" dirty="0" err="1" smtClean="0"/>
              <a:t>component_data_seg.tif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838200" y="4705284"/>
            <a:ext cx="95728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using the tool you can open either the inform version or the </a:t>
            </a:r>
            <a:r>
              <a:rPr lang="en-US" dirty="0" err="1" smtClean="0"/>
              <a:t>superpixel</a:t>
            </a:r>
            <a:r>
              <a:rPr lang="en-US" dirty="0" smtClean="0"/>
              <a:t> version and the code will find the matching image in the adjacent directory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 typically recommend using the image file in the </a:t>
            </a:r>
            <a:r>
              <a:rPr lang="en-US" dirty="0" err="1" smtClean="0"/>
              <a:t>superpixel</a:t>
            </a:r>
            <a:r>
              <a:rPr lang="en-US" dirty="0" smtClean="0"/>
              <a:t> directory for simplicity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If you Deviate from this directory structure the code will not find the matching image file in the adjacent directory and a fatal error will appear.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132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code generates two results files located here: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If you download the images to work on them, either: </a:t>
            </a:r>
          </a:p>
          <a:p>
            <a:pPr lvl="1"/>
            <a:r>
              <a:rPr lang="en-US" dirty="0" smtClean="0"/>
              <a:t>Upload the entire directory tree and overwrite your folder on the server</a:t>
            </a:r>
          </a:p>
          <a:p>
            <a:pPr lvl="1"/>
            <a:r>
              <a:rPr lang="en-US" dirty="0" smtClean="0"/>
              <a:t>OR upload these two files after each session to the same folder tree position in your folder on the server </a:t>
            </a:r>
          </a:p>
          <a:p>
            <a:r>
              <a:rPr lang="en-US" dirty="0" smtClean="0"/>
              <a:t>Doing this keeps a backup copy of your work and provides me with access to the files if I need it</a:t>
            </a:r>
          </a:p>
          <a:p>
            <a:pPr lvl="1"/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394439" y="2553327"/>
            <a:ext cx="7643438" cy="1028615"/>
            <a:chOff x="2394439" y="2553327"/>
            <a:chExt cx="7643438" cy="102861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r="84838"/>
            <a:stretch/>
          </p:blipFill>
          <p:spPr>
            <a:xfrm>
              <a:off x="2394439" y="2553327"/>
              <a:ext cx="1096108" cy="6096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t="17421" r="75735" b="51983"/>
            <a:stretch/>
          </p:blipFill>
          <p:spPr>
            <a:xfrm>
              <a:off x="3612632" y="3056662"/>
              <a:ext cx="1372882" cy="24771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t="17421" r="75735" b="51983"/>
            <a:stretch/>
          </p:blipFill>
          <p:spPr>
            <a:xfrm>
              <a:off x="3760819" y="2808947"/>
              <a:ext cx="1372882" cy="247715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>
              <a:off x="3621424" y="2714535"/>
              <a:ext cx="0" cy="2350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612632" y="2949624"/>
              <a:ext cx="29637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81755" y="2714535"/>
              <a:ext cx="14818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457303" y="2927838"/>
              <a:ext cx="0" cy="2350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448511" y="3162927"/>
              <a:ext cx="29637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317634" y="2927838"/>
              <a:ext cx="14818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217413" y="2945422"/>
              <a:ext cx="0" cy="2350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208621" y="3180511"/>
              <a:ext cx="29637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68952" y="2936630"/>
              <a:ext cx="14818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513787" y="2996600"/>
              <a:ext cx="45240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ImageName</a:t>
              </a:r>
              <a:r>
                <a:rPr lang="en-US" sz="1400" dirty="0" smtClean="0"/>
                <a:t>_[</a:t>
              </a:r>
              <a:r>
                <a:rPr lang="en-US" sz="1400" dirty="0" err="1" smtClean="0"/>
                <a:t>Xcoord</a:t>
              </a:r>
              <a:r>
                <a:rPr lang="en-US" sz="1400" dirty="0" smtClean="0"/>
                <a:t>, </a:t>
              </a:r>
              <a:r>
                <a:rPr lang="en-US" sz="1400" dirty="0" err="1" smtClean="0"/>
                <a:t>Ycoord</a:t>
              </a:r>
              <a:r>
                <a:rPr lang="en-US" sz="1400" dirty="0" smtClean="0"/>
                <a:t>]_</a:t>
              </a:r>
              <a:r>
                <a:rPr lang="en-US" sz="1400" dirty="0" err="1" smtClean="0"/>
                <a:t>comparison_seg_data.tif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13787" y="3274165"/>
              <a:ext cx="45240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ImageName</a:t>
              </a:r>
              <a:r>
                <a:rPr lang="en-US" sz="1400" dirty="0" smtClean="0"/>
                <a:t>_[</a:t>
              </a:r>
              <a:r>
                <a:rPr lang="en-US" sz="1400" dirty="0" err="1" smtClean="0"/>
                <a:t>Xcoord</a:t>
              </a:r>
              <a:r>
                <a:rPr lang="en-US" sz="1400" dirty="0" smtClean="0"/>
                <a:t>, Ycoord]_comparison_seg_data.csv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09379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Highly overlapping cells dialog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963" y="4123977"/>
            <a:ext cx="5443565" cy="2413198"/>
          </a:xfrm>
        </p:spPr>
      </p:pic>
      <p:sp>
        <p:nvSpPr>
          <p:cNvPr id="3" name="TextBox 2"/>
          <p:cNvSpPr txBox="1"/>
          <p:nvPr/>
        </p:nvSpPr>
        <p:spPr>
          <a:xfrm>
            <a:off x="738553" y="1538654"/>
            <a:ext cx="92055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code is predicated on comparing two sets of segmentation on the same slide.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the segmentation algorithms agree on 80% of the area of a particular cell we assume that cell to be correctly segmented by both algorithms and the user does not need to review those cells.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order to assess this measurement per slide, a subset of these cells are randomly added to for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the user selects anything other than “A=B” for 20% of these randomly selected cells the user must annotate the remaining cells. The following dialog will appear and additional cells will be added to the cell count.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6862" y="4747847"/>
            <a:ext cx="3270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This means you benefit from being lenient about differences!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867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following set of images will be added to your folders for initial training, please complete them in the order displayed here. (Each image introduces increasing complications)</a:t>
            </a:r>
          </a:p>
          <a:p>
            <a:pPr lvl="1"/>
            <a:r>
              <a:rPr lang="en-US" dirty="0"/>
              <a:t>Liver_TMA_145_24_01.30.2020_[5976,53791</a:t>
            </a:r>
            <a:r>
              <a:rPr lang="en-US" dirty="0" smtClean="0"/>
              <a:t>]</a:t>
            </a:r>
          </a:p>
          <a:p>
            <a:pPr lvl="1"/>
            <a:r>
              <a:rPr lang="en-US" dirty="0"/>
              <a:t>Liver_TMA_145_23_01.30.2020_[6489,53781</a:t>
            </a:r>
            <a:r>
              <a:rPr lang="en-US" dirty="0" smtClean="0"/>
              <a:t>]</a:t>
            </a:r>
          </a:p>
          <a:p>
            <a:pPr lvl="1"/>
            <a:r>
              <a:rPr lang="en-US" dirty="0"/>
              <a:t>Melanoma_TMA_1215_55_01.30.2020_[5393,65755</a:t>
            </a:r>
            <a:r>
              <a:rPr lang="en-US" dirty="0" smtClean="0"/>
              <a:t>]</a:t>
            </a:r>
          </a:p>
          <a:p>
            <a:pPr lvl="1"/>
            <a:r>
              <a:rPr lang="en-US" dirty="0"/>
              <a:t>Lung_SCC_TMA_1314_6_01.30.2020_[6505,55245]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209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4435</TotalTime>
  <Words>774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Segmentation Tool Training</vt:lpstr>
      <vt:lpstr>What we will go over</vt:lpstr>
      <vt:lpstr>Background info </vt:lpstr>
      <vt:lpstr>Background info cont.</vt:lpstr>
      <vt:lpstr>Installation</vt:lpstr>
      <vt:lpstr>Directory format &amp; initial training images</vt:lpstr>
      <vt:lpstr>Results files</vt:lpstr>
      <vt:lpstr>Highly overlapping cells dialog</vt:lpstr>
      <vt:lpstr>Training Images</vt:lpstr>
      <vt:lpstr>Notes on Training Images</vt:lpstr>
    </vt:vector>
  </TitlesOfParts>
  <Company>Johns Hopkins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Segmentation Tool Training</dc:title>
  <dc:creator>Benjamin Green</dc:creator>
  <cp:lastModifiedBy>Benjamin Green</cp:lastModifiedBy>
  <cp:revision>13</cp:revision>
  <dcterms:created xsi:type="dcterms:W3CDTF">2020-03-23T18:41:10Z</dcterms:created>
  <dcterms:modified xsi:type="dcterms:W3CDTF">2021-06-18T01:01:59Z</dcterms:modified>
</cp:coreProperties>
</file>