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Only up to the red line and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libgdx/libgdx/wiki/Texture-packer" Type="http://schemas.openxmlformats.org/officeDocument/2006/relationships/hyperlink" TargetMode="External" Id="rId10"/><Relationship Target="https://github.com/libgdx/libgdx/wiki/Box2d" Type="http://schemas.openxmlformats.org/officeDocument/2006/relationships/hyperlink" TargetMode="External" Id="rId4"/><Relationship Target="http://gamedev.stackexchange.com/questions/60123/registering-inputlistener-in-libgdx" Type="http://schemas.openxmlformats.org/officeDocument/2006/relationships/hyperlink" TargetMode="External" Id="rId11"/><Relationship Target="http://gamedevelopment.tutsplus.com/tutorials/how-to-create-a-custom-2d-physics-engine-the-basics-and-impulse-resolution--gamedev-6331" Type="http://schemas.openxmlformats.org/officeDocument/2006/relationships/hyperlink" TargetMode="External" Id="rId3"/><Relationship Target="http://novumbit.com/test-how-to/basic-side-scrolling-implementation-in-libgdx/" Type="http://schemas.openxmlformats.org/officeDocument/2006/relationships/hyperlink" TargetMode="External" Id="rId9"/><Relationship Target="http://programmersweb.blogspot.ca/2012/07/simple-libgdx-box2d-bouncing-ball.html" Type="http://schemas.openxmlformats.org/officeDocument/2006/relationships/hyperlink" TargetMode="External" Id="rId6"/><Relationship Target="https://www.youtube.com/watch?v=IDZMRDb1A_M#t=812" Type="http://schemas.openxmlformats.org/officeDocument/2006/relationships/hyperlink" TargetMode="External" Id="rId5"/><Relationship Target="http://www.youtube.com/watch?v=qyRHKkkSa9s" Type="http://schemas.openxmlformats.org/officeDocument/2006/relationships/hyperlink" TargetMode="External" Id="rId8"/><Relationship Target="http://truongtx.me/2013/04/28/scrolling-background-for-2d-game/" Type="http://schemas.openxmlformats.org/officeDocument/2006/relationships/hyperlink" TargetMode="External" Id="rId7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8" x="0"/>
            <a:ext cy="5141343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y="3241425" x="1767025"/>
            <a:ext cy="607800" cx="534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Presentation By: Jose Rivas, Deep Raithatha, Jash Pandya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Rendering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812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FF00"/>
                </a:solidFill>
              </a:rPr>
              <a:t>nWidth </a:t>
            </a:r>
            <a:r>
              <a:rPr sz="1800" lang="en-GB">
                <a:solidFill>
                  <a:srgbClr val="FFFFFF"/>
                </a:solidFill>
              </a:rPr>
              <a:t>= Gdx.graphics.getWidth();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9900"/>
                </a:solidFill>
              </a:rPr>
              <a:t>nHeight </a:t>
            </a:r>
            <a:r>
              <a:rPr sz="1800" lang="en-GB">
                <a:solidFill>
                  <a:srgbClr val="FFFFFF"/>
                </a:solidFill>
              </a:rPr>
              <a:t>= Gdx.graphics.getHeight();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render(){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batch.begin();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     batch.draw(</a:t>
            </a:r>
            <a:r>
              <a:rPr sz="1800" lang="en-GB">
                <a:solidFill>
                  <a:srgbClr val="FFFF00"/>
                </a:solidFill>
              </a:rPr>
              <a:t>spBg</a:t>
            </a:r>
            <a:r>
              <a:rPr sz="1800" lang="en-GB"/>
              <a:t>, </a:t>
            </a:r>
            <a:r>
              <a:rPr sz="1800" lang="en-GB">
                <a:solidFill>
                  <a:srgbClr val="00FFFF"/>
                </a:solidFill>
              </a:rPr>
              <a:t>camera.position.x - camera.viewportWidth / 2</a:t>
            </a:r>
            <a:r>
              <a:rPr sz="1800" lang="en-GB"/>
              <a:t>,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solidFill>
                  <a:srgbClr val="FF0000"/>
                </a:solidFill>
              </a:rPr>
              <a:t>ground.body.getPosition().y</a:t>
            </a:r>
            <a:r>
              <a:rPr sz="1800" lang="en-GB"/>
              <a:t>, </a:t>
            </a:r>
            <a:r>
              <a:rPr sz="1800" lang="en-GB">
                <a:solidFill>
                  <a:srgbClr val="00FF00"/>
                </a:solidFill>
              </a:rPr>
              <a:t>nWidth</a:t>
            </a:r>
            <a:r>
              <a:rPr sz="1800" lang="en-GB"/>
              <a:t>, </a:t>
            </a:r>
            <a:r>
              <a:rPr sz="1800" lang="en-GB">
                <a:solidFill>
                  <a:srgbClr val="FF9900"/>
                </a:solidFill>
              </a:rPr>
              <a:t>nHeight</a:t>
            </a:r>
            <a:r>
              <a:rPr sz="1800" lang="en-GB"/>
              <a:t>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penguin.draw(batch);//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        entity.draw(batch);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	 batch.end();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5" name="Shape 125"/>
          <p:cNvSpPr txBox="1"/>
          <p:nvPr/>
        </p:nvSpPr>
        <p:spPr>
          <a:xfrm>
            <a:off y="2823925" x="1998375"/>
            <a:ext cy="308100" cx="82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rgbClr val="FFFF00"/>
                </a:solidFill>
              </a:rPr>
              <a:t>Sprite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2800975" x="4042700"/>
            <a:ext cy="354000" cx="174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rgbClr val="00FFFF"/>
                </a:solidFill>
              </a:rPr>
              <a:t>X Position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3485775" x="1127000"/>
            <a:ext cy="308100" cx="142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Y Position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3462825" x="3374400"/>
            <a:ext cy="354000" cx="130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chemeClr val="lt1"/>
                </a:solidFill>
              </a:rPr>
              <a:t>Size:</a:t>
            </a:r>
            <a:r>
              <a:rPr sz="1800" lang="en-GB">
                <a:solidFill>
                  <a:srgbClr val="00FF00"/>
                </a:solidFill>
              </a:rPr>
              <a:t>X,</a:t>
            </a:r>
            <a:r>
              <a:rPr sz="1800" lang="en-GB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Orthographic Camera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-GB"/>
              <a:t>OrthographicCamera camera = new OrthographicCamera(nWidth, nHeight);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-GB"/>
              <a:t>camera.position.x = penguin.sprite.getX() + penguin.sprite.getWidth()*2;//set the camera position to follow the penguin's position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camera.update();//update once all changes are made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batch.setProjectionMatrix(camera.combined);//This sets the batch to what the camera sees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6" name="Shape 136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Implementing of Accelerometer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29900" x="457200"/>
            <a:ext cy="3695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GB"/>
              <a:t>body.setAngularVelocity(-Accelerometer.accelY() / 3); </a:t>
            </a:r>
          </a:p>
          <a:p>
            <a:pPr algn="ctr" rtl="0">
              <a:spcBef>
                <a:spcPts val="0"/>
              </a:spcBef>
              <a:buNone/>
            </a:pPr>
            <a:r>
              <a:rPr sz="1800" lang="en-GB"/>
              <a:t>//set the angular velocity of penguin to the accelerometer value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ctr" rt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Gdx.input.getAccelerometerY(); 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algn="r" rt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This method returns a value between -10 and 10 the value is 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gravitational acceleration (on earth). -10 and 10 means that 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the phone is 90 degrees rotated either to the left or right.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13596" x="316121"/>
            <a:ext cy="1936750" cx="16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Jash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SideScrolling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-GB"/>
              <a:t>iBg.setWrap(Texture.TextureWrap.Repeat, Texture.TextureWrap.Repeat);</a:t>
            </a:r>
          </a:p>
          <a:p>
            <a:pPr rtl="0">
              <a:spcBef>
                <a:spcPts val="0"/>
              </a:spcBef>
              <a:buNone/>
            </a:pPr>
            <a:r>
              <a:rPr sz="1800" lang="en-GB"/>
              <a:t>spBg = new Sprite(iBg);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scrollTimer += penguin.body.getLinearVelocity().x / (1070);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if (scrollTimer &gt; 1.0f)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    scrollTimer = 0.0f;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spBg.setU(scrollTimer);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spBg.setU2((scrollTimer + 1));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1" name="Shape 151"/>
          <p:cNvSpPr txBox="1"/>
          <p:nvPr/>
        </p:nvSpPr>
        <p:spPr>
          <a:xfrm>
            <a:off y="0" x="8835125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Physics Engine (Box2D)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971550" x="304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 </a:t>
            </a:r>
            <a:r>
              <a:rPr sz="1800" lang="en-GB"/>
              <a:t>Uses Newtons, Meters, Kg, Seconds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	</a:t>
            </a:r>
            <a:r>
              <a:rPr sz="1400" lang="en-GB"/>
              <a:t>world = new World(new Vector2(0f, -9.8f), true);//9.8 m/s</a:t>
            </a:r>
            <a:r>
              <a:rPr baseline="30000" sz="1400" lang="en-GB"/>
              <a:t>2 </a:t>
            </a:r>
            <a:r>
              <a:rPr sz="1400" lang="en-GB"/>
              <a:t>down is real world gravity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  </a:t>
            </a:r>
            <a:r>
              <a:rPr sz="1800" lang="en-GB"/>
              <a:t>Convert Pixels to meters for 100px = 1m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bodyDef.type = BodyDef.BodyType.DynamicBody;//Movement and Collision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bodyDef.position.set(x,y);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body = world.createBody(bodyDef);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shape = new PolygonShape();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shape.setAsBox(sprite.getWidth() / 2 / 100f, sprite.getHeight()/ 2 / 100f)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FixtureDef fixtureDef = new FixtureDef();//Fixture def defines how the body acts on other box2d bodies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body.createFixture(fixtureDef).setUserData("penguin");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2725" x="5926200"/>
            <a:ext cy="723900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Penguin Body &amp; Sprite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1063375" x="457200"/>
            <a:ext cy="3394199" cx="543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Body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1725175" x="3396750"/>
            <a:ext cy="2684400" cx="2404799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Fixture</a:t>
            </a:r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UserData</a:t>
            </a:r>
          </a:p>
          <a:p>
            <a:pPr>
              <a:spcBef>
                <a:spcPts val="0"/>
              </a:spcBef>
              <a:buNone/>
            </a:pPr>
            <a:r>
              <a:rPr sz="1200" lang="en-GB"/>
              <a:t>Fixture.setUserData("penguin");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2529175" x="3454612"/>
            <a:ext cy="1808400" cx="22850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FixtureDef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/>
              <a:t>fixtureDef.density = 10.0f;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/>
              <a:t>fixtureDef.friction = 0.3f;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GB"/>
              <a:t>fixtureDef.restitution =0.5f;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y="1725175" x="609350"/>
            <a:ext cy="2565599" cx="268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BodyDef</a:t>
            </a:r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BodyDef.BodyType.DynamicBody;</a:t>
            </a:r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bodyDef.position.set(x,y)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3400550" x="4048050"/>
            <a:ext cy="857400" cx="10478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Shape</a:t>
            </a:r>
          </a:p>
          <a:p>
            <a:pPr algn="ctr" rtl="0">
              <a:spcBef>
                <a:spcPts val="0"/>
              </a:spcBef>
              <a:buNone/>
            </a:pPr>
            <a:r>
              <a:rPr sz="1200" lang="en-GB"/>
              <a:t>Type</a:t>
            </a:r>
          </a:p>
          <a:p>
            <a:pPr algn="ctr">
              <a:spcBef>
                <a:spcPts val="0"/>
              </a:spcBef>
              <a:buNone/>
            </a:pPr>
            <a:r>
              <a:rPr sz="1200" lang="en-GB"/>
              <a:t>Position(x,y)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1107325" x="6558775"/>
            <a:ext cy="3349800" cx="2476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Sprite</a:t>
            </a:r>
          </a:p>
          <a:p>
            <a:pPr algn="ctr">
              <a:spcBef>
                <a:spcPts val="0"/>
              </a:spcBef>
              <a:buNone/>
            </a:pPr>
            <a:r>
              <a:rPr lang="en-GB"/>
              <a:t>sprite.setPosition(x,y);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y="2142575" x="6636475"/>
            <a:ext cy="2148000" cx="23207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Texture</a:t>
            </a:r>
          </a:p>
          <a:p>
            <a:pPr algn="ctr">
              <a:spcBef>
                <a:spcPts val="0"/>
              </a:spcBef>
              <a:buNone/>
            </a:pPr>
            <a:r>
              <a:rPr lang="en-GB"/>
              <a:t>penguin.png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07250" x="6636462"/>
            <a:ext cy="817749" cx="232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 flipH="1">
            <a:off y="2751925" x="5896975"/>
            <a:ext cy="6599" cx="6617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4" name="Shape 174"/>
          <p:cNvSpPr txBox="1"/>
          <p:nvPr/>
        </p:nvSpPr>
        <p:spPr>
          <a:xfrm>
            <a:off y="2293325" x="5912600"/>
            <a:ext cy="281700" cx="66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100" lang="en-GB">
                <a:solidFill>
                  <a:schemeClr val="lt1"/>
                </a:solidFill>
              </a:rPr>
              <a:t>(x,y)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2950525" x="5912600"/>
            <a:ext cy="345299" cx="66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/100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px/m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y="2299775" x="5912600"/>
            <a:ext cy="0" cx="65280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y="1834300" x="5912600"/>
            <a:ext cy="345299" cx="66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*100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px/m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Useful Prefabricated Box2D Methods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body.body.setAngularVelocity(v);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body.setLinearVelocity(x,y);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body.applyForceToCenter(x, y, true);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body.setTransform(x,y,a);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world.step(1 / 60f, 6, 2);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Contact Listeners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public void preSolve(Contact contact, Manifold oldManifold)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                WorldManifold manifold = contact.getWorldManifold();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                Fixture fa = contact.getFixtureA();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                Fixture fb = contact.getFixtureB();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                for (int j = 0; j &lt; manifold.getNumberOfContactPoints(); j++)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-GB"/>
              <a:t>                    if ((fa.getUserData() != null &amp;&amp; fa.getUserData().equals("penguin")) &amp;&amp; (fb.getUserData() != null &amp;&amp; fb.getUserData().equals("powerup")))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-GB"/>
              <a:t>	contact.setEnabled(false);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-GB"/>
              <a:t>                        entity.renew = true;//Method in Entity Class Initializes:Using Boolean because it crashes when it just runs the method from here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-GB"/>
              <a:t>                        penguin.dFuel+=10;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92" name="Shape 192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Frustrations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Box2D- Very confusing to learn but once we learned it it did so much for us behind the scenes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So much time spent getting everyone set up and update the sdk tools,android studio, gradle and github.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Program crashed for no reason(eg. missing button.png but it was right there)Solution:Clean the program first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Slow computer and even computers that stopped working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y="0" x="8610000"/>
            <a:ext cy="337499" cx="67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Our next steps: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lang="en-GB"/>
              <a:t>Two options for input: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GB"/>
              <a:t>Accelerometer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GB"/>
              <a:t>Buttons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2) Title Screen(under progress)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3) FileIO - highscore, resume game and etc.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All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2-D flight game created with Box2D physics engine, creating earth-like physics aspects. The goal of the game is to collect most points(fish) while trying to collect fuel and not run out. Powerups can increase fuel, and the super power-up being the rocket mode,creating rocket like acceleration. An enemy bird will instantly kill the penguin if they collide.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Program Overview: 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180075" x="8384925"/>
            <a:ext cy="337499" cx="40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Notes to Future Programmers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Keep everything up to date(Git, Android Studio,Gradle)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Create Separate files from the start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Use darcula theme because it looks cool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0" x="8621275"/>
            <a:ext cy="337499" cx="60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Jash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Sources: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AutoNum type="arabicParenR"/>
            </a:pPr>
            <a:r>
              <a:rPr sz="1100" lang="en-GB">
                <a:solidFill>
                  <a:srgbClr val="FFFF00"/>
                </a:solidFill>
              </a:rPr>
              <a:t>Physics: 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3"/>
              </a:rPr>
              <a:t>http://gamedevelopment.tutsplus.com/tutorials/how-to-create-a-custom-2d-physics-engine-the-basics-and-impulse-resolution--gamedev-6331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4"/>
              </a:rPr>
              <a:t>https://github.com/libgdx/libgdx/wiki/Box2d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5"/>
              </a:rPr>
              <a:t>https://www.youtube.com/watch?v=IDZMRDb1A_M#t=812</a:t>
            </a:r>
            <a:r>
              <a:rPr sz="1100" lang="en-GB">
                <a:solidFill>
                  <a:srgbClr val="FF0000"/>
                </a:solidFill>
              </a:rPr>
              <a:t> Unit Conversion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AutoNum startAt="2" type="arabicParenR"/>
            </a:pPr>
            <a:r>
              <a:rPr sz="1100" lang="en-GB">
                <a:solidFill>
                  <a:srgbClr val="FFFF00"/>
                </a:solidFill>
              </a:rPr>
              <a:t>Collision: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               </a:t>
            </a:r>
            <a:r>
              <a:rPr u="sng" sz="1100" lang="en-GB">
                <a:solidFill>
                  <a:srgbClr val="FF0000"/>
                </a:solidFill>
                <a:hlinkClick r:id="rId6"/>
              </a:rPr>
              <a:t>http://programmersweb.blogspot.ca/2012/07/simple-libgdx-box2d-bouncing-ball.html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AutoNum startAt="3" type="arabicParenR"/>
            </a:pPr>
            <a:r>
              <a:rPr sz="1100" lang="en-GB">
                <a:solidFill>
                  <a:srgbClr val="FFFF00"/>
                </a:solidFill>
              </a:rPr>
              <a:t>Sidescrolling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7"/>
              </a:rPr>
              <a:t>http://truongtx.me/2013/04/28/scrolling-background-for-2d-game/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8"/>
              </a:rPr>
              <a:t>http://www.youtube.com/watch?v=qyRHKkkSa9s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9"/>
              </a:rPr>
              <a:t>http://novumbit.com/test-how-to/basic-side-scrolling-implementation-in-libgdx/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FF00"/>
                </a:solidFill>
              </a:rPr>
              <a:t>      4)	Buttons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	</a:t>
            </a:r>
            <a:r>
              <a:rPr u="sng" sz="1100" lang="en-GB">
                <a:solidFill>
                  <a:srgbClr val="FF0000"/>
                </a:solidFill>
                <a:hlinkClick r:id="rId10"/>
              </a:rPr>
              <a:t>https://github.com/libgdx/libgdx/wiki/Texture-packer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	</a:t>
            </a:r>
            <a:r>
              <a:rPr u="sng" sz="1100" lang="en-GB">
                <a:solidFill>
                  <a:srgbClr val="FF0000"/>
                </a:solidFill>
                <a:hlinkClick r:id="rId11"/>
              </a:rPr>
              <a:t>n-libgd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       </a:t>
            </a:r>
            <a:r>
              <a:rPr sz="1100" lang="en-GB">
                <a:solidFill>
                  <a:srgbClr val="FFFF00"/>
                </a:solidFill>
              </a:rPr>
              <a:t>5) Flying like Jetack JoyRide and flappy bird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http://stackoverflow.com/questions/22442495/smooth-fly-movement-like-flappy-bird-or-jet-pack-joy-ride-with-gravity-and-accel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231078" x="9665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Thanks for watching!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 Screen: 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7275" x="1091725"/>
            <a:ext cy="3571449" cx="6351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hape 45"/>
          <p:cNvCxnSpPr/>
          <p:nvPr/>
        </p:nvCxnSpPr>
        <p:spPr>
          <a:xfrm rot="10800000" flipH="1">
            <a:off y="517600" x="3444000"/>
            <a:ext cy="754199" cx="10917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" name="Shape 46"/>
          <p:cNvCxnSpPr/>
          <p:nvPr/>
        </p:nvCxnSpPr>
        <p:spPr>
          <a:xfrm rot="10800000">
            <a:off y="540149" x="4535975"/>
            <a:ext cy="1193100" cx="191099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7" name="Shape 47"/>
          <p:cNvSpPr txBox="1"/>
          <p:nvPr/>
        </p:nvSpPr>
        <p:spPr>
          <a:xfrm>
            <a:off y="205975" x="4423200"/>
            <a:ext cy="348900" cx="194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Fuel Bar/Gauge 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y="1947100" x="2408550"/>
            <a:ext cy="1091700" cx="2250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9" name="Shape 49"/>
          <p:cNvSpPr txBox="1"/>
          <p:nvPr/>
        </p:nvSpPr>
        <p:spPr>
          <a:xfrm>
            <a:off y="3038800" x="1879575"/>
            <a:ext cy="348900" cx="169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Score count:</a:t>
            </a:r>
            <a:r>
              <a:rPr lang="en-GB"/>
              <a:t> 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80075" x="8384925"/>
            <a:ext cy="337499" cx="40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Initial Specifications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8725" x="457200"/>
            <a:ext cy="3217574" cx="415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48736" x="4612150"/>
            <a:ext cy="1992268" cx="415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hape 58"/>
          <p:cNvCxnSpPr/>
          <p:nvPr/>
        </p:nvCxnSpPr>
        <p:spPr>
          <a:xfrm>
            <a:off y="3590625" x="457200"/>
            <a:ext cy="6599" cx="41490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9" name="Shape 59"/>
          <p:cNvSpPr txBox="1"/>
          <p:nvPr/>
        </p:nvSpPr>
        <p:spPr>
          <a:xfrm>
            <a:off y="0" x="8508725"/>
            <a:ext cy="337499" cx="758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Jash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List of known bugs: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-GB"/>
              <a:t>Penguin floats in midair if you tilt too much at the start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-GB"/>
              <a:t>Entities spawn in the ground sometimes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-GB"/>
              <a:t>Sometimes the fish counter goes up by 2 instead of 1 and sometimes the fuel goes up by double the usual amount. This has to do with how the contact listener detects collision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-GB"/>
              <a:t>Rocket power up goes too fast that you will probably die for going above or hitting the ground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JDJ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Since the game requires an accelerometer, the game simulation was recorded.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In-Game Play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Deep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 rot="10800000" flipH="1">
            <a:off y="521874" x="4497450"/>
            <a:ext cy="1391400" cx="18387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60729" x="2124504"/>
            <a:ext cy="2666349" cx="33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Object Overview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1063375" x="3759600"/>
            <a:ext cy="399600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GameScreen</a:t>
            </a:r>
          </a:p>
        </p:txBody>
      </p:sp>
      <p:cxnSp>
        <p:nvCxnSpPr>
          <p:cNvPr id="89" name="Shape 89"/>
          <p:cNvCxnSpPr/>
          <p:nvPr/>
        </p:nvCxnSpPr>
        <p:spPr>
          <a:xfrm flipH="1">
            <a:off y="1429275" x="2768175"/>
            <a:ext cy="733799" cx="8909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0" name="Shape 90"/>
          <p:cNvCxnSpPr/>
          <p:nvPr/>
        </p:nvCxnSpPr>
        <p:spPr>
          <a:xfrm flipH="1">
            <a:off y="1390875" x="4042674"/>
            <a:ext cy="810600" cx="600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1" name="Shape 91"/>
          <p:cNvSpPr txBox="1"/>
          <p:nvPr/>
        </p:nvSpPr>
        <p:spPr>
          <a:xfrm>
            <a:off y="2201475" x="4321250"/>
            <a:ext cy="399600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Entity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2201475" x="3181737"/>
            <a:ext cy="399600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Penguin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y="1513575" x="5384400"/>
            <a:ext cy="615900" cx="6959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y="2213025" x="1143375"/>
            <a:ext cy="376499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Ground</a:t>
            </a:r>
          </a:p>
        </p:txBody>
      </p:sp>
      <p:cxnSp>
        <p:nvCxnSpPr>
          <p:cNvPr id="95" name="Shape 95"/>
          <p:cNvCxnSpPr/>
          <p:nvPr/>
        </p:nvCxnSpPr>
        <p:spPr>
          <a:xfrm flipH="1">
            <a:off y="1390875" x="5130350"/>
            <a:ext cy="817199" cx="65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y="2201475" x="5946051"/>
            <a:ext cy="399600" cx="181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Accelerometer</a:t>
            </a:r>
          </a:p>
        </p:txBody>
      </p:sp>
      <p:cxnSp>
        <p:nvCxnSpPr>
          <p:cNvPr id="97" name="Shape 97"/>
          <p:cNvCxnSpPr/>
          <p:nvPr/>
        </p:nvCxnSpPr>
        <p:spPr>
          <a:xfrm flipH="1">
            <a:off y="2528975" x="3538112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8" name="Shape 98"/>
          <p:cNvCxnSpPr/>
          <p:nvPr/>
        </p:nvCxnSpPr>
        <p:spPr>
          <a:xfrm flipH="1">
            <a:off y="2528975" x="4275412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y="2954975" x="3174525"/>
            <a:ext cy="237900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Sprite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2936225" x="3911812"/>
            <a:ext cy="237900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Body</a:t>
            </a:r>
          </a:p>
        </p:txBody>
      </p:sp>
      <p:cxnSp>
        <p:nvCxnSpPr>
          <p:cNvPr id="101" name="Shape 101"/>
          <p:cNvCxnSpPr/>
          <p:nvPr/>
        </p:nvCxnSpPr>
        <p:spPr>
          <a:xfrm flipH="1">
            <a:off y="2528975" x="4806537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2" name="Shape 102"/>
          <p:cNvCxnSpPr/>
          <p:nvPr/>
        </p:nvCxnSpPr>
        <p:spPr>
          <a:xfrm flipH="1">
            <a:off y="2528975" x="5376300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y="2954975" x="4536562"/>
            <a:ext cy="200399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Sprite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2954975" x="5012700"/>
            <a:ext cy="237900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Body</a:t>
            </a:r>
          </a:p>
        </p:txBody>
      </p:sp>
      <p:cxnSp>
        <p:nvCxnSpPr>
          <p:cNvPr id="105" name="Shape 105"/>
          <p:cNvCxnSpPr/>
          <p:nvPr/>
        </p:nvCxnSpPr>
        <p:spPr>
          <a:xfrm flipH="1">
            <a:off y="2601075" x="1954125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y="3027075" x="1590525"/>
            <a:ext cy="237900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Body</a:t>
            </a:r>
          </a:p>
        </p:txBody>
      </p:sp>
      <p:cxnSp>
        <p:nvCxnSpPr>
          <p:cNvPr id="107" name="Shape 107"/>
          <p:cNvCxnSpPr/>
          <p:nvPr/>
        </p:nvCxnSpPr>
        <p:spPr>
          <a:xfrm flipH="1">
            <a:off y="1581675" x="2378475"/>
            <a:ext cy="2251500" cx="14330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y="3833175" x="1143375"/>
            <a:ext cy="376499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Button</a:t>
            </a:r>
          </a:p>
        </p:txBody>
      </p:sp>
      <p:cxnSp>
        <p:nvCxnSpPr>
          <p:cNvPr id="109" name="Shape 109"/>
          <p:cNvCxnSpPr/>
          <p:nvPr/>
        </p:nvCxnSpPr>
        <p:spPr>
          <a:xfrm flipH="1">
            <a:off y="4175275" x="1954112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y="4634050" x="1493025"/>
            <a:ext cy="237900" cx="9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TextButton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0" x="8531225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Jash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Input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sz="2400" lang="en-GB"/>
              <a:t>Touch Input </a:t>
            </a:r>
          </a:p>
          <a:p>
            <a:pPr rtl="0" lvl="0" indent="-228600" marL="457200">
              <a:spcBef>
                <a:spcPts val="0"/>
              </a:spcBef>
              <a:buNone/>
            </a:pPr>
            <a:r>
              <a:rPr sz="1800" lang="en-GB"/>
              <a:t>button.addListener(new InputListener() {//listener for button</a:t>
            </a:r>
          </a:p>
          <a:p>
            <a:pPr rtl="0" lvl="0" indent="-228600" marL="457200">
              <a:spcBef>
                <a:spcPts val="0"/>
              </a:spcBef>
              <a:buNone/>
            </a:pPr>
            <a:r>
              <a:rPr sz="1800" lang="en-GB"/>
              <a:t>            @Override</a:t>
            </a:r>
          </a:p>
          <a:p>
            <a:pPr rtl="0" indent="0" marL="22860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public boolean touchDown(InputEvent event, float x, float y, int pointer, int button) {</a:t>
            </a:r>
          </a:p>
          <a:p>
            <a:pPr rtl="0" indent="-228600" marL="457200">
              <a:spcBef>
                <a:spcPts val="0"/>
              </a:spcBef>
              <a:buNone/>
            </a:pPr>
            <a:r>
              <a:rPr sz="1800" lang="en-GB">
                <a:solidFill>
                  <a:srgbClr val="0000FF"/>
                </a:solidFill>
              </a:rPr>
              <a:t>public void touchUp(InputEvent event, float x, float y, int pointer, int button) {</a:t>
            </a:r>
          </a:p>
          <a:p>
            <a:pPr rtl="0">
              <a:spcBef>
                <a:spcPts val="0"/>
              </a:spcBef>
              <a:buNone/>
            </a:pPr>
            <a:r>
              <a:rPr sz="2400" lang="en-GB"/>
              <a:t>2) Accelerometer (separate class)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public class Accelerometer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public static float accelY(){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return Gdx.input.getAccelerometerY();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8" name="Shape 118"/>
          <p:cNvSpPr txBox="1"/>
          <p:nvPr/>
        </p:nvSpPr>
        <p:spPr>
          <a:xfrm>
            <a:off y="0" x="8396175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Deep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