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706B-60DD-439C-B446-15760980185A}" type="datetimeFigureOut">
              <a:rPr lang="en-GB" smtClean="0"/>
              <a:t>02/06/2018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196D-8B5D-4DCD-83C6-9414B7C674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1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706B-60DD-439C-B446-15760980185A}" type="datetimeFigureOut">
              <a:rPr lang="en-GB" smtClean="0"/>
              <a:t>02/06/2018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196D-8B5D-4DCD-83C6-9414B7C674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29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706B-60DD-439C-B446-15760980185A}" type="datetimeFigureOut">
              <a:rPr lang="en-GB" smtClean="0"/>
              <a:t>02/06/2018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196D-8B5D-4DCD-83C6-9414B7C674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30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706B-60DD-439C-B446-15760980185A}" type="datetimeFigureOut">
              <a:rPr lang="en-GB" smtClean="0"/>
              <a:t>02/06/2018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196D-8B5D-4DCD-83C6-9414B7C674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38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706B-60DD-439C-B446-15760980185A}" type="datetimeFigureOut">
              <a:rPr lang="en-GB" smtClean="0"/>
              <a:t>02/06/2018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196D-8B5D-4DCD-83C6-9414B7C674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04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706B-60DD-439C-B446-15760980185A}" type="datetimeFigureOut">
              <a:rPr lang="en-GB" smtClean="0"/>
              <a:t>02/06/2018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196D-8B5D-4DCD-83C6-9414B7C674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66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706B-60DD-439C-B446-15760980185A}" type="datetimeFigureOut">
              <a:rPr lang="en-GB" smtClean="0"/>
              <a:t>02/06/2018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196D-8B5D-4DCD-83C6-9414B7C674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37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706B-60DD-439C-B446-15760980185A}" type="datetimeFigureOut">
              <a:rPr lang="en-GB" smtClean="0"/>
              <a:t>02/06/2018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196D-8B5D-4DCD-83C6-9414B7C674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2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706B-60DD-439C-B446-15760980185A}" type="datetimeFigureOut">
              <a:rPr lang="en-GB" smtClean="0"/>
              <a:t>02/06/2018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196D-8B5D-4DCD-83C6-9414B7C674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87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706B-60DD-439C-B446-15760980185A}" type="datetimeFigureOut">
              <a:rPr lang="en-GB" smtClean="0"/>
              <a:t>02/06/2018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196D-8B5D-4DCD-83C6-9414B7C674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38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706B-60DD-439C-B446-15760980185A}" type="datetimeFigureOut">
              <a:rPr lang="en-GB" smtClean="0"/>
              <a:t>02/06/2018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196D-8B5D-4DCD-83C6-9414B7C674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11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5706B-60DD-439C-B446-15760980185A}" type="datetimeFigureOut">
              <a:rPr lang="en-GB" smtClean="0"/>
              <a:t>02/06/2018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196D-8B5D-4DCD-83C6-9414B7C674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64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3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 err="1" smtClean="0"/>
              <a:t>Purpose</a:t>
            </a:r>
            <a:r>
              <a:rPr lang="es-ES" dirty="0" smtClean="0"/>
              <a:t> and </a:t>
            </a:r>
            <a:r>
              <a:rPr lang="es-ES" dirty="0" err="1" smtClean="0"/>
              <a:t>justification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" y="1325563"/>
            <a:ext cx="7146379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EO </a:t>
            </a:r>
            <a:r>
              <a:rPr lang="es-ES" dirty="0" err="1" smtClean="0"/>
              <a:t>technologies</a:t>
            </a:r>
            <a:r>
              <a:rPr lang="es-ES" dirty="0" smtClean="0"/>
              <a:t> to </a:t>
            </a:r>
            <a:r>
              <a:rPr lang="es-ES" dirty="0" err="1" smtClean="0"/>
              <a:t>improve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monitoring</a:t>
            </a:r>
            <a:r>
              <a:rPr lang="es-ES" dirty="0" smtClean="0"/>
              <a:t> of:</a:t>
            </a:r>
          </a:p>
          <a:p>
            <a:r>
              <a:rPr lang="es-ES" dirty="0" err="1" smtClean="0"/>
              <a:t>Atmosphere</a:t>
            </a:r>
            <a:endParaRPr lang="es-ES" dirty="0" smtClean="0"/>
          </a:p>
          <a:p>
            <a:r>
              <a:rPr lang="es-ES" dirty="0" smtClean="0"/>
              <a:t>Marine </a:t>
            </a:r>
            <a:r>
              <a:rPr lang="es-ES" dirty="0" err="1" smtClean="0"/>
              <a:t>environment</a:t>
            </a:r>
            <a:endParaRPr lang="es-ES" dirty="0" smtClean="0"/>
          </a:p>
          <a:p>
            <a:r>
              <a:rPr lang="es-ES" dirty="0" err="1" smtClean="0"/>
              <a:t>Land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Climate</a:t>
            </a:r>
            <a:r>
              <a:rPr lang="es-ES" dirty="0" smtClean="0"/>
              <a:t> </a:t>
            </a:r>
            <a:r>
              <a:rPr lang="es-ES" dirty="0" err="1" smtClean="0"/>
              <a:t>change</a:t>
            </a:r>
            <a:endParaRPr lang="es-ES" dirty="0" smtClean="0"/>
          </a:p>
          <a:p>
            <a:r>
              <a:rPr lang="es-ES" dirty="0" err="1" smtClean="0"/>
              <a:t>Emergency</a:t>
            </a:r>
            <a:r>
              <a:rPr lang="es-ES" dirty="0" smtClean="0"/>
              <a:t> </a:t>
            </a:r>
            <a:r>
              <a:rPr lang="es-ES" dirty="0" err="1" smtClean="0"/>
              <a:t>management</a:t>
            </a:r>
            <a:endParaRPr lang="es-ES" dirty="0" smtClean="0"/>
          </a:p>
          <a:p>
            <a:r>
              <a:rPr lang="es-ES" dirty="0" smtClean="0"/>
              <a:t>Security</a:t>
            </a:r>
            <a:endParaRPr lang="en-GB" dirty="0"/>
          </a:p>
        </p:txBody>
      </p:sp>
      <p:sp>
        <p:nvSpPr>
          <p:cNvPr id="7" name="Right Brace 6"/>
          <p:cNvSpPr/>
          <p:nvPr/>
        </p:nvSpPr>
        <p:spPr>
          <a:xfrm>
            <a:off x="4610636" y="1824246"/>
            <a:ext cx="605307" cy="33245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567411" y="1835203"/>
            <a:ext cx="3786389" cy="118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Objectives</a:t>
            </a:r>
            <a:r>
              <a:rPr lang="es-ES" dirty="0" smtClean="0"/>
              <a:t> “</a:t>
            </a:r>
            <a:r>
              <a:rPr lang="es-ES" dirty="0" err="1" smtClean="0"/>
              <a:t>Building</a:t>
            </a:r>
            <a:r>
              <a:rPr lang="es-ES" dirty="0" smtClean="0"/>
              <a:t> a </a:t>
            </a:r>
            <a:r>
              <a:rPr lang="es-ES" dirty="0" err="1" smtClean="0"/>
              <a:t>low-carbon</a:t>
            </a:r>
            <a:r>
              <a:rPr lang="es-ES" dirty="0" smtClean="0"/>
              <a:t>, </a:t>
            </a:r>
            <a:r>
              <a:rPr lang="es-ES" dirty="0" err="1" smtClean="0"/>
              <a:t>resilient</a:t>
            </a:r>
            <a:r>
              <a:rPr lang="es-ES" dirty="0" smtClean="0"/>
              <a:t> </a:t>
            </a:r>
            <a:r>
              <a:rPr lang="es-ES" dirty="0" err="1" smtClean="0"/>
              <a:t>future</a:t>
            </a:r>
            <a:r>
              <a:rPr lang="es-ES" dirty="0" smtClean="0"/>
              <a:t>”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8256430" y="3294753"/>
            <a:ext cx="2408350" cy="118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New </a:t>
            </a:r>
            <a:r>
              <a:rPr lang="es-ES" dirty="0" err="1" smtClean="0"/>
              <a:t>technologies</a:t>
            </a:r>
            <a:r>
              <a:rPr lang="es-ES" dirty="0" smtClean="0"/>
              <a:t> are </a:t>
            </a:r>
            <a:r>
              <a:rPr lang="es-ES" dirty="0" err="1" smtClean="0"/>
              <a:t>needed</a:t>
            </a:r>
            <a:endParaRPr lang="en-GB" dirty="0"/>
          </a:p>
        </p:txBody>
      </p:sp>
      <p:cxnSp>
        <p:nvCxnSpPr>
          <p:cNvPr id="17" name="Elbow Connector 16"/>
          <p:cNvCxnSpPr>
            <a:stCxn id="7" idx="1"/>
            <a:endCxn id="8" idx="1"/>
          </p:cNvCxnSpPr>
          <p:nvPr/>
        </p:nvCxnSpPr>
        <p:spPr>
          <a:xfrm rot="10800000" flipH="1">
            <a:off x="5215943" y="2427632"/>
            <a:ext cx="2351468" cy="1058901"/>
          </a:xfrm>
          <a:prstGeom prst="bentConnector5">
            <a:avLst>
              <a:gd name="adj1" fmla="val 39571"/>
              <a:gd name="adj2" fmla="val 100731"/>
              <a:gd name="adj3" fmla="val 757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50" y="4588601"/>
            <a:ext cx="1957589" cy="1957589"/>
          </a:xfrm>
          <a:prstGeom prst="rect">
            <a:avLst/>
          </a:prstGeom>
        </p:spPr>
      </p:pic>
      <p:cxnSp>
        <p:nvCxnSpPr>
          <p:cNvPr id="23" name="Elbow Connector 22"/>
          <p:cNvCxnSpPr>
            <a:stCxn id="11" idx="2"/>
            <a:endCxn id="21" idx="3"/>
          </p:cNvCxnSpPr>
          <p:nvPr/>
        </p:nvCxnSpPr>
        <p:spPr>
          <a:xfrm rot="5400000">
            <a:off x="8075829" y="4182619"/>
            <a:ext cx="1087787" cy="1681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1" idx="0"/>
          </p:cNvCxnSpPr>
          <p:nvPr/>
        </p:nvCxnSpPr>
        <p:spPr>
          <a:xfrm flipH="1">
            <a:off x="9460605" y="3020059"/>
            <a:ext cx="1" cy="27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2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7423" y="356899"/>
            <a:ext cx="11732654" cy="5817571"/>
            <a:chOff x="167423" y="356899"/>
            <a:chExt cx="11732654" cy="5817571"/>
          </a:xfrm>
        </p:grpSpPr>
        <p:grpSp>
          <p:nvGrpSpPr>
            <p:cNvPr id="5" name="Group 4"/>
            <p:cNvGrpSpPr/>
            <p:nvPr/>
          </p:nvGrpSpPr>
          <p:grpSpPr>
            <a:xfrm>
              <a:off x="167423" y="356899"/>
              <a:ext cx="11732654" cy="5817571"/>
              <a:chOff x="167423" y="356899"/>
              <a:chExt cx="11732654" cy="581757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37501" y="1954053"/>
                <a:ext cx="10792497" cy="4220417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167423" y="356899"/>
                <a:ext cx="11732654" cy="3707364"/>
                <a:chOff x="167423" y="428761"/>
                <a:chExt cx="11732654" cy="3707364"/>
              </a:xfrm>
            </p:grpSpPr>
            <p:cxnSp>
              <p:nvCxnSpPr>
                <p:cNvPr id="25" name="Elbow Connector 24"/>
                <p:cNvCxnSpPr>
                  <a:stCxn id="29" idx="2"/>
                  <a:endCxn id="31" idx="0"/>
                </p:cNvCxnSpPr>
                <p:nvPr/>
              </p:nvCxnSpPr>
              <p:spPr>
                <a:xfrm rot="5400000">
                  <a:off x="5514875" y="708464"/>
                  <a:ext cx="258578" cy="779172"/>
                </a:xfrm>
                <a:prstGeom prst="bentConnector3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5"/>
                <p:cNvGrpSpPr/>
                <p:nvPr/>
              </p:nvGrpSpPr>
              <p:grpSpPr>
                <a:xfrm>
                  <a:off x="167423" y="428761"/>
                  <a:ext cx="11732654" cy="3707364"/>
                  <a:chOff x="167423" y="428761"/>
                  <a:chExt cx="11732654" cy="3707364"/>
                </a:xfrm>
              </p:grpSpPr>
              <p:cxnSp>
                <p:nvCxnSpPr>
                  <p:cNvPr id="27" name="Elbow Connector 26"/>
                  <p:cNvCxnSpPr>
                    <a:stCxn id="29" idx="2"/>
                    <a:endCxn id="30" idx="0"/>
                  </p:cNvCxnSpPr>
                  <p:nvPr/>
                </p:nvCxnSpPr>
                <p:spPr>
                  <a:xfrm rot="5400000">
                    <a:off x="3628120" y="-1178291"/>
                    <a:ext cx="258578" cy="4552682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bg2">
                        <a:lumMod val="50000"/>
                      </a:schemeClr>
                    </a:solidFill>
                    <a:prstDash val="sysDash"/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167423" y="428761"/>
                    <a:ext cx="11732654" cy="3707364"/>
                    <a:chOff x="167425" y="428763"/>
                    <a:chExt cx="11732654" cy="3707364"/>
                  </a:xfrm>
                </p:grpSpPr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167425" y="428763"/>
                      <a:ext cx="11732654" cy="54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 smtClean="0"/>
                        <a:t>WP1: Project management </a:t>
                      </a:r>
                      <a:endParaRPr lang="en-GB" sz="1400" dirty="0"/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167425" y="1227341"/>
                      <a:ext cx="2627290" cy="54000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WP2: Quality and administration 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197179" y="1227341"/>
                      <a:ext cx="4114801" cy="540000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WP6: Business planning and exploitation of results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7714445" y="1227340"/>
                      <a:ext cx="4185634" cy="540000"/>
                    </a:xfrm>
                    <a:prstGeom prst="rect">
                      <a:avLst/>
                    </a:prstGeom>
                    <a:solidFill>
                      <a:srgbClr val="FF5050"/>
                    </a:solidFill>
                    <a:ln>
                      <a:solidFill>
                        <a:srgbClr val="FF5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WP7: Communication and dissemination strategies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3" name="Elbow Connector 32"/>
                    <p:cNvCxnSpPr>
                      <a:stCxn id="29" idx="2"/>
                      <a:endCxn id="32" idx="0"/>
                    </p:cNvCxnSpPr>
                    <p:nvPr/>
                  </p:nvCxnSpPr>
                  <p:spPr>
                    <a:xfrm rot="16200000" flipH="1">
                      <a:off x="7791219" y="-788704"/>
                      <a:ext cx="258577" cy="3773510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Elbow Connector 33"/>
                    <p:cNvCxnSpPr>
                      <a:stCxn id="23" idx="1"/>
                      <a:endCxn id="30" idx="2"/>
                    </p:cNvCxnSpPr>
                    <p:nvPr/>
                  </p:nvCxnSpPr>
                  <p:spPr>
                    <a:xfrm rot="10800000" flipH="1">
                      <a:off x="637502" y="1767342"/>
                      <a:ext cx="843567" cy="2368785"/>
                    </a:xfrm>
                    <a:prstGeom prst="bentConnector4">
                      <a:avLst>
                        <a:gd name="adj1" fmla="val -27099"/>
                        <a:gd name="adj2" fmla="val 94542"/>
                      </a:avLst>
                    </a:prstGeom>
                    <a:ln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Elbow Connector 34"/>
                    <p:cNvCxnSpPr>
                      <a:stCxn id="23" idx="0"/>
                      <a:endCxn id="31" idx="2"/>
                    </p:cNvCxnSpPr>
                    <p:nvPr/>
                  </p:nvCxnSpPr>
                  <p:spPr>
                    <a:xfrm rot="16200000" flipV="1">
                      <a:off x="5514878" y="1507043"/>
                      <a:ext cx="258576" cy="779172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Elbow Connector 35"/>
                    <p:cNvCxnSpPr>
                      <a:stCxn id="23" idx="3"/>
                      <a:endCxn id="32" idx="2"/>
                    </p:cNvCxnSpPr>
                    <p:nvPr/>
                  </p:nvCxnSpPr>
                  <p:spPr>
                    <a:xfrm flipH="1" flipV="1">
                      <a:off x="9807262" y="1767340"/>
                      <a:ext cx="1622738" cy="2368786"/>
                    </a:xfrm>
                    <a:prstGeom prst="bentConnector4">
                      <a:avLst>
                        <a:gd name="adj1" fmla="val -14087"/>
                        <a:gd name="adj2" fmla="val 94542"/>
                      </a:avLst>
                    </a:prstGeom>
                    <a:ln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Arrow Connector 36"/>
                    <p:cNvCxnSpPr/>
                    <p:nvPr/>
                  </p:nvCxnSpPr>
                  <p:spPr>
                    <a:xfrm>
                      <a:off x="7482625" y="1098051"/>
                      <a:ext cx="0" cy="927868"/>
                    </a:xfrm>
                    <a:prstGeom prst="straightConnector1">
                      <a:avLst/>
                    </a:prstGeom>
                    <a:ln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6" name="Group 5"/>
            <p:cNvGrpSpPr/>
            <p:nvPr/>
          </p:nvGrpSpPr>
          <p:grpSpPr>
            <a:xfrm>
              <a:off x="1073516" y="2160484"/>
              <a:ext cx="9777568" cy="3277931"/>
              <a:chOff x="1111028" y="2124908"/>
              <a:chExt cx="9777568" cy="327793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823272" y="2124908"/>
                <a:ext cx="2420953" cy="540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WP3: State of the art</a:t>
                </a:r>
                <a:endParaRPr lang="en-GB" sz="14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111028" y="3879689"/>
                <a:ext cx="2694676" cy="540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WP4: Product development</a:t>
                </a:r>
                <a:endParaRPr lang="en-GB" sz="14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156485" y="4862839"/>
                <a:ext cx="3977732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WP5: Simulation, testing, validation and quality</a:t>
                </a:r>
                <a:endParaRPr lang="en-GB" sz="14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240833" y="2124908"/>
                <a:ext cx="1912687" cy="540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Baseline for design</a:t>
                </a:r>
                <a:endParaRPr lang="en-GB" sz="1400" dirty="0"/>
              </a:p>
            </p:txBody>
          </p:sp>
          <p:cxnSp>
            <p:nvCxnSpPr>
              <p:cNvPr id="11" name="Straight Arrow Connector 10"/>
              <p:cNvCxnSpPr>
                <a:stCxn id="10" idx="3"/>
                <a:endCxn id="7" idx="1"/>
              </p:cNvCxnSpPr>
              <p:nvPr/>
            </p:nvCxnSpPr>
            <p:spPr>
              <a:xfrm>
                <a:off x="4153520" y="2394908"/>
                <a:ext cx="669752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4817323" y="2973080"/>
                <a:ext cx="2432849" cy="540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New technologies requirements</a:t>
                </a:r>
                <a:endParaRPr lang="en-GB" sz="1400" dirty="0"/>
              </a:p>
            </p:txBody>
          </p:sp>
          <p:cxnSp>
            <p:nvCxnSpPr>
              <p:cNvPr id="13" name="Straight Arrow Connector 12"/>
              <p:cNvCxnSpPr>
                <a:stCxn id="7" idx="2"/>
                <a:endCxn id="12" idx="0"/>
              </p:cNvCxnSpPr>
              <p:nvPr/>
            </p:nvCxnSpPr>
            <p:spPr>
              <a:xfrm flipH="1">
                <a:off x="6033748" y="2664908"/>
                <a:ext cx="1" cy="30817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/>
              <p:cNvCxnSpPr>
                <a:stCxn id="12" idx="2"/>
                <a:endCxn id="8" idx="0"/>
              </p:cNvCxnSpPr>
              <p:nvPr/>
            </p:nvCxnSpPr>
            <p:spPr>
              <a:xfrm rot="5400000">
                <a:off x="4062753" y="1908693"/>
                <a:ext cx="366609" cy="3575382"/>
              </a:xfrm>
              <a:prstGeom prst="bentConnector3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1241941" y="4862839"/>
                <a:ext cx="2432849" cy="540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Product design</a:t>
                </a:r>
                <a:endParaRPr lang="en-GB" sz="1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56485" y="3879689"/>
                <a:ext cx="2767838" cy="540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Test, performance and quality data</a:t>
                </a:r>
                <a:endParaRPr lang="en-GB" sz="1400" dirty="0"/>
              </a:p>
            </p:txBody>
          </p:sp>
          <p:cxnSp>
            <p:nvCxnSpPr>
              <p:cNvPr id="17" name="Straight Arrow Connector 16"/>
              <p:cNvCxnSpPr>
                <a:stCxn id="8" idx="2"/>
                <a:endCxn id="15" idx="0"/>
              </p:cNvCxnSpPr>
              <p:nvPr/>
            </p:nvCxnSpPr>
            <p:spPr>
              <a:xfrm>
                <a:off x="2458366" y="4419689"/>
                <a:ext cx="0" cy="44315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5" idx="3"/>
                <a:endCxn id="9" idx="1"/>
              </p:cNvCxnSpPr>
              <p:nvPr/>
            </p:nvCxnSpPr>
            <p:spPr>
              <a:xfrm>
                <a:off x="3674790" y="5132839"/>
                <a:ext cx="2481695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/>
              <p:cNvCxnSpPr>
                <a:stCxn id="9" idx="0"/>
                <a:endCxn id="16" idx="2"/>
              </p:cNvCxnSpPr>
              <p:nvPr/>
            </p:nvCxnSpPr>
            <p:spPr>
              <a:xfrm rot="16200000" flipV="1">
                <a:off x="7621303" y="4338790"/>
                <a:ext cx="443150" cy="604947"/>
              </a:xfrm>
              <a:prstGeom prst="bentConnector3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6" idx="1"/>
                <a:endCxn id="8" idx="3"/>
              </p:cNvCxnSpPr>
              <p:nvPr/>
            </p:nvCxnSpPr>
            <p:spPr>
              <a:xfrm flipH="1">
                <a:off x="3805704" y="4149689"/>
                <a:ext cx="2350781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9337181" y="2874681"/>
                <a:ext cx="1551415" cy="540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Final designs</a:t>
                </a:r>
                <a:endParaRPr lang="en-GB" sz="1400" dirty="0"/>
              </a:p>
            </p:txBody>
          </p:sp>
          <p:cxnSp>
            <p:nvCxnSpPr>
              <p:cNvPr id="22" name="Elbow Connector 21"/>
              <p:cNvCxnSpPr>
                <a:stCxn id="9" idx="0"/>
                <a:endCxn id="21" idx="2"/>
              </p:cNvCxnSpPr>
              <p:nvPr/>
            </p:nvCxnSpPr>
            <p:spPr>
              <a:xfrm rot="5400000" flipH="1" flipV="1">
                <a:off x="8405041" y="3154991"/>
                <a:ext cx="1448158" cy="1967538"/>
              </a:xfrm>
              <a:prstGeom prst="bentConnector3">
                <a:avLst>
                  <a:gd name="adj1" fmla="val 15936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951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347930" y="88091"/>
            <a:ext cx="7844070" cy="6769909"/>
            <a:chOff x="1068110" y="-9659"/>
            <a:chExt cx="7844070" cy="676990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0813" y="-9659"/>
              <a:ext cx="6171367" cy="630713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44" y="5088684"/>
              <a:ext cx="880352" cy="880352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>
              <a:stCxn id="4" idx="3"/>
            </p:cNvCxnSpPr>
            <p:nvPr/>
          </p:nvCxnSpPr>
          <p:spPr>
            <a:xfrm flipV="1">
              <a:off x="2193996" y="5156998"/>
              <a:ext cx="2223457" cy="3718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6734" y="181778"/>
              <a:ext cx="1679621" cy="894398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4656545" y="1076176"/>
              <a:ext cx="688188" cy="22031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0994" y="1355495"/>
              <a:ext cx="861500" cy="86634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3362494" y="1788665"/>
              <a:ext cx="1776176" cy="1866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110" y="4100714"/>
              <a:ext cx="1431045" cy="771391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2499155" y="4486410"/>
              <a:ext cx="1081022" cy="7430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8404" y="6055500"/>
              <a:ext cx="1337855" cy="491859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 flipH="1" flipV="1">
              <a:off x="5025746" y="3991800"/>
              <a:ext cx="1336584" cy="20637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044" y="6191825"/>
              <a:ext cx="1250536" cy="568425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7096259" y="4872105"/>
              <a:ext cx="964053" cy="13197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3217" y="3236169"/>
              <a:ext cx="1725181" cy="737960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3483114" y="3605149"/>
              <a:ext cx="895997" cy="11378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469" y="2438414"/>
              <a:ext cx="1968640" cy="557781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>
              <a:off x="3081109" y="2717305"/>
              <a:ext cx="1709832" cy="8878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573167" y="88091"/>
            <a:ext cx="3536561" cy="14498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Project </a:t>
            </a:r>
            <a:r>
              <a:rPr lang="es-ES" dirty="0" err="1" smtClean="0"/>
              <a:t>management</a:t>
            </a:r>
            <a:r>
              <a:rPr lang="es-ES" dirty="0" smtClean="0"/>
              <a:t>, </a:t>
            </a:r>
            <a:r>
              <a:rPr lang="es-ES" dirty="0" err="1" smtClean="0"/>
              <a:t>quality</a:t>
            </a:r>
            <a:r>
              <a:rPr lang="es-ES" dirty="0" smtClean="0"/>
              <a:t>, </a:t>
            </a:r>
            <a:r>
              <a:rPr lang="es-ES" dirty="0" err="1" smtClean="0"/>
              <a:t>business</a:t>
            </a:r>
            <a:r>
              <a:rPr lang="es-ES" dirty="0" smtClean="0"/>
              <a:t> plan and </a:t>
            </a:r>
            <a:r>
              <a:rPr lang="es-ES" dirty="0" err="1" smtClean="0"/>
              <a:t>explotation</a:t>
            </a:r>
            <a:r>
              <a:rPr lang="es-E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 HIRO 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BHO legal </a:t>
            </a:r>
            <a:r>
              <a:rPr lang="en-GB" dirty="0" err="1"/>
              <a:t>Rechtsanwälte</a:t>
            </a:r>
            <a:endParaRPr lang="en-GB" dirty="0"/>
          </a:p>
          <a:p>
            <a:r>
              <a:rPr lang="en-GB" dirty="0"/>
              <a:t>Partnership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3167" y="1811262"/>
            <a:ext cx="3536561" cy="14498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 smtClean="0"/>
              <a:t>Research</a:t>
            </a:r>
            <a:r>
              <a:rPr lang="es-ES" dirty="0" smtClean="0"/>
              <a:t> in </a:t>
            </a:r>
            <a:r>
              <a:rPr lang="es-ES" dirty="0" err="1" smtClean="0"/>
              <a:t>space</a:t>
            </a:r>
            <a:r>
              <a:rPr lang="es-ES" dirty="0" smtClean="0"/>
              <a:t> </a:t>
            </a:r>
            <a:r>
              <a:rPr lang="es-ES" dirty="0" err="1" smtClean="0"/>
              <a:t>technology</a:t>
            </a:r>
            <a:r>
              <a:rPr lang="es-ES" dirty="0" smtClean="0"/>
              <a:t> and </a:t>
            </a:r>
            <a:r>
              <a:rPr lang="es-ES" dirty="0" err="1" smtClean="0"/>
              <a:t>innovative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HIRO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Airbus D&amp;S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ICUBE-SERTIT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3167" y="4959629"/>
            <a:ext cx="3536561" cy="14498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 smtClean="0"/>
              <a:t>Urban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Vito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ReSAC</a:t>
            </a:r>
            <a:endParaRPr lang="es-E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551342" y="3346977"/>
            <a:ext cx="3536561" cy="14498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 smtClean="0"/>
              <a:t>Development</a:t>
            </a:r>
            <a:r>
              <a:rPr lang="es-ES" dirty="0" smtClean="0"/>
              <a:t>, </a:t>
            </a:r>
            <a:r>
              <a:rPr lang="es-ES" dirty="0" err="1" smtClean="0"/>
              <a:t>testing</a:t>
            </a:r>
            <a:r>
              <a:rPr lang="es-ES" dirty="0" smtClean="0"/>
              <a:t> and </a:t>
            </a:r>
            <a:r>
              <a:rPr lang="es-ES" dirty="0" err="1" smtClean="0"/>
              <a:t>validation</a:t>
            </a:r>
            <a:r>
              <a:rPr lang="es-ES" dirty="0" smtClean="0"/>
              <a:t> of </a:t>
            </a:r>
            <a:r>
              <a:rPr lang="es-ES" dirty="0" err="1" smtClean="0"/>
              <a:t>space</a:t>
            </a:r>
            <a:r>
              <a:rPr lang="es-ES" dirty="0" smtClean="0"/>
              <a:t> </a:t>
            </a:r>
            <a:r>
              <a:rPr lang="es-ES" dirty="0" err="1" smtClean="0"/>
              <a:t>systems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Airbus D&amp;S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Deimos</a:t>
            </a:r>
            <a:r>
              <a:rPr lang="es-ES" dirty="0" smtClean="0"/>
              <a:t> </a:t>
            </a:r>
            <a:r>
              <a:rPr lang="es-ES" dirty="0" err="1" smtClean="0"/>
              <a:t>Space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Thales</a:t>
            </a:r>
            <a:r>
              <a:rPr lang="es-ES" dirty="0" smtClean="0"/>
              <a:t> </a:t>
            </a:r>
            <a:r>
              <a:rPr lang="es-ES" dirty="0" err="1" smtClean="0"/>
              <a:t>Alenia</a:t>
            </a:r>
            <a:r>
              <a:rPr lang="es-ES" dirty="0" smtClean="0"/>
              <a:t> </a:t>
            </a:r>
            <a:r>
              <a:rPr lang="es-ES" dirty="0" err="1" smtClean="0"/>
              <a:t>Space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53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138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Purpose and justification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María</dc:creator>
  <cp:lastModifiedBy>Eva María</cp:lastModifiedBy>
  <cp:revision>4</cp:revision>
  <dcterms:created xsi:type="dcterms:W3CDTF">2018-06-02T07:52:06Z</dcterms:created>
  <dcterms:modified xsi:type="dcterms:W3CDTF">2018-06-02T08:55:41Z</dcterms:modified>
</cp:coreProperties>
</file>