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59" r:id="rId4"/>
    <p:sldId id="260" r:id="rId5"/>
    <p:sldId id="261" r:id="rId6"/>
    <p:sldId id="262" r:id="rId7"/>
    <p:sldId id="263" r:id="rId8"/>
    <p:sldId id="264" r:id="rId9"/>
    <p:sldId id="272" r:id="rId10"/>
    <p:sldId id="266" r:id="rId11"/>
    <p:sldId id="270" r:id="rId12"/>
    <p:sldId id="273" r:id="rId13"/>
    <p:sldId id="267" r:id="rId14"/>
    <p:sldId id="268" r:id="rId15"/>
    <p:sldId id="269" r:id="rId16"/>
    <p:sldId id="271" r:id="rId17"/>
    <p:sldId id="27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7F"/>
    <a:srgbClr val="FFA800"/>
    <a:srgbClr val="A64D79"/>
    <a:srgbClr val="00690B"/>
    <a:srgbClr val="D00243"/>
    <a:srgbClr val="E882A2"/>
    <a:srgbClr val="A449FF"/>
    <a:srgbClr val="A6FF00"/>
    <a:srgbClr val="CC0066"/>
    <a:srgbClr val="ED5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071F8D-3B40-4929-B534-38EB12AAB38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72D3782A-124D-4A60-AB46-D647AA6D4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1441D4B-0843-4F18-AEB3-40B6EB134F94}"/>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5" name="מציין מיקום של כותרת תחתונה 4">
            <a:extLst>
              <a:ext uri="{FF2B5EF4-FFF2-40B4-BE49-F238E27FC236}">
                <a16:creationId xmlns:a16="http://schemas.microsoft.com/office/drawing/2014/main" id="{476348AA-119F-45E1-910B-B855CE7E20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DE223D8-87E4-4BF9-9629-513E52B95985}"/>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331698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C6CDE5-1141-44F0-9F8E-3254DA65629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3FA9C95-45A8-427A-89EE-F68FEE82E25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F0F3E37-6FA9-4A4F-92AB-2618DE50CA0A}"/>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5" name="מציין מיקום של כותרת תחתונה 4">
            <a:extLst>
              <a:ext uri="{FF2B5EF4-FFF2-40B4-BE49-F238E27FC236}">
                <a16:creationId xmlns:a16="http://schemas.microsoft.com/office/drawing/2014/main" id="{138A2CDB-3238-4723-9A47-B2413971CC9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7A9A9C0-0B2A-49F1-A852-E798D96BF3EC}"/>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124683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11D7293-5E89-4C7F-8DEA-E2EA6445129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BC9C281-205D-4D49-B309-387F3719E2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2DECDDC-AEAD-4533-95C1-FBBDDF609693}"/>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5" name="מציין מיקום של כותרת תחתונה 4">
            <a:extLst>
              <a:ext uri="{FF2B5EF4-FFF2-40B4-BE49-F238E27FC236}">
                <a16:creationId xmlns:a16="http://schemas.microsoft.com/office/drawing/2014/main" id="{12569A3A-1719-4870-B1C9-FEC2EC08A14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B379DC5-92DC-4C63-A59B-5B24857C6913}"/>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52882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125BDE-8DD8-499B-B504-13607179301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48C33C3-383D-4E36-AE1B-71693FBC0EB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5621B63-8CEC-472A-97FC-85BA5760E301}"/>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5" name="מציין מיקום של כותרת תחתונה 4">
            <a:extLst>
              <a:ext uri="{FF2B5EF4-FFF2-40B4-BE49-F238E27FC236}">
                <a16:creationId xmlns:a16="http://schemas.microsoft.com/office/drawing/2014/main" id="{D85D578A-821A-4BB2-B0B3-276AE03527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C767DD-7372-4918-8386-C3450DFAB4A8}"/>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315863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6D58E9-C10D-400F-AF8C-12E5B85A4C8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E3BE73B-3625-4330-B4C4-793EB5B60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E70ABDC-748B-4D87-A981-FC9D113F27CC}"/>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5" name="מציין מיקום של כותרת תחתונה 4">
            <a:extLst>
              <a:ext uri="{FF2B5EF4-FFF2-40B4-BE49-F238E27FC236}">
                <a16:creationId xmlns:a16="http://schemas.microsoft.com/office/drawing/2014/main" id="{1A7CE497-9E53-47FE-8C9A-854B53FCF93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611BB92-9D64-4B60-88E6-7967F697509B}"/>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38048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4BDA84-53BB-44CA-901A-2AE88355369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3588F17-6DDD-44F2-9D12-5002D4373C1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7751713-27C3-44CE-BF24-F93CB0C29C7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08C763B-6E8A-4F3F-A13D-FA7AAA087B0E}"/>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6" name="מציין מיקום של כותרת תחתונה 5">
            <a:extLst>
              <a:ext uri="{FF2B5EF4-FFF2-40B4-BE49-F238E27FC236}">
                <a16:creationId xmlns:a16="http://schemas.microsoft.com/office/drawing/2014/main" id="{CDBDFB09-12E4-473D-BAE1-6D0C640301E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B7429F3-CE9C-4EED-B8EA-847674BC5293}"/>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213079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ED63CE-39F1-47AE-9C09-ADADD937DA3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C3616F1-4CFB-44BC-9B0D-FD9B53DDF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5975909-04EC-4944-973A-013FD50B5605}"/>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614CFEA-453D-4D3D-B3BF-CF910E908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2A1A3E3-797E-4630-B500-5D85D740313E}"/>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6B75D24-0333-44DC-B0EF-AEA26243486A}"/>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8" name="מציין מיקום של כותרת תחתונה 7">
            <a:extLst>
              <a:ext uri="{FF2B5EF4-FFF2-40B4-BE49-F238E27FC236}">
                <a16:creationId xmlns:a16="http://schemas.microsoft.com/office/drawing/2014/main" id="{ABEFABE8-4455-4DB8-8A94-21A079A8337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257F1E6D-1C42-4B8F-A458-63FA393759CA}"/>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17883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8864FE-16BD-49EE-9D5C-C8F7B1EFBDB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2972442-AE80-4158-936B-5F38C5998B3B}"/>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4" name="מציין מיקום של כותרת תחתונה 3">
            <a:extLst>
              <a:ext uri="{FF2B5EF4-FFF2-40B4-BE49-F238E27FC236}">
                <a16:creationId xmlns:a16="http://schemas.microsoft.com/office/drawing/2014/main" id="{F748FA8D-449F-421B-97E3-4FA1E2D631B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12E41E3-316C-4182-820D-AF82F206F256}"/>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35754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AD05291-6365-47F1-AAE4-BD8873A39A48}"/>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3" name="מציין מיקום של כותרת תחתונה 2">
            <a:extLst>
              <a:ext uri="{FF2B5EF4-FFF2-40B4-BE49-F238E27FC236}">
                <a16:creationId xmlns:a16="http://schemas.microsoft.com/office/drawing/2014/main" id="{E6C2F7B5-3A60-4AE0-BB59-AFDC66A03878}"/>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CFA010B-3D36-4E2F-83A6-B6202F682168}"/>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217019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6DC6E1-2F0E-4706-9A1F-0A0F45E924F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7EB4501-7B00-40E7-AED7-35A0200B5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AAE3A5F-2028-4598-B2C2-AB079D3C3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F4B83F3-8595-4D5A-A4DF-2BB2536CE361}"/>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6" name="מציין מיקום של כותרת תחתונה 5">
            <a:extLst>
              <a:ext uri="{FF2B5EF4-FFF2-40B4-BE49-F238E27FC236}">
                <a16:creationId xmlns:a16="http://schemas.microsoft.com/office/drawing/2014/main" id="{34607044-5471-4A36-B691-E1F40F33A2F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F3291F9-A7B4-44C9-BC2F-D6AA861995E8}"/>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423265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602282-4FCA-4ED1-BFE9-26050004D55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39B159D-6597-4F34-ACD9-992EA09FB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F1457AE-4FFB-4FDB-B190-BF7A617FD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DA87E55-3911-4DC9-AF53-5F21173638BB}"/>
              </a:ext>
            </a:extLst>
          </p:cNvPr>
          <p:cNvSpPr>
            <a:spLocks noGrp="1"/>
          </p:cNvSpPr>
          <p:nvPr>
            <p:ph type="dt" sz="half" idx="10"/>
          </p:nvPr>
        </p:nvSpPr>
        <p:spPr/>
        <p:txBody>
          <a:bodyPr/>
          <a:lstStyle/>
          <a:p>
            <a:fld id="{DEDD8A7F-0B79-4925-88C7-CEAC9B8F30C9}" type="datetimeFigureOut">
              <a:rPr lang="he-IL" smtClean="0"/>
              <a:t>כ"ג/טבת/תשפ"א</a:t>
            </a:fld>
            <a:endParaRPr lang="he-IL"/>
          </a:p>
        </p:txBody>
      </p:sp>
      <p:sp>
        <p:nvSpPr>
          <p:cNvPr id="6" name="מציין מיקום של כותרת תחתונה 5">
            <a:extLst>
              <a:ext uri="{FF2B5EF4-FFF2-40B4-BE49-F238E27FC236}">
                <a16:creationId xmlns:a16="http://schemas.microsoft.com/office/drawing/2014/main" id="{005ABD49-1B9C-468D-91B8-12A66082D19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2A5DCDE-C97E-4B26-BC6D-F4A9CE207C8B}"/>
              </a:ext>
            </a:extLst>
          </p:cNvPr>
          <p:cNvSpPr>
            <a:spLocks noGrp="1"/>
          </p:cNvSpPr>
          <p:nvPr>
            <p:ph type="sldNum" sz="quarter" idx="12"/>
          </p:nvPr>
        </p:nvSpPr>
        <p:spPr/>
        <p:txBody>
          <a:bodyPr/>
          <a:lstStyle/>
          <a:p>
            <a:fld id="{0DE5BBA4-34AA-4367-A9D4-82BE0E437FD2}" type="slidenum">
              <a:rPr lang="he-IL" smtClean="0"/>
              <a:t>‹#›</a:t>
            </a:fld>
            <a:endParaRPr lang="he-IL"/>
          </a:p>
        </p:txBody>
      </p:sp>
    </p:spTree>
    <p:extLst>
      <p:ext uri="{BB962C8B-B14F-4D97-AF65-F5344CB8AC3E}">
        <p14:creationId xmlns:p14="http://schemas.microsoft.com/office/powerpoint/2010/main" val="274588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BECFDC7A-AF10-4915-9B19-E33BAF4AC02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02C9FA8-FADA-43FF-B0ED-F2577DDFF53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26390B-656F-40EB-AE05-D5CEDAE721B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EDD8A7F-0B79-4925-88C7-CEAC9B8F30C9}" type="datetimeFigureOut">
              <a:rPr lang="he-IL" smtClean="0"/>
              <a:t>כ"ג/טבת/תשפ"א</a:t>
            </a:fld>
            <a:endParaRPr lang="he-IL"/>
          </a:p>
        </p:txBody>
      </p:sp>
      <p:sp>
        <p:nvSpPr>
          <p:cNvPr id="5" name="מציין מיקום של כותרת תחתונה 4">
            <a:extLst>
              <a:ext uri="{FF2B5EF4-FFF2-40B4-BE49-F238E27FC236}">
                <a16:creationId xmlns:a16="http://schemas.microsoft.com/office/drawing/2014/main" id="{E2B989F4-8CAA-4C77-A620-FBA3F37CD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DAD902ED-7564-44F6-AF14-65819A49084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DE5BBA4-34AA-4367-A9D4-82BE0E437FD2}" type="slidenum">
              <a:rPr lang="he-IL" smtClean="0"/>
              <a:t>‹#›</a:t>
            </a:fld>
            <a:endParaRPr lang="he-IL"/>
          </a:p>
        </p:txBody>
      </p:sp>
    </p:spTree>
    <p:extLst>
      <p:ext uri="{BB962C8B-B14F-4D97-AF65-F5344CB8AC3E}">
        <p14:creationId xmlns:p14="http://schemas.microsoft.com/office/powerpoint/2010/main" val="1503518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descr="תמונה שמכילה טקסט&#10;&#10;התיאור נוצר באופן אוטומטי">
            <a:extLst>
              <a:ext uri="{FF2B5EF4-FFF2-40B4-BE49-F238E27FC236}">
                <a16:creationId xmlns:a16="http://schemas.microsoft.com/office/drawing/2014/main" id="{1ED967E8-722C-43B8-BA6F-6F644CCFFA20}"/>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8081" y="-806695"/>
            <a:ext cx="8968315" cy="8471390"/>
          </a:xfrm>
          <a:prstGeom prst="rect">
            <a:avLst/>
          </a:prstGeom>
        </p:spPr>
      </p:pic>
      <p:pic>
        <p:nvPicPr>
          <p:cNvPr id="16" name="תמונה 15" descr="תמונה שמכילה טקסט&#10;&#10;התיאור נוצר באופן אוטומטי">
            <a:extLst>
              <a:ext uri="{FF2B5EF4-FFF2-40B4-BE49-F238E27FC236}">
                <a16:creationId xmlns:a16="http://schemas.microsoft.com/office/drawing/2014/main" id="{430A0716-E4AB-4026-9AE5-01697A70754B}"/>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3609975" y="-527965"/>
            <a:ext cx="8734425" cy="8250459"/>
          </a:xfrm>
          <a:prstGeom prst="rect">
            <a:avLst/>
          </a:prstGeom>
        </p:spPr>
      </p:pic>
      <p:sp>
        <p:nvSpPr>
          <p:cNvPr id="2" name="כותרת 1">
            <a:extLst>
              <a:ext uri="{FF2B5EF4-FFF2-40B4-BE49-F238E27FC236}">
                <a16:creationId xmlns:a16="http://schemas.microsoft.com/office/drawing/2014/main" id="{0A5D8E20-8217-4024-B8CC-5F811DE8C713}"/>
              </a:ext>
            </a:extLst>
          </p:cNvPr>
          <p:cNvSpPr>
            <a:spLocks noGrp="1"/>
          </p:cNvSpPr>
          <p:nvPr>
            <p:ph type="ctrTitle"/>
          </p:nvPr>
        </p:nvSpPr>
        <p:spPr>
          <a:xfrm>
            <a:off x="1724025" y="581024"/>
            <a:ext cx="9144000" cy="1052513"/>
          </a:xfrm>
        </p:spPr>
        <p:txBody>
          <a:bodyPr>
            <a:normAutofit fontScale="90000"/>
          </a:bodyPr>
          <a:lstStyle/>
          <a:p>
            <a:r>
              <a:rPr lang="he-IL" b="1" dirty="0">
                <a:latin typeface="Calibri" panose="020F0502020204030204" pitchFamily="34" charset="0"/>
                <a:cs typeface="Calibri" panose="020F0502020204030204" pitchFamily="34" charset="0"/>
              </a:rPr>
              <a:t>פרויקט במעבדה להנדסת חשמל א'</a:t>
            </a:r>
          </a:p>
        </p:txBody>
      </p:sp>
      <p:sp>
        <p:nvSpPr>
          <p:cNvPr id="3" name="כותרת משנה 2">
            <a:extLst>
              <a:ext uri="{FF2B5EF4-FFF2-40B4-BE49-F238E27FC236}">
                <a16:creationId xmlns:a16="http://schemas.microsoft.com/office/drawing/2014/main" id="{AC27D225-ACEA-4926-8F2F-E93202151864}"/>
              </a:ext>
            </a:extLst>
          </p:cNvPr>
          <p:cNvSpPr>
            <a:spLocks noGrp="1"/>
          </p:cNvSpPr>
          <p:nvPr>
            <p:ph type="subTitle" idx="1"/>
          </p:nvPr>
        </p:nvSpPr>
        <p:spPr>
          <a:xfrm>
            <a:off x="1524000" y="1743075"/>
            <a:ext cx="9144000" cy="3695701"/>
          </a:xfrm>
        </p:spPr>
        <p:txBody>
          <a:bodyPr>
            <a:normAutofit/>
          </a:bodyPr>
          <a:lstStyle/>
          <a:p>
            <a:r>
              <a:rPr lang="he-IL" b="1" dirty="0">
                <a:latin typeface="Calibri" panose="020F0502020204030204" pitchFamily="34" charset="0"/>
                <a:cs typeface="Calibri" panose="020F0502020204030204" pitchFamily="34" charset="0"/>
              </a:rPr>
              <a:t>משחק "לוכד יהלומים"</a:t>
            </a:r>
          </a:p>
          <a:p>
            <a:r>
              <a:rPr lang="he-IL" b="1" dirty="0">
                <a:latin typeface="Calibri" panose="020F0502020204030204" pitchFamily="34" charset="0"/>
                <a:cs typeface="Calibri" panose="020F0502020204030204" pitchFamily="34" charset="0"/>
              </a:rPr>
              <a:t>מבוסס על מלחמת הכוכבים</a:t>
            </a:r>
          </a:p>
          <a:p>
            <a:endParaRPr lang="he-IL" dirty="0">
              <a:latin typeface="Calibri" panose="020F0502020204030204" pitchFamily="34" charset="0"/>
              <a:cs typeface="Calibri" panose="020F0502020204030204" pitchFamily="34" charset="0"/>
            </a:endParaRPr>
          </a:p>
          <a:p>
            <a:r>
              <a:rPr lang="he-IL" dirty="0">
                <a:latin typeface="Calibri" panose="020F0502020204030204" pitchFamily="34" charset="0"/>
                <a:cs typeface="Calibri" panose="020F0502020204030204" pitchFamily="34" charset="0"/>
              </a:rPr>
              <a:t>מגישים:</a:t>
            </a:r>
          </a:p>
          <a:p>
            <a:r>
              <a:rPr lang="he-IL" dirty="0">
                <a:latin typeface="Calibri" panose="020F0502020204030204" pitchFamily="34" charset="0"/>
                <a:cs typeface="Calibri" panose="020F0502020204030204" pitchFamily="34" charset="0"/>
              </a:rPr>
              <a:t>שני זמיר</a:t>
            </a:r>
          </a:p>
          <a:p>
            <a:r>
              <a:rPr lang="he-IL" dirty="0" err="1">
                <a:latin typeface="Calibri" panose="020F0502020204030204" pitchFamily="34" charset="0"/>
                <a:cs typeface="Calibri" panose="020F0502020204030204" pitchFamily="34" charset="0"/>
              </a:rPr>
              <a:t>ויאאם</a:t>
            </a:r>
            <a:r>
              <a:rPr lang="he-IL" dirty="0">
                <a:latin typeface="Calibri" panose="020F0502020204030204" pitchFamily="34" charset="0"/>
                <a:cs typeface="Calibri" panose="020F0502020204030204" pitchFamily="34" charset="0"/>
              </a:rPr>
              <a:t> </a:t>
            </a:r>
            <a:r>
              <a:rPr lang="he-IL" dirty="0" err="1">
                <a:latin typeface="Calibri" panose="020F0502020204030204" pitchFamily="34" charset="0"/>
                <a:cs typeface="Calibri" panose="020F0502020204030204" pitchFamily="34" charset="0"/>
              </a:rPr>
              <a:t>פארס</a:t>
            </a:r>
            <a:endParaRPr lang="he-IL" dirty="0">
              <a:latin typeface="Calibri" panose="020F0502020204030204" pitchFamily="34" charset="0"/>
              <a:cs typeface="Calibri" panose="020F0502020204030204" pitchFamily="34" charset="0"/>
            </a:endParaRPr>
          </a:p>
          <a:p>
            <a:r>
              <a:rPr lang="he-IL" dirty="0">
                <a:latin typeface="Calibri" panose="020F0502020204030204" pitchFamily="34" charset="0"/>
                <a:cs typeface="Calibri" panose="020F0502020204030204" pitchFamily="34" charset="0"/>
              </a:rPr>
              <a:t>מדריך: שמואל מסלטי</a:t>
            </a:r>
          </a:p>
        </p:txBody>
      </p:sp>
    </p:spTree>
    <p:extLst>
      <p:ext uri="{BB962C8B-B14F-4D97-AF65-F5344CB8AC3E}">
        <p14:creationId xmlns:p14="http://schemas.microsoft.com/office/powerpoint/2010/main" val="159988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0CD8F05-03ED-48F0-B10E-8F3CBEBBEC23}"/>
              </a:ext>
            </a:extLst>
          </p:cNvPr>
          <p:cNvSpPr txBox="1"/>
          <p:nvPr/>
        </p:nvSpPr>
        <p:spPr>
          <a:xfrm>
            <a:off x="1257299" y="750569"/>
            <a:ext cx="9963151" cy="5307607"/>
          </a:xfrm>
          <a:prstGeom prst="rect">
            <a:avLst/>
          </a:prstGeom>
          <a:noFill/>
        </p:spPr>
        <p:txBody>
          <a:bodyPr wrap="square" rtlCol="1">
            <a:spAutoFit/>
          </a:bodyPr>
          <a:lstStyle/>
          <a:p>
            <a:pPr>
              <a:lnSpc>
                <a:spcPct val="150000"/>
              </a:lnSpc>
              <a:spcBef>
                <a:spcPct val="0"/>
              </a:spcBef>
            </a:pPr>
            <a:r>
              <a:rPr lang="en-US" sz="2800" b="1" u="sng" dirty="0" err="1">
                <a:latin typeface="Calibri" panose="020F0502020204030204" pitchFamily="34" charset="0"/>
                <a:ea typeface="+mj-ea"/>
                <a:cs typeface="Calibri" panose="020F0502020204030204" pitchFamily="34" charset="0"/>
              </a:rPr>
              <a:t>Score_object</a:t>
            </a:r>
            <a:r>
              <a:rPr lang="he-IL" sz="2800" b="1" u="sng" dirty="0">
                <a:latin typeface="Calibri" panose="020F0502020204030204" pitchFamily="34" charset="0"/>
                <a:ea typeface="+mj-ea"/>
                <a:cs typeface="Calibri" panose="020F0502020204030204" pitchFamily="34" charset="0"/>
              </a:rPr>
              <a:t> :</a:t>
            </a:r>
          </a:p>
          <a:p>
            <a:pPr>
              <a:lnSpc>
                <a:spcPct val="150000"/>
              </a:lnSpc>
              <a:spcBef>
                <a:spcPct val="0"/>
              </a:spcBef>
            </a:pPr>
            <a:r>
              <a:rPr lang="he-IL" sz="2000" b="1" dirty="0">
                <a:latin typeface="Calibri" panose="020F0502020204030204" pitchFamily="34" charset="0"/>
                <a:ea typeface="+mj-ea"/>
                <a:cs typeface="Calibri" panose="020F0502020204030204" pitchFamily="34" charset="0"/>
              </a:rPr>
              <a:t>מטרת הרכיב :</a:t>
            </a:r>
            <a:r>
              <a:rPr lang="en-US" sz="2000" b="1" dirty="0">
                <a:latin typeface="Calibri" panose="020F0502020204030204" pitchFamily="34" charset="0"/>
                <a:ea typeface="+mj-ea"/>
                <a:cs typeface="Calibri" panose="020F0502020204030204" pitchFamily="34" charset="0"/>
              </a:rPr>
              <a:t> </a:t>
            </a:r>
            <a:r>
              <a:rPr lang="he-IL" sz="2000" dirty="0">
                <a:latin typeface="Calibri" panose="020F0502020204030204" pitchFamily="34" charset="0"/>
                <a:ea typeface="+mj-ea"/>
                <a:cs typeface="Calibri" panose="020F0502020204030204" pitchFamily="34" charset="0"/>
              </a:rPr>
              <a:t>להראות הניקוד שאסף השחקן עד עכשיו במשחק , ובנוסף להראות את החיים של השחקן , ושולח סיגנל במידה ו נגמרו החיים של השחקן .</a:t>
            </a:r>
          </a:p>
          <a:p>
            <a:pPr>
              <a:lnSpc>
                <a:spcPct val="150000"/>
              </a:lnSpc>
              <a:spcBef>
                <a:spcPct val="0"/>
              </a:spcBef>
            </a:pPr>
            <a:r>
              <a:rPr lang="he-IL" sz="2000" b="1" dirty="0">
                <a:latin typeface="Calibri" panose="020F0502020204030204" pitchFamily="34" charset="0"/>
                <a:ea typeface="+mj-ea"/>
                <a:cs typeface="Calibri" panose="020F0502020204030204" pitchFamily="34" charset="0"/>
              </a:rPr>
              <a:t>כניסות </a:t>
            </a:r>
            <a:r>
              <a:rPr lang="he-IL" sz="2000" dirty="0">
                <a:latin typeface="Calibri" panose="020F0502020204030204" pitchFamily="34" charset="0"/>
                <a:ea typeface="+mj-ea"/>
                <a:cs typeface="Calibri" panose="020F0502020204030204" pitchFamily="34" charset="0"/>
              </a:rPr>
              <a:t>:</a:t>
            </a:r>
            <a:r>
              <a:rPr lang="en-US" sz="2000" dirty="0">
                <a:latin typeface="Calibri" panose="020F0502020204030204" pitchFamily="34" charset="0"/>
                <a:ea typeface="+mj-ea"/>
                <a:cs typeface="Calibri" panose="020F0502020204030204" pitchFamily="34" charset="0"/>
              </a:rPr>
              <a:t> </a:t>
            </a:r>
            <a:r>
              <a:rPr lang="he-IL" sz="2000" dirty="0">
                <a:latin typeface="Calibri" panose="020F0502020204030204" pitchFamily="34" charset="0"/>
                <a:ea typeface="+mj-ea"/>
                <a:cs typeface="Calibri" panose="020F0502020204030204" pitchFamily="34" charset="0"/>
              </a:rPr>
              <a:t> </a:t>
            </a:r>
            <a:r>
              <a:rPr lang="en-GB" sz="2000" dirty="0" err="1">
                <a:latin typeface="Calibri" panose="020F0502020204030204" pitchFamily="34" charset="0"/>
                <a:ea typeface="+mj-ea"/>
                <a:cs typeface="Calibri" panose="020F0502020204030204" pitchFamily="34" charset="0"/>
              </a:rPr>
              <a:t>clk</a:t>
            </a:r>
            <a:r>
              <a:rPr lang="en-GB" sz="2000" dirty="0">
                <a:latin typeface="Calibri" panose="020F0502020204030204" pitchFamily="34" charset="0"/>
                <a:ea typeface="+mj-ea"/>
                <a:cs typeface="Calibri" panose="020F0502020204030204" pitchFamily="34" charset="0"/>
              </a:rPr>
              <a:t> , </a:t>
            </a:r>
            <a:r>
              <a:rPr lang="en-GB" sz="2000" dirty="0" err="1">
                <a:latin typeface="Calibri" panose="020F0502020204030204" pitchFamily="34" charset="0"/>
                <a:ea typeface="+mj-ea"/>
                <a:cs typeface="Calibri" panose="020F0502020204030204" pitchFamily="34" charset="0"/>
              </a:rPr>
              <a:t>resetN</a:t>
            </a:r>
            <a:r>
              <a:rPr lang="en-GB" sz="2000" dirty="0">
                <a:latin typeface="Calibri" panose="020F0502020204030204" pitchFamily="34" charset="0"/>
                <a:ea typeface="+mj-ea"/>
                <a:cs typeface="Calibri" panose="020F0502020204030204" pitchFamily="34" charset="0"/>
              </a:rPr>
              <a:t> , </a:t>
            </a:r>
            <a:r>
              <a:rPr lang="en-US" sz="2000" dirty="0" err="1">
                <a:latin typeface="Calibri" panose="020F0502020204030204" pitchFamily="34" charset="0"/>
                <a:ea typeface="+mj-ea"/>
                <a:cs typeface="Calibri" panose="020F0502020204030204" pitchFamily="34" charset="0"/>
              </a:rPr>
              <a:t>bomb_coll</a:t>
            </a:r>
            <a:r>
              <a:rPr lang="en-US" sz="2000" dirty="0">
                <a:latin typeface="Calibri" panose="020F0502020204030204" pitchFamily="34" charset="0"/>
                <a:ea typeface="+mj-ea"/>
                <a:cs typeface="Calibri" panose="020F0502020204030204" pitchFamily="34" charset="0"/>
              </a:rPr>
              <a:t>, </a:t>
            </a:r>
            <a:r>
              <a:rPr lang="en-US" sz="2000" dirty="0" err="1">
                <a:latin typeface="Calibri" panose="020F0502020204030204" pitchFamily="34" charset="0"/>
                <a:ea typeface="+mj-ea"/>
                <a:cs typeface="Calibri" panose="020F0502020204030204" pitchFamily="34" charset="0"/>
              </a:rPr>
              <a:t>diamond_coll</a:t>
            </a:r>
            <a:endParaRPr lang="en-US" sz="2000" dirty="0">
              <a:latin typeface="Calibri" panose="020F0502020204030204" pitchFamily="34" charset="0"/>
              <a:ea typeface="+mj-ea"/>
              <a:cs typeface="Calibri" panose="020F0502020204030204" pitchFamily="34" charset="0"/>
            </a:endParaRPr>
          </a:p>
          <a:p>
            <a:pPr>
              <a:lnSpc>
                <a:spcPct val="150000"/>
              </a:lnSpc>
              <a:spcBef>
                <a:spcPct val="0"/>
              </a:spcBef>
            </a:pPr>
            <a:r>
              <a:rPr lang="he-IL" sz="2000" b="1" dirty="0">
                <a:latin typeface="Calibri" panose="020F0502020204030204" pitchFamily="34" charset="0"/>
                <a:ea typeface="+mj-ea"/>
                <a:cs typeface="Calibri" panose="020F0502020204030204" pitchFamily="34" charset="0"/>
              </a:rPr>
              <a:t>יציאות</a:t>
            </a:r>
            <a:r>
              <a:rPr lang="he-IL" sz="2000" dirty="0">
                <a:latin typeface="Calibri" panose="020F0502020204030204" pitchFamily="34" charset="0"/>
                <a:ea typeface="+mj-ea"/>
                <a:cs typeface="Calibri" panose="020F0502020204030204" pitchFamily="34" charset="0"/>
              </a:rPr>
              <a:t> :</a:t>
            </a:r>
            <a:r>
              <a:rPr lang="en-US" sz="2000" dirty="0">
                <a:latin typeface="Calibri" panose="020F0502020204030204" pitchFamily="34" charset="0"/>
                <a:ea typeface="+mj-ea"/>
                <a:cs typeface="Calibri" panose="020F0502020204030204" pitchFamily="34" charset="0"/>
              </a:rPr>
              <a:t>  </a:t>
            </a:r>
            <a:r>
              <a:rPr lang="en-US" sz="2000" dirty="0" err="1">
                <a:latin typeface="Calibri" panose="020F0502020204030204" pitchFamily="34" charset="0"/>
                <a:ea typeface="+mj-ea"/>
                <a:cs typeface="Calibri" panose="020F0502020204030204" pitchFamily="34" charset="0"/>
              </a:rPr>
              <a:t>endOfLife</a:t>
            </a:r>
            <a:r>
              <a:rPr lang="en-US" sz="2000" dirty="0">
                <a:latin typeface="Calibri" panose="020F0502020204030204" pitchFamily="34" charset="0"/>
                <a:ea typeface="+mj-ea"/>
                <a:cs typeface="Calibri" panose="020F0502020204030204" pitchFamily="34" charset="0"/>
              </a:rPr>
              <a:t> , </a:t>
            </a:r>
            <a:r>
              <a:rPr lang="en-US" sz="2000" dirty="0" err="1">
                <a:latin typeface="Calibri" panose="020F0502020204030204" pitchFamily="34" charset="0"/>
                <a:ea typeface="+mj-ea"/>
                <a:cs typeface="Calibri" panose="020F0502020204030204" pitchFamily="34" charset="0"/>
              </a:rPr>
              <a:t>blockDrawRequest,pixelX</a:t>
            </a:r>
            <a:r>
              <a:rPr lang="en-US" sz="2000" dirty="0">
                <a:latin typeface="Calibri" panose="020F0502020204030204" pitchFamily="34" charset="0"/>
                <a:ea typeface="+mj-ea"/>
                <a:cs typeface="Calibri" panose="020F0502020204030204" pitchFamily="34" charset="0"/>
              </a:rPr>
              <a:t> , </a:t>
            </a:r>
            <a:r>
              <a:rPr lang="en-US" sz="2000" dirty="0" err="1">
                <a:latin typeface="Calibri" panose="020F0502020204030204" pitchFamily="34" charset="0"/>
                <a:ea typeface="+mj-ea"/>
                <a:cs typeface="Calibri" panose="020F0502020204030204" pitchFamily="34" charset="0"/>
              </a:rPr>
              <a:t>pixelY,BlockRGB</a:t>
            </a:r>
            <a:endParaRPr lang="en-US" sz="2000" dirty="0">
              <a:latin typeface="Calibri" panose="020F0502020204030204" pitchFamily="34" charset="0"/>
              <a:ea typeface="+mj-ea"/>
              <a:cs typeface="Calibri" panose="020F0502020204030204" pitchFamily="34" charset="0"/>
            </a:endParaRPr>
          </a:p>
          <a:p>
            <a:pPr>
              <a:lnSpc>
                <a:spcPct val="150000"/>
              </a:lnSpc>
              <a:spcBef>
                <a:spcPct val="0"/>
              </a:spcBef>
            </a:pPr>
            <a:endParaRPr lang="en-US" sz="2000" dirty="0">
              <a:latin typeface="Calibri" panose="020F0502020204030204" pitchFamily="34" charset="0"/>
              <a:ea typeface="+mj-ea"/>
              <a:cs typeface="Calibri" panose="020F0502020204030204" pitchFamily="34" charset="0"/>
            </a:endParaRPr>
          </a:p>
          <a:p>
            <a:pPr>
              <a:lnSpc>
                <a:spcPct val="150000"/>
              </a:lnSpc>
              <a:spcBef>
                <a:spcPct val="0"/>
              </a:spcBef>
            </a:pPr>
            <a:r>
              <a:rPr lang="he-IL" sz="2000" b="1" dirty="0">
                <a:latin typeface="Calibri" panose="020F0502020204030204" pitchFamily="34" charset="0"/>
                <a:ea typeface="+mj-ea"/>
                <a:cs typeface="Calibri" panose="020F0502020204030204" pitchFamily="34" charset="0"/>
              </a:rPr>
              <a:t>אלגוריתם קצר :</a:t>
            </a:r>
          </a:p>
          <a:p>
            <a:pPr>
              <a:lnSpc>
                <a:spcPct val="150000"/>
              </a:lnSpc>
              <a:spcBef>
                <a:spcPct val="0"/>
              </a:spcBef>
            </a:pPr>
            <a:r>
              <a:rPr lang="he-IL" sz="2000" dirty="0">
                <a:latin typeface="Calibri" panose="020F0502020204030204" pitchFamily="34" charset="0"/>
                <a:ea typeface="+mj-ea"/>
                <a:cs typeface="Calibri" panose="020F0502020204030204" pitchFamily="34" charset="0"/>
              </a:rPr>
              <a:t>מאתחל החיים ל 3 והניקוד ל 0 בתחילת המשחק </a:t>
            </a:r>
          </a:p>
          <a:p>
            <a:pPr>
              <a:lnSpc>
                <a:spcPct val="150000"/>
              </a:lnSpc>
              <a:spcBef>
                <a:spcPct val="0"/>
              </a:spcBef>
            </a:pPr>
            <a:r>
              <a:rPr lang="he-IL" sz="2000" dirty="0">
                <a:latin typeface="Calibri" panose="020F0502020204030204" pitchFamily="34" charset="0"/>
                <a:ea typeface="+mj-ea"/>
                <a:cs typeface="Calibri" panose="020F0502020204030204" pitchFamily="34" charset="0"/>
              </a:rPr>
              <a:t>אם הוא מקבל </a:t>
            </a:r>
            <a:r>
              <a:rPr lang="en-US" sz="2000" dirty="0" err="1">
                <a:latin typeface="Calibri" panose="020F0502020204030204" pitchFamily="34" charset="0"/>
                <a:ea typeface="+mj-ea"/>
                <a:cs typeface="Calibri" panose="020F0502020204030204" pitchFamily="34" charset="0"/>
              </a:rPr>
              <a:t>diamond_coll</a:t>
            </a:r>
            <a:r>
              <a:rPr lang="ar-SA" sz="2000" dirty="0">
                <a:latin typeface="Calibri" panose="020F0502020204030204" pitchFamily="34" charset="0"/>
                <a:ea typeface="+mj-ea"/>
                <a:cs typeface="Calibri" panose="020F0502020204030204" pitchFamily="34" charset="0"/>
              </a:rPr>
              <a:t> </a:t>
            </a:r>
            <a:r>
              <a:rPr lang="he-IL" sz="2000" dirty="0">
                <a:latin typeface="Calibri" panose="020F0502020204030204" pitchFamily="34" charset="0"/>
                <a:ea typeface="+mj-ea"/>
                <a:cs typeface="Calibri" panose="020F0502020204030204" pitchFamily="34" charset="0"/>
              </a:rPr>
              <a:t>אז הוא מעלה את ה </a:t>
            </a:r>
            <a:r>
              <a:rPr lang="en-US" sz="2000" dirty="0">
                <a:latin typeface="Calibri" panose="020F0502020204030204" pitchFamily="34" charset="0"/>
                <a:ea typeface="+mj-ea"/>
                <a:cs typeface="Calibri" panose="020F0502020204030204" pitchFamily="34" charset="0"/>
              </a:rPr>
              <a:t>score</a:t>
            </a:r>
            <a:r>
              <a:rPr lang="ar-SA" sz="2000" dirty="0">
                <a:latin typeface="Calibri" panose="020F0502020204030204" pitchFamily="34" charset="0"/>
                <a:ea typeface="+mj-ea"/>
                <a:cs typeface="Calibri" panose="020F0502020204030204" pitchFamily="34" charset="0"/>
              </a:rPr>
              <a:t> </a:t>
            </a:r>
            <a:r>
              <a:rPr lang="he-IL" sz="2000" dirty="0">
                <a:latin typeface="Calibri" panose="020F0502020204030204" pitchFamily="34" charset="0"/>
                <a:ea typeface="+mj-ea"/>
                <a:cs typeface="Calibri" panose="020F0502020204030204" pitchFamily="34" charset="0"/>
              </a:rPr>
              <a:t>ב 1 </a:t>
            </a:r>
          </a:p>
          <a:p>
            <a:pPr>
              <a:lnSpc>
                <a:spcPct val="150000"/>
              </a:lnSpc>
              <a:spcBef>
                <a:spcPct val="0"/>
              </a:spcBef>
            </a:pPr>
            <a:r>
              <a:rPr lang="he-IL" sz="2000" dirty="0">
                <a:latin typeface="Calibri" panose="020F0502020204030204" pitchFamily="34" charset="0"/>
                <a:ea typeface="+mj-ea"/>
                <a:cs typeface="Calibri" panose="020F0502020204030204" pitchFamily="34" charset="0"/>
              </a:rPr>
              <a:t>אם הוא מקבל </a:t>
            </a:r>
            <a:r>
              <a:rPr lang="en-US" sz="2000" dirty="0" err="1">
                <a:latin typeface="Calibri" panose="020F0502020204030204" pitchFamily="34" charset="0"/>
                <a:ea typeface="+mj-ea"/>
                <a:cs typeface="Calibri" panose="020F0502020204030204" pitchFamily="34" charset="0"/>
              </a:rPr>
              <a:t>bomb_coll</a:t>
            </a:r>
            <a:r>
              <a:rPr lang="ar-SA" sz="2000" dirty="0">
                <a:latin typeface="Calibri" panose="020F0502020204030204" pitchFamily="34" charset="0"/>
                <a:ea typeface="+mj-ea"/>
                <a:cs typeface="Calibri" panose="020F0502020204030204" pitchFamily="34" charset="0"/>
              </a:rPr>
              <a:t> </a:t>
            </a:r>
            <a:r>
              <a:rPr lang="he-IL" sz="2000" dirty="0">
                <a:latin typeface="Calibri" panose="020F0502020204030204" pitchFamily="34" charset="0"/>
                <a:ea typeface="+mj-ea"/>
                <a:cs typeface="Calibri" panose="020F0502020204030204" pitchFamily="34" charset="0"/>
              </a:rPr>
              <a:t> אז הוא </a:t>
            </a:r>
            <a:r>
              <a:rPr lang="he-IL" sz="2000" dirty="0" err="1">
                <a:latin typeface="Calibri" panose="020F0502020204030204" pitchFamily="34" charset="0"/>
                <a:ea typeface="+mj-ea"/>
                <a:cs typeface="Calibri" panose="020F0502020204030204" pitchFamily="34" charset="0"/>
              </a:rPr>
              <a:t>מריד</a:t>
            </a:r>
            <a:r>
              <a:rPr lang="he-IL" sz="2000" dirty="0">
                <a:latin typeface="Calibri" panose="020F0502020204030204" pitchFamily="34" charset="0"/>
                <a:ea typeface="+mj-ea"/>
                <a:cs typeface="Calibri" panose="020F0502020204030204" pitchFamily="34" charset="0"/>
              </a:rPr>
              <a:t> את החיים ב 1 </a:t>
            </a:r>
          </a:p>
          <a:p>
            <a:pPr>
              <a:lnSpc>
                <a:spcPct val="150000"/>
              </a:lnSpc>
              <a:spcBef>
                <a:spcPct val="0"/>
              </a:spcBef>
            </a:pPr>
            <a:r>
              <a:rPr lang="he-IL" sz="2000" dirty="0">
                <a:latin typeface="Calibri" panose="020F0502020204030204" pitchFamily="34" charset="0"/>
                <a:ea typeface="+mj-ea"/>
                <a:cs typeface="Calibri" panose="020F0502020204030204" pitchFamily="34" charset="0"/>
              </a:rPr>
              <a:t>אם החיים שנשארו הם 0 , אזי הוא שולח סיגנל </a:t>
            </a:r>
            <a:r>
              <a:rPr lang="en-US" sz="2000" dirty="0" err="1">
                <a:latin typeface="Calibri" panose="020F0502020204030204" pitchFamily="34" charset="0"/>
                <a:ea typeface="+mj-ea"/>
                <a:cs typeface="Calibri" panose="020F0502020204030204" pitchFamily="34" charset="0"/>
              </a:rPr>
              <a:t>endOfLife</a:t>
            </a:r>
            <a:r>
              <a:rPr lang="ar-SA" sz="2000" dirty="0">
                <a:latin typeface="Calibri" panose="020F0502020204030204" pitchFamily="34" charset="0"/>
                <a:ea typeface="+mj-ea"/>
                <a:cs typeface="Calibri" panose="020F0502020204030204" pitchFamily="34" charset="0"/>
              </a:rPr>
              <a:t> </a:t>
            </a:r>
            <a:r>
              <a:rPr lang="he-IL" sz="2000" dirty="0">
                <a:latin typeface="Calibri" panose="020F0502020204030204" pitchFamily="34" charset="0"/>
                <a:ea typeface="+mj-ea"/>
                <a:cs typeface="Calibri" panose="020F0502020204030204" pitchFamily="34" charset="0"/>
              </a:rPr>
              <a:t>ל מכונת המצבים כדי לגמור את המשחק בהפסד</a:t>
            </a:r>
          </a:p>
        </p:txBody>
      </p:sp>
      <p:grpSp>
        <p:nvGrpSpPr>
          <p:cNvPr id="6" name="קבוצה 5">
            <a:extLst>
              <a:ext uri="{FF2B5EF4-FFF2-40B4-BE49-F238E27FC236}">
                <a16:creationId xmlns:a16="http://schemas.microsoft.com/office/drawing/2014/main" id="{8C07AFED-584E-4D77-B5C2-00E6B5065AAA}"/>
              </a:ext>
            </a:extLst>
          </p:cNvPr>
          <p:cNvGrpSpPr/>
          <p:nvPr/>
        </p:nvGrpSpPr>
        <p:grpSpPr>
          <a:xfrm>
            <a:off x="-1338021" y="3690865"/>
            <a:ext cx="4919421" cy="3680625"/>
            <a:chOff x="-633171" y="3219800"/>
            <a:chExt cx="5193696" cy="4118425"/>
          </a:xfrm>
        </p:grpSpPr>
        <p:pic>
          <p:nvPicPr>
            <p:cNvPr id="7" name="תמונה 6" descr="תמונה שמכילה טקסט&#10;&#10;התיאור נוצר באופן אוטומטי">
              <a:extLst>
                <a:ext uri="{FF2B5EF4-FFF2-40B4-BE49-F238E27FC236}">
                  <a16:creationId xmlns:a16="http://schemas.microsoft.com/office/drawing/2014/main" id="{C045160F-9CDF-4DFB-B10B-97AF6A704539}"/>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68C0CBF8-9E54-439E-AE98-BEAA31680577}"/>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Tree>
    <p:extLst>
      <p:ext uri="{BB962C8B-B14F-4D97-AF65-F5344CB8AC3E}">
        <p14:creationId xmlns:p14="http://schemas.microsoft.com/office/powerpoint/2010/main" val="310375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437E03AB-ED08-4AE7-93F0-1998C8A9E670}"/>
              </a:ext>
            </a:extLst>
          </p:cNvPr>
          <p:cNvSpPr txBox="1"/>
          <p:nvPr/>
        </p:nvSpPr>
        <p:spPr>
          <a:xfrm>
            <a:off x="284018" y="190500"/>
            <a:ext cx="11623964" cy="2265364"/>
          </a:xfrm>
          <a:prstGeom prst="rect">
            <a:avLst/>
          </a:prstGeom>
          <a:noFill/>
        </p:spPr>
        <p:txBody>
          <a:bodyPr wrap="square" rtlCol="0">
            <a:spAutoFit/>
          </a:bodyPr>
          <a:lstStyle/>
          <a:p>
            <a:pPr>
              <a:lnSpc>
                <a:spcPct val="150000"/>
              </a:lnSpc>
            </a:pPr>
            <a:r>
              <a:rPr lang="he-IL" sz="2400" b="1" dirty="0">
                <a:latin typeface="Calibri" panose="020F0502020204030204" pitchFamily="34" charset="0"/>
                <a:cs typeface="Calibri" panose="020F0502020204030204" pitchFamily="34" charset="0"/>
              </a:rPr>
              <a:t>שימוש ב </a:t>
            </a:r>
            <a:r>
              <a:rPr lang="en-US" sz="2400" b="1" dirty="0" err="1">
                <a:latin typeface="Calibri" panose="020F0502020204030204" pitchFamily="34" charset="0"/>
                <a:cs typeface="Calibri" panose="020F0502020204030204" pitchFamily="34" charset="0"/>
              </a:rPr>
              <a:t>signalTap</a:t>
            </a:r>
            <a:r>
              <a:rPr lang="en-US" sz="2400" b="1" dirty="0">
                <a:latin typeface="Calibri" panose="020F0502020204030204" pitchFamily="34" charset="0"/>
                <a:cs typeface="Calibri" panose="020F0502020204030204" pitchFamily="34" charset="0"/>
              </a:rPr>
              <a:t> </a:t>
            </a:r>
            <a:r>
              <a:rPr lang="ar-SA" sz="2400" b="1" dirty="0">
                <a:latin typeface="Calibri" panose="020F0502020204030204" pitchFamily="34" charset="0"/>
                <a:cs typeface="Calibri" panose="020F0502020204030204" pitchFamily="34" charset="0"/>
              </a:rPr>
              <a:t> :</a:t>
            </a:r>
          </a:p>
          <a:p>
            <a:pPr>
              <a:lnSpc>
                <a:spcPct val="150000"/>
              </a:lnSpc>
            </a:pPr>
            <a:endParaRPr lang="he-IL" dirty="0">
              <a:latin typeface="Calibri" panose="020F0502020204030204" pitchFamily="34" charset="0"/>
              <a:cs typeface="Calibri" panose="020F0502020204030204" pitchFamily="34" charset="0"/>
            </a:endParaRPr>
          </a:p>
          <a:p>
            <a:pPr>
              <a:lnSpc>
                <a:spcPct val="150000"/>
              </a:lnSpc>
            </a:pPr>
            <a:r>
              <a:rPr lang="he-IL" dirty="0">
                <a:latin typeface="Calibri" panose="020F0502020204030204" pitchFamily="34" charset="0"/>
                <a:cs typeface="Calibri" panose="020F0502020204030204" pitchFamily="34" charset="0"/>
              </a:rPr>
              <a:t>בהתחלה שמנו לב שאם אנחנו פוגעים בפצצה אנו מאבדים שני לבבות במקום אחד , השתמשנו ב </a:t>
            </a:r>
            <a:r>
              <a:rPr lang="en-US" dirty="0" err="1">
                <a:latin typeface="Calibri" panose="020F0502020204030204" pitchFamily="34" charset="0"/>
                <a:cs typeface="Calibri" panose="020F0502020204030204" pitchFamily="34" charset="0"/>
              </a:rPr>
              <a:t>signalTap</a:t>
            </a:r>
            <a:r>
              <a:rPr lang="ar-SA" dirty="0">
                <a:latin typeface="Calibri" panose="020F0502020204030204" pitchFamily="34" charset="0"/>
                <a:cs typeface="Calibri" panose="020F0502020204030204" pitchFamily="34" charset="0"/>
              </a:rPr>
              <a:t> </a:t>
            </a:r>
            <a:r>
              <a:rPr lang="he-IL" dirty="0">
                <a:latin typeface="Calibri" panose="020F0502020204030204" pitchFamily="34" charset="0"/>
                <a:cs typeface="Calibri" panose="020F0502020204030204" pitchFamily="34" charset="0"/>
              </a:rPr>
              <a:t>כדי להבין מה הסיבה , ושמנו לב שכאשר פוגעים בפצצה נוצר פולס </a:t>
            </a:r>
            <a:r>
              <a:rPr lang="en-US" dirty="0" err="1">
                <a:latin typeface="Calibri" panose="020F0502020204030204" pitchFamily="34" charset="0"/>
                <a:cs typeface="Calibri" panose="020F0502020204030204" pitchFamily="34" charset="0"/>
              </a:rPr>
              <a:t>boomb_coll</a:t>
            </a:r>
            <a:r>
              <a:rPr lang="ar-SA" dirty="0">
                <a:latin typeface="Calibri" panose="020F0502020204030204" pitchFamily="34" charset="0"/>
                <a:cs typeface="Calibri" panose="020F0502020204030204" pitchFamily="34" charset="0"/>
              </a:rPr>
              <a:t> </a:t>
            </a:r>
            <a:r>
              <a:rPr lang="he-IL" dirty="0">
                <a:latin typeface="Calibri" panose="020F0502020204030204" pitchFamily="34" charset="0"/>
                <a:cs typeface="Calibri" panose="020F0502020204030204" pitchFamily="34" charset="0"/>
              </a:rPr>
              <a:t>ארוך מדי ולכן הוא מתייחס אליו כאילו שפגע פעמיים ברציפות .</a:t>
            </a:r>
          </a:p>
          <a:p>
            <a:pPr>
              <a:lnSpc>
                <a:spcPct val="150000"/>
              </a:lnSpc>
            </a:pPr>
            <a:r>
              <a:rPr lang="he-IL" dirty="0">
                <a:latin typeface="Calibri" panose="020F0502020204030204" pitchFamily="34" charset="0"/>
                <a:cs typeface="Calibri" panose="020F0502020204030204" pitchFamily="34" charset="0"/>
              </a:rPr>
              <a:t>תקנו את זה על ידי המרת אות הכניסה לאות שמוציא פולס בעלייה בערך שלו במקום סיגנל רציף.</a:t>
            </a:r>
          </a:p>
        </p:txBody>
      </p:sp>
      <p:pic>
        <p:nvPicPr>
          <p:cNvPr id="6" name="תמונה 5">
            <a:extLst>
              <a:ext uri="{FF2B5EF4-FFF2-40B4-BE49-F238E27FC236}">
                <a16:creationId xmlns:a16="http://schemas.microsoft.com/office/drawing/2014/main" id="{BC1882D5-F39F-46AE-9B49-3C9B2C29F200}"/>
              </a:ext>
            </a:extLst>
          </p:cNvPr>
          <p:cNvPicPr>
            <a:picLocks noChangeAspect="1"/>
          </p:cNvPicPr>
          <p:nvPr/>
        </p:nvPicPr>
        <p:blipFill rotWithShape="1">
          <a:blip r:embed="rId2"/>
          <a:srcRect r="16949"/>
          <a:stretch/>
        </p:blipFill>
        <p:spPr>
          <a:xfrm>
            <a:off x="315316" y="2666377"/>
            <a:ext cx="11525991" cy="1238873"/>
          </a:xfrm>
          <a:prstGeom prst="rect">
            <a:avLst/>
          </a:prstGeom>
          <a:ln>
            <a:noFill/>
          </a:ln>
          <a:effectLst>
            <a:outerShdw blurRad="292100" dist="139700" dir="2700000" algn="tl" rotWithShape="0">
              <a:srgbClr val="333333">
                <a:alpha val="65000"/>
              </a:srgbClr>
            </a:outerShdw>
          </a:effectLst>
        </p:spPr>
      </p:pic>
      <p:grpSp>
        <p:nvGrpSpPr>
          <p:cNvPr id="5" name="קבוצה 4">
            <a:extLst>
              <a:ext uri="{FF2B5EF4-FFF2-40B4-BE49-F238E27FC236}">
                <a16:creationId xmlns:a16="http://schemas.microsoft.com/office/drawing/2014/main" id="{835BAF1E-3B3F-41F5-B1C1-95DC829916E6}"/>
              </a:ext>
            </a:extLst>
          </p:cNvPr>
          <p:cNvGrpSpPr/>
          <p:nvPr/>
        </p:nvGrpSpPr>
        <p:grpSpPr>
          <a:xfrm>
            <a:off x="-1338021" y="3690865"/>
            <a:ext cx="4919421" cy="3680625"/>
            <a:chOff x="-633171" y="3219800"/>
            <a:chExt cx="5193696" cy="4118425"/>
          </a:xfrm>
        </p:grpSpPr>
        <p:pic>
          <p:nvPicPr>
            <p:cNvPr id="7" name="תמונה 6" descr="תמונה שמכילה טקסט&#10;&#10;התיאור נוצר באופן אוטומטי">
              <a:extLst>
                <a:ext uri="{FF2B5EF4-FFF2-40B4-BE49-F238E27FC236}">
                  <a16:creationId xmlns:a16="http://schemas.microsoft.com/office/drawing/2014/main" id="{3C0B0634-A873-4EC2-A8B8-A7C578FDC8EB}"/>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A41633A1-7374-4B3A-9F5C-2D3609E3113C}"/>
                </a:ext>
              </a:extLst>
            </p:cNvPr>
            <p:cNvPicPr>
              <a:picLocks noChangeAspect="1"/>
            </p:cNvPicPr>
            <p:nvPr/>
          </p:nvPicPr>
          <p:blipFill>
            <a:blip r:embed="rId3">
              <a:duotone>
                <a:prstClr val="black"/>
                <a:srgbClr val="00B0F0">
                  <a:tint val="45000"/>
                  <a:satMod val="400000"/>
                </a:srgbClr>
              </a:duotone>
              <a:alphaModFix amt="2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Tree>
    <p:extLst>
      <p:ext uri="{BB962C8B-B14F-4D97-AF65-F5344CB8AC3E}">
        <p14:creationId xmlns:p14="http://schemas.microsoft.com/office/powerpoint/2010/main" val="149788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Elbow Connector 17">
            <a:extLst>
              <a:ext uri="{FF2B5EF4-FFF2-40B4-BE49-F238E27FC236}">
                <a16:creationId xmlns:a16="http://schemas.microsoft.com/office/drawing/2014/main" id="{836DD62B-FD2D-4080-8B8F-50BBE4D94A5D}"/>
              </a:ext>
            </a:extLst>
          </p:cNvPr>
          <p:cNvCxnSpPr>
            <a:cxnSpLocks/>
            <a:stCxn id="44" idx="3"/>
          </p:cNvCxnSpPr>
          <p:nvPr/>
        </p:nvCxnSpPr>
        <p:spPr>
          <a:xfrm>
            <a:off x="3424668" y="1349682"/>
            <a:ext cx="3715589" cy="819462"/>
          </a:xfrm>
          <a:prstGeom prst="bentConnector3">
            <a:avLst>
              <a:gd name="adj1" fmla="val 54614"/>
            </a:avLst>
          </a:prstGeom>
          <a:ln w="762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56">
            <a:extLst>
              <a:ext uri="{FF2B5EF4-FFF2-40B4-BE49-F238E27FC236}">
                <a16:creationId xmlns:a16="http://schemas.microsoft.com/office/drawing/2014/main" id="{B85B3AA1-A92E-40EC-8E3D-B1554F70F367}"/>
              </a:ext>
            </a:extLst>
          </p:cNvPr>
          <p:cNvSpPr/>
          <p:nvPr/>
        </p:nvSpPr>
        <p:spPr>
          <a:xfrm>
            <a:off x="3823605" y="1059215"/>
            <a:ext cx="1219975" cy="528833"/>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score draw</a:t>
            </a:r>
            <a:endParaRPr lang="he-IL" sz="1600" dirty="0">
              <a:solidFill>
                <a:sysClr val="windowText" lastClr="000000"/>
              </a:solidFill>
            </a:endParaRPr>
          </a:p>
        </p:txBody>
      </p:sp>
      <p:cxnSp>
        <p:nvCxnSpPr>
          <p:cNvPr id="42" name="מחבר: מרפקי 41">
            <a:extLst>
              <a:ext uri="{FF2B5EF4-FFF2-40B4-BE49-F238E27FC236}">
                <a16:creationId xmlns:a16="http://schemas.microsoft.com/office/drawing/2014/main" id="{E9028568-9FDB-4EA9-8EB7-7E16E097B091}"/>
              </a:ext>
            </a:extLst>
          </p:cNvPr>
          <p:cNvCxnSpPr>
            <a:cxnSpLocks/>
            <a:stCxn id="39" idx="3"/>
            <a:endCxn id="3" idx="1"/>
          </p:cNvCxnSpPr>
          <p:nvPr/>
        </p:nvCxnSpPr>
        <p:spPr>
          <a:xfrm flipH="1" flipV="1">
            <a:off x="2032554" y="3081402"/>
            <a:ext cx="8672819" cy="1932072"/>
          </a:xfrm>
          <a:prstGeom prst="bentConnector5">
            <a:avLst>
              <a:gd name="adj1" fmla="val -2636"/>
              <a:gd name="adj2" fmla="val 207229"/>
              <a:gd name="adj3" fmla="val 102636"/>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מרפקי 47">
            <a:extLst>
              <a:ext uri="{FF2B5EF4-FFF2-40B4-BE49-F238E27FC236}">
                <a16:creationId xmlns:a16="http://schemas.microsoft.com/office/drawing/2014/main" id="{982023C1-B3E2-4116-B2F2-F9047804AF2E}"/>
              </a:ext>
            </a:extLst>
          </p:cNvPr>
          <p:cNvCxnSpPr>
            <a:cxnSpLocks/>
            <a:stCxn id="44" idx="2"/>
          </p:cNvCxnSpPr>
          <p:nvPr/>
        </p:nvCxnSpPr>
        <p:spPr>
          <a:xfrm rot="16200000" flipH="1">
            <a:off x="3957370" y="472169"/>
            <a:ext cx="3019000" cy="5295218"/>
          </a:xfrm>
          <a:prstGeom prst="bentConnector2">
            <a:avLst/>
          </a:prstGeom>
          <a:ln w="38100">
            <a:solidFill>
              <a:schemeClr val="accent1">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מלבן 2">
            <a:extLst>
              <a:ext uri="{FF2B5EF4-FFF2-40B4-BE49-F238E27FC236}">
                <a16:creationId xmlns:a16="http://schemas.microsoft.com/office/drawing/2014/main" id="{97BB016B-E87D-421F-AA68-FC7B4E95B838}"/>
              </a:ext>
            </a:extLst>
          </p:cNvPr>
          <p:cNvSpPr/>
          <p:nvPr/>
        </p:nvSpPr>
        <p:spPr>
          <a:xfrm>
            <a:off x="2032554" y="1066800"/>
            <a:ext cx="291763" cy="40292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 name="מחבר: מרפקי 3">
            <a:extLst>
              <a:ext uri="{FF2B5EF4-FFF2-40B4-BE49-F238E27FC236}">
                <a16:creationId xmlns:a16="http://schemas.microsoft.com/office/drawing/2014/main" id="{E0C22790-D602-4F76-9C79-078AF1750DE8}"/>
              </a:ext>
            </a:extLst>
          </p:cNvPr>
          <p:cNvCxnSpPr>
            <a:cxnSpLocks/>
            <a:stCxn id="19" idx="2"/>
          </p:cNvCxnSpPr>
          <p:nvPr/>
        </p:nvCxnSpPr>
        <p:spPr>
          <a:xfrm rot="16200000" flipH="1">
            <a:off x="4181798" y="915671"/>
            <a:ext cx="2570144" cy="5295219"/>
          </a:xfrm>
          <a:prstGeom prst="bentConnector2">
            <a:avLst/>
          </a:prstGeom>
          <a:ln w="38100">
            <a:solidFill>
              <a:schemeClr val="accent4">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מחבר: מרפקי 4">
            <a:extLst>
              <a:ext uri="{FF2B5EF4-FFF2-40B4-BE49-F238E27FC236}">
                <a16:creationId xmlns:a16="http://schemas.microsoft.com/office/drawing/2014/main" id="{8870239A-6766-43DC-B7B0-83F8E404E09C}"/>
              </a:ext>
            </a:extLst>
          </p:cNvPr>
          <p:cNvCxnSpPr>
            <a:cxnSpLocks/>
            <a:stCxn id="37" idx="2"/>
          </p:cNvCxnSpPr>
          <p:nvPr/>
        </p:nvCxnSpPr>
        <p:spPr>
          <a:xfrm rot="16200000" flipH="1">
            <a:off x="4408678" y="1390202"/>
            <a:ext cx="2131858" cy="5279745"/>
          </a:xfrm>
          <a:prstGeom prst="bent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מחבר: מרפקי 5">
            <a:extLst>
              <a:ext uri="{FF2B5EF4-FFF2-40B4-BE49-F238E27FC236}">
                <a16:creationId xmlns:a16="http://schemas.microsoft.com/office/drawing/2014/main" id="{E6A60B6D-5685-4C68-A6FD-D6402857485F}"/>
              </a:ext>
            </a:extLst>
          </p:cNvPr>
          <p:cNvCxnSpPr>
            <a:cxnSpLocks/>
            <a:stCxn id="35" idx="2"/>
          </p:cNvCxnSpPr>
          <p:nvPr/>
        </p:nvCxnSpPr>
        <p:spPr>
          <a:xfrm rot="16200000" flipH="1">
            <a:off x="4619986" y="1849161"/>
            <a:ext cx="1693768" cy="5295219"/>
          </a:xfrm>
          <a:prstGeom prst="bentConnector2">
            <a:avLst/>
          </a:prstGeom>
          <a:ln w="38100">
            <a:solidFill>
              <a:srgbClr val="864C0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מחבר: מרפקי 6">
            <a:extLst>
              <a:ext uri="{FF2B5EF4-FFF2-40B4-BE49-F238E27FC236}">
                <a16:creationId xmlns:a16="http://schemas.microsoft.com/office/drawing/2014/main" id="{FB16FB52-B792-468B-B1A3-4FE2AD31C59D}"/>
              </a:ext>
            </a:extLst>
          </p:cNvPr>
          <p:cNvCxnSpPr>
            <a:cxnSpLocks/>
            <a:stCxn id="33" idx="2"/>
          </p:cNvCxnSpPr>
          <p:nvPr/>
        </p:nvCxnSpPr>
        <p:spPr>
          <a:xfrm rot="16200000" flipH="1">
            <a:off x="4844221" y="2306578"/>
            <a:ext cx="1249858" cy="5299779"/>
          </a:xfrm>
          <a:prstGeom prst="bentConnector2">
            <a:avLst/>
          </a:prstGeom>
          <a:ln w="38100">
            <a:solidFill>
              <a:srgbClr val="FBCDB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17">
            <a:extLst>
              <a:ext uri="{FF2B5EF4-FFF2-40B4-BE49-F238E27FC236}">
                <a16:creationId xmlns:a16="http://schemas.microsoft.com/office/drawing/2014/main" id="{A17FA470-0911-4A27-A8D1-3EBF5CE3E375}"/>
              </a:ext>
            </a:extLst>
          </p:cNvPr>
          <p:cNvCxnSpPr>
            <a:cxnSpLocks/>
            <a:stCxn id="37" idx="3"/>
          </p:cNvCxnSpPr>
          <p:nvPr/>
        </p:nvCxnSpPr>
        <p:spPr>
          <a:xfrm>
            <a:off x="3440142" y="2703210"/>
            <a:ext cx="3700115" cy="91154"/>
          </a:xfrm>
          <a:prstGeom prst="bentConnector3">
            <a:avLst>
              <a:gd name="adj1" fmla="val 50000"/>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מרפקי 8">
            <a:extLst>
              <a:ext uri="{FF2B5EF4-FFF2-40B4-BE49-F238E27FC236}">
                <a16:creationId xmlns:a16="http://schemas.microsoft.com/office/drawing/2014/main" id="{0441D2BA-CEA2-48E8-A6BC-CFC8CB805430}"/>
              </a:ext>
            </a:extLst>
          </p:cNvPr>
          <p:cNvCxnSpPr>
            <a:cxnSpLocks/>
            <a:stCxn id="35" idx="3"/>
          </p:cNvCxnSpPr>
          <p:nvPr/>
        </p:nvCxnSpPr>
        <p:spPr>
          <a:xfrm flipV="1">
            <a:off x="3424668" y="3105309"/>
            <a:ext cx="3715589" cy="283642"/>
          </a:xfrm>
          <a:prstGeom prst="bentConnector3">
            <a:avLst/>
          </a:prstGeom>
          <a:ln w="76200">
            <a:solidFill>
              <a:srgbClr val="864C0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35">
            <a:extLst>
              <a:ext uri="{FF2B5EF4-FFF2-40B4-BE49-F238E27FC236}">
                <a16:creationId xmlns:a16="http://schemas.microsoft.com/office/drawing/2014/main" id="{E8EF14E9-C6E2-4C2A-9C6D-54CCA37E898E}"/>
              </a:ext>
            </a:extLst>
          </p:cNvPr>
          <p:cNvCxnSpPr/>
          <p:nvPr/>
        </p:nvCxnSpPr>
        <p:spPr>
          <a:xfrm flipV="1">
            <a:off x="4613987" y="601955"/>
            <a:ext cx="1046145" cy="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43">
            <a:extLst>
              <a:ext uri="{FF2B5EF4-FFF2-40B4-BE49-F238E27FC236}">
                <a16:creationId xmlns:a16="http://schemas.microsoft.com/office/drawing/2014/main" id="{5F6C015D-2123-4B09-A30E-F0A0D12841C2}"/>
              </a:ext>
            </a:extLst>
          </p:cNvPr>
          <p:cNvCxnSpPr>
            <a:cxnSpLocks/>
            <a:stCxn id="22" idx="3"/>
            <a:endCxn id="15" idx="0"/>
          </p:cNvCxnSpPr>
          <p:nvPr/>
        </p:nvCxnSpPr>
        <p:spPr>
          <a:xfrm>
            <a:off x="7142475" y="582819"/>
            <a:ext cx="362874" cy="1451195"/>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9922C92-E1CB-4CC2-B2E4-4F05F1D0F78F}"/>
              </a:ext>
            </a:extLst>
          </p:cNvPr>
          <p:cNvSpPr txBox="1">
            <a:spLocks/>
          </p:cNvSpPr>
          <p:nvPr/>
        </p:nvSpPr>
        <p:spPr>
          <a:xfrm rot="16200000">
            <a:off x="-3000083" y="3168435"/>
            <a:ext cx="6858002" cy="521129"/>
          </a:xfrm>
          <a:prstGeom prst="rect">
            <a:avLst/>
          </a:prstGeom>
          <a:solidFill>
            <a:schemeClr val="accent1">
              <a:lumMod val="50000"/>
            </a:schemeClr>
          </a:solidFill>
        </p:spPr>
        <p:txBody>
          <a:bodyP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b="1" dirty="0" err="1">
                <a:solidFill>
                  <a:schemeClr val="bg1"/>
                </a:solidFill>
                <a:effectLst>
                  <a:glow rad="101600">
                    <a:schemeClr val="accent4">
                      <a:satMod val="175000"/>
                      <a:alpha val="40000"/>
                    </a:schemeClr>
                  </a:glow>
                </a:effectLst>
                <a:cs typeface="+mn-cs"/>
              </a:rPr>
              <a:t>ארכיטטורת</a:t>
            </a:r>
            <a:r>
              <a:rPr lang="he-IL" sz="2800" b="1" dirty="0">
                <a:solidFill>
                  <a:schemeClr val="bg1"/>
                </a:solidFill>
                <a:effectLst>
                  <a:glow rad="101600">
                    <a:schemeClr val="accent4">
                      <a:satMod val="175000"/>
                      <a:alpha val="40000"/>
                    </a:schemeClr>
                  </a:glow>
                </a:effectLst>
                <a:cs typeface="+mn-cs"/>
              </a:rPr>
              <a:t> הקוד – </a:t>
            </a:r>
            <a:r>
              <a:rPr lang="he-IL" sz="2800" b="1" dirty="0" err="1">
                <a:solidFill>
                  <a:schemeClr val="bg1"/>
                </a:solidFill>
                <a:effectLst>
                  <a:glow rad="101600">
                    <a:schemeClr val="accent4">
                      <a:satMod val="175000"/>
                      <a:alpha val="40000"/>
                    </a:schemeClr>
                  </a:glow>
                </a:effectLst>
                <a:cs typeface="+mn-cs"/>
              </a:rPr>
              <a:t>סכימת</a:t>
            </a:r>
            <a:r>
              <a:rPr lang="he-IL" sz="2800" b="1" dirty="0">
                <a:solidFill>
                  <a:schemeClr val="bg1"/>
                </a:solidFill>
                <a:effectLst>
                  <a:glow rad="101600">
                    <a:schemeClr val="accent4">
                      <a:satMod val="175000"/>
                      <a:alpha val="40000"/>
                    </a:schemeClr>
                  </a:glow>
                </a:effectLst>
                <a:cs typeface="+mn-cs"/>
              </a:rPr>
              <a:t> מלבנים</a:t>
            </a:r>
            <a:endParaRPr lang="en-US" sz="2800" b="1" dirty="0">
              <a:solidFill>
                <a:schemeClr val="bg1"/>
              </a:solidFill>
              <a:effectLst>
                <a:glow rad="101600">
                  <a:schemeClr val="accent4">
                    <a:satMod val="175000"/>
                    <a:alpha val="40000"/>
                  </a:schemeClr>
                </a:glow>
              </a:effectLst>
              <a:cs typeface="+mn-cs"/>
            </a:endParaRPr>
          </a:p>
        </p:txBody>
      </p:sp>
      <p:sp>
        <p:nvSpPr>
          <p:cNvPr id="13" name="Down Arrow 7">
            <a:extLst>
              <a:ext uri="{FF2B5EF4-FFF2-40B4-BE49-F238E27FC236}">
                <a16:creationId xmlns:a16="http://schemas.microsoft.com/office/drawing/2014/main" id="{18D45092-858A-407D-A3CE-EAAB3F6B412C}"/>
              </a:ext>
            </a:extLst>
          </p:cNvPr>
          <p:cNvSpPr/>
          <p:nvPr/>
        </p:nvSpPr>
        <p:spPr>
          <a:xfrm rot="5400000" flipV="1">
            <a:off x="10027533" y="978189"/>
            <a:ext cx="413792" cy="1043048"/>
          </a:xfrm>
          <a:prstGeom prst="downArrow">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Rectangle 8">
            <a:extLst>
              <a:ext uri="{FF2B5EF4-FFF2-40B4-BE49-F238E27FC236}">
                <a16:creationId xmlns:a16="http://schemas.microsoft.com/office/drawing/2014/main" id="{E5BFEA2C-AF48-45E1-BD82-E0633FDE12D0}"/>
              </a:ext>
            </a:extLst>
          </p:cNvPr>
          <p:cNvSpPr/>
          <p:nvPr/>
        </p:nvSpPr>
        <p:spPr>
          <a:xfrm>
            <a:off x="9072644" y="1173183"/>
            <a:ext cx="705650" cy="65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t>VGA</a:t>
            </a:r>
            <a:endParaRPr lang="he-IL" sz="1600" dirty="0"/>
          </a:p>
        </p:txBody>
      </p:sp>
      <p:sp>
        <p:nvSpPr>
          <p:cNvPr id="15" name="Rectangle 9">
            <a:extLst>
              <a:ext uri="{FF2B5EF4-FFF2-40B4-BE49-F238E27FC236}">
                <a16:creationId xmlns:a16="http://schemas.microsoft.com/office/drawing/2014/main" id="{A326F627-A5EA-4029-9744-BDD40C4FF248}"/>
              </a:ext>
            </a:extLst>
          </p:cNvPr>
          <p:cNvSpPr/>
          <p:nvPr/>
        </p:nvSpPr>
        <p:spPr>
          <a:xfrm>
            <a:off x="7145309" y="2034014"/>
            <a:ext cx="720080" cy="18685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MUX</a:t>
            </a:r>
            <a:endParaRPr lang="he-IL" dirty="0"/>
          </a:p>
        </p:txBody>
      </p:sp>
      <p:cxnSp>
        <p:nvCxnSpPr>
          <p:cNvPr id="16" name="Elbow Connector 17">
            <a:extLst>
              <a:ext uri="{FF2B5EF4-FFF2-40B4-BE49-F238E27FC236}">
                <a16:creationId xmlns:a16="http://schemas.microsoft.com/office/drawing/2014/main" id="{F07013C8-FEEA-43DD-AA8A-85AFEE7FC47E}"/>
              </a:ext>
            </a:extLst>
          </p:cNvPr>
          <p:cNvCxnSpPr>
            <a:cxnSpLocks/>
            <a:stCxn id="19" idx="3"/>
          </p:cNvCxnSpPr>
          <p:nvPr/>
        </p:nvCxnSpPr>
        <p:spPr>
          <a:xfrm>
            <a:off x="3424668" y="2017613"/>
            <a:ext cx="3704704" cy="455875"/>
          </a:xfrm>
          <a:prstGeom prst="bentConnector3">
            <a:avLst>
              <a:gd name="adj1" fmla="val 50000"/>
            </a:avLst>
          </a:prstGeom>
          <a:ln w="7620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id="{EDD1CC53-BD22-4E7A-92DC-562B791967FB}"/>
              </a:ext>
            </a:extLst>
          </p:cNvPr>
          <p:cNvSpPr/>
          <p:nvPr/>
        </p:nvSpPr>
        <p:spPr>
          <a:xfrm>
            <a:off x="8164748" y="4011953"/>
            <a:ext cx="1018056" cy="200317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Game controller</a:t>
            </a:r>
            <a:br>
              <a:rPr lang="en-US" sz="1400" dirty="0"/>
            </a:br>
            <a:endParaRPr lang="he-IL" sz="1400" dirty="0"/>
          </a:p>
          <a:p>
            <a:pPr algn="ctr"/>
            <a:r>
              <a:rPr lang="he-IL" sz="1400" dirty="0">
                <a:latin typeface="Calibri" panose="020F0502020204030204" pitchFamily="34" charset="0"/>
                <a:cs typeface="Calibri" panose="020F0502020204030204" pitchFamily="34" charset="0"/>
              </a:rPr>
              <a:t>אמון על זיהוי ועדכון התנגשות השחקן עם רכיבים</a:t>
            </a:r>
            <a:endParaRPr lang="en-US" sz="1400" dirty="0">
              <a:latin typeface="Calibri" panose="020F0502020204030204" pitchFamily="34" charset="0"/>
              <a:cs typeface="Calibri" panose="020F0502020204030204" pitchFamily="34" charset="0"/>
            </a:endParaRPr>
          </a:p>
        </p:txBody>
      </p:sp>
      <p:sp>
        <p:nvSpPr>
          <p:cNvPr id="18" name="Down Arrow 28">
            <a:extLst>
              <a:ext uri="{FF2B5EF4-FFF2-40B4-BE49-F238E27FC236}">
                <a16:creationId xmlns:a16="http://schemas.microsoft.com/office/drawing/2014/main" id="{05CF0814-B6FB-4D94-B89A-9A798FC45782}"/>
              </a:ext>
            </a:extLst>
          </p:cNvPr>
          <p:cNvSpPr/>
          <p:nvPr/>
        </p:nvSpPr>
        <p:spPr>
          <a:xfrm rot="5400000" flipV="1">
            <a:off x="10033963" y="1991876"/>
            <a:ext cx="413792" cy="732524"/>
          </a:xfrm>
          <a:prstGeom prst="downArrow">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Rectangle 53">
            <a:extLst>
              <a:ext uri="{FF2B5EF4-FFF2-40B4-BE49-F238E27FC236}">
                <a16:creationId xmlns:a16="http://schemas.microsoft.com/office/drawing/2014/main" id="{59F7304D-4D3D-422B-A410-B6F00CCA5EF6}"/>
              </a:ext>
            </a:extLst>
          </p:cNvPr>
          <p:cNvSpPr/>
          <p:nvPr/>
        </p:nvSpPr>
        <p:spPr>
          <a:xfrm>
            <a:off x="2213853" y="1757016"/>
            <a:ext cx="1210815" cy="521193"/>
          </a:xfrm>
          <a:prstGeom prst="rect">
            <a:avLst/>
          </a:prstGeom>
          <a:solidFill>
            <a:schemeClr val="accent4">
              <a:lumMod val="60000"/>
              <a:lumOff val="4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Diamonds logic </a:t>
            </a:r>
            <a:endParaRPr lang="he-IL" sz="1600" dirty="0">
              <a:solidFill>
                <a:sysClr val="windowText" lastClr="000000"/>
              </a:solidFill>
            </a:endParaRPr>
          </a:p>
        </p:txBody>
      </p:sp>
      <p:sp>
        <p:nvSpPr>
          <p:cNvPr id="20" name="Rectangle 56">
            <a:extLst>
              <a:ext uri="{FF2B5EF4-FFF2-40B4-BE49-F238E27FC236}">
                <a16:creationId xmlns:a16="http://schemas.microsoft.com/office/drawing/2014/main" id="{93970DA0-BCB3-49A1-B0DD-EE94C78180FA}"/>
              </a:ext>
            </a:extLst>
          </p:cNvPr>
          <p:cNvSpPr/>
          <p:nvPr/>
        </p:nvSpPr>
        <p:spPr>
          <a:xfrm>
            <a:off x="3823605" y="1727146"/>
            <a:ext cx="1219975" cy="528833"/>
          </a:xfrm>
          <a:prstGeom prst="rect">
            <a:avLst/>
          </a:prstGeom>
          <a:solidFill>
            <a:schemeClr val="accent4">
              <a:lumMod val="60000"/>
              <a:lumOff val="4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Diamonds draw</a:t>
            </a:r>
            <a:endParaRPr lang="he-IL" sz="1600" dirty="0">
              <a:solidFill>
                <a:sysClr val="windowText" lastClr="000000"/>
              </a:solidFill>
            </a:endParaRPr>
          </a:p>
        </p:txBody>
      </p:sp>
      <p:sp>
        <p:nvSpPr>
          <p:cNvPr id="21" name="Rectangle 30">
            <a:extLst>
              <a:ext uri="{FF2B5EF4-FFF2-40B4-BE49-F238E27FC236}">
                <a16:creationId xmlns:a16="http://schemas.microsoft.com/office/drawing/2014/main" id="{6D447101-412B-4D41-A876-93E595E5D3E3}"/>
              </a:ext>
            </a:extLst>
          </p:cNvPr>
          <p:cNvSpPr/>
          <p:nvPr/>
        </p:nvSpPr>
        <p:spPr>
          <a:xfrm>
            <a:off x="3825957" y="289081"/>
            <a:ext cx="1218379"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Player logic</a:t>
            </a:r>
            <a:endParaRPr lang="he-IL" sz="1600" dirty="0"/>
          </a:p>
        </p:txBody>
      </p:sp>
      <p:sp>
        <p:nvSpPr>
          <p:cNvPr id="22" name="Rectangle 31">
            <a:extLst>
              <a:ext uri="{FF2B5EF4-FFF2-40B4-BE49-F238E27FC236}">
                <a16:creationId xmlns:a16="http://schemas.microsoft.com/office/drawing/2014/main" id="{B0612577-07FE-4318-B169-0B8CAE82B899}"/>
              </a:ext>
            </a:extLst>
          </p:cNvPr>
          <p:cNvSpPr/>
          <p:nvPr/>
        </p:nvSpPr>
        <p:spPr>
          <a:xfrm>
            <a:off x="5682039" y="256288"/>
            <a:ext cx="1460436"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dirty="0"/>
              <a:t>player</a:t>
            </a:r>
          </a:p>
          <a:p>
            <a:pPr algn="ctr"/>
            <a:r>
              <a:rPr lang="en-US" dirty="0"/>
              <a:t>draw</a:t>
            </a:r>
            <a:endParaRPr lang="he-IL" dirty="0"/>
          </a:p>
        </p:txBody>
      </p:sp>
      <p:sp>
        <p:nvSpPr>
          <p:cNvPr id="23" name="Rectangle 32">
            <a:extLst>
              <a:ext uri="{FF2B5EF4-FFF2-40B4-BE49-F238E27FC236}">
                <a16:creationId xmlns:a16="http://schemas.microsoft.com/office/drawing/2014/main" id="{1BB8F4A4-D44E-468D-940C-59FF01AED143}"/>
              </a:ext>
            </a:extLst>
          </p:cNvPr>
          <p:cNvSpPr/>
          <p:nvPr/>
        </p:nvSpPr>
        <p:spPr>
          <a:xfrm>
            <a:off x="1699692" y="289082"/>
            <a:ext cx="1080120"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Keys</a:t>
            </a:r>
          </a:p>
        </p:txBody>
      </p:sp>
      <p:cxnSp>
        <p:nvCxnSpPr>
          <p:cNvPr id="24" name="Elbow Connector 33">
            <a:extLst>
              <a:ext uri="{FF2B5EF4-FFF2-40B4-BE49-F238E27FC236}">
                <a16:creationId xmlns:a16="http://schemas.microsoft.com/office/drawing/2014/main" id="{1A794105-FF31-4E52-B522-77B1E7F1ABE4}"/>
              </a:ext>
            </a:extLst>
          </p:cNvPr>
          <p:cNvCxnSpPr>
            <a:stCxn id="23" idx="3"/>
            <a:endCxn id="21" idx="1"/>
          </p:cNvCxnSpPr>
          <p:nvPr/>
        </p:nvCxnSpPr>
        <p:spPr>
          <a:xfrm flipV="1">
            <a:off x="2779812" y="615612"/>
            <a:ext cx="1046145" cy="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54">
            <a:extLst>
              <a:ext uri="{FF2B5EF4-FFF2-40B4-BE49-F238E27FC236}">
                <a16:creationId xmlns:a16="http://schemas.microsoft.com/office/drawing/2014/main" id="{51AEEB95-9BDC-4057-AD53-7F12F5ED5B4A}"/>
              </a:ext>
            </a:extLst>
          </p:cNvPr>
          <p:cNvCxnSpPr>
            <a:cxnSpLocks/>
            <a:stCxn id="27" idx="3"/>
            <a:endCxn id="15" idx="2"/>
          </p:cNvCxnSpPr>
          <p:nvPr/>
        </p:nvCxnSpPr>
        <p:spPr>
          <a:xfrm flipV="1">
            <a:off x="5222786" y="3902521"/>
            <a:ext cx="2282563" cy="2435082"/>
          </a:xfrm>
          <a:prstGeom prst="bentConnector2">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9">
            <a:extLst>
              <a:ext uri="{FF2B5EF4-FFF2-40B4-BE49-F238E27FC236}">
                <a16:creationId xmlns:a16="http://schemas.microsoft.com/office/drawing/2014/main" id="{85F7C9D0-786A-4CE6-AA9D-BA992A92E19F}"/>
              </a:ext>
            </a:extLst>
          </p:cNvPr>
          <p:cNvSpPr/>
          <p:nvPr/>
        </p:nvSpPr>
        <p:spPr>
          <a:xfrm>
            <a:off x="9073501" y="2062416"/>
            <a:ext cx="794609" cy="653061"/>
          </a:xfrm>
          <a:prstGeom prst="rect">
            <a:avLst/>
          </a:prstGeom>
          <a:solidFill>
            <a:srgbClr val="ED5998"/>
          </a:solidFill>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solidFill>
                  <a:schemeClr val="bg1"/>
                </a:solidFill>
              </a:rPr>
              <a:t>sound</a:t>
            </a:r>
            <a:endParaRPr lang="he-IL" dirty="0">
              <a:solidFill>
                <a:schemeClr val="bg1"/>
              </a:solidFill>
            </a:endParaRPr>
          </a:p>
        </p:txBody>
      </p:sp>
      <p:sp>
        <p:nvSpPr>
          <p:cNvPr id="27" name="Rectangle 19">
            <a:extLst>
              <a:ext uri="{FF2B5EF4-FFF2-40B4-BE49-F238E27FC236}">
                <a16:creationId xmlns:a16="http://schemas.microsoft.com/office/drawing/2014/main" id="{19227B95-437F-47FA-A511-2BBCABD19EED}"/>
              </a:ext>
            </a:extLst>
          </p:cNvPr>
          <p:cNvSpPr/>
          <p:nvPr/>
        </p:nvSpPr>
        <p:spPr>
          <a:xfrm>
            <a:off x="2288390" y="6125821"/>
            <a:ext cx="2934396" cy="4235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Background</a:t>
            </a:r>
          </a:p>
        </p:txBody>
      </p:sp>
      <p:cxnSp>
        <p:nvCxnSpPr>
          <p:cNvPr id="28" name="Elbow Connector 17">
            <a:extLst>
              <a:ext uri="{FF2B5EF4-FFF2-40B4-BE49-F238E27FC236}">
                <a16:creationId xmlns:a16="http://schemas.microsoft.com/office/drawing/2014/main" id="{6EBB61A1-4D55-4703-9E5F-86CA609A714E}"/>
              </a:ext>
            </a:extLst>
          </p:cNvPr>
          <p:cNvCxnSpPr>
            <a:cxnSpLocks/>
            <a:stCxn id="33" idx="3"/>
          </p:cNvCxnSpPr>
          <p:nvPr/>
        </p:nvCxnSpPr>
        <p:spPr>
          <a:xfrm flipV="1">
            <a:off x="3424668" y="3417655"/>
            <a:ext cx="3704704" cy="652948"/>
          </a:xfrm>
          <a:prstGeom prst="bentConnector3">
            <a:avLst>
              <a:gd name="adj1" fmla="val 53085"/>
            </a:avLst>
          </a:prstGeom>
          <a:ln w="76200">
            <a:solidFill>
              <a:srgbClr val="FBCDB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35">
            <a:extLst>
              <a:ext uri="{FF2B5EF4-FFF2-40B4-BE49-F238E27FC236}">
                <a16:creationId xmlns:a16="http://schemas.microsoft.com/office/drawing/2014/main" id="{1479F3D9-4E16-4354-B98E-6AC37EA3E00F}"/>
              </a:ext>
            </a:extLst>
          </p:cNvPr>
          <p:cNvCxnSpPr>
            <a:cxnSpLocks/>
            <a:stCxn id="15" idx="3"/>
            <a:endCxn id="14" idx="1"/>
          </p:cNvCxnSpPr>
          <p:nvPr/>
        </p:nvCxnSpPr>
        <p:spPr>
          <a:xfrm flipV="1">
            <a:off x="7865389" y="1499714"/>
            <a:ext cx="1207255" cy="1468554"/>
          </a:xfrm>
          <a:prstGeom prst="bentConnector3">
            <a:avLst>
              <a:gd name="adj1" fmla="val 50000"/>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7">
            <a:extLst>
              <a:ext uri="{FF2B5EF4-FFF2-40B4-BE49-F238E27FC236}">
                <a16:creationId xmlns:a16="http://schemas.microsoft.com/office/drawing/2014/main" id="{1E2EB7A3-80AA-43C6-A7E7-7217C92A04D4}"/>
              </a:ext>
            </a:extLst>
          </p:cNvPr>
          <p:cNvCxnSpPr>
            <a:cxnSpLocks/>
            <a:stCxn id="31" idx="3"/>
          </p:cNvCxnSpPr>
          <p:nvPr/>
        </p:nvCxnSpPr>
        <p:spPr>
          <a:xfrm flipV="1">
            <a:off x="3424668" y="3687848"/>
            <a:ext cx="3704704" cy="1082575"/>
          </a:xfrm>
          <a:prstGeom prst="bentConnector3">
            <a:avLst>
              <a:gd name="adj1" fmla="val 57199"/>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53">
            <a:extLst>
              <a:ext uri="{FF2B5EF4-FFF2-40B4-BE49-F238E27FC236}">
                <a16:creationId xmlns:a16="http://schemas.microsoft.com/office/drawing/2014/main" id="{DD4810E5-59A0-409E-BCAE-EFCE40D2DD0B}"/>
              </a:ext>
            </a:extLst>
          </p:cNvPr>
          <p:cNvSpPr/>
          <p:nvPr/>
        </p:nvSpPr>
        <p:spPr>
          <a:xfrm>
            <a:off x="2213853" y="4509487"/>
            <a:ext cx="1210815" cy="521872"/>
          </a:xfrm>
          <a:prstGeom prst="rect">
            <a:avLst/>
          </a:prstGeom>
          <a:solidFill>
            <a:srgbClr val="C0000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bombs logic </a:t>
            </a:r>
            <a:endParaRPr lang="he-IL" sz="1600" dirty="0"/>
          </a:p>
        </p:txBody>
      </p:sp>
      <p:sp>
        <p:nvSpPr>
          <p:cNvPr id="32" name="Rectangle 56">
            <a:extLst>
              <a:ext uri="{FF2B5EF4-FFF2-40B4-BE49-F238E27FC236}">
                <a16:creationId xmlns:a16="http://schemas.microsoft.com/office/drawing/2014/main" id="{4B768D6F-10B6-4DE4-8DED-92853B49DC99}"/>
              </a:ext>
            </a:extLst>
          </p:cNvPr>
          <p:cNvSpPr/>
          <p:nvPr/>
        </p:nvSpPr>
        <p:spPr>
          <a:xfrm>
            <a:off x="3788686" y="4509485"/>
            <a:ext cx="1219975" cy="513193"/>
          </a:xfrm>
          <a:prstGeom prst="rect">
            <a:avLst/>
          </a:prstGeom>
          <a:solidFill>
            <a:srgbClr val="C0000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bombs draw</a:t>
            </a:r>
            <a:endParaRPr lang="he-IL" sz="1600" dirty="0"/>
          </a:p>
        </p:txBody>
      </p:sp>
      <p:sp>
        <p:nvSpPr>
          <p:cNvPr id="33" name="Rectangle 53">
            <a:extLst>
              <a:ext uri="{FF2B5EF4-FFF2-40B4-BE49-F238E27FC236}">
                <a16:creationId xmlns:a16="http://schemas.microsoft.com/office/drawing/2014/main" id="{28FCD044-0409-4B4C-AE51-049E631A9C1C}"/>
              </a:ext>
            </a:extLst>
          </p:cNvPr>
          <p:cNvSpPr/>
          <p:nvPr/>
        </p:nvSpPr>
        <p:spPr>
          <a:xfrm>
            <a:off x="2213853" y="3809667"/>
            <a:ext cx="1210815" cy="521872"/>
          </a:xfrm>
          <a:prstGeom prst="rect">
            <a:avLst/>
          </a:prstGeom>
          <a:solidFill>
            <a:srgbClr val="FBCDBD"/>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tx1"/>
                </a:solidFill>
                <a:effectLst>
                  <a:outerShdw blurRad="38100" dist="19050" dir="2700000" algn="tl" rotWithShape="0">
                    <a:schemeClr val="dk1">
                      <a:alpha val="40000"/>
                    </a:schemeClr>
                  </a:outerShdw>
                </a:effectLst>
              </a:rPr>
              <a:t> life logic </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4" name="Rectangle 56">
            <a:extLst>
              <a:ext uri="{FF2B5EF4-FFF2-40B4-BE49-F238E27FC236}">
                <a16:creationId xmlns:a16="http://schemas.microsoft.com/office/drawing/2014/main" id="{7589AC09-4095-4228-8833-72D1195FC144}"/>
              </a:ext>
            </a:extLst>
          </p:cNvPr>
          <p:cNvSpPr/>
          <p:nvPr/>
        </p:nvSpPr>
        <p:spPr>
          <a:xfrm>
            <a:off x="3788686" y="3809665"/>
            <a:ext cx="1219975" cy="513193"/>
          </a:xfrm>
          <a:prstGeom prst="rect">
            <a:avLst/>
          </a:prstGeom>
          <a:solidFill>
            <a:srgbClr val="FBCDBD"/>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tx1"/>
                </a:solidFill>
                <a:effectLst>
                  <a:outerShdw blurRad="38100" dist="19050" dir="2700000" algn="tl" rotWithShape="0">
                    <a:schemeClr val="dk1">
                      <a:alpha val="40000"/>
                    </a:schemeClr>
                  </a:outerShdw>
                </a:effectLst>
              </a:rPr>
              <a:t> hearts draw</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5" name="Rectangle 53">
            <a:extLst>
              <a:ext uri="{FF2B5EF4-FFF2-40B4-BE49-F238E27FC236}">
                <a16:creationId xmlns:a16="http://schemas.microsoft.com/office/drawing/2014/main" id="{5699D1CE-867B-4229-B48F-FE73335E0E94}"/>
              </a:ext>
            </a:extLst>
          </p:cNvPr>
          <p:cNvSpPr/>
          <p:nvPr/>
        </p:nvSpPr>
        <p:spPr>
          <a:xfrm>
            <a:off x="2213853" y="3128015"/>
            <a:ext cx="1210815" cy="521872"/>
          </a:xfrm>
          <a:prstGeom prst="rect">
            <a:avLst/>
          </a:prstGeom>
          <a:solidFill>
            <a:srgbClr val="864C0C"/>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bg1"/>
                </a:solidFill>
                <a:effectLst>
                  <a:outerShdw blurRad="38100" dist="19050" dir="2700000" algn="tl" rotWithShape="0">
                    <a:schemeClr val="dk1">
                      <a:alpha val="40000"/>
                    </a:schemeClr>
                  </a:outerShdw>
                </a:effectLst>
              </a:rPr>
              <a:t> door logic </a:t>
            </a:r>
            <a:endParaRPr lang="he-IL" sz="1600" dirty="0">
              <a:ln w="0"/>
              <a:solidFill>
                <a:schemeClr val="bg1"/>
              </a:solidFill>
              <a:effectLst>
                <a:outerShdw blurRad="38100" dist="19050" dir="2700000" algn="tl" rotWithShape="0">
                  <a:schemeClr val="dk1">
                    <a:alpha val="40000"/>
                  </a:schemeClr>
                </a:outerShdw>
              </a:effectLst>
            </a:endParaRPr>
          </a:p>
        </p:txBody>
      </p:sp>
      <p:sp>
        <p:nvSpPr>
          <p:cNvPr id="36" name="Rectangle 56">
            <a:extLst>
              <a:ext uri="{FF2B5EF4-FFF2-40B4-BE49-F238E27FC236}">
                <a16:creationId xmlns:a16="http://schemas.microsoft.com/office/drawing/2014/main" id="{DE6F81B9-819E-4FDD-B433-50ED98CAE096}"/>
              </a:ext>
            </a:extLst>
          </p:cNvPr>
          <p:cNvSpPr/>
          <p:nvPr/>
        </p:nvSpPr>
        <p:spPr>
          <a:xfrm>
            <a:off x="3788686" y="3128013"/>
            <a:ext cx="1219975" cy="513193"/>
          </a:xfrm>
          <a:prstGeom prst="rect">
            <a:avLst/>
          </a:prstGeom>
          <a:solidFill>
            <a:srgbClr val="864C0C"/>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bg1"/>
                </a:solidFill>
                <a:effectLst>
                  <a:outerShdw blurRad="38100" dist="19050" dir="2700000" algn="tl" rotWithShape="0">
                    <a:schemeClr val="dk1">
                      <a:alpha val="40000"/>
                    </a:schemeClr>
                  </a:outerShdw>
                </a:effectLst>
              </a:rPr>
              <a:t> door draw</a:t>
            </a:r>
            <a:endParaRPr lang="he-IL" sz="1600" dirty="0">
              <a:ln w="0"/>
              <a:solidFill>
                <a:schemeClr val="bg1"/>
              </a:solidFill>
              <a:effectLst>
                <a:outerShdw blurRad="38100" dist="19050" dir="2700000" algn="tl" rotWithShape="0">
                  <a:schemeClr val="dk1">
                    <a:alpha val="40000"/>
                  </a:schemeClr>
                </a:outerShdw>
              </a:effectLst>
            </a:endParaRPr>
          </a:p>
        </p:txBody>
      </p:sp>
      <p:sp>
        <p:nvSpPr>
          <p:cNvPr id="37" name="Rectangle 53">
            <a:extLst>
              <a:ext uri="{FF2B5EF4-FFF2-40B4-BE49-F238E27FC236}">
                <a16:creationId xmlns:a16="http://schemas.microsoft.com/office/drawing/2014/main" id="{8EC04993-730A-4974-B7B8-73A20168BADF}"/>
              </a:ext>
            </a:extLst>
          </p:cNvPr>
          <p:cNvSpPr/>
          <p:nvPr/>
        </p:nvSpPr>
        <p:spPr>
          <a:xfrm>
            <a:off x="2229327" y="2442274"/>
            <a:ext cx="1210815" cy="521872"/>
          </a:xfrm>
          <a:prstGeom prst="rect">
            <a:avLst/>
          </a:prstGeom>
          <a:solidFill>
            <a:srgbClr val="7030A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maze logic </a:t>
            </a:r>
            <a:endParaRPr lang="he-IL" sz="1600" dirty="0"/>
          </a:p>
        </p:txBody>
      </p:sp>
      <p:sp>
        <p:nvSpPr>
          <p:cNvPr id="38" name="Rectangle 56">
            <a:extLst>
              <a:ext uri="{FF2B5EF4-FFF2-40B4-BE49-F238E27FC236}">
                <a16:creationId xmlns:a16="http://schemas.microsoft.com/office/drawing/2014/main" id="{C9AB0E8E-35DF-43B8-AF24-239BDB9901CA}"/>
              </a:ext>
            </a:extLst>
          </p:cNvPr>
          <p:cNvSpPr/>
          <p:nvPr/>
        </p:nvSpPr>
        <p:spPr>
          <a:xfrm>
            <a:off x="3804160" y="2442272"/>
            <a:ext cx="1219975" cy="513193"/>
          </a:xfrm>
          <a:prstGeom prst="rect">
            <a:avLst/>
          </a:prstGeom>
          <a:solidFill>
            <a:srgbClr val="7030A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maze draw</a:t>
            </a:r>
            <a:endParaRPr lang="he-IL" sz="1600" dirty="0"/>
          </a:p>
        </p:txBody>
      </p:sp>
      <p:cxnSp>
        <p:nvCxnSpPr>
          <p:cNvPr id="40" name="מחבר: מרפקי 39">
            <a:extLst>
              <a:ext uri="{FF2B5EF4-FFF2-40B4-BE49-F238E27FC236}">
                <a16:creationId xmlns:a16="http://schemas.microsoft.com/office/drawing/2014/main" id="{469DFBBE-20C0-4F2A-A706-4A0C9FFC4D89}"/>
              </a:ext>
            </a:extLst>
          </p:cNvPr>
          <p:cNvCxnSpPr>
            <a:cxnSpLocks/>
            <a:stCxn id="31" idx="2"/>
          </p:cNvCxnSpPr>
          <p:nvPr/>
        </p:nvCxnSpPr>
        <p:spPr>
          <a:xfrm rot="16200000" flipH="1">
            <a:off x="5067672" y="2782947"/>
            <a:ext cx="798396" cy="5295219"/>
          </a:xfrm>
          <a:prstGeom prst="bentConnector2">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מחבר חץ ישר 40">
            <a:extLst>
              <a:ext uri="{FF2B5EF4-FFF2-40B4-BE49-F238E27FC236}">
                <a16:creationId xmlns:a16="http://schemas.microsoft.com/office/drawing/2014/main" id="{60A37EDE-FFEB-4F56-A90C-B2AE316CEF61}"/>
              </a:ext>
            </a:extLst>
          </p:cNvPr>
          <p:cNvCxnSpPr>
            <a:stCxn id="17" idx="3"/>
            <a:endCxn id="39" idx="1"/>
          </p:cNvCxnSpPr>
          <p:nvPr/>
        </p:nvCxnSpPr>
        <p:spPr>
          <a:xfrm flipV="1">
            <a:off x="9182804" y="5013474"/>
            <a:ext cx="504513" cy="6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53">
            <a:extLst>
              <a:ext uri="{FF2B5EF4-FFF2-40B4-BE49-F238E27FC236}">
                <a16:creationId xmlns:a16="http://schemas.microsoft.com/office/drawing/2014/main" id="{2301AE89-6799-4B8F-9836-2E1D682E1CC0}"/>
              </a:ext>
            </a:extLst>
          </p:cNvPr>
          <p:cNvSpPr/>
          <p:nvPr/>
        </p:nvSpPr>
        <p:spPr>
          <a:xfrm>
            <a:off x="2213853" y="1089085"/>
            <a:ext cx="1210815" cy="521193"/>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score logic </a:t>
            </a:r>
            <a:endParaRPr lang="he-IL" sz="1600" dirty="0">
              <a:solidFill>
                <a:sysClr val="windowText" lastClr="000000"/>
              </a:solidFill>
            </a:endParaRPr>
          </a:p>
        </p:txBody>
      </p:sp>
      <p:sp>
        <p:nvSpPr>
          <p:cNvPr id="53" name="מלבן 52">
            <a:extLst>
              <a:ext uri="{FF2B5EF4-FFF2-40B4-BE49-F238E27FC236}">
                <a16:creationId xmlns:a16="http://schemas.microsoft.com/office/drawing/2014/main" id="{CBF3010D-9006-4E01-9BC0-27C21815261D}"/>
              </a:ext>
            </a:extLst>
          </p:cNvPr>
          <p:cNvSpPr/>
          <p:nvPr/>
        </p:nvSpPr>
        <p:spPr>
          <a:xfrm>
            <a:off x="8713828" y="3192782"/>
            <a:ext cx="1514475" cy="408423"/>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Sound MUX</a:t>
            </a:r>
            <a:endParaRPr lang="he-IL" dirty="0"/>
          </a:p>
        </p:txBody>
      </p:sp>
      <p:cxnSp>
        <p:nvCxnSpPr>
          <p:cNvPr id="55" name="מחבר: מרפקי 54">
            <a:extLst>
              <a:ext uri="{FF2B5EF4-FFF2-40B4-BE49-F238E27FC236}">
                <a16:creationId xmlns:a16="http://schemas.microsoft.com/office/drawing/2014/main" id="{86D6F9C9-6022-440C-A7CA-4B088C5E5851}"/>
              </a:ext>
            </a:extLst>
          </p:cNvPr>
          <p:cNvCxnSpPr>
            <a:stCxn id="17" idx="0"/>
            <a:endCxn id="53" idx="2"/>
          </p:cNvCxnSpPr>
          <p:nvPr/>
        </p:nvCxnSpPr>
        <p:spPr>
          <a:xfrm rot="5400000" flipH="1" flipV="1">
            <a:off x="8867047" y="3407934"/>
            <a:ext cx="410748" cy="797290"/>
          </a:xfrm>
          <a:prstGeom prst="bentConnector3">
            <a:avLst/>
          </a:prstGeom>
          <a:ln w="28575">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E7DB4051-D226-4D03-9190-938CFA6638DD}"/>
              </a:ext>
            </a:extLst>
          </p:cNvPr>
          <p:cNvCxnSpPr>
            <a:stCxn id="53" idx="0"/>
            <a:endCxn id="26" idx="2"/>
          </p:cNvCxnSpPr>
          <p:nvPr/>
        </p:nvCxnSpPr>
        <p:spPr>
          <a:xfrm flipH="1" flipV="1">
            <a:off x="9470806" y="2715477"/>
            <a:ext cx="260" cy="477305"/>
          </a:xfrm>
          <a:prstGeom prst="straightConnector1">
            <a:avLst/>
          </a:prstGeom>
          <a:ln w="19050">
            <a:solidFill>
              <a:srgbClr val="CC0066"/>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03C14CAB-B4C0-40E2-AB65-AFD6C7FA81C6}"/>
              </a:ext>
            </a:extLst>
          </p:cNvPr>
          <p:cNvSpPr/>
          <p:nvPr/>
        </p:nvSpPr>
        <p:spPr>
          <a:xfrm>
            <a:off x="9687317" y="4011885"/>
            <a:ext cx="1018056" cy="200317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State machine</a:t>
            </a:r>
            <a:br>
              <a:rPr lang="en-US" sz="1400" dirty="0"/>
            </a:br>
            <a:endParaRPr lang="en-US" sz="1400" dirty="0"/>
          </a:p>
          <a:p>
            <a:pPr algn="ctr"/>
            <a:r>
              <a:rPr lang="he-IL" sz="1400" dirty="0">
                <a:latin typeface="Calibri" panose="020F0502020204030204" pitchFamily="34" charset="0"/>
                <a:cs typeface="Calibri" panose="020F0502020204030204" pitchFamily="34" charset="0"/>
              </a:rPr>
              <a:t>אמון על זיהוי ועדכון מעבר בין שלבי משחק</a:t>
            </a:r>
            <a:endParaRPr lang="en-US" sz="1400" dirty="0">
              <a:latin typeface="Calibri" panose="020F0502020204030204" pitchFamily="34" charset="0"/>
              <a:cs typeface="Calibri" panose="020F0502020204030204" pitchFamily="34" charset="0"/>
            </a:endParaRPr>
          </a:p>
        </p:txBody>
      </p:sp>
      <p:sp>
        <p:nvSpPr>
          <p:cNvPr id="49" name="כותרת 1">
            <a:extLst>
              <a:ext uri="{FF2B5EF4-FFF2-40B4-BE49-F238E27FC236}">
                <a16:creationId xmlns:a16="http://schemas.microsoft.com/office/drawing/2014/main" id="{1C788148-C946-45E4-95B3-F6B1201D8582}"/>
              </a:ext>
            </a:extLst>
          </p:cNvPr>
          <p:cNvSpPr>
            <a:spLocks noGrp="1"/>
          </p:cNvSpPr>
          <p:nvPr>
            <p:ph type="title"/>
          </p:nvPr>
        </p:nvSpPr>
        <p:spPr>
          <a:xfrm>
            <a:off x="1731364" y="3112"/>
            <a:ext cx="10515600" cy="644525"/>
          </a:xfrm>
        </p:spPr>
        <p:txBody>
          <a:bodyPr>
            <a:noAutofit/>
          </a:bodyPr>
          <a:lstStyle/>
          <a:p>
            <a:r>
              <a:rPr lang="he-IL" sz="2800" b="1" dirty="0">
                <a:latin typeface="Calibri" panose="020F0502020204030204" pitchFamily="34" charset="0"/>
                <a:cs typeface="Calibri" panose="020F0502020204030204" pitchFamily="34" charset="0"/>
              </a:rPr>
              <a:t>מימוש לדוג' של זוג מודולים מרכזיים:</a:t>
            </a:r>
          </a:p>
        </p:txBody>
      </p:sp>
    </p:spTree>
    <p:extLst>
      <p:ext uri="{BB962C8B-B14F-4D97-AF65-F5344CB8AC3E}">
        <p14:creationId xmlns:p14="http://schemas.microsoft.com/office/powerpoint/2010/main" val="111157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0CD8F05-03ED-48F0-B10E-8F3CBEBBEC23}"/>
              </a:ext>
            </a:extLst>
          </p:cNvPr>
          <p:cNvSpPr txBox="1"/>
          <p:nvPr/>
        </p:nvSpPr>
        <p:spPr>
          <a:xfrm>
            <a:off x="414336" y="31711"/>
            <a:ext cx="11087101" cy="1757532"/>
          </a:xfrm>
          <a:prstGeom prst="rect">
            <a:avLst/>
          </a:prstGeom>
          <a:noFill/>
        </p:spPr>
        <p:txBody>
          <a:bodyPr wrap="square" rtlCol="1">
            <a:spAutoFit/>
          </a:bodyPr>
          <a:lstStyle/>
          <a:p>
            <a:pPr>
              <a:lnSpc>
                <a:spcPct val="150000"/>
              </a:lnSpc>
            </a:pPr>
            <a:r>
              <a:rPr lang="he-IL" sz="2000" b="1" dirty="0">
                <a:latin typeface="Calibri" panose="020F0502020204030204" pitchFamily="34" charset="0"/>
                <a:cs typeface="Calibri" panose="020F0502020204030204" pitchFamily="34" charset="0"/>
              </a:rPr>
              <a:t>מכונת המצבים:</a:t>
            </a:r>
          </a:p>
          <a:p>
            <a:pPr>
              <a:lnSpc>
                <a:spcPct val="150000"/>
              </a:lnSpc>
            </a:pPr>
            <a:r>
              <a:rPr lang="he-IL" b="1" dirty="0">
                <a:latin typeface="Calibri" panose="020F0502020204030204" pitchFamily="34" charset="0"/>
                <a:cs typeface="Calibri" panose="020F0502020204030204" pitchFamily="34" charset="0"/>
              </a:rPr>
              <a:t>מטרת הרכיב </a:t>
            </a:r>
            <a:r>
              <a:rPr lang="he-IL" dirty="0">
                <a:latin typeface="Calibri" panose="020F0502020204030204" pitchFamily="34" charset="0"/>
                <a:cs typeface="Calibri" panose="020F0502020204030204" pitchFamily="34" charset="0"/>
              </a:rPr>
              <a:t>– לזהות את השלב בו נמצאים במשחק ולעדכן את שאר הרכיבים (כולל "שלב" ניצחון/הפסד)</a:t>
            </a:r>
          </a:p>
          <a:p>
            <a:pPr>
              <a:lnSpc>
                <a:spcPct val="150000"/>
              </a:lnSpc>
            </a:pPr>
            <a:r>
              <a:rPr lang="he-IL" b="1" dirty="0">
                <a:latin typeface="Calibri" panose="020F0502020204030204" pitchFamily="34" charset="0"/>
                <a:cs typeface="Calibri" panose="020F0502020204030204" pitchFamily="34" charset="0"/>
              </a:rPr>
              <a:t>כניסות –</a:t>
            </a: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door_collision_01, door_collision_02, </a:t>
            </a:r>
            <a:r>
              <a:rPr lang="en-US" dirty="0" err="1">
                <a:latin typeface="Calibri" panose="020F0502020204030204" pitchFamily="34" charset="0"/>
                <a:cs typeface="Calibri" panose="020F0502020204030204" pitchFamily="34" charset="0"/>
              </a:rPr>
              <a:t>end_of_life</a:t>
            </a:r>
            <a:r>
              <a:rPr lang="en-US" dirty="0">
                <a:latin typeface="Calibri" panose="020F0502020204030204" pitchFamily="34" charset="0"/>
                <a:cs typeface="Calibri" panose="020F0502020204030204" pitchFamily="34" charset="0"/>
              </a:rPr>
              <a:t>, reset, </a:t>
            </a:r>
            <a:r>
              <a:rPr lang="en-US" dirty="0" err="1">
                <a:latin typeface="Calibri" panose="020F0502020204030204" pitchFamily="34" charset="0"/>
                <a:cs typeface="Calibri" panose="020F0502020204030204" pitchFamily="34" charset="0"/>
              </a:rPr>
              <a:t>clk</a:t>
            </a:r>
            <a:endParaRPr lang="he-IL" dirty="0">
              <a:latin typeface="Calibri" panose="020F0502020204030204" pitchFamily="34" charset="0"/>
              <a:cs typeface="Calibri" panose="020F0502020204030204" pitchFamily="34" charset="0"/>
            </a:endParaRPr>
          </a:p>
          <a:p>
            <a:pPr>
              <a:lnSpc>
                <a:spcPct val="150000"/>
              </a:lnSpc>
            </a:pPr>
            <a:r>
              <a:rPr lang="he-IL" b="1" dirty="0">
                <a:latin typeface="Calibri" panose="020F0502020204030204" pitchFamily="34" charset="0"/>
                <a:cs typeface="Calibri" panose="020F0502020204030204" pitchFamily="34" charset="0"/>
              </a:rPr>
              <a:t>יציאות</a:t>
            </a:r>
            <a:r>
              <a:rPr lang="he-IL"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state_code</a:t>
            </a:r>
            <a:r>
              <a:rPr lang="he-IL" dirty="0">
                <a:latin typeface="Calibri" panose="020F0502020204030204" pitchFamily="34" charset="0"/>
                <a:cs typeface="Calibri" panose="020F0502020204030204" pitchFamily="34" charset="0"/>
              </a:rPr>
              <a:t> – יציאה שמגדירה את השלב בו המשחק נמצא [0 – רמה ראשונה, 1 – רמה שניה, 2 – ניצחון, 3 – הפסד</a:t>
            </a:r>
          </a:p>
        </p:txBody>
      </p:sp>
      <p:sp>
        <p:nvSpPr>
          <p:cNvPr id="4" name="אליפסה 3">
            <a:extLst>
              <a:ext uri="{FF2B5EF4-FFF2-40B4-BE49-F238E27FC236}">
                <a16:creationId xmlns:a16="http://schemas.microsoft.com/office/drawing/2014/main" id="{CB9153A4-9158-4DA2-BEDE-C0D9E624AA7E}"/>
              </a:ext>
            </a:extLst>
          </p:cNvPr>
          <p:cNvSpPr/>
          <p:nvPr/>
        </p:nvSpPr>
        <p:spPr>
          <a:xfrm>
            <a:off x="628650" y="2170243"/>
            <a:ext cx="1400175" cy="13716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Reset</a:t>
            </a:r>
            <a:endParaRPr lang="he-IL" dirty="0"/>
          </a:p>
        </p:txBody>
      </p:sp>
      <p:sp>
        <p:nvSpPr>
          <p:cNvPr id="5" name="אליפסה 4">
            <a:extLst>
              <a:ext uri="{FF2B5EF4-FFF2-40B4-BE49-F238E27FC236}">
                <a16:creationId xmlns:a16="http://schemas.microsoft.com/office/drawing/2014/main" id="{BE91F59D-7C38-48CF-B9E1-65FED1736E64}"/>
              </a:ext>
            </a:extLst>
          </p:cNvPr>
          <p:cNvSpPr/>
          <p:nvPr/>
        </p:nvSpPr>
        <p:spPr>
          <a:xfrm>
            <a:off x="3009900" y="2170243"/>
            <a:ext cx="1400175" cy="13716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Lvl_1</a:t>
            </a:r>
            <a:endParaRPr lang="he-IL" dirty="0"/>
          </a:p>
        </p:txBody>
      </p:sp>
      <p:sp>
        <p:nvSpPr>
          <p:cNvPr id="6" name="אליפסה 5">
            <a:extLst>
              <a:ext uri="{FF2B5EF4-FFF2-40B4-BE49-F238E27FC236}">
                <a16:creationId xmlns:a16="http://schemas.microsoft.com/office/drawing/2014/main" id="{3BFE08E8-5858-464D-A9C8-8F14C496046E}"/>
              </a:ext>
            </a:extLst>
          </p:cNvPr>
          <p:cNvSpPr/>
          <p:nvPr/>
        </p:nvSpPr>
        <p:spPr>
          <a:xfrm>
            <a:off x="5434012" y="2170243"/>
            <a:ext cx="1400175" cy="13716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Lvl_2</a:t>
            </a:r>
            <a:endParaRPr lang="he-IL" dirty="0"/>
          </a:p>
        </p:txBody>
      </p:sp>
      <p:sp>
        <p:nvSpPr>
          <p:cNvPr id="8" name="אליפסה 7">
            <a:extLst>
              <a:ext uri="{FF2B5EF4-FFF2-40B4-BE49-F238E27FC236}">
                <a16:creationId xmlns:a16="http://schemas.microsoft.com/office/drawing/2014/main" id="{6EAE7694-F736-48AD-9DD7-68955E754CB4}"/>
              </a:ext>
            </a:extLst>
          </p:cNvPr>
          <p:cNvSpPr/>
          <p:nvPr/>
        </p:nvSpPr>
        <p:spPr>
          <a:xfrm>
            <a:off x="7858124" y="2181225"/>
            <a:ext cx="1400175" cy="13716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Win</a:t>
            </a:r>
            <a:endParaRPr lang="he-IL" dirty="0"/>
          </a:p>
        </p:txBody>
      </p:sp>
      <p:sp>
        <p:nvSpPr>
          <p:cNvPr id="10" name="תיבת טקסט 9">
            <a:extLst>
              <a:ext uri="{FF2B5EF4-FFF2-40B4-BE49-F238E27FC236}">
                <a16:creationId xmlns:a16="http://schemas.microsoft.com/office/drawing/2014/main" id="{BE3F5EB4-6E55-4841-B81F-FAEA81D57D39}"/>
              </a:ext>
            </a:extLst>
          </p:cNvPr>
          <p:cNvSpPr txBox="1"/>
          <p:nvPr/>
        </p:nvSpPr>
        <p:spPr>
          <a:xfrm>
            <a:off x="-66675" y="4932493"/>
            <a:ext cx="2419350" cy="1295868"/>
          </a:xfrm>
          <a:prstGeom prst="rect">
            <a:avLst/>
          </a:prstGeom>
          <a:noFill/>
          <a:ln>
            <a:solidFill>
              <a:schemeClr val="accent1">
                <a:lumMod val="50000"/>
              </a:schemeClr>
            </a:solidFill>
          </a:ln>
        </p:spPr>
        <p:txBody>
          <a:bodyPr wrap="square">
            <a:spAutoFit/>
          </a:bodyPr>
          <a:lstStyle/>
          <a:p>
            <a:pPr>
              <a:lnSpc>
                <a:spcPct val="150000"/>
              </a:lnSpc>
            </a:pPr>
            <a:r>
              <a:rPr lang="he-IL" b="1" dirty="0">
                <a:latin typeface="Calibri" panose="020F0502020204030204" pitchFamily="34" charset="0"/>
                <a:cs typeface="Calibri" panose="020F0502020204030204" pitchFamily="34" charset="0"/>
              </a:rPr>
              <a:t>מצב התחלתי: </a:t>
            </a:r>
            <a:br>
              <a:rPr lang="en-US" dirty="0">
                <a:latin typeface="Calibri" panose="020F0502020204030204" pitchFamily="34" charset="0"/>
                <a:cs typeface="Calibri" panose="020F0502020204030204" pitchFamily="34" charset="0"/>
              </a:rPr>
            </a:br>
            <a:r>
              <a:rPr lang="he-IL" u="sng" dirty="0">
                <a:latin typeface="Calibri" panose="020F0502020204030204" pitchFamily="34" charset="0"/>
                <a:cs typeface="Calibri" panose="020F0502020204030204" pitchFamily="34" charset="0"/>
              </a:rPr>
              <a:t>עדכון יציאות:</a:t>
            </a:r>
            <a:br>
              <a:rPr lang="en-US" u="sng"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0</a:t>
            </a:r>
            <a:endParaRPr lang="he-IL" dirty="0">
              <a:latin typeface="Calibri" panose="020F0502020204030204" pitchFamily="34" charset="0"/>
              <a:cs typeface="Calibri" panose="020F0502020204030204" pitchFamily="34" charset="0"/>
            </a:endParaRPr>
          </a:p>
        </p:txBody>
      </p:sp>
      <p:sp>
        <p:nvSpPr>
          <p:cNvPr id="21" name="תיבת טקסט 20">
            <a:extLst>
              <a:ext uri="{FF2B5EF4-FFF2-40B4-BE49-F238E27FC236}">
                <a16:creationId xmlns:a16="http://schemas.microsoft.com/office/drawing/2014/main" id="{53B433E8-250B-49D6-8D51-A09A6897C6A3}"/>
              </a:ext>
            </a:extLst>
          </p:cNvPr>
          <p:cNvSpPr txBox="1"/>
          <p:nvPr/>
        </p:nvSpPr>
        <p:spPr>
          <a:xfrm>
            <a:off x="2390775" y="4932493"/>
            <a:ext cx="2419350" cy="1295868"/>
          </a:xfrm>
          <a:prstGeom prst="rect">
            <a:avLst/>
          </a:prstGeom>
          <a:noFill/>
          <a:ln>
            <a:solidFill>
              <a:schemeClr val="accent1">
                <a:lumMod val="50000"/>
              </a:schemeClr>
            </a:solidFill>
          </a:ln>
        </p:spPr>
        <p:txBody>
          <a:bodyPr wrap="square">
            <a:spAutoFit/>
          </a:bodyPr>
          <a:lstStyle/>
          <a:p>
            <a:pPr>
              <a:lnSpc>
                <a:spcPct val="150000"/>
              </a:lnSpc>
            </a:pPr>
            <a:r>
              <a:rPr lang="he-IL" b="1" dirty="0">
                <a:latin typeface="Calibri" panose="020F0502020204030204" pitchFamily="34" charset="0"/>
                <a:cs typeface="Calibri" panose="020F0502020204030204" pitchFamily="34" charset="0"/>
              </a:rPr>
              <a:t>רמה 1: </a:t>
            </a:r>
            <a:br>
              <a:rPr lang="en-US" dirty="0">
                <a:latin typeface="Calibri" panose="020F0502020204030204" pitchFamily="34" charset="0"/>
                <a:cs typeface="Calibri" panose="020F0502020204030204" pitchFamily="34" charset="0"/>
              </a:rPr>
            </a:br>
            <a:r>
              <a:rPr lang="he-IL" u="sng" dirty="0">
                <a:latin typeface="Calibri" panose="020F0502020204030204" pitchFamily="34" charset="0"/>
                <a:cs typeface="Calibri" panose="020F0502020204030204" pitchFamily="34" charset="0"/>
              </a:rPr>
              <a:t>עדכון יציאות:</a:t>
            </a:r>
            <a:br>
              <a:rPr lang="en-US" u="sng"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0</a:t>
            </a:r>
            <a:endParaRPr lang="he-IL" dirty="0">
              <a:latin typeface="Calibri" panose="020F0502020204030204" pitchFamily="34" charset="0"/>
              <a:cs typeface="Calibri" panose="020F0502020204030204" pitchFamily="34" charset="0"/>
            </a:endParaRPr>
          </a:p>
        </p:txBody>
      </p:sp>
      <p:sp>
        <p:nvSpPr>
          <p:cNvPr id="22" name="תיבת טקסט 21">
            <a:extLst>
              <a:ext uri="{FF2B5EF4-FFF2-40B4-BE49-F238E27FC236}">
                <a16:creationId xmlns:a16="http://schemas.microsoft.com/office/drawing/2014/main" id="{5CA3A5A6-AB53-4694-8CCD-34DB4DB23D99}"/>
              </a:ext>
            </a:extLst>
          </p:cNvPr>
          <p:cNvSpPr txBox="1"/>
          <p:nvPr/>
        </p:nvSpPr>
        <p:spPr>
          <a:xfrm>
            <a:off x="4857750" y="4922968"/>
            <a:ext cx="2419350" cy="1295868"/>
          </a:xfrm>
          <a:prstGeom prst="rect">
            <a:avLst/>
          </a:prstGeom>
          <a:noFill/>
          <a:ln>
            <a:solidFill>
              <a:schemeClr val="accent1">
                <a:lumMod val="50000"/>
              </a:schemeClr>
            </a:solidFill>
          </a:ln>
        </p:spPr>
        <p:txBody>
          <a:bodyPr wrap="square">
            <a:spAutoFit/>
          </a:bodyPr>
          <a:lstStyle/>
          <a:p>
            <a:pPr>
              <a:lnSpc>
                <a:spcPct val="150000"/>
              </a:lnSpc>
            </a:pPr>
            <a:r>
              <a:rPr lang="he-IL" b="1" dirty="0">
                <a:latin typeface="Calibri" panose="020F0502020204030204" pitchFamily="34" charset="0"/>
                <a:cs typeface="Calibri" panose="020F0502020204030204" pitchFamily="34" charset="0"/>
              </a:rPr>
              <a:t>רמה 2: </a:t>
            </a:r>
            <a:br>
              <a:rPr lang="en-US" dirty="0">
                <a:latin typeface="Calibri" panose="020F0502020204030204" pitchFamily="34" charset="0"/>
                <a:cs typeface="Calibri" panose="020F0502020204030204" pitchFamily="34" charset="0"/>
              </a:rPr>
            </a:br>
            <a:r>
              <a:rPr lang="he-IL" u="sng" dirty="0">
                <a:latin typeface="Calibri" panose="020F0502020204030204" pitchFamily="34" charset="0"/>
                <a:cs typeface="Calibri" panose="020F0502020204030204" pitchFamily="34" charset="0"/>
              </a:rPr>
              <a:t>עדכון יציאות:</a:t>
            </a:r>
            <a:br>
              <a:rPr lang="en-US" u="sng"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1</a:t>
            </a:r>
            <a:endParaRPr lang="he-IL" dirty="0">
              <a:latin typeface="Calibri" panose="020F0502020204030204" pitchFamily="34" charset="0"/>
              <a:cs typeface="Calibri" panose="020F0502020204030204" pitchFamily="34" charset="0"/>
            </a:endParaRPr>
          </a:p>
        </p:txBody>
      </p:sp>
      <p:sp>
        <p:nvSpPr>
          <p:cNvPr id="23" name="תיבת טקסט 22">
            <a:extLst>
              <a:ext uri="{FF2B5EF4-FFF2-40B4-BE49-F238E27FC236}">
                <a16:creationId xmlns:a16="http://schemas.microsoft.com/office/drawing/2014/main" id="{5F7A4DE8-FA6B-4F52-A049-9A8A7CA9FA6D}"/>
              </a:ext>
            </a:extLst>
          </p:cNvPr>
          <p:cNvSpPr txBox="1"/>
          <p:nvPr/>
        </p:nvSpPr>
        <p:spPr>
          <a:xfrm>
            <a:off x="9782175" y="4922967"/>
            <a:ext cx="2419350" cy="1295868"/>
          </a:xfrm>
          <a:prstGeom prst="rect">
            <a:avLst/>
          </a:prstGeom>
          <a:noFill/>
          <a:ln>
            <a:solidFill>
              <a:schemeClr val="accent1">
                <a:lumMod val="50000"/>
              </a:schemeClr>
            </a:solidFill>
          </a:ln>
        </p:spPr>
        <p:txBody>
          <a:bodyPr wrap="square">
            <a:spAutoFit/>
          </a:bodyPr>
          <a:lstStyle/>
          <a:p>
            <a:pPr>
              <a:lnSpc>
                <a:spcPct val="150000"/>
              </a:lnSpc>
            </a:pPr>
            <a:r>
              <a:rPr lang="he-IL" b="1" dirty="0">
                <a:latin typeface="Calibri" panose="020F0502020204030204" pitchFamily="34" charset="0"/>
                <a:cs typeface="Calibri" panose="020F0502020204030204" pitchFamily="34" charset="0"/>
              </a:rPr>
              <a:t>מצב הפסד: </a:t>
            </a:r>
            <a:br>
              <a:rPr lang="en-US" dirty="0">
                <a:latin typeface="Calibri" panose="020F0502020204030204" pitchFamily="34" charset="0"/>
                <a:cs typeface="Calibri" panose="020F0502020204030204" pitchFamily="34" charset="0"/>
              </a:rPr>
            </a:br>
            <a:r>
              <a:rPr lang="he-IL" u="sng" dirty="0">
                <a:latin typeface="Calibri" panose="020F0502020204030204" pitchFamily="34" charset="0"/>
                <a:cs typeface="Calibri" panose="020F0502020204030204" pitchFamily="34" charset="0"/>
              </a:rPr>
              <a:t>עדכון יציאות:</a:t>
            </a:r>
            <a:br>
              <a:rPr lang="en-US" u="sng"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3</a:t>
            </a:r>
            <a:endParaRPr lang="he-IL" dirty="0">
              <a:latin typeface="Calibri" panose="020F0502020204030204" pitchFamily="34" charset="0"/>
              <a:cs typeface="Calibri" panose="020F0502020204030204" pitchFamily="34" charset="0"/>
            </a:endParaRPr>
          </a:p>
        </p:txBody>
      </p:sp>
      <p:cxnSp>
        <p:nvCxnSpPr>
          <p:cNvPr id="32" name="מחבר חץ ישר 31">
            <a:extLst>
              <a:ext uri="{FF2B5EF4-FFF2-40B4-BE49-F238E27FC236}">
                <a16:creationId xmlns:a16="http://schemas.microsoft.com/office/drawing/2014/main" id="{BF77EFAE-298F-420E-9D1A-BF145DB3A900}"/>
              </a:ext>
            </a:extLst>
          </p:cNvPr>
          <p:cNvCxnSpPr>
            <a:cxnSpLocks/>
            <a:stCxn id="4" idx="6"/>
            <a:endCxn id="5" idx="2"/>
          </p:cNvCxnSpPr>
          <p:nvPr/>
        </p:nvCxnSpPr>
        <p:spPr>
          <a:xfrm>
            <a:off x="2028825" y="2856043"/>
            <a:ext cx="981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318E1A33-C3C8-4C02-9E2E-5FBB796FBC8E}"/>
              </a:ext>
            </a:extLst>
          </p:cNvPr>
          <p:cNvCxnSpPr>
            <a:cxnSpLocks/>
            <a:stCxn id="5" idx="6"/>
            <a:endCxn id="6" idx="2"/>
          </p:cNvCxnSpPr>
          <p:nvPr/>
        </p:nvCxnSpPr>
        <p:spPr>
          <a:xfrm>
            <a:off x="4410075" y="2856043"/>
            <a:ext cx="1023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a:extLst>
              <a:ext uri="{FF2B5EF4-FFF2-40B4-BE49-F238E27FC236}">
                <a16:creationId xmlns:a16="http://schemas.microsoft.com/office/drawing/2014/main" id="{4FFD5E98-99BD-4A85-9309-B759D146B902}"/>
              </a:ext>
            </a:extLst>
          </p:cNvPr>
          <p:cNvCxnSpPr>
            <a:cxnSpLocks/>
            <a:stCxn id="6" idx="6"/>
          </p:cNvCxnSpPr>
          <p:nvPr/>
        </p:nvCxnSpPr>
        <p:spPr>
          <a:xfrm>
            <a:off x="6834187" y="2856043"/>
            <a:ext cx="1004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מחבר: מעוקל 44">
            <a:extLst>
              <a:ext uri="{FF2B5EF4-FFF2-40B4-BE49-F238E27FC236}">
                <a16:creationId xmlns:a16="http://schemas.microsoft.com/office/drawing/2014/main" id="{77AFB1A6-6E8C-47C9-B7E8-625057492F1B}"/>
              </a:ext>
            </a:extLst>
          </p:cNvPr>
          <p:cNvCxnSpPr>
            <a:cxnSpLocks/>
            <a:endCxn id="4" idx="1"/>
          </p:cNvCxnSpPr>
          <p:nvPr/>
        </p:nvCxnSpPr>
        <p:spPr>
          <a:xfrm flipV="1">
            <a:off x="0" y="2371109"/>
            <a:ext cx="833701" cy="598927"/>
          </a:xfrm>
          <a:prstGeom prst="curvedConnector4">
            <a:avLst>
              <a:gd name="adj1" fmla="val 37702"/>
              <a:gd name="adj2" fmla="val 17170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אליפסה 52">
            <a:extLst>
              <a:ext uri="{FF2B5EF4-FFF2-40B4-BE49-F238E27FC236}">
                <a16:creationId xmlns:a16="http://schemas.microsoft.com/office/drawing/2014/main" id="{14C33679-76BF-42F7-A42C-9C142B3D0C56}"/>
              </a:ext>
            </a:extLst>
          </p:cNvPr>
          <p:cNvSpPr/>
          <p:nvPr/>
        </p:nvSpPr>
        <p:spPr>
          <a:xfrm>
            <a:off x="10310812" y="2181225"/>
            <a:ext cx="1400175" cy="13716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Lose</a:t>
            </a:r>
            <a:endParaRPr lang="he-IL" dirty="0"/>
          </a:p>
        </p:txBody>
      </p:sp>
      <p:sp>
        <p:nvSpPr>
          <p:cNvPr id="54" name="תיבת טקסט 53">
            <a:extLst>
              <a:ext uri="{FF2B5EF4-FFF2-40B4-BE49-F238E27FC236}">
                <a16:creationId xmlns:a16="http://schemas.microsoft.com/office/drawing/2014/main" id="{1A361CD1-3D76-4977-9818-C40A2F2C3223}"/>
              </a:ext>
            </a:extLst>
          </p:cNvPr>
          <p:cNvSpPr txBox="1"/>
          <p:nvPr/>
        </p:nvSpPr>
        <p:spPr>
          <a:xfrm>
            <a:off x="7324725" y="4932493"/>
            <a:ext cx="2419350" cy="1295868"/>
          </a:xfrm>
          <a:prstGeom prst="rect">
            <a:avLst/>
          </a:prstGeom>
          <a:noFill/>
          <a:ln>
            <a:solidFill>
              <a:schemeClr val="accent1">
                <a:lumMod val="50000"/>
              </a:schemeClr>
            </a:solidFill>
          </a:ln>
        </p:spPr>
        <p:txBody>
          <a:bodyPr wrap="square">
            <a:spAutoFit/>
          </a:bodyPr>
          <a:lstStyle/>
          <a:p>
            <a:pPr>
              <a:lnSpc>
                <a:spcPct val="150000"/>
              </a:lnSpc>
            </a:pPr>
            <a:r>
              <a:rPr lang="he-IL" b="1" dirty="0">
                <a:latin typeface="Calibri" panose="020F0502020204030204" pitchFamily="34" charset="0"/>
                <a:cs typeface="Calibri" panose="020F0502020204030204" pitchFamily="34" charset="0"/>
              </a:rPr>
              <a:t>מצב ניצחון: </a:t>
            </a:r>
            <a:br>
              <a:rPr lang="en-US" dirty="0">
                <a:latin typeface="Calibri" panose="020F0502020204030204" pitchFamily="34" charset="0"/>
                <a:cs typeface="Calibri" panose="020F0502020204030204" pitchFamily="34" charset="0"/>
              </a:rPr>
            </a:br>
            <a:r>
              <a:rPr lang="he-IL" u="sng" dirty="0">
                <a:latin typeface="Calibri" panose="020F0502020204030204" pitchFamily="34" charset="0"/>
                <a:cs typeface="Calibri" panose="020F0502020204030204" pitchFamily="34" charset="0"/>
              </a:rPr>
              <a:t>עדכון יציאות:</a:t>
            </a:r>
            <a:br>
              <a:rPr lang="en-US" u="sng" dirty="0">
                <a:latin typeface="Calibri" panose="020F0502020204030204" pitchFamily="34" charset="0"/>
                <a:cs typeface="Calibri" panose="020F0502020204030204" pitchFamily="34" charset="0"/>
              </a:rPr>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2</a:t>
            </a:r>
            <a:endParaRPr lang="he-IL" dirty="0">
              <a:latin typeface="Calibri" panose="020F0502020204030204" pitchFamily="34" charset="0"/>
              <a:cs typeface="Calibri" panose="020F0502020204030204" pitchFamily="34" charset="0"/>
            </a:endParaRPr>
          </a:p>
        </p:txBody>
      </p:sp>
      <p:cxnSp>
        <p:nvCxnSpPr>
          <p:cNvPr id="56" name="מחבר: מעוקל 55">
            <a:extLst>
              <a:ext uri="{FF2B5EF4-FFF2-40B4-BE49-F238E27FC236}">
                <a16:creationId xmlns:a16="http://schemas.microsoft.com/office/drawing/2014/main" id="{21A3AD72-F1C7-4526-A080-F34FB7CCC648}"/>
              </a:ext>
            </a:extLst>
          </p:cNvPr>
          <p:cNvCxnSpPr>
            <a:cxnSpLocks/>
          </p:cNvCxnSpPr>
          <p:nvPr/>
        </p:nvCxnSpPr>
        <p:spPr>
          <a:xfrm rot="16200000" flipH="1">
            <a:off x="8567008" y="-292698"/>
            <a:ext cx="10982" cy="4876800"/>
          </a:xfrm>
          <a:prstGeom prst="curvedConnector3">
            <a:avLst>
              <a:gd name="adj1" fmla="val -2948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785C060B-E919-45E3-AE9A-0D16579484CE}"/>
              </a:ext>
            </a:extLst>
          </p:cNvPr>
          <p:cNvCxnSpPr>
            <a:stCxn id="5" idx="4"/>
            <a:endCxn id="53" idx="4"/>
          </p:cNvCxnSpPr>
          <p:nvPr/>
        </p:nvCxnSpPr>
        <p:spPr>
          <a:xfrm rot="16200000" flipH="1">
            <a:off x="7354953" y="-103122"/>
            <a:ext cx="10982" cy="7300912"/>
          </a:xfrm>
          <a:prstGeom prst="curvedConnector3">
            <a:avLst>
              <a:gd name="adj1" fmla="val 4610107"/>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תיבת טקסט 61">
            <a:extLst>
              <a:ext uri="{FF2B5EF4-FFF2-40B4-BE49-F238E27FC236}">
                <a16:creationId xmlns:a16="http://schemas.microsoft.com/office/drawing/2014/main" id="{EBAB7F6D-512B-4810-981B-BF9278B8904A}"/>
              </a:ext>
            </a:extLst>
          </p:cNvPr>
          <p:cNvSpPr txBox="1"/>
          <p:nvPr/>
        </p:nvSpPr>
        <p:spPr>
          <a:xfrm>
            <a:off x="76200" y="1620777"/>
            <a:ext cx="1038225" cy="369332"/>
          </a:xfrm>
          <a:prstGeom prst="rect">
            <a:avLst/>
          </a:prstGeom>
          <a:noFill/>
          <a:ln>
            <a:noFill/>
          </a:ln>
        </p:spPr>
        <p:txBody>
          <a:bodyPr wrap="square" rtlCol="1">
            <a:spAutoFit/>
          </a:bodyPr>
          <a:lstStyle/>
          <a:p>
            <a:r>
              <a:rPr lang="en-US" dirty="0" err="1">
                <a:latin typeface="Calibri" panose="020F0502020204030204" pitchFamily="34" charset="0"/>
                <a:cs typeface="Calibri" panose="020F0502020204030204" pitchFamily="34" charset="0"/>
              </a:rPr>
              <a:t>resetN</a:t>
            </a:r>
            <a:r>
              <a:rPr lang="en-US" dirty="0">
                <a:latin typeface="Calibri" panose="020F0502020204030204" pitchFamily="34" charset="0"/>
                <a:cs typeface="Calibri" panose="020F0502020204030204" pitchFamily="34" charset="0"/>
              </a:rPr>
              <a:t>=0</a:t>
            </a:r>
            <a:endParaRPr lang="he-IL" dirty="0"/>
          </a:p>
        </p:txBody>
      </p:sp>
      <p:sp>
        <p:nvSpPr>
          <p:cNvPr id="63" name="תיבת טקסט 62">
            <a:extLst>
              <a:ext uri="{FF2B5EF4-FFF2-40B4-BE49-F238E27FC236}">
                <a16:creationId xmlns:a16="http://schemas.microsoft.com/office/drawing/2014/main" id="{DC67526D-B166-48FD-AFB7-288AB39B76EE}"/>
              </a:ext>
            </a:extLst>
          </p:cNvPr>
          <p:cNvSpPr txBox="1"/>
          <p:nvPr/>
        </p:nvSpPr>
        <p:spPr>
          <a:xfrm>
            <a:off x="2143125" y="2939534"/>
            <a:ext cx="685800" cy="369309"/>
          </a:xfrm>
          <a:prstGeom prst="rect">
            <a:avLst/>
          </a:prstGeom>
          <a:noFill/>
          <a:ln>
            <a:noFill/>
          </a:ln>
        </p:spPr>
        <p:txBody>
          <a:bodyPr wrap="square" rtlCol="1">
            <a:spAutoFit/>
          </a:bodyPr>
          <a:lstStyle/>
          <a:p>
            <a:r>
              <a:rPr lang="en-US" dirty="0" err="1">
                <a:latin typeface="Calibri" panose="020F0502020204030204" pitchFamily="34" charset="0"/>
                <a:cs typeface="Calibri" panose="020F0502020204030204" pitchFamily="34" charset="0"/>
              </a:rPr>
              <a:t>clk</a:t>
            </a:r>
            <a:r>
              <a:rPr lang="en-US" dirty="0">
                <a:latin typeface="Calibri" panose="020F0502020204030204" pitchFamily="34" charset="0"/>
                <a:cs typeface="Calibri" panose="020F0502020204030204" pitchFamily="34" charset="0"/>
              </a:rPr>
              <a:t>=1</a:t>
            </a:r>
            <a:endParaRPr lang="he-IL" dirty="0"/>
          </a:p>
        </p:txBody>
      </p:sp>
      <p:sp>
        <p:nvSpPr>
          <p:cNvPr id="64" name="תיבת טקסט 63">
            <a:extLst>
              <a:ext uri="{FF2B5EF4-FFF2-40B4-BE49-F238E27FC236}">
                <a16:creationId xmlns:a16="http://schemas.microsoft.com/office/drawing/2014/main" id="{E9303E71-03C4-49E8-9FE5-4AA2E719A178}"/>
              </a:ext>
            </a:extLst>
          </p:cNvPr>
          <p:cNvSpPr txBox="1"/>
          <p:nvPr/>
        </p:nvSpPr>
        <p:spPr>
          <a:xfrm>
            <a:off x="4307683" y="2927092"/>
            <a:ext cx="1207293" cy="369322"/>
          </a:xfrm>
          <a:prstGeom prst="rect">
            <a:avLst/>
          </a:prstGeom>
          <a:noFill/>
          <a:ln>
            <a:noFill/>
          </a:ln>
        </p:spPr>
        <p:txBody>
          <a:bodyPr wrap="square" rtlCol="1">
            <a:spAutoFit/>
          </a:bodyPr>
          <a:lstStyle/>
          <a:p>
            <a:pPr algn="ctr"/>
            <a:r>
              <a:rPr lang="en-US" dirty="0">
                <a:latin typeface="Calibri" panose="020F0502020204030204" pitchFamily="34" charset="0"/>
                <a:cs typeface="Calibri" panose="020F0502020204030204" pitchFamily="34" charset="0"/>
              </a:rPr>
              <a:t>d_col01 =1</a:t>
            </a:r>
            <a:endParaRPr lang="he-IL" dirty="0"/>
          </a:p>
        </p:txBody>
      </p:sp>
      <p:sp>
        <p:nvSpPr>
          <p:cNvPr id="65" name="תיבת טקסט 64">
            <a:extLst>
              <a:ext uri="{FF2B5EF4-FFF2-40B4-BE49-F238E27FC236}">
                <a16:creationId xmlns:a16="http://schemas.microsoft.com/office/drawing/2014/main" id="{54600F74-A9F2-411D-8C2E-3A3A4E451039}"/>
              </a:ext>
            </a:extLst>
          </p:cNvPr>
          <p:cNvSpPr txBox="1"/>
          <p:nvPr/>
        </p:nvSpPr>
        <p:spPr>
          <a:xfrm>
            <a:off x="6723459" y="2888231"/>
            <a:ext cx="1207293" cy="369332"/>
          </a:xfrm>
          <a:prstGeom prst="rect">
            <a:avLst/>
          </a:prstGeom>
          <a:noFill/>
          <a:ln>
            <a:noFill/>
          </a:ln>
        </p:spPr>
        <p:txBody>
          <a:bodyPr wrap="square" rtlCol="1">
            <a:spAutoFit/>
          </a:bodyPr>
          <a:lstStyle/>
          <a:p>
            <a:pPr algn="ctr"/>
            <a:r>
              <a:rPr lang="en-US" dirty="0">
                <a:latin typeface="Calibri" panose="020F0502020204030204" pitchFamily="34" charset="0"/>
                <a:cs typeface="Calibri" panose="020F0502020204030204" pitchFamily="34" charset="0"/>
              </a:rPr>
              <a:t>d_col02 =1</a:t>
            </a:r>
            <a:endParaRPr lang="he-IL" dirty="0"/>
          </a:p>
        </p:txBody>
      </p:sp>
      <p:sp>
        <p:nvSpPr>
          <p:cNvPr id="66" name="תיבת טקסט 65">
            <a:extLst>
              <a:ext uri="{FF2B5EF4-FFF2-40B4-BE49-F238E27FC236}">
                <a16:creationId xmlns:a16="http://schemas.microsoft.com/office/drawing/2014/main" id="{ED39ECDA-FB54-423E-B3CE-C7A3C3EC4D5C}"/>
              </a:ext>
            </a:extLst>
          </p:cNvPr>
          <p:cNvSpPr txBox="1"/>
          <p:nvPr/>
        </p:nvSpPr>
        <p:spPr>
          <a:xfrm>
            <a:off x="6419850" y="4073009"/>
            <a:ext cx="1510902" cy="369332"/>
          </a:xfrm>
          <a:prstGeom prst="rect">
            <a:avLst/>
          </a:prstGeom>
          <a:noFill/>
          <a:ln>
            <a:noFill/>
          </a:ln>
        </p:spPr>
        <p:txBody>
          <a:bodyPr wrap="square" rtlCol="1">
            <a:spAutoFit/>
          </a:bodyPr>
          <a:lstStyle/>
          <a:p>
            <a:pPr algn="ctr"/>
            <a:r>
              <a:rPr lang="en-US" dirty="0" err="1">
                <a:latin typeface="Calibri" panose="020F0502020204030204" pitchFamily="34" charset="0"/>
                <a:cs typeface="Calibri" panose="020F0502020204030204" pitchFamily="34" charset="0"/>
              </a:rPr>
              <a:t>End_of_life</a:t>
            </a:r>
            <a:r>
              <a:rPr lang="en-US" dirty="0">
                <a:latin typeface="Calibri" panose="020F0502020204030204" pitchFamily="34" charset="0"/>
                <a:cs typeface="Calibri" panose="020F0502020204030204" pitchFamily="34" charset="0"/>
              </a:rPr>
              <a:t>=1</a:t>
            </a:r>
            <a:endParaRPr lang="he-IL" dirty="0"/>
          </a:p>
        </p:txBody>
      </p:sp>
      <p:sp>
        <p:nvSpPr>
          <p:cNvPr id="67" name="תיבת טקסט 66">
            <a:extLst>
              <a:ext uri="{FF2B5EF4-FFF2-40B4-BE49-F238E27FC236}">
                <a16:creationId xmlns:a16="http://schemas.microsoft.com/office/drawing/2014/main" id="{E987E990-25FF-4F4B-BE8B-9BBAA364E718}"/>
              </a:ext>
            </a:extLst>
          </p:cNvPr>
          <p:cNvSpPr txBox="1"/>
          <p:nvPr/>
        </p:nvSpPr>
        <p:spPr>
          <a:xfrm>
            <a:off x="7817048" y="1805443"/>
            <a:ext cx="1510902" cy="369332"/>
          </a:xfrm>
          <a:prstGeom prst="rect">
            <a:avLst/>
          </a:prstGeom>
          <a:noFill/>
          <a:ln>
            <a:noFill/>
          </a:ln>
        </p:spPr>
        <p:txBody>
          <a:bodyPr wrap="square" rtlCol="1">
            <a:spAutoFit/>
          </a:bodyPr>
          <a:lstStyle/>
          <a:p>
            <a:pPr algn="ctr"/>
            <a:r>
              <a:rPr lang="en-US" dirty="0" err="1">
                <a:latin typeface="Calibri" panose="020F0502020204030204" pitchFamily="34" charset="0"/>
                <a:cs typeface="Calibri" panose="020F0502020204030204" pitchFamily="34" charset="0"/>
              </a:rPr>
              <a:t>End_of_life</a:t>
            </a:r>
            <a:r>
              <a:rPr lang="en-US" dirty="0">
                <a:latin typeface="Calibri" panose="020F0502020204030204" pitchFamily="34" charset="0"/>
                <a:cs typeface="Calibri" panose="020F0502020204030204" pitchFamily="34" charset="0"/>
              </a:rPr>
              <a:t>=1</a:t>
            </a:r>
            <a:endParaRPr lang="he-IL" dirty="0"/>
          </a:p>
        </p:txBody>
      </p:sp>
    </p:spTree>
    <p:extLst>
      <p:ext uri="{BB962C8B-B14F-4D97-AF65-F5344CB8AC3E}">
        <p14:creationId xmlns:p14="http://schemas.microsoft.com/office/powerpoint/2010/main" val="415519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1" nodeType="withEffect">
                                  <p:stCondLst>
                                    <p:cond delay="0"/>
                                  </p:stCondLst>
                                  <p:iterate type="lt">
                                    <p:tmPct val="0"/>
                                  </p:iterate>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1" nodeType="withEffect">
                                  <p:stCondLst>
                                    <p:cond delay="0"/>
                                  </p:stCondLst>
                                  <p:iterate type="lt">
                                    <p:tmPct val="0"/>
                                  </p:iterate>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1" nodeType="withEffect">
                                  <p:stCondLst>
                                    <p:cond delay="0"/>
                                  </p:stCondLst>
                                  <p:iterate type="lt">
                                    <p:tmPct val="0"/>
                                  </p:iterate>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1" nodeType="withEffect">
                                  <p:stCondLst>
                                    <p:cond delay="0"/>
                                  </p:stCondLst>
                                  <p:iterate type="lt">
                                    <p:tmPct val="0"/>
                                  </p:iterate>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1" nodeType="withEffect">
                                  <p:stCondLst>
                                    <p:cond delay="0"/>
                                  </p:stCondLst>
                                  <p:iterate type="lt">
                                    <p:tmPct val="0"/>
                                  </p:iterate>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par>
                                <p:cTn id="70" presetID="10"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par>
                                <p:cTn id="73" presetID="10"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500"/>
                                        <p:tgtEl>
                                          <p:spTgt spid="6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21" presetClass="emph" presetSubtype="0" fill="hold" grpId="0" nodeType="clickEffect">
                                  <p:stCondLst>
                                    <p:cond delay="0"/>
                                  </p:stCondLst>
                                  <p:childTnLst>
                                    <p:animClr clrSpc="hsl" dir="cw">
                                      <p:cBhvr override="childStyle">
                                        <p:cTn id="94" dur="500" fill="hold"/>
                                        <p:tgtEl>
                                          <p:spTgt spid="4"/>
                                        </p:tgtEl>
                                        <p:attrNameLst>
                                          <p:attrName>style.color</p:attrName>
                                        </p:attrNameLst>
                                      </p:cBhvr>
                                      <p:by>
                                        <p:hsl h="7200000" s="0" l="0"/>
                                      </p:by>
                                    </p:animClr>
                                    <p:animClr clrSpc="hsl" dir="cw">
                                      <p:cBhvr>
                                        <p:cTn id="95" dur="500" fill="hold"/>
                                        <p:tgtEl>
                                          <p:spTgt spid="4"/>
                                        </p:tgtEl>
                                        <p:attrNameLst>
                                          <p:attrName>fillcolor</p:attrName>
                                        </p:attrNameLst>
                                      </p:cBhvr>
                                      <p:by>
                                        <p:hsl h="7200000" s="0" l="0"/>
                                      </p:by>
                                    </p:animClr>
                                    <p:animClr clrSpc="hsl" dir="cw">
                                      <p:cBhvr>
                                        <p:cTn id="96" dur="500" fill="hold"/>
                                        <p:tgtEl>
                                          <p:spTgt spid="4"/>
                                        </p:tgtEl>
                                        <p:attrNameLst>
                                          <p:attrName>stroke.color</p:attrName>
                                        </p:attrNameLst>
                                      </p:cBhvr>
                                      <p:by>
                                        <p:hsl h="7200000" s="0" l="0"/>
                                      </p:by>
                                    </p:animClr>
                                    <p:set>
                                      <p:cBhvr>
                                        <p:cTn id="97" dur="500" fill="hold"/>
                                        <p:tgtEl>
                                          <p:spTgt spid="4"/>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15" presetClass="emph" presetSubtype="0" grpId="0" nodeType="clickEffect">
                                  <p:stCondLst>
                                    <p:cond delay="0"/>
                                  </p:stCondLst>
                                  <p:iterate type="lt">
                                    <p:tmAbs val="25"/>
                                  </p:iterate>
                                  <p:childTnLst>
                                    <p:set>
                                      <p:cBhvr override="childStyle">
                                        <p:cTn id="101" dur="indefinite"/>
                                        <p:tgtEl>
                                          <p:spTgt spid="10"/>
                                        </p:tgtEl>
                                        <p:attrNameLst>
                                          <p:attrName>style.fontWeight</p:attrName>
                                        </p:attrNameLst>
                                      </p:cBhvr>
                                      <p:to>
                                        <p:strVal val="bold"/>
                                      </p:to>
                                    </p:set>
                                  </p:childTnLst>
                                </p:cTn>
                              </p:par>
                            </p:childTnLst>
                          </p:cTn>
                        </p:par>
                      </p:childTnLst>
                    </p:cTn>
                  </p:par>
                  <p:par>
                    <p:cTn id="102" fill="hold">
                      <p:stCondLst>
                        <p:cond delay="indefinite"/>
                      </p:stCondLst>
                      <p:childTnLst>
                        <p:par>
                          <p:cTn id="103" fill="hold">
                            <p:stCondLst>
                              <p:cond delay="0"/>
                            </p:stCondLst>
                            <p:childTnLst>
                              <p:par>
                                <p:cTn id="104" presetID="21" presetClass="emph" presetSubtype="0" fill="hold" grpId="0" nodeType="clickEffect">
                                  <p:stCondLst>
                                    <p:cond delay="0"/>
                                  </p:stCondLst>
                                  <p:childTnLst>
                                    <p:animClr clrSpc="hsl" dir="cw">
                                      <p:cBhvr override="childStyle">
                                        <p:cTn id="105" dur="500" fill="hold"/>
                                        <p:tgtEl>
                                          <p:spTgt spid="5"/>
                                        </p:tgtEl>
                                        <p:attrNameLst>
                                          <p:attrName>style.color</p:attrName>
                                        </p:attrNameLst>
                                      </p:cBhvr>
                                      <p:by>
                                        <p:hsl h="7200000" s="0" l="0"/>
                                      </p:by>
                                    </p:animClr>
                                    <p:animClr clrSpc="hsl" dir="cw">
                                      <p:cBhvr>
                                        <p:cTn id="106" dur="500" fill="hold"/>
                                        <p:tgtEl>
                                          <p:spTgt spid="5"/>
                                        </p:tgtEl>
                                        <p:attrNameLst>
                                          <p:attrName>fillcolor</p:attrName>
                                        </p:attrNameLst>
                                      </p:cBhvr>
                                      <p:by>
                                        <p:hsl h="7200000" s="0" l="0"/>
                                      </p:by>
                                    </p:animClr>
                                    <p:animClr clrSpc="hsl" dir="cw">
                                      <p:cBhvr>
                                        <p:cTn id="107" dur="500" fill="hold"/>
                                        <p:tgtEl>
                                          <p:spTgt spid="5"/>
                                        </p:tgtEl>
                                        <p:attrNameLst>
                                          <p:attrName>stroke.color</p:attrName>
                                        </p:attrNameLst>
                                      </p:cBhvr>
                                      <p:by>
                                        <p:hsl h="7200000" s="0" l="0"/>
                                      </p:by>
                                    </p:animClr>
                                    <p:set>
                                      <p:cBhvr>
                                        <p:cTn id="108" dur="500" fill="hold"/>
                                        <p:tgtEl>
                                          <p:spTgt spid="5"/>
                                        </p:tgtEl>
                                        <p:attrNameLst>
                                          <p:attrName>fill.type</p:attrName>
                                        </p:attrNameLst>
                                      </p:cBhvr>
                                      <p:to>
                                        <p:strVal val="solid"/>
                                      </p:to>
                                    </p:set>
                                  </p:childTnLst>
                                </p:cTn>
                              </p:par>
                            </p:childTnLst>
                          </p:cTn>
                        </p:par>
                      </p:childTnLst>
                    </p:cTn>
                  </p:par>
                  <p:par>
                    <p:cTn id="109" fill="hold">
                      <p:stCondLst>
                        <p:cond delay="indefinite"/>
                      </p:stCondLst>
                      <p:childTnLst>
                        <p:par>
                          <p:cTn id="110" fill="hold">
                            <p:stCondLst>
                              <p:cond delay="0"/>
                            </p:stCondLst>
                            <p:childTnLst>
                              <p:par>
                                <p:cTn id="111" presetID="15" presetClass="emph" presetSubtype="0" grpId="0" nodeType="clickEffect">
                                  <p:stCondLst>
                                    <p:cond delay="0"/>
                                  </p:stCondLst>
                                  <p:iterate type="lt">
                                    <p:tmAbs val="25"/>
                                  </p:iterate>
                                  <p:childTnLst>
                                    <p:set>
                                      <p:cBhvr override="childStyle">
                                        <p:cTn id="112" dur="indefinite"/>
                                        <p:tgtEl>
                                          <p:spTgt spid="21"/>
                                        </p:tgtEl>
                                        <p:attrNameLst>
                                          <p:attrName>style.fontWeight</p:attrName>
                                        </p:attrNameLst>
                                      </p:cBhvr>
                                      <p:to>
                                        <p:strVal val="bold"/>
                                      </p:to>
                                    </p:set>
                                  </p:childTnLst>
                                </p:cTn>
                              </p:par>
                            </p:childTnLst>
                          </p:cTn>
                        </p:par>
                      </p:childTnLst>
                    </p:cTn>
                  </p:par>
                  <p:par>
                    <p:cTn id="113" fill="hold">
                      <p:stCondLst>
                        <p:cond delay="indefinite"/>
                      </p:stCondLst>
                      <p:childTnLst>
                        <p:par>
                          <p:cTn id="114" fill="hold">
                            <p:stCondLst>
                              <p:cond delay="0"/>
                            </p:stCondLst>
                            <p:childTnLst>
                              <p:par>
                                <p:cTn id="115" presetID="21" presetClass="emph" presetSubtype="0" fill="hold" grpId="0" nodeType="clickEffect">
                                  <p:stCondLst>
                                    <p:cond delay="0"/>
                                  </p:stCondLst>
                                  <p:childTnLst>
                                    <p:animClr clrSpc="hsl" dir="cw">
                                      <p:cBhvr override="childStyle">
                                        <p:cTn id="116" dur="500" fill="hold"/>
                                        <p:tgtEl>
                                          <p:spTgt spid="6"/>
                                        </p:tgtEl>
                                        <p:attrNameLst>
                                          <p:attrName>style.color</p:attrName>
                                        </p:attrNameLst>
                                      </p:cBhvr>
                                      <p:by>
                                        <p:hsl h="7200000" s="0" l="0"/>
                                      </p:by>
                                    </p:animClr>
                                    <p:animClr clrSpc="hsl" dir="cw">
                                      <p:cBhvr>
                                        <p:cTn id="117" dur="500" fill="hold"/>
                                        <p:tgtEl>
                                          <p:spTgt spid="6"/>
                                        </p:tgtEl>
                                        <p:attrNameLst>
                                          <p:attrName>fillcolor</p:attrName>
                                        </p:attrNameLst>
                                      </p:cBhvr>
                                      <p:by>
                                        <p:hsl h="7200000" s="0" l="0"/>
                                      </p:by>
                                    </p:animClr>
                                    <p:animClr clrSpc="hsl" dir="cw">
                                      <p:cBhvr>
                                        <p:cTn id="118" dur="500" fill="hold"/>
                                        <p:tgtEl>
                                          <p:spTgt spid="6"/>
                                        </p:tgtEl>
                                        <p:attrNameLst>
                                          <p:attrName>stroke.color</p:attrName>
                                        </p:attrNameLst>
                                      </p:cBhvr>
                                      <p:by>
                                        <p:hsl h="7200000" s="0" l="0"/>
                                      </p:by>
                                    </p:animClr>
                                    <p:set>
                                      <p:cBhvr>
                                        <p:cTn id="119" dur="500" fill="hold"/>
                                        <p:tgtEl>
                                          <p:spTgt spid="6"/>
                                        </p:tgtEl>
                                        <p:attrNameLst>
                                          <p:attrName>fill.type</p:attrName>
                                        </p:attrNameLst>
                                      </p:cBhvr>
                                      <p:to>
                                        <p:strVal val="solid"/>
                                      </p:to>
                                    </p:set>
                                  </p:childTnLst>
                                </p:cTn>
                              </p:par>
                            </p:childTnLst>
                          </p:cTn>
                        </p:par>
                      </p:childTnLst>
                    </p:cTn>
                  </p:par>
                  <p:par>
                    <p:cTn id="120" fill="hold">
                      <p:stCondLst>
                        <p:cond delay="indefinite"/>
                      </p:stCondLst>
                      <p:childTnLst>
                        <p:par>
                          <p:cTn id="121" fill="hold">
                            <p:stCondLst>
                              <p:cond delay="0"/>
                            </p:stCondLst>
                            <p:childTnLst>
                              <p:par>
                                <p:cTn id="122" presetID="15" presetClass="emph" presetSubtype="0" grpId="0" nodeType="clickEffect">
                                  <p:stCondLst>
                                    <p:cond delay="0"/>
                                  </p:stCondLst>
                                  <p:iterate type="lt">
                                    <p:tmAbs val="25"/>
                                  </p:iterate>
                                  <p:childTnLst>
                                    <p:set>
                                      <p:cBhvr override="childStyle">
                                        <p:cTn id="123" dur="indefinite"/>
                                        <p:tgtEl>
                                          <p:spTgt spid="22"/>
                                        </p:tgtEl>
                                        <p:attrNameLst>
                                          <p:attrName>style.fontWeight</p:attrName>
                                        </p:attrNameLst>
                                      </p:cBhvr>
                                      <p:to>
                                        <p:strVal val="bold"/>
                                      </p:to>
                                    </p:set>
                                  </p:childTnLst>
                                </p:cTn>
                              </p:par>
                            </p:childTnLst>
                          </p:cTn>
                        </p:par>
                      </p:childTnLst>
                    </p:cTn>
                  </p:par>
                  <p:par>
                    <p:cTn id="124" fill="hold">
                      <p:stCondLst>
                        <p:cond delay="indefinite"/>
                      </p:stCondLst>
                      <p:childTnLst>
                        <p:par>
                          <p:cTn id="125" fill="hold">
                            <p:stCondLst>
                              <p:cond delay="0"/>
                            </p:stCondLst>
                            <p:childTnLst>
                              <p:par>
                                <p:cTn id="126" presetID="21" presetClass="emph" presetSubtype="0" fill="hold" grpId="0" nodeType="clickEffect">
                                  <p:stCondLst>
                                    <p:cond delay="0"/>
                                  </p:stCondLst>
                                  <p:childTnLst>
                                    <p:animClr clrSpc="hsl" dir="cw">
                                      <p:cBhvr override="childStyle">
                                        <p:cTn id="127" dur="500" fill="hold"/>
                                        <p:tgtEl>
                                          <p:spTgt spid="8"/>
                                        </p:tgtEl>
                                        <p:attrNameLst>
                                          <p:attrName>style.color</p:attrName>
                                        </p:attrNameLst>
                                      </p:cBhvr>
                                      <p:by>
                                        <p:hsl h="7200000" s="0" l="0"/>
                                      </p:by>
                                    </p:animClr>
                                    <p:animClr clrSpc="hsl" dir="cw">
                                      <p:cBhvr>
                                        <p:cTn id="128" dur="500" fill="hold"/>
                                        <p:tgtEl>
                                          <p:spTgt spid="8"/>
                                        </p:tgtEl>
                                        <p:attrNameLst>
                                          <p:attrName>fillcolor</p:attrName>
                                        </p:attrNameLst>
                                      </p:cBhvr>
                                      <p:by>
                                        <p:hsl h="7200000" s="0" l="0"/>
                                      </p:by>
                                    </p:animClr>
                                    <p:animClr clrSpc="hsl" dir="cw">
                                      <p:cBhvr>
                                        <p:cTn id="129" dur="500" fill="hold"/>
                                        <p:tgtEl>
                                          <p:spTgt spid="8"/>
                                        </p:tgtEl>
                                        <p:attrNameLst>
                                          <p:attrName>stroke.color</p:attrName>
                                        </p:attrNameLst>
                                      </p:cBhvr>
                                      <p:by>
                                        <p:hsl h="7200000" s="0" l="0"/>
                                      </p:by>
                                    </p:animClr>
                                    <p:set>
                                      <p:cBhvr>
                                        <p:cTn id="130" dur="500" fill="hold"/>
                                        <p:tgtEl>
                                          <p:spTgt spid="8"/>
                                        </p:tgtEl>
                                        <p:attrNameLst>
                                          <p:attrName>fill.type</p:attrName>
                                        </p:attrNameLst>
                                      </p:cBhvr>
                                      <p:to>
                                        <p:strVal val="solid"/>
                                      </p:to>
                                    </p:set>
                                  </p:childTnLst>
                                </p:cTn>
                              </p:par>
                            </p:childTnLst>
                          </p:cTn>
                        </p:par>
                      </p:childTnLst>
                    </p:cTn>
                  </p:par>
                  <p:par>
                    <p:cTn id="131" fill="hold">
                      <p:stCondLst>
                        <p:cond delay="indefinite"/>
                      </p:stCondLst>
                      <p:childTnLst>
                        <p:par>
                          <p:cTn id="132" fill="hold">
                            <p:stCondLst>
                              <p:cond delay="0"/>
                            </p:stCondLst>
                            <p:childTnLst>
                              <p:par>
                                <p:cTn id="133" presetID="15" presetClass="emph" presetSubtype="0" grpId="0" nodeType="clickEffect">
                                  <p:stCondLst>
                                    <p:cond delay="0"/>
                                  </p:stCondLst>
                                  <p:iterate type="lt">
                                    <p:tmAbs val="25"/>
                                  </p:iterate>
                                  <p:childTnLst>
                                    <p:set>
                                      <p:cBhvr override="childStyle">
                                        <p:cTn id="134" dur="indefinite"/>
                                        <p:tgtEl>
                                          <p:spTgt spid="54"/>
                                        </p:tgtEl>
                                        <p:attrNameLst>
                                          <p:attrName>style.fontWeight</p:attrName>
                                        </p:attrNameLst>
                                      </p:cBhvr>
                                      <p:to>
                                        <p:strVal val="bold"/>
                                      </p:to>
                                    </p:set>
                                  </p:childTnLst>
                                </p:cTn>
                              </p:par>
                            </p:childTnLst>
                          </p:cTn>
                        </p:par>
                      </p:childTnLst>
                    </p:cTn>
                  </p:par>
                  <p:par>
                    <p:cTn id="135" fill="hold">
                      <p:stCondLst>
                        <p:cond delay="indefinite"/>
                      </p:stCondLst>
                      <p:childTnLst>
                        <p:par>
                          <p:cTn id="136" fill="hold">
                            <p:stCondLst>
                              <p:cond delay="0"/>
                            </p:stCondLst>
                            <p:childTnLst>
                              <p:par>
                                <p:cTn id="137" presetID="21" presetClass="emph" presetSubtype="0" fill="hold" grpId="0" nodeType="clickEffect">
                                  <p:stCondLst>
                                    <p:cond delay="0"/>
                                  </p:stCondLst>
                                  <p:childTnLst>
                                    <p:animClr clrSpc="hsl" dir="cw">
                                      <p:cBhvr override="childStyle">
                                        <p:cTn id="138" dur="500" fill="hold"/>
                                        <p:tgtEl>
                                          <p:spTgt spid="53"/>
                                        </p:tgtEl>
                                        <p:attrNameLst>
                                          <p:attrName>style.color</p:attrName>
                                        </p:attrNameLst>
                                      </p:cBhvr>
                                      <p:by>
                                        <p:hsl h="7200000" s="0" l="0"/>
                                      </p:by>
                                    </p:animClr>
                                    <p:animClr clrSpc="hsl" dir="cw">
                                      <p:cBhvr>
                                        <p:cTn id="139" dur="500" fill="hold"/>
                                        <p:tgtEl>
                                          <p:spTgt spid="53"/>
                                        </p:tgtEl>
                                        <p:attrNameLst>
                                          <p:attrName>fillcolor</p:attrName>
                                        </p:attrNameLst>
                                      </p:cBhvr>
                                      <p:by>
                                        <p:hsl h="7200000" s="0" l="0"/>
                                      </p:by>
                                    </p:animClr>
                                    <p:animClr clrSpc="hsl" dir="cw">
                                      <p:cBhvr>
                                        <p:cTn id="140" dur="500" fill="hold"/>
                                        <p:tgtEl>
                                          <p:spTgt spid="53"/>
                                        </p:tgtEl>
                                        <p:attrNameLst>
                                          <p:attrName>stroke.color</p:attrName>
                                        </p:attrNameLst>
                                      </p:cBhvr>
                                      <p:by>
                                        <p:hsl h="7200000" s="0" l="0"/>
                                      </p:by>
                                    </p:animClr>
                                    <p:set>
                                      <p:cBhvr>
                                        <p:cTn id="141" dur="500" fill="hold"/>
                                        <p:tgtEl>
                                          <p:spTgt spid="53"/>
                                        </p:tgtEl>
                                        <p:attrNameLst>
                                          <p:attrName>fill.type</p:attrName>
                                        </p:attrNameLst>
                                      </p:cBhvr>
                                      <p:to>
                                        <p:strVal val="solid"/>
                                      </p:to>
                                    </p:set>
                                  </p:childTnLst>
                                </p:cTn>
                              </p:par>
                            </p:childTnLst>
                          </p:cTn>
                        </p:par>
                      </p:childTnLst>
                    </p:cTn>
                  </p:par>
                  <p:par>
                    <p:cTn id="142" fill="hold">
                      <p:stCondLst>
                        <p:cond delay="indefinite"/>
                      </p:stCondLst>
                      <p:childTnLst>
                        <p:par>
                          <p:cTn id="143" fill="hold">
                            <p:stCondLst>
                              <p:cond delay="0"/>
                            </p:stCondLst>
                            <p:childTnLst>
                              <p:par>
                                <p:cTn id="144" presetID="15" presetClass="emph" presetSubtype="0" grpId="0" nodeType="clickEffect">
                                  <p:stCondLst>
                                    <p:cond delay="0"/>
                                  </p:stCondLst>
                                  <p:iterate type="lt">
                                    <p:tmAbs val="25"/>
                                  </p:iterate>
                                  <p:childTnLst>
                                    <p:set>
                                      <p:cBhvr override="childStyle">
                                        <p:cTn id="145" dur="indefinite"/>
                                        <p:tgtEl>
                                          <p:spTgt spid="23"/>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6" grpId="1" animBg="1"/>
      <p:bldP spid="8" grpId="0" animBg="1"/>
      <p:bldP spid="8" grpId="1" animBg="1"/>
      <p:bldP spid="10" grpId="0" animBg="1"/>
      <p:bldP spid="10" grpId="1" animBg="1"/>
      <p:bldP spid="21" grpId="0" animBg="1"/>
      <p:bldP spid="21" grpId="1" animBg="1"/>
      <p:bldP spid="22" grpId="0" animBg="1"/>
      <p:bldP spid="22" grpId="1" animBg="1"/>
      <p:bldP spid="23" grpId="0" animBg="1"/>
      <p:bldP spid="23" grpId="1" animBg="1"/>
      <p:bldP spid="53" grpId="0" animBg="1"/>
      <p:bldP spid="53" grpId="1" animBg="1"/>
      <p:bldP spid="54" grpId="0" animBg="1"/>
      <p:bldP spid="54" grpId="1" animBg="1"/>
      <p:bldP spid="62" grpId="0"/>
      <p:bldP spid="63" grpId="0"/>
      <p:bldP spid="64" grpId="0"/>
      <p:bldP spid="65"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0CD8F05-03ED-48F0-B10E-8F3CBEBBEC23}"/>
              </a:ext>
            </a:extLst>
          </p:cNvPr>
          <p:cNvSpPr txBox="1"/>
          <p:nvPr/>
        </p:nvSpPr>
        <p:spPr>
          <a:xfrm>
            <a:off x="6010275" y="31711"/>
            <a:ext cx="5491161" cy="506292"/>
          </a:xfrm>
          <a:prstGeom prst="rect">
            <a:avLst/>
          </a:prstGeom>
          <a:noFill/>
        </p:spPr>
        <p:txBody>
          <a:bodyPr wrap="square" rtlCol="1">
            <a:spAutoFit/>
          </a:bodyPr>
          <a:lstStyle/>
          <a:p>
            <a:pPr>
              <a:lnSpc>
                <a:spcPct val="150000"/>
              </a:lnSpc>
            </a:pPr>
            <a:r>
              <a:rPr lang="he-IL" sz="2000" b="1" dirty="0">
                <a:latin typeface="Calibri" panose="020F0502020204030204" pitchFamily="34" charset="0"/>
                <a:cs typeface="Calibri" panose="020F0502020204030204" pitchFamily="34" charset="0"/>
              </a:rPr>
              <a:t>מכונת המצבים – שימוש בסימולציה:</a:t>
            </a:r>
          </a:p>
        </p:txBody>
      </p:sp>
      <p:pic>
        <p:nvPicPr>
          <p:cNvPr id="25" name="תמונה 24">
            <a:extLst>
              <a:ext uri="{FF2B5EF4-FFF2-40B4-BE49-F238E27FC236}">
                <a16:creationId xmlns:a16="http://schemas.microsoft.com/office/drawing/2014/main" id="{F36CDF15-8F0E-4B6A-80C9-42A3AEC94D6F}"/>
              </a:ext>
            </a:extLst>
          </p:cNvPr>
          <p:cNvPicPr/>
          <p:nvPr/>
        </p:nvPicPr>
        <p:blipFill rotWithShape="1">
          <a:blip r:embed="rId2"/>
          <a:srcRect b="14754"/>
          <a:stretch/>
        </p:blipFill>
        <p:spPr>
          <a:xfrm>
            <a:off x="228600" y="745172"/>
            <a:ext cx="11406186" cy="3522028"/>
          </a:xfrm>
          <a:prstGeom prst="rect">
            <a:avLst/>
          </a:prstGeom>
        </p:spPr>
      </p:pic>
      <p:sp>
        <p:nvSpPr>
          <p:cNvPr id="2" name="מלבן 1">
            <a:extLst>
              <a:ext uri="{FF2B5EF4-FFF2-40B4-BE49-F238E27FC236}">
                <a16:creationId xmlns:a16="http://schemas.microsoft.com/office/drawing/2014/main" id="{077F52D3-56CA-432B-8098-860B22280F9E}"/>
              </a:ext>
            </a:extLst>
          </p:cNvPr>
          <p:cNvSpPr/>
          <p:nvPr/>
        </p:nvSpPr>
        <p:spPr>
          <a:xfrm>
            <a:off x="2238375" y="647700"/>
            <a:ext cx="514350" cy="374332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מלבן 26">
            <a:extLst>
              <a:ext uri="{FF2B5EF4-FFF2-40B4-BE49-F238E27FC236}">
                <a16:creationId xmlns:a16="http://schemas.microsoft.com/office/drawing/2014/main" id="{DD4E657D-6506-4DEF-A070-287BA6D1E7E0}"/>
              </a:ext>
            </a:extLst>
          </p:cNvPr>
          <p:cNvSpPr/>
          <p:nvPr/>
        </p:nvSpPr>
        <p:spPr>
          <a:xfrm>
            <a:off x="2752725" y="647700"/>
            <a:ext cx="781050" cy="374332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27">
            <a:extLst>
              <a:ext uri="{FF2B5EF4-FFF2-40B4-BE49-F238E27FC236}">
                <a16:creationId xmlns:a16="http://schemas.microsoft.com/office/drawing/2014/main" id="{2935714B-BA2C-42CB-BFD5-F89FE18323E2}"/>
              </a:ext>
            </a:extLst>
          </p:cNvPr>
          <p:cNvSpPr/>
          <p:nvPr/>
        </p:nvSpPr>
        <p:spPr>
          <a:xfrm>
            <a:off x="3495674" y="647700"/>
            <a:ext cx="1228724" cy="37433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28">
            <a:extLst>
              <a:ext uri="{FF2B5EF4-FFF2-40B4-BE49-F238E27FC236}">
                <a16:creationId xmlns:a16="http://schemas.microsoft.com/office/drawing/2014/main" id="{73A44AFF-0B09-46F5-9827-494023D9D016}"/>
              </a:ext>
            </a:extLst>
          </p:cNvPr>
          <p:cNvSpPr/>
          <p:nvPr/>
        </p:nvSpPr>
        <p:spPr>
          <a:xfrm>
            <a:off x="4705349" y="647700"/>
            <a:ext cx="1228724" cy="374332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מלבן 29">
            <a:extLst>
              <a:ext uri="{FF2B5EF4-FFF2-40B4-BE49-F238E27FC236}">
                <a16:creationId xmlns:a16="http://schemas.microsoft.com/office/drawing/2014/main" id="{AC8E101F-C1EF-4DD7-A0EA-6A5E13C3B8E8}"/>
              </a:ext>
            </a:extLst>
          </p:cNvPr>
          <p:cNvSpPr/>
          <p:nvPr/>
        </p:nvSpPr>
        <p:spPr>
          <a:xfrm>
            <a:off x="5934073" y="647700"/>
            <a:ext cx="752477" cy="374332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מלבן 30">
            <a:extLst>
              <a:ext uri="{FF2B5EF4-FFF2-40B4-BE49-F238E27FC236}">
                <a16:creationId xmlns:a16="http://schemas.microsoft.com/office/drawing/2014/main" id="{B1E6B57D-32A2-4F8E-9BDA-9A6E57BAAAB3}"/>
              </a:ext>
            </a:extLst>
          </p:cNvPr>
          <p:cNvSpPr/>
          <p:nvPr/>
        </p:nvSpPr>
        <p:spPr>
          <a:xfrm>
            <a:off x="7153273" y="647700"/>
            <a:ext cx="1228725" cy="37433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a:extLst>
              <a:ext uri="{FF2B5EF4-FFF2-40B4-BE49-F238E27FC236}">
                <a16:creationId xmlns:a16="http://schemas.microsoft.com/office/drawing/2014/main" id="{D61D0FEC-6B93-4595-BDFF-A8F7825E8AC8}"/>
              </a:ext>
            </a:extLst>
          </p:cNvPr>
          <p:cNvSpPr/>
          <p:nvPr/>
        </p:nvSpPr>
        <p:spPr>
          <a:xfrm>
            <a:off x="8420097" y="647700"/>
            <a:ext cx="3081339" cy="3743325"/>
          </a:xfrm>
          <a:prstGeom prst="rect">
            <a:avLst/>
          </a:prstGeom>
          <a:noFill/>
          <a:ln w="38100">
            <a:solidFill>
              <a:srgbClr val="ED5998"/>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E9A616AB-67B6-400D-B552-C9E48B72C3BD}"/>
              </a:ext>
            </a:extLst>
          </p:cNvPr>
          <p:cNvSpPr txBox="1"/>
          <p:nvPr/>
        </p:nvSpPr>
        <p:spPr>
          <a:xfrm>
            <a:off x="942973" y="4474369"/>
            <a:ext cx="1647826" cy="646331"/>
          </a:xfrm>
          <a:prstGeom prst="rect">
            <a:avLst/>
          </a:prstGeom>
          <a:noFill/>
          <a:ln w="38100">
            <a:solidFill>
              <a:schemeClr val="accent1">
                <a:lumMod val="75000"/>
              </a:schemeClr>
            </a:solidFill>
          </a:ln>
        </p:spPr>
        <p:txBody>
          <a:bodyPr wrap="square" rtlCol="1">
            <a:spAutoFit/>
          </a:bodyPr>
          <a:lstStyle/>
          <a:p>
            <a:r>
              <a:rPr lang="en-US" dirty="0"/>
              <a:t>Reset </a:t>
            </a:r>
            <a:r>
              <a:rPr lang="he-IL" dirty="0"/>
              <a:t> פעיל ולכן</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0</a:t>
            </a:r>
            <a:endParaRPr lang="he-IL" dirty="0"/>
          </a:p>
        </p:txBody>
      </p:sp>
      <p:sp>
        <p:nvSpPr>
          <p:cNvPr id="36" name="תיבת טקסט 35">
            <a:extLst>
              <a:ext uri="{FF2B5EF4-FFF2-40B4-BE49-F238E27FC236}">
                <a16:creationId xmlns:a16="http://schemas.microsoft.com/office/drawing/2014/main" id="{63B40557-8F71-450F-B164-620DD3C9B2AF}"/>
              </a:ext>
            </a:extLst>
          </p:cNvPr>
          <p:cNvSpPr txBox="1"/>
          <p:nvPr/>
        </p:nvSpPr>
        <p:spPr>
          <a:xfrm>
            <a:off x="2638424" y="4488497"/>
            <a:ext cx="1647826" cy="2031325"/>
          </a:xfrm>
          <a:prstGeom prst="rect">
            <a:avLst/>
          </a:prstGeom>
          <a:noFill/>
          <a:ln w="28575">
            <a:solidFill>
              <a:srgbClr val="FFC000"/>
            </a:solidFill>
          </a:ln>
        </p:spPr>
        <p:txBody>
          <a:bodyPr wrap="square" rtlCol="1">
            <a:spAutoFit/>
          </a:bodyPr>
          <a:lstStyle/>
          <a:p>
            <a:r>
              <a:rPr lang="he-IL" dirty="0"/>
              <a:t>השחקן מגיע לדלת היציאה של הרמה הראשונה.</a:t>
            </a:r>
            <a:br>
              <a:rPr lang="en-US" dirty="0"/>
            </a:br>
            <a:r>
              <a:rPr lang="he-IL" dirty="0"/>
              <a:t>מעבר לרמה </a:t>
            </a:r>
            <a:r>
              <a:rPr lang="he-IL" dirty="0" err="1"/>
              <a:t>השניה</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1</a:t>
            </a:r>
            <a:endParaRPr lang="he-IL" dirty="0"/>
          </a:p>
        </p:txBody>
      </p:sp>
      <p:sp>
        <p:nvSpPr>
          <p:cNvPr id="37" name="תיבת טקסט 36">
            <a:extLst>
              <a:ext uri="{FF2B5EF4-FFF2-40B4-BE49-F238E27FC236}">
                <a16:creationId xmlns:a16="http://schemas.microsoft.com/office/drawing/2014/main" id="{6122AC9B-BE45-42D3-A9D0-32CFD301E425}"/>
              </a:ext>
            </a:extLst>
          </p:cNvPr>
          <p:cNvSpPr txBox="1"/>
          <p:nvPr/>
        </p:nvSpPr>
        <p:spPr>
          <a:xfrm>
            <a:off x="5772148" y="4560094"/>
            <a:ext cx="1647826" cy="646331"/>
          </a:xfrm>
          <a:prstGeom prst="rect">
            <a:avLst/>
          </a:prstGeom>
          <a:noFill/>
          <a:ln w="38100">
            <a:solidFill>
              <a:schemeClr val="accent1">
                <a:lumMod val="75000"/>
              </a:schemeClr>
            </a:solidFill>
          </a:ln>
        </p:spPr>
        <p:txBody>
          <a:bodyPr wrap="square" rtlCol="1">
            <a:spAutoFit/>
          </a:bodyPr>
          <a:lstStyle/>
          <a:p>
            <a:r>
              <a:rPr lang="en-US" dirty="0"/>
              <a:t>Reset </a:t>
            </a:r>
            <a:r>
              <a:rPr lang="he-IL" dirty="0"/>
              <a:t> פעיל ולכן</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0</a:t>
            </a:r>
            <a:endParaRPr lang="he-IL" dirty="0"/>
          </a:p>
        </p:txBody>
      </p:sp>
      <p:sp>
        <p:nvSpPr>
          <p:cNvPr id="39" name="מלבן 38">
            <a:extLst>
              <a:ext uri="{FF2B5EF4-FFF2-40B4-BE49-F238E27FC236}">
                <a16:creationId xmlns:a16="http://schemas.microsoft.com/office/drawing/2014/main" id="{40056449-5CAE-4535-81D8-163299911807}"/>
              </a:ext>
            </a:extLst>
          </p:cNvPr>
          <p:cNvSpPr/>
          <p:nvPr/>
        </p:nvSpPr>
        <p:spPr>
          <a:xfrm>
            <a:off x="6677022" y="644048"/>
            <a:ext cx="438154" cy="374332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תיבת טקסט 39">
            <a:extLst>
              <a:ext uri="{FF2B5EF4-FFF2-40B4-BE49-F238E27FC236}">
                <a16:creationId xmlns:a16="http://schemas.microsoft.com/office/drawing/2014/main" id="{2ED1503D-D90C-4726-BBDD-C52CB80F2DCB}"/>
              </a:ext>
            </a:extLst>
          </p:cNvPr>
          <p:cNvSpPr txBox="1"/>
          <p:nvPr/>
        </p:nvSpPr>
        <p:spPr>
          <a:xfrm>
            <a:off x="933448" y="5204044"/>
            <a:ext cx="1647826" cy="923330"/>
          </a:xfrm>
          <a:prstGeom prst="rect">
            <a:avLst/>
          </a:prstGeom>
          <a:noFill/>
          <a:ln w="38100">
            <a:solidFill>
              <a:srgbClr val="7030A0"/>
            </a:solidFill>
          </a:ln>
        </p:spPr>
        <p:txBody>
          <a:bodyPr wrap="square" rtlCol="1">
            <a:spAutoFit/>
          </a:bodyPr>
          <a:lstStyle/>
          <a:p>
            <a:r>
              <a:rPr lang="en-US" dirty="0"/>
              <a:t>Reset </a:t>
            </a:r>
            <a:r>
              <a:rPr lang="he-IL" dirty="0"/>
              <a:t> כבוי, רמה ראשונה:</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0</a:t>
            </a:r>
            <a:endParaRPr lang="he-IL" dirty="0"/>
          </a:p>
        </p:txBody>
      </p:sp>
      <p:sp>
        <p:nvSpPr>
          <p:cNvPr id="41" name="תיבת טקסט 40">
            <a:extLst>
              <a:ext uri="{FF2B5EF4-FFF2-40B4-BE49-F238E27FC236}">
                <a16:creationId xmlns:a16="http://schemas.microsoft.com/office/drawing/2014/main" id="{E2EA710C-BE60-43B1-8EC5-1C320A002E9D}"/>
              </a:ext>
            </a:extLst>
          </p:cNvPr>
          <p:cNvSpPr txBox="1"/>
          <p:nvPr/>
        </p:nvSpPr>
        <p:spPr>
          <a:xfrm>
            <a:off x="5772148" y="5286970"/>
            <a:ext cx="1647826" cy="923330"/>
          </a:xfrm>
          <a:prstGeom prst="rect">
            <a:avLst/>
          </a:prstGeom>
          <a:noFill/>
          <a:ln w="38100">
            <a:solidFill>
              <a:srgbClr val="7030A0"/>
            </a:solidFill>
          </a:ln>
        </p:spPr>
        <p:txBody>
          <a:bodyPr wrap="square" rtlCol="1">
            <a:spAutoFit/>
          </a:bodyPr>
          <a:lstStyle/>
          <a:p>
            <a:r>
              <a:rPr lang="en-US" dirty="0"/>
              <a:t>Reset </a:t>
            </a:r>
            <a:r>
              <a:rPr lang="he-IL" dirty="0"/>
              <a:t> כבוי, רמה ראשונה:</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0</a:t>
            </a:r>
            <a:endParaRPr lang="he-IL" dirty="0"/>
          </a:p>
        </p:txBody>
      </p:sp>
      <p:sp>
        <p:nvSpPr>
          <p:cNvPr id="42" name="תיבת טקסט 41">
            <a:extLst>
              <a:ext uri="{FF2B5EF4-FFF2-40B4-BE49-F238E27FC236}">
                <a16:creationId xmlns:a16="http://schemas.microsoft.com/office/drawing/2014/main" id="{7CAC25A3-C457-4F48-AD7D-5FC3C2D1343A}"/>
              </a:ext>
            </a:extLst>
          </p:cNvPr>
          <p:cNvSpPr txBox="1"/>
          <p:nvPr/>
        </p:nvSpPr>
        <p:spPr>
          <a:xfrm>
            <a:off x="7481885" y="4546104"/>
            <a:ext cx="1647826" cy="2031325"/>
          </a:xfrm>
          <a:prstGeom prst="rect">
            <a:avLst/>
          </a:prstGeom>
          <a:noFill/>
          <a:ln w="28575">
            <a:solidFill>
              <a:srgbClr val="FFC000"/>
            </a:solidFill>
          </a:ln>
        </p:spPr>
        <p:txBody>
          <a:bodyPr wrap="square" rtlCol="1">
            <a:spAutoFit/>
          </a:bodyPr>
          <a:lstStyle/>
          <a:p>
            <a:r>
              <a:rPr lang="he-IL" dirty="0"/>
              <a:t>השחקן מגיע לדלת היציאה של הרמה הראשונה.</a:t>
            </a:r>
            <a:br>
              <a:rPr lang="en-US" dirty="0"/>
            </a:br>
            <a:r>
              <a:rPr lang="he-IL" dirty="0"/>
              <a:t>מעבר לרמה </a:t>
            </a:r>
            <a:r>
              <a:rPr lang="he-IL" dirty="0" err="1"/>
              <a:t>השניה</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1</a:t>
            </a:r>
            <a:endParaRPr lang="he-IL" dirty="0"/>
          </a:p>
        </p:txBody>
      </p:sp>
      <p:sp>
        <p:nvSpPr>
          <p:cNvPr id="43" name="תיבת טקסט 42">
            <a:extLst>
              <a:ext uri="{FF2B5EF4-FFF2-40B4-BE49-F238E27FC236}">
                <a16:creationId xmlns:a16="http://schemas.microsoft.com/office/drawing/2014/main" id="{8BB19E8E-71AD-4E49-8EA9-95A1B1360009}"/>
              </a:ext>
            </a:extLst>
          </p:cNvPr>
          <p:cNvSpPr txBox="1"/>
          <p:nvPr/>
        </p:nvSpPr>
        <p:spPr>
          <a:xfrm>
            <a:off x="9191622" y="4546103"/>
            <a:ext cx="1647826" cy="1754326"/>
          </a:xfrm>
          <a:prstGeom prst="rect">
            <a:avLst/>
          </a:prstGeom>
          <a:noFill/>
          <a:ln w="28575">
            <a:solidFill>
              <a:srgbClr val="ED5998"/>
            </a:solidFill>
          </a:ln>
        </p:spPr>
        <p:txBody>
          <a:bodyPr wrap="square" rtlCol="1">
            <a:spAutoFit/>
          </a:bodyPr>
          <a:lstStyle/>
          <a:p>
            <a:r>
              <a:rPr lang="he-IL" dirty="0"/>
              <a:t>השחקן מגיע לדלת היציאה של הרמה </a:t>
            </a:r>
            <a:r>
              <a:rPr lang="he-IL" dirty="0" err="1"/>
              <a:t>השניה</a:t>
            </a:r>
            <a:r>
              <a:rPr lang="he-IL" dirty="0"/>
              <a:t>.</a:t>
            </a:r>
            <a:br>
              <a:rPr lang="en-US" dirty="0"/>
            </a:br>
            <a:r>
              <a:rPr lang="he-IL" dirty="0"/>
              <a:t>מעבר לניצחון</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2</a:t>
            </a:r>
            <a:endParaRPr lang="he-IL" dirty="0"/>
          </a:p>
        </p:txBody>
      </p:sp>
      <p:sp>
        <p:nvSpPr>
          <p:cNvPr id="44" name="תיבת טקסט 43">
            <a:extLst>
              <a:ext uri="{FF2B5EF4-FFF2-40B4-BE49-F238E27FC236}">
                <a16:creationId xmlns:a16="http://schemas.microsoft.com/office/drawing/2014/main" id="{DCF56004-8DDE-475E-8694-3CB3CEC8242E}"/>
              </a:ext>
            </a:extLst>
          </p:cNvPr>
          <p:cNvSpPr txBox="1"/>
          <p:nvPr/>
        </p:nvSpPr>
        <p:spPr>
          <a:xfrm>
            <a:off x="4343400" y="4488497"/>
            <a:ext cx="1366837" cy="1477328"/>
          </a:xfrm>
          <a:prstGeom prst="rect">
            <a:avLst/>
          </a:prstGeom>
          <a:noFill/>
          <a:ln w="28575">
            <a:solidFill>
              <a:schemeClr val="bg2">
                <a:lumMod val="50000"/>
              </a:schemeClr>
            </a:solidFill>
          </a:ln>
        </p:spPr>
        <p:txBody>
          <a:bodyPr wrap="square" rtlCol="1">
            <a:spAutoFit/>
          </a:bodyPr>
          <a:lstStyle/>
          <a:p>
            <a:r>
              <a:rPr lang="he-IL" dirty="0"/>
              <a:t>אובדן כל החיים! נגמר המשחק!</a:t>
            </a:r>
            <a:br>
              <a:rPr lang="en-US" dirty="0"/>
            </a:br>
            <a:r>
              <a:rPr lang="en-US" dirty="0" err="1">
                <a:latin typeface="Calibri" panose="020F0502020204030204" pitchFamily="34" charset="0"/>
                <a:cs typeface="Calibri" panose="020F0502020204030204" pitchFamily="34" charset="0"/>
              </a:rPr>
              <a:t>state_code</a:t>
            </a:r>
            <a:r>
              <a:rPr lang="en-US" dirty="0">
                <a:latin typeface="Calibri" panose="020F0502020204030204" pitchFamily="34" charset="0"/>
                <a:cs typeface="Calibri" panose="020F0502020204030204" pitchFamily="34" charset="0"/>
              </a:rPr>
              <a:t> = 3</a:t>
            </a:r>
            <a:endParaRPr lang="he-IL" dirty="0"/>
          </a:p>
        </p:txBody>
      </p:sp>
    </p:spTree>
    <p:extLst>
      <p:ext uri="{BB962C8B-B14F-4D97-AF65-F5344CB8AC3E}">
        <p14:creationId xmlns:p14="http://schemas.microsoft.com/office/powerpoint/2010/main" val="310292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par>
                          <p:cTn id="43" fill="hold">
                            <p:stCondLst>
                              <p:cond delay="500"/>
                            </p:stCondLst>
                            <p:childTnLst>
                              <p:par>
                                <p:cTn id="44" presetID="10" presetClass="entr" presetSubtype="0" fill="hold" grpId="0" nodeType="afterEffect">
                                  <p:stCondLst>
                                    <p:cond delay="25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1250"/>
                            </p:stCondLst>
                            <p:childTnLst>
                              <p:par>
                                <p:cTn id="48" presetID="10" presetClass="entr" presetSubtype="0" fill="hold" grpId="0" nodeType="afterEffect">
                                  <p:stCondLst>
                                    <p:cond delay="25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P spid="28" grpId="0" animBg="1"/>
      <p:bldP spid="29" grpId="0" animBg="1"/>
      <p:bldP spid="30" grpId="0" animBg="1"/>
      <p:bldP spid="31" grpId="0" animBg="1"/>
      <p:bldP spid="33" grpId="0" animBg="1"/>
      <p:bldP spid="7" grpId="0" animBg="1"/>
      <p:bldP spid="36" grpId="0" animBg="1"/>
      <p:bldP spid="37" grpId="0" animBg="1"/>
      <p:bldP spid="39" grpId="0" animBg="1"/>
      <p:bldP spid="40" grpId="0" animBg="1"/>
      <p:bldP spid="41" grpId="0" animBg="1"/>
      <p:bldP spid="42"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739FE-66AD-4358-B293-54F521978BDC}"/>
              </a:ext>
            </a:extLst>
          </p:cNvPr>
          <p:cNvSpPr>
            <a:spLocks noGrp="1"/>
          </p:cNvSpPr>
          <p:nvPr>
            <p:ph type="title"/>
          </p:nvPr>
        </p:nvSpPr>
        <p:spPr>
          <a:xfrm>
            <a:off x="838200" y="365126"/>
            <a:ext cx="10515600" cy="635000"/>
          </a:xfrm>
        </p:spPr>
        <p:txBody>
          <a:bodyPr>
            <a:noAutofit/>
          </a:bodyPr>
          <a:lstStyle/>
          <a:p>
            <a:r>
              <a:rPr lang="he-IL" b="1" dirty="0">
                <a:latin typeface="Calibri" panose="020F0502020204030204" pitchFamily="34" charset="0"/>
                <a:cs typeface="Calibri" panose="020F0502020204030204" pitchFamily="34" charset="0"/>
              </a:rPr>
              <a:t>עזרים מיוחדים:</a:t>
            </a:r>
          </a:p>
        </p:txBody>
      </p:sp>
      <p:sp>
        <p:nvSpPr>
          <p:cNvPr id="3" name="תיבת טקסט 2">
            <a:extLst>
              <a:ext uri="{FF2B5EF4-FFF2-40B4-BE49-F238E27FC236}">
                <a16:creationId xmlns:a16="http://schemas.microsoft.com/office/drawing/2014/main" id="{E946AD13-F54B-4650-B063-3AA3DACB50E5}"/>
              </a:ext>
            </a:extLst>
          </p:cNvPr>
          <p:cNvSpPr txBox="1"/>
          <p:nvPr/>
        </p:nvSpPr>
        <p:spPr>
          <a:xfrm>
            <a:off x="647701" y="1133475"/>
            <a:ext cx="10515599" cy="880369"/>
          </a:xfrm>
          <a:prstGeom prst="rect">
            <a:avLst/>
          </a:prstGeom>
          <a:noFill/>
        </p:spPr>
        <p:txBody>
          <a:bodyPr wrap="square" rtlCol="1">
            <a:spAutoFit/>
          </a:bodyPr>
          <a:lstStyle/>
          <a:p>
            <a:pPr>
              <a:lnSpc>
                <a:spcPct val="150000"/>
              </a:lnSpc>
            </a:pPr>
            <a:r>
              <a:rPr lang="he-IL" dirty="0">
                <a:latin typeface="Calibri" panose="020F0502020204030204" pitchFamily="34" charset="0"/>
                <a:cs typeface="Calibri" panose="020F0502020204030204" pitchFamily="34" charset="0"/>
              </a:rPr>
              <a:t>במהלך תכנון המשחק בנינו מטריצה שמדמה את המבוך בכל שלב ושלב כך שלכל רכיב מס' המזהה אותו ואת מיקומו על המסך. על מנת לתכנן את הרמות בצורה נוחה וכן לשמור על מעקב מסודר בניהול הרמות שלנו נעזרנו באקסל תכנון מבוכים:</a:t>
            </a:r>
          </a:p>
        </p:txBody>
      </p:sp>
      <p:pic>
        <p:nvPicPr>
          <p:cNvPr id="5" name="תמונה 4">
            <a:extLst>
              <a:ext uri="{FF2B5EF4-FFF2-40B4-BE49-F238E27FC236}">
                <a16:creationId xmlns:a16="http://schemas.microsoft.com/office/drawing/2014/main" id="{71C8CD3A-FBC1-44B8-8285-0ACB386905AC}"/>
              </a:ext>
            </a:extLst>
          </p:cNvPr>
          <p:cNvPicPr>
            <a:picLocks noChangeAspect="1"/>
          </p:cNvPicPr>
          <p:nvPr/>
        </p:nvPicPr>
        <p:blipFill>
          <a:blip r:embed="rId2"/>
          <a:stretch>
            <a:fillRect/>
          </a:stretch>
        </p:blipFill>
        <p:spPr>
          <a:xfrm>
            <a:off x="228600" y="2362199"/>
            <a:ext cx="11568840" cy="3583951"/>
          </a:xfrm>
          <a:prstGeom prst="rect">
            <a:avLst/>
          </a:prstGeom>
        </p:spPr>
      </p:pic>
      <p:sp>
        <p:nvSpPr>
          <p:cNvPr id="7" name="מלבן 6">
            <a:extLst>
              <a:ext uri="{FF2B5EF4-FFF2-40B4-BE49-F238E27FC236}">
                <a16:creationId xmlns:a16="http://schemas.microsoft.com/office/drawing/2014/main" id="{EBB9A165-2B74-48A1-965B-9BEC82B75011}"/>
              </a:ext>
            </a:extLst>
          </p:cNvPr>
          <p:cNvSpPr/>
          <p:nvPr/>
        </p:nvSpPr>
        <p:spPr>
          <a:xfrm>
            <a:off x="6400800" y="885825"/>
            <a:ext cx="50387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592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CC7A8D9-4CE8-49C8-80BE-9250D84E71F3}"/>
              </a:ext>
            </a:extLst>
          </p:cNvPr>
          <p:cNvSpPr>
            <a:spLocks noGrp="1"/>
          </p:cNvSpPr>
          <p:nvPr>
            <p:ph idx="1"/>
          </p:nvPr>
        </p:nvSpPr>
        <p:spPr>
          <a:xfrm>
            <a:off x="838200" y="900905"/>
            <a:ext cx="10515600" cy="5280819"/>
          </a:xfrm>
        </p:spPr>
        <p:txBody>
          <a:bodyPr>
            <a:normAutofit/>
          </a:bodyPr>
          <a:lstStyle/>
          <a:p>
            <a:pPr>
              <a:lnSpc>
                <a:spcPct val="160000"/>
              </a:lnSpc>
            </a:pPr>
            <a:r>
              <a:rPr lang="he-IL" u="sng" dirty="0">
                <a:latin typeface="Calibri" panose="020F0502020204030204" pitchFamily="34" charset="0"/>
                <a:cs typeface="Calibri" panose="020F0502020204030204" pitchFamily="34" charset="0"/>
              </a:rPr>
              <a:t>מה למדנו:</a:t>
            </a:r>
          </a:p>
          <a:p>
            <a:pPr lvl="1">
              <a:lnSpc>
                <a:spcPct val="160000"/>
              </a:lnSpc>
            </a:pPr>
            <a:r>
              <a:rPr lang="he-IL" dirty="0">
                <a:latin typeface="Calibri" panose="020F0502020204030204" pitchFamily="34" charset="0"/>
                <a:cs typeface="Calibri" panose="020F0502020204030204" pitchFamily="34" charset="0"/>
              </a:rPr>
              <a:t>איך לתכנת ב-</a:t>
            </a:r>
            <a:r>
              <a:rPr lang="en-US" dirty="0">
                <a:latin typeface="Calibri" panose="020F0502020204030204" pitchFamily="34" charset="0"/>
                <a:cs typeface="Calibri" panose="020F0502020204030204" pitchFamily="34" charset="0"/>
              </a:rPr>
              <a:t>system </a:t>
            </a:r>
            <a:r>
              <a:rPr lang="en-US" dirty="0" err="1">
                <a:latin typeface="Calibri" panose="020F0502020204030204" pitchFamily="34" charset="0"/>
                <a:cs typeface="Calibri" panose="020F0502020204030204" pitchFamily="34" charset="0"/>
              </a:rPr>
              <a:t>verilog</a:t>
            </a:r>
            <a:endParaRPr lang="he-IL" dirty="0">
              <a:latin typeface="Calibri" panose="020F0502020204030204" pitchFamily="34" charset="0"/>
              <a:cs typeface="Calibri" panose="020F0502020204030204" pitchFamily="34" charset="0"/>
            </a:endParaRPr>
          </a:p>
          <a:p>
            <a:pPr lvl="1">
              <a:lnSpc>
                <a:spcPct val="160000"/>
              </a:lnSpc>
            </a:pPr>
            <a:r>
              <a:rPr lang="he-IL" dirty="0">
                <a:latin typeface="Calibri" panose="020F0502020204030204" pitchFamily="34" charset="0"/>
                <a:cs typeface="Calibri" panose="020F0502020204030204" pitchFamily="34" charset="0"/>
              </a:rPr>
              <a:t>יתכן שבעיקר למדנו </a:t>
            </a:r>
            <a:r>
              <a:rPr lang="he-IL" b="1" dirty="0">
                <a:latin typeface="Calibri" panose="020F0502020204030204" pitchFamily="34" charset="0"/>
                <a:cs typeface="Calibri" panose="020F0502020204030204" pitchFamily="34" charset="0"/>
              </a:rPr>
              <a:t>איך לדבג</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אין שני לשימוש בסימולציות ובסיגנל </a:t>
            </a:r>
            <a:r>
              <a:rPr lang="he-IL" dirty="0" err="1">
                <a:latin typeface="Calibri" panose="020F0502020204030204" pitchFamily="34" charset="0"/>
                <a:cs typeface="Calibri" panose="020F0502020204030204" pitchFamily="34" charset="0"/>
              </a:rPr>
              <a:t>טאפים</a:t>
            </a:r>
            <a:r>
              <a:rPr lang="he-IL" dirty="0">
                <a:latin typeface="Calibri" panose="020F0502020204030204" pitchFamily="34" charset="0"/>
                <a:cs typeface="Calibri" panose="020F0502020204030204" pitchFamily="34" charset="0"/>
              </a:rPr>
              <a:t> כדי להבין ולפתור בעיות</a:t>
            </a:r>
          </a:p>
          <a:p>
            <a:pPr lvl="1">
              <a:lnSpc>
                <a:spcPct val="160000"/>
              </a:lnSpc>
            </a:pPr>
            <a:r>
              <a:rPr lang="he-IL" dirty="0">
                <a:latin typeface="Calibri" panose="020F0502020204030204" pitchFamily="34" charset="0"/>
                <a:cs typeface="Calibri" panose="020F0502020204030204" pitchFamily="34" charset="0"/>
              </a:rPr>
              <a:t>לעבוד מסודר ולתעד כל שלב</a:t>
            </a:r>
          </a:p>
          <a:p>
            <a:pPr lvl="1">
              <a:lnSpc>
                <a:spcPct val="160000"/>
              </a:lnSpc>
            </a:pPr>
            <a:r>
              <a:rPr lang="he-IL" dirty="0">
                <a:latin typeface="Calibri" panose="020F0502020204030204" pitchFamily="34" charset="0"/>
                <a:cs typeface="Calibri" panose="020F0502020204030204" pitchFamily="34" charset="0"/>
              </a:rPr>
              <a:t>מתחילת הפרויקט להחזיק דיאגרמה כללית שלו</a:t>
            </a:r>
          </a:p>
          <a:p>
            <a:pPr lvl="1">
              <a:lnSpc>
                <a:spcPct val="160000"/>
              </a:lnSpc>
            </a:pPr>
            <a:r>
              <a:rPr lang="he-IL" dirty="0">
                <a:latin typeface="Calibri" panose="020F0502020204030204" pitchFamily="34" charset="0"/>
                <a:cs typeface="Calibri" panose="020F0502020204030204" pitchFamily="34" charset="0"/>
              </a:rPr>
              <a:t>לתכנן קוד גמיש שניתן בקלות לערוך ולהתאים למימושים נוספים</a:t>
            </a:r>
          </a:p>
          <a:p>
            <a:pPr lvl="1">
              <a:lnSpc>
                <a:spcPct val="160000"/>
              </a:lnSpc>
            </a:pPr>
            <a:endParaRPr lang="he-IL" dirty="0">
              <a:latin typeface="Calibri" panose="020F0502020204030204" pitchFamily="34" charset="0"/>
              <a:cs typeface="Calibri" panose="020F0502020204030204" pitchFamily="34" charset="0"/>
            </a:endParaRPr>
          </a:p>
          <a:p>
            <a:pPr>
              <a:lnSpc>
                <a:spcPct val="160000"/>
              </a:lnSpc>
            </a:pPr>
            <a:endParaRPr lang="he-IL" dirty="0">
              <a:latin typeface="Calibri" panose="020F0502020204030204" pitchFamily="34" charset="0"/>
              <a:cs typeface="Calibri" panose="020F0502020204030204" pitchFamily="34" charset="0"/>
            </a:endParaRPr>
          </a:p>
          <a:p>
            <a:pPr>
              <a:lnSpc>
                <a:spcPct val="160000"/>
              </a:lnSpc>
            </a:pPr>
            <a:endParaRPr lang="he-IL" dirty="0">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F61642EC-CA56-41FF-B16F-60094FFA9C27}"/>
              </a:ext>
            </a:extLst>
          </p:cNvPr>
          <p:cNvSpPr txBox="1">
            <a:spLocks/>
          </p:cNvSpPr>
          <p:nvPr/>
        </p:nvSpPr>
        <p:spPr>
          <a:xfrm>
            <a:off x="838200" y="90488"/>
            <a:ext cx="10515600" cy="766762"/>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b="1" dirty="0">
                <a:latin typeface="Calibri" panose="020F0502020204030204" pitchFamily="34" charset="0"/>
                <a:cs typeface="Calibri" panose="020F0502020204030204" pitchFamily="34" charset="0"/>
              </a:rPr>
              <a:t>מסקנות וסיכום:</a:t>
            </a:r>
          </a:p>
        </p:txBody>
      </p:sp>
      <p:sp>
        <p:nvSpPr>
          <p:cNvPr id="7" name="מלבן 6">
            <a:extLst>
              <a:ext uri="{FF2B5EF4-FFF2-40B4-BE49-F238E27FC236}">
                <a16:creationId xmlns:a16="http://schemas.microsoft.com/office/drawing/2014/main" id="{46A65EA1-60AC-4984-99E2-7E2E8E805DE4}"/>
              </a:ext>
            </a:extLst>
          </p:cNvPr>
          <p:cNvSpPr/>
          <p:nvPr/>
        </p:nvSpPr>
        <p:spPr>
          <a:xfrm>
            <a:off x="4210050" y="695325"/>
            <a:ext cx="72485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5" name="קבוצה 4">
            <a:extLst>
              <a:ext uri="{FF2B5EF4-FFF2-40B4-BE49-F238E27FC236}">
                <a16:creationId xmlns:a16="http://schemas.microsoft.com/office/drawing/2014/main" id="{83F960A6-32A4-4E25-AA33-7DB81FD38937}"/>
              </a:ext>
            </a:extLst>
          </p:cNvPr>
          <p:cNvGrpSpPr/>
          <p:nvPr/>
        </p:nvGrpSpPr>
        <p:grpSpPr>
          <a:xfrm>
            <a:off x="-1338021" y="3690865"/>
            <a:ext cx="4919421" cy="3680625"/>
            <a:chOff x="-633171" y="3219800"/>
            <a:chExt cx="5193696" cy="4118425"/>
          </a:xfrm>
        </p:grpSpPr>
        <p:pic>
          <p:nvPicPr>
            <p:cNvPr id="8" name="תמונה 7" descr="תמונה שמכילה טקסט&#10;&#10;התיאור נוצר באופן אוטומטי">
              <a:extLst>
                <a:ext uri="{FF2B5EF4-FFF2-40B4-BE49-F238E27FC236}">
                  <a16:creationId xmlns:a16="http://schemas.microsoft.com/office/drawing/2014/main" id="{05858D14-F2B9-4B30-B1E8-62938C0AE6FC}"/>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1DA976B8-FCE5-4CCD-BBF3-831FBBF56119}"/>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pic>
        <p:nvPicPr>
          <p:cNvPr id="10" name="תמונה 9">
            <a:extLst>
              <a:ext uri="{FF2B5EF4-FFF2-40B4-BE49-F238E27FC236}">
                <a16:creationId xmlns:a16="http://schemas.microsoft.com/office/drawing/2014/main" id="{97F8DEF3-6C8B-4D25-8177-A2E78CD0CA88}"/>
              </a:ext>
            </a:extLst>
          </p:cNvPr>
          <p:cNvPicPr/>
          <p:nvPr/>
        </p:nvPicPr>
        <p:blipFill>
          <a:blip r:embed="rId4"/>
          <a:stretch>
            <a:fillRect/>
          </a:stretch>
        </p:blipFill>
        <p:spPr>
          <a:xfrm rot="21079143">
            <a:off x="467166" y="937785"/>
            <a:ext cx="5274310" cy="1966595"/>
          </a:xfrm>
          <a:prstGeom prst="rect">
            <a:avLst/>
          </a:prstGeom>
        </p:spPr>
      </p:pic>
      <p:pic>
        <p:nvPicPr>
          <p:cNvPr id="11" name="תמונה 10">
            <a:extLst>
              <a:ext uri="{FF2B5EF4-FFF2-40B4-BE49-F238E27FC236}">
                <a16:creationId xmlns:a16="http://schemas.microsoft.com/office/drawing/2014/main" id="{3B39771E-40CF-44F1-B687-FA26C55A901B}"/>
              </a:ext>
            </a:extLst>
          </p:cNvPr>
          <p:cNvPicPr/>
          <p:nvPr/>
        </p:nvPicPr>
        <p:blipFill>
          <a:blip r:embed="rId5"/>
          <a:stretch>
            <a:fillRect/>
          </a:stretch>
        </p:blipFill>
        <p:spPr>
          <a:xfrm rot="439377">
            <a:off x="1470559" y="2199804"/>
            <a:ext cx="5274310" cy="1766570"/>
          </a:xfrm>
          <a:prstGeom prst="rect">
            <a:avLst/>
          </a:prstGeom>
        </p:spPr>
      </p:pic>
      <p:pic>
        <p:nvPicPr>
          <p:cNvPr id="13" name="תמונה 12">
            <a:extLst>
              <a:ext uri="{FF2B5EF4-FFF2-40B4-BE49-F238E27FC236}">
                <a16:creationId xmlns:a16="http://schemas.microsoft.com/office/drawing/2014/main" id="{4110855A-2B1E-47D3-8FAD-B2D0D45AA846}"/>
              </a:ext>
            </a:extLst>
          </p:cNvPr>
          <p:cNvPicPr/>
          <p:nvPr/>
        </p:nvPicPr>
        <p:blipFill>
          <a:blip r:embed="rId6"/>
          <a:stretch>
            <a:fillRect/>
          </a:stretch>
        </p:blipFill>
        <p:spPr>
          <a:xfrm rot="21301246">
            <a:off x="333334" y="3169697"/>
            <a:ext cx="5274310" cy="1843405"/>
          </a:xfrm>
          <a:prstGeom prst="rect">
            <a:avLst/>
          </a:prstGeom>
        </p:spPr>
      </p:pic>
      <p:pic>
        <p:nvPicPr>
          <p:cNvPr id="14" name="תמונה 13">
            <a:extLst>
              <a:ext uri="{FF2B5EF4-FFF2-40B4-BE49-F238E27FC236}">
                <a16:creationId xmlns:a16="http://schemas.microsoft.com/office/drawing/2014/main" id="{045E508D-7F65-40E4-B0B9-0AB14CFB6888}"/>
              </a:ext>
            </a:extLst>
          </p:cNvPr>
          <p:cNvPicPr/>
          <p:nvPr/>
        </p:nvPicPr>
        <p:blipFill>
          <a:blip r:embed="rId7"/>
          <a:stretch>
            <a:fillRect/>
          </a:stretch>
        </p:blipFill>
        <p:spPr>
          <a:xfrm rot="424903">
            <a:off x="1134721" y="4378426"/>
            <a:ext cx="5274310" cy="1496060"/>
          </a:xfrm>
          <a:prstGeom prst="rect">
            <a:avLst/>
          </a:prstGeom>
        </p:spPr>
      </p:pic>
    </p:spTree>
    <p:extLst>
      <p:ext uri="{BB962C8B-B14F-4D97-AF65-F5344CB8AC3E}">
        <p14:creationId xmlns:p14="http://schemas.microsoft.com/office/powerpoint/2010/main" val="3331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descr="תמונה שמכילה טקסט&#10;&#10;התיאור נוצר באופן אוטומטי">
            <a:extLst>
              <a:ext uri="{FF2B5EF4-FFF2-40B4-BE49-F238E27FC236}">
                <a16:creationId xmlns:a16="http://schemas.microsoft.com/office/drawing/2014/main" id="{1ED967E8-722C-43B8-BA6F-6F644CCFFA20}"/>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8081" y="-806695"/>
            <a:ext cx="8968315" cy="8471390"/>
          </a:xfrm>
          <a:prstGeom prst="rect">
            <a:avLst/>
          </a:prstGeom>
        </p:spPr>
      </p:pic>
      <p:pic>
        <p:nvPicPr>
          <p:cNvPr id="16" name="תמונה 15" descr="תמונה שמכילה טקסט&#10;&#10;התיאור נוצר באופן אוטומטי">
            <a:extLst>
              <a:ext uri="{FF2B5EF4-FFF2-40B4-BE49-F238E27FC236}">
                <a16:creationId xmlns:a16="http://schemas.microsoft.com/office/drawing/2014/main" id="{430A0716-E4AB-4026-9AE5-01697A70754B}"/>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3609975" y="-527965"/>
            <a:ext cx="8734425" cy="8250459"/>
          </a:xfrm>
          <a:prstGeom prst="rect">
            <a:avLst/>
          </a:prstGeom>
        </p:spPr>
      </p:pic>
      <p:sp>
        <p:nvSpPr>
          <p:cNvPr id="2" name="כותרת 1">
            <a:extLst>
              <a:ext uri="{FF2B5EF4-FFF2-40B4-BE49-F238E27FC236}">
                <a16:creationId xmlns:a16="http://schemas.microsoft.com/office/drawing/2014/main" id="{0A5D8E20-8217-4024-B8CC-5F811DE8C713}"/>
              </a:ext>
            </a:extLst>
          </p:cNvPr>
          <p:cNvSpPr>
            <a:spLocks noGrp="1"/>
          </p:cNvSpPr>
          <p:nvPr>
            <p:ph type="ctrTitle"/>
          </p:nvPr>
        </p:nvSpPr>
        <p:spPr>
          <a:xfrm>
            <a:off x="0" y="581024"/>
            <a:ext cx="12191999" cy="1052513"/>
          </a:xfrm>
        </p:spPr>
        <p:txBody>
          <a:bodyPr>
            <a:normAutofit/>
          </a:bodyPr>
          <a:lstStyle/>
          <a:p>
            <a:r>
              <a:rPr lang="he-IL" b="1" dirty="0">
                <a:latin typeface="Calibri" panose="020F0502020204030204" pitchFamily="34" charset="0"/>
                <a:cs typeface="Calibri" panose="020F0502020204030204" pitchFamily="34" charset="0"/>
              </a:rPr>
              <a:t>תודה רבה!</a:t>
            </a:r>
          </a:p>
        </p:txBody>
      </p:sp>
      <p:sp>
        <p:nvSpPr>
          <p:cNvPr id="3" name="כותרת משנה 2">
            <a:extLst>
              <a:ext uri="{FF2B5EF4-FFF2-40B4-BE49-F238E27FC236}">
                <a16:creationId xmlns:a16="http://schemas.microsoft.com/office/drawing/2014/main" id="{AC27D225-ACEA-4926-8F2F-E93202151864}"/>
              </a:ext>
            </a:extLst>
          </p:cNvPr>
          <p:cNvSpPr>
            <a:spLocks noGrp="1"/>
          </p:cNvSpPr>
          <p:nvPr>
            <p:ph type="subTitle" idx="1"/>
          </p:nvPr>
        </p:nvSpPr>
        <p:spPr>
          <a:xfrm>
            <a:off x="0" y="3249601"/>
            <a:ext cx="12192000" cy="695325"/>
          </a:xfrm>
        </p:spPr>
        <p:txBody>
          <a:bodyPr>
            <a:normAutofit lnSpcReduction="10000"/>
          </a:bodyPr>
          <a:lstStyle/>
          <a:p>
            <a:r>
              <a:rPr lang="he-IL" sz="4800" b="1" dirty="0">
                <a:latin typeface="Calibri" panose="020F0502020204030204" pitchFamily="34" charset="0"/>
                <a:cs typeface="Calibri" panose="020F0502020204030204" pitchFamily="34" charset="0"/>
              </a:rPr>
              <a:t>שאלות?</a:t>
            </a:r>
            <a:endParaRPr lang="he-IL"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86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96C6AB09-B4E6-4E1F-9437-CC1250FBFBB2}"/>
              </a:ext>
            </a:extLst>
          </p:cNvPr>
          <p:cNvSpPr/>
          <p:nvPr/>
        </p:nvSpPr>
        <p:spPr>
          <a:xfrm>
            <a:off x="4210050" y="942975"/>
            <a:ext cx="72485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2B520E6C-44FB-4EF7-9B2B-E16742F59D34}"/>
              </a:ext>
            </a:extLst>
          </p:cNvPr>
          <p:cNvSpPr>
            <a:spLocks noGrp="1"/>
          </p:cNvSpPr>
          <p:nvPr>
            <p:ph type="title"/>
          </p:nvPr>
        </p:nvSpPr>
        <p:spPr>
          <a:xfrm>
            <a:off x="838200" y="365125"/>
            <a:ext cx="10515600" cy="707369"/>
          </a:xfrm>
        </p:spPr>
        <p:txBody>
          <a:bodyPr/>
          <a:lstStyle/>
          <a:p>
            <a:r>
              <a:rPr lang="he-IL" b="1" dirty="0">
                <a:latin typeface="Calibri" panose="020F0502020204030204" pitchFamily="34" charset="0"/>
                <a:cs typeface="Calibri" panose="020F0502020204030204" pitchFamily="34" charset="0"/>
              </a:rPr>
              <a:t>אפיון הפרויקט</a:t>
            </a:r>
          </a:p>
        </p:txBody>
      </p:sp>
      <p:sp>
        <p:nvSpPr>
          <p:cNvPr id="3" name="תיבת טקסט 2">
            <a:extLst>
              <a:ext uri="{FF2B5EF4-FFF2-40B4-BE49-F238E27FC236}">
                <a16:creationId xmlns:a16="http://schemas.microsoft.com/office/drawing/2014/main" id="{73F36A4E-4BB5-41C8-8A94-CD5147B7C0CF}"/>
              </a:ext>
            </a:extLst>
          </p:cNvPr>
          <p:cNvSpPr txBox="1"/>
          <p:nvPr/>
        </p:nvSpPr>
        <p:spPr>
          <a:xfrm>
            <a:off x="771525" y="1326822"/>
            <a:ext cx="10582275" cy="5497018"/>
          </a:xfrm>
          <a:prstGeom prst="rect">
            <a:avLst/>
          </a:prstGeom>
          <a:noFill/>
        </p:spPr>
        <p:txBody>
          <a:bodyPr wrap="square" rtlCol="1">
            <a:spAutoFit/>
          </a:bodyPr>
          <a:lstStyle/>
          <a:p>
            <a:pPr>
              <a:lnSpc>
                <a:spcPct val="150000"/>
              </a:lnSpc>
            </a:pPr>
            <a:r>
              <a:rPr lang="he-IL" sz="2000" dirty="0">
                <a:latin typeface="Calibri" panose="020F0502020204030204" pitchFamily="34" charset="0"/>
                <a:cs typeface="Calibri" panose="020F0502020204030204" pitchFamily="34" charset="0"/>
              </a:rPr>
              <a:t>פרויקט הסיכום שלנו הוא וריאציה של משחק "לוכד יהלומים".</a:t>
            </a:r>
          </a:p>
          <a:p>
            <a:pPr>
              <a:lnSpc>
                <a:spcPct val="150000"/>
              </a:lnSpc>
            </a:pPr>
            <a:r>
              <a:rPr lang="he-IL" sz="2000" dirty="0">
                <a:latin typeface="Calibri" panose="020F0502020204030204" pitchFamily="34" charset="0"/>
                <a:cs typeface="Calibri" panose="020F0502020204030204" pitchFamily="34" charset="0"/>
              </a:rPr>
              <a:t>רעיון המשחק הוא לממש שחקן שמטרתו לאסוף כמה שיותר "יהלומים", להימנע מהתנגשות עם פצצות ולעבור שלבים.</a:t>
            </a:r>
          </a:p>
          <a:p>
            <a:pPr>
              <a:lnSpc>
                <a:spcPct val="150000"/>
              </a:lnSpc>
            </a:pPr>
            <a:r>
              <a:rPr lang="he-IL" sz="2000" dirty="0">
                <a:latin typeface="Calibri" panose="020F0502020204030204" pitchFamily="34" charset="0"/>
                <a:cs typeface="Calibri" panose="020F0502020204030204" pitchFamily="34" charset="0"/>
              </a:rPr>
              <a:t>מדרישות הפרויקט עולה האפיון הבא:</a:t>
            </a:r>
            <a:endParaRPr lang="en-US" sz="2000" dirty="0">
              <a:latin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שחקן שנע ימינה,</a:t>
            </a:r>
            <a:r>
              <a:rPr lang="en-US" sz="2000" dirty="0">
                <a:latin typeface="Calibri" panose="020F0502020204030204" pitchFamily="34" charset="0"/>
                <a:cs typeface="Calibri" panose="020F0502020204030204" pitchFamily="34" charset="0"/>
              </a:rPr>
              <a:t> </a:t>
            </a:r>
            <a:r>
              <a:rPr lang="he-IL" sz="2000" dirty="0">
                <a:latin typeface="Calibri" panose="020F0502020204030204" pitchFamily="34" charset="0"/>
                <a:cs typeface="Calibri" panose="020F0502020204030204" pitchFamily="34" charset="0"/>
              </a:rPr>
              <a:t> שמאלה וקופץ למעלה</a:t>
            </a: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זוג רמות שעל השחקן לעבור על מנת לנצח בפרק זמן </a:t>
            </a:r>
            <a:r>
              <a:rPr lang="he-IL" sz="2000" dirty="0" err="1">
                <a:latin typeface="Calibri" panose="020F0502020204030204" pitchFamily="34" charset="0"/>
                <a:cs typeface="Calibri" panose="020F0502020204030204" pitchFamily="34" charset="0"/>
              </a:rPr>
              <a:t>מסויים</a:t>
            </a:r>
            <a:endParaRPr lang="he-IL" sz="2000" dirty="0">
              <a:latin typeface="Calibri" panose="020F0502020204030204" pitchFamily="34" charset="0"/>
              <a:cs typeface="Calibri" panose="020F0502020204030204" pitchFamily="34" charset="0"/>
            </a:endParaRP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איסוף יהלומים ופסילה באיסוף פצצות</a:t>
            </a: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הגרלה של הרמות באופן רנדומלי</a:t>
            </a: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צלילים המלווים את המשחק</a:t>
            </a: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מימוש ספירת חיים וניקוד לשחקן</a:t>
            </a:r>
          </a:p>
          <a:p>
            <a:pPr marL="742950" lvl="1" indent="-285750">
              <a:lnSpc>
                <a:spcPct val="150000"/>
              </a:lnSpc>
              <a:buFont typeface="Wingdings" panose="05000000000000000000" pitchFamily="2" charset="2"/>
              <a:buChar char="ü"/>
            </a:pPr>
            <a:r>
              <a:rPr lang="he-IL" sz="2000" dirty="0">
                <a:latin typeface="Calibri" panose="020F0502020204030204" pitchFamily="34" charset="0"/>
                <a:cs typeface="Calibri" panose="020F0502020204030204" pitchFamily="34" charset="0"/>
              </a:rPr>
              <a:t>אויב נע ברמה </a:t>
            </a:r>
            <a:r>
              <a:rPr lang="he-IL" sz="2000" dirty="0" err="1">
                <a:latin typeface="Calibri" panose="020F0502020204030204" pitchFamily="34" charset="0"/>
                <a:cs typeface="Calibri" panose="020F0502020204030204" pitchFamily="34" charset="0"/>
              </a:rPr>
              <a:t>השניה</a:t>
            </a:r>
            <a:r>
              <a:rPr lang="he-IL" sz="2000" dirty="0">
                <a:latin typeface="Calibri" panose="020F0502020204030204" pitchFamily="34" charset="0"/>
                <a:cs typeface="Calibri" panose="020F0502020204030204" pitchFamily="34" charset="0"/>
              </a:rPr>
              <a:t> שהורג את השחקן מיד כשנוגע בו</a:t>
            </a:r>
            <a:br>
              <a:rPr lang="en-US" dirty="0">
                <a:latin typeface="Calibri" panose="020F0502020204030204" pitchFamily="34" charset="0"/>
                <a:cs typeface="Calibri" panose="020F0502020204030204" pitchFamily="34" charset="0"/>
              </a:rPr>
            </a:br>
            <a:endParaRPr lang="he-IL" b="1" dirty="0">
              <a:latin typeface="Calibri" panose="020F0502020204030204" pitchFamily="34" charset="0"/>
              <a:cs typeface="Calibri" panose="020F0502020204030204" pitchFamily="34" charset="0"/>
            </a:endParaRPr>
          </a:p>
        </p:txBody>
      </p:sp>
      <p:grpSp>
        <p:nvGrpSpPr>
          <p:cNvPr id="8" name="קבוצה 7">
            <a:extLst>
              <a:ext uri="{FF2B5EF4-FFF2-40B4-BE49-F238E27FC236}">
                <a16:creationId xmlns:a16="http://schemas.microsoft.com/office/drawing/2014/main" id="{636D87C7-174F-42AB-99AE-00525D4A80B7}"/>
              </a:ext>
            </a:extLst>
          </p:cNvPr>
          <p:cNvGrpSpPr/>
          <p:nvPr/>
        </p:nvGrpSpPr>
        <p:grpSpPr>
          <a:xfrm>
            <a:off x="-1338021" y="3690865"/>
            <a:ext cx="4919421" cy="3680625"/>
            <a:chOff x="-633171" y="3219800"/>
            <a:chExt cx="5193696" cy="4118425"/>
          </a:xfrm>
        </p:grpSpPr>
        <p:pic>
          <p:nvPicPr>
            <p:cNvPr id="6" name="תמונה 5" descr="תמונה שמכילה טקסט&#10;&#10;התיאור נוצר באופן אוטומטי">
              <a:extLst>
                <a:ext uri="{FF2B5EF4-FFF2-40B4-BE49-F238E27FC236}">
                  <a16:creationId xmlns:a16="http://schemas.microsoft.com/office/drawing/2014/main" id="{C71F4052-CAC0-44EC-9B50-5CCC33DFEF21}"/>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87D77428-6F0A-4D3D-83BF-E42D86639A48}"/>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Tree>
    <p:extLst>
      <p:ext uri="{BB962C8B-B14F-4D97-AF65-F5344CB8AC3E}">
        <p14:creationId xmlns:p14="http://schemas.microsoft.com/office/powerpoint/2010/main" val="112385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3FF0F-E1FB-4B73-9628-3E527924266A}"/>
              </a:ext>
            </a:extLst>
          </p:cNvPr>
          <p:cNvSpPr>
            <a:spLocks noGrp="1"/>
          </p:cNvSpPr>
          <p:nvPr>
            <p:ph type="title"/>
          </p:nvPr>
        </p:nvSpPr>
        <p:spPr>
          <a:xfrm>
            <a:off x="2857500" y="365126"/>
            <a:ext cx="8496300" cy="635000"/>
          </a:xfrm>
        </p:spPr>
        <p:txBody>
          <a:bodyPr>
            <a:normAutofit fontScale="90000"/>
          </a:bodyPr>
          <a:lstStyle/>
          <a:p>
            <a:r>
              <a:rPr lang="he-IL" b="1" dirty="0">
                <a:latin typeface="Calibri" panose="020F0502020204030204" pitchFamily="34" charset="0"/>
                <a:cs typeface="Calibri" panose="020F0502020204030204" pitchFamily="34" charset="0"/>
              </a:rPr>
              <a:t>ארכיטקטורת ממשקים חיצוניים וחיבורים:</a:t>
            </a:r>
          </a:p>
        </p:txBody>
      </p:sp>
      <p:grpSp>
        <p:nvGrpSpPr>
          <p:cNvPr id="4" name="קבוצה 3">
            <a:extLst>
              <a:ext uri="{FF2B5EF4-FFF2-40B4-BE49-F238E27FC236}">
                <a16:creationId xmlns:a16="http://schemas.microsoft.com/office/drawing/2014/main" id="{F0D4A8DA-A5C5-4BBA-BFCB-B7923F02A91A}"/>
              </a:ext>
            </a:extLst>
          </p:cNvPr>
          <p:cNvGrpSpPr/>
          <p:nvPr/>
        </p:nvGrpSpPr>
        <p:grpSpPr>
          <a:xfrm>
            <a:off x="1104901" y="1854185"/>
            <a:ext cx="10128884" cy="3775091"/>
            <a:chOff x="3547110" y="323839"/>
            <a:chExt cx="7892415" cy="2841918"/>
          </a:xfrm>
        </p:grpSpPr>
        <p:cxnSp>
          <p:nvCxnSpPr>
            <p:cNvPr id="17" name="מחבר חץ ישר 16">
              <a:extLst>
                <a:ext uri="{FF2B5EF4-FFF2-40B4-BE49-F238E27FC236}">
                  <a16:creationId xmlns:a16="http://schemas.microsoft.com/office/drawing/2014/main" id="{458A6239-E887-4B21-B3E8-58D4EE787349}"/>
                </a:ext>
              </a:extLst>
            </p:cNvPr>
            <p:cNvCxnSpPr>
              <a:cxnSpLocks/>
              <a:endCxn id="9" idx="1"/>
            </p:cNvCxnSpPr>
            <p:nvPr/>
          </p:nvCxnSpPr>
          <p:spPr>
            <a:xfrm>
              <a:off x="8343901" y="1674810"/>
              <a:ext cx="285749" cy="13810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מלבן 4">
              <a:extLst>
                <a:ext uri="{FF2B5EF4-FFF2-40B4-BE49-F238E27FC236}">
                  <a16:creationId xmlns:a16="http://schemas.microsoft.com/office/drawing/2014/main" id="{857860AF-3EC5-4AE6-B842-64F400C54FC0}"/>
                </a:ext>
              </a:extLst>
            </p:cNvPr>
            <p:cNvSpPr/>
            <p:nvPr/>
          </p:nvSpPr>
          <p:spPr>
            <a:xfrm>
              <a:off x="3547110" y="600075"/>
              <a:ext cx="1295400" cy="1387471"/>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לוגיקת המשחק</a:t>
              </a:r>
            </a:p>
          </p:txBody>
        </p:sp>
        <p:sp>
          <p:nvSpPr>
            <p:cNvPr id="6" name="מלבן 5">
              <a:extLst>
                <a:ext uri="{FF2B5EF4-FFF2-40B4-BE49-F238E27FC236}">
                  <a16:creationId xmlns:a16="http://schemas.microsoft.com/office/drawing/2014/main" id="{91056FC0-B757-486E-A0A1-79A76E82914B}"/>
                </a:ext>
              </a:extLst>
            </p:cNvPr>
            <p:cNvSpPr/>
            <p:nvPr/>
          </p:nvSpPr>
          <p:spPr>
            <a:xfrm>
              <a:off x="10264055" y="1412861"/>
              <a:ext cx="1175470" cy="800102"/>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מסך</a:t>
              </a:r>
            </a:p>
          </p:txBody>
        </p:sp>
        <p:sp>
          <p:nvSpPr>
            <p:cNvPr id="8" name="מלבן 7">
              <a:extLst>
                <a:ext uri="{FF2B5EF4-FFF2-40B4-BE49-F238E27FC236}">
                  <a16:creationId xmlns:a16="http://schemas.microsoft.com/office/drawing/2014/main" id="{973189AF-C2C5-4FE3-AED4-8B2C97060629}"/>
                </a:ext>
              </a:extLst>
            </p:cNvPr>
            <p:cNvSpPr/>
            <p:nvPr/>
          </p:nvSpPr>
          <p:spPr>
            <a:xfrm>
              <a:off x="5182233" y="600075"/>
              <a:ext cx="3209291" cy="1387471"/>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כרטיס </a:t>
              </a:r>
              <a:r>
                <a:rPr lang="en-US" dirty="0"/>
                <a:t>DE10</a:t>
              </a:r>
              <a:endParaRPr lang="he-IL" dirty="0"/>
            </a:p>
          </p:txBody>
        </p:sp>
        <p:sp>
          <p:nvSpPr>
            <p:cNvPr id="9" name="מלבן 8">
              <a:extLst>
                <a:ext uri="{FF2B5EF4-FFF2-40B4-BE49-F238E27FC236}">
                  <a16:creationId xmlns:a16="http://schemas.microsoft.com/office/drawing/2014/main" id="{51E104C6-28D9-4B2B-97D7-2BB553831011}"/>
                </a:ext>
              </a:extLst>
            </p:cNvPr>
            <p:cNvSpPr/>
            <p:nvPr/>
          </p:nvSpPr>
          <p:spPr>
            <a:xfrm>
              <a:off x="8629650" y="1412861"/>
              <a:ext cx="1184111" cy="800102"/>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VGA</a:t>
              </a:r>
            </a:p>
          </p:txBody>
        </p:sp>
        <p:sp>
          <p:nvSpPr>
            <p:cNvPr id="10" name="מלבן 9">
              <a:extLst>
                <a:ext uri="{FF2B5EF4-FFF2-40B4-BE49-F238E27FC236}">
                  <a16:creationId xmlns:a16="http://schemas.microsoft.com/office/drawing/2014/main" id="{C3BA6D25-7ADE-4DDF-BC0A-FE470E5589F5}"/>
                </a:ext>
              </a:extLst>
            </p:cNvPr>
            <p:cNvSpPr/>
            <p:nvPr/>
          </p:nvSpPr>
          <p:spPr>
            <a:xfrm>
              <a:off x="8629650" y="323841"/>
              <a:ext cx="700401" cy="800102"/>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sin</a:t>
              </a:r>
            </a:p>
          </p:txBody>
        </p:sp>
        <p:sp>
          <p:nvSpPr>
            <p:cNvPr id="11" name="מלבן 10">
              <a:extLst>
                <a:ext uri="{FF2B5EF4-FFF2-40B4-BE49-F238E27FC236}">
                  <a16:creationId xmlns:a16="http://schemas.microsoft.com/office/drawing/2014/main" id="{13FB9F25-6771-413F-BA10-1B48186ED6BC}"/>
                </a:ext>
              </a:extLst>
            </p:cNvPr>
            <p:cNvSpPr/>
            <p:nvPr/>
          </p:nvSpPr>
          <p:spPr>
            <a:xfrm>
              <a:off x="5781990" y="2365655"/>
              <a:ext cx="2009776" cy="800102"/>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לחצנים של הכרטיס</a:t>
              </a:r>
              <a:endParaRPr lang="en-US" dirty="0"/>
            </a:p>
          </p:txBody>
        </p:sp>
        <p:sp>
          <p:nvSpPr>
            <p:cNvPr id="12" name="מלבן 11">
              <a:extLst>
                <a:ext uri="{FF2B5EF4-FFF2-40B4-BE49-F238E27FC236}">
                  <a16:creationId xmlns:a16="http://schemas.microsoft.com/office/drawing/2014/main" id="{B898FAE5-C3D8-4EA7-AA5D-88061245650E}"/>
                </a:ext>
              </a:extLst>
            </p:cNvPr>
            <p:cNvSpPr/>
            <p:nvPr/>
          </p:nvSpPr>
          <p:spPr>
            <a:xfrm>
              <a:off x="9601200" y="323839"/>
              <a:ext cx="700401" cy="800102"/>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D2A</a:t>
              </a:r>
            </a:p>
          </p:txBody>
        </p:sp>
        <p:sp>
          <p:nvSpPr>
            <p:cNvPr id="13" name="מלבן 12">
              <a:extLst>
                <a:ext uri="{FF2B5EF4-FFF2-40B4-BE49-F238E27FC236}">
                  <a16:creationId xmlns:a16="http://schemas.microsoft.com/office/drawing/2014/main" id="{0FCE0F75-6035-476A-867F-04B7EC4FE13C}"/>
                </a:ext>
              </a:extLst>
            </p:cNvPr>
            <p:cNvSpPr/>
            <p:nvPr/>
          </p:nvSpPr>
          <p:spPr>
            <a:xfrm>
              <a:off x="10572750" y="323839"/>
              <a:ext cx="866775" cy="800102"/>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רמקול</a:t>
              </a:r>
              <a:endParaRPr lang="en-US" dirty="0"/>
            </a:p>
          </p:txBody>
        </p:sp>
        <p:cxnSp>
          <p:nvCxnSpPr>
            <p:cNvPr id="15" name="מחבר חץ ישר 14">
              <a:extLst>
                <a:ext uri="{FF2B5EF4-FFF2-40B4-BE49-F238E27FC236}">
                  <a16:creationId xmlns:a16="http://schemas.microsoft.com/office/drawing/2014/main" id="{9625C2BA-96B2-4E73-A737-3B13F3A038DE}"/>
                </a:ext>
              </a:extLst>
            </p:cNvPr>
            <p:cNvCxnSpPr>
              <a:cxnSpLocks/>
              <a:stCxn id="11" idx="0"/>
              <a:endCxn id="8" idx="2"/>
            </p:cNvCxnSpPr>
            <p:nvPr/>
          </p:nvCxnSpPr>
          <p:spPr>
            <a:xfrm flipV="1">
              <a:off x="6786879" y="1987546"/>
              <a:ext cx="0" cy="37810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497B2B4C-D604-48F7-AAD3-8DF834D86549}"/>
                </a:ext>
              </a:extLst>
            </p:cNvPr>
            <p:cNvCxnSpPr>
              <a:cxnSpLocks/>
              <a:endCxn id="10" idx="1"/>
            </p:cNvCxnSpPr>
            <p:nvPr/>
          </p:nvCxnSpPr>
          <p:spPr>
            <a:xfrm flipV="1">
              <a:off x="8391524" y="723892"/>
              <a:ext cx="238126" cy="12383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a:extLst>
                <a:ext uri="{FF2B5EF4-FFF2-40B4-BE49-F238E27FC236}">
                  <a16:creationId xmlns:a16="http://schemas.microsoft.com/office/drawing/2014/main" id="{5B993552-2DDD-4E43-B6FB-68BAF2A9B253}"/>
                </a:ext>
              </a:extLst>
            </p:cNvPr>
            <p:cNvCxnSpPr>
              <a:cxnSpLocks/>
              <a:stCxn id="10" idx="3"/>
              <a:endCxn id="12" idx="1"/>
            </p:cNvCxnSpPr>
            <p:nvPr/>
          </p:nvCxnSpPr>
          <p:spPr>
            <a:xfrm flipV="1">
              <a:off x="9330051" y="723890"/>
              <a:ext cx="271149" cy="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2D8F4B9C-0420-4267-ACE9-B58D9ACA69D5}"/>
                </a:ext>
              </a:extLst>
            </p:cNvPr>
            <p:cNvCxnSpPr>
              <a:cxnSpLocks/>
              <a:stCxn id="12" idx="3"/>
              <a:endCxn id="13" idx="1"/>
            </p:cNvCxnSpPr>
            <p:nvPr/>
          </p:nvCxnSpPr>
          <p:spPr>
            <a:xfrm>
              <a:off x="10301601" y="723890"/>
              <a:ext cx="27114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a:extLst>
                <a:ext uri="{FF2B5EF4-FFF2-40B4-BE49-F238E27FC236}">
                  <a16:creationId xmlns:a16="http://schemas.microsoft.com/office/drawing/2014/main" id="{0330DAA1-D3D1-4FA2-95A4-0ED5D10FE21D}"/>
                </a:ext>
              </a:extLst>
            </p:cNvPr>
            <p:cNvCxnSpPr>
              <a:cxnSpLocks/>
              <a:stCxn id="9" idx="3"/>
              <a:endCxn id="6" idx="1"/>
            </p:cNvCxnSpPr>
            <p:nvPr/>
          </p:nvCxnSpPr>
          <p:spPr>
            <a:xfrm>
              <a:off x="9813761" y="1812912"/>
              <a:ext cx="450294"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C137C085-1AA9-4F3B-BDA4-570EAE93297D}"/>
                </a:ext>
              </a:extLst>
            </p:cNvPr>
            <p:cNvCxnSpPr>
              <a:cxnSpLocks/>
              <a:stCxn id="5" idx="3"/>
              <a:endCxn id="8" idx="1"/>
            </p:cNvCxnSpPr>
            <p:nvPr/>
          </p:nvCxnSpPr>
          <p:spPr>
            <a:xfrm>
              <a:off x="4842510" y="1293811"/>
              <a:ext cx="339723"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מלבן 21">
            <a:extLst>
              <a:ext uri="{FF2B5EF4-FFF2-40B4-BE49-F238E27FC236}">
                <a16:creationId xmlns:a16="http://schemas.microsoft.com/office/drawing/2014/main" id="{FD4B6484-CC01-496B-9956-1D26C4EBAAC4}"/>
              </a:ext>
            </a:extLst>
          </p:cNvPr>
          <p:cNvSpPr/>
          <p:nvPr/>
        </p:nvSpPr>
        <p:spPr>
          <a:xfrm>
            <a:off x="3600450" y="938983"/>
            <a:ext cx="7772400" cy="497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23" name="קבוצה 22">
            <a:extLst>
              <a:ext uri="{FF2B5EF4-FFF2-40B4-BE49-F238E27FC236}">
                <a16:creationId xmlns:a16="http://schemas.microsoft.com/office/drawing/2014/main" id="{6B7765E2-6FC8-422B-A1F4-1E5B4B9EB7AD}"/>
              </a:ext>
            </a:extLst>
          </p:cNvPr>
          <p:cNvGrpSpPr/>
          <p:nvPr/>
        </p:nvGrpSpPr>
        <p:grpSpPr>
          <a:xfrm>
            <a:off x="-1338021" y="3690865"/>
            <a:ext cx="4919421" cy="3680625"/>
            <a:chOff x="-633171" y="3219800"/>
            <a:chExt cx="5193696" cy="4118425"/>
          </a:xfrm>
        </p:grpSpPr>
        <p:pic>
          <p:nvPicPr>
            <p:cNvPr id="24" name="תמונה 23" descr="תמונה שמכילה טקסט&#10;&#10;התיאור נוצר באופן אוטומטי">
              <a:extLst>
                <a:ext uri="{FF2B5EF4-FFF2-40B4-BE49-F238E27FC236}">
                  <a16:creationId xmlns:a16="http://schemas.microsoft.com/office/drawing/2014/main" id="{AD705543-2158-4E03-859A-CCB38DE9AAF8}"/>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25" name="תמונה 24" descr="תמונה שמכילה טקסט&#10;&#10;התיאור נוצר באופן אוטומטי">
              <a:extLst>
                <a:ext uri="{FF2B5EF4-FFF2-40B4-BE49-F238E27FC236}">
                  <a16:creationId xmlns:a16="http://schemas.microsoft.com/office/drawing/2014/main" id="{B0585BC1-93C7-4966-9D6B-E4B9975F39DF}"/>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
        <p:nvSpPr>
          <p:cNvPr id="27" name="מלבן 26">
            <a:extLst>
              <a:ext uri="{FF2B5EF4-FFF2-40B4-BE49-F238E27FC236}">
                <a16:creationId xmlns:a16="http://schemas.microsoft.com/office/drawing/2014/main" id="{8E82BC0B-4842-4493-8450-40C78AD43E4C}"/>
              </a:ext>
            </a:extLst>
          </p:cNvPr>
          <p:cNvSpPr/>
          <p:nvPr/>
        </p:nvSpPr>
        <p:spPr>
          <a:xfrm>
            <a:off x="5734050" y="3518432"/>
            <a:ext cx="1526905" cy="441980"/>
          </a:xfrm>
          <a:prstGeom prst="rect">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7 SEGMENTS</a:t>
            </a:r>
          </a:p>
        </p:txBody>
      </p:sp>
      <p:cxnSp>
        <p:nvCxnSpPr>
          <p:cNvPr id="14" name="מחבר חץ ישר 13">
            <a:extLst>
              <a:ext uri="{FF2B5EF4-FFF2-40B4-BE49-F238E27FC236}">
                <a16:creationId xmlns:a16="http://schemas.microsoft.com/office/drawing/2014/main" id="{31C12D3F-CEDD-46D2-94BF-B70571EF7071}"/>
              </a:ext>
            </a:extLst>
          </p:cNvPr>
          <p:cNvCxnSpPr/>
          <p:nvPr/>
        </p:nvCxnSpPr>
        <p:spPr>
          <a:xfrm>
            <a:off x="5181600" y="3746485"/>
            <a:ext cx="55245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4474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קבוצה 10">
            <a:extLst>
              <a:ext uri="{FF2B5EF4-FFF2-40B4-BE49-F238E27FC236}">
                <a16:creationId xmlns:a16="http://schemas.microsoft.com/office/drawing/2014/main" id="{9A306190-E68E-4E6A-81A5-E1ADD3093109}"/>
              </a:ext>
            </a:extLst>
          </p:cNvPr>
          <p:cNvGrpSpPr/>
          <p:nvPr/>
        </p:nvGrpSpPr>
        <p:grpSpPr>
          <a:xfrm>
            <a:off x="-1338021" y="3690865"/>
            <a:ext cx="4919421" cy="3680625"/>
            <a:chOff x="-633171" y="3219800"/>
            <a:chExt cx="5193696" cy="4118425"/>
          </a:xfrm>
        </p:grpSpPr>
        <p:pic>
          <p:nvPicPr>
            <p:cNvPr id="12" name="תמונה 11" descr="תמונה שמכילה טקסט&#10;&#10;התיאור נוצר באופן אוטומטי">
              <a:extLst>
                <a:ext uri="{FF2B5EF4-FFF2-40B4-BE49-F238E27FC236}">
                  <a16:creationId xmlns:a16="http://schemas.microsoft.com/office/drawing/2014/main" id="{3AEABE96-100C-463D-9A50-F4783E98B9EE}"/>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13" name="תמונה 12" descr="תמונה שמכילה טקסט&#10;&#10;התיאור נוצר באופן אוטומטי">
              <a:extLst>
                <a:ext uri="{FF2B5EF4-FFF2-40B4-BE49-F238E27FC236}">
                  <a16:creationId xmlns:a16="http://schemas.microsoft.com/office/drawing/2014/main" id="{03095179-2CAA-4CB7-98DF-67A750816EB6}"/>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
        <p:nvSpPr>
          <p:cNvPr id="2" name="כותרת 1">
            <a:extLst>
              <a:ext uri="{FF2B5EF4-FFF2-40B4-BE49-F238E27FC236}">
                <a16:creationId xmlns:a16="http://schemas.microsoft.com/office/drawing/2014/main" id="{3F604DBE-4DF7-469E-9E66-4AF60193D697}"/>
              </a:ext>
            </a:extLst>
          </p:cNvPr>
          <p:cNvSpPr>
            <a:spLocks noGrp="1"/>
          </p:cNvSpPr>
          <p:nvPr>
            <p:ph type="title"/>
          </p:nvPr>
        </p:nvSpPr>
        <p:spPr>
          <a:xfrm>
            <a:off x="942975" y="174625"/>
            <a:ext cx="10515600" cy="796925"/>
          </a:xfrm>
        </p:spPr>
        <p:txBody>
          <a:bodyPr/>
          <a:lstStyle/>
          <a:p>
            <a:r>
              <a:rPr lang="he-IL" b="1" dirty="0">
                <a:latin typeface="Calibri" panose="020F0502020204030204" pitchFamily="34" charset="0"/>
                <a:cs typeface="Calibri" panose="020F0502020204030204" pitchFamily="34" charset="0"/>
              </a:rPr>
              <a:t>ואיך זה נראה:</a:t>
            </a:r>
          </a:p>
        </p:txBody>
      </p:sp>
      <p:sp>
        <p:nvSpPr>
          <p:cNvPr id="4" name="מלבן 3">
            <a:extLst>
              <a:ext uri="{FF2B5EF4-FFF2-40B4-BE49-F238E27FC236}">
                <a16:creationId xmlns:a16="http://schemas.microsoft.com/office/drawing/2014/main" id="{83D555D0-F9EE-47B6-AA12-F698726CB828}"/>
              </a:ext>
            </a:extLst>
          </p:cNvPr>
          <p:cNvSpPr/>
          <p:nvPr/>
        </p:nvSpPr>
        <p:spPr>
          <a:xfrm>
            <a:off x="4210050" y="809625"/>
            <a:ext cx="72485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תמונה שמכילה טקסט, מקורה, תצוגה, אלקטרוניקה&#10;&#10;התיאור נוצר באופן אוטומטי">
            <a:extLst>
              <a:ext uri="{FF2B5EF4-FFF2-40B4-BE49-F238E27FC236}">
                <a16:creationId xmlns:a16="http://schemas.microsoft.com/office/drawing/2014/main" id="{D976C788-94CB-4666-B497-1794BE6824CB}"/>
              </a:ext>
            </a:extLst>
          </p:cNvPr>
          <p:cNvPicPr>
            <a:picLocks noChangeAspect="1"/>
          </p:cNvPicPr>
          <p:nvPr/>
        </p:nvPicPr>
        <p:blipFill rotWithShape="1">
          <a:blip r:embed="rId4">
            <a:extLst>
              <a:ext uri="{28A0092B-C50C-407E-A947-70E740481C1C}">
                <a14:useLocalDpi xmlns:a14="http://schemas.microsoft.com/office/drawing/2010/main" val="0"/>
              </a:ext>
            </a:extLst>
          </a:blip>
          <a:srcRect l="4174" t="13317" r="208" b="3138"/>
          <a:stretch/>
        </p:blipFill>
        <p:spPr>
          <a:xfrm rot="21108901">
            <a:off x="490887" y="1406420"/>
            <a:ext cx="6867354" cy="4500210"/>
          </a:xfrm>
          <a:prstGeom prst="rect">
            <a:avLst/>
          </a:prstGeom>
          <a:ln>
            <a:noFill/>
          </a:ln>
          <a:effectLst>
            <a:outerShdw blurRad="292100" dist="139700" dir="2700000" algn="tl" rotWithShape="0">
              <a:srgbClr val="333333">
                <a:alpha val="65000"/>
              </a:srgbClr>
            </a:outerShdw>
          </a:effectLst>
        </p:spPr>
      </p:pic>
      <p:pic>
        <p:nvPicPr>
          <p:cNvPr id="6" name="תמונה 5" descr="תמונה שמכילה טקסט, אלקטרוניקה, תצוגה, מחשב&#10;&#10;התיאור נוצר באופן אוטומטי">
            <a:extLst>
              <a:ext uri="{FF2B5EF4-FFF2-40B4-BE49-F238E27FC236}">
                <a16:creationId xmlns:a16="http://schemas.microsoft.com/office/drawing/2014/main" id="{A3F7A2E6-4C85-4FB9-9A87-81E3070DEB5F}"/>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7971" b="10289"/>
          <a:stretch/>
        </p:blipFill>
        <p:spPr>
          <a:xfrm rot="265032">
            <a:off x="4425321" y="1883589"/>
            <a:ext cx="7368338" cy="4517112"/>
          </a:xfrm>
          <a:prstGeom prst="rect">
            <a:avLst/>
          </a:prstGeom>
        </p:spPr>
      </p:pic>
    </p:spTree>
    <p:extLst>
      <p:ext uri="{BB962C8B-B14F-4D97-AF65-F5344CB8AC3E}">
        <p14:creationId xmlns:p14="http://schemas.microsoft.com/office/powerpoint/2010/main" val="34326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קבוצה 15">
            <a:extLst>
              <a:ext uri="{FF2B5EF4-FFF2-40B4-BE49-F238E27FC236}">
                <a16:creationId xmlns:a16="http://schemas.microsoft.com/office/drawing/2014/main" id="{E383BE85-8124-4775-B2ED-C3C797946EDB}"/>
              </a:ext>
            </a:extLst>
          </p:cNvPr>
          <p:cNvGrpSpPr/>
          <p:nvPr/>
        </p:nvGrpSpPr>
        <p:grpSpPr>
          <a:xfrm>
            <a:off x="-1338021" y="3690865"/>
            <a:ext cx="4919421" cy="3680625"/>
            <a:chOff x="-633171" y="3219800"/>
            <a:chExt cx="5193696" cy="4118425"/>
          </a:xfrm>
        </p:grpSpPr>
        <p:pic>
          <p:nvPicPr>
            <p:cNvPr id="17" name="תמונה 16" descr="תמונה שמכילה טקסט&#10;&#10;התיאור נוצר באופן אוטומטי">
              <a:extLst>
                <a:ext uri="{FF2B5EF4-FFF2-40B4-BE49-F238E27FC236}">
                  <a16:creationId xmlns:a16="http://schemas.microsoft.com/office/drawing/2014/main" id="{2456054B-C5E0-4C02-AFB0-95A6B779473C}"/>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18" name="תמונה 17" descr="תמונה שמכילה טקסט&#10;&#10;התיאור נוצר באופן אוטומטי">
              <a:extLst>
                <a:ext uri="{FF2B5EF4-FFF2-40B4-BE49-F238E27FC236}">
                  <a16:creationId xmlns:a16="http://schemas.microsoft.com/office/drawing/2014/main" id="{8DDF4FB6-6A4F-495A-9904-4D885246B0AF}"/>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
        <p:nvSpPr>
          <p:cNvPr id="2" name="כותרת 1">
            <a:extLst>
              <a:ext uri="{FF2B5EF4-FFF2-40B4-BE49-F238E27FC236}">
                <a16:creationId xmlns:a16="http://schemas.microsoft.com/office/drawing/2014/main" id="{3F604DBE-4DF7-469E-9E66-4AF60193D697}"/>
              </a:ext>
            </a:extLst>
          </p:cNvPr>
          <p:cNvSpPr>
            <a:spLocks noGrp="1"/>
          </p:cNvSpPr>
          <p:nvPr>
            <p:ph type="title"/>
          </p:nvPr>
        </p:nvSpPr>
        <p:spPr>
          <a:xfrm>
            <a:off x="838200" y="90488"/>
            <a:ext cx="10515600" cy="766762"/>
          </a:xfrm>
        </p:spPr>
        <p:txBody>
          <a:bodyPr>
            <a:normAutofit/>
          </a:bodyPr>
          <a:lstStyle/>
          <a:p>
            <a:r>
              <a:rPr lang="he-IL" b="1" dirty="0">
                <a:latin typeface="Calibri" panose="020F0502020204030204" pitchFamily="34" charset="0"/>
                <a:cs typeface="Calibri" panose="020F0502020204030204" pitchFamily="34" charset="0"/>
              </a:rPr>
              <a:t>הוראות הפעלה</a:t>
            </a:r>
          </a:p>
        </p:txBody>
      </p:sp>
      <p:sp>
        <p:nvSpPr>
          <p:cNvPr id="3" name="מציין מיקום תוכן 2">
            <a:extLst>
              <a:ext uri="{FF2B5EF4-FFF2-40B4-BE49-F238E27FC236}">
                <a16:creationId xmlns:a16="http://schemas.microsoft.com/office/drawing/2014/main" id="{0CC7A8D9-4CE8-49C8-80BE-9250D84E71F3}"/>
              </a:ext>
            </a:extLst>
          </p:cNvPr>
          <p:cNvSpPr>
            <a:spLocks noGrp="1"/>
          </p:cNvSpPr>
          <p:nvPr>
            <p:ph idx="1"/>
          </p:nvPr>
        </p:nvSpPr>
        <p:spPr>
          <a:xfrm>
            <a:off x="838200" y="1253331"/>
            <a:ext cx="10515600" cy="4351338"/>
          </a:xfrm>
        </p:spPr>
        <p:txBody>
          <a:bodyPr/>
          <a:lstStyle/>
          <a:p>
            <a:r>
              <a:rPr lang="he-IL" dirty="0">
                <a:latin typeface="Calibri" panose="020F0502020204030204" pitchFamily="34" charset="0"/>
                <a:cs typeface="Calibri" panose="020F0502020204030204" pitchFamily="34" charset="0"/>
              </a:rPr>
              <a:t>המשתמש משחק בדמות השחקן באמצעות הלחצים על הכרטיס:</a:t>
            </a:r>
          </a:p>
        </p:txBody>
      </p:sp>
      <p:pic>
        <p:nvPicPr>
          <p:cNvPr id="7" name="תמונה 6">
            <a:extLst>
              <a:ext uri="{FF2B5EF4-FFF2-40B4-BE49-F238E27FC236}">
                <a16:creationId xmlns:a16="http://schemas.microsoft.com/office/drawing/2014/main" id="{11A7B3C5-A491-466D-A0D8-F613E4E22113}"/>
              </a:ext>
            </a:extLst>
          </p:cNvPr>
          <p:cNvPicPr>
            <a:picLocks noChangeAspect="1"/>
          </p:cNvPicPr>
          <p:nvPr/>
        </p:nvPicPr>
        <p:blipFill>
          <a:blip r:embed="rId4"/>
          <a:stretch>
            <a:fillRect/>
          </a:stretch>
        </p:blipFill>
        <p:spPr>
          <a:xfrm>
            <a:off x="475819" y="1920769"/>
            <a:ext cx="4477181" cy="3551344"/>
          </a:xfrm>
          <a:prstGeom prst="rect">
            <a:avLst/>
          </a:prstGeom>
        </p:spPr>
      </p:pic>
      <p:pic>
        <p:nvPicPr>
          <p:cNvPr id="9" name="תמונה 8">
            <a:extLst>
              <a:ext uri="{FF2B5EF4-FFF2-40B4-BE49-F238E27FC236}">
                <a16:creationId xmlns:a16="http://schemas.microsoft.com/office/drawing/2014/main" id="{B4C6C15B-0F16-4AB8-B29E-1CCD2E3EFEA8}"/>
              </a:ext>
            </a:extLst>
          </p:cNvPr>
          <p:cNvPicPr>
            <a:picLocks noChangeAspect="1"/>
          </p:cNvPicPr>
          <p:nvPr/>
        </p:nvPicPr>
        <p:blipFill>
          <a:blip r:embed="rId5"/>
          <a:stretch>
            <a:fillRect/>
          </a:stretch>
        </p:blipFill>
        <p:spPr>
          <a:xfrm>
            <a:off x="5202333" y="3860160"/>
            <a:ext cx="2822326" cy="1156979"/>
          </a:xfrm>
          <a:prstGeom prst="rect">
            <a:avLst/>
          </a:prstGeom>
        </p:spPr>
      </p:pic>
      <p:sp>
        <p:nvSpPr>
          <p:cNvPr id="10" name="מלבן: פינות מעוגלות 9">
            <a:extLst>
              <a:ext uri="{FF2B5EF4-FFF2-40B4-BE49-F238E27FC236}">
                <a16:creationId xmlns:a16="http://schemas.microsoft.com/office/drawing/2014/main" id="{F63FB318-B7C9-491D-BE6E-62B65E66DFD0}"/>
              </a:ext>
            </a:extLst>
          </p:cNvPr>
          <p:cNvSpPr/>
          <p:nvPr/>
        </p:nvSpPr>
        <p:spPr>
          <a:xfrm>
            <a:off x="7124439" y="4262834"/>
            <a:ext cx="519220" cy="5143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14DE0849-C394-4FF3-A9A7-FF947590E97A}"/>
              </a:ext>
            </a:extLst>
          </p:cNvPr>
          <p:cNvSpPr/>
          <p:nvPr/>
        </p:nvSpPr>
        <p:spPr>
          <a:xfrm>
            <a:off x="5351326" y="4262834"/>
            <a:ext cx="519220" cy="514350"/>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פינות מעוגלות 11">
            <a:extLst>
              <a:ext uri="{FF2B5EF4-FFF2-40B4-BE49-F238E27FC236}">
                <a16:creationId xmlns:a16="http://schemas.microsoft.com/office/drawing/2014/main" id="{0615D087-7834-4455-81D3-20BC37368610}"/>
              </a:ext>
            </a:extLst>
          </p:cNvPr>
          <p:cNvSpPr/>
          <p:nvPr/>
        </p:nvSpPr>
        <p:spPr>
          <a:xfrm>
            <a:off x="5928668" y="4262834"/>
            <a:ext cx="519220" cy="514350"/>
          </a:xfrm>
          <a:prstGeom prst="round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פינות מעוגלות 12">
            <a:extLst>
              <a:ext uri="{FF2B5EF4-FFF2-40B4-BE49-F238E27FC236}">
                <a16:creationId xmlns:a16="http://schemas.microsoft.com/office/drawing/2014/main" id="{8684E715-7843-4399-B683-C5707BD1DE9C}"/>
              </a:ext>
            </a:extLst>
          </p:cNvPr>
          <p:cNvSpPr/>
          <p:nvPr/>
        </p:nvSpPr>
        <p:spPr>
          <a:xfrm>
            <a:off x="6526553" y="4262834"/>
            <a:ext cx="519220" cy="514350"/>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תיבת טקסט 13">
            <a:extLst>
              <a:ext uri="{FF2B5EF4-FFF2-40B4-BE49-F238E27FC236}">
                <a16:creationId xmlns:a16="http://schemas.microsoft.com/office/drawing/2014/main" id="{7E9A39F3-B56B-4D22-A4C8-6DFDD245DFAF}"/>
              </a:ext>
            </a:extLst>
          </p:cNvPr>
          <p:cNvSpPr txBox="1"/>
          <p:nvPr/>
        </p:nvSpPr>
        <p:spPr>
          <a:xfrm>
            <a:off x="5598180" y="1920769"/>
            <a:ext cx="5406792" cy="1200329"/>
          </a:xfrm>
          <a:prstGeom prst="rect">
            <a:avLst/>
          </a:prstGeom>
          <a:noFill/>
        </p:spPr>
        <p:txBody>
          <a:bodyPr wrap="square" rtlCol="1">
            <a:spAutoFit/>
          </a:bodyPr>
          <a:lstStyle/>
          <a:p>
            <a:r>
              <a:rPr lang="en-US" dirty="0">
                <a:solidFill>
                  <a:schemeClr val="accent2">
                    <a:lumMod val="75000"/>
                  </a:schemeClr>
                </a:solidFill>
                <a:latin typeface="Calibri" panose="020F0502020204030204" pitchFamily="34" charset="0"/>
                <a:cs typeface="Calibri" panose="020F0502020204030204" pitchFamily="34" charset="0"/>
              </a:rPr>
              <a:t>Reset</a:t>
            </a:r>
            <a:r>
              <a:rPr lang="he-IL" dirty="0">
                <a:latin typeface="Calibri" panose="020F0502020204030204" pitchFamily="34" charset="0"/>
                <a:cs typeface="Calibri" panose="020F0502020204030204" pitchFamily="34" charset="0"/>
              </a:rPr>
              <a:t> – כפתור המאפשר לאתחל את המשחק בכל שלב בו</a:t>
            </a:r>
          </a:p>
          <a:p>
            <a:r>
              <a:rPr lang="en-US" dirty="0">
                <a:solidFill>
                  <a:schemeClr val="accent4">
                    <a:lumMod val="75000"/>
                  </a:schemeClr>
                </a:solidFill>
                <a:latin typeface="Calibri" panose="020F0502020204030204" pitchFamily="34" charset="0"/>
                <a:cs typeface="Calibri" panose="020F0502020204030204" pitchFamily="34" charset="0"/>
              </a:rPr>
              <a:t>Right</a:t>
            </a:r>
            <a:r>
              <a:rPr lang="he-IL" dirty="0">
                <a:latin typeface="Calibri" panose="020F0502020204030204" pitchFamily="34" charset="0"/>
                <a:cs typeface="Calibri" panose="020F0502020204030204" pitchFamily="34" charset="0"/>
              </a:rPr>
              <a:t> – כפתור לתנועה ימינה (בלחיצה רציפה)</a:t>
            </a:r>
          </a:p>
          <a:p>
            <a:r>
              <a:rPr lang="en-US" dirty="0">
                <a:solidFill>
                  <a:schemeClr val="accent1">
                    <a:lumMod val="60000"/>
                    <a:lumOff val="40000"/>
                  </a:schemeClr>
                </a:solidFill>
                <a:latin typeface="Calibri" panose="020F0502020204030204" pitchFamily="34" charset="0"/>
                <a:cs typeface="Calibri" panose="020F0502020204030204" pitchFamily="34" charset="0"/>
              </a:rPr>
              <a:t>Jump</a:t>
            </a:r>
            <a:r>
              <a:rPr lang="he-IL" dirty="0">
                <a:latin typeface="Calibri" panose="020F0502020204030204" pitchFamily="34" charset="0"/>
                <a:cs typeface="Calibri" panose="020F0502020204030204" pitchFamily="34" charset="0"/>
              </a:rPr>
              <a:t> – כפתור המאפשר לשחקן לקפוץ (לחיצה-שחרור)</a:t>
            </a:r>
          </a:p>
          <a:p>
            <a:r>
              <a:rPr lang="en-US" dirty="0">
                <a:solidFill>
                  <a:schemeClr val="accent6">
                    <a:lumMod val="60000"/>
                    <a:lumOff val="40000"/>
                  </a:schemeClr>
                </a:solidFill>
                <a:latin typeface="Calibri" panose="020F0502020204030204" pitchFamily="34" charset="0"/>
                <a:cs typeface="Calibri" panose="020F0502020204030204" pitchFamily="34" charset="0"/>
              </a:rPr>
              <a:t>Left</a:t>
            </a:r>
            <a:r>
              <a:rPr lang="he-IL" dirty="0">
                <a:latin typeface="Calibri" panose="020F0502020204030204" pitchFamily="34" charset="0"/>
                <a:cs typeface="Calibri" panose="020F0502020204030204" pitchFamily="34" charset="0"/>
              </a:rPr>
              <a:t> – כפתור לתנועה שמאלה (בלחיצה רציפה)</a:t>
            </a:r>
          </a:p>
        </p:txBody>
      </p:sp>
      <p:sp>
        <p:nvSpPr>
          <p:cNvPr id="15" name="מלבן 14">
            <a:extLst>
              <a:ext uri="{FF2B5EF4-FFF2-40B4-BE49-F238E27FC236}">
                <a16:creationId xmlns:a16="http://schemas.microsoft.com/office/drawing/2014/main" id="{20F88F4E-CDB0-41A0-87BD-E4D3A164858D}"/>
              </a:ext>
            </a:extLst>
          </p:cNvPr>
          <p:cNvSpPr/>
          <p:nvPr/>
        </p:nvSpPr>
        <p:spPr>
          <a:xfrm>
            <a:off x="4210050" y="695325"/>
            <a:ext cx="72485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8328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xEl>
                                              <p:pRg st="1" end="1"/>
                                            </p:txEl>
                                          </p:spTgt>
                                        </p:tgtEl>
                                        <p:attrNameLst>
                                          <p:attrName>style.visibility</p:attrName>
                                        </p:attrNameLst>
                                      </p:cBhvr>
                                      <p:to>
                                        <p:strVal val="visible"/>
                                      </p:to>
                                    </p:set>
                                    <p:animEffect transition="in" filter="fade">
                                      <p:cBhvr>
                                        <p:cTn id="30" dur="500"/>
                                        <p:tgtEl>
                                          <p:spTgt spid="14">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xEl>
                                              <p:pRg st="2" end="2"/>
                                            </p:txEl>
                                          </p:spTgt>
                                        </p:tgtEl>
                                        <p:attrNameLst>
                                          <p:attrName>style.visibility</p:attrName>
                                        </p:attrNameLst>
                                      </p:cBhvr>
                                      <p:to>
                                        <p:strVal val="visible"/>
                                      </p:to>
                                    </p:set>
                                    <p:animEffect transition="in" filter="fade">
                                      <p:cBhvr>
                                        <p:cTn id="38" dur="500"/>
                                        <p:tgtEl>
                                          <p:spTgt spid="14">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xEl>
                                              <p:pRg st="3" end="3"/>
                                            </p:txEl>
                                          </p:spTgt>
                                        </p:tgtEl>
                                        <p:attrNameLst>
                                          <p:attrName>style.visibility</p:attrName>
                                        </p:attrNameLst>
                                      </p:cBhvr>
                                      <p:to>
                                        <p:strVal val="visible"/>
                                      </p:to>
                                    </p:set>
                                    <p:animEffect transition="in" filter="fade">
                                      <p:cBhvr>
                                        <p:cTn id="46" dur="500"/>
                                        <p:tgtEl>
                                          <p:spTgt spid="14">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2" grpId="0" animBg="1"/>
      <p:bldP spid="13" grpId="0" animBg="1"/>
      <p:bldP spid="1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CC7A8D9-4CE8-49C8-80BE-9250D84E71F3}"/>
              </a:ext>
            </a:extLst>
          </p:cNvPr>
          <p:cNvSpPr>
            <a:spLocks noGrp="1"/>
          </p:cNvSpPr>
          <p:nvPr>
            <p:ph idx="1"/>
          </p:nvPr>
        </p:nvSpPr>
        <p:spPr>
          <a:xfrm>
            <a:off x="838200" y="900905"/>
            <a:ext cx="10515600" cy="5642770"/>
          </a:xfrm>
        </p:spPr>
        <p:txBody>
          <a:bodyPr>
            <a:normAutofit fontScale="77500" lnSpcReduction="20000"/>
          </a:bodyPr>
          <a:lstStyle/>
          <a:p>
            <a:pPr>
              <a:lnSpc>
                <a:spcPct val="160000"/>
              </a:lnSpc>
            </a:pPr>
            <a:r>
              <a:rPr lang="he-IL" dirty="0">
                <a:latin typeface="Calibri" panose="020F0502020204030204" pitchFamily="34" charset="0"/>
                <a:cs typeface="Calibri" panose="020F0502020204030204" pitchFamily="34" charset="0"/>
              </a:rPr>
              <a:t>  המשתמש משחק בדמות השחקן באמצעות הלחצים על הכרטיס:</a:t>
            </a:r>
          </a:p>
          <a:p>
            <a:pPr>
              <a:lnSpc>
                <a:spcPct val="160000"/>
              </a:lnSpc>
            </a:pPr>
            <a:r>
              <a:rPr lang="he-IL" dirty="0">
                <a:latin typeface="Calibri" panose="020F0502020204030204" pitchFamily="34" charset="0"/>
                <a:cs typeface="Calibri" panose="020F0502020204030204" pitchFamily="34" charset="0"/>
              </a:rPr>
              <a:t>על השחקן לאסוף כמה שיותר יהלומים תוך התחמקות מהתנגשות באויבים/פצצות. התנגשות כזו תעלה לשחקן בחיים.</a:t>
            </a:r>
          </a:p>
          <a:p>
            <a:pPr>
              <a:lnSpc>
                <a:spcPct val="160000"/>
              </a:lnSpc>
            </a:pPr>
            <a:r>
              <a:rPr lang="he-IL" dirty="0">
                <a:latin typeface="Calibri" panose="020F0502020204030204" pitchFamily="34" charset="0"/>
                <a:cs typeface="Calibri" panose="020F0502020204030204" pitchFamily="34" charset="0"/>
              </a:rPr>
              <a:t>מעבר רמה יתרחש בהגעה של השחקן לדלת היציאה מרמה (ללא תלות במספר היהלומים שהוא אסף)</a:t>
            </a:r>
          </a:p>
          <a:p>
            <a:pPr>
              <a:lnSpc>
                <a:spcPct val="160000"/>
              </a:lnSpc>
            </a:pPr>
            <a:r>
              <a:rPr lang="he-IL" b="1" dirty="0">
                <a:latin typeface="Calibri" panose="020F0502020204030204" pitchFamily="34" charset="0"/>
                <a:cs typeface="Calibri" panose="020F0502020204030204" pitchFamily="34" charset="0"/>
              </a:rPr>
              <a:t>איך מפסידים?</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	- נגמרו לשחקן החיים – שלושה חיים או התנגשות באויב הנע</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	- נגמר הזמן בטיימר למעבר הרמה</a:t>
            </a:r>
          </a:p>
          <a:p>
            <a:pPr>
              <a:lnSpc>
                <a:spcPct val="160000"/>
              </a:lnSpc>
            </a:pPr>
            <a:r>
              <a:rPr lang="he-IL" b="1" dirty="0">
                <a:latin typeface="Calibri" panose="020F0502020204030204" pitchFamily="34" charset="0"/>
                <a:cs typeface="Calibri" panose="020F0502020204030204" pitchFamily="34" charset="0"/>
              </a:rPr>
              <a:t>איך מנצחים? </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	ניצחון במשחק מחייב מעבר כלל רמות המשחק</a:t>
            </a:r>
          </a:p>
          <a:p>
            <a:pPr>
              <a:lnSpc>
                <a:spcPct val="160000"/>
              </a:lnSpc>
            </a:pPr>
            <a:r>
              <a:rPr lang="he-IL" dirty="0">
                <a:latin typeface="Calibri" panose="020F0502020204030204" pitchFamily="34" charset="0"/>
                <a:cs typeface="Calibri" panose="020F0502020204030204" pitchFamily="34" charset="0"/>
              </a:rPr>
              <a:t>ניקוד – איסוף יהלומים מקנה לשחקן נק' שמוצגות על המסך</a:t>
            </a:r>
          </a:p>
          <a:p>
            <a:pPr>
              <a:lnSpc>
                <a:spcPct val="160000"/>
              </a:lnSpc>
            </a:pPr>
            <a:endParaRPr lang="he-IL" dirty="0">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F61642EC-CA56-41FF-B16F-60094FFA9C27}"/>
              </a:ext>
            </a:extLst>
          </p:cNvPr>
          <p:cNvSpPr txBox="1">
            <a:spLocks/>
          </p:cNvSpPr>
          <p:nvPr/>
        </p:nvSpPr>
        <p:spPr>
          <a:xfrm>
            <a:off x="838200" y="90488"/>
            <a:ext cx="10515600" cy="766762"/>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b="1">
                <a:latin typeface="Calibri" panose="020F0502020204030204" pitchFamily="34" charset="0"/>
                <a:cs typeface="Calibri" panose="020F0502020204030204" pitchFamily="34" charset="0"/>
              </a:rPr>
              <a:t>הוראות הפעלה</a:t>
            </a:r>
            <a:endParaRPr lang="he-IL" b="1" dirty="0">
              <a:latin typeface="Calibri" panose="020F0502020204030204" pitchFamily="34" charset="0"/>
              <a:cs typeface="Calibri" panose="020F0502020204030204" pitchFamily="34" charset="0"/>
            </a:endParaRPr>
          </a:p>
        </p:txBody>
      </p:sp>
      <p:sp>
        <p:nvSpPr>
          <p:cNvPr id="7" name="מלבן 6">
            <a:extLst>
              <a:ext uri="{FF2B5EF4-FFF2-40B4-BE49-F238E27FC236}">
                <a16:creationId xmlns:a16="http://schemas.microsoft.com/office/drawing/2014/main" id="{46A65EA1-60AC-4984-99E2-7E2E8E805DE4}"/>
              </a:ext>
            </a:extLst>
          </p:cNvPr>
          <p:cNvSpPr/>
          <p:nvPr/>
        </p:nvSpPr>
        <p:spPr>
          <a:xfrm>
            <a:off x="4210050" y="695325"/>
            <a:ext cx="72485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8" name="קבוצה 7">
            <a:extLst>
              <a:ext uri="{FF2B5EF4-FFF2-40B4-BE49-F238E27FC236}">
                <a16:creationId xmlns:a16="http://schemas.microsoft.com/office/drawing/2014/main" id="{1C7A9366-D08D-49D7-86D5-8B4A4C85DF5F}"/>
              </a:ext>
            </a:extLst>
          </p:cNvPr>
          <p:cNvGrpSpPr/>
          <p:nvPr/>
        </p:nvGrpSpPr>
        <p:grpSpPr>
          <a:xfrm>
            <a:off x="-1338021" y="3690865"/>
            <a:ext cx="4919421" cy="3680625"/>
            <a:chOff x="-633171" y="3219800"/>
            <a:chExt cx="5193696" cy="4118425"/>
          </a:xfrm>
        </p:grpSpPr>
        <p:pic>
          <p:nvPicPr>
            <p:cNvPr id="9" name="תמונה 8" descr="תמונה שמכילה טקסט&#10;&#10;התיאור נוצר באופן אוטומטי">
              <a:extLst>
                <a:ext uri="{FF2B5EF4-FFF2-40B4-BE49-F238E27FC236}">
                  <a16:creationId xmlns:a16="http://schemas.microsoft.com/office/drawing/2014/main" id="{88626493-7F32-4BD9-AED8-87C0B7E4787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1299961">
              <a:off x="-633171" y="3219800"/>
              <a:ext cx="4346096" cy="4105283"/>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78AE6D11-7601-4348-8293-9E527DA7CDB0}"/>
                </a:ext>
              </a:extLst>
            </p:cNvPr>
            <p:cNvPicPr>
              <a:picLocks noChangeAspect="1"/>
            </p:cNvPicPr>
            <p:nvPr/>
          </p:nvPicPr>
          <p:blipFill>
            <a:blip r:embed="rId2">
              <a:duotone>
                <a:prstClr val="black"/>
                <a:srgbClr val="00B0F0">
                  <a:tint val="45000"/>
                  <a:satMod val="400000"/>
                </a:srgbClr>
              </a:duotone>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964756" flipH="1">
              <a:off x="327773" y="3340006"/>
              <a:ext cx="4232752" cy="3998219"/>
            </a:xfrm>
            <a:prstGeom prst="rect">
              <a:avLst/>
            </a:prstGeom>
          </p:spPr>
        </p:pic>
      </p:grpSp>
    </p:spTree>
    <p:extLst>
      <p:ext uri="{BB962C8B-B14F-4D97-AF65-F5344CB8AC3E}">
        <p14:creationId xmlns:p14="http://schemas.microsoft.com/office/powerpoint/2010/main" val="334447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מחבר: מרפקי 41">
            <a:extLst>
              <a:ext uri="{FF2B5EF4-FFF2-40B4-BE49-F238E27FC236}">
                <a16:creationId xmlns:a16="http://schemas.microsoft.com/office/drawing/2014/main" id="{E9028568-9FDB-4EA9-8EB7-7E16E097B091}"/>
              </a:ext>
            </a:extLst>
          </p:cNvPr>
          <p:cNvCxnSpPr>
            <a:cxnSpLocks/>
            <a:stCxn id="39" idx="3"/>
            <a:endCxn id="3" idx="1"/>
          </p:cNvCxnSpPr>
          <p:nvPr/>
        </p:nvCxnSpPr>
        <p:spPr>
          <a:xfrm flipH="1" flipV="1">
            <a:off x="2032554" y="3081402"/>
            <a:ext cx="8672819" cy="1932072"/>
          </a:xfrm>
          <a:prstGeom prst="bentConnector5">
            <a:avLst>
              <a:gd name="adj1" fmla="val -2636"/>
              <a:gd name="adj2" fmla="val 207229"/>
              <a:gd name="adj3" fmla="val 102636"/>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מרפקי 47">
            <a:extLst>
              <a:ext uri="{FF2B5EF4-FFF2-40B4-BE49-F238E27FC236}">
                <a16:creationId xmlns:a16="http://schemas.microsoft.com/office/drawing/2014/main" id="{982023C1-B3E2-4116-B2F2-F9047804AF2E}"/>
              </a:ext>
            </a:extLst>
          </p:cNvPr>
          <p:cNvCxnSpPr>
            <a:cxnSpLocks/>
            <a:stCxn id="44" idx="2"/>
          </p:cNvCxnSpPr>
          <p:nvPr/>
        </p:nvCxnSpPr>
        <p:spPr>
          <a:xfrm rot="16200000" flipH="1">
            <a:off x="3957370" y="472169"/>
            <a:ext cx="3019000" cy="5295218"/>
          </a:xfrm>
          <a:prstGeom prst="bentConnector2">
            <a:avLst/>
          </a:prstGeom>
          <a:ln w="38100">
            <a:solidFill>
              <a:schemeClr val="accent1">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מלבן 2">
            <a:extLst>
              <a:ext uri="{FF2B5EF4-FFF2-40B4-BE49-F238E27FC236}">
                <a16:creationId xmlns:a16="http://schemas.microsoft.com/office/drawing/2014/main" id="{97BB016B-E87D-421F-AA68-FC7B4E95B838}"/>
              </a:ext>
            </a:extLst>
          </p:cNvPr>
          <p:cNvSpPr/>
          <p:nvPr/>
        </p:nvSpPr>
        <p:spPr>
          <a:xfrm>
            <a:off x="2032554" y="1066800"/>
            <a:ext cx="291763" cy="40292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 name="מחבר: מרפקי 3">
            <a:extLst>
              <a:ext uri="{FF2B5EF4-FFF2-40B4-BE49-F238E27FC236}">
                <a16:creationId xmlns:a16="http://schemas.microsoft.com/office/drawing/2014/main" id="{E0C22790-D602-4F76-9C79-078AF1750DE8}"/>
              </a:ext>
            </a:extLst>
          </p:cNvPr>
          <p:cNvCxnSpPr>
            <a:cxnSpLocks/>
            <a:stCxn id="19" idx="2"/>
          </p:cNvCxnSpPr>
          <p:nvPr/>
        </p:nvCxnSpPr>
        <p:spPr>
          <a:xfrm rot="16200000" flipH="1">
            <a:off x="4181798" y="915671"/>
            <a:ext cx="2570144" cy="5295219"/>
          </a:xfrm>
          <a:prstGeom prst="bentConnector2">
            <a:avLst/>
          </a:prstGeom>
          <a:ln w="38100">
            <a:solidFill>
              <a:schemeClr val="accent4">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מחבר: מרפקי 4">
            <a:extLst>
              <a:ext uri="{FF2B5EF4-FFF2-40B4-BE49-F238E27FC236}">
                <a16:creationId xmlns:a16="http://schemas.microsoft.com/office/drawing/2014/main" id="{8870239A-6766-43DC-B7B0-83F8E404E09C}"/>
              </a:ext>
            </a:extLst>
          </p:cNvPr>
          <p:cNvCxnSpPr>
            <a:cxnSpLocks/>
            <a:stCxn id="37" idx="2"/>
          </p:cNvCxnSpPr>
          <p:nvPr/>
        </p:nvCxnSpPr>
        <p:spPr>
          <a:xfrm rot="16200000" flipH="1">
            <a:off x="4408678" y="1390202"/>
            <a:ext cx="2131858" cy="5279745"/>
          </a:xfrm>
          <a:prstGeom prst="bent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מחבר: מרפקי 5">
            <a:extLst>
              <a:ext uri="{FF2B5EF4-FFF2-40B4-BE49-F238E27FC236}">
                <a16:creationId xmlns:a16="http://schemas.microsoft.com/office/drawing/2014/main" id="{E6A60B6D-5685-4C68-A6FD-D6402857485F}"/>
              </a:ext>
            </a:extLst>
          </p:cNvPr>
          <p:cNvCxnSpPr>
            <a:cxnSpLocks/>
            <a:stCxn id="35" idx="2"/>
          </p:cNvCxnSpPr>
          <p:nvPr/>
        </p:nvCxnSpPr>
        <p:spPr>
          <a:xfrm rot="16200000" flipH="1">
            <a:off x="4619986" y="1849161"/>
            <a:ext cx="1693768" cy="5295219"/>
          </a:xfrm>
          <a:prstGeom prst="bentConnector2">
            <a:avLst/>
          </a:prstGeom>
          <a:ln w="38100">
            <a:solidFill>
              <a:srgbClr val="864C0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מחבר: מרפקי 6">
            <a:extLst>
              <a:ext uri="{FF2B5EF4-FFF2-40B4-BE49-F238E27FC236}">
                <a16:creationId xmlns:a16="http://schemas.microsoft.com/office/drawing/2014/main" id="{FB16FB52-B792-468B-B1A3-4FE2AD31C59D}"/>
              </a:ext>
            </a:extLst>
          </p:cNvPr>
          <p:cNvCxnSpPr>
            <a:cxnSpLocks/>
            <a:stCxn id="33" idx="2"/>
          </p:cNvCxnSpPr>
          <p:nvPr/>
        </p:nvCxnSpPr>
        <p:spPr>
          <a:xfrm rot="16200000" flipH="1">
            <a:off x="4844221" y="2306578"/>
            <a:ext cx="1249858" cy="5299779"/>
          </a:xfrm>
          <a:prstGeom prst="bentConnector2">
            <a:avLst/>
          </a:prstGeom>
          <a:ln w="38100">
            <a:solidFill>
              <a:srgbClr val="FBCDB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17">
            <a:extLst>
              <a:ext uri="{FF2B5EF4-FFF2-40B4-BE49-F238E27FC236}">
                <a16:creationId xmlns:a16="http://schemas.microsoft.com/office/drawing/2014/main" id="{A17FA470-0911-4A27-A8D1-3EBF5CE3E375}"/>
              </a:ext>
            </a:extLst>
          </p:cNvPr>
          <p:cNvCxnSpPr>
            <a:cxnSpLocks/>
            <a:stCxn id="37" idx="3"/>
          </p:cNvCxnSpPr>
          <p:nvPr/>
        </p:nvCxnSpPr>
        <p:spPr>
          <a:xfrm>
            <a:off x="3440142" y="2703210"/>
            <a:ext cx="3700115" cy="91154"/>
          </a:xfrm>
          <a:prstGeom prst="bentConnector3">
            <a:avLst>
              <a:gd name="adj1" fmla="val 50000"/>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מרפקי 8">
            <a:extLst>
              <a:ext uri="{FF2B5EF4-FFF2-40B4-BE49-F238E27FC236}">
                <a16:creationId xmlns:a16="http://schemas.microsoft.com/office/drawing/2014/main" id="{0441D2BA-CEA2-48E8-A6BC-CFC8CB805430}"/>
              </a:ext>
            </a:extLst>
          </p:cNvPr>
          <p:cNvCxnSpPr>
            <a:cxnSpLocks/>
            <a:stCxn id="35" idx="3"/>
          </p:cNvCxnSpPr>
          <p:nvPr/>
        </p:nvCxnSpPr>
        <p:spPr>
          <a:xfrm flipV="1">
            <a:off x="3424668" y="3105309"/>
            <a:ext cx="3715589" cy="283642"/>
          </a:xfrm>
          <a:prstGeom prst="bentConnector3">
            <a:avLst/>
          </a:prstGeom>
          <a:ln w="76200">
            <a:solidFill>
              <a:srgbClr val="864C0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35">
            <a:extLst>
              <a:ext uri="{FF2B5EF4-FFF2-40B4-BE49-F238E27FC236}">
                <a16:creationId xmlns:a16="http://schemas.microsoft.com/office/drawing/2014/main" id="{E8EF14E9-C6E2-4C2A-9C6D-54CCA37E898E}"/>
              </a:ext>
            </a:extLst>
          </p:cNvPr>
          <p:cNvCxnSpPr/>
          <p:nvPr/>
        </p:nvCxnSpPr>
        <p:spPr>
          <a:xfrm flipV="1">
            <a:off x="4613987" y="601955"/>
            <a:ext cx="1046145" cy="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43">
            <a:extLst>
              <a:ext uri="{FF2B5EF4-FFF2-40B4-BE49-F238E27FC236}">
                <a16:creationId xmlns:a16="http://schemas.microsoft.com/office/drawing/2014/main" id="{5F6C015D-2123-4B09-A30E-F0A0D12841C2}"/>
              </a:ext>
            </a:extLst>
          </p:cNvPr>
          <p:cNvCxnSpPr>
            <a:cxnSpLocks/>
            <a:stCxn id="22" idx="3"/>
            <a:endCxn id="15" idx="0"/>
          </p:cNvCxnSpPr>
          <p:nvPr/>
        </p:nvCxnSpPr>
        <p:spPr>
          <a:xfrm>
            <a:off x="7142475" y="582819"/>
            <a:ext cx="362874" cy="1451195"/>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9922C92-E1CB-4CC2-B2E4-4F05F1D0F78F}"/>
              </a:ext>
            </a:extLst>
          </p:cNvPr>
          <p:cNvSpPr txBox="1">
            <a:spLocks/>
          </p:cNvSpPr>
          <p:nvPr/>
        </p:nvSpPr>
        <p:spPr>
          <a:xfrm rot="16200000">
            <a:off x="-3000083" y="3168435"/>
            <a:ext cx="6858002" cy="521129"/>
          </a:xfrm>
          <a:prstGeom prst="rect">
            <a:avLst/>
          </a:prstGeom>
          <a:solidFill>
            <a:schemeClr val="accent1">
              <a:lumMod val="50000"/>
            </a:schemeClr>
          </a:solidFill>
        </p:spPr>
        <p:txBody>
          <a:bodyP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b="1" dirty="0" err="1">
                <a:solidFill>
                  <a:schemeClr val="bg1"/>
                </a:solidFill>
                <a:effectLst>
                  <a:glow rad="101600">
                    <a:schemeClr val="accent4">
                      <a:satMod val="175000"/>
                      <a:alpha val="40000"/>
                    </a:schemeClr>
                  </a:glow>
                </a:effectLst>
                <a:cs typeface="+mn-cs"/>
              </a:rPr>
              <a:t>ארכיטטורת</a:t>
            </a:r>
            <a:r>
              <a:rPr lang="he-IL" sz="2800" b="1" dirty="0">
                <a:solidFill>
                  <a:schemeClr val="bg1"/>
                </a:solidFill>
                <a:effectLst>
                  <a:glow rad="101600">
                    <a:schemeClr val="accent4">
                      <a:satMod val="175000"/>
                      <a:alpha val="40000"/>
                    </a:schemeClr>
                  </a:glow>
                </a:effectLst>
                <a:cs typeface="+mn-cs"/>
              </a:rPr>
              <a:t> הקוד – </a:t>
            </a:r>
            <a:r>
              <a:rPr lang="he-IL" sz="2800" b="1" dirty="0" err="1">
                <a:solidFill>
                  <a:schemeClr val="bg1"/>
                </a:solidFill>
                <a:effectLst>
                  <a:glow rad="101600">
                    <a:schemeClr val="accent4">
                      <a:satMod val="175000"/>
                      <a:alpha val="40000"/>
                    </a:schemeClr>
                  </a:glow>
                </a:effectLst>
                <a:cs typeface="+mn-cs"/>
              </a:rPr>
              <a:t>סכימת</a:t>
            </a:r>
            <a:r>
              <a:rPr lang="he-IL" sz="2800" b="1" dirty="0">
                <a:solidFill>
                  <a:schemeClr val="bg1"/>
                </a:solidFill>
                <a:effectLst>
                  <a:glow rad="101600">
                    <a:schemeClr val="accent4">
                      <a:satMod val="175000"/>
                      <a:alpha val="40000"/>
                    </a:schemeClr>
                  </a:glow>
                </a:effectLst>
                <a:cs typeface="+mn-cs"/>
              </a:rPr>
              <a:t> מלבנים</a:t>
            </a:r>
            <a:endParaRPr lang="en-US" sz="2800" b="1" dirty="0">
              <a:solidFill>
                <a:schemeClr val="bg1"/>
              </a:solidFill>
              <a:effectLst>
                <a:glow rad="101600">
                  <a:schemeClr val="accent4">
                    <a:satMod val="175000"/>
                    <a:alpha val="40000"/>
                  </a:schemeClr>
                </a:glow>
              </a:effectLst>
              <a:cs typeface="+mn-cs"/>
            </a:endParaRPr>
          </a:p>
        </p:txBody>
      </p:sp>
      <p:sp>
        <p:nvSpPr>
          <p:cNvPr id="13" name="Down Arrow 7">
            <a:extLst>
              <a:ext uri="{FF2B5EF4-FFF2-40B4-BE49-F238E27FC236}">
                <a16:creationId xmlns:a16="http://schemas.microsoft.com/office/drawing/2014/main" id="{18D45092-858A-407D-A3CE-EAAB3F6B412C}"/>
              </a:ext>
            </a:extLst>
          </p:cNvPr>
          <p:cNvSpPr/>
          <p:nvPr/>
        </p:nvSpPr>
        <p:spPr>
          <a:xfrm rot="5400000" flipV="1">
            <a:off x="10027533" y="978189"/>
            <a:ext cx="413792" cy="1043048"/>
          </a:xfrm>
          <a:prstGeom prst="downArrow">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Rectangle 8">
            <a:extLst>
              <a:ext uri="{FF2B5EF4-FFF2-40B4-BE49-F238E27FC236}">
                <a16:creationId xmlns:a16="http://schemas.microsoft.com/office/drawing/2014/main" id="{E5BFEA2C-AF48-45E1-BD82-E0633FDE12D0}"/>
              </a:ext>
            </a:extLst>
          </p:cNvPr>
          <p:cNvSpPr/>
          <p:nvPr/>
        </p:nvSpPr>
        <p:spPr>
          <a:xfrm>
            <a:off x="9072644" y="1173183"/>
            <a:ext cx="705650" cy="65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t>VGA</a:t>
            </a:r>
            <a:endParaRPr lang="he-IL" sz="1600" dirty="0"/>
          </a:p>
        </p:txBody>
      </p:sp>
      <p:sp>
        <p:nvSpPr>
          <p:cNvPr id="15" name="Rectangle 9">
            <a:extLst>
              <a:ext uri="{FF2B5EF4-FFF2-40B4-BE49-F238E27FC236}">
                <a16:creationId xmlns:a16="http://schemas.microsoft.com/office/drawing/2014/main" id="{A326F627-A5EA-4029-9744-BDD40C4FF248}"/>
              </a:ext>
            </a:extLst>
          </p:cNvPr>
          <p:cNvSpPr/>
          <p:nvPr/>
        </p:nvSpPr>
        <p:spPr>
          <a:xfrm>
            <a:off x="7145309" y="2034014"/>
            <a:ext cx="720080" cy="18685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MUX</a:t>
            </a:r>
            <a:endParaRPr lang="he-IL" dirty="0"/>
          </a:p>
        </p:txBody>
      </p:sp>
      <p:cxnSp>
        <p:nvCxnSpPr>
          <p:cNvPr id="16" name="Elbow Connector 17">
            <a:extLst>
              <a:ext uri="{FF2B5EF4-FFF2-40B4-BE49-F238E27FC236}">
                <a16:creationId xmlns:a16="http://schemas.microsoft.com/office/drawing/2014/main" id="{F07013C8-FEEA-43DD-AA8A-85AFEE7FC47E}"/>
              </a:ext>
            </a:extLst>
          </p:cNvPr>
          <p:cNvCxnSpPr>
            <a:cxnSpLocks/>
            <a:stCxn id="19" idx="3"/>
          </p:cNvCxnSpPr>
          <p:nvPr/>
        </p:nvCxnSpPr>
        <p:spPr>
          <a:xfrm>
            <a:off x="3424668" y="2017613"/>
            <a:ext cx="3704704" cy="455875"/>
          </a:xfrm>
          <a:prstGeom prst="bentConnector3">
            <a:avLst>
              <a:gd name="adj1" fmla="val 50000"/>
            </a:avLst>
          </a:prstGeom>
          <a:ln w="7620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id="{EDD1CC53-BD22-4E7A-92DC-562B791967FB}"/>
              </a:ext>
            </a:extLst>
          </p:cNvPr>
          <p:cNvSpPr/>
          <p:nvPr/>
        </p:nvSpPr>
        <p:spPr>
          <a:xfrm>
            <a:off x="8164748" y="4011953"/>
            <a:ext cx="1018056" cy="200317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Game controller</a:t>
            </a:r>
            <a:br>
              <a:rPr lang="en-US" sz="1400" dirty="0"/>
            </a:br>
            <a:endParaRPr lang="he-IL" sz="1400" dirty="0"/>
          </a:p>
          <a:p>
            <a:pPr algn="ctr"/>
            <a:r>
              <a:rPr lang="he-IL" sz="1400" dirty="0">
                <a:latin typeface="Calibri" panose="020F0502020204030204" pitchFamily="34" charset="0"/>
                <a:cs typeface="Calibri" panose="020F0502020204030204" pitchFamily="34" charset="0"/>
              </a:rPr>
              <a:t>אמון על זיהוי ועדכון התנגשות השחקן עם רכיבים</a:t>
            </a:r>
            <a:endParaRPr lang="en-US" sz="1400" dirty="0">
              <a:latin typeface="Calibri" panose="020F0502020204030204" pitchFamily="34" charset="0"/>
              <a:cs typeface="Calibri" panose="020F0502020204030204" pitchFamily="34" charset="0"/>
            </a:endParaRPr>
          </a:p>
        </p:txBody>
      </p:sp>
      <p:sp>
        <p:nvSpPr>
          <p:cNvPr id="18" name="Down Arrow 28">
            <a:extLst>
              <a:ext uri="{FF2B5EF4-FFF2-40B4-BE49-F238E27FC236}">
                <a16:creationId xmlns:a16="http://schemas.microsoft.com/office/drawing/2014/main" id="{05CF0814-B6FB-4D94-B89A-9A798FC45782}"/>
              </a:ext>
            </a:extLst>
          </p:cNvPr>
          <p:cNvSpPr/>
          <p:nvPr/>
        </p:nvSpPr>
        <p:spPr>
          <a:xfrm rot="5400000" flipV="1">
            <a:off x="10033963" y="1991876"/>
            <a:ext cx="413792" cy="732524"/>
          </a:xfrm>
          <a:prstGeom prst="downArrow">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Rectangle 53">
            <a:extLst>
              <a:ext uri="{FF2B5EF4-FFF2-40B4-BE49-F238E27FC236}">
                <a16:creationId xmlns:a16="http://schemas.microsoft.com/office/drawing/2014/main" id="{59F7304D-4D3D-422B-A410-B6F00CCA5EF6}"/>
              </a:ext>
            </a:extLst>
          </p:cNvPr>
          <p:cNvSpPr/>
          <p:nvPr/>
        </p:nvSpPr>
        <p:spPr>
          <a:xfrm>
            <a:off x="2213853" y="1757016"/>
            <a:ext cx="1210815" cy="521193"/>
          </a:xfrm>
          <a:prstGeom prst="rect">
            <a:avLst/>
          </a:prstGeom>
          <a:solidFill>
            <a:schemeClr val="accent4">
              <a:lumMod val="60000"/>
              <a:lumOff val="4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Diamonds logic </a:t>
            </a:r>
            <a:endParaRPr lang="he-IL" sz="1600" dirty="0">
              <a:solidFill>
                <a:sysClr val="windowText" lastClr="000000"/>
              </a:solidFill>
            </a:endParaRPr>
          </a:p>
        </p:txBody>
      </p:sp>
      <p:sp>
        <p:nvSpPr>
          <p:cNvPr id="20" name="Rectangle 56">
            <a:extLst>
              <a:ext uri="{FF2B5EF4-FFF2-40B4-BE49-F238E27FC236}">
                <a16:creationId xmlns:a16="http://schemas.microsoft.com/office/drawing/2014/main" id="{93970DA0-BCB3-49A1-B0DD-EE94C78180FA}"/>
              </a:ext>
            </a:extLst>
          </p:cNvPr>
          <p:cNvSpPr/>
          <p:nvPr/>
        </p:nvSpPr>
        <p:spPr>
          <a:xfrm>
            <a:off x="3823605" y="1727146"/>
            <a:ext cx="1219975" cy="528833"/>
          </a:xfrm>
          <a:prstGeom prst="rect">
            <a:avLst/>
          </a:prstGeom>
          <a:solidFill>
            <a:schemeClr val="accent4">
              <a:lumMod val="60000"/>
              <a:lumOff val="4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Diamonds draw</a:t>
            </a:r>
            <a:endParaRPr lang="he-IL" sz="1600" dirty="0">
              <a:solidFill>
                <a:sysClr val="windowText" lastClr="000000"/>
              </a:solidFill>
            </a:endParaRPr>
          </a:p>
        </p:txBody>
      </p:sp>
      <p:sp>
        <p:nvSpPr>
          <p:cNvPr id="21" name="Rectangle 30">
            <a:extLst>
              <a:ext uri="{FF2B5EF4-FFF2-40B4-BE49-F238E27FC236}">
                <a16:creationId xmlns:a16="http://schemas.microsoft.com/office/drawing/2014/main" id="{6D447101-412B-4D41-A876-93E595E5D3E3}"/>
              </a:ext>
            </a:extLst>
          </p:cNvPr>
          <p:cNvSpPr/>
          <p:nvPr/>
        </p:nvSpPr>
        <p:spPr>
          <a:xfrm>
            <a:off x="3825957" y="289081"/>
            <a:ext cx="1218379"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Player logic</a:t>
            </a:r>
            <a:endParaRPr lang="he-IL" sz="1600" dirty="0"/>
          </a:p>
        </p:txBody>
      </p:sp>
      <p:sp>
        <p:nvSpPr>
          <p:cNvPr id="22" name="Rectangle 31">
            <a:extLst>
              <a:ext uri="{FF2B5EF4-FFF2-40B4-BE49-F238E27FC236}">
                <a16:creationId xmlns:a16="http://schemas.microsoft.com/office/drawing/2014/main" id="{B0612577-07FE-4318-B169-0B8CAE82B899}"/>
              </a:ext>
            </a:extLst>
          </p:cNvPr>
          <p:cNvSpPr/>
          <p:nvPr/>
        </p:nvSpPr>
        <p:spPr>
          <a:xfrm>
            <a:off x="5682039" y="256288"/>
            <a:ext cx="1460436"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dirty="0"/>
              <a:t>player</a:t>
            </a:r>
          </a:p>
          <a:p>
            <a:pPr algn="ctr"/>
            <a:r>
              <a:rPr lang="en-US" dirty="0"/>
              <a:t>draw</a:t>
            </a:r>
            <a:endParaRPr lang="he-IL" dirty="0"/>
          </a:p>
        </p:txBody>
      </p:sp>
      <p:sp>
        <p:nvSpPr>
          <p:cNvPr id="23" name="Rectangle 32">
            <a:extLst>
              <a:ext uri="{FF2B5EF4-FFF2-40B4-BE49-F238E27FC236}">
                <a16:creationId xmlns:a16="http://schemas.microsoft.com/office/drawing/2014/main" id="{1BB8F4A4-D44E-468D-940C-59FF01AED143}"/>
              </a:ext>
            </a:extLst>
          </p:cNvPr>
          <p:cNvSpPr/>
          <p:nvPr/>
        </p:nvSpPr>
        <p:spPr>
          <a:xfrm>
            <a:off x="1699692" y="289082"/>
            <a:ext cx="1080120"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Keys</a:t>
            </a:r>
          </a:p>
        </p:txBody>
      </p:sp>
      <p:cxnSp>
        <p:nvCxnSpPr>
          <p:cNvPr id="24" name="Elbow Connector 33">
            <a:extLst>
              <a:ext uri="{FF2B5EF4-FFF2-40B4-BE49-F238E27FC236}">
                <a16:creationId xmlns:a16="http://schemas.microsoft.com/office/drawing/2014/main" id="{1A794105-FF31-4E52-B522-77B1E7F1ABE4}"/>
              </a:ext>
            </a:extLst>
          </p:cNvPr>
          <p:cNvCxnSpPr>
            <a:stCxn id="23" idx="3"/>
            <a:endCxn id="21" idx="1"/>
          </p:cNvCxnSpPr>
          <p:nvPr/>
        </p:nvCxnSpPr>
        <p:spPr>
          <a:xfrm flipV="1">
            <a:off x="2779812" y="615612"/>
            <a:ext cx="1046145" cy="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54">
            <a:extLst>
              <a:ext uri="{FF2B5EF4-FFF2-40B4-BE49-F238E27FC236}">
                <a16:creationId xmlns:a16="http://schemas.microsoft.com/office/drawing/2014/main" id="{51AEEB95-9BDC-4057-AD53-7F12F5ED5B4A}"/>
              </a:ext>
            </a:extLst>
          </p:cNvPr>
          <p:cNvCxnSpPr>
            <a:cxnSpLocks/>
            <a:stCxn id="27" idx="3"/>
            <a:endCxn id="15" idx="2"/>
          </p:cNvCxnSpPr>
          <p:nvPr/>
        </p:nvCxnSpPr>
        <p:spPr>
          <a:xfrm flipV="1">
            <a:off x="5222786" y="3902521"/>
            <a:ext cx="2282563" cy="2435082"/>
          </a:xfrm>
          <a:prstGeom prst="bentConnector2">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9">
            <a:extLst>
              <a:ext uri="{FF2B5EF4-FFF2-40B4-BE49-F238E27FC236}">
                <a16:creationId xmlns:a16="http://schemas.microsoft.com/office/drawing/2014/main" id="{85F7C9D0-786A-4CE6-AA9D-BA992A92E19F}"/>
              </a:ext>
            </a:extLst>
          </p:cNvPr>
          <p:cNvSpPr/>
          <p:nvPr/>
        </p:nvSpPr>
        <p:spPr>
          <a:xfrm>
            <a:off x="9073501" y="2062416"/>
            <a:ext cx="794609" cy="653061"/>
          </a:xfrm>
          <a:prstGeom prst="rect">
            <a:avLst/>
          </a:prstGeom>
          <a:solidFill>
            <a:srgbClr val="ED5998"/>
          </a:solidFill>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solidFill>
                  <a:schemeClr val="bg1"/>
                </a:solidFill>
              </a:rPr>
              <a:t>sound</a:t>
            </a:r>
            <a:endParaRPr lang="he-IL" dirty="0">
              <a:solidFill>
                <a:schemeClr val="bg1"/>
              </a:solidFill>
            </a:endParaRPr>
          </a:p>
        </p:txBody>
      </p:sp>
      <p:sp>
        <p:nvSpPr>
          <p:cNvPr id="27" name="Rectangle 19">
            <a:extLst>
              <a:ext uri="{FF2B5EF4-FFF2-40B4-BE49-F238E27FC236}">
                <a16:creationId xmlns:a16="http://schemas.microsoft.com/office/drawing/2014/main" id="{19227B95-437F-47FA-A511-2BBCABD19EED}"/>
              </a:ext>
            </a:extLst>
          </p:cNvPr>
          <p:cNvSpPr/>
          <p:nvPr/>
        </p:nvSpPr>
        <p:spPr>
          <a:xfrm>
            <a:off x="2288390" y="6125821"/>
            <a:ext cx="2934396" cy="4235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Background</a:t>
            </a:r>
          </a:p>
        </p:txBody>
      </p:sp>
      <p:cxnSp>
        <p:nvCxnSpPr>
          <p:cNvPr id="28" name="Elbow Connector 17">
            <a:extLst>
              <a:ext uri="{FF2B5EF4-FFF2-40B4-BE49-F238E27FC236}">
                <a16:creationId xmlns:a16="http://schemas.microsoft.com/office/drawing/2014/main" id="{6EBB61A1-4D55-4703-9E5F-86CA609A714E}"/>
              </a:ext>
            </a:extLst>
          </p:cNvPr>
          <p:cNvCxnSpPr>
            <a:cxnSpLocks/>
            <a:stCxn id="33" idx="3"/>
          </p:cNvCxnSpPr>
          <p:nvPr/>
        </p:nvCxnSpPr>
        <p:spPr>
          <a:xfrm flipV="1">
            <a:off x="3424668" y="3417655"/>
            <a:ext cx="3704704" cy="652948"/>
          </a:xfrm>
          <a:prstGeom prst="bentConnector3">
            <a:avLst>
              <a:gd name="adj1" fmla="val 53085"/>
            </a:avLst>
          </a:prstGeom>
          <a:ln w="76200">
            <a:solidFill>
              <a:srgbClr val="FBCDB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35">
            <a:extLst>
              <a:ext uri="{FF2B5EF4-FFF2-40B4-BE49-F238E27FC236}">
                <a16:creationId xmlns:a16="http://schemas.microsoft.com/office/drawing/2014/main" id="{1479F3D9-4E16-4354-B98E-6AC37EA3E00F}"/>
              </a:ext>
            </a:extLst>
          </p:cNvPr>
          <p:cNvCxnSpPr>
            <a:cxnSpLocks/>
            <a:stCxn id="15" idx="3"/>
            <a:endCxn id="14" idx="1"/>
          </p:cNvCxnSpPr>
          <p:nvPr/>
        </p:nvCxnSpPr>
        <p:spPr>
          <a:xfrm flipV="1">
            <a:off x="7865389" y="1499714"/>
            <a:ext cx="1207255" cy="1468554"/>
          </a:xfrm>
          <a:prstGeom prst="bentConnector3">
            <a:avLst>
              <a:gd name="adj1" fmla="val 50000"/>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7">
            <a:extLst>
              <a:ext uri="{FF2B5EF4-FFF2-40B4-BE49-F238E27FC236}">
                <a16:creationId xmlns:a16="http://schemas.microsoft.com/office/drawing/2014/main" id="{1E2EB7A3-80AA-43C6-A7E7-7217C92A04D4}"/>
              </a:ext>
            </a:extLst>
          </p:cNvPr>
          <p:cNvCxnSpPr>
            <a:cxnSpLocks/>
            <a:stCxn id="31" idx="3"/>
          </p:cNvCxnSpPr>
          <p:nvPr/>
        </p:nvCxnSpPr>
        <p:spPr>
          <a:xfrm flipV="1">
            <a:off x="3424668" y="3687848"/>
            <a:ext cx="3704704" cy="1082575"/>
          </a:xfrm>
          <a:prstGeom prst="bentConnector3">
            <a:avLst>
              <a:gd name="adj1" fmla="val 57199"/>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53">
            <a:extLst>
              <a:ext uri="{FF2B5EF4-FFF2-40B4-BE49-F238E27FC236}">
                <a16:creationId xmlns:a16="http://schemas.microsoft.com/office/drawing/2014/main" id="{DD4810E5-59A0-409E-BCAE-EFCE40D2DD0B}"/>
              </a:ext>
            </a:extLst>
          </p:cNvPr>
          <p:cNvSpPr/>
          <p:nvPr/>
        </p:nvSpPr>
        <p:spPr>
          <a:xfrm>
            <a:off x="2213853" y="4509487"/>
            <a:ext cx="1210815" cy="521872"/>
          </a:xfrm>
          <a:prstGeom prst="rect">
            <a:avLst/>
          </a:prstGeom>
          <a:solidFill>
            <a:srgbClr val="C0000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bombs logic </a:t>
            </a:r>
            <a:endParaRPr lang="he-IL" sz="1600" dirty="0"/>
          </a:p>
        </p:txBody>
      </p:sp>
      <p:sp>
        <p:nvSpPr>
          <p:cNvPr id="32" name="Rectangle 56">
            <a:extLst>
              <a:ext uri="{FF2B5EF4-FFF2-40B4-BE49-F238E27FC236}">
                <a16:creationId xmlns:a16="http://schemas.microsoft.com/office/drawing/2014/main" id="{4B768D6F-10B6-4DE4-8DED-92853B49DC99}"/>
              </a:ext>
            </a:extLst>
          </p:cNvPr>
          <p:cNvSpPr/>
          <p:nvPr/>
        </p:nvSpPr>
        <p:spPr>
          <a:xfrm>
            <a:off x="3788686" y="4509485"/>
            <a:ext cx="1219975" cy="513193"/>
          </a:xfrm>
          <a:prstGeom prst="rect">
            <a:avLst/>
          </a:prstGeom>
          <a:solidFill>
            <a:srgbClr val="C0000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bombs draw</a:t>
            </a:r>
            <a:endParaRPr lang="he-IL" sz="1600" dirty="0"/>
          </a:p>
        </p:txBody>
      </p:sp>
      <p:sp>
        <p:nvSpPr>
          <p:cNvPr id="33" name="Rectangle 53">
            <a:extLst>
              <a:ext uri="{FF2B5EF4-FFF2-40B4-BE49-F238E27FC236}">
                <a16:creationId xmlns:a16="http://schemas.microsoft.com/office/drawing/2014/main" id="{28FCD044-0409-4B4C-AE51-049E631A9C1C}"/>
              </a:ext>
            </a:extLst>
          </p:cNvPr>
          <p:cNvSpPr/>
          <p:nvPr/>
        </p:nvSpPr>
        <p:spPr>
          <a:xfrm>
            <a:off x="2213853" y="3809667"/>
            <a:ext cx="1210815" cy="521872"/>
          </a:xfrm>
          <a:prstGeom prst="rect">
            <a:avLst/>
          </a:prstGeom>
          <a:solidFill>
            <a:srgbClr val="FBCDBD"/>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tx1"/>
                </a:solidFill>
                <a:effectLst>
                  <a:outerShdw blurRad="38100" dist="19050" dir="2700000" algn="tl" rotWithShape="0">
                    <a:schemeClr val="dk1">
                      <a:alpha val="40000"/>
                    </a:schemeClr>
                  </a:outerShdw>
                </a:effectLst>
              </a:rPr>
              <a:t> life logic </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4" name="Rectangle 56">
            <a:extLst>
              <a:ext uri="{FF2B5EF4-FFF2-40B4-BE49-F238E27FC236}">
                <a16:creationId xmlns:a16="http://schemas.microsoft.com/office/drawing/2014/main" id="{7589AC09-4095-4228-8833-72D1195FC144}"/>
              </a:ext>
            </a:extLst>
          </p:cNvPr>
          <p:cNvSpPr/>
          <p:nvPr/>
        </p:nvSpPr>
        <p:spPr>
          <a:xfrm>
            <a:off x="3788686" y="3809665"/>
            <a:ext cx="1219975" cy="513193"/>
          </a:xfrm>
          <a:prstGeom prst="rect">
            <a:avLst/>
          </a:prstGeom>
          <a:solidFill>
            <a:srgbClr val="FBCDBD"/>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tx1"/>
                </a:solidFill>
                <a:effectLst>
                  <a:outerShdw blurRad="38100" dist="19050" dir="2700000" algn="tl" rotWithShape="0">
                    <a:schemeClr val="dk1">
                      <a:alpha val="40000"/>
                    </a:schemeClr>
                  </a:outerShdw>
                </a:effectLst>
              </a:rPr>
              <a:t> hearts draw</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5" name="Rectangle 53">
            <a:extLst>
              <a:ext uri="{FF2B5EF4-FFF2-40B4-BE49-F238E27FC236}">
                <a16:creationId xmlns:a16="http://schemas.microsoft.com/office/drawing/2014/main" id="{5699D1CE-867B-4229-B48F-FE73335E0E94}"/>
              </a:ext>
            </a:extLst>
          </p:cNvPr>
          <p:cNvSpPr/>
          <p:nvPr/>
        </p:nvSpPr>
        <p:spPr>
          <a:xfrm>
            <a:off x="2213853" y="3128015"/>
            <a:ext cx="1210815" cy="521872"/>
          </a:xfrm>
          <a:prstGeom prst="rect">
            <a:avLst/>
          </a:prstGeom>
          <a:solidFill>
            <a:srgbClr val="864C0C"/>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bg1"/>
                </a:solidFill>
                <a:effectLst>
                  <a:outerShdw blurRad="38100" dist="19050" dir="2700000" algn="tl" rotWithShape="0">
                    <a:schemeClr val="dk1">
                      <a:alpha val="40000"/>
                    </a:schemeClr>
                  </a:outerShdw>
                </a:effectLst>
              </a:rPr>
              <a:t> door logic </a:t>
            </a:r>
            <a:endParaRPr lang="he-IL" sz="1600" dirty="0">
              <a:ln w="0"/>
              <a:solidFill>
                <a:schemeClr val="bg1"/>
              </a:solidFill>
              <a:effectLst>
                <a:outerShdw blurRad="38100" dist="19050" dir="2700000" algn="tl" rotWithShape="0">
                  <a:schemeClr val="dk1">
                    <a:alpha val="40000"/>
                  </a:schemeClr>
                </a:outerShdw>
              </a:effectLst>
            </a:endParaRPr>
          </a:p>
        </p:txBody>
      </p:sp>
      <p:sp>
        <p:nvSpPr>
          <p:cNvPr id="36" name="Rectangle 56">
            <a:extLst>
              <a:ext uri="{FF2B5EF4-FFF2-40B4-BE49-F238E27FC236}">
                <a16:creationId xmlns:a16="http://schemas.microsoft.com/office/drawing/2014/main" id="{DE6F81B9-819E-4FDD-B433-50ED98CAE096}"/>
              </a:ext>
            </a:extLst>
          </p:cNvPr>
          <p:cNvSpPr/>
          <p:nvPr/>
        </p:nvSpPr>
        <p:spPr>
          <a:xfrm>
            <a:off x="3788686" y="3128013"/>
            <a:ext cx="1219975" cy="513193"/>
          </a:xfrm>
          <a:prstGeom prst="rect">
            <a:avLst/>
          </a:prstGeom>
          <a:solidFill>
            <a:srgbClr val="864C0C"/>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bg1"/>
                </a:solidFill>
                <a:effectLst>
                  <a:outerShdw blurRad="38100" dist="19050" dir="2700000" algn="tl" rotWithShape="0">
                    <a:schemeClr val="dk1">
                      <a:alpha val="40000"/>
                    </a:schemeClr>
                  </a:outerShdw>
                </a:effectLst>
              </a:rPr>
              <a:t> door draw</a:t>
            </a:r>
            <a:endParaRPr lang="he-IL" sz="1600" dirty="0">
              <a:ln w="0"/>
              <a:solidFill>
                <a:schemeClr val="bg1"/>
              </a:solidFill>
              <a:effectLst>
                <a:outerShdw blurRad="38100" dist="19050" dir="2700000" algn="tl" rotWithShape="0">
                  <a:schemeClr val="dk1">
                    <a:alpha val="40000"/>
                  </a:schemeClr>
                </a:outerShdw>
              </a:effectLst>
            </a:endParaRPr>
          </a:p>
        </p:txBody>
      </p:sp>
      <p:sp>
        <p:nvSpPr>
          <p:cNvPr id="37" name="Rectangle 53">
            <a:extLst>
              <a:ext uri="{FF2B5EF4-FFF2-40B4-BE49-F238E27FC236}">
                <a16:creationId xmlns:a16="http://schemas.microsoft.com/office/drawing/2014/main" id="{8EC04993-730A-4974-B7B8-73A20168BADF}"/>
              </a:ext>
            </a:extLst>
          </p:cNvPr>
          <p:cNvSpPr/>
          <p:nvPr/>
        </p:nvSpPr>
        <p:spPr>
          <a:xfrm>
            <a:off x="2229327" y="2442274"/>
            <a:ext cx="1210815" cy="521872"/>
          </a:xfrm>
          <a:prstGeom prst="rect">
            <a:avLst/>
          </a:prstGeom>
          <a:solidFill>
            <a:srgbClr val="7030A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maze logic </a:t>
            </a:r>
            <a:endParaRPr lang="he-IL" sz="1600" dirty="0"/>
          </a:p>
        </p:txBody>
      </p:sp>
      <p:sp>
        <p:nvSpPr>
          <p:cNvPr id="38" name="Rectangle 56">
            <a:extLst>
              <a:ext uri="{FF2B5EF4-FFF2-40B4-BE49-F238E27FC236}">
                <a16:creationId xmlns:a16="http://schemas.microsoft.com/office/drawing/2014/main" id="{C9AB0E8E-35DF-43B8-AF24-239BDB9901CA}"/>
              </a:ext>
            </a:extLst>
          </p:cNvPr>
          <p:cNvSpPr/>
          <p:nvPr/>
        </p:nvSpPr>
        <p:spPr>
          <a:xfrm>
            <a:off x="3804160" y="2442272"/>
            <a:ext cx="1219975" cy="513193"/>
          </a:xfrm>
          <a:prstGeom prst="rect">
            <a:avLst/>
          </a:prstGeom>
          <a:solidFill>
            <a:srgbClr val="7030A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maze draw</a:t>
            </a:r>
            <a:endParaRPr lang="he-IL" sz="1600" dirty="0"/>
          </a:p>
        </p:txBody>
      </p:sp>
      <p:sp>
        <p:nvSpPr>
          <p:cNvPr id="39" name="Rectangle 27">
            <a:extLst>
              <a:ext uri="{FF2B5EF4-FFF2-40B4-BE49-F238E27FC236}">
                <a16:creationId xmlns:a16="http://schemas.microsoft.com/office/drawing/2014/main" id="{03C14CAB-B4C0-40E2-AB65-AFD6C7FA81C6}"/>
              </a:ext>
            </a:extLst>
          </p:cNvPr>
          <p:cNvSpPr/>
          <p:nvPr/>
        </p:nvSpPr>
        <p:spPr>
          <a:xfrm>
            <a:off x="9687317" y="4011885"/>
            <a:ext cx="1018056" cy="200317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State machine</a:t>
            </a:r>
            <a:br>
              <a:rPr lang="en-US" sz="1400" dirty="0"/>
            </a:br>
            <a:endParaRPr lang="en-US" sz="1400" dirty="0"/>
          </a:p>
          <a:p>
            <a:pPr algn="ctr"/>
            <a:r>
              <a:rPr lang="he-IL" sz="1400" dirty="0">
                <a:latin typeface="Calibri" panose="020F0502020204030204" pitchFamily="34" charset="0"/>
                <a:cs typeface="Calibri" panose="020F0502020204030204" pitchFamily="34" charset="0"/>
              </a:rPr>
              <a:t>אמון על זיהוי ועדכון מעבר בין שלבי משחק</a:t>
            </a:r>
            <a:endParaRPr lang="en-US" sz="1400" dirty="0">
              <a:latin typeface="Calibri" panose="020F0502020204030204" pitchFamily="34" charset="0"/>
              <a:cs typeface="Calibri" panose="020F0502020204030204" pitchFamily="34" charset="0"/>
            </a:endParaRPr>
          </a:p>
        </p:txBody>
      </p:sp>
      <p:cxnSp>
        <p:nvCxnSpPr>
          <p:cNvPr id="40" name="מחבר: מרפקי 39">
            <a:extLst>
              <a:ext uri="{FF2B5EF4-FFF2-40B4-BE49-F238E27FC236}">
                <a16:creationId xmlns:a16="http://schemas.microsoft.com/office/drawing/2014/main" id="{469DFBBE-20C0-4F2A-A706-4A0C9FFC4D89}"/>
              </a:ext>
            </a:extLst>
          </p:cNvPr>
          <p:cNvCxnSpPr>
            <a:cxnSpLocks/>
            <a:stCxn id="31" idx="2"/>
          </p:cNvCxnSpPr>
          <p:nvPr/>
        </p:nvCxnSpPr>
        <p:spPr>
          <a:xfrm rot="16200000" flipH="1">
            <a:off x="5067672" y="2782947"/>
            <a:ext cx="798396" cy="5295219"/>
          </a:xfrm>
          <a:prstGeom prst="bentConnector2">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מחבר חץ ישר 40">
            <a:extLst>
              <a:ext uri="{FF2B5EF4-FFF2-40B4-BE49-F238E27FC236}">
                <a16:creationId xmlns:a16="http://schemas.microsoft.com/office/drawing/2014/main" id="{60A37EDE-FFEB-4F56-A90C-B2AE316CEF61}"/>
              </a:ext>
            </a:extLst>
          </p:cNvPr>
          <p:cNvCxnSpPr>
            <a:stCxn id="17" idx="3"/>
            <a:endCxn id="39" idx="1"/>
          </p:cNvCxnSpPr>
          <p:nvPr/>
        </p:nvCxnSpPr>
        <p:spPr>
          <a:xfrm flipV="1">
            <a:off x="9182804" y="5013474"/>
            <a:ext cx="504513" cy="6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17">
            <a:extLst>
              <a:ext uri="{FF2B5EF4-FFF2-40B4-BE49-F238E27FC236}">
                <a16:creationId xmlns:a16="http://schemas.microsoft.com/office/drawing/2014/main" id="{836DD62B-FD2D-4080-8B8F-50BBE4D94A5D}"/>
              </a:ext>
            </a:extLst>
          </p:cNvPr>
          <p:cNvCxnSpPr>
            <a:cxnSpLocks/>
            <a:stCxn id="44" idx="3"/>
          </p:cNvCxnSpPr>
          <p:nvPr/>
        </p:nvCxnSpPr>
        <p:spPr>
          <a:xfrm>
            <a:off x="3424668" y="1349682"/>
            <a:ext cx="3715589" cy="819462"/>
          </a:xfrm>
          <a:prstGeom prst="bentConnector3">
            <a:avLst>
              <a:gd name="adj1" fmla="val 54614"/>
            </a:avLst>
          </a:prstGeom>
          <a:ln w="762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53">
            <a:extLst>
              <a:ext uri="{FF2B5EF4-FFF2-40B4-BE49-F238E27FC236}">
                <a16:creationId xmlns:a16="http://schemas.microsoft.com/office/drawing/2014/main" id="{2301AE89-6799-4B8F-9836-2E1D682E1CC0}"/>
              </a:ext>
            </a:extLst>
          </p:cNvPr>
          <p:cNvSpPr/>
          <p:nvPr/>
        </p:nvSpPr>
        <p:spPr>
          <a:xfrm>
            <a:off x="2213853" y="1089085"/>
            <a:ext cx="1210815" cy="521193"/>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score logic </a:t>
            </a:r>
            <a:endParaRPr lang="he-IL" sz="1600" dirty="0">
              <a:solidFill>
                <a:sysClr val="windowText" lastClr="000000"/>
              </a:solidFill>
            </a:endParaRPr>
          </a:p>
        </p:txBody>
      </p:sp>
      <p:sp>
        <p:nvSpPr>
          <p:cNvPr id="45" name="Rectangle 56">
            <a:extLst>
              <a:ext uri="{FF2B5EF4-FFF2-40B4-BE49-F238E27FC236}">
                <a16:creationId xmlns:a16="http://schemas.microsoft.com/office/drawing/2014/main" id="{B85B3AA1-A92E-40EC-8E3D-B1554F70F367}"/>
              </a:ext>
            </a:extLst>
          </p:cNvPr>
          <p:cNvSpPr/>
          <p:nvPr/>
        </p:nvSpPr>
        <p:spPr>
          <a:xfrm>
            <a:off x="3823605" y="1059215"/>
            <a:ext cx="1219975" cy="528833"/>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score draw</a:t>
            </a:r>
            <a:endParaRPr lang="he-IL" sz="1600" dirty="0">
              <a:solidFill>
                <a:sysClr val="windowText" lastClr="000000"/>
              </a:solidFill>
            </a:endParaRPr>
          </a:p>
        </p:txBody>
      </p:sp>
      <p:sp>
        <p:nvSpPr>
          <p:cNvPr id="53" name="מלבן 52">
            <a:extLst>
              <a:ext uri="{FF2B5EF4-FFF2-40B4-BE49-F238E27FC236}">
                <a16:creationId xmlns:a16="http://schemas.microsoft.com/office/drawing/2014/main" id="{CBF3010D-9006-4E01-9BC0-27C21815261D}"/>
              </a:ext>
            </a:extLst>
          </p:cNvPr>
          <p:cNvSpPr/>
          <p:nvPr/>
        </p:nvSpPr>
        <p:spPr>
          <a:xfrm>
            <a:off x="8713828" y="3192782"/>
            <a:ext cx="1514475" cy="408423"/>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Sound MUX</a:t>
            </a:r>
            <a:endParaRPr lang="he-IL" dirty="0"/>
          </a:p>
        </p:txBody>
      </p:sp>
      <p:cxnSp>
        <p:nvCxnSpPr>
          <p:cNvPr id="55" name="מחבר: מרפקי 54">
            <a:extLst>
              <a:ext uri="{FF2B5EF4-FFF2-40B4-BE49-F238E27FC236}">
                <a16:creationId xmlns:a16="http://schemas.microsoft.com/office/drawing/2014/main" id="{86D6F9C9-6022-440C-A7CA-4B088C5E5851}"/>
              </a:ext>
            </a:extLst>
          </p:cNvPr>
          <p:cNvCxnSpPr>
            <a:stCxn id="17" idx="0"/>
            <a:endCxn id="53" idx="2"/>
          </p:cNvCxnSpPr>
          <p:nvPr/>
        </p:nvCxnSpPr>
        <p:spPr>
          <a:xfrm rot="5400000" flipH="1" flipV="1">
            <a:off x="8867047" y="3407934"/>
            <a:ext cx="410748" cy="797290"/>
          </a:xfrm>
          <a:prstGeom prst="bentConnector3">
            <a:avLst/>
          </a:prstGeom>
          <a:ln w="28575">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E7DB4051-D226-4D03-9190-938CFA6638DD}"/>
              </a:ext>
            </a:extLst>
          </p:cNvPr>
          <p:cNvCxnSpPr>
            <a:stCxn id="53" idx="0"/>
            <a:endCxn id="26" idx="2"/>
          </p:cNvCxnSpPr>
          <p:nvPr/>
        </p:nvCxnSpPr>
        <p:spPr>
          <a:xfrm flipH="1" flipV="1">
            <a:off x="9470806" y="2715477"/>
            <a:ext cx="260" cy="477305"/>
          </a:xfrm>
          <a:prstGeom prst="straightConnector1">
            <a:avLst/>
          </a:prstGeom>
          <a:ln w="19050">
            <a:solidFill>
              <a:srgbClr val="CC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par>
                                <p:cTn id="8" presetID="22" presetClass="entr" presetSubtype="8"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8"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par>
                                <p:cTn id="47" presetID="22" presetClass="entr" presetSubtype="8"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par>
                                <p:cTn id="71" presetID="22" presetClass="entr" presetSubtype="8"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par>
                                <p:cTn id="74" presetID="22" presetClass="entr" presetSubtype="8"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500"/>
                                        <p:tgtEl>
                                          <p:spTgt spid="26"/>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par>
                                <p:cTn id="83" presetID="22" presetClass="entr" presetSubtype="8"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par>
                                <p:cTn id="86" presetID="22" presetClass="entr" presetSubtype="8" fill="hold"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left)">
                                      <p:cBhvr>
                                        <p:cTn id="88" dur="500"/>
                                        <p:tgtEl>
                                          <p:spTgt spid="29"/>
                                        </p:tgtEl>
                                      </p:cBhvr>
                                    </p:animEffect>
                                  </p:childTnLst>
                                </p:cTn>
                              </p:par>
                              <p:par>
                                <p:cTn id="89" presetID="22" presetClass="entr" presetSubtype="8" fill="hold"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wipe(left)">
                                      <p:cBhvr>
                                        <p:cTn id="97" dur="500"/>
                                        <p:tgtEl>
                                          <p:spTgt spid="3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wipe(left)">
                                      <p:cBhvr>
                                        <p:cTn id="106" dur="500"/>
                                        <p:tgtEl>
                                          <p:spTgt spid="35"/>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left)">
                                      <p:cBhvr>
                                        <p:cTn id="112" dur="500"/>
                                        <p:tgtEl>
                                          <p:spTgt spid="3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left)">
                                      <p:cBhvr>
                                        <p:cTn id="118" dur="500"/>
                                        <p:tgtEl>
                                          <p:spTgt spid="39"/>
                                        </p:tgtEl>
                                      </p:cBhvr>
                                    </p:animEffect>
                                  </p:childTnLst>
                                </p:cTn>
                              </p:par>
                              <p:par>
                                <p:cTn id="119" presetID="22" presetClass="entr" presetSubtype="8" fill="hold" nodeType="with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wipe(left)">
                                      <p:cBhvr>
                                        <p:cTn id="121" dur="500"/>
                                        <p:tgtEl>
                                          <p:spTgt spid="40"/>
                                        </p:tgtEl>
                                      </p:cBhvr>
                                    </p:animEffect>
                                  </p:childTnLst>
                                </p:cTn>
                              </p:par>
                              <p:par>
                                <p:cTn id="122" presetID="22" presetClass="entr" presetSubtype="8" fill="hold"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left)">
                                      <p:cBhvr>
                                        <p:cTn id="124" dur="500"/>
                                        <p:tgtEl>
                                          <p:spTgt spid="41"/>
                                        </p:tgtEl>
                                      </p:cBhvr>
                                    </p:animEffect>
                                  </p:childTnLst>
                                </p:cTn>
                              </p:par>
                              <p:par>
                                <p:cTn id="125" presetID="22" presetClass="entr" presetSubtype="8"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left)">
                                      <p:cBhvr>
                                        <p:cTn id="127" dur="500"/>
                                        <p:tgtEl>
                                          <p:spTgt spid="43"/>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left)">
                                      <p:cBhvr>
                                        <p:cTn id="130" dur="500"/>
                                        <p:tgtEl>
                                          <p:spTgt spid="44"/>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wipe(left)">
                                      <p:cBhvr>
                                        <p:cTn id="133" dur="500"/>
                                        <p:tgtEl>
                                          <p:spTgt spid="4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wipe(left)">
                                      <p:cBhvr>
                                        <p:cTn id="136" dur="500"/>
                                        <p:tgtEl>
                                          <p:spTgt spid="53"/>
                                        </p:tgtEl>
                                      </p:cBhvr>
                                    </p:animEffect>
                                  </p:childTnLst>
                                </p:cTn>
                              </p:par>
                              <p:par>
                                <p:cTn id="137" presetID="22" presetClass="entr" presetSubtype="8" fill="hold" nodeType="withEffect">
                                  <p:stCondLst>
                                    <p:cond delay="0"/>
                                  </p:stCondLst>
                                  <p:childTnLst>
                                    <p:set>
                                      <p:cBhvr>
                                        <p:cTn id="138" dur="1" fill="hold">
                                          <p:stCondLst>
                                            <p:cond delay="0"/>
                                          </p:stCondLst>
                                        </p:cTn>
                                        <p:tgtEl>
                                          <p:spTgt spid="55"/>
                                        </p:tgtEl>
                                        <p:attrNameLst>
                                          <p:attrName>style.visibility</p:attrName>
                                        </p:attrNameLst>
                                      </p:cBhvr>
                                      <p:to>
                                        <p:strVal val="visible"/>
                                      </p:to>
                                    </p:set>
                                    <p:animEffect transition="in" filter="wipe(left)">
                                      <p:cBhvr>
                                        <p:cTn id="139" dur="500"/>
                                        <p:tgtEl>
                                          <p:spTgt spid="55"/>
                                        </p:tgtEl>
                                      </p:cBhvr>
                                    </p:animEffect>
                                  </p:childTnLst>
                                </p:cTn>
                              </p:par>
                              <p:par>
                                <p:cTn id="140" presetID="22" presetClass="entr" presetSubtype="8" fill="hold" nodeType="withEffect">
                                  <p:stCondLst>
                                    <p:cond delay="0"/>
                                  </p:stCondLst>
                                  <p:childTnLst>
                                    <p:set>
                                      <p:cBhvr>
                                        <p:cTn id="141" dur="1" fill="hold">
                                          <p:stCondLst>
                                            <p:cond delay="0"/>
                                          </p:stCondLst>
                                        </p:cTn>
                                        <p:tgtEl>
                                          <p:spTgt spid="57"/>
                                        </p:tgtEl>
                                        <p:attrNameLst>
                                          <p:attrName>style.visibility</p:attrName>
                                        </p:attrNameLst>
                                      </p:cBhvr>
                                      <p:to>
                                        <p:strVal val="visible"/>
                                      </p:to>
                                    </p:set>
                                    <p:animEffect transition="in" filter="wipe(left)">
                                      <p:cBhvr>
                                        <p:cTn id="1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6" grpId="0" animBg="1"/>
      <p:bldP spid="27" grpId="0" animBg="1"/>
      <p:bldP spid="31" grpId="0" animBg="1"/>
      <p:bldP spid="32" grpId="0" animBg="1"/>
      <p:bldP spid="33" grpId="0" animBg="1"/>
      <p:bldP spid="34" grpId="0" animBg="1"/>
      <p:bldP spid="35" grpId="0" animBg="1"/>
      <p:bldP spid="36" grpId="0" animBg="1"/>
      <p:bldP spid="37" grpId="0" animBg="1"/>
      <p:bldP spid="38" grpId="0" animBg="1"/>
      <p:bldP spid="39" grpId="0" animBg="1"/>
      <p:bldP spid="44" grpId="0" animBg="1"/>
      <p:bldP spid="45"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3A23F0-319C-4E19-A5B4-56C04B5AC4EB}"/>
              </a:ext>
            </a:extLst>
          </p:cNvPr>
          <p:cNvSpPr>
            <a:spLocks noGrp="1"/>
          </p:cNvSpPr>
          <p:nvPr>
            <p:ph type="title"/>
          </p:nvPr>
        </p:nvSpPr>
        <p:spPr>
          <a:xfrm>
            <a:off x="1323975" y="107951"/>
            <a:ext cx="10515600" cy="654050"/>
          </a:xfrm>
        </p:spPr>
        <p:txBody>
          <a:bodyPr>
            <a:noAutofit/>
          </a:bodyPr>
          <a:lstStyle/>
          <a:p>
            <a:r>
              <a:rPr lang="he-IL" b="1" dirty="0">
                <a:latin typeface="Calibri" panose="020F0502020204030204" pitchFamily="34" charset="0"/>
                <a:cs typeface="Calibri" panose="020F0502020204030204" pitchFamily="34" charset="0"/>
              </a:rPr>
              <a:t>שרטוט היררכיה עליונה</a:t>
            </a:r>
          </a:p>
        </p:txBody>
      </p:sp>
      <p:pic>
        <p:nvPicPr>
          <p:cNvPr id="4" name="תמונה 3">
            <a:extLst>
              <a:ext uri="{FF2B5EF4-FFF2-40B4-BE49-F238E27FC236}">
                <a16:creationId xmlns:a16="http://schemas.microsoft.com/office/drawing/2014/main" id="{9609D527-7128-4C4A-A715-2DA7988FB1CD}"/>
              </a:ext>
            </a:extLst>
          </p:cNvPr>
          <p:cNvPicPr>
            <a:picLocks noChangeAspect="1"/>
          </p:cNvPicPr>
          <p:nvPr/>
        </p:nvPicPr>
        <p:blipFill>
          <a:blip r:embed="rId2"/>
          <a:stretch>
            <a:fillRect/>
          </a:stretch>
        </p:blipFill>
        <p:spPr>
          <a:xfrm>
            <a:off x="0" y="762001"/>
            <a:ext cx="12192000" cy="6632448"/>
          </a:xfrm>
          <a:prstGeom prst="rect">
            <a:avLst/>
          </a:prstGeom>
        </p:spPr>
      </p:pic>
      <p:sp>
        <p:nvSpPr>
          <p:cNvPr id="5" name="מלבן 4">
            <a:extLst>
              <a:ext uri="{FF2B5EF4-FFF2-40B4-BE49-F238E27FC236}">
                <a16:creationId xmlns:a16="http://schemas.microsoft.com/office/drawing/2014/main" id="{0BE0EE9A-9F8A-4CEE-82FF-05E20A558F66}"/>
              </a:ext>
            </a:extLst>
          </p:cNvPr>
          <p:cNvSpPr/>
          <p:nvPr/>
        </p:nvSpPr>
        <p:spPr>
          <a:xfrm>
            <a:off x="0" y="838200"/>
            <a:ext cx="876300" cy="352425"/>
          </a:xfrm>
          <a:prstGeom prst="rect">
            <a:avLst/>
          </a:prstGeom>
          <a:noFill/>
          <a:ln w="28575">
            <a:solidFill>
              <a:srgbClr val="A6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timer</a:t>
            </a:r>
            <a:endParaRPr lang="he-IL" dirty="0">
              <a:solidFill>
                <a:sysClr val="windowText" lastClr="000000"/>
              </a:solidFill>
            </a:endParaRPr>
          </a:p>
        </p:txBody>
      </p:sp>
      <p:sp>
        <p:nvSpPr>
          <p:cNvPr id="7" name="מלבן 6">
            <a:extLst>
              <a:ext uri="{FF2B5EF4-FFF2-40B4-BE49-F238E27FC236}">
                <a16:creationId xmlns:a16="http://schemas.microsoft.com/office/drawing/2014/main" id="{FBCA732C-F5D5-4F8B-A782-5F257EF861FB}"/>
              </a:ext>
            </a:extLst>
          </p:cNvPr>
          <p:cNvSpPr/>
          <p:nvPr/>
        </p:nvSpPr>
        <p:spPr>
          <a:xfrm>
            <a:off x="3819525" y="1638300"/>
            <a:ext cx="876300" cy="352425"/>
          </a:xfrm>
          <a:prstGeom prst="rect">
            <a:avLst/>
          </a:prstGeom>
          <a:noFill/>
          <a:ln w="28575">
            <a:solidFill>
              <a:srgbClr val="A449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inputs</a:t>
            </a:r>
            <a:endParaRPr lang="he-IL" dirty="0">
              <a:solidFill>
                <a:sysClr val="windowText" lastClr="000000"/>
              </a:solidFill>
            </a:endParaRPr>
          </a:p>
        </p:txBody>
      </p:sp>
      <p:sp>
        <p:nvSpPr>
          <p:cNvPr id="9" name="מלבן 8">
            <a:extLst>
              <a:ext uri="{FF2B5EF4-FFF2-40B4-BE49-F238E27FC236}">
                <a16:creationId xmlns:a16="http://schemas.microsoft.com/office/drawing/2014/main" id="{FE8C56D6-3F40-4018-A096-24EC78FDBF86}"/>
              </a:ext>
            </a:extLst>
          </p:cNvPr>
          <p:cNvSpPr/>
          <p:nvPr/>
        </p:nvSpPr>
        <p:spPr>
          <a:xfrm>
            <a:off x="5876925" y="847725"/>
            <a:ext cx="876300" cy="352425"/>
          </a:xfrm>
          <a:prstGeom prst="rect">
            <a:avLst/>
          </a:prstGeom>
          <a:solidFill>
            <a:schemeClr val="bg1"/>
          </a:solidFill>
          <a:ln w="28575">
            <a:solidFill>
              <a:srgbClr val="D0024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player</a:t>
            </a:r>
            <a:endParaRPr lang="he-IL" dirty="0">
              <a:solidFill>
                <a:sysClr val="windowText" lastClr="000000"/>
              </a:solidFill>
            </a:endParaRPr>
          </a:p>
        </p:txBody>
      </p:sp>
      <p:sp>
        <p:nvSpPr>
          <p:cNvPr id="10" name="מלבן 9">
            <a:extLst>
              <a:ext uri="{FF2B5EF4-FFF2-40B4-BE49-F238E27FC236}">
                <a16:creationId xmlns:a16="http://schemas.microsoft.com/office/drawing/2014/main" id="{0629B57A-49AE-4172-84A0-E54329C3E247}"/>
              </a:ext>
            </a:extLst>
          </p:cNvPr>
          <p:cNvSpPr/>
          <p:nvPr/>
        </p:nvSpPr>
        <p:spPr>
          <a:xfrm>
            <a:off x="6207125" y="3682938"/>
            <a:ext cx="1446742" cy="352425"/>
          </a:xfrm>
          <a:prstGeom prst="rect">
            <a:avLst/>
          </a:prstGeom>
          <a:solidFill>
            <a:schemeClr val="bg1"/>
          </a:solidFill>
          <a:ln w="28575">
            <a:solidFill>
              <a:srgbClr val="00690B"/>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Control unit</a:t>
            </a:r>
            <a:endParaRPr lang="he-IL" dirty="0">
              <a:solidFill>
                <a:sysClr val="windowText" lastClr="000000"/>
              </a:solidFill>
            </a:endParaRPr>
          </a:p>
        </p:txBody>
      </p:sp>
      <p:sp>
        <p:nvSpPr>
          <p:cNvPr id="11" name="מלבן 10">
            <a:extLst>
              <a:ext uri="{FF2B5EF4-FFF2-40B4-BE49-F238E27FC236}">
                <a16:creationId xmlns:a16="http://schemas.microsoft.com/office/drawing/2014/main" id="{1FC09C58-584A-4A3C-93AA-80187AAC7F9F}"/>
              </a:ext>
            </a:extLst>
          </p:cNvPr>
          <p:cNvSpPr/>
          <p:nvPr/>
        </p:nvSpPr>
        <p:spPr>
          <a:xfrm>
            <a:off x="9483725" y="3725799"/>
            <a:ext cx="1446742" cy="352425"/>
          </a:xfrm>
          <a:prstGeom prst="rect">
            <a:avLst/>
          </a:prstGeom>
          <a:solidFill>
            <a:schemeClr val="bg1"/>
          </a:solidFill>
          <a:ln w="28575">
            <a:solidFill>
              <a:srgbClr val="A64D79"/>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mux unit</a:t>
            </a:r>
            <a:endParaRPr lang="he-IL" dirty="0">
              <a:solidFill>
                <a:sysClr val="windowText" lastClr="000000"/>
              </a:solidFill>
            </a:endParaRPr>
          </a:p>
        </p:txBody>
      </p:sp>
      <p:sp>
        <p:nvSpPr>
          <p:cNvPr id="12" name="מלבן 11">
            <a:extLst>
              <a:ext uri="{FF2B5EF4-FFF2-40B4-BE49-F238E27FC236}">
                <a16:creationId xmlns:a16="http://schemas.microsoft.com/office/drawing/2014/main" id="{C00D7579-2FB8-40A5-98FF-6182DEF34D3E}"/>
              </a:ext>
            </a:extLst>
          </p:cNvPr>
          <p:cNvSpPr/>
          <p:nvPr/>
        </p:nvSpPr>
        <p:spPr>
          <a:xfrm>
            <a:off x="10207096" y="5560124"/>
            <a:ext cx="1446742" cy="352425"/>
          </a:xfrm>
          <a:prstGeom prst="rect">
            <a:avLst/>
          </a:prstGeom>
          <a:solidFill>
            <a:schemeClr val="bg1"/>
          </a:solidFill>
          <a:ln w="28575">
            <a:solidFill>
              <a:srgbClr val="FFA8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sound unit</a:t>
            </a:r>
            <a:endParaRPr lang="he-IL" dirty="0">
              <a:solidFill>
                <a:sysClr val="windowText" lastClr="000000"/>
              </a:solidFill>
            </a:endParaRPr>
          </a:p>
        </p:txBody>
      </p:sp>
      <p:sp>
        <p:nvSpPr>
          <p:cNvPr id="13" name="מלבן 12">
            <a:extLst>
              <a:ext uri="{FF2B5EF4-FFF2-40B4-BE49-F238E27FC236}">
                <a16:creationId xmlns:a16="http://schemas.microsoft.com/office/drawing/2014/main" id="{70021A64-3D59-4479-A98A-7BD3AFD47E6F}"/>
              </a:ext>
            </a:extLst>
          </p:cNvPr>
          <p:cNvSpPr/>
          <p:nvPr/>
        </p:nvSpPr>
        <p:spPr>
          <a:xfrm>
            <a:off x="779992" y="2319805"/>
            <a:ext cx="1446742" cy="575795"/>
          </a:xfrm>
          <a:prstGeom prst="rect">
            <a:avLst/>
          </a:prstGeom>
          <a:solidFill>
            <a:schemeClr val="bg1"/>
          </a:solidFill>
          <a:ln w="28575">
            <a:solidFill>
              <a:srgbClr val="FF557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Game objects unit</a:t>
            </a:r>
            <a:endParaRPr lang="he-IL" dirty="0">
              <a:solidFill>
                <a:sysClr val="windowText" lastClr="000000"/>
              </a:solidFill>
            </a:endParaRPr>
          </a:p>
        </p:txBody>
      </p:sp>
    </p:spTree>
    <p:extLst>
      <p:ext uri="{BB962C8B-B14F-4D97-AF65-F5344CB8AC3E}">
        <p14:creationId xmlns:p14="http://schemas.microsoft.com/office/powerpoint/2010/main" val="409174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Elbow Connector 17">
            <a:extLst>
              <a:ext uri="{FF2B5EF4-FFF2-40B4-BE49-F238E27FC236}">
                <a16:creationId xmlns:a16="http://schemas.microsoft.com/office/drawing/2014/main" id="{836DD62B-FD2D-4080-8B8F-50BBE4D94A5D}"/>
              </a:ext>
            </a:extLst>
          </p:cNvPr>
          <p:cNvCxnSpPr>
            <a:cxnSpLocks/>
            <a:stCxn id="44" idx="3"/>
          </p:cNvCxnSpPr>
          <p:nvPr/>
        </p:nvCxnSpPr>
        <p:spPr>
          <a:xfrm>
            <a:off x="3424668" y="1349682"/>
            <a:ext cx="3715589" cy="819462"/>
          </a:xfrm>
          <a:prstGeom prst="bentConnector3">
            <a:avLst>
              <a:gd name="adj1" fmla="val 54614"/>
            </a:avLst>
          </a:prstGeom>
          <a:ln w="762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56">
            <a:extLst>
              <a:ext uri="{FF2B5EF4-FFF2-40B4-BE49-F238E27FC236}">
                <a16:creationId xmlns:a16="http://schemas.microsoft.com/office/drawing/2014/main" id="{B85B3AA1-A92E-40EC-8E3D-B1554F70F367}"/>
              </a:ext>
            </a:extLst>
          </p:cNvPr>
          <p:cNvSpPr/>
          <p:nvPr/>
        </p:nvSpPr>
        <p:spPr>
          <a:xfrm>
            <a:off x="3823605" y="1059215"/>
            <a:ext cx="1219975" cy="528833"/>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score draw</a:t>
            </a:r>
            <a:endParaRPr lang="he-IL" sz="1600" dirty="0">
              <a:solidFill>
                <a:sysClr val="windowText" lastClr="000000"/>
              </a:solidFill>
            </a:endParaRPr>
          </a:p>
        </p:txBody>
      </p:sp>
      <p:cxnSp>
        <p:nvCxnSpPr>
          <p:cNvPr id="42" name="מחבר: מרפקי 41">
            <a:extLst>
              <a:ext uri="{FF2B5EF4-FFF2-40B4-BE49-F238E27FC236}">
                <a16:creationId xmlns:a16="http://schemas.microsoft.com/office/drawing/2014/main" id="{E9028568-9FDB-4EA9-8EB7-7E16E097B091}"/>
              </a:ext>
            </a:extLst>
          </p:cNvPr>
          <p:cNvCxnSpPr>
            <a:cxnSpLocks/>
            <a:stCxn id="39" idx="3"/>
            <a:endCxn id="3" idx="1"/>
          </p:cNvCxnSpPr>
          <p:nvPr/>
        </p:nvCxnSpPr>
        <p:spPr>
          <a:xfrm flipH="1" flipV="1">
            <a:off x="2032554" y="3081402"/>
            <a:ext cx="8672819" cy="1932072"/>
          </a:xfrm>
          <a:prstGeom prst="bentConnector5">
            <a:avLst>
              <a:gd name="adj1" fmla="val -2636"/>
              <a:gd name="adj2" fmla="val 207229"/>
              <a:gd name="adj3" fmla="val 102636"/>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מרפקי 47">
            <a:extLst>
              <a:ext uri="{FF2B5EF4-FFF2-40B4-BE49-F238E27FC236}">
                <a16:creationId xmlns:a16="http://schemas.microsoft.com/office/drawing/2014/main" id="{982023C1-B3E2-4116-B2F2-F9047804AF2E}"/>
              </a:ext>
            </a:extLst>
          </p:cNvPr>
          <p:cNvCxnSpPr>
            <a:cxnSpLocks/>
            <a:stCxn id="44" idx="2"/>
          </p:cNvCxnSpPr>
          <p:nvPr/>
        </p:nvCxnSpPr>
        <p:spPr>
          <a:xfrm rot="16200000" flipH="1">
            <a:off x="3957370" y="472169"/>
            <a:ext cx="3019000" cy="5295218"/>
          </a:xfrm>
          <a:prstGeom prst="bentConnector2">
            <a:avLst/>
          </a:prstGeom>
          <a:ln w="38100">
            <a:solidFill>
              <a:schemeClr val="accent1">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מלבן 2">
            <a:extLst>
              <a:ext uri="{FF2B5EF4-FFF2-40B4-BE49-F238E27FC236}">
                <a16:creationId xmlns:a16="http://schemas.microsoft.com/office/drawing/2014/main" id="{97BB016B-E87D-421F-AA68-FC7B4E95B838}"/>
              </a:ext>
            </a:extLst>
          </p:cNvPr>
          <p:cNvSpPr/>
          <p:nvPr/>
        </p:nvSpPr>
        <p:spPr>
          <a:xfrm>
            <a:off x="2032554" y="1066800"/>
            <a:ext cx="291763" cy="40292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 name="מחבר: מרפקי 3">
            <a:extLst>
              <a:ext uri="{FF2B5EF4-FFF2-40B4-BE49-F238E27FC236}">
                <a16:creationId xmlns:a16="http://schemas.microsoft.com/office/drawing/2014/main" id="{E0C22790-D602-4F76-9C79-078AF1750DE8}"/>
              </a:ext>
            </a:extLst>
          </p:cNvPr>
          <p:cNvCxnSpPr>
            <a:cxnSpLocks/>
            <a:stCxn id="19" idx="2"/>
          </p:cNvCxnSpPr>
          <p:nvPr/>
        </p:nvCxnSpPr>
        <p:spPr>
          <a:xfrm rot="16200000" flipH="1">
            <a:off x="4181798" y="915671"/>
            <a:ext cx="2570144" cy="5295219"/>
          </a:xfrm>
          <a:prstGeom prst="bentConnector2">
            <a:avLst/>
          </a:prstGeom>
          <a:ln w="38100">
            <a:solidFill>
              <a:schemeClr val="accent4">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מחבר: מרפקי 4">
            <a:extLst>
              <a:ext uri="{FF2B5EF4-FFF2-40B4-BE49-F238E27FC236}">
                <a16:creationId xmlns:a16="http://schemas.microsoft.com/office/drawing/2014/main" id="{8870239A-6766-43DC-B7B0-83F8E404E09C}"/>
              </a:ext>
            </a:extLst>
          </p:cNvPr>
          <p:cNvCxnSpPr>
            <a:cxnSpLocks/>
            <a:stCxn id="37" idx="2"/>
          </p:cNvCxnSpPr>
          <p:nvPr/>
        </p:nvCxnSpPr>
        <p:spPr>
          <a:xfrm rot="16200000" flipH="1">
            <a:off x="4408678" y="1390202"/>
            <a:ext cx="2131858" cy="5279745"/>
          </a:xfrm>
          <a:prstGeom prst="bentConnector2">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מחבר: מרפקי 5">
            <a:extLst>
              <a:ext uri="{FF2B5EF4-FFF2-40B4-BE49-F238E27FC236}">
                <a16:creationId xmlns:a16="http://schemas.microsoft.com/office/drawing/2014/main" id="{E6A60B6D-5685-4C68-A6FD-D6402857485F}"/>
              </a:ext>
            </a:extLst>
          </p:cNvPr>
          <p:cNvCxnSpPr>
            <a:cxnSpLocks/>
            <a:stCxn id="35" idx="2"/>
          </p:cNvCxnSpPr>
          <p:nvPr/>
        </p:nvCxnSpPr>
        <p:spPr>
          <a:xfrm rot="16200000" flipH="1">
            <a:off x="4619986" y="1849161"/>
            <a:ext cx="1693768" cy="5295219"/>
          </a:xfrm>
          <a:prstGeom prst="bentConnector2">
            <a:avLst/>
          </a:prstGeom>
          <a:ln w="38100">
            <a:solidFill>
              <a:srgbClr val="864C0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מחבר: מרפקי 6">
            <a:extLst>
              <a:ext uri="{FF2B5EF4-FFF2-40B4-BE49-F238E27FC236}">
                <a16:creationId xmlns:a16="http://schemas.microsoft.com/office/drawing/2014/main" id="{FB16FB52-B792-468B-B1A3-4FE2AD31C59D}"/>
              </a:ext>
            </a:extLst>
          </p:cNvPr>
          <p:cNvCxnSpPr>
            <a:cxnSpLocks/>
            <a:stCxn id="33" idx="2"/>
          </p:cNvCxnSpPr>
          <p:nvPr/>
        </p:nvCxnSpPr>
        <p:spPr>
          <a:xfrm rot="16200000" flipH="1">
            <a:off x="4844221" y="2306578"/>
            <a:ext cx="1249858" cy="5299779"/>
          </a:xfrm>
          <a:prstGeom prst="bentConnector2">
            <a:avLst/>
          </a:prstGeom>
          <a:ln w="38100">
            <a:solidFill>
              <a:srgbClr val="FBCDB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17">
            <a:extLst>
              <a:ext uri="{FF2B5EF4-FFF2-40B4-BE49-F238E27FC236}">
                <a16:creationId xmlns:a16="http://schemas.microsoft.com/office/drawing/2014/main" id="{A17FA470-0911-4A27-A8D1-3EBF5CE3E375}"/>
              </a:ext>
            </a:extLst>
          </p:cNvPr>
          <p:cNvCxnSpPr>
            <a:cxnSpLocks/>
            <a:stCxn id="37" idx="3"/>
          </p:cNvCxnSpPr>
          <p:nvPr/>
        </p:nvCxnSpPr>
        <p:spPr>
          <a:xfrm>
            <a:off x="3440142" y="2703210"/>
            <a:ext cx="3700115" cy="91154"/>
          </a:xfrm>
          <a:prstGeom prst="bentConnector3">
            <a:avLst>
              <a:gd name="adj1" fmla="val 50000"/>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מרפקי 8">
            <a:extLst>
              <a:ext uri="{FF2B5EF4-FFF2-40B4-BE49-F238E27FC236}">
                <a16:creationId xmlns:a16="http://schemas.microsoft.com/office/drawing/2014/main" id="{0441D2BA-CEA2-48E8-A6BC-CFC8CB805430}"/>
              </a:ext>
            </a:extLst>
          </p:cNvPr>
          <p:cNvCxnSpPr>
            <a:cxnSpLocks/>
            <a:stCxn id="35" idx="3"/>
          </p:cNvCxnSpPr>
          <p:nvPr/>
        </p:nvCxnSpPr>
        <p:spPr>
          <a:xfrm flipV="1">
            <a:off x="3424668" y="3105309"/>
            <a:ext cx="3715589" cy="283642"/>
          </a:xfrm>
          <a:prstGeom prst="bentConnector3">
            <a:avLst/>
          </a:prstGeom>
          <a:ln w="76200">
            <a:solidFill>
              <a:srgbClr val="864C0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35">
            <a:extLst>
              <a:ext uri="{FF2B5EF4-FFF2-40B4-BE49-F238E27FC236}">
                <a16:creationId xmlns:a16="http://schemas.microsoft.com/office/drawing/2014/main" id="{E8EF14E9-C6E2-4C2A-9C6D-54CCA37E898E}"/>
              </a:ext>
            </a:extLst>
          </p:cNvPr>
          <p:cNvCxnSpPr/>
          <p:nvPr/>
        </p:nvCxnSpPr>
        <p:spPr>
          <a:xfrm flipV="1">
            <a:off x="4613987" y="601955"/>
            <a:ext cx="1046145" cy="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43">
            <a:extLst>
              <a:ext uri="{FF2B5EF4-FFF2-40B4-BE49-F238E27FC236}">
                <a16:creationId xmlns:a16="http://schemas.microsoft.com/office/drawing/2014/main" id="{5F6C015D-2123-4B09-A30E-F0A0D12841C2}"/>
              </a:ext>
            </a:extLst>
          </p:cNvPr>
          <p:cNvCxnSpPr>
            <a:cxnSpLocks/>
            <a:stCxn id="22" idx="3"/>
            <a:endCxn id="15" idx="0"/>
          </p:cNvCxnSpPr>
          <p:nvPr/>
        </p:nvCxnSpPr>
        <p:spPr>
          <a:xfrm>
            <a:off x="7142475" y="582819"/>
            <a:ext cx="362874" cy="1451195"/>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9922C92-E1CB-4CC2-B2E4-4F05F1D0F78F}"/>
              </a:ext>
            </a:extLst>
          </p:cNvPr>
          <p:cNvSpPr txBox="1">
            <a:spLocks/>
          </p:cNvSpPr>
          <p:nvPr/>
        </p:nvSpPr>
        <p:spPr>
          <a:xfrm rot="16200000">
            <a:off x="-3000083" y="3168435"/>
            <a:ext cx="6858002" cy="521129"/>
          </a:xfrm>
          <a:prstGeom prst="rect">
            <a:avLst/>
          </a:prstGeom>
          <a:solidFill>
            <a:schemeClr val="accent1">
              <a:lumMod val="50000"/>
            </a:schemeClr>
          </a:solidFill>
        </p:spPr>
        <p:txBody>
          <a:bodyP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2800" b="1" dirty="0" err="1">
                <a:solidFill>
                  <a:schemeClr val="bg1"/>
                </a:solidFill>
                <a:effectLst>
                  <a:glow rad="101600">
                    <a:schemeClr val="accent4">
                      <a:satMod val="175000"/>
                      <a:alpha val="40000"/>
                    </a:schemeClr>
                  </a:glow>
                </a:effectLst>
                <a:cs typeface="+mn-cs"/>
              </a:rPr>
              <a:t>ארכיטטורת</a:t>
            </a:r>
            <a:r>
              <a:rPr lang="he-IL" sz="2800" b="1" dirty="0">
                <a:solidFill>
                  <a:schemeClr val="bg1"/>
                </a:solidFill>
                <a:effectLst>
                  <a:glow rad="101600">
                    <a:schemeClr val="accent4">
                      <a:satMod val="175000"/>
                      <a:alpha val="40000"/>
                    </a:schemeClr>
                  </a:glow>
                </a:effectLst>
                <a:cs typeface="+mn-cs"/>
              </a:rPr>
              <a:t> הקוד – </a:t>
            </a:r>
            <a:r>
              <a:rPr lang="he-IL" sz="2800" b="1" dirty="0" err="1">
                <a:solidFill>
                  <a:schemeClr val="bg1"/>
                </a:solidFill>
                <a:effectLst>
                  <a:glow rad="101600">
                    <a:schemeClr val="accent4">
                      <a:satMod val="175000"/>
                      <a:alpha val="40000"/>
                    </a:schemeClr>
                  </a:glow>
                </a:effectLst>
                <a:cs typeface="+mn-cs"/>
              </a:rPr>
              <a:t>סכימת</a:t>
            </a:r>
            <a:r>
              <a:rPr lang="he-IL" sz="2800" b="1" dirty="0">
                <a:solidFill>
                  <a:schemeClr val="bg1"/>
                </a:solidFill>
                <a:effectLst>
                  <a:glow rad="101600">
                    <a:schemeClr val="accent4">
                      <a:satMod val="175000"/>
                      <a:alpha val="40000"/>
                    </a:schemeClr>
                  </a:glow>
                </a:effectLst>
                <a:cs typeface="+mn-cs"/>
              </a:rPr>
              <a:t> מלבנים</a:t>
            </a:r>
            <a:endParaRPr lang="en-US" sz="2800" b="1" dirty="0">
              <a:solidFill>
                <a:schemeClr val="bg1"/>
              </a:solidFill>
              <a:effectLst>
                <a:glow rad="101600">
                  <a:schemeClr val="accent4">
                    <a:satMod val="175000"/>
                    <a:alpha val="40000"/>
                  </a:schemeClr>
                </a:glow>
              </a:effectLst>
              <a:cs typeface="+mn-cs"/>
            </a:endParaRPr>
          </a:p>
        </p:txBody>
      </p:sp>
      <p:sp>
        <p:nvSpPr>
          <p:cNvPr id="13" name="Down Arrow 7">
            <a:extLst>
              <a:ext uri="{FF2B5EF4-FFF2-40B4-BE49-F238E27FC236}">
                <a16:creationId xmlns:a16="http://schemas.microsoft.com/office/drawing/2014/main" id="{18D45092-858A-407D-A3CE-EAAB3F6B412C}"/>
              </a:ext>
            </a:extLst>
          </p:cNvPr>
          <p:cNvSpPr/>
          <p:nvPr/>
        </p:nvSpPr>
        <p:spPr>
          <a:xfrm rot="5400000" flipV="1">
            <a:off x="10027533" y="978189"/>
            <a:ext cx="413792" cy="1043048"/>
          </a:xfrm>
          <a:prstGeom prst="downArrow">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Rectangle 8">
            <a:extLst>
              <a:ext uri="{FF2B5EF4-FFF2-40B4-BE49-F238E27FC236}">
                <a16:creationId xmlns:a16="http://schemas.microsoft.com/office/drawing/2014/main" id="{E5BFEA2C-AF48-45E1-BD82-E0633FDE12D0}"/>
              </a:ext>
            </a:extLst>
          </p:cNvPr>
          <p:cNvSpPr/>
          <p:nvPr/>
        </p:nvSpPr>
        <p:spPr>
          <a:xfrm>
            <a:off x="9072644" y="1173183"/>
            <a:ext cx="705650" cy="65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t>VGA</a:t>
            </a:r>
            <a:endParaRPr lang="he-IL" sz="1600" dirty="0"/>
          </a:p>
        </p:txBody>
      </p:sp>
      <p:sp>
        <p:nvSpPr>
          <p:cNvPr id="15" name="Rectangle 9">
            <a:extLst>
              <a:ext uri="{FF2B5EF4-FFF2-40B4-BE49-F238E27FC236}">
                <a16:creationId xmlns:a16="http://schemas.microsoft.com/office/drawing/2014/main" id="{A326F627-A5EA-4029-9744-BDD40C4FF248}"/>
              </a:ext>
            </a:extLst>
          </p:cNvPr>
          <p:cNvSpPr/>
          <p:nvPr/>
        </p:nvSpPr>
        <p:spPr>
          <a:xfrm>
            <a:off x="7145309" y="2034014"/>
            <a:ext cx="720080" cy="18685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MUX</a:t>
            </a:r>
            <a:endParaRPr lang="he-IL" dirty="0"/>
          </a:p>
        </p:txBody>
      </p:sp>
      <p:cxnSp>
        <p:nvCxnSpPr>
          <p:cNvPr id="16" name="Elbow Connector 17">
            <a:extLst>
              <a:ext uri="{FF2B5EF4-FFF2-40B4-BE49-F238E27FC236}">
                <a16:creationId xmlns:a16="http://schemas.microsoft.com/office/drawing/2014/main" id="{F07013C8-FEEA-43DD-AA8A-85AFEE7FC47E}"/>
              </a:ext>
            </a:extLst>
          </p:cNvPr>
          <p:cNvCxnSpPr>
            <a:cxnSpLocks/>
            <a:stCxn id="19" idx="3"/>
          </p:cNvCxnSpPr>
          <p:nvPr/>
        </p:nvCxnSpPr>
        <p:spPr>
          <a:xfrm>
            <a:off x="3424668" y="2017613"/>
            <a:ext cx="3704704" cy="455875"/>
          </a:xfrm>
          <a:prstGeom prst="bentConnector3">
            <a:avLst>
              <a:gd name="adj1" fmla="val 50000"/>
            </a:avLst>
          </a:prstGeom>
          <a:ln w="76200">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27">
            <a:extLst>
              <a:ext uri="{FF2B5EF4-FFF2-40B4-BE49-F238E27FC236}">
                <a16:creationId xmlns:a16="http://schemas.microsoft.com/office/drawing/2014/main" id="{EDD1CC53-BD22-4E7A-92DC-562B791967FB}"/>
              </a:ext>
            </a:extLst>
          </p:cNvPr>
          <p:cNvSpPr/>
          <p:nvPr/>
        </p:nvSpPr>
        <p:spPr>
          <a:xfrm>
            <a:off x="8164748" y="4011953"/>
            <a:ext cx="1018056" cy="200317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Game controller</a:t>
            </a:r>
            <a:br>
              <a:rPr lang="en-US" sz="1400" dirty="0"/>
            </a:br>
            <a:endParaRPr lang="he-IL" sz="1400" dirty="0"/>
          </a:p>
          <a:p>
            <a:pPr algn="ctr"/>
            <a:r>
              <a:rPr lang="he-IL" sz="1400" dirty="0">
                <a:latin typeface="Calibri" panose="020F0502020204030204" pitchFamily="34" charset="0"/>
                <a:cs typeface="Calibri" panose="020F0502020204030204" pitchFamily="34" charset="0"/>
              </a:rPr>
              <a:t>אמון על זיהוי ועדכון התנגשות השחקן עם רכיבים</a:t>
            </a:r>
            <a:endParaRPr lang="en-US" sz="1400" dirty="0">
              <a:latin typeface="Calibri" panose="020F0502020204030204" pitchFamily="34" charset="0"/>
              <a:cs typeface="Calibri" panose="020F0502020204030204" pitchFamily="34" charset="0"/>
            </a:endParaRPr>
          </a:p>
        </p:txBody>
      </p:sp>
      <p:sp>
        <p:nvSpPr>
          <p:cNvPr id="18" name="Down Arrow 28">
            <a:extLst>
              <a:ext uri="{FF2B5EF4-FFF2-40B4-BE49-F238E27FC236}">
                <a16:creationId xmlns:a16="http://schemas.microsoft.com/office/drawing/2014/main" id="{05CF0814-B6FB-4D94-B89A-9A798FC45782}"/>
              </a:ext>
            </a:extLst>
          </p:cNvPr>
          <p:cNvSpPr/>
          <p:nvPr/>
        </p:nvSpPr>
        <p:spPr>
          <a:xfrm rot="5400000" flipV="1">
            <a:off x="10033963" y="1991876"/>
            <a:ext cx="413792" cy="732524"/>
          </a:xfrm>
          <a:prstGeom prst="downArrow">
            <a:avLst/>
          </a:prstGeom>
          <a:solidFill>
            <a:schemeClr val="accent1">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Rectangle 53">
            <a:extLst>
              <a:ext uri="{FF2B5EF4-FFF2-40B4-BE49-F238E27FC236}">
                <a16:creationId xmlns:a16="http://schemas.microsoft.com/office/drawing/2014/main" id="{59F7304D-4D3D-422B-A410-B6F00CCA5EF6}"/>
              </a:ext>
            </a:extLst>
          </p:cNvPr>
          <p:cNvSpPr/>
          <p:nvPr/>
        </p:nvSpPr>
        <p:spPr>
          <a:xfrm>
            <a:off x="2213853" y="1757016"/>
            <a:ext cx="1210815" cy="521193"/>
          </a:xfrm>
          <a:prstGeom prst="rect">
            <a:avLst/>
          </a:prstGeom>
          <a:solidFill>
            <a:schemeClr val="accent4">
              <a:lumMod val="60000"/>
              <a:lumOff val="4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Diamonds logic </a:t>
            </a:r>
            <a:endParaRPr lang="he-IL" sz="1600" dirty="0">
              <a:solidFill>
                <a:sysClr val="windowText" lastClr="000000"/>
              </a:solidFill>
            </a:endParaRPr>
          </a:p>
        </p:txBody>
      </p:sp>
      <p:sp>
        <p:nvSpPr>
          <p:cNvPr id="20" name="Rectangle 56">
            <a:extLst>
              <a:ext uri="{FF2B5EF4-FFF2-40B4-BE49-F238E27FC236}">
                <a16:creationId xmlns:a16="http://schemas.microsoft.com/office/drawing/2014/main" id="{93970DA0-BCB3-49A1-B0DD-EE94C78180FA}"/>
              </a:ext>
            </a:extLst>
          </p:cNvPr>
          <p:cNvSpPr/>
          <p:nvPr/>
        </p:nvSpPr>
        <p:spPr>
          <a:xfrm>
            <a:off x="3823605" y="1727146"/>
            <a:ext cx="1219975" cy="528833"/>
          </a:xfrm>
          <a:prstGeom prst="rect">
            <a:avLst/>
          </a:prstGeom>
          <a:solidFill>
            <a:schemeClr val="accent4">
              <a:lumMod val="60000"/>
              <a:lumOff val="4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Diamonds draw</a:t>
            </a:r>
            <a:endParaRPr lang="he-IL" sz="1600" dirty="0">
              <a:solidFill>
                <a:sysClr val="windowText" lastClr="000000"/>
              </a:solidFill>
            </a:endParaRPr>
          </a:p>
        </p:txBody>
      </p:sp>
      <p:sp>
        <p:nvSpPr>
          <p:cNvPr id="21" name="Rectangle 30">
            <a:extLst>
              <a:ext uri="{FF2B5EF4-FFF2-40B4-BE49-F238E27FC236}">
                <a16:creationId xmlns:a16="http://schemas.microsoft.com/office/drawing/2014/main" id="{6D447101-412B-4D41-A876-93E595E5D3E3}"/>
              </a:ext>
            </a:extLst>
          </p:cNvPr>
          <p:cNvSpPr/>
          <p:nvPr/>
        </p:nvSpPr>
        <p:spPr>
          <a:xfrm>
            <a:off x="3825957" y="289081"/>
            <a:ext cx="1218379"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Player logic</a:t>
            </a:r>
            <a:endParaRPr lang="he-IL" sz="1600" dirty="0"/>
          </a:p>
        </p:txBody>
      </p:sp>
      <p:sp>
        <p:nvSpPr>
          <p:cNvPr id="22" name="Rectangle 31">
            <a:extLst>
              <a:ext uri="{FF2B5EF4-FFF2-40B4-BE49-F238E27FC236}">
                <a16:creationId xmlns:a16="http://schemas.microsoft.com/office/drawing/2014/main" id="{B0612577-07FE-4318-B169-0B8CAE82B899}"/>
              </a:ext>
            </a:extLst>
          </p:cNvPr>
          <p:cNvSpPr/>
          <p:nvPr/>
        </p:nvSpPr>
        <p:spPr>
          <a:xfrm>
            <a:off x="5682039" y="256288"/>
            <a:ext cx="1460436"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dirty="0"/>
              <a:t>player</a:t>
            </a:r>
          </a:p>
          <a:p>
            <a:pPr algn="ctr"/>
            <a:r>
              <a:rPr lang="en-US" dirty="0"/>
              <a:t>draw</a:t>
            </a:r>
            <a:endParaRPr lang="he-IL" dirty="0"/>
          </a:p>
        </p:txBody>
      </p:sp>
      <p:sp>
        <p:nvSpPr>
          <p:cNvPr id="23" name="Rectangle 32">
            <a:extLst>
              <a:ext uri="{FF2B5EF4-FFF2-40B4-BE49-F238E27FC236}">
                <a16:creationId xmlns:a16="http://schemas.microsoft.com/office/drawing/2014/main" id="{1BB8F4A4-D44E-468D-940C-59FF01AED143}"/>
              </a:ext>
            </a:extLst>
          </p:cNvPr>
          <p:cNvSpPr/>
          <p:nvPr/>
        </p:nvSpPr>
        <p:spPr>
          <a:xfrm>
            <a:off x="1699692" y="289082"/>
            <a:ext cx="1080120" cy="653061"/>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Keys</a:t>
            </a:r>
          </a:p>
        </p:txBody>
      </p:sp>
      <p:cxnSp>
        <p:nvCxnSpPr>
          <p:cNvPr id="24" name="Elbow Connector 33">
            <a:extLst>
              <a:ext uri="{FF2B5EF4-FFF2-40B4-BE49-F238E27FC236}">
                <a16:creationId xmlns:a16="http://schemas.microsoft.com/office/drawing/2014/main" id="{1A794105-FF31-4E52-B522-77B1E7F1ABE4}"/>
              </a:ext>
            </a:extLst>
          </p:cNvPr>
          <p:cNvCxnSpPr>
            <a:stCxn id="23" idx="3"/>
            <a:endCxn id="21" idx="1"/>
          </p:cNvCxnSpPr>
          <p:nvPr/>
        </p:nvCxnSpPr>
        <p:spPr>
          <a:xfrm flipV="1">
            <a:off x="2779812" y="615612"/>
            <a:ext cx="1046145" cy="1"/>
          </a:xfrm>
          <a:prstGeom prst="bent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54">
            <a:extLst>
              <a:ext uri="{FF2B5EF4-FFF2-40B4-BE49-F238E27FC236}">
                <a16:creationId xmlns:a16="http://schemas.microsoft.com/office/drawing/2014/main" id="{51AEEB95-9BDC-4057-AD53-7F12F5ED5B4A}"/>
              </a:ext>
            </a:extLst>
          </p:cNvPr>
          <p:cNvCxnSpPr>
            <a:cxnSpLocks/>
            <a:stCxn id="27" idx="3"/>
            <a:endCxn id="15" idx="2"/>
          </p:cNvCxnSpPr>
          <p:nvPr/>
        </p:nvCxnSpPr>
        <p:spPr>
          <a:xfrm flipV="1">
            <a:off x="5222786" y="3902521"/>
            <a:ext cx="2282563" cy="2435082"/>
          </a:xfrm>
          <a:prstGeom prst="bentConnector2">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9">
            <a:extLst>
              <a:ext uri="{FF2B5EF4-FFF2-40B4-BE49-F238E27FC236}">
                <a16:creationId xmlns:a16="http://schemas.microsoft.com/office/drawing/2014/main" id="{85F7C9D0-786A-4CE6-AA9D-BA992A92E19F}"/>
              </a:ext>
            </a:extLst>
          </p:cNvPr>
          <p:cNvSpPr/>
          <p:nvPr/>
        </p:nvSpPr>
        <p:spPr>
          <a:xfrm>
            <a:off x="9073501" y="2062416"/>
            <a:ext cx="794609" cy="653061"/>
          </a:xfrm>
          <a:prstGeom prst="rect">
            <a:avLst/>
          </a:prstGeom>
          <a:solidFill>
            <a:srgbClr val="ED5998"/>
          </a:solidFill>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solidFill>
                  <a:schemeClr val="bg1"/>
                </a:solidFill>
              </a:rPr>
              <a:t>sound</a:t>
            </a:r>
            <a:endParaRPr lang="he-IL" dirty="0">
              <a:solidFill>
                <a:schemeClr val="bg1"/>
              </a:solidFill>
            </a:endParaRPr>
          </a:p>
        </p:txBody>
      </p:sp>
      <p:sp>
        <p:nvSpPr>
          <p:cNvPr id="27" name="Rectangle 19">
            <a:extLst>
              <a:ext uri="{FF2B5EF4-FFF2-40B4-BE49-F238E27FC236}">
                <a16:creationId xmlns:a16="http://schemas.microsoft.com/office/drawing/2014/main" id="{19227B95-437F-47FA-A511-2BBCABD19EED}"/>
              </a:ext>
            </a:extLst>
          </p:cNvPr>
          <p:cNvSpPr/>
          <p:nvPr/>
        </p:nvSpPr>
        <p:spPr>
          <a:xfrm>
            <a:off x="2288390" y="6125821"/>
            <a:ext cx="2934396" cy="4235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Background</a:t>
            </a:r>
          </a:p>
        </p:txBody>
      </p:sp>
      <p:cxnSp>
        <p:nvCxnSpPr>
          <p:cNvPr id="28" name="Elbow Connector 17">
            <a:extLst>
              <a:ext uri="{FF2B5EF4-FFF2-40B4-BE49-F238E27FC236}">
                <a16:creationId xmlns:a16="http://schemas.microsoft.com/office/drawing/2014/main" id="{6EBB61A1-4D55-4703-9E5F-86CA609A714E}"/>
              </a:ext>
            </a:extLst>
          </p:cNvPr>
          <p:cNvCxnSpPr>
            <a:cxnSpLocks/>
            <a:stCxn id="33" idx="3"/>
          </p:cNvCxnSpPr>
          <p:nvPr/>
        </p:nvCxnSpPr>
        <p:spPr>
          <a:xfrm flipV="1">
            <a:off x="3424668" y="3417655"/>
            <a:ext cx="3704704" cy="652948"/>
          </a:xfrm>
          <a:prstGeom prst="bentConnector3">
            <a:avLst>
              <a:gd name="adj1" fmla="val 53085"/>
            </a:avLst>
          </a:prstGeom>
          <a:ln w="76200">
            <a:solidFill>
              <a:srgbClr val="FBCDB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35">
            <a:extLst>
              <a:ext uri="{FF2B5EF4-FFF2-40B4-BE49-F238E27FC236}">
                <a16:creationId xmlns:a16="http://schemas.microsoft.com/office/drawing/2014/main" id="{1479F3D9-4E16-4354-B98E-6AC37EA3E00F}"/>
              </a:ext>
            </a:extLst>
          </p:cNvPr>
          <p:cNvCxnSpPr>
            <a:cxnSpLocks/>
            <a:stCxn id="15" idx="3"/>
            <a:endCxn id="14" idx="1"/>
          </p:cNvCxnSpPr>
          <p:nvPr/>
        </p:nvCxnSpPr>
        <p:spPr>
          <a:xfrm flipV="1">
            <a:off x="7865389" y="1499714"/>
            <a:ext cx="1207255" cy="1468554"/>
          </a:xfrm>
          <a:prstGeom prst="bentConnector3">
            <a:avLst>
              <a:gd name="adj1" fmla="val 50000"/>
            </a:avLst>
          </a:prstGeom>
          <a:ln w="762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7">
            <a:extLst>
              <a:ext uri="{FF2B5EF4-FFF2-40B4-BE49-F238E27FC236}">
                <a16:creationId xmlns:a16="http://schemas.microsoft.com/office/drawing/2014/main" id="{1E2EB7A3-80AA-43C6-A7E7-7217C92A04D4}"/>
              </a:ext>
            </a:extLst>
          </p:cNvPr>
          <p:cNvCxnSpPr>
            <a:cxnSpLocks/>
            <a:stCxn id="31" idx="3"/>
          </p:cNvCxnSpPr>
          <p:nvPr/>
        </p:nvCxnSpPr>
        <p:spPr>
          <a:xfrm flipV="1">
            <a:off x="3424668" y="3687848"/>
            <a:ext cx="3704704" cy="1082575"/>
          </a:xfrm>
          <a:prstGeom prst="bentConnector3">
            <a:avLst>
              <a:gd name="adj1" fmla="val 57199"/>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53">
            <a:extLst>
              <a:ext uri="{FF2B5EF4-FFF2-40B4-BE49-F238E27FC236}">
                <a16:creationId xmlns:a16="http://schemas.microsoft.com/office/drawing/2014/main" id="{DD4810E5-59A0-409E-BCAE-EFCE40D2DD0B}"/>
              </a:ext>
            </a:extLst>
          </p:cNvPr>
          <p:cNvSpPr/>
          <p:nvPr/>
        </p:nvSpPr>
        <p:spPr>
          <a:xfrm>
            <a:off x="2213853" y="4509487"/>
            <a:ext cx="1210815" cy="521872"/>
          </a:xfrm>
          <a:prstGeom prst="rect">
            <a:avLst/>
          </a:prstGeom>
          <a:solidFill>
            <a:srgbClr val="C0000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bombs logic </a:t>
            </a:r>
            <a:endParaRPr lang="he-IL" sz="1600" dirty="0"/>
          </a:p>
        </p:txBody>
      </p:sp>
      <p:sp>
        <p:nvSpPr>
          <p:cNvPr id="32" name="Rectangle 56">
            <a:extLst>
              <a:ext uri="{FF2B5EF4-FFF2-40B4-BE49-F238E27FC236}">
                <a16:creationId xmlns:a16="http://schemas.microsoft.com/office/drawing/2014/main" id="{4B768D6F-10B6-4DE4-8DED-92853B49DC99}"/>
              </a:ext>
            </a:extLst>
          </p:cNvPr>
          <p:cNvSpPr/>
          <p:nvPr/>
        </p:nvSpPr>
        <p:spPr>
          <a:xfrm>
            <a:off x="3788686" y="4509485"/>
            <a:ext cx="1219975" cy="513193"/>
          </a:xfrm>
          <a:prstGeom prst="rect">
            <a:avLst/>
          </a:prstGeom>
          <a:solidFill>
            <a:srgbClr val="C0000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bombs draw</a:t>
            </a:r>
            <a:endParaRPr lang="he-IL" sz="1600" dirty="0"/>
          </a:p>
        </p:txBody>
      </p:sp>
      <p:sp>
        <p:nvSpPr>
          <p:cNvPr id="33" name="Rectangle 53">
            <a:extLst>
              <a:ext uri="{FF2B5EF4-FFF2-40B4-BE49-F238E27FC236}">
                <a16:creationId xmlns:a16="http://schemas.microsoft.com/office/drawing/2014/main" id="{28FCD044-0409-4B4C-AE51-049E631A9C1C}"/>
              </a:ext>
            </a:extLst>
          </p:cNvPr>
          <p:cNvSpPr/>
          <p:nvPr/>
        </p:nvSpPr>
        <p:spPr>
          <a:xfrm>
            <a:off x="2213853" y="3809667"/>
            <a:ext cx="1210815" cy="521872"/>
          </a:xfrm>
          <a:prstGeom prst="rect">
            <a:avLst/>
          </a:prstGeom>
          <a:solidFill>
            <a:srgbClr val="FBCDBD"/>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tx1"/>
                </a:solidFill>
                <a:effectLst>
                  <a:outerShdw blurRad="38100" dist="19050" dir="2700000" algn="tl" rotWithShape="0">
                    <a:schemeClr val="dk1">
                      <a:alpha val="40000"/>
                    </a:schemeClr>
                  </a:outerShdw>
                </a:effectLst>
              </a:rPr>
              <a:t> life logic </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4" name="Rectangle 56">
            <a:extLst>
              <a:ext uri="{FF2B5EF4-FFF2-40B4-BE49-F238E27FC236}">
                <a16:creationId xmlns:a16="http://schemas.microsoft.com/office/drawing/2014/main" id="{7589AC09-4095-4228-8833-72D1195FC144}"/>
              </a:ext>
            </a:extLst>
          </p:cNvPr>
          <p:cNvSpPr/>
          <p:nvPr/>
        </p:nvSpPr>
        <p:spPr>
          <a:xfrm>
            <a:off x="3788686" y="3809665"/>
            <a:ext cx="1219975" cy="513193"/>
          </a:xfrm>
          <a:prstGeom prst="rect">
            <a:avLst/>
          </a:prstGeom>
          <a:solidFill>
            <a:srgbClr val="FBCDBD"/>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tx1"/>
                </a:solidFill>
                <a:effectLst>
                  <a:outerShdw blurRad="38100" dist="19050" dir="2700000" algn="tl" rotWithShape="0">
                    <a:schemeClr val="dk1">
                      <a:alpha val="40000"/>
                    </a:schemeClr>
                  </a:outerShdw>
                </a:effectLst>
              </a:rPr>
              <a:t> hearts draw</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5" name="Rectangle 53">
            <a:extLst>
              <a:ext uri="{FF2B5EF4-FFF2-40B4-BE49-F238E27FC236}">
                <a16:creationId xmlns:a16="http://schemas.microsoft.com/office/drawing/2014/main" id="{5699D1CE-867B-4229-B48F-FE73335E0E94}"/>
              </a:ext>
            </a:extLst>
          </p:cNvPr>
          <p:cNvSpPr/>
          <p:nvPr/>
        </p:nvSpPr>
        <p:spPr>
          <a:xfrm>
            <a:off x="2213853" y="3128015"/>
            <a:ext cx="1210815" cy="521872"/>
          </a:xfrm>
          <a:prstGeom prst="rect">
            <a:avLst/>
          </a:prstGeom>
          <a:solidFill>
            <a:srgbClr val="864C0C"/>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bg1"/>
                </a:solidFill>
                <a:effectLst>
                  <a:outerShdw blurRad="38100" dist="19050" dir="2700000" algn="tl" rotWithShape="0">
                    <a:schemeClr val="dk1">
                      <a:alpha val="40000"/>
                    </a:schemeClr>
                  </a:outerShdw>
                </a:effectLst>
              </a:rPr>
              <a:t> door logic </a:t>
            </a:r>
            <a:endParaRPr lang="he-IL" sz="1600" dirty="0">
              <a:ln w="0"/>
              <a:solidFill>
                <a:schemeClr val="bg1"/>
              </a:solidFill>
              <a:effectLst>
                <a:outerShdw blurRad="38100" dist="19050" dir="2700000" algn="tl" rotWithShape="0">
                  <a:schemeClr val="dk1">
                    <a:alpha val="40000"/>
                  </a:schemeClr>
                </a:outerShdw>
              </a:effectLst>
            </a:endParaRPr>
          </a:p>
        </p:txBody>
      </p:sp>
      <p:sp>
        <p:nvSpPr>
          <p:cNvPr id="36" name="Rectangle 56">
            <a:extLst>
              <a:ext uri="{FF2B5EF4-FFF2-40B4-BE49-F238E27FC236}">
                <a16:creationId xmlns:a16="http://schemas.microsoft.com/office/drawing/2014/main" id="{DE6F81B9-819E-4FDD-B433-50ED98CAE096}"/>
              </a:ext>
            </a:extLst>
          </p:cNvPr>
          <p:cNvSpPr/>
          <p:nvPr/>
        </p:nvSpPr>
        <p:spPr>
          <a:xfrm>
            <a:off x="3788686" y="3128013"/>
            <a:ext cx="1219975" cy="513193"/>
          </a:xfrm>
          <a:prstGeom prst="rect">
            <a:avLst/>
          </a:prstGeom>
          <a:solidFill>
            <a:srgbClr val="864C0C"/>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ln w="0"/>
                <a:solidFill>
                  <a:schemeClr val="bg1"/>
                </a:solidFill>
                <a:effectLst>
                  <a:outerShdw blurRad="38100" dist="19050" dir="2700000" algn="tl" rotWithShape="0">
                    <a:schemeClr val="dk1">
                      <a:alpha val="40000"/>
                    </a:schemeClr>
                  </a:outerShdw>
                </a:effectLst>
              </a:rPr>
              <a:t> door draw</a:t>
            </a:r>
            <a:endParaRPr lang="he-IL" sz="1600" dirty="0">
              <a:ln w="0"/>
              <a:solidFill>
                <a:schemeClr val="bg1"/>
              </a:solidFill>
              <a:effectLst>
                <a:outerShdw blurRad="38100" dist="19050" dir="2700000" algn="tl" rotWithShape="0">
                  <a:schemeClr val="dk1">
                    <a:alpha val="40000"/>
                  </a:schemeClr>
                </a:outerShdw>
              </a:effectLst>
            </a:endParaRPr>
          </a:p>
        </p:txBody>
      </p:sp>
      <p:sp>
        <p:nvSpPr>
          <p:cNvPr id="37" name="Rectangle 53">
            <a:extLst>
              <a:ext uri="{FF2B5EF4-FFF2-40B4-BE49-F238E27FC236}">
                <a16:creationId xmlns:a16="http://schemas.microsoft.com/office/drawing/2014/main" id="{8EC04993-730A-4974-B7B8-73A20168BADF}"/>
              </a:ext>
            </a:extLst>
          </p:cNvPr>
          <p:cNvSpPr/>
          <p:nvPr/>
        </p:nvSpPr>
        <p:spPr>
          <a:xfrm>
            <a:off x="2229327" y="2442274"/>
            <a:ext cx="1210815" cy="521872"/>
          </a:xfrm>
          <a:prstGeom prst="rect">
            <a:avLst/>
          </a:prstGeom>
          <a:solidFill>
            <a:srgbClr val="7030A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maze logic </a:t>
            </a:r>
            <a:endParaRPr lang="he-IL" sz="1600" dirty="0"/>
          </a:p>
        </p:txBody>
      </p:sp>
      <p:sp>
        <p:nvSpPr>
          <p:cNvPr id="38" name="Rectangle 56">
            <a:extLst>
              <a:ext uri="{FF2B5EF4-FFF2-40B4-BE49-F238E27FC236}">
                <a16:creationId xmlns:a16="http://schemas.microsoft.com/office/drawing/2014/main" id="{C9AB0E8E-35DF-43B8-AF24-239BDB9901CA}"/>
              </a:ext>
            </a:extLst>
          </p:cNvPr>
          <p:cNvSpPr/>
          <p:nvPr/>
        </p:nvSpPr>
        <p:spPr>
          <a:xfrm>
            <a:off x="3804160" y="2442272"/>
            <a:ext cx="1219975" cy="513193"/>
          </a:xfrm>
          <a:prstGeom prst="rect">
            <a:avLst/>
          </a:prstGeom>
          <a:solidFill>
            <a:srgbClr val="7030A0"/>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t> maze draw</a:t>
            </a:r>
            <a:endParaRPr lang="he-IL" sz="1600" dirty="0"/>
          </a:p>
        </p:txBody>
      </p:sp>
      <p:sp>
        <p:nvSpPr>
          <p:cNvPr id="39" name="Rectangle 27">
            <a:extLst>
              <a:ext uri="{FF2B5EF4-FFF2-40B4-BE49-F238E27FC236}">
                <a16:creationId xmlns:a16="http://schemas.microsoft.com/office/drawing/2014/main" id="{03C14CAB-B4C0-40E2-AB65-AFD6C7FA81C6}"/>
              </a:ext>
            </a:extLst>
          </p:cNvPr>
          <p:cNvSpPr/>
          <p:nvPr/>
        </p:nvSpPr>
        <p:spPr>
          <a:xfrm>
            <a:off x="9687317" y="4011885"/>
            <a:ext cx="1018056" cy="200317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t>State machine</a:t>
            </a:r>
            <a:br>
              <a:rPr lang="en-US" sz="1400" dirty="0"/>
            </a:br>
            <a:endParaRPr lang="en-US" sz="1400" dirty="0"/>
          </a:p>
          <a:p>
            <a:pPr algn="ctr"/>
            <a:r>
              <a:rPr lang="he-IL" sz="1400" dirty="0">
                <a:latin typeface="Calibri" panose="020F0502020204030204" pitchFamily="34" charset="0"/>
                <a:cs typeface="Calibri" panose="020F0502020204030204" pitchFamily="34" charset="0"/>
              </a:rPr>
              <a:t>אמון על זיהוי ועדכון מעבר בין שלבי משחק</a:t>
            </a:r>
            <a:endParaRPr lang="en-US" sz="1400" dirty="0">
              <a:latin typeface="Calibri" panose="020F0502020204030204" pitchFamily="34" charset="0"/>
              <a:cs typeface="Calibri" panose="020F0502020204030204" pitchFamily="34" charset="0"/>
            </a:endParaRPr>
          </a:p>
        </p:txBody>
      </p:sp>
      <p:cxnSp>
        <p:nvCxnSpPr>
          <p:cNvPr id="40" name="מחבר: מרפקי 39">
            <a:extLst>
              <a:ext uri="{FF2B5EF4-FFF2-40B4-BE49-F238E27FC236}">
                <a16:creationId xmlns:a16="http://schemas.microsoft.com/office/drawing/2014/main" id="{469DFBBE-20C0-4F2A-A706-4A0C9FFC4D89}"/>
              </a:ext>
            </a:extLst>
          </p:cNvPr>
          <p:cNvCxnSpPr>
            <a:cxnSpLocks/>
            <a:stCxn id="31" idx="2"/>
          </p:cNvCxnSpPr>
          <p:nvPr/>
        </p:nvCxnSpPr>
        <p:spPr>
          <a:xfrm rot="16200000" flipH="1">
            <a:off x="5067672" y="2782947"/>
            <a:ext cx="798396" cy="5295219"/>
          </a:xfrm>
          <a:prstGeom prst="bentConnector2">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מחבר חץ ישר 40">
            <a:extLst>
              <a:ext uri="{FF2B5EF4-FFF2-40B4-BE49-F238E27FC236}">
                <a16:creationId xmlns:a16="http://schemas.microsoft.com/office/drawing/2014/main" id="{60A37EDE-FFEB-4F56-A90C-B2AE316CEF61}"/>
              </a:ext>
            </a:extLst>
          </p:cNvPr>
          <p:cNvCxnSpPr>
            <a:stCxn id="17" idx="3"/>
            <a:endCxn id="39" idx="1"/>
          </p:cNvCxnSpPr>
          <p:nvPr/>
        </p:nvCxnSpPr>
        <p:spPr>
          <a:xfrm flipV="1">
            <a:off x="9182804" y="5013474"/>
            <a:ext cx="504513" cy="6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53">
            <a:extLst>
              <a:ext uri="{FF2B5EF4-FFF2-40B4-BE49-F238E27FC236}">
                <a16:creationId xmlns:a16="http://schemas.microsoft.com/office/drawing/2014/main" id="{2301AE89-6799-4B8F-9836-2E1D682E1CC0}"/>
              </a:ext>
            </a:extLst>
          </p:cNvPr>
          <p:cNvSpPr/>
          <p:nvPr/>
        </p:nvSpPr>
        <p:spPr>
          <a:xfrm>
            <a:off x="2213853" y="1089085"/>
            <a:ext cx="1210815" cy="521193"/>
          </a:xfrm>
          <a:prstGeom prst="rect">
            <a:avLst/>
          </a:prstGeom>
          <a:solidFill>
            <a:schemeClr val="accent1">
              <a:lumMod val="40000"/>
              <a:lumOff val="60000"/>
            </a:schemeClr>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1600" dirty="0">
                <a:solidFill>
                  <a:sysClr val="windowText" lastClr="000000"/>
                </a:solidFill>
              </a:rPr>
              <a:t>  score logic </a:t>
            </a:r>
            <a:endParaRPr lang="he-IL" sz="1600" dirty="0">
              <a:solidFill>
                <a:sysClr val="windowText" lastClr="000000"/>
              </a:solidFill>
            </a:endParaRPr>
          </a:p>
        </p:txBody>
      </p:sp>
      <p:sp>
        <p:nvSpPr>
          <p:cNvPr id="53" name="מלבן 52">
            <a:extLst>
              <a:ext uri="{FF2B5EF4-FFF2-40B4-BE49-F238E27FC236}">
                <a16:creationId xmlns:a16="http://schemas.microsoft.com/office/drawing/2014/main" id="{CBF3010D-9006-4E01-9BC0-27C21815261D}"/>
              </a:ext>
            </a:extLst>
          </p:cNvPr>
          <p:cNvSpPr/>
          <p:nvPr/>
        </p:nvSpPr>
        <p:spPr>
          <a:xfrm>
            <a:off x="8713828" y="3192782"/>
            <a:ext cx="1514475" cy="408423"/>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Sound MUX</a:t>
            </a:r>
            <a:endParaRPr lang="he-IL" dirty="0"/>
          </a:p>
        </p:txBody>
      </p:sp>
      <p:cxnSp>
        <p:nvCxnSpPr>
          <p:cNvPr id="55" name="מחבר: מרפקי 54">
            <a:extLst>
              <a:ext uri="{FF2B5EF4-FFF2-40B4-BE49-F238E27FC236}">
                <a16:creationId xmlns:a16="http://schemas.microsoft.com/office/drawing/2014/main" id="{86D6F9C9-6022-440C-A7CA-4B088C5E5851}"/>
              </a:ext>
            </a:extLst>
          </p:cNvPr>
          <p:cNvCxnSpPr>
            <a:stCxn id="17" idx="0"/>
            <a:endCxn id="53" idx="2"/>
          </p:cNvCxnSpPr>
          <p:nvPr/>
        </p:nvCxnSpPr>
        <p:spPr>
          <a:xfrm rot="5400000" flipH="1" flipV="1">
            <a:off x="8867047" y="3407934"/>
            <a:ext cx="410748" cy="797290"/>
          </a:xfrm>
          <a:prstGeom prst="bentConnector3">
            <a:avLst/>
          </a:prstGeom>
          <a:ln w="28575">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E7DB4051-D226-4D03-9190-938CFA6638DD}"/>
              </a:ext>
            </a:extLst>
          </p:cNvPr>
          <p:cNvCxnSpPr>
            <a:stCxn id="53" idx="0"/>
            <a:endCxn id="26" idx="2"/>
          </p:cNvCxnSpPr>
          <p:nvPr/>
        </p:nvCxnSpPr>
        <p:spPr>
          <a:xfrm flipH="1" flipV="1">
            <a:off x="9470806" y="2715477"/>
            <a:ext cx="260" cy="477305"/>
          </a:xfrm>
          <a:prstGeom prst="straightConnector1">
            <a:avLst/>
          </a:prstGeom>
          <a:ln w="19050">
            <a:solidFill>
              <a:srgbClr val="CC0066"/>
            </a:solidFill>
            <a:tailEnd type="triangle"/>
          </a:ln>
        </p:spPr>
        <p:style>
          <a:lnRef idx="1">
            <a:schemeClr val="accent1"/>
          </a:lnRef>
          <a:fillRef idx="0">
            <a:schemeClr val="accent1"/>
          </a:fillRef>
          <a:effectRef idx="0">
            <a:schemeClr val="accent1"/>
          </a:effectRef>
          <a:fontRef idx="minor">
            <a:schemeClr val="tx1"/>
          </a:fontRef>
        </p:style>
      </p:cxnSp>
      <p:sp>
        <p:nvSpPr>
          <p:cNvPr id="49" name="כותרת 1">
            <a:extLst>
              <a:ext uri="{FF2B5EF4-FFF2-40B4-BE49-F238E27FC236}">
                <a16:creationId xmlns:a16="http://schemas.microsoft.com/office/drawing/2014/main" id="{3393FB37-2F27-4747-A538-043F49B2221D}"/>
              </a:ext>
            </a:extLst>
          </p:cNvPr>
          <p:cNvSpPr>
            <a:spLocks noGrp="1"/>
          </p:cNvSpPr>
          <p:nvPr>
            <p:ph type="title"/>
          </p:nvPr>
        </p:nvSpPr>
        <p:spPr>
          <a:xfrm>
            <a:off x="1731364" y="3112"/>
            <a:ext cx="10515600" cy="644525"/>
          </a:xfrm>
        </p:spPr>
        <p:txBody>
          <a:bodyPr>
            <a:noAutofit/>
          </a:bodyPr>
          <a:lstStyle/>
          <a:p>
            <a:r>
              <a:rPr lang="he-IL" sz="2800" b="1" dirty="0">
                <a:latin typeface="Calibri" panose="020F0502020204030204" pitchFamily="34" charset="0"/>
                <a:cs typeface="Calibri" panose="020F0502020204030204" pitchFamily="34" charset="0"/>
              </a:rPr>
              <a:t>מימוש לדוג' של זוג מודולים מרכזיים:</a:t>
            </a:r>
          </a:p>
        </p:txBody>
      </p:sp>
    </p:spTree>
    <p:extLst>
      <p:ext uri="{BB962C8B-B14F-4D97-AF65-F5344CB8AC3E}">
        <p14:creationId xmlns:p14="http://schemas.microsoft.com/office/powerpoint/2010/main" val="224988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750" fill="hold"/>
                                        <p:tgtEl>
                                          <p:spTgt spid="44"/>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1104</Words>
  <Application>Microsoft Office PowerPoint</Application>
  <PresentationFormat>מסך רחב</PresentationFormat>
  <Paragraphs>186</Paragraphs>
  <Slides>17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Arial</vt:lpstr>
      <vt:lpstr>Calibri</vt:lpstr>
      <vt:lpstr>Calibri Light</vt:lpstr>
      <vt:lpstr>Wingdings</vt:lpstr>
      <vt:lpstr>ערכת נושא Office</vt:lpstr>
      <vt:lpstr>פרויקט במעבדה להנדסת חשמל א'</vt:lpstr>
      <vt:lpstr>אפיון הפרויקט</vt:lpstr>
      <vt:lpstr>ארכיטקטורת ממשקים חיצוניים וחיבורים:</vt:lpstr>
      <vt:lpstr>ואיך זה נראה:</vt:lpstr>
      <vt:lpstr>הוראות הפעלה</vt:lpstr>
      <vt:lpstr>מצגת של PowerPoint‏</vt:lpstr>
      <vt:lpstr>מצגת של PowerPoint‏</vt:lpstr>
      <vt:lpstr>שרטוט היררכיה עליונה</vt:lpstr>
      <vt:lpstr>מימוש לדוג' של זוג מודולים מרכזיים:</vt:lpstr>
      <vt:lpstr>מצגת של PowerPoint‏</vt:lpstr>
      <vt:lpstr>מצגת של PowerPoint‏</vt:lpstr>
      <vt:lpstr>מימוש לדוג' של זוג מודולים מרכזיים:</vt:lpstr>
      <vt:lpstr>מצגת של PowerPoint‏</vt:lpstr>
      <vt:lpstr>מצגת של PowerPoint‏</vt:lpstr>
      <vt:lpstr>עזרים מיוחדים:</vt:lpstr>
      <vt:lpstr>מצגת של PowerPoint‏</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במעבדה להנדסת חשמל א'</dc:title>
  <dc:creator>shanyzamir@outlook.com</dc:creator>
  <cp:lastModifiedBy>shanyzamir@outlook.com</cp:lastModifiedBy>
  <cp:revision>74</cp:revision>
  <dcterms:created xsi:type="dcterms:W3CDTF">2021-01-04T21:35:07Z</dcterms:created>
  <dcterms:modified xsi:type="dcterms:W3CDTF">2021-01-07T08:26:05Z</dcterms:modified>
</cp:coreProperties>
</file>