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69" r:id="rId2"/>
    <p:sldId id="291" r:id="rId3"/>
    <p:sldId id="270" r:id="rId4"/>
    <p:sldId id="261" r:id="rId5"/>
    <p:sldId id="262" r:id="rId6"/>
    <p:sldId id="258" r:id="rId7"/>
    <p:sldId id="294" r:id="rId8"/>
    <p:sldId id="263" r:id="rId9"/>
    <p:sldId id="264" r:id="rId10"/>
    <p:sldId id="295" r:id="rId11"/>
    <p:sldId id="265" r:id="rId12"/>
    <p:sldId id="266" r:id="rId13"/>
    <p:sldId id="267" r:id="rId14"/>
    <p:sldId id="29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10"/>
    <p:restoredTop sz="82721"/>
  </p:normalViewPr>
  <p:slideViewPr>
    <p:cSldViewPr snapToGrid="0" snapToObjects="1">
      <p:cViewPr varScale="1">
        <p:scale>
          <a:sx n="70" d="100"/>
          <a:sy n="70" d="100"/>
        </p:scale>
        <p:origin x="192" y="1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F0AAD9-A13D-E34D-9771-ABD831281AC6}" type="datetimeFigureOut">
              <a:rPr lang="en-US" smtClean="0"/>
              <a:t>1/8/20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8A3E53-3192-E14A-BC0C-A4B4978D2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486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8A3E53-3192-E14A-BC0C-A4B4978D21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056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8A3E53-3192-E14A-BC0C-A4B4978D219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5506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8A3E53-3192-E14A-BC0C-A4B4978D219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42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0A198-36FB-8448-98A2-A2CD1CF9BDC7}" type="datetimeFigureOut">
              <a:rPr lang="en-US" smtClean="0"/>
              <a:t>1/8/20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D19D5-148B-384F-841C-D9B1F2D92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942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0A198-36FB-8448-98A2-A2CD1CF9BDC7}" type="datetimeFigureOut">
              <a:rPr lang="en-US" smtClean="0"/>
              <a:t>1/8/20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D19D5-148B-384F-841C-D9B1F2D92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004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0A198-36FB-8448-98A2-A2CD1CF9BDC7}" type="datetimeFigureOut">
              <a:rPr lang="en-US" smtClean="0"/>
              <a:t>1/8/20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D19D5-148B-384F-841C-D9B1F2D92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147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0A198-36FB-8448-98A2-A2CD1CF9BDC7}" type="datetimeFigureOut">
              <a:rPr lang="en-US" smtClean="0"/>
              <a:t>1/8/20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D19D5-148B-384F-841C-D9B1F2D92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608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0A198-36FB-8448-98A2-A2CD1CF9BDC7}" type="datetimeFigureOut">
              <a:rPr lang="en-US" smtClean="0"/>
              <a:t>1/8/20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D19D5-148B-384F-841C-D9B1F2D92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309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0A198-36FB-8448-98A2-A2CD1CF9BDC7}" type="datetimeFigureOut">
              <a:rPr lang="en-US" smtClean="0"/>
              <a:t>1/8/20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D19D5-148B-384F-841C-D9B1F2D92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008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0A198-36FB-8448-98A2-A2CD1CF9BDC7}" type="datetimeFigureOut">
              <a:rPr lang="en-US" smtClean="0"/>
              <a:t>1/8/20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D19D5-148B-384F-841C-D9B1F2D92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0A198-36FB-8448-98A2-A2CD1CF9BDC7}" type="datetimeFigureOut">
              <a:rPr lang="en-US" smtClean="0"/>
              <a:t>1/8/20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D19D5-148B-384F-841C-D9B1F2D92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007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0A198-36FB-8448-98A2-A2CD1CF9BDC7}" type="datetimeFigureOut">
              <a:rPr lang="en-US" smtClean="0"/>
              <a:t>1/8/20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D19D5-148B-384F-841C-D9B1F2D92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449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0A198-36FB-8448-98A2-A2CD1CF9BDC7}" type="datetimeFigureOut">
              <a:rPr lang="en-US" smtClean="0"/>
              <a:t>1/8/20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D19D5-148B-384F-841C-D9B1F2D92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597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0A198-36FB-8448-98A2-A2CD1CF9BDC7}" type="datetimeFigureOut">
              <a:rPr lang="en-US" smtClean="0"/>
              <a:t>1/8/20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D19D5-148B-384F-841C-D9B1F2D92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641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20A198-36FB-8448-98A2-A2CD1CF9BDC7}" type="datetimeFigureOut">
              <a:rPr lang="en-US" smtClean="0"/>
              <a:t>1/8/20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CD19D5-148B-384F-841C-D9B1F2D92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529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F59AA-E8B8-4176-B09D-9EE914131E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Read normalization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0BC3D2-6538-423E-8E52-F701C20DF4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3571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9272047"/>
              </p:ext>
            </p:extLst>
          </p:nvPr>
        </p:nvGraphicFramePr>
        <p:xfrm>
          <a:off x="2032000" y="1341458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Gene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Rep 1 read counts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Rep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Rep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A (2kb)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/>
                        <a:t> B (4kb)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C (1kb)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D</a:t>
                      </a:r>
                      <a:r>
                        <a:rPr lang="en-US" baseline="0" dirty="0"/>
                        <a:t> (10kb)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664130" y="3429000"/>
            <a:ext cx="612831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TPM:</a:t>
            </a:r>
          </a:p>
          <a:p>
            <a:pPr marL="514350" indent="-514350">
              <a:buFontTx/>
              <a:buAutoNum type="arabicParenR"/>
            </a:pPr>
            <a:r>
              <a:rPr lang="en-US" sz="3000" dirty="0"/>
              <a:t>Divide each count by length of the gene  (kb)</a:t>
            </a:r>
          </a:p>
          <a:p>
            <a:pPr marL="514350" indent="-514350">
              <a:buAutoNum type="arabicParenR"/>
            </a:pPr>
            <a:r>
              <a:rPr lang="en-US" sz="3000" dirty="0"/>
              <a:t>Sum RPK values</a:t>
            </a:r>
          </a:p>
          <a:p>
            <a:pPr marL="514350" indent="-514350">
              <a:buFontTx/>
              <a:buAutoNum type="arabicParenR"/>
            </a:pPr>
            <a:r>
              <a:rPr lang="en-US" sz="3000" dirty="0"/>
              <a:t>Divide total by 10</a:t>
            </a:r>
          </a:p>
          <a:p>
            <a:pPr marL="514350" indent="-514350">
              <a:buFontTx/>
              <a:buAutoNum type="arabicParenR"/>
            </a:pPr>
            <a:r>
              <a:rPr lang="en-US" sz="3000" dirty="0"/>
              <a:t>Divide each RPK by this #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E39C16-078E-5141-8A7E-28716927B7A3}"/>
              </a:ext>
            </a:extLst>
          </p:cNvPr>
          <p:cNvSpPr txBox="1"/>
          <p:nvPr/>
        </p:nvSpPr>
        <p:spPr>
          <a:xfrm>
            <a:off x="3796684" y="248886"/>
            <a:ext cx="49216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Try it on your own!</a:t>
            </a:r>
          </a:p>
        </p:txBody>
      </p:sp>
    </p:spTree>
    <p:extLst>
      <p:ext uri="{BB962C8B-B14F-4D97-AF65-F5344CB8AC3E}">
        <p14:creationId xmlns:p14="http://schemas.microsoft.com/office/powerpoint/2010/main" val="20909679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031998" y="1079883"/>
          <a:ext cx="81280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5613">
                <a:tc>
                  <a:txBody>
                    <a:bodyPr/>
                    <a:lstStyle/>
                    <a:p>
                      <a:r>
                        <a:rPr lang="en-US" dirty="0"/>
                        <a:t>Gene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Rep 1 read counts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Rep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Rep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5613">
                <a:tc>
                  <a:txBody>
                    <a:bodyPr/>
                    <a:lstStyle/>
                    <a:p>
                      <a:r>
                        <a:rPr lang="en-US" dirty="0"/>
                        <a:t> A (2kb)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5613">
                <a:tc>
                  <a:txBody>
                    <a:bodyPr/>
                    <a:lstStyle/>
                    <a:p>
                      <a:r>
                        <a:rPr lang="en-US" baseline="0" dirty="0"/>
                        <a:t> B (4kb)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5613">
                <a:tc>
                  <a:txBody>
                    <a:bodyPr/>
                    <a:lstStyle/>
                    <a:p>
                      <a:r>
                        <a:rPr lang="en-US" dirty="0"/>
                        <a:t> C (1kb)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5613">
                <a:tc>
                  <a:txBody>
                    <a:bodyPr/>
                    <a:lstStyle/>
                    <a:p>
                      <a:r>
                        <a:rPr lang="en-US" dirty="0"/>
                        <a:t> D</a:t>
                      </a:r>
                      <a:r>
                        <a:rPr lang="en-US" baseline="0" dirty="0"/>
                        <a:t> (10kb)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796684" y="248886"/>
            <a:ext cx="42427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TPM Calculation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5670364"/>
              </p:ext>
            </p:extLst>
          </p:nvPr>
        </p:nvGraphicFramePr>
        <p:xfrm>
          <a:off x="2031998" y="3739680"/>
          <a:ext cx="812800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Gene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Rep 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Rep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Rep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A (2kb)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/>
                        <a:t> B (4kb)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C (1kb)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D</a:t>
                      </a:r>
                      <a:r>
                        <a:rPr lang="en-US" baseline="0" dirty="0"/>
                        <a:t> (10kb)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985482" y="3341299"/>
            <a:ext cx="1997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Reads Per </a:t>
            </a:r>
            <a:r>
              <a:rPr lang="en-US" dirty="0" err="1"/>
              <a:t>Kilobase</a:t>
            </a:r>
            <a:r>
              <a:rPr lang="en-US" dirty="0"/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85482" y="5673267"/>
            <a:ext cx="744450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RPK:                     15                                  20.25                              45.1</a:t>
            </a:r>
          </a:p>
          <a:p>
            <a:r>
              <a:rPr lang="en-US" dirty="0"/>
              <a:t>Tens </a:t>
            </a:r>
            <a:r>
              <a:rPr lang="en-US"/>
              <a:t>of RPK                  1.5                                 2.025                              4.51</a:t>
            </a:r>
            <a:endParaRPr lang="en-US" dirty="0"/>
          </a:p>
          <a:p>
            <a:r>
              <a:rPr lang="en-US" sz="1400" dirty="0"/>
              <a:t>(Millions of RPK)</a:t>
            </a:r>
          </a:p>
        </p:txBody>
      </p:sp>
    </p:spTree>
    <p:extLst>
      <p:ext uri="{BB962C8B-B14F-4D97-AF65-F5344CB8AC3E}">
        <p14:creationId xmlns:p14="http://schemas.microsoft.com/office/powerpoint/2010/main" val="21371746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96684" y="248886"/>
            <a:ext cx="42427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TPM Calculation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6854223"/>
              </p:ext>
            </p:extLst>
          </p:nvPr>
        </p:nvGraphicFramePr>
        <p:xfrm>
          <a:off x="1968203" y="2669110"/>
          <a:ext cx="812800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Gene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Rep 1  TPM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Rep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Rep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A (2kb)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3.326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/>
                        <a:t> B (4kb)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3.326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C (1kb)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3.326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D</a:t>
                      </a:r>
                      <a:r>
                        <a:rPr lang="en-US" baseline="0" dirty="0"/>
                        <a:t> (10kb)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921687" y="2270729"/>
            <a:ext cx="2319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Transcripts Per Million </a:t>
            </a:r>
          </a:p>
        </p:txBody>
      </p:sp>
    </p:spTree>
    <p:extLst>
      <p:ext uri="{BB962C8B-B14F-4D97-AF65-F5344CB8AC3E}">
        <p14:creationId xmlns:p14="http://schemas.microsoft.com/office/powerpoint/2010/main" val="6698085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27313" y="188371"/>
            <a:ext cx="71913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Comparison of RPKM/FPKM and TPM</a:t>
            </a:r>
            <a:endParaRPr lang="en-US" sz="36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4408775"/>
              </p:ext>
            </p:extLst>
          </p:nvPr>
        </p:nvGraphicFramePr>
        <p:xfrm>
          <a:off x="2393505" y="4497909"/>
          <a:ext cx="812800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Gene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Rep 1  TPM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Rep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Rep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A (2kb)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3.326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/>
                        <a:t> B (4kb)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3.326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C (1kb)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3.326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D</a:t>
                      </a:r>
                      <a:r>
                        <a:rPr lang="en-US" baseline="0" dirty="0"/>
                        <a:t> (10kb)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346989" y="4099528"/>
            <a:ext cx="2319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Transcripts Per Million 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427925"/>
              </p:ext>
            </p:extLst>
          </p:nvPr>
        </p:nvGraphicFramePr>
        <p:xfrm>
          <a:off x="2393505" y="1605241"/>
          <a:ext cx="812800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Gene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Rep 1 RPKM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Rep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Rep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A (2kb)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/>
                        <a:t> B (4kb)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C (1kb)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D</a:t>
                      </a:r>
                      <a:r>
                        <a:rPr lang="en-US" baseline="0" dirty="0"/>
                        <a:t> (10kb)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393505" y="1235909"/>
            <a:ext cx="2649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Reads Per </a:t>
            </a:r>
            <a:r>
              <a:rPr lang="en-US" dirty="0" err="1"/>
              <a:t>Kilobase</a:t>
            </a:r>
            <a:r>
              <a:rPr lang="en-US" dirty="0"/>
              <a:t> Million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718290" y="3393088"/>
            <a:ext cx="5405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Total:   4.29                              4.5                                  4.25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18290" y="6347029"/>
            <a:ext cx="5209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Total:   10                                 10                                   10 </a:t>
            </a:r>
          </a:p>
        </p:txBody>
      </p:sp>
    </p:spTree>
    <p:extLst>
      <p:ext uri="{BB962C8B-B14F-4D97-AF65-F5344CB8AC3E}">
        <p14:creationId xmlns:p14="http://schemas.microsoft.com/office/powerpoint/2010/main" val="17527648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ACF57-556E-3B49-8C7A-0632AEC03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682D82-D4C4-BA47-8F3E-576809B2929B}"/>
              </a:ext>
            </a:extLst>
          </p:cNvPr>
          <p:cNvSpPr txBox="1"/>
          <p:nvPr/>
        </p:nvSpPr>
        <p:spPr>
          <a:xfrm>
            <a:off x="2882900" y="2767280"/>
            <a:ext cx="740151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(Luckily </a:t>
            </a:r>
            <a:r>
              <a:rPr lang="en-US" sz="4000"/>
              <a:t>DeSEQ2 normalizes for us)</a:t>
            </a:r>
            <a:endParaRPr lang="en-US" sz="4000" dirty="0"/>
          </a:p>
          <a:p>
            <a:r>
              <a:rPr lang="en-US" sz="4000" dirty="0"/>
              <a:t>     But you should know this!</a:t>
            </a:r>
          </a:p>
        </p:txBody>
      </p:sp>
    </p:spTree>
    <p:extLst>
      <p:ext uri="{BB962C8B-B14F-4D97-AF65-F5344CB8AC3E}">
        <p14:creationId xmlns:p14="http://schemas.microsoft.com/office/powerpoint/2010/main" val="3999772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686140" y="139347"/>
            <a:ext cx="8826412" cy="75895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3300" kern="120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RNA-</a:t>
            </a:r>
            <a:r>
              <a:rPr lang="en-US" dirty="0" err="1">
                <a:solidFill>
                  <a:schemeClr val="tx1"/>
                </a:solidFill>
              </a:rPr>
              <a:t>Seq</a:t>
            </a:r>
            <a:r>
              <a:rPr lang="en-US" dirty="0">
                <a:solidFill>
                  <a:schemeClr val="tx1"/>
                </a:solidFill>
              </a:rPr>
              <a:t> Analysis Overview: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108069-213D-C641-9663-433AACDA64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971" y="1096007"/>
            <a:ext cx="9060190" cy="521358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9718620-CBE0-554C-81A3-6B4B6B9AA212}"/>
              </a:ext>
            </a:extLst>
          </p:cNvPr>
          <p:cNvSpPr txBox="1"/>
          <p:nvPr/>
        </p:nvSpPr>
        <p:spPr>
          <a:xfrm>
            <a:off x="5800057" y="5623191"/>
            <a:ext cx="63919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Can we use the raw gene counts x sample matrix?</a:t>
            </a:r>
          </a:p>
          <a:p>
            <a:r>
              <a:rPr lang="en-US" sz="2400" dirty="0"/>
              <a:t>Why or why not?</a:t>
            </a:r>
          </a:p>
        </p:txBody>
      </p:sp>
    </p:spTree>
    <p:extLst>
      <p:ext uri="{BB962C8B-B14F-4D97-AF65-F5344CB8AC3E}">
        <p14:creationId xmlns:p14="http://schemas.microsoft.com/office/powerpoint/2010/main" val="3779600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DF749-7F88-4140-87BA-9A164D037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normalize reads?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86222-596A-4837-9FF7-77D033F03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Want to aggregate information across different replicates</a:t>
            </a:r>
          </a:p>
          <a:p>
            <a:r>
              <a:rPr lang="en-US" dirty="0"/>
              <a:t>Want to compare expression of different genes</a:t>
            </a:r>
          </a:p>
          <a:p>
            <a:r>
              <a:rPr lang="en-US" dirty="0"/>
              <a:t>Issues:</a:t>
            </a:r>
          </a:p>
          <a:p>
            <a:pPr lvl="1"/>
            <a:r>
              <a:rPr lang="en-US" dirty="0"/>
              <a:t>Different sequencing depth between replicates</a:t>
            </a:r>
          </a:p>
          <a:p>
            <a:pPr lvl="1"/>
            <a:r>
              <a:rPr lang="en-US" dirty="0"/>
              <a:t>Different gene length (bias towards larger genes)</a:t>
            </a:r>
          </a:p>
          <a:p>
            <a:r>
              <a:rPr lang="en-US" dirty="0"/>
              <a:t>Solution: FPKM / TPM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9B6F8CE-E620-4C0A-AD71-D60AA500EB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880541"/>
              </p:ext>
            </p:extLst>
          </p:nvPr>
        </p:nvGraphicFramePr>
        <p:xfrm>
          <a:off x="1859722" y="1634070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Gene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Rep 1 read counts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Rep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Rep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A (2kb)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/>
                        <a:t> B (4kb)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C (1kb)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D</a:t>
                      </a:r>
                      <a:r>
                        <a:rPr lang="en-US" baseline="0" dirty="0"/>
                        <a:t> (10kb)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CF27A057-7EF9-44CA-9C6D-BB0F9C325423}"/>
              </a:ext>
            </a:extLst>
          </p:cNvPr>
          <p:cNvSpPr/>
          <p:nvPr/>
        </p:nvSpPr>
        <p:spPr>
          <a:xfrm>
            <a:off x="2411895" y="6311900"/>
            <a:ext cx="73682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www.rna-seqblog.com</a:t>
            </a:r>
            <a:r>
              <a:rPr lang="en-US" dirty="0"/>
              <a:t>/</a:t>
            </a:r>
            <a:r>
              <a:rPr lang="en-US" dirty="0" err="1"/>
              <a:t>rpkm</a:t>
            </a:r>
            <a:r>
              <a:rPr lang="en-US" dirty="0"/>
              <a:t>-</a:t>
            </a:r>
            <a:r>
              <a:rPr lang="en-US" dirty="0" err="1"/>
              <a:t>fpkm</a:t>
            </a:r>
            <a:r>
              <a:rPr lang="en-US" dirty="0"/>
              <a:t>-and-</a:t>
            </a:r>
            <a:r>
              <a:rPr lang="en-US" dirty="0" err="1"/>
              <a:t>tpm</a:t>
            </a:r>
            <a:r>
              <a:rPr lang="en-US" dirty="0"/>
              <a:t>-clearly-explained/</a:t>
            </a:r>
          </a:p>
        </p:txBody>
      </p:sp>
    </p:spTree>
    <p:extLst>
      <p:ext uri="{BB962C8B-B14F-4D97-AF65-F5344CB8AC3E}">
        <p14:creationId xmlns:p14="http://schemas.microsoft.com/office/powerpoint/2010/main" val="4107386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is RPKM/FPKM?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RPKM: Reads Per </a:t>
                </a:r>
                <a:r>
                  <a:rPr lang="en-US" dirty="0" err="1"/>
                  <a:t>Kilobase</a:t>
                </a:r>
                <a:r>
                  <a:rPr lang="en-US" dirty="0"/>
                  <a:t> of a transcript per Million mapped reads</a:t>
                </a:r>
              </a:p>
              <a:p>
                <a:r>
                  <a:rPr lang="en-US" dirty="0"/>
                  <a:t>FPKM*: Fragments Per Kilobase of transcript per Million mapped reads</a:t>
                </a:r>
              </a:p>
              <a:p>
                <a:endParaRPr lang="en-US" dirty="0"/>
              </a:p>
              <a:p>
                <a:r>
                  <a:rPr lang="en-US" dirty="0"/>
                  <a:t>FPKM (or RPKM) attempts to normalize for gene size and library depth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𝐹𝑃𝐾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 err="1"/>
                  <a:t>n</a:t>
                </a:r>
                <a:r>
                  <a:rPr lang="en-US" baseline="-25000" dirty="0" err="1"/>
                  <a:t>i</a:t>
                </a:r>
                <a:r>
                  <a:rPr lang="en-US" baseline="30000" dirty="0"/>
                  <a:t> </a:t>
                </a:r>
                <a:r>
                  <a:rPr lang="en-US" dirty="0"/>
                  <a:t>: number of reads mapped to gene </a:t>
                </a:r>
                <a:r>
                  <a:rPr lang="en-US" dirty="0" err="1"/>
                  <a:t>i</a:t>
                </a:r>
                <a:r>
                  <a:rPr lang="en-US" dirty="0"/>
                  <a:t> in sample</a:t>
                </a: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baseline="-25000" dirty="0"/>
                  <a:t> </a:t>
                </a:r>
                <a:r>
                  <a:rPr lang="en-US" dirty="0"/>
                  <a:t>: sum of all genes in sample </a:t>
                </a:r>
              </a:p>
              <a:p>
                <a:r>
                  <a:rPr lang="en-US" dirty="0"/>
                  <a:t>l</a:t>
                </a:r>
                <a:r>
                  <a:rPr lang="en-US" baseline="-25000" dirty="0"/>
                  <a:t>i</a:t>
                </a:r>
                <a:r>
                  <a:rPr lang="en-US" baseline="30000" dirty="0"/>
                  <a:t> </a:t>
                </a:r>
                <a:r>
                  <a:rPr lang="en-US" dirty="0"/>
                  <a:t>: length of gene </a:t>
                </a:r>
                <a:r>
                  <a:rPr lang="en-US" dirty="0" err="1"/>
                  <a:t>i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654" t="-3801" b="-11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0" y="6488668"/>
            <a:ext cx="8518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Fragments can mean either individual reads (SE) or paired-reads that </a:t>
            </a:r>
            <a:r>
              <a:rPr lang="en-US"/>
              <a:t>map together (PE)</a:t>
            </a:r>
          </a:p>
        </p:txBody>
      </p:sp>
    </p:spTree>
    <p:extLst>
      <p:ext uri="{BB962C8B-B14F-4D97-AF65-F5344CB8AC3E}">
        <p14:creationId xmlns:p14="http://schemas.microsoft.com/office/powerpoint/2010/main" val="514921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is TPM?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TPM: Transcripts per million (Transcripts Per </a:t>
                </a:r>
                <a:r>
                  <a:rPr lang="en-US" dirty="0" err="1"/>
                  <a:t>Kilobase</a:t>
                </a:r>
                <a:r>
                  <a:rPr lang="en-US" dirty="0"/>
                  <a:t> Million)</a:t>
                </a:r>
              </a:p>
              <a:p>
                <a:r>
                  <a:rPr lang="en-US" dirty="0"/>
                  <a:t> Another form of normalization for gene length and sequencing depth, but in a slightly different order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𝑇𝑃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 err="1"/>
                  <a:t>n</a:t>
                </a:r>
                <a:r>
                  <a:rPr lang="en-US" baseline="-25000" dirty="0" err="1"/>
                  <a:t>i</a:t>
                </a:r>
                <a:r>
                  <a:rPr lang="en-US" baseline="30000" dirty="0"/>
                  <a:t> </a:t>
                </a:r>
                <a:r>
                  <a:rPr lang="en-US" dirty="0"/>
                  <a:t>: number of reads mapped to gene </a:t>
                </a:r>
                <a:r>
                  <a:rPr lang="en-US" dirty="0" err="1"/>
                  <a:t>i</a:t>
                </a:r>
                <a:r>
                  <a:rPr lang="en-US" dirty="0"/>
                  <a:t> in sample 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baseline="-25000" dirty="0"/>
                  <a:t> </a:t>
                </a:r>
                <a:r>
                  <a:rPr lang="en-US" dirty="0"/>
                  <a:t>: sum of all genes in sample </a:t>
                </a:r>
              </a:p>
              <a:p>
                <a:r>
                  <a:rPr lang="en-US" dirty="0"/>
                  <a:t>l</a:t>
                </a:r>
                <a:r>
                  <a:rPr lang="en-US" baseline="-25000" dirty="0"/>
                  <a:t>i</a:t>
                </a:r>
                <a:r>
                  <a:rPr lang="en-US" baseline="30000" dirty="0"/>
                  <a:t> </a:t>
                </a:r>
                <a:r>
                  <a:rPr lang="en-US" dirty="0"/>
                  <a:t>: length of gene </a:t>
                </a:r>
                <a:r>
                  <a:rPr lang="en-US" dirty="0" err="1"/>
                  <a:t>i</a:t>
                </a: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016" t="-2632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1950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032000" y="719666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Gene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Rep 1 read counts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Rep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Rep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A (2kb)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/>
                        <a:t> B (4kb)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C (1kb)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D</a:t>
                      </a:r>
                      <a:r>
                        <a:rPr lang="en-US" baseline="0" dirty="0"/>
                        <a:t> (10kb)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30696" y="2975959"/>
            <a:ext cx="566530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RPKM:</a:t>
            </a:r>
          </a:p>
          <a:p>
            <a:pPr marL="514350" indent="-514350">
              <a:buAutoNum type="arabicParenR"/>
            </a:pPr>
            <a:r>
              <a:rPr lang="en-US" sz="3000" dirty="0"/>
              <a:t>Sum total # reads</a:t>
            </a:r>
          </a:p>
          <a:p>
            <a:pPr marL="514350" indent="-514350">
              <a:buFontTx/>
              <a:buAutoNum type="arabicParenR"/>
            </a:pPr>
            <a:r>
              <a:rPr lang="en-US" sz="3000" dirty="0"/>
              <a:t>Divide total by 10^6</a:t>
            </a:r>
          </a:p>
          <a:p>
            <a:pPr marL="514350" indent="-514350">
              <a:buAutoNum type="arabicParenR"/>
            </a:pPr>
            <a:r>
              <a:rPr lang="en-US" sz="3000" dirty="0"/>
              <a:t>Divide each count by this #</a:t>
            </a:r>
          </a:p>
          <a:p>
            <a:pPr marL="514350" indent="-514350">
              <a:buFontTx/>
              <a:buAutoNum type="arabicParenR"/>
            </a:pPr>
            <a:r>
              <a:rPr lang="en-US" sz="3000" dirty="0"/>
              <a:t>Divide each count by length of the gene  (kb)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97602" y="2975959"/>
            <a:ext cx="612831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TPM:</a:t>
            </a:r>
          </a:p>
          <a:p>
            <a:pPr marL="514350" indent="-514350">
              <a:buFontTx/>
              <a:buAutoNum type="arabicParenR"/>
            </a:pPr>
            <a:r>
              <a:rPr lang="en-US" sz="3000" dirty="0"/>
              <a:t>Divide each count by length of the gene  (kb)</a:t>
            </a:r>
          </a:p>
          <a:p>
            <a:pPr marL="514350" indent="-514350">
              <a:buAutoNum type="arabicParenR"/>
            </a:pPr>
            <a:r>
              <a:rPr lang="en-US" sz="3000" dirty="0"/>
              <a:t>Sum RPK values</a:t>
            </a:r>
          </a:p>
          <a:p>
            <a:pPr marL="514350" indent="-514350">
              <a:buFontTx/>
              <a:buAutoNum type="arabicParenR"/>
            </a:pPr>
            <a:r>
              <a:rPr lang="en-US" sz="3000" dirty="0"/>
              <a:t>Divide total by 10^6 </a:t>
            </a:r>
          </a:p>
          <a:p>
            <a:pPr marL="514350" indent="-514350">
              <a:buFontTx/>
              <a:buAutoNum type="arabicParenR"/>
            </a:pPr>
            <a:r>
              <a:rPr lang="en-US" sz="3000" dirty="0"/>
              <a:t>Divide each RPK this #</a:t>
            </a:r>
          </a:p>
        </p:txBody>
      </p:sp>
    </p:spTree>
    <p:extLst>
      <p:ext uri="{BB962C8B-B14F-4D97-AF65-F5344CB8AC3E}">
        <p14:creationId xmlns:p14="http://schemas.microsoft.com/office/powerpoint/2010/main" val="1511236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8534841"/>
              </p:ext>
            </p:extLst>
          </p:nvPr>
        </p:nvGraphicFramePr>
        <p:xfrm>
          <a:off x="2031999" y="1079883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Gene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Rep 1 read counts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Rep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Rep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A (2kb)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/>
                        <a:t> B (4kb)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C (1kb)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D</a:t>
                      </a:r>
                      <a:r>
                        <a:rPr lang="en-US" baseline="0" dirty="0"/>
                        <a:t> (10kb)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252888" y="3195415"/>
            <a:ext cx="566530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RPKM:</a:t>
            </a:r>
          </a:p>
          <a:p>
            <a:pPr marL="514350" indent="-514350">
              <a:buAutoNum type="arabicParenR"/>
            </a:pPr>
            <a:r>
              <a:rPr lang="en-US" sz="3000" dirty="0"/>
              <a:t>Sum total # reads</a:t>
            </a:r>
          </a:p>
          <a:p>
            <a:pPr marL="514350" indent="-514350">
              <a:buFontTx/>
              <a:buAutoNum type="arabicParenR"/>
            </a:pPr>
            <a:r>
              <a:rPr lang="en-US" sz="3000" dirty="0"/>
              <a:t>Divide total by 10</a:t>
            </a:r>
          </a:p>
          <a:p>
            <a:pPr marL="514350" indent="-514350">
              <a:buAutoNum type="arabicParenR"/>
            </a:pPr>
            <a:r>
              <a:rPr lang="en-US" sz="3000" dirty="0"/>
              <a:t>Divide each count by this #</a:t>
            </a:r>
          </a:p>
          <a:p>
            <a:pPr marL="514350" indent="-514350">
              <a:buFontTx/>
              <a:buAutoNum type="arabicParenR"/>
            </a:pPr>
            <a:r>
              <a:rPr lang="en-US" sz="3000" dirty="0"/>
              <a:t>Divide each count by length of the gene  (kb)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B30014-6DF2-2A43-BAC8-56B98C70FA90}"/>
              </a:ext>
            </a:extLst>
          </p:cNvPr>
          <p:cNvSpPr txBox="1"/>
          <p:nvPr/>
        </p:nvSpPr>
        <p:spPr>
          <a:xfrm>
            <a:off x="3796684" y="248886"/>
            <a:ext cx="49216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Try it on your own!</a:t>
            </a:r>
          </a:p>
        </p:txBody>
      </p:sp>
    </p:spTree>
    <p:extLst>
      <p:ext uri="{BB962C8B-B14F-4D97-AF65-F5344CB8AC3E}">
        <p14:creationId xmlns:p14="http://schemas.microsoft.com/office/powerpoint/2010/main" val="4088818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618096"/>
              </p:ext>
            </p:extLst>
          </p:nvPr>
        </p:nvGraphicFramePr>
        <p:xfrm>
          <a:off x="2031998" y="1079883"/>
          <a:ext cx="81280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5613">
                <a:tc>
                  <a:txBody>
                    <a:bodyPr/>
                    <a:lstStyle/>
                    <a:p>
                      <a:r>
                        <a:rPr lang="en-US" dirty="0"/>
                        <a:t>Gene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Rep 1 read counts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Rep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Rep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5613">
                <a:tc>
                  <a:txBody>
                    <a:bodyPr/>
                    <a:lstStyle/>
                    <a:p>
                      <a:r>
                        <a:rPr lang="en-US" dirty="0"/>
                        <a:t> A (2kb)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5613">
                <a:tc>
                  <a:txBody>
                    <a:bodyPr/>
                    <a:lstStyle/>
                    <a:p>
                      <a:r>
                        <a:rPr lang="en-US" baseline="0" dirty="0"/>
                        <a:t> B (4kb)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5613">
                <a:tc>
                  <a:txBody>
                    <a:bodyPr/>
                    <a:lstStyle/>
                    <a:p>
                      <a:r>
                        <a:rPr lang="en-US" dirty="0"/>
                        <a:t> C (1kb)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5613">
                <a:tc>
                  <a:txBody>
                    <a:bodyPr/>
                    <a:lstStyle/>
                    <a:p>
                      <a:r>
                        <a:rPr lang="en-US" dirty="0"/>
                        <a:t> D</a:t>
                      </a:r>
                      <a:r>
                        <a:rPr lang="en-US" baseline="0" dirty="0"/>
                        <a:t> (10kb)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796684" y="248886"/>
            <a:ext cx="45986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RPKM Calculation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31999" y="2934083"/>
            <a:ext cx="744450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Total:                             35                                  45                                  106</a:t>
            </a:r>
          </a:p>
          <a:p>
            <a:r>
              <a:rPr lang="en-US" dirty="0"/>
              <a:t>Tens of Reads:             3.5                                 4.5                                 10.6                           </a:t>
            </a:r>
          </a:p>
          <a:p>
            <a:r>
              <a:rPr lang="en-US" sz="1400" dirty="0"/>
              <a:t>(Millions of reads)</a:t>
            </a:r>
          </a:p>
          <a:p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5820044"/>
              </p:ext>
            </p:extLst>
          </p:nvPr>
        </p:nvGraphicFramePr>
        <p:xfrm>
          <a:off x="2031999" y="4548991"/>
          <a:ext cx="812800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Gene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Rep 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Rep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Rep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A (2kb)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/>
                        <a:t> B (4kb)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C (1kb)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D</a:t>
                      </a:r>
                      <a:r>
                        <a:rPr lang="en-US" baseline="0" dirty="0"/>
                        <a:t> (10kb)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985483" y="4150610"/>
            <a:ext cx="1811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Reads </a:t>
            </a:r>
            <a:r>
              <a:rPr lang="en-US"/>
              <a:t>Per Million</a:t>
            </a:r>
          </a:p>
        </p:txBody>
      </p:sp>
    </p:spTree>
    <p:extLst>
      <p:ext uri="{BB962C8B-B14F-4D97-AF65-F5344CB8AC3E}">
        <p14:creationId xmlns:p14="http://schemas.microsoft.com/office/powerpoint/2010/main" val="1440582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+mn-lt"/>
              </a:rPr>
              <a:t>RPKM Calculation</a:t>
            </a:r>
            <a:br>
              <a:rPr lang="en-US" dirty="0">
                <a:latin typeface="+mn-lt"/>
              </a:rPr>
            </a:br>
            <a:endParaRPr lang="en-US" dirty="0">
              <a:latin typeface="+mn-lt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1863031"/>
              </p:ext>
            </p:extLst>
          </p:nvPr>
        </p:nvGraphicFramePr>
        <p:xfrm>
          <a:off x="1838035" y="2527853"/>
          <a:ext cx="812800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Gene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Rep 1 RPKM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Rep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Rep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A (2kb)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/>
                        <a:t> B (4kb)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C (1kb)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D</a:t>
                      </a:r>
                      <a:r>
                        <a:rPr lang="en-US" baseline="0" dirty="0"/>
                        <a:t> (10kb)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838035" y="2158521"/>
            <a:ext cx="2649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Reads Per </a:t>
            </a:r>
            <a:r>
              <a:rPr lang="en-US" dirty="0" err="1"/>
              <a:t>Kilobase</a:t>
            </a:r>
            <a:r>
              <a:rPr lang="en-US" dirty="0"/>
              <a:t> Million</a:t>
            </a:r>
          </a:p>
        </p:txBody>
      </p:sp>
    </p:spTree>
    <p:extLst>
      <p:ext uri="{BB962C8B-B14F-4D97-AF65-F5344CB8AC3E}">
        <p14:creationId xmlns:p14="http://schemas.microsoft.com/office/powerpoint/2010/main" val="2034639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</TotalTime>
  <Words>936</Words>
  <Application>Microsoft Macintosh PowerPoint</Application>
  <PresentationFormat>Widescreen</PresentationFormat>
  <Paragraphs>322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Office Theme</vt:lpstr>
      <vt:lpstr>Read normalization</vt:lpstr>
      <vt:lpstr>PowerPoint Presentation</vt:lpstr>
      <vt:lpstr>Why normalize reads?</vt:lpstr>
      <vt:lpstr>What is RPKM/FPKM?</vt:lpstr>
      <vt:lpstr>What is TPM?</vt:lpstr>
      <vt:lpstr>PowerPoint Presentation</vt:lpstr>
      <vt:lpstr>PowerPoint Presentation</vt:lpstr>
      <vt:lpstr>PowerPoint Presentation</vt:lpstr>
      <vt:lpstr>RPKM Calculation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RPKM/FPKM</dc:title>
  <dc:creator>Ryan J Marina</dc:creator>
  <cp:lastModifiedBy>Daniela Nachmanson</cp:lastModifiedBy>
  <cp:revision>24</cp:revision>
  <dcterms:created xsi:type="dcterms:W3CDTF">2018-01-11T12:51:45Z</dcterms:created>
  <dcterms:modified xsi:type="dcterms:W3CDTF">2020-01-09T05:29:55Z</dcterms:modified>
</cp:coreProperties>
</file>