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 autoAdjust="0"/>
    <p:restoredTop sz="75211" autoAdjust="0"/>
  </p:normalViewPr>
  <p:slideViewPr>
    <p:cSldViewPr snapToGrid="0">
      <p:cViewPr varScale="1">
        <p:scale>
          <a:sx n="91" d="100"/>
          <a:sy n="91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12E2-4A04-48F9-99AA-5E84DBA0FA6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A4FA-C7BD-46CC-AFAF-1D2C2CB3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A4FA-C7BD-46CC-AFAF-1D2C2CB34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Anders and Wolfgang Huber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A4FA-C7BD-46CC-AFAF-1D2C2CB34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Geometric mean: accounts for highly overexpressed genes when normalizing the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4FA-C7BD-46CC-AFAF-1D2C2CB34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A4FA-C7BD-46CC-AFAF-1D2C2CB34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6E4-BFB4-41B9-832E-547AF10E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519F-B4BD-4F42-93C4-BA2C541E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0A0-51EC-4D2D-9B4A-199FB3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867A-5380-4594-BAA8-4FEEBA6A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8355-18C6-4961-9891-01FC4DE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5C-4756-48B2-B79A-140EEA73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47073-4B07-4842-91DE-199ADE6B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E2E1-6BF0-4470-B265-B0EE090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6BC3-05F2-492E-9523-80A659D2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A6E6-2226-4293-878C-C41F7BF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905E6-9303-4335-8845-02EA116A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F0A26-743F-4710-80DD-2C093857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2D92-2FD2-4C55-8616-A2690A5E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FF8D-52D0-4D1D-AC7E-72B508F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6974-263A-49F2-A89E-EEAC6FB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DD5-96DE-45F0-9B6B-E43784E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41C4-D37F-41DD-BFFB-66DC96F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CEB9-6E2C-401C-8F72-E7BA2A6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89CA-E9E6-4154-BF84-F926CAC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CC9C-308A-465E-B787-C5DA3C1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D9F-106D-423B-A901-0A7F6788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B0B4-AC21-4309-BEB0-977A9BC7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711F-7043-468C-ABFD-E78AF926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2BD4-FEA0-488D-A826-B3B00B37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D789-074D-4937-A026-D5EE917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BD7-6EA1-4573-84F7-E4BC860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C6C-7250-451E-AC48-54B0353C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66D4-1DFF-4F4A-A68B-9EAF7E9A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6F5D-1E14-4587-ACF7-7A23269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2AB0-ACBD-4C59-A56F-6ABBE64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A9DD-97A5-4C4C-A058-5072B018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B63-AF56-484A-BCBB-7188024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E41B-2BDA-44DF-8E67-D265DD70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115B-A75C-40A3-B212-3F3CD037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DC58B-FEE9-4D7A-8BCF-F5CAFC06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2CC-DF06-43B0-B328-4A527D10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DC8FC-1828-4832-9ECC-185DE47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3E22-464A-437D-BC11-FCE01993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5AA3B-34CC-4460-9E1D-F7C85AB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462A-1D21-44C6-A4FA-B796840C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181C-706D-4CE6-8C0F-0AC75A3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6F7-40DB-4D51-AEB8-D653C92F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130F-8592-497F-A8E0-F21FC50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086DF-13F5-4FD8-895A-9A962BC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992C1-164B-42E9-B090-B82821B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E9C9-1710-4E77-9F56-F02CD3E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6F59-2F7C-4867-88A0-D77C5988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F360-1043-4E51-88C7-3EA01710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D562-5F8B-4A47-A6D4-B7B9AD36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6C00-D76D-42EA-8DFC-4437756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FC66-5B6A-444A-9C48-F630E00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2DE6-72FC-4D51-B876-7F368301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ABD-6855-4DB5-8A21-406BE6B5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79D24-9FD3-4723-8E3C-582DF12B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4FD4-8BE3-428F-94C3-8816BA129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71C1-DC48-498E-9C46-65C354EE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F1F5-7BA7-4C8F-A355-49B4F4CC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955C-51A4-41D2-9326-D83B2EE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DEBF-53ED-42EB-840B-7B736701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42F0-14CD-4AA2-A584-CE72EF38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EDDF-745B-40C6-95B9-BA76E41B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D00D-51A3-4A35-AD62-F293756E39B2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5D89-D0F0-4A0C-81F4-1AC86CBC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2190-04D9-4EF5-9EFF-CA6F166F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5D05-0744-491C-A704-BE9C98844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 Data and DESeq2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3D435-D10F-4380-81EC-E6ABFE9ED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FC68-A450-41DC-B2A8-B580D78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63A1D-0B69-4EB8-ACD6-2A2871A43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 data is modeled using a Poisson distribution</a:t>
                </a:r>
              </a:p>
              <a:p>
                <a:pPr lvl="1"/>
                <a:r>
                  <a:rPr lang="en-US" dirty="0"/>
                  <a:t>In Poisson distributions the mean is equal to the variance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events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Euler’s number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63A1D-0B69-4EB8-ACD6-2A2871A43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03C29A-594B-48DA-A7E4-BE160E70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55" y="3445563"/>
            <a:ext cx="7240212" cy="31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515-C8C3-4DE8-95F8-2ACC8089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Data is often ‘</a:t>
            </a:r>
            <a:r>
              <a:rPr lang="en-US" dirty="0" err="1"/>
              <a:t>overdispersed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With increasing mean the variance grows disproportionally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3161-9B13-4F98-A1D4-DCEAEA50EFAD}"/>
              </a:ext>
            </a:extLst>
          </p:cNvPr>
          <p:cNvSpPr txBox="1"/>
          <p:nvPr/>
        </p:nvSpPr>
        <p:spPr>
          <a:xfrm>
            <a:off x="9689691" y="62533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Anders &amp; Huber, 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6BDE-453A-442C-83E7-0380CB20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2" y="2875479"/>
            <a:ext cx="3830960" cy="3562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6AAF9-3414-4587-81C9-EBE25992AEB8}"/>
              </a:ext>
            </a:extLst>
          </p:cNvPr>
          <p:cNvSpPr txBox="1"/>
          <p:nvPr/>
        </p:nvSpPr>
        <p:spPr>
          <a:xfrm>
            <a:off x="6096000" y="3429000"/>
            <a:ext cx="383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- - </a:t>
            </a:r>
            <a:r>
              <a:rPr lang="en-US" dirty="0"/>
              <a:t>: estimate using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     : fit to data</a:t>
            </a:r>
          </a:p>
          <a:p>
            <a:r>
              <a:rPr lang="en-US" dirty="0"/>
              <a:t>     : Poisson variance for each mean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3CA75-5A94-478C-81BF-DEEE32A910D3}"/>
              </a:ext>
            </a:extLst>
          </p:cNvPr>
          <p:cNvCxnSpPr/>
          <p:nvPr/>
        </p:nvCxnSpPr>
        <p:spPr>
          <a:xfrm>
            <a:off x="6056244" y="3896139"/>
            <a:ext cx="3724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BAB9E-8197-4B52-9A75-4420704A9CC4}"/>
              </a:ext>
            </a:extLst>
          </p:cNvPr>
          <p:cNvCxnSpPr/>
          <p:nvPr/>
        </p:nvCxnSpPr>
        <p:spPr>
          <a:xfrm>
            <a:off x="6056244" y="4194313"/>
            <a:ext cx="37246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11515-C8C3-4DE8-95F8-2ACC8089A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Negative Binomial model can account for this </a:t>
                </a:r>
                <a:r>
                  <a:rPr lang="en-US" dirty="0" err="1"/>
                  <a:t>overdispersion</a:t>
                </a:r>
                <a:endParaRPr lang="en-US" dirty="0"/>
              </a:p>
              <a:p>
                <a:pPr lvl="1"/>
                <a:r>
                  <a:rPr lang="en-US" dirty="0"/>
                  <a:t>NB(mean, dispersion)</a:t>
                </a:r>
              </a:p>
              <a:p>
                <a:pPr lvl="1"/>
                <a:r>
                  <a:rPr lang="en-US" dirty="0"/>
                  <a:t>Current standard model for analyzing count data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𝑑𝑖𝑠𝑝𝑒𝑟𝑠𝑖𝑜𝑛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11515-C8C3-4DE8-95F8-2ACC8089A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41F4-F582-447C-AA59-715B9C71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9CBD-C34F-4922-A5B1-9932C0E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for differential gene expression</a:t>
            </a:r>
          </a:p>
          <a:p>
            <a:pPr lvl="1"/>
            <a:r>
              <a:rPr lang="en-US" dirty="0"/>
              <a:t>Utilizes negative binomial model to model distribution of each gene</a:t>
            </a:r>
          </a:p>
          <a:p>
            <a:r>
              <a:rPr lang="en-US" dirty="0"/>
              <a:t>Extensive documentation and examples available online</a:t>
            </a:r>
          </a:p>
          <a:p>
            <a:pPr lvl="1"/>
            <a:r>
              <a:rPr lang="en-US" dirty="0"/>
              <a:t>Documentation: https://bioconductor.org/packages/release/bioc/manuals/DESeq2/man/DESeq2.pdf</a:t>
            </a:r>
          </a:p>
          <a:p>
            <a:pPr lvl="1"/>
            <a:r>
              <a:rPr lang="en-US" dirty="0"/>
              <a:t>Examples: https://bioconductor.org/packages/release/bioc/vignettes/DESeq2/inst/doc/DESeq2.html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DESeq2: 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811593-F1E6-4D46-AB80-FA125860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per-sample</a:t>
            </a:r>
          </a:p>
          <a:p>
            <a:r>
              <a:rPr lang="en-US" dirty="0"/>
              <a:t>Calculate a mean /variance per gene (using NB + fancy tricks)</a:t>
            </a:r>
          </a:p>
          <a:p>
            <a:r>
              <a:rPr lang="en-US" dirty="0"/>
              <a:t>Do two means explain data better than one ?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D2164E-05E8-4219-9996-355E2935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03577"/>
              </p:ext>
            </p:extLst>
          </p:nvPr>
        </p:nvGraphicFramePr>
        <p:xfrm>
          <a:off x="1145289" y="3902750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0373-119B-404B-B45C-8290CCF4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7909"/>
              </p:ext>
            </p:extLst>
          </p:nvPr>
        </p:nvGraphicFramePr>
        <p:xfrm>
          <a:off x="9887493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08B9E1-8195-4D40-B296-45463A25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8215"/>
              </p:ext>
            </p:extLst>
          </p:nvPr>
        </p:nvGraphicFramePr>
        <p:xfrm>
          <a:off x="7553738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B8048E-82C1-433A-A3CD-F93105E15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19261"/>
              </p:ext>
            </p:extLst>
          </p:nvPr>
        </p:nvGraphicFramePr>
        <p:xfrm>
          <a:off x="8175565" y="2964763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9FADCC-0B05-49E5-83A4-FE3ABABB0232}"/>
              </a:ext>
            </a:extLst>
          </p:cNvPr>
          <p:cNvSpPr txBox="1"/>
          <p:nvPr/>
        </p:nvSpPr>
        <p:spPr>
          <a:xfrm>
            <a:off x="6152732" y="3767813"/>
            <a:ext cx="21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per gene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0518-2D04-478D-9E3D-E325FEDAFDAB}"/>
              </a:ext>
            </a:extLst>
          </p:cNvPr>
          <p:cNvSpPr txBox="1"/>
          <p:nvPr/>
        </p:nvSpPr>
        <p:spPr>
          <a:xfrm>
            <a:off x="4850296" y="5508850"/>
            <a:ext cx="28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per experiment 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D071F-FEF0-4011-8BB4-8994C4CF503B}"/>
              </a:ext>
            </a:extLst>
          </p:cNvPr>
          <p:cNvSpPr txBox="1"/>
          <p:nvPr/>
        </p:nvSpPr>
        <p:spPr>
          <a:xfrm>
            <a:off x="1145289" y="3429000"/>
            <a:ext cx="30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Counts</a:t>
            </a:r>
          </a:p>
        </p:txBody>
      </p:sp>
    </p:spTree>
    <p:extLst>
      <p:ext uri="{BB962C8B-B14F-4D97-AF65-F5344CB8AC3E}">
        <p14:creationId xmlns:p14="http://schemas.microsoft.com/office/powerpoint/2010/main" val="13522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2B17-0EBF-B24A-9317-E41956EE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C40A-9D93-AB4A-8DAD-41FA2BA0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06" y="1444810"/>
            <a:ext cx="5304344" cy="5278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1A09E-141B-B645-A5E7-7213A188C733}"/>
              </a:ext>
            </a:extLst>
          </p:cNvPr>
          <p:cNvSpPr txBox="1"/>
          <p:nvPr/>
        </p:nvSpPr>
        <p:spPr>
          <a:xfrm>
            <a:off x="8377517" y="6492875"/>
            <a:ext cx="356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Conesa et al., Genome Biology 2016</a:t>
            </a:r>
          </a:p>
        </p:txBody>
      </p:sp>
    </p:spTree>
    <p:extLst>
      <p:ext uri="{BB962C8B-B14F-4D97-AF65-F5344CB8AC3E}">
        <p14:creationId xmlns:p14="http://schemas.microsoft.com/office/powerpoint/2010/main" val="25640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289</Words>
  <Application>Microsoft Macintosh PowerPoint</Application>
  <PresentationFormat>Widescreen</PresentationFormat>
  <Paragraphs>103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Count Data and DESeq2</vt:lpstr>
      <vt:lpstr>Count Data</vt:lpstr>
      <vt:lpstr>Count Data</vt:lpstr>
      <vt:lpstr>Count Data</vt:lpstr>
      <vt:lpstr>DESeq2</vt:lpstr>
      <vt:lpstr>DESeq2: Approach</vt:lpstr>
      <vt:lpstr>Note on replicates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Data and DESeq2</dc:title>
  <dc:creator>Patrick C Fiaux</dc:creator>
  <cp:lastModifiedBy>Daniela Nachmanson</cp:lastModifiedBy>
  <cp:revision>21</cp:revision>
  <dcterms:created xsi:type="dcterms:W3CDTF">2018-01-12T20:38:05Z</dcterms:created>
  <dcterms:modified xsi:type="dcterms:W3CDTF">2020-01-09T21:03:51Z</dcterms:modified>
</cp:coreProperties>
</file>