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89" r:id="rId1"/>
  </p:sldMasterIdLst>
  <p:notesMasterIdLst>
    <p:notesMasterId r:id="rId37"/>
  </p:notesMasterIdLst>
  <p:sldIdLst>
    <p:sldId id="264" r:id="rId2"/>
    <p:sldId id="385" r:id="rId3"/>
    <p:sldId id="426" r:id="rId4"/>
    <p:sldId id="428" r:id="rId5"/>
    <p:sldId id="427" r:id="rId6"/>
    <p:sldId id="386" r:id="rId7"/>
    <p:sldId id="425" r:id="rId8"/>
    <p:sldId id="429" r:id="rId9"/>
    <p:sldId id="430" r:id="rId10"/>
    <p:sldId id="431" r:id="rId11"/>
    <p:sldId id="433" r:id="rId12"/>
    <p:sldId id="432" r:id="rId13"/>
    <p:sldId id="434" r:id="rId14"/>
    <p:sldId id="435" r:id="rId15"/>
    <p:sldId id="436" r:id="rId16"/>
    <p:sldId id="437" r:id="rId17"/>
    <p:sldId id="438" r:id="rId18"/>
    <p:sldId id="395" r:id="rId19"/>
    <p:sldId id="417" r:id="rId20"/>
    <p:sldId id="419" r:id="rId21"/>
    <p:sldId id="396" r:id="rId22"/>
    <p:sldId id="366" r:id="rId23"/>
    <p:sldId id="398" r:id="rId24"/>
    <p:sldId id="399" r:id="rId25"/>
    <p:sldId id="400" r:id="rId26"/>
    <p:sldId id="401" r:id="rId27"/>
    <p:sldId id="402" r:id="rId28"/>
    <p:sldId id="403" r:id="rId29"/>
    <p:sldId id="373" r:id="rId30"/>
    <p:sldId id="404" r:id="rId31"/>
    <p:sldId id="405" r:id="rId32"/>
    <p:sldId id="406" r:id="rId33"/>
    <p:sldId id="424" r:id="rId34"/>
    <p:sldId id="407" r:id="rId35"/>
    <p:sldId id="408" r:id="rId3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 Yuan Chang" initials="HYC" lastIdx="0" clrIdx="0">
    <p:extLst>
      <p:ext uri="{19B8F6BF-5375-455C-9EA6-DF929625EA0E}">
        <p15:presenceInfo xmlns:p15="http://schemas.microsoft.com/office/powerpoint/2012/main" userId="5032bcea0ce704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B31ED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74281" autoAdjust="0"/>
  </p:normalViewPr>
  <p:slideViewPr>
    <p:cSldViewPr snapToGrid="0">
      <p:cViewPr varScale="1">
        <p:scale>
          <a:sx n="55" d="100"/>
          <a:sy n="55" d="100"/>
        </p:scale>
        <p:origin x="12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DD672-F7FF-4284-BB78-52729C4503BE}" type="datetimeFigureOut">
              <a:rPr lang="zh-TW" altLang="en-US" smtClean="0"/>
              <a:t>2016/10/31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C6F70-624C-4832-BDBA-D566FC7F45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125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C6F70-624C-4832-BDBA-D566FC7F454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151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Superflare</a:t>
            </a:r>
            <a:r>
              <a:rPr lang="en-US" altLang="zh-TW" baseline="0" dirty="0" smtClean="0"/>
              <a:t> event first, then </a:t>
            </a:r>
            <a:r>
              <a:rPr lang="en-US" altLang="zh-TW" baseline="0" dirty="0" err="1" smtClean="0"/>
              <a:t>hyperflare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C6F70-624C-4832-BDBA-D566FC7F454E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069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C6F70-624C-4832-BDBA-D566FC7F454E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911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To avoid false</a:t>
            </a:r>
            <a:r>
              <a:rPr lang="en-US" altLang="zh-TW" baseline="0" dirty="0" smtClean="0"/>
              <a:t> positive and cosmic ray, we define a flare at least 3 points out of </a:t>
            </a:r>
            <a:r>
              <a:rPr lang="en-US" altLang="zh-TW" sz="1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  <a:r>
              <a:rPr lang="en-US" altLang="zh-TW" sz="1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Symbol" panose="05050102010706020507" pitchFamily="18" charset="2"/>
              </a:rPr>
              <a:t></a:t>
            </a:r>
          </a:p>
          <a:p>
            <a:endParaRPr lang="en-US" altLang="zh-TW" sz="12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  <a:sym typeface="Symbol" panose="05050102010706020507" pitchFamily="18" charset="2"/>
            </a:endParaRPr>
          </a:p>
          <a:p>
            <a:r>
              <a:rPr lang="en-US" altLang="zh-TW" sz="1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Symbol" panose="05050102010706020507" pitchFamily="18" charset="2"/>
              </a:rPr>
              <a:t>0.02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C6F70-624C-4832-BDBA-D566FC7F454E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058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C6F70-624C-4832-BDBA-D566FC7F454E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775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C6F70-624C-4832-BDBA-D566FC7F454E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795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C6F70-624C-4832-BDBA-D566FC7F454E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40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C6F70-624C-4832-BDBA-D566FC7F454E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8380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C6F70-624C-4832-BDBA-D566FC7F454E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172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0.02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C6F70-624C-4832-BDBA-D566FC7F454E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357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C6F70-624C-4832-BDBA-D566FC7F454E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907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C6F70-624C-4832-BDBA-D566FC7F454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3762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C6F70-624C-4832-BDBA-D566FC7F454E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292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C6F70-624C-4832-BDBA-D566FC7F454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204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C6F70-624C-4832-BDBA-D566FC7F454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351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C6F70-624C-4832-BDBA-D566FC7F454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067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Active and inactive light curve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C6F70-624C-4832-BDBA-D566FC7F454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767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Active and inactive light curve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C6F70-624C-4832-BDBA-D566FC7F454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522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C6F70-624C-4832-BDBA-D566FC7F454E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418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C6F70-624C-4832-BDBA-D566FC7F454E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200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E535-8F5D-4758-8015-E342294B2BBC}" type="datetimeFigureOut">
              <a:rPr lang="zh-TW" altLang="en-US" smtClean="0"/>
              <a:t>2016/10/31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4BC-CDFD-419F-AC58-F4EE4B8A3F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13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E535-8F5D-4758-8015-E342294B2BBC}" type="datetimeFigureOut">
              <a:rPr lang="zh-TW" altLang="en-US" smtClean="0"/>
              <a:t>2016/10/31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4BC-CDFD-419F-AC58-F4EE4B8A3F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1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E535-8F5D-4758-8015-E342294B2BBC}" type="datetimeFigureOut">
              <a:rPr lang="zh-TW" altLang="en-US" smtClean="0"/>
              <a:t>2016/10/31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4BC-CDFD-419F-AC58-F4EE4B8A3F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87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E535-8F5D-4758-8015-E342294B2BBC}" type="datetimeFigureOut">
              <a:rPr lang="zh-TW" altLang="en-US" smtClean="0"/>
              <a:t>2016/10/31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4BC-CDFD-419F-AC58-F4EE4B8A3F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682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E535-8F5D-4758-8015-E342294B2BBC}" type="datetimeFigureOut">
              <a:rPr lang="zh-TW" altLang="en-US" smtClean="0"/>
              <a:t>2016/10/31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4BC-CDFD-419F-AC58-F4EE4B8A3F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81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E535-8F5D-4758-8015-E342294B2BBC}" type="datetimeFigureOut">
              <a:rPr lang="zh-TW" altLang="en-US" smtClean="0"/>
              <a:t>2016/10/31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4BC-CDFD-419F-AC58-F4EE4B8A3F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625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E535-8F5D-4758-8015-E342294B2BBC}" type="datetimeFigureOut">
              <a:rPr lang="zh-TW" altLang="en-US" smtClean="0"/>
              <a:t>2016/10/31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4BC-CDFD-419F-AC58-F4EE4B8A3F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98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E535-8F5D-4758-8015-E342294B2BBC}" type="datetimeFigureOut">
              <a:rPr lang="zh-TW" altLang="en-US" smtClean="0"/>
              <a:t>2016/10/31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4BC-CDFD-419F-AC58-F4EE4B8A3F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98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E535-8F5D-4758-8015-E342294B2BBC}" type="datetimeFigureOut">
              <a:rPr lang="zh-TW" altLang="en-US" smtClean="0"/>
              <a:t>2016/10/31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4BC-CDFD-419F-AC58-F4EE4B8A3F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0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E535-8F5D-4758-8015-E342294B2BBC}" type="datetimeFigureOut">
              <a:rPr lang="zh-TW" altLang="en-US" smtClean="0"/>
              <a:t>2016/10/31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4BC-CDFD-419F-AC58-F4EE4B8A3F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33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E535-8F5D-4758-8015-E342294B2BBC}" type="datetimeFigureOut">
              <a:rPr lang="zh-TW" altLang="en-US" smtClean="0"/>
              <a:t>2016/10/31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4BC-CDFD-419F-AC58-F4EE4B8A3F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90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0E535-8F5D-4758-8015-E342294B2BBC}" type="datetimeFigureOut">
              <a:rPr lang="zh-TW" altLang="en-US" smtClean="0"/>
              <a:t>2016/10/31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B24BC-CDFD-419F-AC58-F4EE4B8A3F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74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22870" y="1557153"/>
            <a:ext cx="10255347" cy="1519013"/>
          </a:xfrm>
        </p:spPr>
        <p:txBody>
          <a:bodyPr>
            <a:noAutofit/>
          </a:bodyPr>
          <a:lstStyle/>
          <a:p>
            <a:r>
              <a:rPr lang="en-US" altLang="zh-TW" sz="4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MAST</a:t>
            </a:r>
            <a:br>
              <a:rPr lang="en-US" altLang="zh-TW" sz="4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sz="4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Kepler </a:t>
            </a:r>
            <a:r>
              <a:rPr lang="en-US" altLang="zh-TW" sz="4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data </a:t>
            </a:r>
            <a:r>
              <a:rPr lang="en-US" altLang="zh-TW" sz="4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archive</a:t>
            </a:r>
            <a:endParaRPr lang="zh-TW" altLang="en-US" sz="4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678544" y="3713326"/>
            <a:ext cx="9144000" cy="22478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TW" sz="28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algn="ctr"/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pPr algn="ctr"/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張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瀚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元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060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89" b="5723"/>
          <a:stretch/>
        </p:blipFill>
        <p:spPr>
          <a:xfrm>
            <a:off x="35169" y="1672"/>
            <a:ext cx="12126572" cy="6856328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6740770" y="2558736"/>
            <a:ext cx="545123" cy="24618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01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74" b="6730"/>
          <a:stretch/>
        </p:blipFill>
        <p:spPr>
          <a:xfrm>
            <a:off x="0" y="-6846"/>
            <a:ext cx="12192000" cy="6864846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8792308" y="3868615"/>
            <a:ext cx="1055077" cy="11605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141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74" b="6730"/>
          <a:stretch/>
        </p:blipFill>
        <p:spPr>
          <a:xfrm>
            <a:off x="0" y="-6846"/>
            <a:ext cx="12192000" cy="6864846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8792308" y="3868615"/>
            <a:ext cx="1055077" cy="11605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-257908" y="1690688"/>
            <a:ext cx="11611708" cy="2020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LLC&amp;SLC are combined target pixel file LPD&amp;SPD-TARG are target pixel file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They are all in .fits file form</a:t>
            </a:r>
            <a:endParaRPr lang="zh-TW" altLang="en-US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2401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896" b="7023"/>
          <a:stretch/>
        </p:blipFill>
        <p:spPr>
          <a:xfrm>
            <a:off x="0" y="0"/>
            <a:ext cx="12063239" cy="657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79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872" t="1" b="8765"/>
          <a:stretch/>
        </p:blipFill>
        <p:spPr>
          <a:xfrm>
            <a:off x="105508" y="1"/>
            <a:ext cx="11937148" cy="661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49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74" b="8173"/>
          <a:stretch/>
        </p:blipFill>
        <p:spPr>
          <a:xfrm>
            <a:off x="0" y="0"/>
            <a:ext cx="11943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6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-135" r="-1" b="5289"/>
          <a:stretch/>
        </p:blipFill>
        <p:spPr>
          <a:xfrm>
            <a:off x="-17584" y="0"/>
            <a:ext cx="122351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9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0" y="-1"/>
            <a:ext cx="12192000" cy="699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21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691291"/>
              </p:ext>
            </p:extLst>
          </p:nvPr>
        </p:nvGraphicFramePr>
        <p:xfrm>
          <a:off x="156330" y="1050169"/>
          <a:ext cx="11853961" cy="5614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984"/>
                <a:gridCol w="1444564"/>
                <a:gridCol w="1648968"/>
                <a:gridCol w="1279819"/>
                <a:gridCol w="1295073"/>
                <a:gridCol w="1362192"/>
                <a:gridCol w="1623035"/>
                <a:gridCol w="1310326"/>
              </a:tblGrid>
              <a:tr h="1894874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2600" kern="100" dirty="0" smtClean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 smtClean="0">
                          <a:effectLst/>
                        </a:rPr>
                        <a:t>Kepler </a:t>
                      </a:r>
                      <a:r>
                        <a:rPr lang="en-US" sz="2600" kern="100" dirty="0">
                          <a:effectLst/>
                        </a:rPr>
                        <a:t>ID</a:t>
                      </a:r>
                      <a:endParaRPr lang="zh-TW" sz="2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2600" kern="100" dirty="0" smtClean="0">
                        <a:effectLst/>
                      </a:endParaRPr>
                    </a:p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 err="1" smtClean="0">
                          <a:effectLst/>
                        </a:rPr>
                        <a:t>T</a:t>
                      </a:r>
                      <a:r>
                        <a:rPr lang="en-US" sz="2600" kern="100" baseline="-25000" dirty="0" err="1" smtClean="0">
                          <a:effectLst/>
                        </a:rPr>
                        <a:t>eff</a:t>
                      </a:r>
                      <a:r>
                        <a:rPr lang="en-US" sz="2600" kern="100" baseline="30000" dirty="0" err="1" smtClean="0">
                          <a:effectLst/>
                        </a:rPr>
                        <a:t>a</a:t>
                      </a:r>
                      <a:endParaRPr lang="zh-TW" sz="2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2600" kern="100" dirty="0" smtClean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 err="1" smtClean="0">
                          <a:effectLst/>
                        </a:rPr>
                        <a:t>R</a:t>
                      </a:r>
                      <a:r>
                        <a:rPr lang="en-US" sz="2600" kern="100" baseline="-25000" dirty="0" err="1" smtClean="0">
                          <a:effectLst/>
                        </a:rPr>
                        <a:t>star</a:t>
                      </a:r>
                      <a:r>
                        <a:rPr lang="en-US" sz="2600" kern="100" baseline="30000" dirty="0" err="1" smtClean="0">
                          <a:effectLst/>
                        </a:rPr>
                        <a:t>a</a:t>
                      </a:r>
                      <a:endParaRPr lang="zh-TW" sz="2600" kern="1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2600" kern="100" dirty="0" smtClean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 smtClean="0">
                          <a:effectLst/>
                        </a:rPr>
                        <a:t>(</a:t>
                      </a:r>
                      <a:r>
                        <a:rPr lang="en-US" sz="2600" kern="100" dirty="0">
                          <a:effectLst/>
                        </a:rPr>
                        <a:t>in R</a:t>
                      </a:r>
                      <a:r>
                        <a:rPr lang="zh-TW" sz="2600" kern="100" baseline="-25000" dirty="0">
                          <a:effectLst/>
                        </a:rPr>
                        <a:t>⊙</a:t>
                      </a:r>
                      <a:r>
                        <a:rPr lang="en-US" sz="2600" kern="100" dirty="0">
                          <a:effectLst/>
                        </a:rPr>
                        <a:t>)</a:t>
                      </a:r>
                      <a:endParaRPr lang="zh-TW" sz="2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2600" kern="100" dirty="0" smtClean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 err="1" smtClean="0">
                          <a:effectLst/>
                        </a:rPr>
                        <a:t>P</a:t>
                      </a:r>
                      <a:r>
                        <a:rPr lang="en-US" sz="2600" kern="100" baseline="-25000" dirty="0" err="1" smtClean="0">
                          <a:effectLst/>
                        </a:rPr>
                        <a:t>rot</a:t>
                      </a:r>
                      <a:r>
                        <a:rPr lang="en-US" sz="2600" kern="100" baseline="30000" dirty="0" err="1" smtClean="0">
                          <a:effectLst/>
                        </a:rPr>
                        <a:t>b</a:t>
                      </a:r>
                      <a:endParaRPr lang="zh-TW" sz="2600" kern="1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2600" kern="100" dirty="0" smtClean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 smtClean="0">
                          <a:effectLst/>
                        </a:rPr>
                        <a:t>(</a:t>
                      </a:r>
                      <a:r>
                        <a:rPr lang="en-US" sz="2600" kern="100" dirty="0">
                          <a:effectLst/>
                        </a:rPr>
                        <a:t>day)</a:t>
                      </a:r>
                      <a:endParaRPr lang="zh-TW" sz="2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2600" kern="100" dirty="0" smtClean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 err="1" smtClean="0">
                          <a:effectLst/>
                        </a:rPr>
                        <a:t>Type</a:t>
                      </a:r>
                      <a:r>
                        <a:rPr lang="en-US" sz="2600" kern="100" baseline="30000" dirty="0" err="1" smtClean="0">
                          <a:effectLst/>
                        </a:rPr>
                        <a:t>c</a:t>
                      </a:r>
                      <a:endParaRPr lang="zh-TW" sz="2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2600" kern="100" dirty="0" smtClean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 err="1" smtClean="0">
                          <a:effectLst/>
                        </a:rPr>
                        <a:t>EW</a:t>
                      </a:r>
                      <a:r>
                        <a:rPr lang="en-US" sz="2600" kern="100" baseline="30000" dirty="0" err="1" smtClean="0">
                          <a:effectLst/>
                        </a:rPr>
                        <a:t>d</a:t>
                      </a:r>
                      <a:endParaRPr lang="zh-TW" sz="2600" kern="1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2600" kern="100" dirty="0" smtClean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 smtClean="0">
                          <a:effectLst/>
                        </a:rPr>
                        <a:t>(</a:t>
                      </a:r>
                      <a:r>
                        <a:rPr lang="en-US" sz="2600" kern="100" dirty="0">
                          <a:effectLst/>
                        </a:rPr>
                        <a:t>H</a:t>
                      </a:r>
                      <a:r>
                        <a:rPr lang="en-US" sz="2600" kern="100" dirty="0">
                          <a:effectLst/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US" sz="2600" kern="100" dirty="0">
                          <a:effectLst/>
                        </a:rPr>
                        <a:t>)</a:t>
                      </a:r>
                      <a:endParaRPr lang="zh-TW" sz="2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2600" kern="100" dirty="0" smtClean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 smtClean="0">
                          <a:effectLst/>
                        </a:rPr>
                        <a:t>ΔF</a:t>
                      </a:r>
                      <a:r>
                        <a:rPr lang="en-US" sz="2600" kern="100" dirty="0">
                          <a:effectLst/>
                        </a:rPr>
                        <a:t>/&lt;F&gt;</a:t>
                      </a:r>
                      <a:r>
                        <a:rPr lang="en-US" sz="2600" kern="100" baseline="30000" dirty="0">
                          <a:effectLst/>
                        </a:rPr>
                        <a:t>e</a:t>
                      </a:r>
                      <a:endParaRPr lang="zh-TW" sz="2600" kern="1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2600" kern="100" dirty="0" smtClean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 smtClean="0">
                          <a:effectLst/>
                        </a:rPr>
                        <a:t>(</a:t>
                      </a:r>
                      <a:r>
                        <a:rPr lang="en-US" sz="2600" kern="100" dirty="0">
                          <a:effectLst/>
                        </a:rPr>
                        <a:t>Max)</a:t>
                      </a:r>
                      <a:endParaRPr lang="zh-TW" sz="2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2600" kern="100" dirty="0" smtClean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 smtClean="0">
                          <a:effectLst/>
                        </a:rPr>
                        <a:t>FFD </a:t>
                      </a:r>
                      <a:r>
                        <a:rPr lang="en-US" sz="2600" kern="100" dirty="0" err="1">
                          <a:effectLst/>
                        </a:rPr>
                        <a:t>k</a:t>
                      </a:r>
                      <a:r>
                        <a:rPr lang="en-US" sz="2600" kern="100" baseline="30000" dirty="0" err="1">
                          <a:effectLst/>
                        </a:rPr>
                        <a:t>f</a:t>
                      </a:r>
                      <a:endParaRPr lang="zh-TW" sz="2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/>
                </a:tc>
              </a:tr>
              <a:tr h="92988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5791720</a:t>
                      </a:r>
                      <a:endParaRPr lang="zh-TW" sz="2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3702</a:t>
                      </a:r>
                      <a:endParaRPr lang="zh-TW" sz="2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0.569</a:t>
                      </a:r>
                      <a:endParaRPr lang="zh-TW" sz="2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0.77</a:t>
                      </a:r>
                      <a:endParaRPr lang="zh-TW" sz="2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M3</a:t>
                      </a:r>
                      <a:endParaRPr lang="zh-TW" sz="2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4.52</a:t>
                      </a:r>
                      <a:endParaRPr lang="zh-TW" sz="2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0.93</a:t>
                      </a:r>
                      <a:endParaRPr lang="zh-TW" sz="2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1.63</a:t>
                      </a:r>
                      <a:endParaRPr lang="zh-TW" sz="2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92988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8507979</a:t>
                      </a:r>
                      <a:endParaRPr lang="zh-TW" sz="2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3661</a:t>
                      </a:r>
                      <a:endParaRPr lang="zh-TW" sz="2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0.556</a:t>
                      </a:r>
                      <a:endParaRPr lang="zh-TW" sz="2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1.22</a:t>
                      </a:r>
                      <a:endParaRPr lang="zh-TW" sz="2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M3</a:t>
                      </a:r>
                      <a:endParaRPr lang="zh-TW" sz="2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3.78</a:t>
                      </a:r>
                      <a:endParaRPr lang="zh-TW" sz="2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0.62</a:t>
                      </a:r>
                      <a:endParaRPr lang="zh-TW" sz="2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1.73</a:t>
                      </a:r>
                      <a:endParaRPr lang="zh-TW" sz="2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92988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11495571</a:t>
                      </a:r>
                      <a:endParaRPr lang="zh-TW" sz="2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3304</a:t>
                      </a:r>
                      <a:endParaRPr lang="zh-TW" sz="2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0.26</a:t>
                      </a:r>
                      <a:endParaRPr lang="zh-TW" sz="2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13.76</a:t>
                      </a:r>
                      <a:endParaRPr lang="zh-TW" sz="2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M3</a:t>
                      </a:r>
                      <a:endParaRPr lang="zh-TW" sz="2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2.60</a:t>
                      </a:r>
                      <a:endParaRPr lang="zh-TW" sz="2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0.35</a:t>
                      </a:r>
                      <a:endParaRPr lang="zh-TW" sz="2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1.3</a:t>
                      </a:r>
                      <a:endParaRPr lang="zh-TW" sz="2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92988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6286466</a:t>
                      </a:r>
                      <a:endParaRPr lang="zh-TW" sz="2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3244</a:t>
                      </a:r>
                      <a:endParaRPr lang="zh-TW" sz="2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0.199</a:t>
                      </a:r>
                      <a:endParaRPr lang="zh-TW" sz="2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30.27</a:t>
                      </a:r>
                      <a:endParaRPr lang="zh-TW" sz="2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M2</a:t>
                      </a:r>
                      <a:endParaRPr lang="zh-TW" sz="2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-0.57</a:t>
                      </a:r>
                      <a:endParaRPr lang="zh-TW" sz="2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---</a:t>
                      </a:r>
                      <a:endParaRPr lang="zh-TW" sz="2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---</a:t>
                      </a:r>
                      <a:endParaRPr lang="zh-TW" sz="2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6329" y="279390"/>
            <a:ext cx="1160841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Sample l</a:t>
            </a: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ist of the </a:t>
            </a:r>
            <a:r>
              <a:rPr kumimoji="0" lang="en-US" altLang="zh-TW" sz="2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Kepler</a:t>
            </a: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M dwarfs with LAMOST spectra listed in DR3</a:t>
            </a:r>
            <a:endParaRPr kumimoji="0" lang="en-US" altLang="zh-TW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913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6523" y="365125"/>
            <a:ext cx="11535508" cy="1325563"/>
          </a:xfrm>
        </p:spPr>
        <p:txBody>
          <a:bodyPr/>
          <a:lstStyle/>
          <a:p>
            <a:pPr algn="ctr"/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GJ 1243 LC and SC light curve comparison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84" y="1371589"/>
            <a:ext cx="8247185" cy="548641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282354" y="2278490"/>
            <a:ext cx="527539" cy="3991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940094" y="1690688"/>
            <a:ext cx="403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LC</a:t>
            </a:r>
          </a:p>
        </p:txBody>
      </p:sp>
      <p:sp>
        <p:nvSpPr>
          <p:cNvPr id="7" name="矩形 6"/>
          <p:cNvSpPr/>
          <p:nvPr/>
        </p:nvSpPr>
        <p:spPr>
          <a:xfrm>
            <a:off x="2907322" y="4319588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</a:t>
            </a:r>
            <a:r>
              <a:rPr lang="zh-TW" altLang="en-US" dirty="0" smtClean="0"/>
              <a:t>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687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8800" y="373118"/>
            <a:ext cx="1080346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5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Kepler </a:t>
            </a:r>
            <a:r>
              <a:rPr lang="en-US" altLang="zh-TW" sz="5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Data acquiring and selection</a:t>
            </a:r>
            <a:endParaRPr lang="zh-TW" altLang="en-US" sz="5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5761892" y="1654008"/>
            <a:ext cx="5759560" cy="4745736"/>
          </a:xfrm>
        </p:spPr>
        <p:txBody>
          <a:bodyPr>
            <a:normAutofit/>
          </a:bodyPr>
          <a:lstStyle/>
          <a:p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We use the data from MAST (https</a:t>
            </a:r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://archive.stsci.edu</a:t>
            </a:r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/)</a:t>
            </a:r>
          </a:p>
          <a:p>
            <a:endParaRPr lang="en-US" altLang="zh-TW" sz="26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We selected 3130 M dwarfs by 2500 </a:t>
            </a:r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&lt; </a:t>
            </a:r>
            <a:r>
              <a:rPr lang="en-US" altLang="zh-TW" sz="26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Teff</a:t>
            </a:r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&lt; 3800 and log (g) &gt; 4 </a:t>
            </a:r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from Huber </a:t>
            </a:r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et al. </a:t>
            </a:r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2014.</a:t>
            </a:r>
          </a:p>
          <a:p>
            <a:endParaRPr lang="en-US" altLang="zh-TW" sz="26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We have matched the LAMOST M dwarf targets with those with Kepler light curves, 144 can be </a:t>
            </a:r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identiﬁed.</a:t>
            </a:r>
            <a:endParaRPr lang="en-US" altLang="zh-TW" sz="2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22"/>
          <a:stretch/>
        </p:blipFill>
        <p:spPr>
          <a:xfrm>
            <a:off x="0" y="576077"/>
            <a:ext cx="12192000" cy="628192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585" y="90710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Mikulski Archive for Space Telescopes (</a:t>
            </a:r>
            <a:r>
              <a:rPr lang="en-US" altLang="zh-TW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MAST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https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://archive.stsci.edu/</a:t>
            </a:r>
          </a:p>
        </p:txBody>
      </p:sp>
    </p:spTree>
    <p:extLst>
      <p:ext uri="{BB962C8B-B14F-4D97-AF65-F5344CB8AC3E}">
        <p14:creationId xmlns:p14="http://schemas.microsoft.com/office/powerpoint/2010/main" val="229773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6523" y="365125"/>
            <a:ext cx="11535508" cy="1325563"/>
          </a:xfrm>
        </p:spPr>
        <p:txBody>
          <a:bodyPr/>
          <a:lstStyle/>
          <a:p>
            <a:pPr algn="ctr"/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GJ 1243 LC and SC light curve comparison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84" y="1371589"/>
            <a:ext cx="8247185" cy="548641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282354" y="2278490"/>
            <a:ext cx="527539" cy="3991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2" y="1371588"/>
            <a:ext cx="7315215" cy="5486411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 flipH="1" flipV="1">
            <a:off x="7455877" y="1690688"/>
            <a:ext cx="826481" cy="5878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7455877" y="6270199"/>
            <a:ext cx="826478" cy="1306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170679" y="1799923"/>
            <a:ext cx="403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LC</a:t>
            </a:r>
          </a:p>
        </p:txBody>
      </p:sp>
      <p:sp>
        <p:nvSpPr>
          <p:cNvPr id="18" name="矩形 17"/>
          <p:cNvSpPr/>
          <p:nvPr/>
        </p:nvSpPr>
        <p:spPr>
          <a:xfrm>
            <a:off x="1176918" y="4460265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</a:t>
            </a:r>
            <a:r>
              <a:rPr lang="zh-TW" altLang="en-US" dirty="0" smtClean="0"/>
              <a:t>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183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0292" y="373118"/>
            <a:ext cx="11342077" cy="963313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Normalize Kepler light curve</a:t>
            </a:r>
            <a:endParaRPr lang="zh-TW" altLang="en-US" sz="5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4" name="圖片 3" descr="C:\Users\HanYuan\AppData\Local\Microsoft\Windows\INetCache\Content.Word\kplr011495571_Q15_all_quarters_LC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6431"/>
            <a:ext cx="6752492" cy="552156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內容版面配置區 5"/>
          <p:cNvSpPr>
            <a:spLocks noGrp="1"/>
          </p:cNvSpPr>
          <p:nvPr>
            <p:ph idx="1"/>
          </p:nvPr>
        </p:nvSpPr>
        <p:spPr>
          <a:xfrm>
            <a:off x="6348046" y="1863969"/>
            <a:ext cx="5843954" cy="4994031"/>
          </a:xfrm>
        </p:spPr>
        <p:txBody>
          <a:bodyPr>
            <a:normAutofit/>
          </a:bodyPr>
          <a:lstStyle/>
          <a:p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There are some offsets between different quarter data</a:t>
            </a:r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.</a:t>
            </a:r>
          </a:p>
          <a:p>
            <a:endParaRPr lang="en-US" altLang="zh-TW" sz="26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26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2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Therefore</a:t>
            </a:r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, we need to normalize the light curves from different quarter data to derive the rotation period. </a:t>
            </a:r>
            <a:endParaRPr lang="en-US" altLang="zh-TW" sz="26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2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2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2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56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0292" y="373118"/>
            <a:ext cx="11342077" cy="963313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Kepler Light Curve Example</a:t>
            </a:r>
            <a:endParaRPr lang="zh-TW" altLang="en-US" sz="5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8" name="圖片 7" descr="fig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0538"/>
            <a:ext cx="7754815" cy="495886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內容版面配置區 5"/>
          <p:cNvSpPr>
            <a:spLocks noGrp="1"/>
          </p:cNvSpPr>
          <p:nvPr>
            <p:ph idx="1"/>
          </p:nvPr>
        </p:nvSpPr>
        <p:spPr>
          <a:xfrm>
            <a:off x="7754814" y="1670539"/>
            <a:ext cx="4437185" cy="5187462"/>
          </a:xfrm>
        </p:spPr>
        <p:txBody>
          <a:bodyPr>
            <a:normAutofit/>
          </a:bodyPr>
          <a:lstStyle/>
          <a:p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The normalize formula is</a:t>
            </a:r>
          </a:p>
          <a:p>
            <a:endParaRPr lang="en-US" altLang="zh-TW" sz="26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0" indent="0">
              <a:buNone/>
            </a:pPr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∆F</a:t>
            </a:r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/ &lt;F&gt; = </a:t>
            </a:r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(F</a:t>
            </a:r>
            <a:r>
              <a:rPr lang="en-US" altLang="zh-TW" sz="2600" baseline="-25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− &lt;F</a:t>
            </a:r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&gt;) </a:t>
            </a:r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/ &lt;F</a:t>
            </a:r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&gt;</a:t>
            </a:r>
          </a:p>
          <a:p>
            <a:pPr marL="0" indent="0">
              <a:buNone/>
            </a:pPr>
            <a:endParaRPr lang="en-US" altLang="zh-TW" sz="2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Where &lt;</a:t>
            </a:r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</a:t>
            </a:r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&gt; is the median flux of </a:t>
            </a:r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single quarter, F</a:t>
            </a:r>
            <a:r>
              <a:rPr lang="en-US" altLang="zh-TW" sz="26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is the flux at each time </a:t>
            </a:r>
            <a:r>
              <a:rPr lang="en-US" altLang="zh-TW" sz="2600" i="1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, ∆</a:t>
            </a:r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 </a:t>
            </a:r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is the </a:t>
            </a:r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difference </a:t>
            </a:r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between the each data points F</a:t>
            </a:r>
            <a:r>
              <a:rPr lang="en-US" altLang="zh-TW" sz="26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and the median flux &lt;F</a:t>
            </a:r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&gt;.</a:t>
            </a:r>
          </a:p>
          <a:p>
            <a:endParaRPr lang="en-US" altLang="zh-TW" sz="2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2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2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87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9292" y="182150"/>
            <a:ext cx="10912062" cy="1280890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Detrending</a:t>
            </a:r>
            <a:endParaRPr lang="zh-TW" altLang="en-US" sz="5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內容版面配置區 5"/>
          <p:cNvSpPr>
            <a:spLocks noGrp="1"/>
          </p:cNvSpPr>
          <p:nvPr>
            <p:ph idx="1"/>
          </p:nvPr>
        </p:nvSpPr>
        <p:spPr>
          <a:xfrm>
            <a:off x="0" y="1463040"/>
            <a:ext cx="12191999" cy="949569"/>
          </a:xfrm>
        </p:spPr>
        <p:txBody>
          <a:bodyPr>
            <a:normAutofit/>
          </a:bodyPr>
          <a:lstStyle/>
          <a:p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 order to calculate the flare amplitude, we use moving average method to remove the small trend in light curve within a short period of time</a:t>
            </a:r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.</a:t>
            </a:r>
          </a:p>
          <a:p>
            <a:endParaRPr lang="en-US" altLang="zh-TW" sz="2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2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5" name="圖片 4" descr="kplr005791720_Q17_O&amp;C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2608"/>
            <a:ext cx="6699738" cy="444539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內容版面配置區 5"/>
          <p:cNvSpPr txBox="1">
            <a:spLocks/>
          </p:cNvSpPr>
          <p:nvPr/>
        </p:nvSpPr>
        <p:spPr>
          <a:xfrm>
            <a:off x="6224954" y="2743930"/>
            <a:ext cx="5967045" cy="4114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If the rotation period is less than 2.5 days, we use the 9 </a:t>
            </a:r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data points </a:t>
            </a:r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as </a:t>
            </a:r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the moving average </a:t>
            </a:r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boxcar.</a:t>
            </a:r>
          </a:p>
          <a:p>
            <a:endParaRPr lang="en-US" altLang="zh-TW" sz="2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Then, the </a:t>
            </a:r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median </a:t>
            </a:r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of the 9 data points of each boxcar </a:t>
            </a:r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is </a:t>
            </a:r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used to construct the smoothed light curve.</a:t>
            </a:r>
            <a:endParaRPr lang="en-US" altLang="zh-TW" sz="26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0" indent="0">
              <a:buNone/>
            </a:pPr>
            <a:endParaRPr lang="en-US" altLang="zh-TW" sz="26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If the rotation period is </a:t>
            </a:r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longer than </a:t>
            </a:r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2.5 days</a:t>
            </a:r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, the boxcar is 21 data points.</a:t>
            </a:r>
            <a:endParaRPr lang="en-US" altLang="zh-TW" sz="2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630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9292" y="182150"/>
            <a:ext cx="10912062" cy="1280890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Detrending</a:t>
            </a:r>
            <a:endParaRPr lang="zh-TW" altLang="en-US" sz="5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內容版面配置區 5"/>
          <p:cNvSpPr>
            <a:spLocks noGrp="1"/>
          </p:cNvSpPr>
          <p:nvPr>
            <p:ph idx="1"/>
          </p:nvPr>
        </p:nvSpPr>
        <p:spPr>
          <a:xfrm>
            <a:off x="6255324" y="6207368"/>
            <a:ext cx="5936676" cy="507163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Clean light curve without the rotation period.</a:t>
            </a:r>
          </a:p>
          <a:p>
            <a:endParaRPr lang="en-US" altLang="zh-TW" sz="2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2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6" name="圖片 5" descr="kplr005791720_Q17_O-C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692" y="1463039"/>
            <a:ext cx="6125308" cy="4568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圖片 8" descr="kplr005791720_Q17_O&amp;C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463039"/>
            <a:ext cx="6066693" cy="456848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向右箭號 9"/>
          <p:cNvSpPr/>
          <p:nvPr/>
        </p:nvSpPr>
        <p:spPr>
          <a:xfrm>
            <a:off x="5666320" y="3180029"/>
            <a:ext cx="589003" cy="245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67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9292" y="182150"/>
            <a:ext cx="10912062" cy="1280890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Flare </a:t>
            </a:r>
            <a:r>
              <a:rPr lang="en-US" altLang="zh-TW" sz="5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Detection</a:t>
            </a:r>
            <a:endParaRPr lang="zh-TW" altLang="en-US" sz="5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內容版面配置區 5"/>
          <p:cNvSpPr>
            <a:spLocks noGrp="1"/>
          </p:cNvSpPr>
          <p:nvPr>
            <p:ph idx="1"/>
          </p:nvPr>
        </p:nvSpPr>
        <p:spPr>
          <a:xfrm>
            <a:off x="0" y="1463040"/>
            <a:ext cx="12191999" cy="949569"/>
          </a:xfrm>
        </p:spPr>
        <p:txBody>
          <a:bodyPr>
            <a:normAutofit/>
          </a:bodyPr>
          <a:lstStyle/>
          <a:p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To calculate the energy of each flare, we add up the area below the clean light curve. </a:t>
            </a:r>
          </a:p>
        </p:txBody>
      </p:sp>
      <p:sp>
        <p:nvSpPr>
          <p:cNvPr id="8" name="內容版面配置區 5"/>
          <p:cNvSpPr txBox="1">
            <a:spLocks/>
          </p:cNvSpPr>
          <p:nvPr/>
        </p:nvSpPr>
        <p:spPr>
          <a:xfrm>
            <a:off x="6224954" y="2743930"/>
            <a:ext cx="5967045" cy="4114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Typically, one flare has a duration of 2.5 hours to 3 hours and the energy ranges from 10</a:t>
            </a:r>
            <a:r>
              <a:rPr lang="en-US" altLang="zh-TW" sz="2600" baseline="30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31</a:t>
            </a:r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erg to 10</a:t>
            </a:r>
            <a:r>
              <a:rPr lang="en-US" altLang="zh-TW" sz="2600" baseline="30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33</a:t>
            </a:r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erg.</a:t>
            </a:r>
          </a:p>
          <a:p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However</a:t>
            </a:r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, there are some “</a:t>
            </a:r>
            <a:r>
              <a:rPr lang="en-US" altLang="zh-TW" sz="26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hyperflares</a:t>
            </a:r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”, which </a:t>
            </a:r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is comparable to the G dwarf </a:t>
            </a:r>
            <a:r>
              <a:rPr lang="en-US" altLang="zh-TW" sz="26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superflare</a:t>
            </a:r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event (</a:t>
            </a:r>
            <a:r>
              <a:rPr lang="en-US" altLang="zh-TW" sz="26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Meahara</a:t>
            </a:r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et al. 2012, Wu et al. 2015).</a:t>
            </a:r>
            <a:endParaRPr lang="zh-TW" altLang="zh-TW" sz="2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These </a:t>
            </a:r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“</a:t>
            </a:r>
            <a:r>
              <a:rPr lang="en-US" altLang="zh-TW" sz="26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hyperflares</a:t>
            </a:r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” have </a:t>
            </a:r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longer duration </a:t>
            </a:r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and they can release </a:t>
            </a:r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energy </a:t>
            </a:r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up to </a:t>
            </a:r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∼10</a:t>
            </a:r>
            <a:r>
              <a:rPr lang="en-US" altLang="zh-TW" sz="2600" baseline="30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36</a:t>
            </a:r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erg</a:t>
            </a:r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.</a:t>
            </a:r>
          </a:p>
          <a:p>
            <a:endParaRPr lang="zh-TW" altLang="zh-TW" sz="2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6" name="圖片 5" descr="kplr005791720_Q17_O-C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2609"/>
            <a:ext cx="6224954" cy="4445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008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9292" y="182150"/>
            <a:ext cx="10912062" cy="1280890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Flare </a:t>
            </a:r>
            <a:r>
              <a:rPr lang="en-US" altLang="zh-TW" sz="5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Detection</a:t>
            </a:r>
            <a:endParaRPr lang="zh-TW" altLang="en-US" sz="5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內容版面配置區 5"/>
          <p:cNvSpPr>
            <a:spLocks noGrp="1"/>
          </p:cNvSpPr>
          <p:nvPr>
            <p:ph idx="1"/>
          </p:nvPr>
        </p:nvSpPr>
        <p:spPr>
          <a:xfrm>
            <a:off x="7367954" y="1463041"/>
            <a:ext cx="4824046" cy="5230394"/>
          </a:xfrm>
        </p:spPr>
        <p:txBody>
          <a:bodyPr>
            <a:normAutofit/>
          </a:bodyPr>
          <a:lstStyle/>
          <a:p>
            <a:endParaRPr lang="en-US" altLang="zh-TW" sz="26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Because we have the raw light curve, and the </a:t>
            </a:r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raw light curve after moving average .</a:t>
            </a:r>
            <a:endParaRPr lang="en-US" altLang="zh-TW" sz="26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26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2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We can easily subtract the </a:t>
            </a:r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raw light </a:t>
            </a:r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curve and raw light curve after moving average to get the clean flare without the rotation period.</a:t>
            </a:r>
          </a:p>
          <a:p>
            <a:endParaRPr lang="en-US" altLang="zh-TW" sz="2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2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6" name="圖片 5" descr="C:\Users\HanYuan\AppData\Local\Microsoft\Windows\INetCache\Content.Word\fig2.4.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224914"/>
            <a:ext cx="7367955" cy="56330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64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9292" y="182150"/>
            <a:ext cx="10912062" cy="1280890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Flare </a:t>
            </a:r>
            <a:r>
              <a:rPr lang="en-US" altLang="zh-TW" sz="5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Detection</a:t>
            </a:r>
            <a:endParaRPr lang="zh-TW" altLang="en-US" sz="5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內容版面配置區 5"/>
          <p:cNvSpPr>
            <a:spLocks noGrp="1"/>
          </p:cNvSpPr>
          <p:nvPr>
            <p:ph idx="1"/>
          </p:nvPr>
        </p:nvSpPr>
        <p:spPr>
          <a:xfrm>
            <a:off x="7069014" y="1951892"/>
            <a:ext cx="5122986" cy="4741542"/>
          </a:xfrm>
        </p:spPr>
        <p:txBody>
          <a:bodyPr>
            <a:normAutofit/>
          </a:bodyPr>
          <a:lstStyle/>
          <a:p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The flare detection method is similar with Wu et al. (2015</a:t>
            </a:r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).</a:t>
            </a:r>
          </a:p>
          <a:p>
            <a:endParaRPr lang="en-US" altLang="zh-TW" sz="2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26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The </a:t>
            </a:r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flare can be identified by searching for significant brightness increases which is out of three-time standard deviation (i.e., </a:t>
            </a:r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Symbol" panose="05050102010706020507" pitchFamily="18" charset="2"/>
              </a:rPr>
              <a:t>).</a:t>
            </a:r>
            <a:endParaRPr lang="en-US" altLang="zh-TW" sz="2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2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5" name="圖片 4" descr="kplr005791720_Q17_3sigm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463040"/>
            <a:ext cx="7069015" cy="52303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724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9292" y="182150"/>
            <a:ext cx="10912062" cy="1280890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Flare </a:t>
            </a:r>
            <a:r>
              <a:rPr lang="en-US" altLang="zh-TW" sz="5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energy</a:t>
            </a:r>
            <a:endParaRPr lang="zh-TW" altLang="en-US" sz="5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5"/>
              <p:cNvSpPr>
                <a:spLocks noGrp="1"/>
              </p:cNvSpPr>
              <p:nvPr>
                <p:ph idx="1"/>
              </p:nvPr>
            </p:nvSpPr>
            <p:spPr>
              <a:xfrm>
                <a:off x="799292" y="1951892"/>
                <a:ext cx="10630708" cy="4741542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6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To calculate total energy of flare, we </a:t>
                </a:r>
                <a:r>
                  <a:rPr lang="en-US" altLang="zh-TW" sz="2600" dirty="0" err="1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integrat</a:t>
                </a:r>
                <a:r>
                  <a:rPr lang="en-US" altLang="zh-TW" sz="26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the flux of the clean light curve of the </a:t>
                </a:r>
                <a:r>
                  <a:rPr lang="en-US" altLang="zh-TW" sz="26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event.</a:t>
                </a:r>
                <a:endParaRPr lang="en-US" altLang="zh-TW" sz="26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  <a:p>
                <a:pPr marL="0" indent="0" algn="ctr">
                  <a:buNone/>
                </a:pPr>
                <a:endParaRPr lang="en-US" altLang="zh-TW" sz="2600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  <a:p>
                <a:pPr marL="0" indent="0" algn="ctr">
                  <a:buNone/>
                </a:pPr>
                <a:endParaRPr lang="en-US" altLang="zh-TW" sz="2600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  <a:p>
                <a:pPr marL="0" indent="0" algn="ctr">
                  <a:buNone/>
                </a:pPr>
                <a:r>
                  <a:rPr lang="en-US" altLang="zh-TW" sz="26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E </a:t>
                </a:r>
                <a:r>
                  <a:rPr lang="en-US" altLang="zh-TW" sz="26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= 4</a:t>
                </a:r>
                <a:r>
                  <a:rPr lang="en-US" altLang="zh-TW" sz="26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  <a:sym typeface="Symbol" panose="05050102010706020507" pitchFamily="18" charset="2"/>
                  </a:rPr>
                  <a:t>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26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TW" sz="26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altLang="zh-TW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TW" sz="26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  <a:sym typeface="Symbol" panose="05050102010706020507" pitchFamily="18" charset="2"/>
                  </a:rPr>
                  <a:t></a:t>
                </a:r>
                <a:r>
                  <a:rPr lang="en-US" altLang="zh-TW" sz="2600" baseline="-250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sb</a:t>
                </a:r>
                <a:r>
                  <a:rPr lang="en-US" altLang="zh-TW" sz="26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T</a:t>
                </a:r>
                <a:r>
                  <a:rPr lang="en-US" altLang="zh-TW" sz="2600" baseline="-250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eff</a:t>
                </a:r>
                <a:r>
                  <a:rPr lang="en-US" altLang="zh-TW" sz="2600" baseline="300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4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sz="2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 sz="2600">
                            <a:latin typeface="Cambria Math" panose="02040503050406030204" pitchFamily="18" charset="0"/>
                          </a:rPr>
                          <m:t>ΔF</m:t>
                        </m:r>
                        <m:r>
                          <a:rPr lang="en-US" altLang="zh-TW" sz="26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zh-TW" sz="26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dt</a:t>
                </a:r>
              </a:p>
              <a:p>
                <a:endParaRPr lang="en-US" altLang="zh-TW" sz="2600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  <a:p>
                <a:endParaRPr lang="en-US" altLang="zh-TW" sz="2600" dirty="0" smtClean="0"/>
              </a:p>
              <a:p>
                <a:r>
                  <a:rPr lang="en-US" altLang="zh-TW" sz="26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6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TW" sz="26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TW" sz="26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is the stellar radius, </a:t>
                </a:r>
                <a:r>
                  <a:rPr lang="en-US" altLang="zh-TW" sz="2600" dirty="0" err="1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T</a:t>
                </a:r>
                <a:r>
                  <a:rPr lang="en-US" altLang="zh-TW" sz="2600" baseline="-25000" dirty="0" err="1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eff</a:t>
                </a:r>
                <a:r>
                  <a:rPr lang="en-US" altLang="zh-TW" sz="26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is the effective temperature, and </a:t>
                </a:r>
                <a:r>
                  <a:rPr lang="en-US" altLang="zh-TW" sz="26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  <a:sym typeface="Symbol" panose="05050102010706020507" pitchFamily="18" charset="2"/>
                  </a:rPr>
                  <a:t></a:t>
                </a:r>
                <a:r>
                  <a:rPr lang="en-US" altLang="zh-TW" sz="2600" baseline="-25000" dirty="0" err="1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sb</a:t>
                </a:r>
                <a:r>
                  <a:rPr lang="en-US" altLang="zh-TW" sz="26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is the Stefan–Boltzmann constant.</a:t>
                </a:r>
                <a:endParaRPr lang="en-US" altLang="zh-TW" sz="2600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  <a:p>
                <a:endParaRPr lang="en-US" altLang="zh-TW" sz="26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  <a:p>
                <a:endParaRPr lang="en-US" altLang="zh-TW" sz="2600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 xmlns="">
          <p:sp>
            <p:nvSpPr>
              <p:cNvPr id="7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9292" y="1951892"/>
                <a:ext cx="10630708" cy="4741542"/>
              </a:xfrm>
              <a:blipFill rotWithShape="0">
                <a:blip r:embed="rId3"/>
                <a:stretch>
                  <a:fillRect l="-860" t="-2057" r="-14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29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9292" y="182150"/>
            <a:ext cx="10912062" cy="1280890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 dwarf hyper flare example</a:t>
            </a:r>
            <a:endParaRPr lang="zh-TW" altLang="en-US" sz="5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6" name="圖片 5" descr="fig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453"/>
            <a:ext cx="8264768" cy="548654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內容版面配置區 5"/>
          <p:cNvSpPr>
            <a:spLocks noGrp="1"/>
          </p:cNvSpPr>
          <p:nvPr>
            <p:ph idx="1"/>
          </p:nvPr>
        </p:nvSpPr>
        <p:spPr>
          <a:xfrm>
            <a:off x="7754814" y="1463040"/>
            <a:ext cx="4437185" cy="5394960"/>
          </a:xfrm>
        </p:spPr>
        <p:txBody>
          <a:bodyPr>
            <a:normAutofit/>
          </a:bodyPr>
          <a:lstStyle/>
          <a:p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KID 5791720 with the peak ﬂux reaching almost the same level as the stellar luminosity of this M3 star. </a:t>
            </a:r>
            <a:endParaRPr lang="en-US" altLang="zh-TW" sz="26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26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The </a:t>
            </a:r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two red dashed lines indicate the time interval for the ﬂare energy calculation</a:t>
            </a:r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.</a:t>
            </a:r>
          </a:p>
          <a:p>
            <a:endParaRPr lang="en-US" altLang="zh-TW" sz="2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This </a:t>
            </a:r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flare has 3.5 hour duration and energies 7.6x10</a:t>
            </a:r>
            <a:r>
              <a:rPr lang="en-US" altLang="zh-TW" sz="2600" baseline="30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35</a:t>
            </a:r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ergs</a:t>
            </a:r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.</a:t>
            </a:r>
            <a:endParaRPr lang="en-US" altLang="zh-TW" sz="2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2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222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310" b="5289"/>
          <a:stretch/>
        </p:blipFill>
        <p:spPr>
          <a:xfrm>
            <a:off x="-369277" y="-228600"/>
            <a:ext cx="12970852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5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9292" y="182150"/>
            <a:ext cx="10912062" cy="1280890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Flare </a:t>
            </a:r>
            <a:r>
              <a:rPr lang="en-US" altLang="zh-TW" sz="5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frequency distribution</a:t>
            </a:r>
            <a:endParaRPr lang="zh-TW" altLang="en-US" sz="5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內容版面配置區 5"/>
          <p:cNvSpPr>
            <a:spLocks noGrp="1"/>
          </p:cNvSpPr>
          <p:nvPr>
            <p:ph idx="1"/>
          </p:nvPr>
        </p:nvSpPr>
        <p:spPr>
          <a:xfrm>
            <a:off x="7491046" y="1617784"/>
            <a:ext cx="4700953" cy="5240215"/>
          </a:xfrm>
        </p:spPr>
        <p:txBody>
          <a:bodyPr>
            <a:normAutofit/>
          </a:bodyPr>
          <a:lstStyle/>
          <a:p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The total 4 years observation by Kepler can provide a good quantities of flare events so that the ﬂare frequency distributions (FFDs) can be constructed</a:t>
            </a:r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.</a:t>
            </a:r>
          </a:p>
          <a:p>
            <a:endParaRPr lang="en-US" altLang="zh-TW" sz="2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2600" i="1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2600" i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N(E) ∝ E</a:t>
            </a:r>
            <a:r>
              <a:rPr lang="en-US" altLang="zh-TW" sz="2600" i="1" baseline="30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</a:t>
            </a:r>
            <a:r>
              <a:rPr lang="en-US" altLang="zh-TW" sz="2600" i="1" baseline="30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Symbol" panose="05050102010706020507" pitchFamily="18" charset="2"/>
              </a:rPr>
              <a:t>k</a:t>
            </a:r>
            <a:endParaRPr lang="en-US" altLang="zh-TW" sz="2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26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2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8" name="圖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63040"/>
            <a:ext cx="7491046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5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9292" y="182150"/>
            <a:ext cx="10912062" cy="1280890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Flare </a:t>
            </a:r>
            <a:r>
              <a:rPr lang="en-US" altLang="zh-TW" sz="5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frequency distribution</a:t>
            </a:r>
            <a:endParaRPr lang="zh-TW" altLang="en-US" sz="5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內容版面配置區 5"/>
          <p:cNvSpPr>
            <a:spLocks noGrp="1"/>
          </p:cNvSpPr>
          <p:nvPr>
            <p:ph idx="1"/>
          </p:nvPr>
        </p:nvSpPr>
        <p:spPr>
          <a:xfrm>
            <a:off x="7491046" y="1617784"/>
            <a:ext cx="4700953" cy="5240215"/>
          </a:xfrm>
        </p:spPr>
        <p:txBody>
          <a:bodyPr>
            <a:normAutofit/>
          </a:bodyPr>
          <a:lstStyle/>
          <a:p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The reason here we only use the first six bins to extrapolate a power law distribution is because of the limitation of counting the small </a:t>
            </a:r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flares.</a:t>
            </a:r>
          </a:p>
          <a:p>
            <a:endParaRPr lang="en-US" altLang="zh-TW" sz="26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Many </a:t>
            </a:r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small flares may excluded by </a:t>
            </a:r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Symbol" panose="05050102010706020507" pitchFamily="18" charset="2"/>
              </a:rPr>
              <a:t></a:t>
            </a:r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condition.</a:t>
            </a:r>
            <a:endParaRPr lang="en-US" altLang="zh-TW" sz="26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2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6" name="圖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3040"/>
            <a:ext cx="7491046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9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9292" y="182150"/>
            <a:ext cx="10912062" cy="1280890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Flare </a:t>
            </a:r>
            <a:r>
              <a:rPr lang="en-US" altLang="zh-TW" sz="5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frequency distribution</a:t>
            </a:r>
            <a:endParaRPr lang="zh-TW" altLang="en-US" sz="5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內容版面配置區 5"/>
          <p:cNvSpPr>
            <a:spLocks noGrp="1"/>
          </p:cNvSpPr>
          <p:nvPr>
            <p:ph idx="1"/>
          </p:nvPr>
        </p:nvSpPr>
        <p:spPr>
          <a:xfrm>
            <a:off x="7491046" y="1617784"/>
            <a:ext cx="4700953" cy="5240215"/>
          </a:xfrm>
        </p:spPr>
        <p:txBody>
          <a:bodyPr>
            <a:normAutofit/>
          </a:bodyPr>
          <a:lstStyle/>
          <a:p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The </a:t>
            </a:r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flattening at lower energy could caused by the </a:t>
            </a:r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limitation in counting small ﬂares of short duration ( &lt; 30 min</a:t>
            </a:r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).</a:t>
            </a:r>
          </a:p>
          <a:p>
            <a:endParaRPr lang="en-US" altLang="zh-TW" sz="2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2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Davenport </a:t>
            </a:r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et al. (2015) analyzed the short-cadence ( ∼1 min) light curves of GJ 1243 (M4) and produced a FFD with a power-law index of k ∼ 1.01 for energy between 10</a:t>
            </a:r>
            <a:r>
              <a:rPr lang="en-US" altLang="zh-TW" sz="2600" baseline="30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30</a:t>
            </a:r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and 10</a:t>
            </a:r>
            <a:r>
              <a:rPr lang="en-US" altLang="zh-TW" sz="2600" baseline="30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33</a:t>
            </a:r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ergs . </a:t>
            </a:r>
          </a:p>
        </p:txBody>
      </p:sp>
      <p:pic>
        <p:nvPicPr>
          <p:cNvPr id="5" name="圖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3040"/>
            <a:ext cx="7491046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1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6523" y="365125"/>
            <a:ext cx="11535508" cy="1325563"/>
          </a:xfrm>
        </p:spPr>
        <p:txBody>
          <a:bodyPr/>
          <a:lstStyle/>
          <a:p>
            <a:pPr algn="ctr"/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GJ 1243 LC and SC light curve comparison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84" y="1371589"/>
            <a:ext cx="8247185" cy="548641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282354" y="2278490"/>
            <a:ext cx="527539" cy="3991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940094" y="1690688"/>
            <a:ext cx="403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LC</a:t>
            </a:r>
          </a:p>
        </p:txBody>
      </p:sp>
      <p:sp>
        <p:nvSpPr>
          <p:cNvPr id="7" name="矩形 6"/>
          <p:cNvSpPr/>
          <p:nvPr/>
        </p:nvSpPr>
        <p:spPr>
          <a:xfrm>
            <a:off x="2907322" y="4319588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</a:t>
            </a:r>
            <a:r>
              <a:rPr lang="zh-TW" altLang="en-US" dirty="0" smtClean="0"/>
              <a:t>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391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9292" y="182150"/>
            <a:ext cx="10912062" cy="1280890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Flare </a:t>
            </a:r>
            <a:r>
              <a:rPr lang="en-US" altLang="zh-TW" sz="5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frequency distribution</a:t>
            </a:r>
            <a:endParaRPr lang="zh-TW" altLang="en-US" sz="5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6" name="內容版面配置區 5" descr="fig2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038" y="1234440"/>
            <a:ext cx="6008569" cy="475578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957553" y="6218824"/>
            <a:ext cx="1091206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 histogram of the power law index (k) value. The k values vary between 1.0 and 2.5.</a:t>
            </a:r>
          </a:p>
        </p:txBody>
      </p:sp>
    </p:spTree>
    <p:extLst>
      <p:ext uri="{BB962C8B-B14F-4D97-AF65-F5344CB8AC3E}">
        <p14:creationId xmlns:p14="http://schemas.microsoft.com/office/powerpoint/2010/main" val="243580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9292" y="182150"/>
            <a:ext cx="10912062" cy="1280890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Rotation </a:t>
            </a:r>
            <a:r>
              <a:rPr lang="en-US" altLang="zh-TW" sz="5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period</a:t>
            </a:r>
            <a:endParaRPr lang="zh-TW" altLang="en-US" sz="5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46986" y="1825625"/>
            <a:ext cx="5187460" cy="4351338"/>
          </a:xfrm>
        </p:spPr>
        <p:txBody>
          <a:bodyPr>
            <a:normAutofit/>
          </a:bodyPr>
          <a:lstStyle/>
          <a:p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The rotation period of these M dwarf are calculated by the Lomb-</a:t>
            </a:r>
            <a:r>
              <a:rPr lang="en-US" altLang="zh-TW" sz="26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Scargle</a:t>
            </a:r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6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periodograms</a:t>
            </a:r>
            <a:r>
              <a:rPr lang="en-US" altLang="zh-TW" sz="2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for the 4 years Kepler data set for each target.</a:t>
            </a:r>
            <a:endParaRPr lang="zh-TW" altLang="en-US" sz="2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7" name="圖片 6" descr="fig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0529"/>
            <a:ext cx="6646985" cy="52015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320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-231" b="5289"/>
          <a:stretch/>
        </p:blipFill>
        <p:spPr>
          <a:xfrm>
            <a:off x="-439615" y="-228600"/>
            <a:ext cx="13041190" cy="692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0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39" b="6972"/>
          <a:stretch/>
        </p:blipFill>
        <p:spPr>
          <a:xfrm>
            <a:off x="0" y="-228600"/>
            <a:ext cx="12242156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2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8800" y="373118"/>
            <a:ext cx="1080346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5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Kepler </a:t>
            </a:r>
            <a:r>
              <a:rPr lang="en-US" altLang="zh-TW" sz="5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Data acquiring and selection</a:t>
            </a:r>
            <a:endParaRPr lang="zh-TW" altLang="en-US" sz="5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" b="4943"/>
          <a:stretch/>
        </p:blipFill>
        <p:spPr>
          <a:xfrm>
            <a:off x="-17585" y="0"/>
            <a:ext cx="12209585" cy="6858000"/>
          </a:xfrm>
        </p:spPr>
      </p:pic>
    </p:spTree>
    <p:extLst>
      <p:ext uri="{BB962C8B-B14F-4D97-AF65-F5344CB8AC3E}">
        <p14:creationId xmlns:p14="http://schemas.microsoft.com/office/powerpoint/2010/main" val="27251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-366" r="-1" b="5048"/>
          <a:stretch/>
        </p:blipFill>
        <p:spPr>
          <a:xfrm>
            <a:off x="-457200" y="-228600"/>
            <a:ext cx="13058775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3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-231" b="5769"/>
          <a:stretch/>
        </p:blipFill>
        <p:spPr>
          <a:xfrm>
            <a:off x="0" y="-4152"/>
            <a:ext cx="12643334" cy="6989742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146539" y="3543474"/>
            <a:ext cx="545123" cy="24618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758462" y="3367627"/>
            <a:ext cx="685800" cy="17584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36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-96" b="5289"/>
          <a:stretch/>
        </p:blipFill>
        <p:spPr>
          <a:xfrm>
            <a:off x="-1" y="-4088"/>
            <a:ext cx="12192001" cy="6862088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146538" y="2207044"/>
            <a:ext cx="545123" cy="24618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09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17170</TotalTime>
  <Words>911</Words>
  <Application>Microsoft Office PowerPoint</Application>
  <PresentationFormat>寬螢幕</PresentationFormat>
  <Paragraphs>177</Paragraphs>
  <Slides>35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6" baseType="lpstr">
      <vt:lpstr>Arial Unicode MS</vt:lpstr>
      <vt:lpstr>新細明體</vt:lpstr>
      <vt:lpstr>標楷體</vt:lpstr>
      <vt:lpstr>Arial</vt:lpstr>
      <vt:lpstr>Calibri</vt:lpstr>
      <vt:lpstr>Calibri Light</vt:lpstr>
      <vt:lpstr>Cambria Math</vt:lpstr>
      <vt:lpstr>Symbol</vt:lpstr>
      <vt:lpstr>Times New Roman</vt:lpstr>
      <vt:lpstr>Wingdings 3</vt:lpstr>
      <vt:lpstr>Office 佈景主題</vt:lpstr>
      <vt:lpstr>MAST Kepler data archive</vt:lpstr>
      <vt:lpstr>Kepler Data acquiring and selection</vt:lpstr>
      <vt:lpstr>PowerPoint 簡報</vt:lpstr>
      <vt:lpstr>PowerPoint 簡報</vt:lpstr>
      <vt:lpstr>PowerPoint 簡報</vt:lpstr>
      <vt:lpstr>Kepler Data acquiring and selection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GJ 1243 LC and SC light curve comparison</vt:lpstr>
      <vt:lpstr>GJ 1243 LC and SC light curve comparison</vt:lpstr>
      <vt:lpstr>Normalize Kepler light curve</vt:lpstr>
      <vt:lpstr>Kepler Light Curve Example</vt:lpstr>
      <vt:lpstr>Detrending</vt:lpstr>
      <vt:lpstr>Detrending</vt:lpstr>
      <vt:lpstr>Flare Detection</vt:lpstr>
      <vt:lpstr>Flare Detection</vt:lpstr>
      <vt:lpstr>Flare Detection</vt:lpstr>
      <vt:lpstr>Flare energy</vt:lpstr>
      <vt:lpstr>M dwarf hyper flare example</vt:lpstr>
      <vt:lpstr>Flare frequency distribution</vt:lpstr>
      <vt:lpstr>Flare frequency distribution</vt:lpstr>
      <vt:lpstr>Flare frequency distribution</vt:lpstr>
      <vt:lpstr>GJ 1243 LC and SC light curve comparison</vt:lpstr>
      <vt:lpstr>Flare frequency distribution</vt:lpstr>
      <vt:lpstr>Rotation period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SKepler-9: A System of Multiple Planets Transiting a Sun- Like Star, Confirmed by Timing Variations</dc:title>
  <dc:creator>Han Yuan Chang</dc:creator>
  <cp:lastModifiedBy>Han Yuan Chang</cp:lastModifiedBy>
  <cp:revision>447</cp:revision>
  <dcterms:created xsi:type="dcterms:W3CDTF">2013-10-22T13:59:05Z</dcterms:created>
  <dcterms:modified xsi:type="dcterms:W3CDTF">2016-10-31T09:56:07Z</dcterms:modified>
</cp:coreProperties>
</file>