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Kaushan Script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KaushanScrip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9d26539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9d26539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64e550d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64e550d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e550df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64e550df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4e550df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4e550df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64e550df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64e550df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4e550df8_5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64e550df8_5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4e550df8_5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64e550df8_5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64e550df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64e550df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4e550df8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64e550df8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4e550df8_5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4e550df8_5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74608d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74608d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4e550df8_5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64e550df8_5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64e550df8_5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64e550df8_5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74608d3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74608d3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74608d3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74608d3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74608d3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74608d3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64e550df8_5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64e550df8_5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74608d3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74608d3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74608d3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74608d3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9d2652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9d2652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9d2652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9d2652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9d265395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69d265395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9d26525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9d2652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9d26539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9d26539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9d26539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9d26539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9d265395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9d265395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125"/>
            <a:ext cx="9144001" cy="515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341225" y="849450"/>
            <a:ext cx="31974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9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OPTIMIZING HEAT TRANSFER ​</a:t>
            </a:r>
            <a:endParaRPr sz="3800">
              <a:solidFill>
                <a:schemeClr val="lt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IN HEADGEAR</a:t>
            </a:r>
            <a:endParaRPr sz="3800">
              <a:solidFill>
                <a:schemeClr val="lt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Thermal analysis of market available helmet</a:t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32243" l="34067" r="37625" t="42016"/>
          <a:stretch/>
        </p:blipFill>
        <p:spPr>
          <a:xfrm>
            <a:off x="742794" y="2363250"/>
            <a:ext cx="3187474" cy="163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971688" y="4284150"/>
            <a:ext cx="27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Crossestional view of the helmet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32243" l="64277" r="10937" t="42016"/>
          <a:stretch/>
        </p:blipFill>
        <p:spPr>
          <a:xfrm>
            <a:off x="5370957" y="2363250"/>
            <a:ext cx="2790874" cy="163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5053988" y="4284150"/>
            <a:ext cx="34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view of the helmet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932400" y="1534350"/>
            <a:ext cx="72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Rough sketch of the helmet 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1183750" y="633850"/>
            <a:ext cx="70389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Control Volume and assumptions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00" y="1681475"/>
            <a:ext cx="3609200" cy="251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480225" y="1433300"/>
            <a:ext cx="38799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Assumptions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Solar radiation is constant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Thin layer of air ( </a:t>
            </a: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thickness</a:t>
            </a: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= 0.01m ) is present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Constant helmet Temperature w.r.t. spatial coordinates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Modes of heat transfer (dominant):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Radiation (from the top surface)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Convection (external flow of air)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1288175" y="589800"/>
            <a:ext cx="7038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Overview of the approach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6038025" y="2924625"/>
            <a:ext cx="2606149" cy="1384500"/>
            <a:chOff x="6038025" y="2598915"/>
            <a:chExt cx="2606149" cy="1384500"/>
          </a:xfrm>
        </p:grpSpPr>
        <p:cxnSp>
          <p:nvCxnSpPr>
            <p:cNvPr id="253" name="Google Shape;253;p24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24"/>
            <p:cNvSpPr txBox="1"/>
            <p:nvPr/>
          </p:nvSpPr>
          <p:spPr>
            <a:xfrm>
              <a:off x="6640474" y="2598915"/>
              <a:ext cx="2003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 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appropriate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Nu correlation and find  the convective coeff. Of heat transfer.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24"/>
          <p:cNvGrpSpPr/>
          <p:nvPr/>
        </p:nvGrpSpPr>
        <p:grpSpPr>
          <a:xfrm>
            <a:off x="636321" y="2133478"/>
            <a:ext cx="2994729" cy="1384500"/>
            <a:chOff x="636321" y="1844098"/>
            <a:chExt cx="2994729" cy="1384500"/>
          </a:xfrm>
        </p:grpSpPr>
        <p:sp>
          <p:nvSpPr>
            <p:cNvPr id="258" name="Google Shape;258;p24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Substituting the given values of the constant in the energy balance equation.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9" name="Google Shape;259;p24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4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24"/>
          <p:cNvGrpSpPr/>
          <p:nvPr/>
        </p:nvGrpSpPr>
        <p:grpSpPr>
          <a:xfrm>
            <a:off x="4908100" y="1232295"/>
            <a:ext cx="3599586" cy="1384500"/>
            <a:chOff x="4908100" y="889950"/>
            <a:chExt cx="3599586" cy="1384500"/>
          </a:xfrm>
        </p:grpSpPr>
        <p:cxnSp>
          <p:nvCxnSpPr>
            <p:cNvPr id="263" name="Google Shape;263;p24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24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Solve the differential  equation in T w.r.t. time using MATLAB.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24"/>
          <p:cNvGrpSpPr/>
          <p:nvPr/>
        </p:nvGrpSpPr>
        <p:grpSpPr>
          <a:xfrm>
            <a:off x="2814594" y="1440500"/>
            <a:ext cx="3514811" cy="3252003"/>
            <a:chOff x="2991269" y="1153325"/>
            <a:chExt cx="3514811" cy="3252003"/>
          </a:xfrm>
        </p:grpSpPr>
        <p:sp>
          <p:nvSpPr>
            <p:cNvPr id="268" name="Google Shape;268;p24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69" name="Google Shape;269;p24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0" name="Google Shape;270;p24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1" name="Google Shape;271;p24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2" name="Google Shape;272;p24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3" name="Google Shape;273;p24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4" name="Google Shape;274;p24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275" name="Google Shape;275;p24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175025" y="393750"/>
            <a:ext cx="70389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Governing Equations :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50" y="1390125"/>
            <a:ext cx="5603400" cy="5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474625" y="1444725"/>
            <a:ext cx="15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Energy Balance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474625" y="257175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Nusselt’s Correlation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163" y="2571750"/>
            <a:ext cx="42116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175" y="3238850"/>
            <a:ext cx="2587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175" y="4048675"/>
            <a:ext cx="29337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297500" y="393750"/>
            <a:ext cx="70389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Boundary layer formation on surface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49814" l="0" r="0" t="0"/>
          <a:stretch/>
        </p:blipFill>
        <p:spPr>
          <a:xfrm>
            <a:off x="695050" y="2236850"/>
            <a:ext cx="3803925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5472075" y="23506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4">
            <a:alphaModFix/>
          </a:blip>
          <a:srcRect b="0" l="16311" r="16972" t="0"/>
          <a:stretch/>
        </p:blipFill>
        <p:spPr>
          <a:xfrm>
            <a:off x="5573175" y="3057625"/>
            <a:ext cx="2894025" cy="9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4991850" y="1568643"/>
            <a:ext cx="36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Therefore for the this boundary layer, Nu number is given by 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1297500" y="393750"/>
            <a:ext cx="703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Temperature profile (surface of helmet)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11" y="1026275"/>
            <a:ext cx="4073574" cy="28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/>
        </p:nvSpPr>
        <p:spPr>
          <a:xfrm>
            <a:off x="933475" y="4013975"/>
            <a:ext cx="6207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Observation:</a:t>
            </a:r>
            <a:b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saturated temperature of the skin is 311.8 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187825" y="827200"/>
            <a:ext cx="41073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Change in Control Volume: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122" y="748450"/>
            <a:ext cx="2804225" cy="23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1440600" y="3168450"/>
            <a:ext cx="28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Governing Equation: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600" y="3890200"/>
            <a:ext cx="5676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 txBox="1"/>
          <p:nvPr/>
        </p:nvSpPr>
        <p:spPr>
          <a:xfrm>
            <a:off x="1440600" y="1781275"/>
            <a:ext cx="29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Frontal shield considered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control Volume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1095300" y="375125"/>
            <a:ext cx="7461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Temperature Profile (skin)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25" y="1301675"/>
            <a:ext cx="4044450" cy="28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/>
        </p:nvSpPr>
        <p:spPr>
          <a:xfrm>
            <a:off x="985725" y="43347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Therefore, the skin temperature of skin in market helmet is 310.6 K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Thermal analysis of our designed helmet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932400" y="1502025"/>
            <a:ext cx="72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Rough sketch of the helmet 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157900"/>
            <a:ext cx="34290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1052550" y="4528475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Assumptions and HT mode remains same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4938600" y="2157888"/>
            <a:ext cx="32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Designed air vents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Lead Blanket as a radiative shield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4938600" y="2967675"/>
            <a:ext cx="398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Reason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better ventilation through air 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Decreases transmitted radiation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968900" y="368475"/>
            <a:ext cx="7038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Temperature profile (surface of helmet) :</a:t>
            </a:r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6309" r="7498" t="8248"/>
          <a:stretch/>
        </p:blipFill>
        <p:spPr>
          <a:xfrm>
            <a:off x="860125" y="1503900"/>
            <a:ext cx="3039700" cy="18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800" y="1263775"/>
            <a:ext cx="3753399" cy="253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673875" y="3737900"/>
            <a:ext cx="341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Considering the above control volume 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volume remains the same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Equation remain same ( just 𝜺 changes 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606700" y="4292000"/>
            <a:ext cx="42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saturated temperature of the helmet is 311.2 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2955000" y="1965900"/>
            <a:ext cx="5436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200020073     Love Jaiswal                    Generator​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200020099     Pratham Sanghvi              Generator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200020098     Prashul Vaishnav              Solver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200020063     Jeewan Chandra Joshi      Solver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200020007     Abhishek Malyan               Planner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200020137     Shubham Sharma              Planner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200020016     Agrim Gupta                     Ideator ​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200020165     Vishal Kumar Meena          Ideator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00575" y="426700"/>
            <a:ext cx="672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 - 246 FINAL PRESENTATION</a:t>
            </a:r>
            <a:br>
              <a:rPr b="1" lang="en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G24​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1183750" y="633850"/>
            <a:ext cx="70389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Control Volume and assumptions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00" y="1681475"/>
            <a:ext cx="3609200" cy="2518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480225" y="1433300"/>
            <a:ext cx="38799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Assumptions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vapor behaves as an ideal gas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cross-section of the air vents is taken to be square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Temperature of the surface of the vent is constant.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Modes of heat transfer (dominant):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Radiation (from the visor)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Convection (internal flow of air)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5965400" y="4498325"/>
            <a:ext cx="15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Volume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1175025" y="393750"/>
            <a:ext cx="70389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Governing Equations :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299875" y="1465000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Energy Balance :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299875" y="3275450"/>
            <a:ext cx="27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Evaporative mass transfer rate :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925" y="1378951"/>
            <a:ext cx="6015500" cy="57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4">
            <a:alphaModFix/>
          </a:blip>
          <a:srcRect b="16724" l="0" r="0" t="15039"/>
          <a:stretch/>
        </p:blipFill>
        <p:spPr>
          <a:xfrm>
            <a:off x="3318200" y="3280288"/>
            <a:ext cx="35974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/>
        </p:nvSpPr>
        <p:spPr>
          <a:xfrm>
            <a:off x="2493775" y="2322488"/>
            <a:ext cx="6583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This is the overall heat rate balance equation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is addition of the terms q</a:t>
            </a:r>
            <a:r>
              <a:rPr baseline="-25000"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eva</a:t>
            </a: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 q</a:t>
            </a:r>
            <a:r>
              <a:rPr baseline="-25000"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2493775" y="4046900"/>
            <a:ext cx="57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This is the overall mass transfer rate ( evaporation rate 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5">
            <a:alphaModFix/>
          </a:blip>
          <a:srcRect b="19634" l="-12223" r="-18649" t="21437"/>
          <a:stretch/>
        </p:blipFill>
        <p:spPr>
          <a:xfrm>
            <a:off x="3801400" y="4615825"/>
            <a:ext cx="1786150" cy="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/>
        </p:nvSpPr>
        <p:spPr>
          <a:xfrm>
            <a:off x="1104400" y="492900"/>
            <a:ext cx="60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Overview of the approach :</a:t>
            </a:r>
            <a:endParaRPr/>
          </a:p>
        </p:txBody>
      </p:sp>
      <p:grpSp>
        <p:nvGrpSpPr>
          <p:cNvPr id="363" name="Google Shape;363;p34"/>
          <p:cNvGrpSpPr/>
          <p:nvPr/>
        </p:nvGrpSpPr>
        <p:grpSpPr>
          <a:xfrm>
            <a:off x="282736" y="1523425"/>
            <a:ext cx="2726286" cy="2547000"/>
            <a:chOff x="1293736" y="1258050"/>
            <a:chExt cx="2726286" cy="2547000"/>
          </a:xfrm>
        </p:grpSpPr>
        <p:sp>
          <p:nvSpPr>
            <p:cNvPr id="364" name="Google Shape;364;p3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3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Calculating h</a:t>
              </a:r>
              <a:endParaRPr b="1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Using suitable Nu </a:t>
              </a: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correlation</a:t>
              </a: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for </a:t>
              </a:r>
              <a:endParaRPr b="1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4088558" y="1523425"/>
            <a:ext cx="2726286" cy="2547000"/>
            <a:chOff x="3203958" y="1258050"/>
            <a:chExt cx="2726286" cy="2547000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Getting Energy balance</a:t>
              </a:r>
              <a:endParaRPr b="1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2" name="Google Shape;372;p3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Substitute the calculated and the given value of the variables in the Heat balance equation.</a:t>
              </a:r>
              <a:endParaRPr b="1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6160252" y="1523425"/>
            <a:ext cx="2726286" cy="2547000"/>
            <a:chOff x="5123977" y="1258050"/>
            <a:chExt cx="2726286" cy="2547000"/>
          </a:xfrm>
        </p:grpSpPr>
        <p:sp>
          <p:nvSpPr>
            <p:cNvPr id="374" name="Google Shape;374;p3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4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Temperature profile</a:t>
              </a:r>
              <a:endParaRPr b="1"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7" name="Google Shape;377;p34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Solving the obtained differential equation and plotting the temperature as a function of time</a:t>
              </a:r>
              <a:endParaRPr b="1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78" name="Google Shape;378;p34"/>
          <p:cNvGrpSpPr/>
          <p:nvPr/>
        </p:nvGrpSpPr>
        <p:grpSpPr>
          <a:xfrm>
            <a:off x="2168408" y="1523425"/>
            <a:ext cx="2726286" cy="2547000"/>
            <a:chOff x="3203958" y="1258050"/>
            <a:chExt cx="2726286" cy="2547000"/>
          </a:xfrm>
        </p:grpSpPr>
        <p:sp>
          <p:nvSpPr>
            <p:cNvPr id="379" name="Google Shape;379;p3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3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Calculating h</a:t>
              </a:r>
              <a:r>
                <a:rPr b="1" baseline="-25000" lang="en" sz="1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</a:t>
              </a:r>
              <a:endParaRPr b="1" baseline="-25000"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2" name="Google Shape;382;p3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Using </a:t>
              </a: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appropriate</a:t>
              </a: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n’’ </a:t>
              </a:r>
              <a:r>
                <a:rPr lang="en" sz="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correlation</a:t>
              </a:r>
              <a:endParaRPr b="1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75" y="2195763"/>
            <a:ext cx="1268006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5" y="3028139"/>
            <a:ext cx="4166824" cy="155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 rotWithShape="1">
          <a:blip r:embed="rId5">
            <a:alphaModFix/>
          </a:blip>
          <a:srcRect b="9411" l="0" r="0" t="14380"/>
          <a:stretch/>
        </p:blipFill>
        <p:spPr>
          <a:xfrm>
            <a:off x="5369550" y="1132200"/>
            <a:ext cx="2862400" cy="5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 txBox="1"/>
          <p:nvPr/>
        </p:nvSpPr>
        <p:spPr>
          <a:xfrm>
            <a:off x="5282525" y="458625"/>
            <a:ext cx="20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Calculating h</a:t>
            </a:r>
            <a:r>
              <a:rPr baseline="-250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1112125" y="458625"/>
            <a:ext cx="18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Calculating h :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2" name="Google Shape;392;p35"/>
          <p:cNvPicPr preferRelativeResize="0"/>
          <p:nvPr/>
        </p:nvPicPr>
        <p:blipFill rotWithShape="1">
          <a:blip r:embed="rId6">
            <a:alphaModFix/>
          </a:blip>
          <a:srcRect b="0" l="58577" r="6961" t="0"/>
          <a:stretch/>
        </p:blipFill>
        <p:spPr>
          <a:xfrm>
            <a:off x="1171075" y="1233552"/>
            <a:ext cx="1268000" cy="4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/>
        </p:nvSpPr>
        <p:spPr>
          <a:xfrm>
            <a:off x="2924425" y="2175650"/>
            <a:ext cx="24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(from the table below)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5369550" y="2467250"/>
            <a:ext cx="3021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Since in our vent, the sweat is continuously being added to the air, the density is not the same throughout. Therefore we are considering that the holes are at a fixed distance.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1259575" y="633875"/>
            <a:ext cx="70389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Boundary layer formation on surface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25" y="1768727"/>
            <a:ext cx="3911975" cy="2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/>
          <p:nvPr/>
        </p:nvSpPr>
        <p:spPr>
          <a:xfrm>
            <a:off x="5118225" y="1956143"/>
            <a:ext cx="36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Therefore for the this boundary layer, Nu number is given by (table 8.1)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2" name="Google Shape;4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150" y="3584688"/>
            <a:ext cx="1268006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1095300" y="375125"/>
            <a:ext cx="7461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Temperature Profile (skin) 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985725" y="43347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Therefore, the skin temperature of skin in our helmet is 309.4 K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9" name="Google Shape;4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825" y="1061325"/>
            <a:ext cx="3792525" cy="29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1297500" y="393750"/>
            <a:ext cx="7038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Inference and Comparison: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There is variation of temperature with time but as the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temperature reaches a specific value it gets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saturated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Temperature of the upper surface of  market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available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helmet is   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311.8 K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whereas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this temperature in our model is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311.2 K</a:t>
            </a:r>
            <a:endParaRPr b="1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Temperature of the skin surface in  market available helmet is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310.6 K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 whereas this temperature in our model is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309.4 K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Applying the shield over the helmet surface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reflect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most amount of sun’s radiation and thus keeps the temperature less than normal condition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Air Vents help interna flow which thus helps  </a:t>
            </a:r>
            <a:r>
              <a:rPr b="1"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evaporation of sweat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and decreases the skin surface temperature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1297500" y="393750"/>
            <a:ext cx="7038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Conclusion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: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have created a </a:t>
            </a: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realistic model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of the helmet and done a comprehensive analysis of it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 calculated, our re-invented helmet provides a </a:t>
            </a: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more comfortable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experience to the user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notice a </a:t>
            </a: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significant difference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in the temperatures which shows that the new model is theoretically successful in solving the problem statement.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Hence, the modifications made to the helmet, namely the air vents and radiation shield are effective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We conclude that the new model is</a:t>
            </a: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 sustainable and suitable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for regular use and helps riders in arid and humid regions while ensuring their safety.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7130" l="0" r="8809" t="-7130"/>
          <a:stretch/>
        </p:blipFill>
        <p:spPr>
          <a:xfrm>
            <a:off x="2925" y="-417050"/>
            <a:ext cx="9144000" cy="55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2346400" y="393750"/>
            <a:ext cx="7038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Helmet - Why so important?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79175" y="2996575"/>
            <a:ext cx="48549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Sense of freedom </a:t>
            </a:r>
            <a:endParaRPr b="1" sz="180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Protection</a:t>
            </a:r>
            <a:endParaRPr b="1" sz="180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  <a:endParaRPr b="1" sz="180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Increase their chance of survival </a:t>
            </a:r>
            <a:endParaRPr b="1" sz="180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Verdana"/>
              <a:buChar char="●"/>
            </a:pPr>
            <a:r>
              <a:rPr b="1" lang="en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Crucial</a:t>
            </a:r>
            <a:endParaRPr b="1" sz="180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4572000" y="456950"/>
            <a:ext cx="40089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Then why people do not use Headgear?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572000" y="2335150"/>
            <a:ext cx="374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Death rate - 27%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 causes of not wearing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</a:t>
            </a:r>
            <a:r>
              <a:rPr lang="en" sz="1800"/>
              <a:t>eeling of heat</a:t>
            </a:r>
            <a:endParaRPr sz="18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50" y="1016038"/>
            <a:ext cx="3111400" cy="3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Design Selection &amp; Modelling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050" y="2867275"/>
            <a:ext cx="3148883" cy="176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7"/>
          <p:cNvCxnSpPr/>
          <p:nvPr/>
        </p:nvCxnSpPr>
        <p:spPr>
          <a:xfrm>
            <a:off x="3442300" y="3538550"/>
            <a:ext cx="108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050" y="2867275"/>
            <a:ext cx="1854425" cy="17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465950" y="1453325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55425" y="1415700"/>
            <a:ext cx="32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Designed air vents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Lead Blanket as a radiative shield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511625" y="1307850"/>
            <a:ext cx="42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Reason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better ventilation through air 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Decreases transmitted radiation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787150" y="1585850"/>
            <a:ext cx="77052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Consider the helmet is shaped to be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hemispherical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. Given the below data about headgear and description of the market existing helmets and our model, we propose to calculate: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Calculate the </a:t>
            </a:r>
            <a:r>
              <a:rPr lang="en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surface temperature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above the head in both cases.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Calculate the </a:t>
            </a:r>
            <a:r>
              <a:rPr lang="en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temperature of the skin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in both cases. Using this result gives a judgment about using the given model over the market available model.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343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Given Data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162650"/>
            <a:ext cx="72075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Emissivity of carbon fiber:        	     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ε = 0.98,                       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Absorptivity of carbon fiber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:                   𝛂 = 0.65 m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/s,    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Stefan’s constant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:                                   𝛔 = 5.67 × 10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-5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W/m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.K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4</a:t>
            </a:r>
            <a:endParaRPr b="1" baseline="30000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Conductivity of air: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                               K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air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= 0.025 W/(m*K),   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Inner radius of headgear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:                       r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 = 13.125cm,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Outer radius of headgear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:                       r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= 17.125cm,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Solar constant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:                                	G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sun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1380 W/m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, 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Area of head:			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             A = 0.050 m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,  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Conductivity of Thermocol:                  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thr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0.0245 W/(m.K),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Temperature of Thermocol: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                     T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37</a:t>
            </a:r>
            <a:r>
              <a:rPr b="1" baseline="30000" i="1" lang="en" sz="1200"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C,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Ambient air temperature:                    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40℃,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Wind speed (Air velocity):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                       u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∞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= 40 km/h,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Specific Heat Capacity of Carbon fiber: 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pc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900 J/kgK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,</a:t>
            </a:r>
            <a:endParaRPr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Transmissivity of glass fiber:		        </a:t>
            </a:r>
            <a:r>
              <a:rPr i="1" lang="en" sz="1500">
                <a:latin typeface="Verdana"/>
                <a:ea typeface="Verdana"/>
                <a:cs typeface="Verdana"/>
                <a:sym typeface="Verdana"/>
              </a:rPr>
              <a:t> 𝛕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0.98,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Specific heat of skin: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			         C</a:t>
            </a:r>
            <a:r>
              <a:rPr b="1" baseline="-25000" i="1" lang="en" sz="1200">
                <a:latin typeface="Verdana"/>
                <a:ea typeface="Verdana"/>
                <a:cs typeface="Verdana"/>
                <a:sym typeface="Verdana"/>
              </a:rPr>
              <a:t>ps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3390 J/kg.K,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Latent heat of vaporization of sweat:     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baseline="-25000" i="1" lang="en" sz="1200">
                <a:latin typeface="Verdana"/>
                <a:ea typeface="Verdana"/>
                <a:cs typeface="Verdana"/>
                <a:sym typeface="Verdana"/>
              </a:rPr>
              <a:t>fg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= 2260 KJ/kg,</a:t>
            </a:r>
            <a:endParaRPr b="1" i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Density of air: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					𝞺 = 1.225 kg/m^3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3810016" y="1516500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5574889" y="2698137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Designed Helmet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2045144" y="2698137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Market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Available helmet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193162" y="3879774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Temperature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calculation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top surface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891726" y="3879774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Heat generated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calculation 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88" name="Google Shape;188;p20"/>
          <p:cNvCxnSpPr>
            <a:stCxn id="183" idx="2"/>
            <a:endCxn id="184" idx="0"/>
          </p:cNvCxnSpPr>
          <p:nvPr/>
        </p:nvCxnSpPr>
        <p:spPr>
          <a:xfrm flipH="1" rot="-5400000">
            <a:off x="5158966" y="1515600"/>
            <a:ext cx="600300" cy="176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>
            <a:stCxn id="185" idx="0"/>
            <a:endCxn id="183" idx="2"/>
          </p:cNvCxnSpPr>
          <p:nvPr/>
        </p:nvCxnSpPr>
        <p:spPr>
          <a:xfrm rot="-5400000">
            <a:off x="3394094" y="1515537"/>
            <a:ext cx="600300" cy="176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0"/>
          <p:cNvCxnSpPr>
            <a:stCxn id="185" idx="2"/>
            <a:endCxn id="187" idx="0"/>
          </p:cNvCxnSpPr>
          <p:nvPr/>
        </p:nvCxnSpPr>
        <p:spPr>
          <a:xfrm flipH="1" rot="-5400000">
            <a:off x="2934944" y="3156387"/>
            <a:ext cx="600300" cy="84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0"/>
          <p:cNvCxnSpPr>
            <a:stCxn id="186" idx="0"/>
            <a:endCxn id="185" idx="2"/>
          </p:cNvCxnSpPr>
          <p:nvPr/>
        </p:nvCxnSpPr>
        <p:spPr>
          <a:xfrm rot="-5400000">
            <a:off x="2085662" y="3153624"/>
            <a:ext cx="600300" cy="852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6339589" y="3570187"/>
            <a:ext cx="842700" cy="600300"/>
          </a:xfrm>
          <a:prstGeom prst="bentConnector3">
            <a:avLst>
              <a:gd fmla="val 9777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0"/>
          <p:cNvCxnSpPr/>
          <p:nvPr/>
        </p:nvCxnSpPr>
        <p:spPr>
          <a:xfrm rot="-5400000">
            <a:off x="5511739" y="3342637"/>
            <a:ext cx="891000" cy="764700"/>
          </a:xfrm>
          <a:prstGeom prst="bentConnector3">
            <a:avLst>
              <a:gd fmla="val 6680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0"/>
          <p:cNvSpPr txBox="1"/>
          <p:nvPr/>
        </p:nvSpPr>
        <p:spPr>
          <a:xfrm>
            <a:off x="1084050" y="341225"/>
            <a:ext cx="72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SOLUTION OVERVIEW</a:t>
            </a:r>
            <a:endParaRPr b="1"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755687" y="3879774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Temperature calculation of top surface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403326" y="3879774"/>
            <a:ext cx="1533300" cy="5814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Heat generated calculation 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651300" y="355825"/>
            <a:ext cx="7841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Thermal analysis of market available helmet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768401" y="1624755"/>
            <a:ext cx="2002977" cy="2975264"/>
            <a:chOff x="1083025" y="1574025"/>
            <a:chExt cx="1834900" cy="23152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" name="Google Shape;206;p2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2633849" y="1624755"/>
            <a:ext cx="2002977" cy="2975264"/>
            <a:chOff x="1083025" y="1574025"/>
            <a:chExt cx="1834900" cy="2315200"/>
          </a:xfrm>
        </p:grpSpPr>
        <p:sp>
          <p:nvSpPr>
            <p:cNvPr id="210" name="Google Shape;210;p2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4502459" y="1623841"/>
            <a:ext cx="2002977" cy="2975264"/>
            <a:chOff x="1083025" y="1574025"/>
            <a:chExt cx="1834900" cy="2315200"/>
          </a:xfrm>
        </p:grpSpPr>
        <p:sp>
          <p:nvSpPr>
            <p:cNvPr id="217" name="Google Shape;217;p2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0" name="Google Shape;220;p2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6372617" y="1623827"/>
            <a:ext cx="2002977" cy="2975264"/>
            <a:chOff x="1083025" y="1574025"/>
            <a:chExt cx="1834900" cy="2315200"/>
          </a:xfrm>
        </p:grpSpPr>
        <p:sp>
          <p:nvSpPr>
            <p:cNvPr id="224" name="Google Shape;224;p2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7" name="Google Shape;227;p2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2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