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Open Sans Medium"/>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B44969-DA1F-4107-BD55-87518AC1129B}">
  <a:tblStyle styleId="{9FB44969-DA1F-4107-BD55-87518AC112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Medium-bold.fntdata"/><Relationship Id="rId25" Type="http://schemas.openxmlformats.org/officeDocument/2006/relationships/font" Target="fonts/OpenSansMedium-regular.fntdata"/><Relationship Id="rId28" Type="http://schemas.openxmlformats.org/officeDocument/2006/relationships/font" Target="fonts/OpenSansMedium-boldItalic.fntdata"/><Relationship Id="rId27" Type="http://schemas.openxmlformats.org/officeDocument/2006/relationships/font" Target="fonts/OpenSans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7dcddc4eb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7dcddc4e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7dcddc4eb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7dcddc4e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753494d2f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753494d2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753494d2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753494d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53494d2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53494d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53494d2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53494d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753494d2f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753494d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753494d2f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753494d2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7dcddc4e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7dcddc4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IPL predictions using ML</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 419 Course Project                                                                Team 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425225" y="201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r>
              <a:rPr lang="en"/>
              <a:t> Task</a:t>
            </a:r>
            <a:endParaRPr/>
          </a:p>
        </p:txBody>
      </p:sp>
      <p:sp>
        <p:nvSpPr>
          <p:cNvPr id="182" name="Google Shape;182;p22"/>
          <p:cNvSpPr/>
          <p:nvPr/>
        </p:nvSpPr>
        <p:spPr>
          <a:xfrm>
            <a:off x="425213" y="107805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3" name="Google Shape;183;p22"/>
          <p:cNvSpPr txBox="1"/>
          <p:nvPr>
            <p:ph idx="4294967295" type="body"/>
          </p:nvPr>
        </p:nvSpPr>
        <p:spPr>
          <a:xfrm>
            <a:off x="425213" y="122475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SVM:</a:t>
            </a:r>
            <a:endParaRPr>
              <a:solidFill>
                <a:schemeClr val="lt1"/>
              </a:solidFill>
            </a:endParaRPr>
          </a:p>
        </p:txBody>
      </p:sp>
      <p:sp>
        <p:nvSpPr>
          <p:cNvPr id="184" name="Google Shape;184;p22"/>
          <p:cNvSpPr txBox="1"/>
          <p:nvPr>
            <p:ph idx="4294967295" type="body"/>
          </p:nvPr>
        </p:nvSpPr>
        <p:spPr>
          <a:xfrm>
            <a:off x="425213" y="184375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Medium"/>
                <a:ea typeface="Open Sans Medium"/>
                <a:cs typeface="Open Sans Medium"/>
                <a:sym typeface="Open Sans Medium"/>
              </a:rPr>
              <a:t>A support vector machine (SVM) is a supervised machine learning model that uses classification algorithms for two-group classification problems.</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After giving an SVM model sets of labeled training data for each category, they’re able to categorize new text.</a:t>
            </a:r>
            <a:endParaRPr sz="1100">
              <a:latin typeface="Open Sans Medium"/>
              <a:ea typeface="Open Sans Medium"/>
              <a:cs typeface="Open Sans Medium"/>
              <a:sym typeface="Open Sans Medium"/>
            </a:endParaRPr>
          </a:p>
          <a:p>
            <a:pPr indent="0" lvl="0" marL="0" rtl="0" algn="l">
              <a:spcBef>
                <a:spcPts val="800"/>
              </a:spcBef>
              <a:spcAft>
                <a:spcPts val="800"/>
              </a:spcAft>
              <a:buNone/>
            </a:pPr>
            <a:r>
              <a:t/>
            </a:r>
            <a:endParaRPr sz="1100">
              <a:latin typeface="Open Sans Medium"/>
              <a:ea typeface="Open Sans Medium"/>
              <a:cs typeface="Open Sans Medium"/>
              <a:sym typeface="Open Sans Medium"/>
            </a:endParaRPr>
          </a:p>
        </p:txBody>
      </p:sp>
      <p:sp>
        <p:nvSpPr>
          <p:cNvPr id="185" name="Google Shape;185;p22"/>
          <p:cNvSpPr/>
          <p:nvPr/>
        </p:nvSpPr>
        <p:spPr>
          <a:xfrm>
            <a:off x="3037639" y="107805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6" name="Google Shape;186;p22"/>
          <p:cNvSpPr txBox="1"/>
          <p:nvPr>
            <p:ph idx="4294967295" type="body"/>
          </p:nvPr>
        </p:nvSpPr>
        <p:spPr>
          <a:xfrm>
            <a:off x="3329013" y="122475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Random Forest Classifier:</a:t>
            </a:r>
            <a:endParaRPr>
              <a:solidFill>
                <a:schemeClr val="lt1"/>
              </a:solidFill>
            </a:endParaRPr>
          </a:p>
        </p:txBody>
      </p:sp>
      <p:sp>
        <p:nvSpPr>
          <p:cNvPr id="187" name="Google Shape;187;p22"/>
          <p:cNvSpPr txBox="1"/>
          <p:nvPr>
            <p:ph idx="4294967295" type="body"/>
          </p:nvPr>
        </p:nvSpPr>
        <p:spPr>
          <a:xfrm>
            <a:off x="3329009" y="184375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Medium"/>
                <a:ea typeface="Open Sans Medium"/>
                <a:cs typeface="Open Sans Medium"/>
                <a:sym typeface="Open Sans Medium"/>
              </a:rPr>
              <a:t>A random forest is a meta estimator that fits a number of decision tree classifiers on various sub-samples of the dataset and uses averaging to improve the predictive accuracy and control over-fitting.</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The sub-sample size is controlled with the max samples parameter if bootstrap=True (default), otherwise the whole dataset is used to build each tree.</a:t>
            </a:r>
            <a:endParaRPr sz="1100">
              <a:latin typeface="Open Sans Medium"/>
              <a:ea typeface="Open Sans Medium"/>
              <a:cs typeface="Open Sans Medium"/>
              <a:sym typeface="Open Sans Medium"/>
            </a:endParaRPr>
          </a:p>
          <a:p>
            <a:pPr indent="0" lvl="0" marL="0" rtl="0" algn="l">
              <a:spcBef>
                <a:spcPts val="800"/>
              </a:spcBef>
              <a:spcAft>
                <a:spcPts val="800"/>
              </a:spcAft>
              <a:buNone/>
            </a:pPr>
            <a:r>
              <a:t/>
            </a:r>
            <a:endParaRPr sz="1100">
              <a:latin typeface="Open Sans Medium"/>
              <a:ea typeface="Open Sans Medium"/>
              <a:cs typeface="Open Sans Medium"/>
              <a:sym typeface="Open Sans Medium"/>
            </a:endParaRPr>
          </a:p>
        </p:txBody>
      </p:sp>
      <p:sp>
        <p:nvSpPr>
          <p:cNvPr id="188" name="Google Shape;188;p22"/>
          <p:cNvSpPr/>
          <p:nvPr/>
        </p:nvSpPr>
        <p:spPr>
          <a:xfrm>
            <a:off x="5941364" y="107805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9" name="Google Shape;189;p22"/>
          <p:cNvSpPr txBox="1"/>
          <p:nvPr>
            <p:ph idx="4294967295" type="body"/>
          </p:nvPr>
        </p:nvSpPr>
        <p:spPr>
          <a:xfrm>
            <a:off x="6247087" y="1224750"/>
            <a:ext cx="2307000" cy="3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chemeClr val="lt1"/>
              </a:solidFill>
            </a:endParaRPr>
          </a:p>
          <a:p>
            <a:pPr indent="0" lvl="0" marL="0" rtl="0" algn="l">
              <a:spcBef>
                <a:spcPts val="800"/>
              </a:spcBef>
              <a:spcAft>
                <a:spcPts val="0"/>
              </a:spcAft>
              <a:buNone/>
            </a:pPr>
            <a:r>
              <a:t/>
            </a:r>
            <a:endParaRPr b="1" sz="1600">
              <a:solidFill>
                <a:schemeClr val="lt1"/>
              </a:solidFill>
            </a:endParaRPr>
          </a:p>
          <a:p>
            <a:pPr indent="0" lvl="0" marL="0" rtl="0" algn="l">
              <a:spcBef>
                <a:spcPts val="800"/>
              </a:spcBef>
              <a:spcAft>
                <a:spcPts val="0"/>
              </a:spcAft>
              <a:buNone/>
            </a:pPr>
            <a:r>
              <a:rPr lang="en" sz="1600">
                <a:solidFill>
                  <a:schemeClr val="lt1"/>
                </a:solidFill>
              </a:rPr>
              <a:t>Decision Tree Classifier</a:t>
            </a:r>
            <a:r>
              <a:rPr lang="en" sz="1600">
                <a:solidFill>
                  <a:schemeClr val="lt1"/>
                </a:solidFill>
              </a:rPr>
              <a:t>:</a:t>
            </a:r>
            <a:endParaRPr sz="1600">
              <a:solidFill>
                <a:schemeClr val="lt1"/>
              </a:solidFill>
            </a:endParaRPr>
          </a:p>
          <a:p>
            <a:pPr indent="0" lvl="0" marL="0" rtl="0" algn="l">
              <a:spcBef>
                <a:spcPts val="800"/>
              </a:spcBef>
              <a:spcAft>
                <a:spcPts val="0"/>
              </a:spcAft>
              <a:buNone/>
            </a:pPr>
            <a:r>
              <a:t/>
            </a:r>
            <a:endParaRPr b="1" sz="1600">
              <a:solidFill>
                <a:schemeClr val="lt1"/>
              </a:solidFill>
            </a:endParaRPr>
          </a:p>
          <a:p>
            <a:pPr indent="0" lvl="0" marL="0" rtl="0" algn="l">
              <a:lnSpc>
                <a:spcPct val="100000"/>
              </a:lnSpc>
              <a:spcBef>
                <a:spcPts val="800"/>
              </a:spcBef>
              <a:spcAft>
                <a:spcPts val="0"/>
              </a:spcAft>
              <a:buNone/>
            </a:pPr>
            <a:r>
              <a:t/>
            </a:r>
            <a:endParaRPr>
              <a:solidFill>
                <a:schemeClr val="lt1"/>
              </a:solidFill>
            </a:endParaRPr>
          </a:p>
        </p:txBody>
      </p:sp>
      <p:sp>
        <p:nvSpPr>
          <p:cNvPr id="190" name="Google Shape;190;p22"/>
          <p:cNvSpPr txBox="1"/>
          <p:nvPr>
            <p:ph idx="4294967295" type="body"/>
          </p:nvPr>
        </p:nvSpPr>
        <p:spPr>
          <a:xfrm>
            <a:off x="6247088" y="184375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Medium"/>
                <a:ea typeface="Open Sans Medium"/>
                <a:cs typeface="Open Sans Medium"/>
                <a:sym typeface="Open Sans Medium"/>
              </a:rPr>
              <a:t>Decision Trees are a type of Supervised Machine Learning (that is you explain what the input is and what the corresponding output is in the training data) where the data is continuously split according to a certain parameter. </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The tree can be explained by two entities, namely decision nodes and leaves. The leaves are the decisions or the final outcomes.</a:t>
            </a:r>
            <a:endParaRPr sz="1100">
              <a:latin typeface="Open Sans Medium"/>
              <a:ea typeface="Open Sans Medium"/>
              <a:cs typeface="Open Sans Medium"/>
              <a:sym typeface="Open Sans Medium"/>
            </a:endParaRPr>
          </a:p>
          <a:p>
            <a:pPr indent="0" lvl="0" marL="0" rtl="0" algn="l">
              <a:spcBef>
                <a:spcPts val="800"/>
              </a:spcBef>
              <a:spcAft>
                <a:spcPts val="0"/>
              </a:spcAft>
              <a:buNone/>
            </a:pPr>
            <a:r>
              <a:t/>
            </a:r>
            <a:endParaRPr sz="1100">
              <a:latin typeface="Open Sans Medium"/>
              <a:ea typeface="Open Sans Medium"/>
              <a:cs typeface="Open Sans Medium"/>
              <a:sym typeface="Open Sans Medium"/>
            </a:endParaRPr>
          </a:p>
          <a:p>
            <a:pPr indent="0" lvl="0" marL="0" rtl="0" algn="l">
              <a:spcBef>
                <a:spcPts val="800"/>
              </a:spcBef>
              <a:spcAft>
                <a:spcPts val="800"/>
              </a:spcAft>
              <a:buNone/>
            </a:pPr>
            <a:r>
              <a:t/>
            </a:r>
            <a:endParaRPr sz="1100">
              <a:latin typeface="Open Sans Medium"/>
              <a:ea typeface="Open Sans Medium"/>
              <a:cs typeface="Open Sans Medium"/>
              <a:sym typeface="Open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425225" y="2177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Task: Results</a:t>
            </a:r>
            <a:endParaRPr/>
          </a:p>
        </p:txBody>
      </p:sp>
      <p:sp>
        <p:nvSpPr>
          <p:cNvPr id="196" name="Google Shape;196;p23"/>
          <p:cNvSpPr/>
          <p:nvPr/>
        </p:nvSpPr>
        <p:spPr>
          <a:xfrm>
            <a:off x="425213" y="107805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23"/>
          <p:cNvSpPr txBox="1"/>
          <p:nvPr>
            <p:ph idx="4294967295" type="body"/>
          </p:nvPr>
        </p:nvSpPr>
        <p:spPr>
          <a:xfrm>
            <a:off x="425213" y="122475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SVM:</a:t>
            </a:r>
            <a:endParaRPr>
              <a:solidFill>
                <a:schemeClr val="lt1"/>
              </a:solidFill>
            </a:endParaRPr>
          </a:p>
        </p:txBody>
      </p:sp>
      <p:sp>
        <p:nvSpPr>
          <p:cNvPr id="198" name="Google Shape;198;p23"/>
          <p:cNvSpPr txBox="1"/>
          <p:nvPr>
            <p:ph idx="4294967295" type="body"/>
          </p:nvPr>
        </p:nvSpPr>
        <p:spPr>
          <a:xfrm>
            <a:off x="425213" y="184375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Medium"/>
                <a:ea typeface="Open Sans Medium"/>
                <a:cs typeface="Open Sans Medium"/>
                <a:sym typeface="Open Sans Medium"/>
              </a:rPr>
              <a:t>We get accuracy of 31.3% on test set when we use Support Vector Classifier(SVC).</a:t>
            </a:r>
            <a:endParaRPr sz="1100">
              <a:latin typeface="Open Sans Medium"/>
              <a:ea typeface="Open Sans Medium"/>
              <a:cs typeface="Open Sans Medium"/>
              <a:sym typeface="Open Sans Medium"/>
            </a:endParaRPr>
          </a:p>
          <a:p>
            <a:pPr indent="0" lvl="0" marL="0" rtl="0" algn="l">
              <a:spcBef>
                <a:spcPts val="800"/>
              </a:spcBef>
              <a:spcAft>
                <a:spcPts val="0"/>
              </a:spcAft>
              <a:buNone/>
            </a:pPr>
            <a:r>
              <a:t/>
            </a:r>
            <a:endParaRPr sz="1100">
              <a:latin typeface="Open Sans Medium"/>
              <a:ea typeface="Open Sans Medium"/>
              <a:cs typeface="Open Sans Medium"/>
              <a:sym typeface="Open Sans Medium"/>
            </a:endParaRPr>
          </a:p>
          <a:p>
            <a:pPr indent="0" lvl="0" marL="0" rtl="0" algn="l">
              <a:spcBef>
                <a:spcPts val="800"/>
              </a:spcBef>
              <a:spcAft>
                <a:spcPts val="800"/>
              </a:spcAft>
              <a:buNone/>
            </a:pPr>
            <a:r>
              <a:t/>
            </a:r>
            <a:endParaRPr sz="1100">
              <a:latin typeface="Open Sans Medium"/>
              <a:ea typeface="Open Sans Medium"/>
              <a:cs typeface="Open Sans Medium"/>
              <a:sym typeface="Open Sans Medium"/>
            </a:endParaRPr>
          </a:p>
        </p:txBody>
      </p:sp>
      <p:sp>
        <p:nvSpPr>
          <p:cNvPr id="199" name="Google Shape;199;p23"/>
          <p:cNvSpPr/>
          <p:nvPr/>
        </p:nvSpPr>
        <p:spPr>
          <a:xfrm>
            <a:off x="3037639" y="107805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0" name="Google Shape;200;p23"/>
          <p:cNvSpPr txBox="1"/>
          <p:nvPr>
            <p:ph idx="4294967295" type="body"/>
          </p:nvPr>
        </p:nvSpPr>
        <p:spPr>
          <a:xfrm>
            <a:off x="3329013" y="1224751"/>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Random Forest Classifier:</a:t>
            </a:r>
            <a:endParaRPr>
              <a:solidFill>
                <a:schemeClr val="lt1"/>
              </a:solidFill>
            </a:endParaRPr>
          </a:p>
        </p:txBody>
      </p:sp>
      <p:sp>
        <p:nvSpPr>
          <p:cNvPr id="201" name="Google Shape;201;p23"/>
          <p:cNvSpPr txBox="1"/>
          <p:nvPr>
            <p:ph idx="4294967295" type="body"/>
          </p:nvPr>
        </p:nvSpPr>
        <p:spPr>
          <a:xfrm>
            <a:off x="3329009" y="184375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Medium"/>
                <a:ea typeface="Open Sans Medium"/>
                <a:cs typeface="Open Sans Medium"/>
                <a:sym typeface="Open Sans Medium"/>
              </a:rPr>
              <a:t>We get accuracy of 80% on test set when we use Random Forest Classifier.</a:t>
            </a:r>
            <a:endParaRPr sz="1100">
              <a:latin typeface="Open Sans Medium"/>
              <a:ea typeface="Open Sans Medium"/>
              <a:cs typeface="Open Sans Medium"/>
              <a:sym typeface="Open Sans Medium"/>
            </a:endParaRPr>
          </a:p>
          <a:p>
            <a:pPr indent="0" lvl="0" marL="0" rtl="0" algn="l">
              <a:spcBef>
                <a:spcPts val="800"/>
              </a:spcBef>
              <a:spcAft>
                <a:spcPts val="800"/>
              </a:spcAft>
              <a:buNone/>
            </a:pPr>
            <a:r>
              <a:t/>
            </a:r>
            <a:endParaRPr sz="1100">
              <a:latin typeface="Open Sans Medium"/>
              <a:ea typeface="Open Sans Medium"/>
              <a:cs typeface="Open Sans Medium"/>
              <a:sym typeface="Open Sans Medium"/>
            </a:endParaRPr>
          </a:p>
        </p:txBody>
      </p:sp>
      <p:sp>
        <p:nvSpPr>
          <p:cNvPr id="202" name="Google Shape;202;p23"/>
          <p:cNvSpPr/>
          <p:nvPr/>
        </p:nvSpPr>
        <p:spPr>
          <a:xfrm>
            <a:off x="5941364" y="1078050"/>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3" name="Google Shape;203;p23"/>
          <p:cNvSpPr txBox="1"/>
          <p:nvPr>
            <p:ph idx="4294967295" type="body"/>
          </p:nvPr>
        </p:nvSpPr>
        <p:spPr>
          <a:xfrm>
            <a:off x="6247087" y="1224750"/>
            <a:ext cx="2307000" cy="3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chemeClr val="lt1"/>
              </a:solidFill>
            </a:endParaRPr>
          </a:p>
          <a:p>
            <a:pPr indent="0" lvl="0" marL="0" rtl="0" algn="l">
              <a:spcBef>
                <a:spcPts val="800"/>
              </a:spcBef>
              <a:spcAft>
                <a:spcPts val="0"/>
              </a:spcAft>
              <a:buNone/>
            </a:pPr>
            <a:r>
              <a:t/>
            </a:r>
            <a:endParaRPr b="1" sz="1600">
              <a:solidFill>
                <a:schemeClr val="lt1"/>
              </a:solidFill>
            </a:endParaRPr>
          </a:p>
          <a:p>
            <a:pPr indent="0" lvl="0" marL="0" rtl="0" algn="l">
              <a:spcBef>
                <a:spcPts val="800"/>
              </a:spcBef>
              <a:spcAft>
                <a:spcPts val="0"/>
              </a:spcAft>
              <a:buNone/>
            </a:pPr>
            <a:r>
              <a:rPr lang="en" sz="1600">
                <a:solidFill>
                  <a:schemeClr val="lt1"/>
                </a:solidFill>
              </a:rPr>
              <a:t>Decision Tree Classifier:</a:t>
            </a:r>
            <a:endParaRPr sz="1600">
              <a:solidFill>
                <a:schemeClr val="lt1"/>
              </a:solidFill>
            </a:endParaRPr>
          </a:p>
          <a:p>
            <a:pPr indent="0" lvl="0" marL="0" rtl="0" algn="l">
              <a:spcBef>
                <a:spcPts val="800"/>
              </a:spcBef>
              <a:spcAft>
                <a:spcPts val="0"/>
              </a:spcAft>
              <a:buNone/>
            </a:pPr>
            <a:r>
              <a:t/>
            </a:r>
            <a:endParaRPr b="1" sz="1600">
              <a:solidFill>
                <a:schemeClr val="lt1"/>
              </a:solidFill>
            </a:endParaRPr>
          </a:p>
          <a:p>
            <a:pPr indent="0" lvl="0" marL="0" rtl="0" algn="l">
              <a:lnSpc>
                <a:spcPct val="100000"/>
              </a:lnSpc>
              <a:spcBef>
                <a:spcPts val="800"/>
              </a:spcBef>
              <a:spcAft>
                <a:spcPts val="0"/>
              </a:spcAft>
              <a:buNone/>
            </a:pPr>
            <a:r>
              <a:t/>
            </a:r>
            <a:endParaRPr>
              <a:solidFill>
                <a:schemeClr val="lt1"/>
              </a:solidFill>
            </a:endParaRPr>
          </a:p>
        </p:txBody>
      </p:sp>
      <p:sp>
        <p:nvSpPr>
          <p:cNvPr id="204" name="Google Shape;204;p23"/>
          <p:cNvSpPr txBox="1"/>
          <p:nvPr>
            <p:ph idx="4294967295" type="body"/>
          </p:nvPr>
        </p:nvSpPr>
        <p:spPr>
          <a:xfrm>
            <a:off x="6247088" y="1843750"/>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Medium"/>
                <a:ea typeface="Open Sans Medium"/>
                <a:cs typeface="Open Sans Medium"/>
                <a:sym typeface="Open Sans Medium"/>
              </a:rPr>
              <a:t>We get accuracy of 88.69% on test set when we use Random Forest Classifier.</a:t>
            </a:r>
            <a:endParaRPr sz="1100">
              <a:latin typeface="Open Sans Medium"/>
              <a:ea typeface="Open Sans Medium"/>
              <a:cs typeface="Open Sans Medium"/>
              <a:sym typeface="Open Sans Medium"/>
            </a:endParaRPr>
          </a:p>
          <a:p>
            <a:pPr indent="0" lvl="0" marL="0" rtl="0" algn="l">
              <a:spcBef>
                <a:spcPts val="800"/>
              </a:spcBef>
              <a:spcAft>
                <a:spcPts val="0"/>
              </a:spcAft>
              <a:buNone/>
            </a:pPr>
            <a:r>
              <a:t/>
            </a:r>
            <a:endParaRPr sz="1100">
              <a:latin typeface="Open Sans Medium"/>
              <a:ea typeface="Open Sans Medium"/>
              <a:cs typeface="Open Sans Medium"/>
              <a:sym typeface="Open Sans Medium"/>
            </a:endParaRPr>
          </a:p>
          <a:p>
            <a:pPr indent="0" lvl="0" marL="0" rtl="0" algn="l">
              <a:spcBef>
                <a:spcPts val="800"/>
              </a:spcBef>
              <a:spcAft>
                <a:spcPts val="0"/>
              </a:spcAft>
              <a:buNone/>
            </a:pPr>
            <a:r>
              <a:t/>
            </a:r>
            <a:endParaRPr sz="1100">
              <a:latin typeface="Open Sans Medium"/>
              <a:ea typeface="Open Sans Medium"/>
              <a:cs typeface="Open Sans Medium"/>
              <a:sym typeface="Open Sans Medium"/>
            </a:endParaRPr>
          </a:p>
          <a:p>
            <a:pPr indent="0" lvl="0" marL="0" rtl="0" algn="l">
              <a:spcBef>
                <a:spcPts val="800"/>
              </a:spcBef>
              <a:spcAft>
                <a:spcPts val="800"/>
              </a:spcAft>
              <a:buNone/>
            </a:pPr>
            <a:r>
              <a:t/>
            </a:r>
            <a:endParaRPr sz="1100">
              <a:latin typeface="Open Sans Medium"/>
              <a:ea typeface="Open Sans Medium"/>
              <a:cs typeface="Open Sans Medium"/>
              <a:sym typeface="Open Sans Medium"/>
            </a:endParaRPr>
          </a:p>
        </p:txBody>
      </p:sp>
      <p:pic>
        <p:nvPicPr>
          <p:cNvPr id="205" name="Google Shape;205;p23"/>
          <p:cNvPicPr preferRelativeResize="0"/>
          <p:nvPr/>
        </p:nvPicPr>
        <p:blipFill>
          <a:blip r:embed="rId3">
            <a:alphaModFix/>
          </a:blip>
          <a:stretch>
            <a:fillRect/>
          </a:stretch>
        </p:blipFill>
        <p:spPr>
          <a:xfrm>
            <a:off x="3048011" y="2900449"/>
            <a:ext cx="2819225" cy="1898550"/>
          </a:xfrm>
          <a:prstGeom prst="rect">
            <a:avLst/>
          </a:prstGeom>
          <a:noFill/>
          <a:ln>
            <a:noFill/>
          </a:ln>
        </p:spPr>
      </p:pic>
      <p:pic>
        <p:nvPicPr>
          <p:cNvPr id="206" name="Google Shape;206;p23"/>
          <p:cNvPicPr preferRelativeResize="0"/>
          <p:nvPr/>
        </p:nvPicPr>
        <p:blipFill>
          <a:blip r:embed="rId4">
            <a:alphaModFix/>
          </a:blip>
          <a:stretch>
            <a:fillRect/>
          </a:stretch>
        </p:blipFill>
        <p:spPr>
          <a:xfrm>
            <a:off x="6080800" y="2900450"/>
            <a:ext cx="2819225" cy="1914358"/>
          </a:xfrm>
          <a:prstGeom prst="rect">
            <a:avLst/>
          </a:prstGeom>
          <a:noFill/>
          <a:ln>
            <a:noFill/>
          </a:ln>
        </p:spPr>
      </p:pic>
      <p:pic>
        <p:nvPicPr>
          <p:cNvPr id="207" name="Google Shape;207;p23"/>
          <p:cNvPicPr preferRelativeResize="0"/>
          <p:nvPr/>
        </p:nvPicPr>
        <p:blipFill>
          <a:blip r:embed="rId5">
            <a:alphaModFix/>
          </a:blip>
          <a:stretch>
            <a:fillRect/>
          </a:stretch>
        </p:blipFill>
        <p:spPr>
          <a:xfrm>
            <a:off x="185400" y="2908350"/>
            <a:ext cx="3036250" cy="195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Discussion</a:t>
            </a:r>
            <a:endParaRPr/>
          </a:p>
        </p:txBody>
      </p:sp>
      <p:sp>
        <p:nvSpPr>
          <p:cNvPr id="213" name="Google Shape;213;p2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Which one is better?</a:t>
            </a:r>
            <a:endParaRPr/>
          </a:p>
        </p:txBody>
      </p:sp>
      <p:sp>
        <p:nvSpPr>
          <p:cNvPr id="214" name="Google Shape;214;p24"/>
          <p:cNvSpPr txBox="1"/>
          <p:nvPr>
            <p:ph idx="2" type="body"/>
          </p:nvPr>
        </p:nvSpPr>
        <p:spPr>
          <a:xfrm>
            <a:off x="4939500" y="5078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Font typeface="Open Sans Medium"/>
              <a:buChar char="❏"/>
            </a:pPr>
            <a:r>
              <a:rPr lang="en" sz="1400">
                <a:latin typeface="Open Sans Medium"/>
                <a:ea typeface="Open Sans Medium"/>
                <a:cs typeface="Open Sans Medium"/>
                <a:sym typeface="Open Sans Medium"/>
              </a:rPr>
              <a:t>For the Classification task we get maximum accuracy using Decision Tree Classifier of 98.7% followed by Random Forest Classifier of 85.3% for predicting the winner of match.</a:t>
            </a:r>
            <a:endParaRPr sz="1400">
              <a:latin typeface="Open Sans Medium"/>
              <a:ea typeface="Open Sans Medium"/>
              <a:cs typeface="Open Sans Medium"/>
              <a:sym typeface="Open Sans Medium"/>
            </a:endParaRPr>
          </a:p>
          <a:p>
            <a:pPr indent="0" lvl="0" marL="457200" rtl="0" algn="l">
              <a:spcBef>
                <a:spcPts val="1600"/>
              </a:spcBef>
              <a:spcAft>
                <a:spcPts val="0"/>
              </a:spcAft>
              <a:buNone/>
            </a:pPr>
            <a:r>
              <a:t/>
            </a:r>
            <a:endParaRPr sz="1400">
              <a:latin typeface="Open Sans Medium"/>
              <a:ea typeface="Open Sans Medium"/>
              <a:cs typeface="Open Sans Medium"/>
              <a:sym typeface="Open Sans Medium"/>
            </a:endParaRPr>
          </a:p>
          <a:p>
            <a:pPr indent="-317500" lvl="0" marL="457200" rtl="0" algn="l">
              <a:spcBef>
                <a:spcPts val="1600"/>
              </a:spcBef>
              <a:spcAft>
                <a:spcPts val="0"/>
              </a:spcAft>
              <a:buSzPts val="1400"/>
              <a:buFont typeface="Open Sans Medium"/>
              <a:buChar char="❏"/>
            </a:pPr>
            <a:r>
              <a:rPr lang="en" sz="1400">
                <a:latin typeface="Open Sans Medium"/>
                <a:ea typeface="Open Sans Medium"/>
                <a:cs typeface="Open Sans Medium"/>
                <a:sym typeface="Open Sans Medium"/>
              </a:rPr>
              <a:t>For the Regression task we get maximum accuracy using Random Forest Regressor of 77.79% followed by Extra Trees Regressor of 74.96% for predicting the final score of the match.</a:t>
            </a:r>
            <a:endParaRPr sz="1400">
              <a:latin typeface="Open Sans Medium"/>
              <a:ea typeface="Open Sans Medium"/>
              <a:cs typeface="Open Sans Medium"/>
              <a:sym typeface="Open Sans Medium"/>
            </a:endParaRPr>
          </a:p>
          <a:p>
            <a:pPr indent="0" lvl="0" marL="0" rtl="0" algn="l">
              <a:spcBef>
                <a:spcPts val="1600"/>
              </a:spcBef>
              <a:spcAft>
                <a:spcPts val="1600"/>
              </a:spcAft>
              <a:buNone/>
            </a:pPr>
            <a:r>
              <a:t/>
            </a:r>
            <a:endParaRPr sz="1400">
              <a:latin typeface="Open Sans Medium"/>
              <a:ea typeface="Open Sans Medium"/>
              <a:cs typeface="Open Sans Medium"/>
              <a:sym typeface="Open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373775" y="1894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0" name="Google Shape;220;p25"/>
          <p:cNvSpPr txBox="1"/>
          <p:nvPr>
            <p:ph idx="4294967295" type="body"/>
          </p:nvPr>
        </p:nvSpPr>
        <p:spPr>
          <a:xfrm>
            <a:off x="373775" y="1060650"/>
            <a:ext cx="8035800" cy="369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solidFill>
                <a:srgbClr val="FFFFFF"/>
              </a:solidFill>
              <a:latin typeface="Open Sans Medium"/>
              <a:ea typeface="Open Sans Medium"/>
              <a:cs typeface="Open Sans Medium"/>
              <a:sym typeface="Open Sans Medium"/>
            </a:endParaRPr>
          </a:p>
          <a:p>
            <a:pPr indent="-311150" lvl="0" marL="457200" rtl="0" algn="l">
              <a:spcBef>
                <a:spcPts val="1600"/>
              </a:spcBef>
              <a:spcAft>
                <a:spcPts val="0"/>
              </a:spcAft>
              <a:buClr>
                <a:srgbClr val="FFFFFF"/>
              </a:buClr>
              <a:buSzPts val="1300"/>
              <a:buFont typeface="Open Sans"/>
              <a:buChar char="❏"/>
            </a:pPr>
            <a:r>
              <a:rPr lang="en" sz="1300">
                <a:solidFill>
                  <a:srgbClr val="FFFFFF"/>
                </a:solidFill>
                <a:latin typeface="Open Sans"/>
                <a:ea typeface="Open Sans"/>
                <a:cs typeface="Open Sans"/>
                <a:sym typeface="Open Sans"/>
              </a:rPr>
              <a:t>This presentation provides useful insights from IPL dataset about what are the best performing teams and players. Best performing players of IPL can be listed with the most MoM awards analysis. Sponsors can focus on which stadium host the IPL matches most to analyze the audience in those areas specifically and make their plans accordingly.</a:t>
            </a:r>
            <a:endParaRPr sz="1300">
              <a:solidFill>
                <a:srgbClr val="FFFFFF"/>
              </a:solidFill>
              <a:latin typeface="Open Sans"/>
              <a:ea typeface="Open Sans"/>
              <a:cs typeface="Open Sans"/>
              <a:sym typeface="Open Sans"/>
            </a:endParaRPr>
          </a:p>
          <a:p>
            <a:pPr indent="-311150" lvl="0" marL="457200" rtl="0" algn="l">
              <a:spcBef>
                <a:spcPts val="0"/>
              </a:spcBef>
              <a:spcAft>
                <a:spcPts val="0"/>
              </a:spcAft>
              <a:buClr>
                <a:srgbClr val="FFFFFF"/>
              </a:buClr>
              <a:buSzPts val="1300"/>
              <a:buFont typeface="Open Sans"/>
              <a:buChar char="❏"/>
            </a:pPr>
            <a:r>
              <a:rPr lang="en" sz="1300">
                <a:solidFill>
                  <a:srgbClr val="FFFFFF"/>
                </a:solidFill>
                <a:latin typeface="Open Sans"/>
                <a:ea typeface="Open Sans"/>
                <a:cs typeface="Open Sans"/>
                <a:sym typeface="Open Sans"/>
              </a:rPr>
              <a:t>The prediction of winner of the match gives us a very accurate accuracy. The prediction of final score at any given moment of match is currently done with the help of Current Run Rate (CRR), while it is one of the useful features, it doesn’t take into account what are the remaining overs and scores of the batsmen at crease. </a:t>
            </a:r>
            <a:endParaRPr sz="1300">
              <a:solidFill>
                <a:srgbClr val="FFFFFF"/>
              </a:solidFill>
              <a:latin typeface="Open Sans"/>
              <a:ea typeface="Open Sans"/>
              <a:cs typeface="Open Sans"/>
              <a:sym typeface="Open Sans"/>
            </a:endParaRPr>
          </a:p>
          <a:p>
            <a:pPr indent="-311150" lvl="0" marL="457200" rtl="0" algn="l">
              <a:spcBef>
                <a:spcPts val="0"/>
              </a:spcBef>
              <a:spcAft>
                <a:spcPts val="0"/>
              </a:spcAft>
              <a:buClr>
                <a:srgbClr val="FFFFFF"/>
              </a:buClr>
              <a:buSzPts val="1300"/>
              <a:buFont typeface="Open Sans"/>
              <a:buChar char="❏"/>
            </a:pPr>
            <a:r>
              <a:rPr lang="en" sz="1300">
                <a:solidFill>
                  <a:srgbClr val="FFFFFF"/>
                </a:solidFill>
                <a:latin typeface="Open Sans"/>
                <a:ea typeface="Open Sans"/>
                <a:cs typeface="Open Sans"/>
                <a:sym typeface="Open Sans"/>
              </a:rPr>
              <a:t>The models proposed in the work take these features into account to predict the final score given these features at any point in the game. Due to limited data, the best model is 80% accurate.</a:t>
            </a:r>
            <a:endParaRPr sz="1300">
              <a:solidFill>
                <a:srgbClr val="FFFFFF"/>
              </a:solidFill>
              <a:latin typeface="Open Sans"/>
              <a:ea typeface="Open Sans"/>
              <a:cs typeface="Open Sans"/>
              <a:sym typeface="Open Sans"/>
            </a:endParaRPr>
          </a:p>
          <a:p>
            <a:pPr indent="0" lvl="0" marL="0" rtl="0" algn="l">
              <a:spcBef>
                <a:spcPts val="1600"/>
              </a:spcBef>
              <a:spcAft>
                <a:spcPts val="1600"/>
              </a:spcAft>
              <a:buNone/>
            </a:pPr>
            <a:r>
              <a:t/>
            </a:r>
            <a:endParaRPr sz="1000">
              <a:solidFill>
                <a:srgbClr val="FFFFFF"/>
              </a:solidFill>
              <a:latin typeface="Open Sans Medium"/>
              <a:ea typeface="Open Sans Medium"/>
              <a:cs typeface="Open Sans Medium"/>
              <a:sym typeface="Open Sa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373775" y="1894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Contributions</a:t>
            </a:r>
            <a:endParaRPr/>
          </a:p>
        </p:txBody>
      </p:sp>
      <p:graphicFrame>
        <p:nvGraphicFramePr>
          <p:cNvPr id="226" name="Google Shape;226;p26"/>
          <p:cNvGraphicFramePr/>
          <p:nvPr/>
        </p:nvGraphicFramePr>
        <p:xfrm>
          <a:off x="952500" y="1428750"/>
          <a:ext cx="3000000" cy="3000000"/>
        </p:xfrm>
        <a:graphic>
          <a:graphicData uri="http://schemas.openxmlformats.org/drawingml/2006/table">
            <a:tbl>
              <a:tblPr>
                <a:noFill/>
                <a:tableStyleId>{9FB44969-DA1F-4107-BD55-87518AC1129B}</a:tableStyleId>
              </a:tblPr>
              <a:tblGrid>
                <a:gridCol w="3619500"/>
                <a:gridCol w="3619500"/>
              </a:tblGrid>
              <a:tr h="381000">
                <a:tc>
                  <a:txBody>
                    <a:bodyPr/>
                    <a:lstStyle/>
                    <a:p>
                      <a:pPr indent="0" lvl="0" marL="0" rtl="0" algn="l">
                        <a:spcBef>
                          <a:spcPts val="0"/>
                        </a:spcBef>
                        <a:spcAft>
                          <a:spcPts val="0"/>
                        </a:spcAft>
                        <a:buNone/>
                      </a:pPr>
                      <a:r>
                        <a:rPr b="1" lang="en">
                          <a:solidFill>
                            <a:srgbClr val="FDF9F9"/>
                          </a:solidFill>
                        </a:rPr>
                        <a:t>Name</a:t>
                      </a:r>
                      <a:endParaRPr b="1">
                        <a:solidFill>
                          <a:srgbClr val="FDF9F9"/>
                        </a:solidFill>
                      </a:endParaRPr>
                    </a:p>
                  </a:txBody>
                  <a:tcPr marT="91425" marB="91425" marR="91425" marL="91425"/>
                </a:tc>
                <a:tc>
                  <a:txBody>
                    <a:bodyPr/>
                    <a:lstStyle/>
                    <a:p>
                      <a:pPr indent="0" lvl="0" marL="0" rtl="0" algn="l">
                        <a:spcBef>
                          <a:spcPts val="0"/>
                        </a:spcBef>
                        <a:spcAft>
                          <a:spcPts val="0"/>
                        </a:spcAft>
                        <a:buNone/>
                      </a:pPr>
                      <a:r>
                        <a:rPr b="1" lang="en">
                          <a:solidFill>
                            <a:srgbClr val="FDF9F9"/>
                          </a:solidFill>
                        </a:rPr>
                        <a:t>Contributions</a:t>
                      </a:r>
                      <a:endParaRPr b="1">
                        <a:solidFill>
                          <a:srgbClr val="FDF9F9"/>
                        </a:solidFill>
                      </a:endParaRPr>
                    </a:p>
                  </a:txBody>
                  <a:tcPr marT="91425" marB="91425" marR="91425" marL="91425"/>
                </a:tc>
              </a:tr>
              <a:tr h="381000">
                <a:tc>
                  <a:txBody>
                    <a:bodyPr/>
                    <a:lstStyle/>
                    <a:p>
                      <a:pPr indent="0" lvl="0" marL="0" rtl="0" algn="l">
                        <a:spcBef>
                          <a:spcPts val="0"/>
                        </a:spcBef>
                        <a:spcAft>
                          <a:spcPts val="0"/>
                        </a:spcAft>
                        <a:buNone/>
                      </a:pPr>
                      <a:r>
                        <a:rPr lang="en">
                          <a:solidFill>
                            <a:srgbClr val="FDF9F9"/>
                          </a:solidFill>
                        </a:rPr>
                        <a:t>Goransh Gattani</a:t>
                      </a:r>
                      <a:endParaRPr>
                        <a:solidFill>
                          <a:srgbClr val="FDF9F9"/>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Coding, Presentation and Report</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rgbClr val="FDF9F9"/>
                          </a:solidFill>
                        </a:rPr>
                        <a:t>Ishita Tyagi</a:t>
                      </a:r>
                      <a:endParaRPr>
                        <a:solidFill>
                          <a:srgbClr val="FDF9F9"/>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Presentation and Coding</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rgbClr val="FDF9F9"/>
                          </a:solidFill>
                        </a:rPr>
                        <a:t>Laxita Karnawat</a:t>
                      </a:r>
                      <a:endParaRPr>
                        <a:solidFill>
                          <a:srgbClr val="FDF9F9"/>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Analysed the problem and Made the POA</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rgbClr val="FDF9F9"/>
                          </a:solidFill>
                        </a:rPr>
                        <a:t>Prashul Vaishnav</a:t>
                      </a:r>
                      <a:endParaRPr>
                        <a:solidFill>
                          <a:srgbClr val="FDF9F9"/>
                        </a:solidFill>
                      </a:endParaRPr>
                    </a:p>
                  </a:txBody>
                  <a:tcPr marT="91425" marB="91425" marR="91425" marL="91425"/>
                </a:tc>
                <a:tc>
                  <a:txBody>
                    <a:bodyPr/>
                    <a:lstStyle/>
                    <a:p>
                      <a:pPr indent="0" lvl="0" marL="0" rtl="0" algn="l">
                        <a:spcBef>
                          <a:spcPts val="0"/>
                        </a:spcBef>
                        <a:spcAft>
                          <a:spcPts val="0"/>
                        </a:spcAft>
                        <a:buNone/>
                      </a:pPr>
                      <a:r>
                        <a:rPr lang="en">
                          <a:solidFill>
                            <a:srgbClr val="FDF9F9"/>
                          </a:solidFill>
                        </a:rPr>
                        <a:t>Coding and Report</a:t>
                      </a:r>
                      <a:endParaRPr>
                        <a:solidFill>
                          <a:srgbClr val="FDF9F9"/>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Pulkit Jindal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FDF9F9"/>
                          </a:solidFill>
                        </a:rPr>
                        <a:t>Executing the POA and Report</a:t>
                      </a:r>
                      <a:endParaRPr>
                        <a:solidFill>
                          <a:srgbClr val="FDF9F9"/>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3182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IPL</a:t>
            </a:r>
            <a:endParaRPr/>
          </a:p>
        </p:txBody>
      </p:sp>
      <p:sp>
        <p:nvSpPr>
          <p:cNvPr id="92" name="Google Shape;92;p14"/>
          <p:cNvSpPr txBox="1"/>
          <p:nvPr/>
        </p:nvSpPr>
        <p:spPr>
          <a:xfrm>
            <a:off x="667325" y="1324225"/>
            <a:ext cx="73008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Open Sans"/>
                <a:ea typeface="Open Sans"/>
                <a:cs typeface="Open Sans"/>
                <a:sym typeface="Open Sans"/>
              </a:rPr>
              <a:t>Currently, with ten teams, the round-robin format was scrapped and two virtual groups of five were introduced similar to the 2011 season in the league phase. After the league stage, the top four teams will qualify for the playoffs. The top two teams from the league phase will play against each other in the first Qualifying match, with the winner going straight to the IPL final and the loser getting another chance to qualify for the IPL final by playing the second Qualifying match.</a:t>
            </a:r>
            <a:endParaRPr sz="1100">
              <a:solidFill>
                <a:schemeClr val="lt1"/>
              </a:solidFill>
              <a:latin typeface="Open Sans"/>
              <a:ea typeface="Open Sans"/>
              <a:cs typeface="Open Sans"/>
              <a:sym typeface="Open Sans"/>
            </a:endParaRPr>
          </a:p>
        </p:txBody>
      </p:sp>
      <p:pic>
        <p:nvPicPr>
          <p:cNvPr id="93" name="Google Shape;93;p14"/>
          <p:cNvPicPr preferRelativeResize="0"/>
          <p:nvPr/>
        </p:nvPicPr>
        <p:blipFill rotWithShape="1">
          <a:blip r:embed="rId3">
            <a:alphaModFix/>
          </a:blip>
          <a:srcRect b="0" l="0" r="0" t="5740"/>
          <a:stretch/>
        </p:blipFill>
        <p:spPr>
          <a:xfrm>
            <a:off x="771475" y="2522750"/>
            <a:ext cx="2950328" cy="1557350"/>
          </a:xfrm>
          <a:prstGeom prst="rect">
            <a:avLst/>
          </a:prstGeom>
          <a:noFill/>
          <a:ln>
            <a:noFill/>
          </a:ln>
        </p:spPr>
      </p:pic>
      <p:pic>
        <p:nvPicPr>
          <p:cNvPr id="94" name="Google Shape;94;p14"/>
          <p:cNvPicPr preferRelativeResize="0"/>
          <p:nvPr/>
        </p:nvPicPr>
        <p:blipFill>
          <a:blip r:embed="rId4">
            <a:alphaModFix/>
          </a:blip>
          <a:stretch>
            <a:fillRect/>
          </a:stretch>
        </p:blipFill>
        <p:spPr>
          <a:xfrm>
            <a:off x="4407625" y="2501325"/>
            <a:ext cx="32004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460950" y="1740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Datasets</a:t>
            </a:r>
            <a:endParaRPr/>
          </a:p>
        </p:txBody>
      </p:sp>
      <p:pic>
        <p:nvPicPr>
          <p:cNvPr id="100" name="Google Shape;100;p15"/>
          <p:cNvPicPr preferRelativeResize="0"/>
          <p:nvPr/>
        </p:nvPicPr>
        <p:blipFill>
          <a:blip r:embed="rId3">
            <a:alphaModFix/>
          </a:blip>
          <a:stretch>
            <a:fillRect/>
          </a:stretch>
        </p:blipFill>
        <p:spPr>
          <a:xfrm>
            <a:off x="504725" y="1060976"/>
            <a:ext cx="5395235" cy="1802475"/>
          </a:xfrm>
          <a:prstGeom prst="rect">
            <a:avLst/>
          </a:prstGeom>
          <a:noFill/>
          <a:ln>
            <a:noFill/>
          </a:ln>
        </p:spPr>
      </p:pic>
      <p:pic>
        <p:nvPicPr>
          <p:cNvPr id="101" name="Google Shape;101;p15"/>
          <p:cNvPicPr preferRelativeResize="0"/>
          <p:nvPr/>
        </p:nvPicPr>
        <p:blipFill>
          <a:blip r:embed="rId4">
            <a:alphaModFix/>
          </a:blip>
          <a:stretch>
            <a:fillRect/>
          </a:stretch>
        </p:blipFill>
        <p:spPr>
          <a:xfrm>
            <a:off x="5165518" y="1060976"/>
            <a:ext cx="2958333" cy="1802475"/>
          </a:xfrm>
          <a:prstGeom prst="rect">
            <a:avLst/>
          </a:prstGeom>
          <a:noFill/>
          <a:ln>
            <a:noFill/>
          </a:ln>
        </p:spPr>
      </p:pic>
      <p:pic>
        <p:nvPicPr>
          <p:cNvPr id="102" name="Google Shape;102;p15"/>
          <p:cNvPicPr preferRelativeResize="0"/>
          <p:nvPr/>
        </p:nvPicPr>
        <p:blipFill>
          <a:blip r:embed="rId5">
            <a:alphaModFix/>
          </a:blip>
          <a:stretch>
            <a:fillRect/>
          </a:stretch>
        </p:blipFill>
        <p:spPr>
          <a:xfrm>
            <a:off x="504725" y="2975625"/>
            <a:ext cx="4918808" cy="1887900"/>
          </a:xfrm>
          <a:prstGeom prst="rect">
            <a:avLst/>
          </a:prstGeom>
          <a:noFill/>
          <a:ln>
            <a:noFill/>
          </a:ln>
        </p:spPr>
      </p:pic>
      <p:pic>
        <p:nvPicPr>
          <p:cNvPr id="103" name="Google Shape;103;p15"/>
          <p:cNvPicPr preferRelativeResize="0"/>
          <p:nvPr/>
        </p:nvPicPr>
        <p:blipFill>
          <a:blip r:embed="rId6">
            <a:alphaModFix/>
          </a:blip>
          <a:stretch>
            <a:fillRect/>
          </a:stretch>
        </p:blipFill>
        <p:spPr>
          <a:xfrm>
            <a:off x="5175927" y="2975625"/>
            <a:ext cx="2958325" cy="188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598100" y="3182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09" name="Google Shape;109;p16"/>
          <p:cNvSpPr txBox="1"/>
          <p:nvPr/>
        </p:nvSpPr>
        <p:spPr>
          <a:xfrm>
            <a:off x="598102" y="1242075"/>
            <a:ext cx="75096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Open Sans"/>
                <a:ea typeface="Open Sans"/>
                <a:cs typeface="Open Sans"/>
                <a:sym typeface="Open Sans"/>
              </a:rPr>
              <a:t>We have taken the datasets from Kaggle, namely,:-</a:t>
            </a:r>
            <a:endParaRPr sz="11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lt1"/>
              </a:solidFill>
              <a:latin typeface="Open Sans"/>
              <a:ea typeface="Open Sans"/>
              <a:cs typeface="Open Sans"/>
              <a:sym typeface="Open Sans"/>
            </a:endParaRPr>
          </a:p>
          <a:p>
            <a:pPr indent="-298450" lvl="0" marL="457200" rtl="0" algn="l">
              <a:spcBef>
                <a:spcPts val="0"/>
              </a:spcBef>
              <a:spcAft>
                <a:spcPts val="0"/>
              </a:spcAft>
              <a:buClr>
                <a:schemeClr val="lt1"/>
              </a:buClr>
              <a:buSzPts val="1100"/>
              <a:buFont typeface="Open Sans"/>
              <a:buAutoNum type="arabicPeriod"/>
            </a:pPr>
            <a:r>
              <a:rPr lang="en" sz="1100">
                <a:solidFill>
                  <a:schemeClr val="lt1"/>
                </a:solidFill>
                <a:latin typeface="Open Sans"/>
                <a:ea typeface="Open Sans"/>
                <a:cs typeface="Open Sans"/>
                <a:sym typeface="Open Sans"/>
              </a:rPr>
              <a:t>Deliveries</a:t>
            </a:r>
            <a:endParaRPr sz="1100">
              <a:solidFill>
                <a:schemeClr val="lt1"/>
              </a:solidFill>
              <a:latin typeface="Open Sans"/>
              <a:ea typeface="Open Sans"/>
              <a:cs typeface="Open Sans"/>
              <a:sym typeface="Open Sans"/>
            </a:endParaRPr>
          </a:p>
          <a:p>
            <a:pPr indent="-298450" lvl="0" marL="457200" rtl="0" algn="l">
              <a:spcBef>
                <a:spcPts val="0"/>
              </a:spcBef>
              <a:spcAft>
                <a:spcPts val="0"/>
              </a:spcAft>
              <a:buClr>
                <a:schemeClr val="lt1"/>
              </a:buClr>
              <a:buSzPts val="1100"/>
              <a:buFont typeface="Open Sans"/>
              <a:buAutoNum type="arabicPeriod"/>
            </a:pPr>
            <a:r>
              <a:rPr lang="en" sz="1100">
                <a:solidFill>
                  <a:schemeClr val="lt1"/>
                </a:solidFill>
                <a:latin typeface="Open Sans"/>
                <a:ea typeface="Open Sans"/>
                <a:cs typeface="Open Sans"/>
                <a:sym typeface="Open Sans"/>
              </a:rPr>
              <a:t>Matches</a:t>
            </a:r>
            <a:endParaRPr sz="11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lt1"/>
              </a:solidFill>
              <a:latin typeface="Open Sans"/>
              <a:ea typeface="Open Sans"/>
              <a:cs typeface="Open Sans"/>
              <a:sym typeface="Open Sans"/>
            </a:endParaRPr>
          </a:p>
          <a:p>
            <a:pPr indent="0" lvl="0" marL="0" rtl="0" algn="l">
              <a:spcBef>
                <a:spcPts val="0"/>
              </a:spcBef>
              <a:spcAft>
                <a:spcPts val="0"/>
              </a:spcAft>
              <a:buNone/>
            </a:pPr>
            <a:r>
              <a:rPr lang="en" sz="1100">
                <a:solidFill>
                  <a:schemeClr val="lt1"/>
                </a:solidFill>
                <a:latin typeface="Open Sans"/>
                <a:ea typeface="Open Sans"/>
                <a:cs typeface="Open Sans"/>
                <a:sym typeface="Open Sans"/>
              </a:rPr>
              <a:t>where the data of all editions of the IPL so far was available.</a:t>
            </a:r>
            <a:endParaRPr sz="11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lt1"/>
              </a:solidFill>
              <a:latin typeface="Open Sans"/>
              <a:ea typeface="Open Sans"/>
              <a:cs typeface="Open Sans"/>
              <a:sym typeface="Open Sans"/>
            </a:endParaRPr>
          </a:p>
          <a:p>
            <a:pPr indent="-298450" lvl="0" marL="457200" rtl="0" algn="l">
              <a:spcBef>
                <a:spcPts val="0"/>
              </a:spcBef>
              <a:spcAft>
                <a:spcPts val="0"/>
              </a:spcAft>
              <a:buClr>
                <a:schemeClr val="lt1"/>
              </a:buClr>
              <a:buSzPts val="1100"/>
              <a:buFont typeface="Open Sans"/>
              <a:buChar char="❏"/>
            </a:pPr>
            <a:r>
              <a:rPr lang="en" sz="1100">
                <a:solidFill>
                  <a:schemeClr val="lt1"/>
                </a:solidFill>
                <a:latin typeface="Open Sans"/>
                <a:ea typeface="Open Sans"/>
                <a:cs typeface="Open Sans"/>
                <a:sym typeface="Open Sans"/>
              </a:rPr>
              <a:t>One for overall matches data and one for ball-to-ball data for the full 2008-2020 period. </a:t>
            </a:r>
            <a:endParaRPr sz="1100">
              <a:solidFill>
                <a:schemeClr val="lt1"/>
              </a:solidFill>
              <a:latin typeface="Open Sans"/>
              <a:ea typeface="Open Sans"/>
              <a:cs typeface="Open Sans"/>
              <a:sym typeface="Open Sans"/>
            </a:endParaRPr>
          </a:p>
          <a:p>
            <a:pPr indent="-298450" lvl="0" marL="457200" rtl="0" algn="l">
              <a:spcBef>
                <a:spcPts val="0"/>
              </a:spcBef>
              <a:spcAft>
                <a:spcPts val="0"/>
              </a:spcAft>
              <a:buClr>
                <a:schemeClr val="lt1"/>
              </a:buClr>
              <a:buSzPts val="1100"/>
              <a:buFont typeface="Open Sans"/>
              <a:buChar char="❏"/>
            </a:pPr>
            <a:r>
              <a:rPr lang="en" sz="1100">
                <a:solidFill>
                  <a:schemeClr val="lt1"/>
                </a:solidFill>
                <a:latin typeface="Open Sans"/>
                <a:ea typeface="Open Sans"/>
                <a:cs typeface="Open Sans"/>
                <a:sym typeface="Open Sans"/>
              </a:rPr>
              <a:t>Both the datasets are linked by the ’id’ column which represents the matches uniquely. </a:t>
            </a:r>
            <a:endParaRPr sz="1100">
              <a:solidFill>
                <a:schemeClr val="lt1"/>
              </a:solidFill>
              <a:latin typeface="Open Sans"/>
              <a:ea typeface="Open Sans"/>
              <a:cs typeface="Open Sans"/>
              <a:sym typeface="Open Sans"/>
            </a:endParaRPr>
          </a:p>
          <a:p>
            <a:pPr indent="-298450" lvl="0" marL="457200" rtl="0" algn="l">
              <a:spcBef>
                <a:spcPts val="0"/>
              </a:spcBef>
              <a:spcAft>
                <a:spcPts val="0"/>
              </a:spcAft>
              <a:buClr>
                <a:schemeClr val="lt1"/>
              </a:buClr>
              <a:buSzPts val="1100"/>
              <a:buFont typeface="Open Sans"/>
              <a:buChar char="❏"/>
            </a:pPr>
            <a:r>
              <a:rPr lang="en" sz="1100">
                <a:solidFill>
                  <a:schemeClr val="lt1"/>
                </a:solidFill>
                <a:latin typeface="Open Sans"/>
                <a:ea typeface="Open Sans"/>
                <a:cs typeface="Open Sans"/>
                <a:sym typeface="Open Sans"/>
              </a:rPr>
              <a:t>Some of the useful features present in the dataset are date of match, venue, run(s) and wicket(if any) on every ball, toss decision, batsman and bowler, result of match with margin etc. </a:t>
            </a:r>
            <a:endParaRPr sz="11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lt1"/>
              </a:solidFill>
              <a:latin typeface="Open Sans"/>
              <a:ea typeface="Open Sans"/>
              <a:cs typeface="Open Sans"/>
              <a:sym typeface="Open Sans"/>
            </a:endParaRPr>
          </a:p>
          <a:p>
            <a:pPr indent="0" lvl="0" marL="0" rtl="0" algn="l">
              <a:spcBef>
                <a:spcPts val="0"/>
              </a:spcBef>
              <a:spcAft>
                <a:spcPts val="0"/>
              </a:spcAft>
              <a:buNone/>
            </a:pPr>
            <a:r>
              <a:rPr lang="en" sz="1100">
                <a:solidFill>
                  <a:schemeClr val="lt1"/>
                </a:solidFill>
                <a:latin typeface="Open Sans"/>
                <a:ea typeface="Open Sans"/>
                <a:cs typeface="Open Sans"/>
                <a:sym typeface="Open Sans"/>
              </a:rPr>
              <a:t>There are some minor discrepancies in data such as missing values in ‘bowling team’ column and duplicate team name but it doesn’t hurt the predictions task as team data is also present in ‘team1’,’team2’ columns. </a:t>
            </a:r>
            <a:endParaRPr sz="1100">
              <a:solidFill>
                <a:schemeClr val="lt1"/>
              </a:solidFill>
              <a:latin typeface="Open Sans"/>
              <a:ea typeface="Open Sans"/>
              <a:cs typeface="Open Sans"/>
              <a:sym typeface="Open Sans"/>
            </a:endParaRPr>
          </a:p>
          <a:p>
            <a:pPr indent="0" lvl="0" marL="0" rtl="0" algn="l">
              <a:spcBef>
                <a:spcPts val="0"/>
              </a:spcBef>
              <a:spcAft>
                <a:spcPts val="0"/>
              </a:spcAft>
              <a:buNone/>
            </a:pPr>
            <a:r>
              <a:rPr lang="en" sz="1100">
                <a:solidFill>
                  <a:schemeClr val="lt1"/>
                </a:solidFill>
                <a:latin typeface="Open Sans"/>
                <a:ea typeface="Open Sans"/>
                <a:cs typeface="Open Sans"/>
                <a:sym typeface="Open Sans"/>
              </a:rPr>
              <a:t>The dataset consists of 2 lakh data points with 18 features in total.</a:t>
            </a:r>
            <a:endParaRPr sz="11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ctrTitle"/>
          </p:nvPr>
        </p:nvSpPr>
        <p:spPr>
          <a:xfrm>
            <a:off x="598100" y="3182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Analysis Pipeline</a:t>
            </a:r>
            <a:endParaRPr sz="3000"/>
          </a:p>
        </p:txBody>
      </p:sp>
      <p:sp>
        <p:nvSpPr>
          <p:cNvPr id="115" name="Google Shape;115;p17"/>
          <p:cNvSpPr txBox="1"/>
          <p:nvPr/>
        </p:nvSpPr>
        <p:spPr>
          <a:xfrm>
            <a:off x="598100" y="1085000"/>
            <a:ext cx="56985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As observed from the literature survey conducted, a large</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majority of the predictive models that were made are used</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to predict the outcome of the match and this prediction is</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made before the start of the match. This prediction will be</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useful for the team to make long-term decisions for the team</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to perform better in the tournament as a whole but is not very</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useful during the match itself as no changes can be made to</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the team in the middle of a match. The work discussed in this</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paper seeks to fill in this gap by providing data to the team</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at various phases of the match so that the team can make</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informed decisions such as what batting order and bowling</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rPr lang="en" sz="1000">
                <a:solidFill>
                  <a:schemeClr val="lt1"/>
                </a:solidFill>
                <a:latin typeface="Open Sans"/>
                <a:ea typeface="Open Sans"/>
                <a:cs typeface="Open Sans"/>
                <a:sym typeface="Open Sans"/>
              </a:rPr>
              <a:t>order to use for the rest of the game.</a:t>
            </a:r>
            <a:endParaRPr sz="10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116" name="Google Shape;116;p17"/>
          <p:cNvSpPr txBox="1"/>
          <p:nvPr/>
        </p:nvSpPr>
        <p:spPr>
          <a:xfrm>
            <a:off x="696925" y="3403775"/>
            <a:ext cx="70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17" name="Google Shape;117;p17"/>
          <p:cNvPicPr preferRelativeResize="0"/>
          <p:nvPr/>
        </p:nvPicPr>
        <p:blipFill rotWithShape="1">
          <a:blip r:embed="rId3">
            <a:alphaModFix/>
          </a:blip>
          <a:srcRect b="0" l="0" r="4652" t="0"/>
          <a:stretch/>
        </p:blipFill>
        <p:spPr>
          <a:xfrm>
            <a:off x="4464350" y="1157100"/>
            <a:ext cx="4571000" cy="3529199"/>
          </a:xfrm>
          <a:prstGeom prst="rect">
            <a:avLst/>
          </a:prstGeom>
          <a:noFill/>
          <a:ln>
            <a:noFill/>
          </a:ln>
        </p:spPr>
      </p:pic>
      <p:pic>
        <p:nvPicPr>
          <p:cNvPr id="118" name="Google Shape;118;p17"/>
          <p:cNvPicPr preferRelativeResize="0"/>
          <p:nvPr/>
        </p:nvPicPr>
        <p:blipFill>
          <a:blip r:embed="rId4">
            <a:alphaModFix/>
          </a:blip>
          <a:stretch>
            <a:fillRect/>
          </a:stretch>
        </p:blipFill>
        <p:spPr>
          <a:xfrm>
            <a:off x="696925" y="3369934"/>
            <a:ext cx="3327500" cy="16537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ctrTitle"/>
          </p:nvPr>
        </p:nvSpPr>
        <p:spPr>
          <a:xfrm>
            <a:off x="598100" y="318300"/>
            <a:ext cx="73494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Analysis Pipeline</a:t>
            </a:r>
            <a:endParaRPr sz="2900"/>
          </a:p>
        </p:txBody>
      </p:sp>
      <p:sp>
        <p:nvSpPr>
          <p:cNvPr id="124" name="Google Shape;124;p18"/>
          <p:cNvSpPr txBox="1"/>
          <p:nvPr/>
        </p:nvSpPr>
        <p:spPr>
          <a:xfrm>
            <a:off x="696925" y="3403775"/>
            <a:ext cx="70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5" name="Google Shape;125;p18"/>
          <p:cNvPicPr preferRelativeResize="0"/>
          <p:nvPr/>
        </p:nvPicPr>
        <p:blipFill>
          <a:blip r:embed="rId3">
            <a:alphaModFix/>
          </a:blip>
          <a:stretch>
            <a:fillRect/>
          </a:stretch>
        </p:blipFill>
        <p:spPr>
          <a:xfrm>
            <a:off x="400648" y="2413200"/>
            <a:ext cx="6561524" cy="2518525"/>
          </a:xfrm>
          <a:prstGeom prst="rect">
            <a:avLst/>
          </a:prstGeom>
          <a:noFill/>
          <a:ln>
            <a:noFill/>
          </a:ln>
        </p:spPr>
      </p:pic>
      <p:pic>
        <p:nvPicPr>
          <p:cNvPr id="126" name="Google Shape;126;p18"/>
          <p:cNvPicPr preferRelativeResize="0"/>
          <p:nvPr/>
        </p:nvPicPr>
        <p:blipFill>
          <a:blip r:embed="rId4">
            <a:alphaModFix/>
          </a:blip>
          <a:stretch>
            <a:fillRect/>
          </a:stretch>
        </p:blipFill>
        <p:spPr>
          <a:xfrm>
            <a:off x="4417625" y="126350"/>
            <a:ext cx="2544551" cy="2174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19"/>
          <p:cNvGrpSpPr/>
          <p:nvPr/>
        </p:nvGrpSpPr>
        <p:grpSpPr>
          <a:xfrm>
            <a:off x="305513" y="863550"/>
            <a:ext cx="2628925" cy="3416400"/>
            <a:chOff x="431925" y="1304875"/>
            <a:chExt cx="2628925" cy="3416400"/>
          </a:xfrm>
        </p:grpSpPr>
        <p:sp>
          <p:nvSpPr>
            <p:cNvPr id="132" name="Google Shape;132;p19"/>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9"/>
          <p:cNvSpPr txBox="1"/>
          <p:nvPr>
            <p:ph idx="4294967295" type="body"/>
          </p:nvPr>
        </p:nvSpPr>
        <p:spPr>
          <a:xfrm>
            <a:off x="380013" y="8635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EDA</a:t>
            </a:r>
            <a:endParaRPr>
              <a:solidFill>
                <a:schemeClr val="lt1"/>
              </a:solidFill>
            </a:endParaRPr>
          </a:p>
        </p:txBody>
      </p:sp>
      <p:sp>
        <p:nvSpPr>
          <p:cNvPr id="135" name="Google Shape;135;p19"/>
          <p:cNvSpPr txBox="1"/>
          <p:nvPr>
            <p:ph idx="4294967295" type="body"/>
          </p:nvPr>
        </p:nvSpPr>
        <p:spPr>
          <a:xfrm>
            <a:off x="381913" y="14089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latin typeface="Open Sans Medium"/>
                <a:ea typeface="Open Sans Medium"/>
                <a:cs typeface="Open Sans Medium"/>
                <a:sym typeface="Open Sans Medium"/>
              </a:rPr>
              <a:t>Organised and classified representation of the data given in the datasets using functions like head</a:t>
            </a:r>
            <a:endParaRPr sz="1300">
              <a:latin typeface="Open Sans Medium"/>
              <a:ea typeface="Open Sans Medium"/>
              <a:cs typeface="Open Sans Medium"/>
              <a:sym typeface="Open Sans Medium"/>
            </a:endParaRPr>
          </a:p>
        </p:txBody>
      </p:sp>
      <p:grpSp>
        <p:nvGrpSpPr>
          <p:cNvPr id="136" name="Google Shape;136;p19"/>
          <p:cNvGrpSpPr/>
          <p:nvPr/>
        </p:nvGrpSpPr>
        <p:grpSpPr>
          <a:xfrm>
            <a:off x="3253963" y="863550"/>
            <a:ext cx="2632500" cy="3416400"/>
            <a:chOff x="3320450" y="1304875"/>
            <a:chExt cx="2632500" cy="3416400"/>
          </a:xfrm>
        </p:grpSpPr>
        <p:sp>
          <p:nvSpPr>
            <p:cNvPr id="137" name="Google Shape;137;p1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9"/>
          <p:cNvSpPr txBox="1"/>
          <p:nvPr>
            <p:ph idx="4294967295" type="body"/>
          </p:nvPr>
        </p:nvSpPr>
        <p:spPr>
          <a:xfrm>
            <a:off x="3322963" y="8635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REGRESSION</a:t>
            </a:r>
            <a:endParaRPr>
              <a:solidFill>
                <a:schemeClr val="lt1"/>
              </a:solidFill>
            </a:endParaRPr>
          </a:p>
        </p:txBody>
      </p:sp>
      <p:sp>
        <p:nvSpPr>
          <p:cNvPr id="140" name="Google Shape;140;p19"/>
          <p:cNvSpPr txBox="1"/>
          <p:nvPr>
            <p:ph idx="4294967295" type="body"/>
          </p:nvPr>
        </p:nvSpPr>
        <p:spPr>
          <a:xfrm>
            <a:off x="2788488" y="1408975"/>
            <a:ext cx="3163500" cy="279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300">
                <a:latin typeface="Open Sans Medium"/>
                <a:ea typeface="Open Sans Medium"/>
                <a:cs typeface="Open Sans Medium"/>
                <a:sym typeface="Open Sans Medium"/>
              </a:rPr>
              <a:t>Here we have used both matches and ball by ball dataset for predicting the final score of match. The features which are used for predicting are: </a:t>
            </a:r>
            <a:endParaRPr sz="1300">
              <a:latin typeface="Open Sans Medium"/>
              <a:ea typeface="Open Sans Medium"/>
              <a:cs typeface="Open Sans Medium"/>
              <a:sym typeface="Open Sans Medium"/>
            </a:endParaRPr>
          </a:p>
          <a:p>
            <a:pPr indent="0" lvl="0" marL="457200" rtl="0" algn="l">
              <a:spcBef>
                <a:spcPts val="1600"/>
              </a:spcBef>
              <a:spcAft>
                <a:spcPts val="1600"/>
              </a:spcAft>
              <a:buNone/>
            </a:pPr>
            <a:r>
              <a:rPr lang="en" sz="1300">
                <a:latin typeface="Open Sans Medium"/>
                <a:ea typeface="Open Sans Medium"/>
                <a:cs typeface="Open Sans Medium"/>
                <a:sym typeface="Open Sans Medium"/>
              </a:rPr>
              <a:t>over cur, batsman runs, total runs y, CUMSUM runs, CUMSUM wickets, batting team, bowling team, venue, is wicket</a:t>
            </a:r>
            <a:endParaRPr sz="1300">
              <a:latin typeface="Open Sans Medium"/>
              <a:ea typeface="Open Sans Medium"/>
              <a:cs typeface="Open Sans Medium"/>
              <a:sym typeface="Open Sans Medium"/>
            </a:endParaRPr>
          </a:p>
        </p:txBody>
      </p:sp>
      <p:grpSp>
        <p:nvGrpSpPr>
          <p:cNvPr id="141" name="Google Shape;141;p19"/>
          <p:cNvGrpSpPr/>
          <p:nvPr/>
        </p:nvGrpSpPr>
        <p:grpSpPr>
          <a:xfrm>
            <a:off x="6205988" y="863550"/>
            <a:ext cx="2632500" cy="3416400"/>
            <a:chOff x="6212550" y="1304875"/>
            <a:chExt cx="2632500" cy="3416400"/>
          </a:xfrm>
        </p:grpSpPr>
        <p:sp>
          <p:nvSpPr>
            <p:cNvPr id="142" name="Google Shape;142;p19"/>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9"/>
          <p:cNvSpPr txBox="1"/>
          <p:nvPr>
            <p:ph idx="4294967295" type="body"/>
          </p:nvPr>
        </p:nvSpPr>
        <p:spPr>
          <a:xfrm>
            <a:off x="6265913" y="86355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CLASSIFICATION</a:t>
            </a:r>
            <a:endParaRPr>
              <a:solidFill>
                <a:schemeClr val="lt1"/>
              </a:solidFill>
            </a:endParaRPr>
          </a:p>
        </p:txBody>
      </p:sp>
      <p:sp>
        <p:nvSpPr>
          <p:cNvPr id="145" name="Google Shape;145;p19"/>
          <p:cNvSpPr txBox="1"/>
          <p:nvPr>
            <p:ph idx="4294967295" type="body"/>
          </p:nvPr>
        </p:nvSpPr>
        <p:spPr>
          <a:xfrm>
            <a:off x="6279838" y="140897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Open Sans Medium"/>
                <a:ea typeface="Open Sans Medium"/>
                <a:cs typeface="Open Sans Medium"/>
                <a:sym typeface="Open Sans Medium"/>
              </a:rPr>
              <a:t>We are using matches data set for predicting the winner of match.</a:t>
            </a:r>
            <a:endParaRPr sz="1300">
              <a:latin typeface="Open Sans Medium"/>
              <a:ea typeface="Open Sans Medium"/>
              <a:cs typeface="Open Sans Medium"/>
              <a:sym typeface="Open Sans Medium"/>
            </a:endParaRPr>
          </a:p>
          <a:p>
            <a:pPr indent="0" lvl="0" marL="0" rtl="0" algn="l">
              <a:spcBef>
                <a:spcPts val="1600"/>
              </a:spcBef>
              <a:spcAft>
                <a:spcPts val="0"/>
              </a:spcAft>
              <a:buNone/>
            </a:pPr>
            <a:r>
              <a:rPr lang="en" sz="1300">
                <a:latin typeface="Open Sans Medium"/>
                <a:ea typeface="Open Sans Medium"/>
                <a:cs typeface="Open Sans Medium"/>
                <a:sym typeface="Open Sans Medium"/>
              </a:rPr>
              <a:t>The features which are used for predicting are: team1, team2, team1 toss win, team1 win, venue</a:t>
            </a:r>
            <a:endParaRPr sz="1300">
              <a:latin typeface="Open Sans Medium"/>
              <a:ea typeface="Open Sans Medium"/>
              <a:cs typeface="Open Sans Medium"/>
              <a:sym typeface="Open Sans Medium"/>
            </a:endParaRPr>
          </a:p>
          <a:p>
            <a:pPr indent="0" lvl="0" marL="0" rtl="0" algn="l">
              <a:spcBef>
                <a:spcPts val="160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Task</a:t>
            </a:r>
            <a:endParaRPr/>
          </a:p>
        </p:txBody>
      </p:sp>
      <p:sp>
        <p:nvSpPr>
          <p:cNvPr id="151" name="Google Shape;151;p2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2" name="Google Shape;152;p2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Gradient Boosting Regressor:</a:t>
            </a:r>
            <a:endParaRPr>
              <a:solidFill>
                <a:schemeClr val="lt1"/>
              </a:solidFill>
            </a:endParaRPr>
          </a:p>
        </p:txBody>
      </p:sp>
      <p:sp>
        <p:nvSpPr>
          <p:cNvPr id="153" name="Google Shape;153;p20"/>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t>
            </a:r>
            <a:r>
              <a:rPr lang="en" sz="1400">
                <a:latin typeface="Open Sans Medium"/>
                <a:ea typeface="Open Sans Medium"/>
                <a:cs typeface="Open Sans Medium"/>
                <a:sym typeface="Open Sans Medium"/>
              </a:rPr>
              <a:t>Boosting’ refers to one by one adding weak learner sub-models or more specifically decision trees (weak learner denoting a learner performing slightly better than chance).</a:t>
            </a:r>
            <a:endParaRPr sz="1400">
              <a:latin typeface="Open Sans Medium"/>
              <a:ea typeface="Open Sans Medium"/>
              <a:cs typeface="Open Sans Medium"/>
              <a:sym typeface="Open Sans Medium"/>
            </a:endParaRPr>
          </a:p>
          <a:p>
            <a:pPr indent="0" lvl="0" marL="0" rtl="0" algn="l">
              <a:spcBef>
                <a:spcPts val="800"/>
              </a:spcBef>
              <a:spcAft>
                <a:spcPts val="800"/>
              </a:spcAft>
              <a:buNone/>
            </a:pPr>
            <a:r>
              <a:t/>
            </a:r>
            <a:endParaRPr sz="1600"/>
          </a:p>
        </p:txBody>
      </p:sp>
      <p:sp>
        <p:nvSpPr>
          <p:cNvPr id="154" name="Google Shape;154;p20"/>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5" name="Google Shape;155;p20"/>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Random Forest Regressor:</a:t>
            </a:r>
            <a:endParaRPr>
              <a:solidFill>
                <a:schemeClr val="lt1"/>
              </a:solidFill>
            </a:endParaRPr>
          </a:p>
        </p:txBody>
      </p:sp>
      <p:sp>
        <p:nvSpPr>
          <p:cNvPr id="156" name="Google Shape;156;p20"/>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Open Sans Medium"/>
                <a:ea typeface="Open Sans Medium"/>
                <a:cs typeface="Open Sans Medium"/>
                <a:sym typeface="Open Sans Medium"/>
              </a:rPr>
              <a:t>Random Forests achieve a reduction in overfitting by combining many weak learners that underfit because they only utilize a subset of all training samples.</a:t>
            </a:r>
            <a:endParaRPr sz="1400">
              <a:latin typeface="Open Sans Medium"/>
              <a:ea typeface="Open Sans Medium"/>
              <a:cs typeface="Open Sans Medium"/>
              <a:sym typeface="Open Sans Medium"/>
            </a:endParaRPr>
          </a:p>
          <a:p>
            <a:pPr indent="0" lvl="0" marL="0" rtl="0" algn="l">
              <a:spcBef>
                <a:spcPts val="800"/>
              </a:spcBef>
              <a:spcAft>
                <a:spcPts val="800"/>
              </a:spcAft>
              <a:buNone/>
            </a:pPr>
            <a:r>
              <a:t/>
            </a:r>
            <a:endParaRPr sz="1400">
              <a:latin typeface="Open Sans Medium"/>
              <a:ea typeface="Open Sans Medium"/>
              <a:cs typeface="Open Sans Medium"/>
              <a:sym typeface="Open Sans Medium"/>
            </a:endParaRPr>
          </a:p>
        </p:txBody>
      </p:sp>
      <p:sp>
        <p:nvSpPr>
          <p:cNvPr id="157" name="Google Shape;157;p20"/>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20"/>
          <p:cNvSpPr txBox="1"/>
          <p:nvPr>
            <p:ph idx="4294967295" type="body"/>
          </p:nvPr>
        </p:nvSpPr>
        <p:spPr>
          <a:xfrm>
            <a:off x="6254225" y="1451575"/>
            <a:ext cx="2307000" cy="3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chemeClr val="lt1"/>
              </a:solidFill>
            </a:endParaRPr>
          </a:p>
          <a:p>
            <a:pPr indent="0" lvl="0" marL="0" rtl="0" algn="l">
              <a:spcBef>
                <a:spcPts val="800"/>
              </a:spcBef>
              <a:spcAft>
                <a:spcPts val="0"/>
              </a:spcAft>
              <a:buNone/>
            </a:pPr>
            <a:r>
              <a:t/>
            </a:r>
            <a:endParaRPr b="1" sz="1600">
              <a:solidFill>
                <a:schemeClr val="lt1"/>
              </a:solidFill>
            </a:endParaRPr>
          </a:p>
          <a:p>
            <a:pPr indent="0" lvl="0" marL="0" rtl="0" algn="l">
              <a:spcBef>
                <a:spcPts val="800"/>
              </a:spcBef>
              <a:spcAft>
                <a:spcPts val="0"/>
              </a:spcAft>
              <a:buNone/>
            </a:pPr>
            <a:r>
              <a:rPr lang="en" sz="1600">
                <a:solidFill>
                  <a:schemeClr val="lt1"/>
                </a:solidFill>
              </a:rPr>
              <a:t>Extra Trees Regressor:</a:t>
            </a:r>
            <a:endParaRPr sz="1600">
              <a:solidFill>
                <a:schemeClr val="lt1"/>
              </a:solidFill>
            </a:endParaRPr>
          </a:p>
          <a:p>
            <a:pPr indent="0" lvl="0" marL="0" rtl="0" algn="l">
              <a:spcBef>
                <a:spcPts val="800"/>
              </a:spcBef>
              <a:spcAft>
                <a:spcPts val="0"/>
              </a:spcAft>
              <a:buNone/>
            </a:pPr>
            <a:r>
              <a:t/>
            </a:r>
            <a:endParaRPr b="1" sz="1600">
              <a:solidFill>
                <a:schemeClr val="lt1"/>
              </a:solidFill>
            </a:endParaRPr>
          </a:p>
          <a:p>
            <a:pPr indent="0" lvl="0" marL="0" rtl="0" algn="l">
              <a:lnSpc>
                <a:spcPct val="100000"/>
              </a:lnSpc>
              <a:spcBef>
                <a:spcPts val="800"/>
              </a:spcBef>
              <a:spcAft>
                <a:spcPts val="0"/>
              </a:spcAft>
              <a:buNone/>
            </a:pPr>
            <a:r>
              <a:t/>
            </a:r>
            <a:endParaRPr>
              <a:solidFill>
                <a:schemeClr val="lt1"/>
              </a:solidFill>
            </a:endParaRPr>
          </a:p>
        </p:txBody>
      </p:sp>
      <p:sp>
        <p:nvSpPr>
          <p:cNvPr id="159" name="Google Shape;159;p20"/>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Open Sans Medium"/>
                <a:ea typeface="Open Sans Medium"/>
                <a:cs typeface="Open Sans Medium"/>
                <a:sym typeface="Open Sans Medium"/>
              </a:rPr>
              <a:t>Random forest uses bootstrap replicas, that is to say, it subsamples the input data with replacement, whereas Extra Trees use the whole original sample.</a:t>
            </a:r>
            <a:endParaRPr sz="1400">
              <a:latin typeface="Open Sans Medium"/>
              <a:ea typeface="Open Sans Medium"/>
              <a:cs typeface="Open Sans Medium"/>
              <a:sym typeface="Open Sans Medium"/>
            </a:endParaRPr>
          </a:p>
          <a:p>
            <a:pPr indent="0" lvl="0" marL="0" rtl="0" algn="l">
              <a:spcBef>
                <a:spcPts val="800"/>
              </a:spcBef>
              <a:spcAft>
                <a:spcPts val="8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425225" y="202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Task: Results</a:t>
            </a:r>
            <a:endParaRPr/>
          </a:p>
        </p:txBody>
      </p:sp>
      <p:sp>
        <p:nvSpPr>
          <p:cNvPr id="165" name="Google Shape;165;p21"/>
          <p:cNvSpPr/>
          <p:nvPr/>
        </p:nvSpPr>
        <p:spPr>
          <a:xfrm>
            <a:off x="425213" y="9683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6" name="Google Shape;166;p21"/>
          <p:cNvSpPr txBox="1"/>
          <p:nvPr>
            <p:ph idx="4294967295" type="body"/>
          </p:nvPr>
        </p:nvSpPr>
        <p:spPr>
          <a:xfrm>
            <a:off x="425213" y="11150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Gradient Boosting Regressor:</a:t>
            </a:r>
            <a:endParaRPr>
              <a:solidFill>
                <a:schemeClr val="lt1"/>
              </a:solidFill>
            </a:endParaRPr>
          </a:p>
        </p:txBody>
      </p:sp>
      <p:sp>
        <p:nvSpPr>
          <p:cNvPr id="167" name="Google Shape;167;p21"/>
          <p:cNvSpPr txBox="1"/>
          <p:nvPr>
            <p:ph idx="4294967295" type="body"/>
          </p:nvPr>
        </p:nvSpPr>
        <p:spPr>
          <a:xfrm>
            <a:off x="425213" y="17340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Medium"/>
                <a:ea typeface="Open Sans Medium"/>
                <a:cs typeface="Open Sans Medium"/>
                <a:sym typeface="Open Sans Medium"/>
              </a:rPr>
              <a:t>Results:</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Accuracy on testing data: 41.96%</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Mean Absolute Error: 17.05</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Root Mean Squared Error: 23.09</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Custom Accuracy: 41.3%</a:t>
            </a:r>
            <a:endParaRPr sz="1100">
              <a:latin typeface="Open Sans Medium"/>
              <a:ea typeface="Open Sans Medium"/>
              <a:cs typeface="Open Sans Medium"/>
              <a:sym typeface="Open Sans Medium"/>
            </a:endParaRPr>
          </a:p>
          <a:p>
            <a:pPr indent="0" lvl="0" marL="0" rtl="0" algn="l">
              <a:spcBef>
                <a:spcPts val="800"/>
              </a:spcBef>
              <a:spcAft>
                <a:spcPts val="800"/>
              </a:spcAft>
              <a:buNone/>
            </a:pPr>
            <a:r>
              <a:t/>
            </a:r>
            <a:endParaRPr sz="1600"/>
          </a:p>
        </p:txBody>
      </p:sp>
      <p:sp>
        <p:nvSpPr>
          <p:cNvPr id="168" name="Google Shape;168;p21"/>
          <p:cNvSpPr/>
          <p:nvPr/>
        </p:nvSpPr>
        <p:spPr>
          <a:xfrm>
            <a:off x="3037639" y="9683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9" name="Google Shape;169;p21"/>
          <p:cNvSpPr txBox="1"/>
          <p:nvPr>
            <p:ph idx="4294967295" type="body"/>
          </p:nvPr>
        </p:nvSpPr>
        <p:spPr>
          <a:xfrm>
            <a:off x="3329013" y="11150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Random Forest Regressor:</a:t>
            </a:r>
            <a:endParaRPr>
              <a:solidFill>
                <a:schemeClr val="lt1"/>
              </a:solidFill>
            </a:endParaRPr>
          </a:p>
        </p:txBody>
      </p:sp>
      <p:sp>
        <p:nvSpPr>
          <p:cNvPr id="170" name="Google Shape;170;p21"/>
          <p:cNvSpPr txBox="1"/>
          <p:nvPr>
            <p:ph idx="4294967295" type="body"/>
          </p:nvPr>
        </p:nvSpPr>
        <p:spPr>
          <a:xfrm>
            <a:off x="3329009" y="17340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Medium"/>
                <a:ea typeface="Open Sans Medium"/>
                <a:cs typeface="Open Sans Medium"/>
                <a:sym typeface="Open Sans Medium"/>
              </a:rPr>
              <a:t>Results:</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Accuracy on testing data: 77.79%</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Mean Absolute Error: 9.1</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Root Mean Squared Error: 14.28</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Custom Accuracy: 69.80%</a:t>
            </a:r>
            <a:endParaRPr sz="1100">
              <a:latin typeface="Open Sans Medium"/>
              <a:ea typeface="Open Sans Medium"/>
              <a:cs typeface="Open Sans Medium"/>
              <a:sym typeface="Open Sans Medium"/>
            </a:endParaRPr>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b="1" sz="1600"/>
          </a:p>
        </p:txBody>
      </p:sp>
      <p:sp>
        <p:nvSpPr>
          <p:cNvPr id="171" name="Google Shape;171;p21"/>
          <p:cNvSpPr/>
          <p:nvPr/>
        </p:nvSpPr>
        <p:spPr>
          <a:xfrm>
            <a:off x="5941364" y="9683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2" name="Google Shape;172;p21"/>
          <p:cNvSpPr txBox="1"/>
          <p:nvPr>
            <p:ph idx="4294967295" type="body"/>
          </p:nvPr>
        </p:nvSpPr>
        <p:spPr>
          <a:xfrm>
            <a:off x="6247087" y="1115075"/>
            <a:ext cx="2307000" cy="3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chemeClr val="lt1"/>
              </a:solidFill>
            </a:endParaRPr>
          </a:p>
          <a:p>
            <a:pPr indent="0" lvl="0" marL="0" rtl="0" algn="l">
              <a:spcBef>
                <a:spcPts val="800"/>
              </a:spcBef>
              <a:spcAft>
                <a:spcPts val="0"/>
              </a:spcAft>
              <a:buNone/>
            </a:pPr>
            <a:r>
              <a:t/>
            </a:r>
            <a:endParaRPr b="1" sz="1600">
              <a:solidFill>
                <a:schemeClr val="lt1"/>
              </a:solidFill>
            </a:endParaRPr>
          </a:p>
          <a:p>
            <a:pPr indent="0" lvl="0" marL="0" rtl="0" algn="l">
              <a:spcBef>
                <a:spcPts val="800"/>
              </a:spcBef>
              <a:spcAft>
                <a:spcPts val="0"/>
              </a:spcAft>
              <a:buNone/>
            </a:pPr>
            <a:r>
              <a:rPr lang="en" sz="1600">
                <a:solidFill>
                  <a:schemeClr val="lt1"/>
                </a:solidFill>
              </a:rPr>
              <a:t>Extra Trees Regressor:</a:t>
            </a:r>
            <a:endParaRPr sz="1600">
              <a:solidFill>
                <a:schemeClr val="lt1"/>
              </a:solidFill>
            </a:endParaRPr>
          </a:p>
          <a:p>
            <a:pPr indent="0" lvl="0" marL="0" rtl="0" algn="l">
              <a:spcBef>
                <a:spcPts val="800"/>
              </a:spcBef>
              <a:spcAft>
                <a:spcPts val="0"/>
              </a:spcAft>
              <a:buNone/>
            </a:pPr>
            <a:r>
              <a:t/>
            </a:r>
            <a:endParaRPr b="1" sz="1600">
              <a:solidFill>
                <a:schemeClr val="lt1"/>
              </a:solidFill>
            </a:endParaRPr>
          </a:p>
          <a:p>
            <a:pPr indent="0" lvl="0" marL="0" rtl="0" algn="l">
              <a:lnSpc>
                <a:spcPct val="100000"/>
              </a:lnSpc>
              <a:spcBef>
                <a:spcPts val="800"/>
              </a:spcBef>
              <a:spcAft>
                <a:spcPts val="0"/>
              </a:spcAft>
              <a:buNone/>
            </a:pPr>
            <a:r>
              <a:t/>
            </a:r>
            <a:endParaRPr>
              <a:solidFill>
                <a:schemeClr val="lt1"/>
              </a:solidFill>
            </a:endParaRPr>
          </a:p>
        </p:txBody>
      </p:sp>
      <p:sp>
        <p:nvSpPr>
          <p:cNvPr id="173" name="Google Shape;173;p21"/>
          <p:cNvSpPr txBox="1"/>
          <p:nvPr>
            <p:ph idx="4294967295" type="body"/>
          </p:nvPr>
        </p:nvSpPr>
        <p:spPr>
          <a:xfrm>
            <a:off x="6247088" y="17340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Medium"/>
                <a:ea typeface="Open Sans Medium"/>
                <a:cs typeface="Open Sans Medium"/>
                <a:sym typeface="Open Sans Medium"/>
              </a:rPr>
              <a:t>Result:</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Accuracy on testing data: 74.96%</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Mean Absolute Error: 17.05</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Root Mean Squared Error: 23.09</a:t>
            </a:r>
            <a:endParaRPr sz="1100">
              <a:latin typeface="Open Sans Medium"/>
              <a:ea typeface="Open Sans Medium"/>
              <a:cs typeface="Open Sans Medium"/>
              <a:sym typeface="Open Sans Medium"/>
            </a:endParaRPr>
          </a:p>
          <a:p>
            <a:pPr indent="0" lvl="0" marL="0" rtl="0" algn="l">
              <a:spcBef>
                <a:spcPts val="800"/>
              </a:spcBef>
              <a:spcAft>
                <a:spcPts val="0"/>
              </a:spcAft>
              <a:buNone/>
            </a:pPr>
            <a:r>
              <a:rPr lang="en" sz="1100">
                <a:latin typeface="Open Sans Medium"/>
                <a:ea typeface="Open Sans Medium"/>
                <a:cs typeface="Open Sans Medium"/>
                <a:sym typeface="Open Sans Medium"/>
              </a:rPr>
              <a:t>Custom Accuracy: 41.3%</a:t>
            </a:r>
            <a:endParaRPr sz="1100">
              <a:latin typeface="Open Sans Medium"/>
              <a:ea typeface="Open Sans Medium"/>
              <a:cs typeface="Open Sans Medium"/>
              <a:sym typeface="Open Sans Medium"/>
            </a:endParaRPr>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pic>
        <p:nvPicPr>
          <p:cNvPr id="174" name="Google Shape;174;p21"/>
          <p:cNvPicPr preferRelativeResize="0"/>
          <p:nvPr/>
        </p:nvPicPr>
        <p:blipFill>
          <a:blip r:embed="rId3">
            <a:alphaModFix/>
          </a:blip>
          <a:stretch>
            <a:fillRect/>
          </a:stretch>
        </p:blipFill>
        <p:spPr>
          <a:xfrm>
            <a:off x="474675" y="3293925"/>
            <a:ext cx="2257200" cy="1762709"/>
          </a:xfrm>
          <a:prstGeom prst="rect">
            <a:avLst/>
          </a:prstGeom>
          <a:noFill/>
          <a:ln>
            <a:noFill/>
          </a:ln>
        </p:spPr>
      </p:pic>
      <p:pic>
        <p:nvPicPr>
          <p:cNvPr id="175" name="Google Shape;175;p21"/>
          <p:cNvPicPr preferRelativeResize="0"/>
          <p:nvPr/>
        </p:nvPicPr>
        <p:blipFill>
          <a:blip r:embed="rId4">
            <a:alphaModFix/>
          </a:blip>
          <a:stretch>
            <a:fillRect/>
          </a:stretch>
        </p:blipFill>
        <p:spPr>
          <a:xfrm>
            <a:off x="3264450" y="3300213"/>
            <a:ext cx="2307000" cy="1750120"/>
          </a:xfrm>
          <a:prstGeom prst="rect">
            <a:avLst/>
          </a:prstGeom>
          <a:noFill/>
          <a:ln>
            <a:noFill/>
          </a:ln>
        </p:spPr>
      </p:pic>
      <p:pic>
        <p:nvPicPr>
          <p:cNvPr id="176" name="Google Shape;176;p21"/>
          <p:cNvPicPr preferRelativeResize="0"/>
          <p:nvPr/>
        </p:nvPicPr>
        <p:blipFill>
          <a:blip r:embed="rId5">
            <a:alphaModFix/>
          </a:blip>
          <a:stretch>
            <a:fillRect/>
          </a:stretch>
        </p:blipFill>
        <p:spPr>
          <a:xfrm>
            <a:off x="6271975" y="3293925"/>
            <a:ext cx="2345522" cy="176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