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7" d="100"/>
          <a:sy n="77" d="100"/>
        </p:scale>
        <p:origin x="120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28/09/2021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2DB110EB-4824-4E38-AB66-17E8E09DD2F4}"/>
              </a:ext>
            </a:extLst>
          </p:cNvPr>
          <p:cNvPicPr>
            <a:picLocks noChangeAspect="1"/>
          </p:cNvPicPr>
          <p:nvPr/>
        </p:nvPicPr>
        <p:blipFill>
          <a:blip r:embed="rId3"/>
          <a:stretch>
            <a:fillRect/>
          </a:stretch>
        </p:blipFill>
        <p:spPr>
          <a:xfrm>
            <a:off x="1281917" y="1355555"/>
            <a:ext cx="5334462" cy="3292125"/>
          </a:xfrm>
          <a:prstGeom prst="rect">
            <a:avLst/>
          </a:prstGeom>
        </p:spPr>
      </p:pic>
      <p:pic>
        <p:nvPicPr>
          <p:cNvPr id="5" name="Picture 4">
            <a:extLst>
              <a:ext uri="{FF2B5EF4-FFF2-40B4-BE49-F238E27FC236}">
                <a16:creationId xmlns:a16="http://schemas.microsoft.com/office/drawing/2014/main" id="{6F7FA577-AE5A-4A6B-96BA-6B3EEC9C4178}"/>
              </a:ext>
            </a:extLst>
          </p:cNvPr>
          <p:cNvPicPr>
            <a:picLocks noChangeAspect="1"/>
          </p:cNvPicPr>
          <p:nvPr/>
        </p:nvPicPr>
        <p:blipFill>
          <a:blip r:embed="rId4"/>
          <a:stretch>
            <a:fillRect/>
          </a:stretch>
        </p:blipFill>
        <p:spPr>
          <a:xfrm>
            <a:off x="6793717" y="1355555"/>
            <a:ext cx="5334462" cy="329212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2932043" y="1967887"/>
            <a:ext cx="8744531"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a:p>
            <a:pPr algn="l"/>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Sales have mainly been due to Budget - older families, Mainstream - young singles/couples, and Mainstream - retiree's shoppers.</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high spend on chips for mainstream young singles/couples and retirees is due to number of them is greater than other buyers.</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mid-age, and young singles and couples are also more likely to pay more per packet of chips. This is indicative of impulse buying behavior.</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young singles and couples are 23% more likely to purchase Tyrrells chips compared to the rest of the population.</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2932043" y="4158466"/>
            <a:ext cx="8744531"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results for trial stores 77 and 88 during the trial period show a significant difference in at least two of the three trial months, but this is not the case for trial store 86.</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can check with the client if the implementation of the trial was different in trial store 86, but overall, the trial shows a significant increase in sales.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a:extLst>
              <a:ext uri="{FF2B5EF4-FFF2-40B4-BE49-F238E27FC236}">
                <a16:creationId xmlns:a16="http://schemas.microsoft.com/office/drawing/2014/main" id="{9C4BE3E2-E916-4B9F-9CD9-F9C1D433BBBC}"/>
              </a:ext>
            </a:extLst>
          </p:cNvPr>
          <p:cNvPicPr>
            <a:picLocks noChangeAspect="1"/>
          </p:cNvPicPr>
          <p:nvPr/>
        </p:nvPicPr>
        <p:blipFill>
          <a:blip r:embed="rId3"/>
          <a:stretch>
            <a:fillRect/>
          </a:stretch>
        </p:blipFill>
        <p:spPr>
          <a:xfrm>
            <a:off x="953926" y="1166711"/>
            <a:ext cx="5334462" cy="3292125"/>
          </a:xfrm>
          <a:prstGeom prst="rect">
            <a:avLst/>
          </a:prstGeom>
        </p:spPr>
      </p:pic>
      <p:pic>
        <p:nvPicPr>
          <p:cNvPr id="3" name="Picture 2">
            <a:extLst>
              <a:ext uri="{FF2B5EF4-FFF2-40B4-BE49-F238E27FC236}">
                <a16:creationId xmlns:a16="http://schemas.microsoft.com/office/drawing/2014/main" id="{D672F5F2-0F8E-4BB7-87E5-C921E2414708}"/>
              </a:ext>
            </a:extLst>
          </p:cNvPr>
          <p:cNvPicPr>
            <a:picLocks noChangeAspect="1"/>
          </p:cNvPicPr>
          <p:nvPr/>
        </p:nvPicPr>
        <p:blipFill>
          <a:blip r:embed="rId4"/>
          <a:stretch>
            <a:fillRect/>
          </a:stretch>
        </p:blipFill>
        <p:spPr>
          <a:xfrm>
            <a:off x="6288388" y="1277771"/>
            <a:ext cx="5334462" cy="3292125"/>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76BD57DF-D65A-46D7-87A5-0E488C69B6B0}"/>
              </a:ext>
            </a:extLst>
          </p:cNvPr>
          <p:cNvPicPr>
            <a:picLocks noChangeAspect="1"/>
          </p:cNvPicPr>
          <p:nvPr/>
        </p:nvPicPr>
        <p:blipFill>
          <a:blip r:embed="rId3"/>
          <a:stretch>
            <a:fillRect/>
          </a:stretch>
        </p:blipFill>
        <p:spPr>
          <a:xfrm>
            <a:off x="1363487" y="1457070"/>
            <a:ext cx="5334462" cy="329212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921097CC-BA02-49E2-94E6-441EED895A77}"/>
              </a:ext>
            </a:extLst>
          </p:cNvPr>
          <p:cNvPicPr>
            <a:picLocks noChangeAspect="1"/>
          </p:cNvPicPr>
          <p:nvPr/>
        </p:nvPicPr>
        <p:blipFill>
          <a:blip r:embed="rId3"/>
          <a:stretch>
            <a:fillRect/>
          </a:stretch>
        </p:blipFill>
        <p:spPr>
          <a:xfrm>
            <a:off x="1196975" y="1277771"/>
            <a:ext cx="7315834" cy="451905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B35F0436-2CA7-401C-BFC3-13A49C7A3C1A}"/>
              </a:ext>
            </a:extLst>
          </p:cNvPr>
          <p:cNvPicPr>
            <a:picLocks noChangeAspect="1"/>
          </p:cNvPicPr>
          <p:nvPr/>
        </p:nvPicPr>
        <p:blipFill>
          <a:blip r:embed="rId3"/>
          <a:stretch>
            <a:fillRect/>
          </a:stretch>
        </p:blipFill>
        <p:spPr>
          <a:xfrm>
            <a:off x="1196975" y="1057381"/>
            <a:ext cx="5334462" cy="3292125"/>
          </a:xfrm>
          <a:prstGeom prst="rect">
            <a:avLst/>
          </a:prstGeom>
        </p:spPr>
      </p:pic>
      <p:pic>
        <p:nvPicPr>
          <p:cNvPr id="5" name="Picture 4">
            <a:extLst>
              <a:ext uri="{FF2B5EF4-FFF2-40B4-BE49-F238E27FC236}">
                <a16:creationId xmlns:a16="http://schemas.microsoft.com/office/drawing/2014/main" id="{A79D8D2E-D8F6-47B8-A072-6E0AF40301D5}"/>
              </a:ext>
            </a:extLst>
          </p:cNvPr>
          <p:cNvPicPr>
            <a:picLocks noChangeAspect="1"/>
          </p:cNvPicPr>
          <p:nvPr/>
        </p:nvPicPr>
        <p:blipFill>
          <a:blip r:embed="rId4"/>
          <a:stretch>
            <a:fillRect/>
          </a:stretch>
        </p:blipFill>
        <p:spPr>
          <a:xfrm>
            <a:off x="6656527" y="1277771"/>
            <a:ext cx="5334462" cy="329212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6333</TotalTime>
  <Words>540</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 Light</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Krutarth Patel</cp:lastModifiedBy>
  <cp:revision>474</cp:revision>
  <dcterms:created xsi:type="dcterms:W3CDTF">2018-02-07T23:23:24Z</dcterms:created>
  <dcterms:modified xsi:type="dcterms:W3CDTF">2021-09-28T07:11:55Z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