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54"/>
  </p:handoutMasterIdLst>
  <p:sldIdLst>
    <p:sldId id="256" r:id="rId3"/>
    <p:sldId id="1058" r:id="rId4"/>
    <p:sldId id="1059" r:id="rId5"/>
    <p:sldId id="1060" r:id="rId6"/>
    <p:sldId id="1061" r:id="rId7"/>
    <p:sldId id="1062" r:id="rId8"/>
    <p:sldId id="1063" r:id="rId9"/>
    <p:sldId id="1064" r:id="rId10"/>
    <p:sldId id="1065" r:id="rId11"/>
    <p:sldId id="1066" r:id="rId12"/>
    <p:sldId id="1067" r:id="rId13"/>
    <p:sldId id="1068" r:id="rId15"/>
    <p:sldId id="1069" r:id="rId16"/>
    <p:sldId id="1070" r:id="rId17"/>
    <p:sldId id="1071" r:id="rId18"/>
    <p:sldId id="1072" r:id="rId19"/>
    <p:sldId id="1073" r:id="rId20"/>
    <p:sldId id="1074" r:id="rId21"/>
    <p:sldId id="1075" r:id="rId22"/>
    <p:sldId id="1076" r:id="rId23"/>
    <p:sldId id="1077" r:id="rId24"/>
    <p:sldId id="1078" r:id="rId25"/>
    <p:sldId id="1079" r:id="rId26"/>
    <p:sldId id="1080" r:id="rId27"/>
    <p:sldId id="1081" r:id="rId28"/>
    <p:sldId id="1082" r:id="rId29"/>
    <p:sldId id="1083" r:id="rId30"/>
    <p:sldId id="1084" r:id="rId31"/>
    <p:sldId id="1085" r:id="rId32"/>
    <p:sldId id="1086" r:id="rId33"/>
    <p:sldId id="1087" r:id="rId34"/>
    <p:sldId id="1088" r:id="rId35"/>
    <p:sldId id="1089" r:id="rId36"/>
    <p:sldId id="1090" r:id="rId37"/>
    <p:sldId id="1091" r:id="rId38"/>
    <p:sldId id="1092" r:id="rId39"/>
    <p:sldId id="1093" r:id="rId40"/>
    <p:sldId id="1094" r:id="rId41"/>
    <p:sldId id="1095" r:id="rId42"/>
    <p:sldId id="1096" r:id="rId43"/>
    <p:sldId id="1097" r:id="rId44"/>
    <p:sldId id="1098" r:id="rId45"/>
    <p:sldId id="1099" r:id="rId46"/>
    <p:sldId id="1100" r:id="rId47"/>
    <p:sldId id="1101" r:id="rId48"/>
    <p:sldId id="1102" r:id="rId49"/>
    <p:sldId id="1103" r:id="rId50"/>
    <p:sldId id="1104" r:id="rId51"/>
    <p:sldId id="1105" r:id="rId52"/>
    <p:sldId id="259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z="1200" strike="noStrike" noProof="1" dirty="0">
              <a:ea typeface="宋体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3260" y="270891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8588" y="2636449"/>
            <a:ext cx="32308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原型链进阶</a:t>
            </a:r>
            <a:endParaRPr lang="zh-CN" altLang="en-US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对象的原型链进阶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47495" y="4004945"/>
            <a:ext cx="7001510" cy="1752600"/>
          </a:xfrm>
        </p:spPr>
        <p:txBody>
          <a:bodyPr>
            <a:normAutofit fontScale="90000"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教学目标：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Object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 Object.prototype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Function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Function.prototype</a:t>
            </a:r>
            <a:r>
              <a:rPr lang="zh-CN" altLang="en-US">
                <a:solidFill>
                  <a:schemeClr val="bg1"/>
                </a:solidFill>
              </a:rPr>
              <a:t>的最终关系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原型链复习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778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原型链复习</a:t>
            </a:r>
            <a:endParaRPr lang="zh-CN" altLang="en-US" dirty="0"/>
          </a:p>
        </p:txBody>
      </p:sp>
      <p:sp>
        <p:nvSpPr>
          <p:cNvPr id="77826" name="矩形 77826"/>
          <p:cNvSpPr/>
          <p:nvPr/>
        </p:nvSpPr>
        <p:spPr>
          <a:xfrm>
            <a:off x="147510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27" name="矩形 77827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28" name="矩形 77828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29" name="矩形 77829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30" name="文本框 77830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构造函数</a:t>
            </a:r>
            <a:endParaRPr lang="zh-CN" altLang="en-US" dirty="0"/>
          </a:p>
        </p:txBody>
      </p:sp>
      <p:sp>
        <p:nvSpPr>
          <p:cNvPr id="77831" name="文本框 77831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具体的实例1</a:t>
            </a:r>
            <a:endParaRPr lang="zh-CN" altLang="en-US" dirty="0"/>
          </a:p>
        </p:txBody>
      </p:sp>
      <p:sp>
        <p:nvSpPr>
          <p:cNvPr id="77832" name="文本框 77832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实例2</a:t>
            </a:r>
            <a:endParaRPr lang="zh-CN" altLang="en-US" dirty="0"/>
          </a:p>
        </p:txBody>
      </p:sp>
      <p:sp>
        <p:nvSpPr>
          <p:cNvPr id="77833" name="文本框 77833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实例3</a:t>
            </a:r>
            <a:endParaRPr lang="zh-CN" altLang="en-US" dirty="0"/>
          </a:p>
        </p:txBody>
      </p:sp>
      <p:sp>
        <p:nvSpPr>
          <p:cNvPr id="77834" name="矩形 77834"/>
          <p:cNvSpPr/>
          <p:nvPr/>
        </p:nvSpPr>
        <p:spPr>
          <a:xfrm>
            <a:off x="468313" y="4076700"/>
            <a:ext cx="1871662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iphone</a:t>
            </a:r>
            <a:endParaRPr lang="zh-CN" altLang="en-US" dirty="0"/>
          </a:p>
        </p:txBody>
      </p:sp>
      <p:sp>
        <p:nvSpPr>
          <p:cNvPr id="77835" name="矩形 77835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6000</a:t>
            </a:r>
            <a:endParaRPr lang="zh-CN" altLang="en-US" dirty="0"/>
          </a:p>
        </p:txBody>
      </p:sp>
      <p:sp>
        <p:nvSpPr>
          <p:cNvPr id="77836" name="矩形 77836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name</a:t>
            </a:r>
            <a:endParaRPr lang="zh-CN" altLang="en-US" dirty="0"/>
          </a:p>
        </p:txBody>
      </p:sp>
      <p:sp>
        <p:nvSpPr>
          <p:cNvPr id="77837" name="矩形 77837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77838" name="矩形 77838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77839" name="矩形 77839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77840" name="矩形 77840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77841" name="矩形 77841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77842" name="矩形 77842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77843" name="文本框 77843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原型对象</a:t>
            </a:r>
            <a:endParaRPr lang="zh-CN" altLang="en-US" dirty="0"/>
          </a:p>
        </p:txBody>
      </p:sp>
      <p:sp>
        <p:nvSpPr>
          <p:cNvPr id="77844" name="矩形 77844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buy</a:t>
            </a:r>
            <a:endParaRPr lang="zh-CN" altLang="en-US" dirty="0"/>
          </a:p>
        </p:txBody>
      </p:sp>
      <p:sp>
        <p:nvSpPr>
          <p:cNvPr id="77845" name="矩形 77845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addCart</a:t>
            </a:r>
            <a:endParaRPr lang="zh-CN" altLang="en-US" dirty="0"/>
          </a:p>
        </p:txBody>
      </p:sp>
      <p:sp>
        <p:nvSpPr>
          <p:cNvPr id="77846" name="矩形 77846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</a:p>
        </p:txBody>
      </p:sp>
      <p:sp>
        <p:nvSpPr>
          <p:cNvPr id="77847" name="矩形 77847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77848" name="矩形 77848"/>
          <p:cNvSpPr/>
          <p:nvPr/>
        </p:nvSpPr>
        <p:spPr>
          <a:xfrm>
            <a:off x="468313" y="55181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  <p:sp>
        <p:nvSpPr>
          <p:cNvPr id="77849" name="箭头 1127"/>
          <p:cNvSpPr/>
          <p:nvPr/>
        </p:nvSpPr>
        <p:spPr>
          <a:xfrm flipV="1">
            <a:off x="2339975" y="1773238"/>
            <a:ext cx="2447925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2" name="矩形 77848"/>
          <p:cNvSpPr/>
          <p:nvPr/>
        </p:nvSpPr>
        <p:spPr>
          <a:xfrm>
            <a:off x="1474788" y="292481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  <p:sp>
        <p:nvSpPr>
          <p:cNvPr id="3" name="矩形 77848"/>
          <p:cNvSpPr/>
          <p:nvPr/>
        </p:nvSpPr>
        <p:spPr>
          <a:xfrm>
            <a:off x="2987675" y="5661025"/>
            <a:ext cx="1871345" cy="44386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  <p:sp>
        <p:nvSpPr>
          <p:cNvPr id="4" name="矩形 77848"/>
          <p:cNvSpPr/>
          <p:nvPr/>
        </p:nvSpPr>
        <p:spPr>
          <a:xfrm>
            <a:off x="5795328" y="551688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/>
              <a:t>___proto__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zh-CN" sz="4400"/>
              <a:t>new </a:t>
            </a:r>
            <a:r>
              <a:rPr lang="zh-CN" altLang="en-US" sz="4400"/>
              <a:t>的本质复习</a:t>
            </a:r>
            <a:endParaRPr lang="zh-CN" altLang="en-US" sz="4400"/>
          </a:p>
        </p:txBody>
      </p:sp>
      <p:sp>
        <p:nvSpPr>
          <p:cNvPr id="82946" name="内容占位符 4"/>
          <p:cNvSpPr>
            <a:spLocks noGrp="1"/>
          </p:cNvSpPr>
          <p:nvPr>
            <p:ph type="subTitle" idx="1"/>
          </p:nvPr>
        </p:nvSpPr>
        <p:spPr>
          <a:xfrm>
            <a:off x="111125" y="1560195"/>
            <a:ext cx="9033510" cy="4568825"/>
          </a:xfrm>
        </p:spPr>
        <p:txBody>
          <a:bodyPr anchor="t"/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3200" dirty="0"/>
              <a:t>当我们</a:t>
            </a:r>
            <a:r>
              <a:rPr lang="en-US" altLang="x-none" sz="3200" dirty="0"/>
              <a:t>new </a:t>
            </a:r>
            <a:r>
              <a:rPr lang="zh-CN" altLang="en-US" sz="3200" dirty="0"/>
              <a:t>一个实例后，系统自动做了如下事情</a:t>
            </a:r>
            <a:endParaRPr lang="en-US" altLang="x-none" sz="3200" dirty="0"/>
          </a:p>
          <a:p>
            <a:pPr marL="914400" lvl="1" indent="-514350" algn="l">
              <a:spcBef>
                <a:spcPct val="0"/>
              </a:spcBef>
              <a:buFont typeface="Calibri" pitchFamily="2" charset="0"/>
              <a:buAutoNum type="arabicPeriod"/>
            </a:pPr>
            <a:r>
              <a:rPr lang="zh-CN" altLang="en-US" sz="2800" dirty="0"/>
              <a:t>创建一个空对象</a:t>
            </a:r>
            <a:r>
              <a:rPr lang="en-US" altLang="x-none" sz="2800" dirty="0"/>
              <a:t>  </a:t>
            </a:r>
            <a:r>
              <a:rPr lang="zh-CN" altLang="en-US" sz="2800" dirty="0"/>
              <a:t>var p = {}</a:t>
            </a:r>
            <a:endParaRPr lang="en-US" altLang="x-none" sz="2800" dirty="0"/>
          </a:p>
          <a:p>
            <a:pPr marL="914400" lvl="1" indent="-514350" algn="l">
              <a:spcBef>
                <a:spcPct val="0"/>
              </a:spcBef>
              <a:buFont typeface="Calibri" pitchFamily="2" charset="0"/>
              <a:buAutoNum type="arabicPeriod"/>
            </a:pPr>
            <a:r>
              <a:rPr lang="zh-CN" altLang="en-US" sz="2800" dirty="0"/>
              <a:t>拷贝构造函数中的方法属性到空对象中</a:t>
            </a:r>
            <a:endParaRPr lang="zh-CN" altLang="en-US" sz="2800" dirty="0"/>
          </a:p>
          <a:p>
            <a:pPr marL="914400" lvl="1" indent="-514350" algn="l">
              <a:spcBef>
                <a:spcPct val="0"/>
              </a:spcBef>
              <a:buFont typeface="Calibri" pitchFamily="2" charset="0"/>
              <a:buAutoNum type="arabicPeriod"/>
            </a:pPr>
            <a:r>
              <a:rPr lang="zh-CN" altLang="en-US" sz="2800" dirty="0"/>
              <a:t>自动成生一个属性</a:t>
            </a:r>
            <a:r>
              <a:rPr lang="en-US" altLang="x-none" sz="3600" dirty="0">
                <a:solidFill>
                  <a:srgbClr val="FF0000"/>
                </a:solidFill>
              </a:rPr>
              <a:t>_proto_</a:t>
            </a:r>
            <a:r>
              <a:rPr lang="zh-CN" altLang="en-US" sz="2800" dirty="0"/>
              <a:t>指向类的原型</a:t>
            </a:r>
            <a:r>
              <a:rPr lang="zh-CN" altLang="en-US" sz="4000" dirty="0">
                <a:solidFill>
                  <a:srgbClr val="FF0000"/>
                </a:solidFill>
              </a:rPr>
              <a:t>p.__proto__ =  </a:t>
            </a:r>
            <a:r>
              <a:rPr lang="en-US" altLang="x-none" sz="4000" dirty="0">
                <a:solidFill>
                  <a:srgbClr val="FF0000"/>
                </a:solidFill>
              </a:rPr>
              <a:t>XXXX</a:t>
            </a:r>
            <a:r>
              <a:rPr lang="zh-CN" altLang="en-US" sz="4000" dirty="0">
                <a:solidFill>
                  <a:srgbClr val="FF0000"/>
                </a:solidFill>
              </a:rPr>
              <a:t>.prototype</a:t>
            </a:r>
            <a:endParaRPr lang="en-US" altLang="x-none" sz="4000" dirty="0">
              <a:solidFill>
                <a:srgbClr val="FF0000"/>
              </a:solidFill>
            </a:endParaRPr>
          </a:p>
          <a:p>
            <a:pPr marL="914400" lvl="1" indent="-514350" algn="l">
              <a:spcBef>
                <a:spcPct val="0"/>
              </a:spcBef>
              <a:buNone/>
            </a:pPr>
            <a:endParaRPr lang="zh-CN" altLang="en-US" sz="4000" dirty="0">
              <a:solidFill>
                <a:srgbClr val="FF0000"/>
              </a:solidFill>
            </a:endParaRPr>
          </a:p>
          <a:p>
            <a:pPr marL="914400" lvl="1" indent="-514350" algn="l">
              <a:spcBef>
                <a:spcPct val="0"/>
              </a:spcBef>
              <a:buNone/>
            </a:pP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ctrTitle"/>
          </p:nvPr>
        </p:nvSpPr>
        <p:spPr>
          <a:xfrm>
            <a:off x="0" y="417513"/>
            <a:ext cx="9793288" cy="796925"/>
          </a:xfrm>
        </p:spPr>
        <p:txBody>
          <a:bodyPr anchor="ctr"/>
          <a:p>
            <a:r>
              <a:rPr lang="zh-CN" altLang="en-US" sz="4400" dirty="0"/>
              <a:t>属性访问搜索法则复习</a:t>
            </a:r>
            <a:endParaRPr lang="zh-CN" altLang="en-US" sz="4400" dirty="0"/>
          </a:p>
        </p:txBody>
      </p:sp>
      <p:sp>
        <p:nvSpPr>
          <p:cNvPr id="78850" name="内容占位符 2"/>
          <p:cNvSpPr>
            <a:spLocks noGrp="1"/>
          </p:cNvSpPr>
          <p:nvPr>
            <p:ph type="subTitle" idx="1"/>
          </p:nvPr>
        </p:nvSpPr>
        <p:spPr>
          <a:xfrm>
            <a:off x="0" y="1493838"/>
            <a:ext cx="9144000" cy="46323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x-none" sz="3600" dirty="0">
              <a:solidFill>
                <a:srgbClr val="FF000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首先遍历自己的属性（从构造函数拷贝过来的属性），如果找到就返回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如果没找到，就根据铁链寻找到</a:t>
            </a:r>
            <a:r>
              <a:rPr lang="en-US" altLang="zh-CN" sz="2800" dirty="0">
                <a:solidFill>
                  <a:srgbClr val="00B050"/>
                </a:solidFill>
              </a:rPr>
              <a:t>__proto__</a:t>
            </a:r>
            <a:r>
              <a:rPr lang="zh-CN" altLang="en-US" sz="2800" dirty="0">
                <a:solidFill>
                  <a:srgbClr val="00B050"/>
                </a:solidFill>
              </a:rPr>
              <a:t>属性，依次遍历原型对象中的属性，如果找到同名的属性就返回，就这么简单。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属性搜索机制的底层就是通过</a:t>
            </a:r>
            <a:r>
              <a:rPr lang="en-US" altLang="zh-CN"/>
              <a:t>__proto__</a:t>
            </a:r>
            <a:r>
              <a:rPr lang="zh-CN" altLang="en-US"/>
              <a:t>属性链接起来的。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所以</a:t>
            </a:r>
            <a:r>
              <a:rPr lang="en-US" altLang="zh-CN"/>
              <a:t>__proto__</a:t>
            </a:r>
            <a:r>
              <a:rPr lang="zh-CN" altLang="en-US"/>
              <a:t>才是面向对象的底层实现机制，是理解面向对象本质所在。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下面我们深刻研究这个属性。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Object</a:t>
            </a: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对象的</a:t>
            </a:r>
            <a:r>
              <a:rPr lang="en-US" altLang="zh-CN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__proto__</a:t>
            </a:r>
            <a:endParaRPr lang="en-US" altLang="zh-CN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87042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Object</a:t>
            </a:r>
            <a:r>
              <a:rPr lang="zh-CN" altLang="en-US" sz="3600"/>
              <a:t>对象是</a:t>
            </a:r>
            <a:r>
              <a:rPr lang="en-US" altLang="zh-CN" sz="3600"/>
              <a:t>Function</a:t>
            </a:r>
            <a:r>
              <a:rPr lang="zh-CN" altLang="en-US" sz="3600"/>
              <a:t>对象的实例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对象是</a:t>
            </a:r>
            <a:r>
              <a:rPr lang="en-US" altLang="zh-CN">
                <a:sym typeface="+mn-ea"/>
              </a:rPr>
              <a:t>Function</a:t>
            </a:r>
            <a:r>
              <a:rPr lang="zh-CN" altLang="en-US">
                <a:sym typeface="+mn-ea"/>
              </a:rPr>
              <a:t>对象的一个实例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所以</a:t>
            </a:r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__proto__</a:t>
            </a:r>
            <a:r>
              <a:rPr lang="zh-CN" altLang="en-US">
                <a:sym typeface="+mn-ea"/>
              </a:rPr>
              <a:t>属性指向</a:t>
            </a:r>
            <a:r>
              <a:rPr lang="en-US" altLang="zh-CN">
                <a:sym typeface="+mn-ea"/>
              </a:rPr>
              <a:t>Function</a:t>
            </a:r>
            <a:r>
              <a:rPr lang="zh-CN" altLang="en-US">
                <a:sym typeface="+mn-ea"/>
              </a:rPr>
              <a:t>对象的原型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095" y="4292600"/>
            <a:ext cx="8707120" cy="18586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/>
          </p:cNvSpPr>
          <p:nvPr>
            <p:ph type="ctrTitle"/>
          </p:nvPr>
        </p:nvSpPr>
        <p:spPr>
          <a:xfrm>
            <a:off x="827088" y="620713"/>
            <a:ext cx="7980362" cy="796925"/>
          </a:xfrm>
        </p:spPr>
        <p:txBody>
          <a:bodyPr anchor="ctr"/>
          <a:p>
            <a:r>
              <a:rPr lang="en-US" altLang="x-none" sz="4400" dirty="0"/>
              <a:t>Object.prototype</a:t>
            </a:r>
            <a:r>
              <a:rPr lang="zh-CN" altLang="en-US" sz="4400" dirty="0"/>
              <a:t>的</a:t>
            </a:r>
            <a:r>
              <a:rPr lang="en-US" altLang="x-none" sz="4400" dirty="0"/>
              <a:t>__proto__</a:t>
            </a:r>
            <a:endParaRPr lang="zh-CN" altLang="en-US" sz="4400" dirty="0"/>
          </a:p>
        </p:txBody>
      </p:sp>
      <p:sp>
        <p:nvSpPr>
          <p:cNvPr id="8806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Object.prototype</a:t>
            </a:r>
            <a:r>
              <a:rPr lang="zh-CN" altLang="en-US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也是对象，也有</a:t>
            </a:r>
            <a:r>
              <a:rPr lang="en-US" altLang="x-none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__proto__</a:t>
            </a:r>
            <a:r>
              <a:rPr lang="zh-CN" altLang="en-US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属性，其为</a:t>
            </a:r>
            <a:r>
              <a:rPr lang="en-US" altLang="x-none" sz="3200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null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三者关系图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629920" y="1916430"/>
            <a:ext cx="171259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928938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79388" y="4796790"/>
            <a:ext cx="3767455" cy="9169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就是</a:t>
            </a:r>
            <a:r>
              <a:rPr lang="en-US" altLang="zh-CN" dirty="0">
                <a:ea typeface="宋体" charset="-122"/>
              </a:rPr>
              <a:t>Function</a:t>
            </a:r>
            <a:r>
              <a:rPr lang="zh-CN" altLang="en-US" dirty="0">
                <a:ea typeface="宋体" charset="-122"/>
              </a:rPr>
              <a:t>对象的实例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表示</a:t>
            </a: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底层是是通过函数实现的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132138" y="4279900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684530" y="3573145"/>
            <a:ext cx="160337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341563" y="230505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988310" y="3573145"/>
            <a:ext cx="20529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5939473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968365" y="3573145"/>
            <a:ext cx="208280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012180" y="4220845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801610" y="373761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0" y="39325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89097" idx="3"/>
          </p:cNvCxnSpPr>
          <p:nvPr/>
        </p:nvCxnSpPr>
        <p:spPr>
          <a:xfrm flipV="1">
            <a:off x="5041265" y="2277110"/>
            <a:ext cx="909955" cy="148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标题 11980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主题：铁索连舟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19810" name="副标题 11981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algn="l" defTabSz="914400">
              <a:buFont typeface="Arial" charset="0"/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教学目标：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algn="l" defTabSz="914400">
              <a:buFont typeface="Arial" charset="0"/>
              <a:buNone/>
            </a:pPr>
            <a:r>
              <a:rPr lang="zh-CN" altLang="en-US" sz="2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理解原型链的概念</a:t>
            </a:r>
            <a:endParaRPr lang="zh-CN" altLang="en-US" sz="2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algn="l" defTabSz="914400">
              <a:buFont typeface="Arial" charset="0"/>
              <a:buNone/>
            </a:pPr>
            <a:r>
              <a:rPr lang="zh-CN" altLang="en-US" sz="2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理解属性的搜索机制</a:t>
            </a:r>
            <a:endParaRPr lang="zh-CN" altLang="en-US" sz="2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不光</a:t>
            </a:r>
            <a:r>
              <a:rPr lang="en-US" altLang="zh-CN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Object</a:t>
            </a: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，所有内置对象都是</a:t>
            </a:r>
            <a:r>
              <a:rPr lang="en-US" altLang="zh-CN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Function</a:t>
            </a: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对象的实例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87042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971550" y="1916113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928938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35243" y="4292600"/>
            <a:ext cx="2594610" cy="14655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Array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Date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Number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就是</a:t>
            </a:r>
            <a:r>
              <a:rPr lang="en-US" altLang="zh-CN" dirty="0">
                <a:ea typeface="宋体" charset="-122"/>
              </a:rPr>
              <a:t>Function</a:t>
            </a:r>
            <a:r>
              <a:rPr lang="zh-CN" altLang="en-US" dirty="0">
                <a:ea typeface="宋体" charset="-122"/>
              </a:rPr>
              <a:t>对象的实例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132138" y="4279900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971550" y="3519488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341563" y="230505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924810" y="3500755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5939473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939790" y="357251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012180" y="4220845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801610" y="373761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0" y="39325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89097" idx="3"/>
          </p:cNvCxnSpPr>
          <p:nvPr/>
        </p:nvCxnSpPr>
        <p:spPr>
          <a:xfrm flipV="1">
            <a:off x="5029835" y="2204720"/>
            <a:ext cx="910590" cy="148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内置对象</a:t>
            </a:r>
            <a:r>
              <a:rPr lang="en-US" altLang="zh-CN" sz="4400" b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__proto__ </a:t>
            </a:r>
            <a:r>
              <a:rPr lang="zh-CN" altLang="en-US" sz="4400" b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指向</a:t>
            </a:r>
            <a:endParaRPr lang="zh-CN" altLang="en-US" sz="4400"/>
          </a:p>
        </p:txBody>
      </p:sp>
      <p:sp>
        <p:nvSpPr>
          <p:cNvPr id="92162" name="内容占位符 2"/>
          <p:cNvSpPr>
            <a:spLocks noGrp="1"/>
          </p:cNvSpPr>
          <p:nvPr>
            <p:ph type="subTitle" idx="1"/>
          </p:nvPr>
        </p:nvSpPr>
        <p:spPr>
          <a:xfrm>
            <a:off x="74930" y="1600200"/>
            <a:ext cx="9048750" cy="4526280"/>
          </a:xfrm>
        </p:spPr>
        <p:txBody>
          <a:bodyPr anchor="t"/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Number.__proto__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Boolean.__proto__ === Function.prototype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String.__proto__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Object.__proto__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Function.__proto__ === Function.prototype //true 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Array.__proto__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RegExp.__proto__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Error.__proto__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20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Date.__proto__ === Function.prototype</a:t>
            </a:r>
            <a:r>
              <a:rPr lang="en-US" altLang="zh-CN" sz="280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   </a:t>
            </a:r>
            <a:r>
              <a:rPr lang="en-US" altLang="zh-CN" sz="280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 // true</a:t>
            </a:r>
            <a:endParaRPr lang="en-US" altLang="zh-CN" sz="540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algn="l">
              <a:spcBef>
                <a:spcPct val="0"/>
              </a:spcBef>
              <a:buNone/>
            </a:pPr>
            <a:endParaRPr lang="en-US" altLang="zh-CN" sz="3200"/>
          </a:p>
        </p:txBody>
      </p:sp>
      <p:sp>
        <p:nvSpPr>
          <p:cNvPr id="92163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3"/>
          <p:cNvSpPr>
            <a:spLocks noGrp="1"/>
          </p:cNvSpPr>
          <p:nvPr>
            <p:ph type="ctrTitle"/>
          </p:nvPr>
        </p:nvSpPr>
        <p:spPr>
          <a:xfrm>
            <a:off x="539750" y="1122363"/>
            <a:ext cx="8135938" cy="2387600"/>
          </a:xfrm>
        </p:spPr>
        <p:txBody>
          <a:bodyPr anchor="ctr"/>
          <a:p>
            <a:pPr defTabSz="914400">
              <a:buNone/>
            </a:pPr>
            <a:r>
              <a:rPr lang="zh-CN" altLang="en-US" sz="4400">
                <a:sym typeface="+mn-ea"/>
              </a:rPr>
              <a:t>内置对象实例</a:t>
            </a:r>
            <a:r>
              <a:rPr lang="en-US" altLang="zh-CN" sz="4400">
                <a:sym typeface="+mn-ea"/>
              </a:rPr>
              <a:t>__proto__</a:t>
            </a:r>
            <a:endParaRPr lang="en-US" altLang="zh-CN" sz="4400" kern="1200">
              <a:latin typeface="Calibri" pitchFamily="2" charset="0"/>
              <a:ea typeface="宋体" charset="-122"/>
              <a:cs typeface="+mj-cs"/>
              <a:sym typeface="+mn-ea"/>
            </a:endParaRPr>
          </a:p>
        </p:txBody>
      </p:sp>
      <p:sp>
        <p:nvSpPr>
          <p:cNvPr id="9011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内置对象的实例指向</a:t>
            </a:r>
            <a:endParaRPr lang="zh-CN" altLang="en-US" sz="4400"/>
          </a:p>
        </p:txBody>
      </p:sp>
      <p:sp>
        <p:nvSpPr>
          <p:cNvPr id="911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obj = {name: 'jack'}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arr = [1,2,3]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reg = /hello/g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date = new Date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var err = new Error('exception')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 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console.log(obj.__proto__ === Object.prototype)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console.log(arr.__proto__ === Array.prototype) 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console.log(reg.__proto__ === RegExp.prototype)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console.log(date.__proto__ === Date.prototype) 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r>
              <a:rPr lang="en-US" altLang="zh-CN" sz="2400"/>
              <a:t>console.log(err.__proto__ === Error.prototype)  // true</a:t>
            </a:r>
            <a:endParaRPr lang="en-US" altLang="zh-CN" sz="2400"/>
          </a:p>
          <a:p>
            <a:pPr algn="l">
              <a:spcBef>
                <a:spcPct val="0"/>
              </a:spcBef>
              <a:buNone/>
            </a:pPr>
            <a:endParaRPr lang="en-US" altLang="zh-CN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309880" y="19167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268220" y="1917065"/>
            <a:ext cx="162496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93663" y="4365625"/>
            <a:ext cx="178244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arr = [1,2,3,4]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2470468" y="4280535"/>
            <a:ext cx="16465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Array.prototype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361950" y="3520440"/>
            <a:ext cx="13182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1679893" y="230568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344420" y="3501390"/>
            <a:ext cx="15195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7" name="矩形 4"/>
          <p:cNvSpPr/>
          <p:nvPr/>
        </p:nvSpPr>
        <p:spPr>
          <a:xfrm>
            <a:off x="4428490" y="1917065"/>
            <a:ext cx="152844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4427538" y="4220845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文本框 10"/>
          <p:cNvSpPr/>
          <p:nvPr/>
        </p:nvSpPr>
        <p:spPr>
          <a:xfrm>
            <a:off x="4493260" y="3501390"/>
            <a:ext cx="14306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6372225" y="1916430"/>
            <a:ext cx="170878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1" name="文本框 10"/>
          <p:cNvSpPr/>
          <p:nvPr/>
        </p:nvSpPr>
        <p:spPr>
          <a:xfrm>
            <a:off x="6448425" y="3572510"/>
            <a:ext cx="158877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2" name="文本框 6"/>
          <p:cNvSpPr/>
          <p:nvPr/>
        </p:nvSpPr>
        <p:spPr>
          <a:xfrm>
            <a:off x="6547485" y="4149090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771765" y="3716655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347710" y="378904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15" name="直接箭头连接符 8"/>
          <p:cNvCxnSpPr/>
          <p:nvPr/>
        </p:nvCxnSpPr>
        <p:spPr>
          <a:xfrm flipV="1">
            <a:off x="3780155" y="2204720"/>
            <a:ext cx="647700" cy="150304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直接箭头连接符 8"/>
          <p:cNvCxnSpPr/>
          <p:nvPr/>
        </p:nvCxnSpPr>
        <p:spPr>
          <a:xfrm flipV="1">
            <a:off x="5940108" y="234886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3"/>
          <p:cNvSpPr>
            <a:spLocks noGrp="1"/>
          </p:cNvSpPr>
          <p:nvPr>
            <p:ph type="ctrTitle"/>
          </p:nvPr>
        </p:nvSpPr>
        <p:spPr>
          <a:xfrm>
            <a:off x="539750" y="1122363"/>
            <a:ext cx="8135938" cy="2387600"/>
          </a:xfrm>
        </p:spPr>
        <p:txBody>
          <a:bodyPr anchor="ctr"/>
          <a:p>
            <a:pPr defTabSz="914400">
              <a:buNone/>
            </a:pPr>
            <a:r>
              <a:rPr lang="zh-CN" altLang="en-US" sz="4400">
                <a:sym typeface="+mn-ea"/>
              </a:rPr>
              <a:t>自定义对象的</a:t>
            </a:r>
            <a:r>
              <a:rPr lang="en-US" altLang="zh-CN" sz="4400">
                <a:sym typeface="+mn-ea"/>
              </a:rPr>
              <a:t>__proto__</a:t>
            </a:r>
            <a:endParaRPr lang="en-US" altLang="zh-CN" sz="4400" kern="1200">
              <a:latin typeface="Calibri" pitchFamily="2" charset="0"/>
              <a:ea typeface="宋体" charset="-122"/>
              <a:cs typeface="+mj-cs"/>
              <a:sym typeface="+mn-ea"/>
            </a:endParaRPr>
          </a:p>
        </p:txBody>
      </p:sp>
      <p:sp>
        <p:nvSpPr>
          <p:cNvPr id="9011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实例的</a:t>
            </a:r>
            <a:r>
              <a:rPr lang="en-US" altLang="zh-CN"/>
              <a:t>__proto__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650" y="1844675"/>
            <a:ext cx="7978775" cy="34086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关系图</a:t>
            </a:r>
            <a:endParaRPr lang="zh-CN" altLang="en-US"/>
          </a:p>
        </p:txBody>
      </p:sp>
      <p:sp>
        <p:nvSpPr>
          <p:cNvPr id="89090" name="矩形 3"/>
          <p:cNvSpPr/>
          <p:nvPr/>
        </p:nvSpPr>
        <p:spPr>
          <a:xfrm>
            <a:off x="1965960" y="21326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3923348" y="2132648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78753" y="4364990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4125913" y="4509135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1965960" y="3736023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3335973" y="252158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3919220" y="371729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原型对象的</a:t>
            </a:r>
            <a:r>
              <a:rPr lang="en-US" altLang="zh-CN"/>
              <a:t>__proto__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015" y="2348865"/>
            <a:ext cx="7938135" cy="1696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标题 1208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000" dirty="0"/>
              <a:t>问题</a:t>
            </a:r>
            <a:endParaRPr lang="zh-CN" altLang="en-US" sz="4000" dirty="0"/>
          </a:p>
        </p:txBody>
      </p:sp>
      <p:sp>
        <p:nvSpPr>
          <p:cNvPr id="120834" name="文本占位符 1208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那么既然实例不拷贝原型中的属性方法，如何访问到其属性呢??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关系图</a:t>
            </a:r>
            <a:endParaRPr lang="zh-CN" altLang="en-US"/>
          </a:p>
        </p:txBody>
      </p:sp>
      <p:sp>
        <p:nvSpPr>
          <p:cNvPr id="89090" name="矩形 3"/>
          <p:cNvSpPr/>
          <p:nvPr/>
        </p:nvSpPr>
        <p:spPr>
          <a:xfrm>
            <a:off x="683895" y="21326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641283" y="2132648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07633" y="4509135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2987358" y="4509135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683895" y="3736023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051368" y="256476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637155" y="371729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5449888" y="2132648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5723573" y="4509135"/>
            <a:ext cx="177927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Object.prototype</a:t>
            </a:r>
            <a:endParaRPr lang="zh-CN" altLang="en-US" dirty="0">
              <a:ea typeface="宋体" charset="-122"/>
              <a:sym typeface="+mn-ea"/>
            </a:endParaRPr>
          </a:p>
        </p:txBody>
      </p:sp>
      <p:sp>
        <p:nvSpPr>
          <p:cNvPr id="5" name="文本框 10"/>
          <p:cNvSpPr/>
          <p:nvPr/>
        </p:nvSpPr>
        <p:spPr>
          <a:xfrm>
            <a:off x="5445760" y="371729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6" name="直接箭头连接符 8"/>
          <p:cNvCxnSpPr/>
          <p:nvPr/>
        </p:nvCxnSpPr>
        <p:spPr>
          <a:xfrm flipV="1">
            <a:off x="4859338" y="263652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完整关系图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755650" y="21326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3636645" y="2276475"/>
            <a:ext cx="128524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179388" y="4725035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348038" y="4652645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755650" y="3789045"/>
            <a:ext cx="13436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>
            <a:stCxn id="89094" idx="3"/>
          </p:cNvCxnSpPr>
          <p:nvPr/>
        </p:nvCxnSpPr>
        <p:spPr>
          <a:xfrm flipV="1">
            <a:off x="2099310" y="2780030"/>
            <a:ext cx="1428115" cy="119316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3713480" y="3860800"/>
            <a:ext cx="117284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043295" y="4076065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92315" y="4292600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15" name="直接箭头连接符 8"/>
          <p:cNvCxnSpPr/>
          <p:nvPr/>
        </p:nvCxnSpPr>
        <p:spPr>
          <a:xfrm flipV="1">
            <a:off x="4860925" y="2492375"/>
            <a:ext cx="935355" cy="164719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矩形 4"/>
          <p:cNvSpPr/>
          <p:nvPr/>
        </p:nvSpPr>
        <p:spPr>
          <a:xfrm>
            <a:off x="5796280" y="2276475"/>
            <a:ext cx="123825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796280" y="3932555"/>
            <a:ext cx="121031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7006590" y="4116705"/>
            <a:ext cx="22987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/>
          <p:nvPr/>
        </p:nvSpPr>
        <p:spPr>
          <a:xfrm>
            <a:off x="5509260" y="4868545"/>
            <a:ext cx="205232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3"/>
          <p:cNvSpPr>
            <a:spLocks noGrp="1"/>
          </p:cNvSpPr>
          <p:nvPr>
            <p:ph type="ctrTitle"/>
          </p:nvPr>
        </p:nvSpPr>
        <p:spPr>
          <a:xfrm>
            <a:off x="539750" y="1122363"/>
            <a:ext cx="8135938" cy="2387600"/>
          </a:xfrm>
        </p:spPr>
        <p:txBody>
          <a:bodyPr anchor="ctr"/>
          <a:p>
            <a:pPr defTabSz="914400">
              <a:buNone/>
            </a:pPr>
            <a:r>
              <a:rPr lang="zh-CN" sz="4400">
                <a:sym typeface="+mn-ea"/>
              </a:rPr>
              <a:t>属性搜索机制最终版</a:t>
            </a:r>
            <a:endParaRPr lang="zh-CN" sz="4400" kern="1200">
              <a:latin typeface="Calibri" pitchFamily="2" charset="0"/>
              <a:ea typeface="宋体" charset="-122"/>
              <a:cs typeface="+mj-cs"/>
              <a:sym typeface="+mn-ea"/>
            </a:endParaRPr>
          </a:p>
        </p:txBody>
      </p:sp>
      <p:sp>
        <p:nvSpPr>
          <p:cNvPr id="9011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ctrTitle"/>
          </p:nvPr>
        </p:nvSpPr>
        <p:spPr>
          <a:xfrm>
            <a:off x="0" y="417513"/>
            <a:ext cx="9793288" cy="796925"/>
          </a:xfrm>
        </p:spPr>
        <p:txBody>
          <a:bodyPr anchor="ctr"/>
          <a:p>
            <a:r>
              <a:rPr lang="zh-CN" altLang="en-US" sz="4400" dirty="0"/>
              <a:t>内置对象属性搜索机制</a:t>
            </a:r>
            <a:r>
              <a:rPr lang="en-US" altLang="x-none" sz="4400" dirty="0"/>
              <a:t>—</a:t>
            </a:r>
            <a:r>
              <a:rPr lang="zh-CN" altLang="en-US" sz="4400" dirty="0"/>
              <a:t>链式搜素法则</a:t>
            </a:r>
            <a:endParaRPr lang="zh-CN" altLang="en-US" sz="4400" dirty="0"/>
          </a:p>
        </p:txBody>
      </p:sp>
      <p:sp>
        <p:nvSpPr>
          <p:cNvPr id="86018" name="内容占位符 2"/>
          <p:cNvSpPr>
            <a:spLocks noGrp="1"/>
          </p:cNvSpPr>
          <p:nvPr>
            <p:ph type="subTitle" idx="1"/>
          </p:nvPr>
        </p:nvSpPr>
        <p:spPr>
          <a:xfrm>
            <a:off x="740410" y="1489075"/>
            <a:ext cx="7958455" cy="4620895"/>
          </a:xfrm>
        </p:spPr>
        <p:txBody>
          <a:bodyPr anchor="t"/>
          <a:p>
            <a:pPr algn="l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搜素机制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首先在构造对象中寻找属性（方法）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如果没找到，找到该对象的</a:t>
            </a:r>
            <a:r>
              <a:rPr lang="en-US" altLang="x-none" sz="2400" dirty="0">
                <a:solidFill>
                  <a:srgbClr val="00B050"/>
                </a:solidFill>
              </a:rPr>
              <a:t>__proto__</a:t>
            </a:r>
            <a:r>
              <a:rPr lang="zh-CN" altLang="en-US" sz="2400" dirty="0">
                <a:solidFill>
                  <a:srgbClr val="00B050"/>
                </a:solidFill>
              </a:rPr>
              <a:t>指向的对象，继续寻找属性（方法）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如此无限循环，直到</a:t>
            </a:r>
            <a:r>
              <a:rPr lang="en-US" altLang="x-none" sz="2400" dirty="0">
                <a:solidFill>
                  <a:srgbClr val="00B050"/>
                </a:solidFill>
              </a:rPr>
              <a:t>__proto__</a:t>
            </a:r>
            <a:r>
              <a:rPr lang="zh-CN" altLang="en-US" sz="2400" dirty="0">
                <a:solidFill>
                  <a:srgbClr val="00B050"/>
                </a:solidFill>
              </a:rPr>
              <a:t>为</a:t>
            </a:r>
            <a:r>
              <a:rPr lang="en-US" altLang="x-none" sz="2400" dirty="0">
                <a:solidFill>
                  <a:srgbClr val="00B050"/>
                </a:solidFill>
              </a:rPr>
              <a:t>null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buNone/>
            </a:pPr>
            <a:endParaRPr lang="zh-CN" altLang="en-US" sz="3200" dirty="0"/>
          </a:p>
          <a:p>
            <a:pPr algn="l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停止条件</a:t>
            </a:r>
            <a:r>
              <a:rPr lang="zh-CN" altLang="en-US" sz="3200" dirty="0"/>
              <a:t>：</a:t>
            </a:r>
            <a:endParaRPr lang="en-US" altLang="x-none" sz="3200" dirty="0"/>
          </a:p>
          <a:p>
            <a:pPr lvl="1" algn="l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系统已经设计好，</a:t>
            </a:r>
            <a:r>
              <a:rPr lang="en-US" altLang="x-none" sz="2400" dirty="0">
                <a:solidFill>
                  <a:srgbClr val="00B050"/>
                </a:solidFill>
              </a:rPr>
              <a:t>Object.prototype</a:t>
            </a:r>
            <a:r>
              <a:rPr lang="zh-CN" altLang="en-US" sz="2400" dirty="0">
                <a:solidFill>
                  <a:srgbClr val="00B050"/>
                </a:solidFill>
              </a:rPr>
              <a:t>对象的</a:t>
            </a:r>
            <a:r>
              <a:rPr lang="en-US" altLang="x-none" sz="2400" dirty="0">
                <a:solidFill>
                  <a:srgbClr val="00B050"/>
                </a:solidFill>
              </a:rPr>
              <a:t>__proto__</a:t>
            </a:r>
            <a:r>
              <a:rPr lang="zh-CN" altLang="en-US" sz="2400" dirty="0">
                <a:solidFill>
                  <a:srgbClr val="00B050"/>
                </a:solidFill>
              </a:rPr>
              <a:t>为</a:t>
            </a:r>
            <a:r>
              <a:rPr lang="en-US" altLang="x-none" sz="2400" dirty="0">
                <a:solidFill>
                  <a:srgbClr val="00B050"/>
                </a:solidFill>
              </a:rPr>
              <a:t>null</a:t>
            </a:r>
            <a:r>
              <a:rPr lang="zh-CN" altLang="en-US" sz="2400" dirty="0">
                <a:solidFill>
                  <a:srgbClr val="00B050"/>
                </a:solidFill>
              </a:rPr>
              <a:t>，是所有链式属性搜索的终点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1"/>
          <p:cNvSpPr>
            <a:spLocks noGrp="1"/>
          </p:cNvSpPr>
          <p:nvPr>
            <p:ph type="ctrTitle"/>
          </p:nvPr>
        </p:nvSpPr>
        <p:spPr>
          <a:xfrm>
            <a:off x="1663700" y="430213"/>
            <a:ext cx="5905500" cy="796925"/>
          </a:xfrm>
        </p:spPr>
        <p:txBody>
          <a:bodyPr anchor="ctr"/>
          <a:p>
            <a:r>
              <a:rPr lang="zh-CN" altLang="en-US" sz="4400"/>
              <a:t>属性搜寻机制</a:t>
            </a:r>
            <a:endParaRPr lang="zh-CN" altLang="en-US" sz="4400"/>
          </a:p>
        </p:txBody>
      </p:sp>
      <p:sp>
        <p:nvSpPr>
          <p:cNvPr id="98306" name="Rectangle 1"/>
          <p:cNvSpPr>
            <a:spLocks noGrp="1"/>
          </p:cNvSpPr>
          <p:nvPr>
            <p:ph type="subTitle" idx="1"/>
          </p:nvPr>
        </p:nvSpPr>
        <p:spPr>
          <a:xfrm>
            <a:off x="611188" y="1227138"/>
            <a:ext cx="8353425" cy="2678112"/>
          </a:xfrm>
        </p:spPr>
        <p:txBody>
          <a:bodyPr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为什么能够访问到原型中的方法或者属性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var </a:t>
            </a:r>
            <a:r>
              <a:rPr lang="zh-CN" altLang="en-US" sz="2400" dirty="0">
                <a:solidFill>
                  <a:srgbClr val="FF0000"/>
                </a:solidFill>
              </a:rPr>
              <a:t>Person</a:t>
            </a:r>
            <a:r>
              <a:rPr lang="zh-CN" altLang="en-US" sz="2400" dirty="0">
                <a:solidFill>
                  <a:srgbClr val="00B050"/>
                </a:solidFill>
              </a:rPr>
              <a:t> = function () { };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Person.prototype.Say = function () {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    alert("Person say");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}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var p = new Person();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p.Say(); </a:t>
            </a:r>
            <a:r>
              <a:rPr lang="en-US" altLang="x-none" sz="2400" dirty="0">
                <a:solidFill>
                  <a:srgbClr val="00B050"/>
                </a:solidFill>
              </a:rPr>
              <a:t> </a:t>
            </a:r>
            <a:r>
              <a:rPr lang="zh-CN" altLang="en-US" sz="2400" dirty="0">
                <a:solidFill>
                  <a:srgbClr val="00B050"/>
                </a:solidFill>
              </a:rPr>
              <a:t>为什么能够访问其原型对象中方法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98307" name="文本框 4"/>
          <p:cNvSpPr/>
          <p:nvPr/>
        </p:nvSpPr>
        <p:spPr>
          <a:xfrm>
            <a:off x="277813" y="4221163"/>
            <a:ext cx="8677275" cy="18462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属性搜索机制： </a:t>
            </a:r>
            <a:endParaRPr lang="en-US" altLang="x-none" sz="2400" b="1" dirty="0">
              <a:solidFill>
                <a:srgbClr val="FF000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系统首先在自定义函数（对象）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中寻找，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如果没找到，根据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找到其指向的对象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然后遍历其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属性，如果没找到，则检查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的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>
              <a:buNone/>
            </a:pP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如果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的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不为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null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，则找到其指向的对象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，并遍历其属性继续寻找，直到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为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null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 </a:t>
            </a:r>
            <a:r>
              <a:rPr lang="en-US" altLang="x-none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.</a:t>
            </a:r>
            <a:r>
              <a:rPr lang="zh-CN" altLang="en-US" b="1" dirty="0">
                <a:solidFill>
                  <a:srgbClr val="0070C0"/>
                </a:solidFill>
                <a:latin typeface="Arial" charset="0"/>
                <a:ea typeface="宋体" charset="-122"/>
                <a:sym typeface="Arial" charset="0"/>
              </a:rPr>
              <a:t>搜索结束</a:t>
            </a:r>
            <a:endParaRPr lang="en-US" altLang="x-none" b="1" dirty="0">
              <a:solidFill>
                <a:srgbClr val="0070C0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1"/>
          <p:cNvSpPr>
            <a:spLocks noGrp="1"/>
          </p:cNvSpPr>
          <p:nvPr>
            <p:ph type="ctrTitle"/>
          </p:nvPr>
        </p:nvSpPr>
        <p:spPr>
          <a:xfrm>
            <a:off x="-179387" y="735013"/>
            <a:ext cx="10393362" cy="796925"/>
          </a:xfrm>
        </p:spPr>
        <p:txBody>
          <a:bodyPr anchor="ctr"/>
          <a:p>
            <a:r>
              <a:rPr lang="zh-CN" altLang="en-US" sz="4000" dirty="0"/>
              <a:t>案例 </a:t>
            </a:r>
            <a:r>
              <a:rPr lang="en-US" altLang="x-none" sz="4000" dirty="0"/>
              <a:t>– </a:t>
            </a:r>
            <a:r>
              <a:rPr lang="zh-CN" altLang="en-US" sz="4000" dirty="0"/>
              <a:t>以</a:t>
            </a:r>
            <a:r>
              <a:rPr lang="en-US" altLang="x-none" sz="4000" dirty="0"/>
              <a:t>String </a:t>
            </a:r>
            <a:r>
              <a:rPr lang="zh-CN" altLang="en-US" sz="4000" dirty="0"/>
              <a:t>为例演示属性链式访问机制</a:t>
            </a:r>
            <a:endParaRPr lang="zh-CN" altLang="en-US" sz="4000" dirty="0"/>
          </a:p>
        </p:txBody>
      </p:sp>
      <p:sp>
        <p:nvSpPr>
          <p:cNvPr id="9523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步骤</a:t>
            </a:r>
            <a:endParaRPr lang="en-US" altLang="x-none" sz="3200" dirty="0"/>
          </a:p>
          <a:p>
            <a:pPr lvl="1" algn="l">
              <a:buNone/>
            </a:pPr>
            <a:r>
              <a:rPr lang="en-US" altLang="x-none" sz="2000" dirty="0"/>
              <a:t>1</a:t>
            </a:r>
            <a:r>
              <a:rPr lang="zh-CN" altLang="en-US" sz="2000" dirty="0"/>
              <a:t>采用内置对象方式定义</a:t>
            </a:r>
            <a:r>
              <a:rPr lang="en-US" altLang="x-none" sz="1800" dirty="0"/>
              <a:t>string</a:t>
            </a:r>
            <a:endParaRPr lang="en-US" altLang="x-none" sz="1800" dirty="0"/>
          </a:p>
          <a:p>
            <a:pPr lvl="1" algn="l">
              <a:buNone/>
            </a:pPr>
            <a:r>
              <a:rPr lang="en-US" altLang="x-none" sz="2000" dirty="0"/>
              <a:t>2</a:t>
            </a:r>
            <a:r>
              <a:rPr lang="zh-CN" altLang="en-US" sz="2000" dirty="0"/>
              <a:t>访问</a:t>
            </a:r>
            <a:r>
              <a:rPr lang="en-US" altLang="x-none" sz="2000" dirty="0"/>
              <a:t>Function.prototype</a:t>
            </a:r>
            <a:r>
              <a:rPr lang="zh-CN" altLang="en-US" sz="2000" dirty="0"/>
              <a:t>中的</a:t>
            </a:r>
            <a:r>
              <a:rPr lang="en-US" altLang="x-none" sz="2000" dirty="0"/>
              <a:t>call</a:t>
            </a:r>
            <a:r>
              <a:rPr lang="zh-CN" altLang="en-US" sz="1800" dirty="0"/>
              <a:t>（）方法属性</a:t>
            </a:r>
            <a:endParaRPr lang="zh-CN" altLang="en-US" sz="1800" dirty="0"/>
          </a:p>
          <a:p>
            <a:pPr lvl="1" algn="l">
              <a:buNone/>
            </a:pPr>
            <a:r>
              <a:rPr lang="en-US" altLang="x-none" sz="2000" dirty="0"/>
              <a:t>3</a:t>
            </a:r>
            <a:r>
              <a:rPr lang="zh-CN" altLang="en-US" sz="2000" dirty="0"/>
              <a:t>访问</a:t>
            </a:r>
            <a:r>
              <a:rPr lang="en-US" altLang="x-none" sz="2000" dirty="0"/>
              <a:t>Object</a:t>
            </a:r>
            <a:r>
              <a:rPr lang="zh-CN" altLang="en-US" sz="2000" dirty="0"/>
              <a:t>中的</a:t>
            </a:r>
            <a:r>
              <a:rPr lang="en-US" altLang="x-none" sz="2000" dirty="0"/>
              <a:t>toString()</a:t>
            </a:r>
            <a:r>
              <a:rPr lang="zh-CN" altLang="en-US" sz="2000" dirty="0"/>
              <a:t>方法（特殊属性）</a:t>
            </a:r>
            <a:endParaRPr lang="zh-CN" altLang="en-US" sz="2000" dirty="0"/>
          </a:p>
          <a:p>
            <a:pPr algn="l">
              <a:buNone/>
            </a:pPr>
            <a:r>
              <a:rPr lang="zh-CN" altLang="en-US" sz="3200" dirty="0"/>
              <a:t>总结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  <a:p>
            <a:pPr lvl="1" algn="l">
              <a:buNone/>
            </a:pPr>
            <a:endParaRPr lang="zh-CN" altLang="en-US" sz="2800" dirty="0"/>
          </a:p>
          <a:p>
            <a:pPr algn="l">
              <a:buNone/>
            </a:pPr>
            <a:endParaRPr lang="zh-CN" altLang="en-US" sz="3200" dirty="0"/>
          </a:p>
        </p:txBody>
      </p:sp>
      <p:sp>
        <p:nvSpPr>
          <p:cNvPr id="95235" name="矩形 3"/>
          <p:cNvSpPr/>
          <p:nvPr/>
        </p:nvSpPr>
        <p:spPr>
          <a:xfrm>
            <a:off x="511175" y="3344863"/>
            <a:ext cx="1595438" cy="2016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6" name="矩形 4"/>
          <p:cNvSpPr/>
          <p:nvPr/>
        </p:nvSpPr>
        <p:spPr>
          <a:xfrm>
            <a:off x="3765550" y="3386138"/>
            <a:ext cx="1593850" cy="2016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7" name="矩形 5"/>
          <p:cNvSpPr/>
          <p:nvPr/>
        </p:nvSpPr>
        <p:spPr>
          <a:xfrm>
            <a:off x="6632575" y="3386138"/>
            <a:ext cx="1593850" cy="2016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8" name="矩形 6"/>
          <p:cNvSpPr/>
          <p:nvPr/>
        </p:nvSpPr>
        <p:spPr>
          <a:xfrm>
            <a:off x="511175" y="5748338"/>
            <a:ext cx="1249363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x-none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String</a:t>
            </a: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对象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39" name="矩形 7"/>
          <p:cNvSpPr/>
          <p:nvPr/>
        </p:nvSpPr>
        <p:spPr>
          <a:xfrm>
            <a:off x="3338513" y="5748338"/>
            <a:ext cx="255587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Function</a:t>
            </a:r>
            <a:r>
              <a:rPr lang="en-US" altLang="x-none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.prototype</a:t>
            </a: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对象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0" name="矩形 8"/>
          <p:cNvSpPr/>
          <p:nvPr/>
        </p:nvSpPr>
        <p:spPr>
          <a:xfrm>
            <a:off x="6383338" y="5748338"/>
            <a:ext cx="233997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x-none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Object.prototype</a:t>
            </a:r>
            <a:r>
              <a:rPr lang="zh-CN" altLang="en-US" dirty="0">
                <a:solidFill>
                  <a:srgbClr val="0070C0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对象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1" name="文本框 9"/>
          <p:cNvSpPr/>
          <p:nvPr/>
        </p:nvSpPr>
        <p:spPr>
          <a:xfrm>
            <a:off x="511175" y="4941888"/>
            <a:ext cx="1595438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2" name="文本框 10"/>
          <p:cNvSpPr/>
          <p:nvPr/>
        </p:nvSpPr>
        <p:spPr>
          <a:xfrm>
            <a:off x="3844925" y="5021263"/>
            <a:ext cx="1593850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95243" name="文本框 11"/>
          <p:cNvSpPr/>
          <p:nvPr/>
        </p:nvSpPr>
        <p:spPr>
          <a:xfrm>
            <a:off x="6632575" y="4991100"/>
            <a:ext cx="1549400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__proto__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cxnSp>
        <p:nvCxnSpPr>
          <p:cNvPr id="95244" name="直接箭头连接符 12"/>
          <p:cNvCxnSpPr/>
          <p:nvPr/>
        </p:nvCxnSpPr>
        <p:spPr>
          <a:xfrm flipV="1">
            <a:off x="2211388" y="3805238"/>
            <a:ext cx="1343025" cy="1320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245" name="直接箭头连接符 13"/>
          <p:cNvCxnSpPr/>
          <p:nvPr/>
        </p:nvCxnSpPr>
        <p:spPr>
          <a:xfrm flipV="1">
            <a:off x="5438775" y="4102100"/>
            <a:ext cx="1112838" cy="11922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246" name="直接箭头连接符 14"/>
          <p:cNvCxnSpPr/>
          <p:nvPr/>
        </p:nvCxnSpPr>
        <p:spPr>
          <a:xfrm>
            <a:off x="7894638" y="5175250"/>
            <a:ext cx="555625" cy="301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247" name="文本框 15"/>
          <p:cNvSpPr/>
          <p:nvPr/>
        </p:nvSpPr>
        <p:spPr>
          <a:xfrm>
            <a:off x="8466138" y="5021263"/>
            <a:ext cx="698500" cy="369887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null</a:t>
            </a:r>
            <a:endParaRPr lang="zh-CN" altLang="en-US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从构造函数分析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function Foo(){}</a:t>
            </a:r>
            <a:endParaRPr lang="en-US" altLang="zh-CN"/>
          </a:p>
          <a:p>
            <a:r>
              <a:rPr lang="en-US" altLang="zh-CN"/>
              <a:t>Foo.prototype={}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3850" y="620395"/>
            <a:ext cx="87166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console.log(Product.__proto__ ===Function.prototype)</a:t>
            </a:r>
            <a:endParaRPr lang="zh-CN" altLang="en-US" sz="280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547495" y="1124585"/>
            <a:ext cx="6390640" cy="553275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Object</a:t>
            </a:r>
            <a:r>
              <a:rPr lang="zh-CN" altLang="en-US" sz="3200"/>
              <a:t>和</a:t>
            </a:r>
            <a:r>
              <a:rPr lang="en-US" altLang="zh-CN" sz="3200"/>
              <a:t> </a:t>
            </a:r>
            <a:r>
              <a:rPr lang="zh-CN" altLang="en-US" sz="3200"/>
              <a:t>任何函数都是指向</a:t>
            </a:r>
            <a:r>
              <a:rPr lang="en-US" altLang="zh-CN" sz="3200"/>
              <a:t>F</a:t>
            </a:r>
            <a:r>
              <a:rPr lang="zh-CN" altLang="en-US" sz="3200">
                <a:sym typeface="+mn-ea"/>
              </a:rPr>
              <a:t>unction.prototype</a:t>
            </a:r>
            <a:endParaRPr lang="zh-CN" altLang="en-US" sz="3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070" y="1844675"/>
            <a:ext cx="8644890" cy="2228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Object</a:t>
            </a:r>
            <a:r>
              <a:rPr lang="zh-CN" altLang="en-US" sz="2800"/>
              <a:t>就是一个函数</a:t>
            </a:r>
            <a:endParaRPr lang="zh-CN" altLang="en-US" sz="2800"/>
          </a:p>
          <a:p>
            <a:r>
              <a:rPr lang="zh-CN" altLang="en-US" sz="2800"/>
              <a:t>对象也是一个函数</a:t>
            </a:r>
            <a:endParaRPr lang="zh-CN" altLang="en-US" sz="2800"/>
          </a:p>
          <a:p>
            <a:r>
              <a:rPr lang="zh-CN" altLang="en-US" sz="2800"/>
              <a:t>普通函数也是一个函数</a:t>
            </a:r>
            <a:endParaRPr lang="zh-CN" altLang="en-US" sz="2800"/>
          </a:p>
          <a:p>
            <a:r>
              <a:rPr lang="zh-CN" altLang="en-US" sz="2800"/>
              <a:t>所以他们的</a:t>
            </a:r>
            <a:r>
              <a:rPr lang="en-US" altLang="zh-CN" sz="2800"/>
              <a:t>__proto__</a:t>
            </a:r>
            <a:r>
              <a:rPr lang="zh-CN" altLang="en-US" sz="2800"/>
              <a:t>都是指向</a:t>
            </a:r>
            <a:r>
              <a:rPr lang="zh-CN" altLang="en-US" sz="2800">
                <a:sym typeface="+mn-ea"/>
              </a:rPr>
              <a:t>Function.prototype</a:t>
            </a:r>
            <a:endParaRPr lang="zh-CN" altLang="en-US" sz="2800"/>
          </a:p>
          <a:p>
            <a:r>
              <a:rPr lang="zh-CN" altLang="en-US" sz="2800"/>
              <a:t>console.log(Product.__proto__ ===Function.prototype)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标题 1218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隐藏的两个属性</a:t>
            </a:r>
            <a:endParaRPr lang="zh-CN" altLang="en-US" dirty="0"/>
          </a:p>
        </p:txBody>
      </p:sp>
      <p:sp>
        <p:nvSpPr>
          <p:cNvPr id="121858" name="文本占位符 1218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前面我们讲过任何实例都有一个隐藏的属性：contructor，其值是构造函数</a:t>
            </a:r>
            <a:endParaRPr lang="zh-CN" altLang="en-US" dirty="0"/>
          </a:p>
          <a:p>
            <a:r>
              <a:rPr lang="zh-CN" altLang="en-US" dirty="0"/>
              <a:t>此外其还有一个隐藏的属性：</a:t>
            </a:r>
            <a:r>
              <a:rPr lang="en-US" altLang="zh-CN" dirty="0"/>
              <a:t>__proto__</a:t>
            </a:r>
            <a:r>
              <a:rPr lang="zh-CN" altLang="en-US" dirty="0"/>
              <a:t>，这就像一条铁链一样，将实例和原型对象连在一起，这样我们就可以访问到原型对象中的方法，而不用拷贝。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原型链总结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0547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到底鼻祖是谁？？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Object</a:t>
            </a:r>
            <a:r>
              <a:rPr lang="zh-CN" altLang="en-US" sz="4000"/>
              <a:t>？</a:t>
            </a:r>
            <a:endParaRPr lang="zh-CN" altLang="en-US" sz="4000"/>
          </a:p>
          <a:p>
            <a:r>
              <a:rPr lang="en-US" altLang="zh-CN" sz="4000"/>
              <a:t>Function</a:t>
            </a:r>
            <a:r>
              <a:rPr lang="zh-CN" altLang="en-US" sz="4000"/>
              <a:t>？</a:t>
            </a:r>
            <a:endParaRPr lang="zh-CN" altLang="en-US" sz="4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0649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Object.prototype</a:t>
            </a:r>
            <a:r>
              <a:rPr lang="zh-CN" altLang="en-US" sz="3200" dirty="0"/>
              <a:t>是一切链式循环的终点，是大当家 </a:t>
            </a:r>
            <a:r>
              <a:rPr lang="en-US" altLang="x-none" sz="3200" dirty="0"/>
              <a:t>– </a:t>
            </a:r>
            <a:r>
              <a:rPr lang="zh-CN" altLang="en-US" sz="3200" dirty="0"/>
              <a:t>至尊宝</a:t>
            </a:r>
            <a:endParaRPr lang="zh-CN" altLang="en-US" sz="3200" dirty="0"/>
          </a:p>
        </p:txBody>
      </p:sp>
      <p:pic>
        <p:nvPicPr>
          <p:cNvPr id="10649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32230" y="2780665"/>
            <a:ext cx="7065963" cy="38877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0752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Function.prototype</a:t>
            </a:r>
            <a:r>
              <a:rPr lang="zh-CN" altLang="en-US" sz="3200" dirty="0"/>
              <a:t>是一切内置函数的原型对象，是二当家</a:t>
            </a:r>
            <a:endParaRPr lang="zh-CN" altLang="en-US" sz="3200" dirty="0"/>
          </a:p>
        </p:txBody>
      </p:sp>
      <p:pic>
        <p:nvPicPr>
          <p:cNvPr id="107523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7200" y="3165475"/>
            <a:ext cx="6948488" cy="3692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en-US" altLang="zh-CN" sz="4400"/>
              <a:t>Object</a:t>
            </a:r>
            <a:r>
              <a:rPr lang="zh-CN" altLang="en-US" sz="4400"/>
              <a:t>关系图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971550" y="1916113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928938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35243" y="4292600"/>
            <a:ext cx="2594610" cy="11912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Array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en-US" altLang="zh-CN" dirty="0">
                <a:ea typeface="宋体" charset="-122"/>
              </a:rPr>
              <a:t>Date</a:t>
            </a:r>
            <a:r>
              <a:rPr lang="zh-CN" altLang="en-US" dirty="0">
                <a:ea typeface="宋体" charset="-122"/>
              </a:rPr>
              <a:t>对象</a:t>
            </a:r>
            <a:endParaRPr lang="zh-CN" altLang="en-US" dirty="0">
              <a:ea typeface="宋体" charset="-122"/>
            </a:endParaRPr>
          </a:p>
          <a:p>
            <a:pPr lvl="0">
              <a:buNone/>
            </a:pPr>
            <a:r>
              <a:rPr lang="zh-CN" altLang="en-US" dirty="0">
                <a:ea typeface="宋体" charset="-122"/>
              </a:rPr>
              <a:t>就是</a:t>
            </a:r>
            <a:r>
              <a:rPr lang="en-US" altLang="zh-CN" dirty="0">
                <a:ea typeface="宋体" charset="-122"/>
              </a:rPr>
              <a:t>Function</a:t>
            </a:r>
            <a:r>
              <a:rPr lang="zh-CN" altLang="en-US" dirty="0">
                <a:ea typeface="宋体" charset="-122"/>
              </a:rPr>
              <a:t>对象的实例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3132138" y="4279900"/>
            <a:ext cx="2075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Function.prototype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971550" y="3519488"/>
            <a:ext cx="1370013" cy="369887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2341563" y="2305050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924810" y="3500755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5939473" y="1916113"/>
            <a:ext cx="2112962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5939790" y="3572510"/>
            <a:ext cx="210502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" name="文本框 6"/>
          <p:cNvSpPr/>
          <p:nvPr/>
        </p:nvSpPr>
        <p:spPr>
          <a:xfrm>
            <a:off x="6012180" y="4220845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801610" y="373761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8350" y="39325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9015" y="4803775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二当家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8080" y="486918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 sz="4400"/>
              <a:t>数组对象的实例</a:t>
            </a:r>
            <a:endParaRPr lang="zh-CN" altLang="en-US" sz="4400"/>
          </a:p>
        </p:txBody>
      </p:sp>
      <p:sp>
        <p:nvSpPr>
          <p:cNvPr id="89090" name="矩形 3"/>
          <p:cNvSpPr/>
          <p:nvPr/>
        </p:nvSpPr>
        <p:spPr>
          <a:xfrm>
            <a:off x="309880" y="1916748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268220" y="1917065"/>
            <a:ext cx="162496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93663" y="4365625"/>
            <a:ext cx="178244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dirty="0">
                <a:ea typeface="宋体" charset="-122"/>
              </a:rPr>
              <a:t>var arr = [1,2,3,4]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2470468" y="4280535"/>
            <a:ext cx="16465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Array.prototype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361950" y="3520440"/>
            <a:ext cx="13182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1679893" y="230568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344420" y="3501390"/>
            <a:ext cx="151955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4787900" y="1988820"/>
            <a:ext cx="1708785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1" name="文本框 10"/>
          <p:cNvSpPr/>
          <p:nvPr/>
        </p:nvSpPr>
        <p:spPr>
          <a:xfrm>
            <a:off x="4864100" y="3644900"/>
            <a:ext cx="158877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2" name="文本框 6"/>
          <p:cNvSpPr/>
          <p:nvPr/>
        </p:nvSpPr>
        <p:spPr>
          <a:xfrm>
            <a:off x="4963160" y="4221480"/>
            <a:ext cx="205232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187440" y="3789045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92315" y="3716655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9745" y="486918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4" name="直接箭头连接符 8"/>
          <p:cNvCxnSpPr/>
          <p:nvPr/>
        </p:nvCxnSpPr>
        <p:spPr>
          <a:xfrm flipV="1">
            <a:off x="3996055" y="2348865"/>
            <a:ext cx="720090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-108585" y="476885"/>
            <a:ext cx="9036685" cy="1143000"/>
          </a:xfrm>
        </p:spPr>
        <p:txBody>
          <a:bodyPr anchor="ctr"/>
          <a:p>
            <a:r>
              <a:rPr lang="zh-CN" altLang="en-US"/>
              <a:t>自定义对象的实例</a:t>
            </a:r>
            <a:endParaRPr lang="zh-CN" altLang="en-US"/>
          </a:p>
        </p:txBody>
      </p:sp>
      <p:sp>
        <p:nvSpPr>
          <p:cNvPr id="89090" name="矩形 3"/>
          <p:cNvSpPr/>
          <p:nvPr/>
        </p:nvSpPr>
        <p:spPr>
          <a:xfrm>
            <a:off x="179705" y="1988503"/>
            <a:ext cx="1370013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1" name="矩形 4"/>
          <p:cNvSpPr/>
          <p:nvPr/>
        </p:nvSpPr>
        <p:spPr>
          <a:xfrm>
            <a:off x="2051685" y="1988820"/>
            <a:ext cx="128524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9092" name="文本框 5"/>
          <p:cNvSpPr/>
          <p:nvPr/>
        </p:nvSpPr>
        <p:spPr>
          <a:xfrm>
            <a:off x="-36512" y="4869180"/>
            <a:ext cx="270065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var iphone = new Product()</a:t>
            </a:r>
            <a:endParaRPr lang="en-US" dirty="0">
              <a:ea typeface="宋体" charset="-122"/>
            </a:endParaRPr>
          </a:p>
        </p:txBody>
      </p:sp>
      <p:sp>
        <p:nvSpPr>
          <p:cNvPr id="89093" name="文本框 6"/>
          <p:cNvSpPr/>
          <p:nvPr/>
        </p:nvSpPr>
        <p:spPr>
          <a:xfrm>
            <a:off x="1763078" y="4364990"/>
            <a:ext cx="189484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>
              <a:buNone/>
            </a:pPr>
            <a:r>
              <a:rPr lang="en-US" dirty="0">
                <a:ea typeface="宋体" charset="-122"/>
                <a:sym typeface="+mn-ea"/>
              </a:rPr>
              <a:t>Product</a:t>
            </a:r>
            <a:r>
              <a:rPr lang="en-US" altLang="zh-CN" dirty="0">
                <a:ea typeface="宋体" charset="-122"/>
              </a:rPr>
              <a:t>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9094" name="文本框 7"/>
          <p:cNvSpPr/>
          <p:nvPr/>
        </p:nvSpPr>
        <p:spPr>
          <a:xfrm>
            <a:off x="206375" y="3644900"/>
            <a:ext cx="134366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89095" name="直接箭头连接符 8"/>
          <p:cNvCxnSpPr/>
          <p:nvPr/>
        </p:nvCxnSpPr>
        <p:spPr>
          <a:xfrm flipV="1">
            <a:off x="1475423" y="2492375"/>
            <a:ext cx="466725" cy="1358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97" name="文本框 10"/>
          <p:cNvSpPr/>
          <p:nvPr/>
        </p:nvSpPr>
        <p:spPr>
          <a:xfrm>
            <a:off x="2128520" y="3573145"/>
            <a:ext cx="1172845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746625" y="3716020"/>
            <a:ext cx="586740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55690" y="3860800"/>
            <a:ext cx="67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" name="矩形 4"/>
          <p:cNvSpPr/>
          <p:nvPr/>
        </p:nvSpPr>
        <p:spPr>
          <a:xfrm>
            <a:off x="4499610" y="1916430"/>
            <a:ext cx="1238250" cy="202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3" name="文本框 10"/>
          <p:cNvSpPr/>
          <p:nvPr/>
        </p:nvSpPr>
        <p:spPr>
          <a:xfrm>
            <a:off x="4499610" y="3572510"/>
            <a:ext cx="1210310" cy="368300"/>
          </a:xfrm>
          <a:prstGeom prst="rect">
            <a:avLst/>
          </a:prstGeom>
          <a:solidFill>
            <a:srgbClr val="F2F2F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__proto__</a:t>
            </a:r>
            <a:endParaRPr 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5709920" y="3756660"/>
            <a:ext cx="22987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/>
          <p:nvPr/>
        </p:nvSpPr>
        <p:spPr>
          <a:xfrm>
            <a:off x="4427855" y="4580890"/>
            <a:ext cx="205232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en-US" altLang="zh-CN" dirty="0">
                <a:ea typeface="宋体" charset="-122"/>
              </a:rPr>
              <a:t>Object.prototype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16145" y="5229225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19" name="直接箭头连接符 8"/>
          <p:cNvCxnSpPr/>
          <p:nvPr/>
        </p:nvCxnSpPr>
        <p:spPr>
          <a:xfrm flipV="1">
            <a:off x="3564255" y="2348865"/>
            <a:ext cx="791845" cy="143065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3850" y="498475"/>
            <a:ext cx="8716645" cy="762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ctr"/>
            <a:r>
              <a:rPr lang="zh-CN" altLang="en-US" sz="4400" b="1">
                <a:solidFill>
                  <a:srgbClr val="00B0F0"/>
                </a:solidFill>
                <a:latin typeface="+mj-lt"/>
                <a:ea typeface="+mj-ea"/>
                <a:cs typeface="+mj-cs"/>
                <a:sym typeface="+mn-ea"/>
              </a:rPr>
              <a:t>自定义对象的构造函数级别讨论</a:t>
            </a:r>
            <a:endParaRPr lang="zh-CN" altLang="en-US" sz="4400" b="1">
              <a:solidFill>
                <a:srgbClr val="00B0F0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63395" y="1196340"/>
            <a:ext cx="6390640" cy="553275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859655" y="602107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大当家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5825" y="4869180"/>
            <a:ext cx="11671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二当家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最后 绕晕你没商量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8545" name="内容占位符 4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0825" y="549275"/>
            <a:ext cx="8523288" cy="5797550"/>
          </a:xfrm>
        </p:spPr>
      </p:pic>
      <p:sp>
        <p:nvSpPr>
          <p:cNvPr id="108546" name="文本框 5"/>
          <p:cNvSpPr/>
          <p:nvPr/>
        </p:nvSpPr>
        <p:spPr>
          <a:xfrm>
            <a:off x="530225" y="2119313"/>
            <a:ext cx="1655763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基于构造函数实例化的对象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47" name="文本框 6"/>
          <p:cNvSpPr/>
          <p:nvPr/>
        </p:nvSpPr>
        <p:spPr>
          <a:xfrm>
            <a:off x="3267075" y="2433638"/>
            <a:ext cx="1657350" cy="339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构造函数对象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48" name="文本框 7"/>
          <p:cNvSpPr/>
          <p:nvPr/>
        </p:nvSpPr>
        <p:spPr>
          <a:xfrm>
            <a:off x="6003925" y="2293938"/>
            <a:ext cx="1008063" cy="3381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原型对象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49" name="文本框 8"/>
          <p:cNvSpPr/>
          <p:nvPr/>
        </p:nvSpPr>
        <p:spPr>
          <a:xfrm>
            <a:off x="3267075" y="4221163"/>
            <a:ext cx="1657350" cy="339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内置函数对象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8550" name="文本框 9"/>
          <p:cNvSpPr/>
          <p:nvPr/>
        </p:nvSpPr>
        <p:spPr>
          <a:xfrm>
            <a:off x="530225" y="6008688"/>
            <a:ext cx="1655763" cy="585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基于</a:t>
            </a:r>
            <a:r>
              <a:rPr lang="en-US" altLang="x-none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Object</a:t>
            </a:r>
            <a:r>
              <a:rPr lang="zh-CN" altLang="en-US" sz="16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方式实例化的对象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标题 1228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双隐藏属性法则</a:t>
            </a:r>
            <a:endParaRPr lang="zh-CN" altLang="en-US" dirty="0"/>
          </a:p>
        </p:txBody>
      </p:sp>
      <p:sp>
        <p:nvSpPr>
          <p:cNvPr id="122882" name="文本占位符 12288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contructor</a:t>
            </a:r>
            <a:endParaRPr lang="zh-CN" altLang="en-US" dirty="0"/>
          </a:p>
          <a:p>
            <a:r>
              <a:rPr lang="en-US" altLang="zh-CN" dirty="0"/>
              <a:t>__proto__</a:t>
            </a: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标题 1239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铁索连舟三国版本</a:t>
            </a:r>
            <a:endParaRPr lang="zh-CN" altLang="en-US" dirty="0"/>
          </a:p>
        </p:txBody>
      </p:sp>
      <p:pic>
        <p:nvPicPr>
          <p:cNvPr id="123906" name="图片 12390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3895" y="1557020"/>
            <a:ext cx="7560945" cy="38011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标题 1249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铁索连舟 - 代码版</a:t>
            </a:r>
            <a:endParaRPr lang="zh-CN" altLang="en-US" dirty="0"/>
          </a:p>
        </p:txBody>
      </p:sp>
      <p:sp>
        <p:nvSpPr>
          <p:cNvPr id="124930" name="矩形 124930"/>
          <p:cNvSpPr/>
          <p:nvPr/>
        </p:nvSpPr>
        <p:spPr>
          <a:xfrm>
            <a:off x="147637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1" name="矩形 124931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2" name="矩形 124932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3" name="矩形 124933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4" name="文本框 124934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构造函数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5" name="文本框 124935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具体的实例1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6" name="文本框 124936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实例2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7" name="文本框 124937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8" name="矩形 124938"/>
          <p:cNvSpPr/>
          <p:nvPr/>
        </p:nvSpPr>
        <p:spPr>
          <a:xfrm>
            <a:off x="468313" y="4076700"/>
            <a:ext cx="1871662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iphone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9" name="矩形 124939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6000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0" name="矩形 124940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name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1" name="矩形 124941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2" name="矩形 124942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3" name="矩形 124943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三星GX60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4" name="矩形 124944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4000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5" name="矩形 124945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6" name="矩形 124946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47" name="文本框 124947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原型对象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8" name="矩形 124948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buy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9" name="矩形 124949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addCart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50" name="矩形 124950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>
              <a:latin typeface="Arial" charset="0"/>
              <a:ea typeface="宋体" charset="-122"/>
            </a:endParaRPr>
          </a:p>
        </p:txBody>
      </p:sp>
      <p:sp>
        <p:nvSpPr>
          <p:cNvPr id="124951" name="矩形 124951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contructor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52" name="矩形 124952"/>
          <p:cNvSpPr/>
          <p:nvPr/>
        </p:nvSpPr>
        <p:spPr>
          <a:xfrm>
            <a:off x="468313" y="55181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>
                <a:latin typeface="Arial" charset="0"/>
                <a:ea typeface="宋体" charset="-122"/>
              </a:rPr>
              <a:t>__proto__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124953" name="箭头 1127"/>
          <p:cNvSpPr/>
          <p:nvPr/>
        </p:nvSpPr>
        <p:spPr>
          <a:xfrm flipV="1">
            <a:off x="2339975" y="1773238"/>
            <a:ext cx="2447925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" name="矩形 124952"/>
          <p:cNvSpPr/>
          <p:nvPr/>
        </p:nvSpPr>
        <p:spPr>
          <a:xfrm>
            <a:off x="1475423" y="292481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>
                <a:latin typeface="Arial" charset="0"/>
                <a:ea typeface="宋体" charset="-122"/>
              </a:rPr>
              <a:t>__proto__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cxnSp>
        <p:nvCxnSpPr>
          <p:cNvPr id="3" name="直接箭头连接符 2"/>
          <p:cNvCxnSpPr>
            <a:stCxn id="2" idx="3"/>
            <a:endCxn id="124953" idx="1"/>
          </p:cNvCxnSpPr>
          <p:nvPr/>
        </p:nvCxnSpPr>
        <p:spPr>
          <a:xfrm flipV="1">
            <a:off x="3347085" y="1773555"/>
            <a:ext cx="1440815" cy="136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124952"/>
          <p:cNvSpPr/>
          <p:nvPr/>
        </p:nvSpPr>
        <p:spPr>
          <a:xfrm>
            <a:off x="2987358" y="56610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 dirty="0">
                <a:latin typeface="Arial" charset="0"/>
                <a:ea typeface="宋体" charset="-122"/>
              </a:rPr>
              <a:t>__proto__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323850" y="-99695"/>
            <a:ext cx="381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3"/>
          </p:cNvCxnSpPr>
          <p:nvPr/>
        </p:nvCxnSpPr>
        <p:spPr>
          <a:xfrm flipH="1" flipV="1">
            <a:off x="4787900" y="1844675"/>
            <a:ext cx="71120" cy="403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标题 1"/>
          <p:cNvSpPr>
            <a:spLocks noGrp="1"/>
          </p:cNvSpPr>
          <p:nvPr>
            <p:ph type="ctrTitle"/>
          </p:nvPr>
        </p:nvSpPr>
        <p:spPr>
          <a:xfrm>
            <a:off x="0" y="417513"/>
            <a:ext cx="9793288" cy="796925"/>
          </a:xfrm>
        </p:spPr>
        <p:txBody>
          <a:bodyPr anchor="ctr"/>
          <a:p>
            <a:r>
              <a:rPr lang="zh-CN" altLang="en-US" sz="4400" dirty="0"/>
              <a:t>属性访问搜索法则</a:t>
            </a:r>
            <a:endParaRPr lang="zh-CN" altLang="en-US" sz="4400" dirty="0"/>
          </a:p>
        </p:txBody>
      </p:sp>
      <p:sp>
        <p:nvSpPr>
          <p:cNvPr id="125954" name="内容占位符 2"/>
          <p:cNvSpPr>
            <a:spLocks noGrp="1"/>
          </p:cNvSpPr>
          <p:nvPr>
            <p:ph type="subTitle" idx="1"/>
          </p:nvPr>
        </p:nvSpPr>
        <p:spPr>
          <a:xfrm>
            <a:off x="0" y="1214438"/>
            <a:ext cx="9144000" cy="49117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x-none" sz="3600" dirty="0">
              <a:solidFill>
                <a:srgbClr val="FF000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首先遍历自己的属性（从构造函数拷贝过来的属性），如果找到就返回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如果没找到，就根据铁链寻找到原型对象，依次遍历原型对象中的属性，如果找到同名的属性就返回，就这么简单。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标题 1269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原型链定义</a:t>
            </a:r>
            <a:endParaRPr lang="zh-CN" altLang="en-US" dirty="0"/>
          </a:p>
        </p:txBody>
      </p:sp>
      <p:sp>
        <p:nvSpPr>
          <p:cNvPr id="126978" name="文本占位符 12697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以上的链式访问形式有一个术语：原型链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4004</Words>
  <Application>Kingsoft Office WPP</Application>
  <PresentationFormat>全屏显示(4:3)</PresentationFormat>
  <Paragraphs>454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PowerPoint 演示文稿</vt:lpstr>
      <vt:lpstr>主题：铁索连舟</vt:lpstr>
      <vt:lpstr>问题</vt:lpstr>
      <vt:lpstr>隐藏的两个属性</vt:lpstr>
      <vt:lpstr>双隐藏属性法则</vt:lpstr>
      <vt:lpstr>铁索连舟三国版本</vt:lpstr>
      <vt:lpstr>铁索连舟 - 代码版</vt:lpstr>
      <vt:lpstr>属性访问搜索法则</vt:lpstr>
      <vt:lpstr>原型链定义</vt:lpstr>
      <vt:lpstr>对象的原型链进阶</vt:lpstr>
      <vt:lpstr>原型链复习</vt:lpstr>
      <vt:lpstr>原型链复习</vt:lpstr>
      <vt:lpstr>new 的本质复习</vt:lpstr>
      <vt:lpstr>属性访问搜索法则复习</vt:lpstr>
      <vt:lpstr>总结</vt:lpstr>
      <vt:lpstr>Object对象的__proto__</vt:lpstr>
      <vt:lpstr>Object对象是Function对象的实例</vt:lpstr>
      <vt:lpstr>Object.prototype的__proto__</vt:lpstr>
      <vt:lpstr>三者关系图</vt:lpstr>
      <vt:lpstr>不光Object，所有内置对象都是Function对象的实例</vt:lpstr>
      <vt:lpstr>关系图</vt:lpstr>
      <vt:lpstr>内置对象__proto__ 指向</vt:lpstr>
      <vt:lpstr>内置对象实例__proto__</vt:lpstr>
      <vt:lpstr>内置对象的实例指向</vt:lpstr>
      <vt:lpstr>关系图</vt:lpstr>
      <vt:lpstr>自定义对象的__proto__</vt:lpstr>
      <vt:lpstr>实例的__proto__</vt:lpstr>
      <vt:lpstr>关系图</vt:lpstr>
      <vt:lpstr>原型对象的__proto__</vt:lpstr>
      <vt:lpstr>关系图</vt:lpstr>
      <vt:lpstr>完整关系图</vt:lpstr>
      <vt:lpstr>属性搜索机制最终版</vt:lpstr>
      <vt:lpstr>内置对象属性搜索机制—链式搜素法则</vt:lpstr>
      <vt:lpstr>属性搜寻机制</vt:lpstr>
      <vt:lpstr>案例 – 以String 为例演示属性链式访问机制</vt:lpstr>
      <vt:lpstr>从构造函数分析</vt:lpstr>
      <vt:lpstr>PowerPoint 演示文稿</vt:lpstr>
      <vt:lpstr>PowerPoint 演示文稿</vt:lpstr>
      <vt:lpstr>Object和 任何函数都是指向Function.prototype</vt:lpstr>
      <vt:lpstr>原型链总结</vt:lpstr>
      <vt:lpstr>到底鼻祖是谁？？</vt:lpstr>
      <vt:lpstr>PowerPoint 演示文稿</vt:lpstr>
      <vt:lpstr>PowerPoint 演示文稿</vt:lpstr>
      <vt:lpstr>Object关系图</vt:lpstr>
      <vt:lpstr>数组对象的实例</vt:lpstr>
      <vt:lpstr>自定义对象的实例</vt:lpstr>
      <vt:lpstr>PowerPoint 演示文稿</vt:lpstr>
      <vt:lpstr>最后 绕晕你没商量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44</cp:revision>
  <dcterms:created xsi:type="dcterms:W3CDTF">2015-06-29T07:19:00Z</dcterms:created>
  <dcterms:modified xsi:type="dcterms:W3CDTF">2016-01-31T08:49:08Z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