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64"/>
  </p:handoutMasterIdLst>
  <p:sldIdLst>
    <p:sldId id="256" r:id="rId3"/>
    <p:sldId id="964" r:id="rId4"/>
    <p:sldId id="965" r:id="rId5"/>
    <p:sldId id="966" r:id="rId6"/>
    <p:sldId id="967" r:id="rId7"/>
    <p:sldId id="968" r:id="rId8"/>
    <p:sldId id="969" r:id="rId9"/>
    <p:sldId id="970" r:id="rId10"/>
    <p:sldId id="971" r:id="rId11"/>
    <p:sldId id="972" r:id="rId12"/>
    <p:sldId id="973" r:id="rId13"/>
    <p:sldId id="974" r:id="rId14"/>
    <p:sldId id="975" r:id="rId16"/>
    <p:sldId id="976" r:id="rId17"/>
    <p:sldId id="977" r:id="rId18"/>
    <p:sldId id="978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1028" r:id="rId29"/>
    <p:sldId id="1029" r:id="rId30"/>
    <p:sldId id="1027" r:id="rId31"/>
    <p:sldId id="988" r:id="rId32"/>
    <p:sldId id="989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  <p:sldId id="999" r:id="rId43"/>
    <p:sldId id="1000" r:id="rId44"/>
    <p:sldId id="1001" r:id="rId45"/>
    <p:sldId id="1002" r:id="rId46"/>
    <p:sldId id="1003" r:id="rId47"/>
    <p:sldId id="1004" r:id="rId48"/>
    <p:sldId id="1005" r:id="rId49"/>
    <p:sldId id="1006" r:id="rId50"/>
    <p:sldId id="1007" r:id="rId51"/>
    <p:sldId id="1008" r:id="rId52"/>
    <p:sldId id="1009" r:id="rId53"/>
    <p:sldId id="1010" r:id="rId54"/>
    <p:sldId id="1011" r:id="rId55"/>
    <p:sldId id="1012" r:id="rId56"/>
    <p:sldId id="1013" r:id="rId57"/>
    <p:sldId id="1014" r:id="rId58"/>
    <p:sldId id="1015" r:id="rId59"/>
    <p:sldId id="1016" r:id="rId60"/>
    <p:sldId id="1017" r:id="rId61"/>
    <p:sldId id="1018" r:id="rId62"/>
    <p:sldId id="25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比如 物体最终要从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当走到</a:t>
            </a:r>
            <a:r>
              <a:rPr lang="en-US" altLang="zh-CN" smtClean="0"/>
              <a:t>200 --- </a:t>
            </a:r>
            <a:r>
              <a:rPr lang="zh-CN" altLang="en-US" smtClean="0"/>
              <a:t>物体走了</a:t>
            </a:r>
            <a:r>
              <a:rPr lang="en-US" altLang="zh-CN" smtClean="0"/>
              <a:t>50%.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刚才是从距离的角度考虑</a:t>
            </a:r>
            <a:r>
              <a:rPr lang="en-US" altLang="zh-CN" smtClean="0"/>
              <a:t>,</a:t>
            </a:r>
            <a:r>
              <a:rPr lang="zh-CN" altLang="en-US" smtClean="0"/>
              <a:t>我们也可以从时间考虑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比如物体从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</a:t>
            </a:r>
            <a:r>
              <a:rPr lang="zh-CN" altLang="en-US" smtClean="0"/>
              <a:t>需要</a:t>
            </a:r>
            <a:r>
              <a:rPr lang="en-US" altLang="zh-CN" smtClean="0"/>
              <a:t>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当过了</a:t>
            </a:r>
            <a:r>
              <a:rPr lang="en-US" altLang="zh-CN" smtClean="0"/>
              <a:t>2.5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走了也是</a:t>
            </a:r>
            <a:r>
              <a:rPr lang="en-US" altLang="zh-CN" smtClean="0"/>
              <a:t>50%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C111E35-630E-42E9-AD27-F1DA8A379B8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比如 物体最终要从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当走到</a:t>
            </a:r>
            <a:r>
              <a:rPr lang="en-US" altLang="zh-CN" smtClean="0"/>
              <a:t>200 --- </a:t>
            </a:r>
            <a:r>
              <a:rPr lang="zh-CN" altLang="en-US" smtClean="0"/>
              <a:t>物体走了</a:t>
            </a:r>
            <a:r>
              <a:rPr lang="en-US" altLang="zh-CN" smtClean="0"/>
              <a:t>50%.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刚才是从距离的角度考虑</a:t>
            </a:r>
            <a:r>
              <a:rPr lang="en-US" altLang="zh-CN" smtClean="0"/>
              <a:t>,</a:t>
            </a:r>
            <a:r>
              <a:rPr lang="zh-CN" altLang="en-US" smtClean="0"/>
              <a:t>我们也可以从时间考虑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比如物体从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</a:t>
            </a:r>
            <a:r>
              <a:rPr lang="zh-CN" altLang="en-US" smtClean="0"/>
              <a:t>需要</a:t>
            </a:r>
            <a:r>
              <a:rPr lang="en-US" altLang="zh-CN" smtClean="0"/>
              <a:t>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当过了</a:t>
            </a:r>
            <a:r>
              <a:rPr lang="en-US" altLang="zh-CN" smtClean="0"/>
              <a:t>2.5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走了也是</a:t>
            </a:r>
            <a:r>
              <a:rPr lang="en-US" altLang="zh-CN" smtClean="0"/>
              <a:t>50%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0AD4826-3784-45BC-B72C-45BAA69B26F3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image" Target="../media/image17.GIF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GIF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4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6558" y="2638989"/>
            <a:ext cx="26212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函数版本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两大动画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基于距离</a:t>
            </a:r>
            <a:endParaRPr lang="en-US" altLang="zh-CN" dirty="0" smtClean="0"/>
          </a:p>
          <a:p>
            <a:r>
              <a:rPr lang="zh-CN" altLang="en-US" dirty="0"/>
              <a:t>基于时间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动画时间进程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100" dirty="0"/>
              <a:t>白话解释</a:t>
            </a:r>
            <a:r>
              <a:rPr lang="en-US" altLang="zh-CN" sz="2100" dirty="0"/>
              <a:t>:</a:t>
            </a:r>
            <a:r>
              <a:rPr lang="zh-CN" altLang="en-US" sz="2100" dirty="0"/>
              <a:t>从时间上考虑物体已经走了多少百分比</a:t>
            </a:r>
            <a:endParaRPr lang="en-US" altLang="zh-CN" sz="2100" dirty="0"/>
          </a:p>
          <a:p>
            <a:pPr>
              <a:defRPr/>
            </a:pPr>
            <a:r>
              <a:rPr lang="zh-CN" altLang="en-US" sz="2100" dirty="0"/>
              <a:t>计算公式</a:t>
            </a:r>
            <a:r>
              <a:rPr lang="en-US" altLang="zh-CN" sz="2100" dirty="0"/>
              <a:t>:</a:t>
            </a:r>
            <a:r>
              <a:rPr lang="zh-CN" altLang="en-US" sz="2100" dirty="0"/>
              <a:t>持续时间</a:t>
            </a:r>
            <a:r>
              <a:rPr lang="en-US" altLang="zh-CN" sz="2100" dirty="0"/>
              <a:t>/</a:t>
            </a:r>
            <a:r>
              <a:rPr lang="zh-CN" altLang="en-US" sz="2100" dirty="0"/>
              <a:t>总时间</a:t>
            </a:r>
            <a:endParaRPr lang="en-US" altLang="zh-CN" sz="2100" dirty="0"/>
          </a:p>
          <a:p>
            <a:pPr>
              <a:defRPr/>
            </a:pPr>
            <a:endParaRPr lang="en-US" altLang="zh-CN" sz="2100" dirty="0"/>
          </a:p>
          <a:p>
            <a:pPr>
              <a:defRPr/>
            </a:pPr>
            <a:r>
              <a:rPr lang="zh-CN" altLang="en-US" sz="2100" dirty="0"/>
              <a:t>假设物体从</a:t>
            </a:r>
            <a:r>
              <a:rPr lang="en-US" altLang="zh-CN" sz="2100" dirty="0"/>
              <a:t>0</a:t>
            </a:r>
            <a:r>
              <a:rPr lang="zh-CN" altLang="en-US" sz="2100" dirty="0"/>
              <a:t>运动到</a:t>
            </a:r>
            <a:r>
              <a:rPr lang="en-US" altLang="zh-CN" sz="2100" dirty="0"/>
              <a:t>200,</a:t>
            </a:r>
            <a:r>
              <a:rPr lang="zh-CN" altLang="en-US" sz="2100" dirty="0"/>
              <a:t>持续时间</a:t>
            </a:r>
            <a:r>
              <a:rPr lang="en-US" altLang="zh-CN" sz="2100" dirty="0"/>
              <a:t>2</a:t>
            </a:r>
            <a:r>
              <a:rPr lang="zh-CN" altLang="en-US" sz="2100" dirty="0"/>
              <a:t>秒</a:t>
            </a:r>
            <a:r>
              <a:rPr lang="en-US" altLang="zh-CN" sz="2100" dirty="0"/>
              <a:t>,</a:t>
            </a:r>
            <a:r>
              <a:rPr lang="zh-CN" altLang="en-US" sz="2100" dirty="0"/>
              <a:t>总共需要</a:t>
            </a:r>
            <a:r>
              <a:rPr lang="en-US" altLang="zh-CN" sz="2100" dirty="0"/>
              <a:t>5</a:t>
            </a:r>
            <a:r>
              <a:rPr lang="zh-CN" altLang="en-US" sz="2100" dirty="0"/>
              <a:t>秒</a:t>
            </a:r>
            <a:endParaRPr lang="en-US" altLang="zh-CN" sz="2100" dirty="0"/>
          </a:p>
          <a:p>
            <a:pPr marL="0" indent="0">
              <a:buNone/>
              <a:defRPr/>
            </a:pPr>
            <a:endParaRPr lang="en-US" altLang="zh-CN" sz="2100" dirty="0"/>
          </a:p>
          <a:p>
            <a:pPr>
              <a:defRPr/>
            </a:pPr>
            <a:endParaRPr lang="en-US" altLang="zh-C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138162" y="1354500"/>
            <a:ext cx="5319062" cy="597694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olidFill>
                  <a:srgbClr val="0070C0"/>
                </a:solidFill>
              </a:rPr>
              <a:t>动画时间进程</a:t>
            </a:r>
            <a:r>
              <a:rPr lang="zh-CN" altLang="en-US" dirty="0" smtClean="0">
                <a:solidFill>
                  <a:srgbClr val="0070C0"/>
                </a:solidFill>
              </a:rPr>
              <a:t>效果图演示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zh-CN" altLang="en-US" dirty="0" smtClean="0"/>
          </a:p>
        </p:txBody>
      </p:sp>
      <p:grpSp>
        <p:nvGrpSpPr>
          <p:cNvPr id="28675" name="组合 15"/>
          <p:cNvGrpSpPr/>
          <p:nvPr/>
        </p:nvGrpSpPr>
        <p:grpSpPr bwMode="auto">
          <a:xfrm>
            <a:off x="1077595" y="2709545"/>
            <a:ext cx="6717665" cy="1242695"/>
            <a:chOff x="395536" y="1706481"/>
            <a:chExt cx="8424936" cy="1978612"/>
          </a:xfrm>
          <a:solidFill>
            <a:schemeClr val="bg1">
              <a:lumMod val="95000"/>
            </a:schemeClr>
          </a:solidFill>
        </p:grpSpPr>
        <p:sp>
          <p:nvSpPr>
            <p:cNvPr id="15" name="矩形 14"/>
            <p:cNvSpPr/>
            <p:nvPr/>
          </p:nvSpPr>
          <p:spPr bwMode="auto">
            <a:xfrm>
              <a:off x="395536" y="1706481"/>
              <a:ext cx="8424936" cy="1978612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35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8687" name="组合 9"/>
            <p:cNvGrpSpPr/>
            <p:nvPr/>
          </p:nvGrpSpPr>
          <p:grpSpPr bwMode="auto">
            <a:xfrm>
              <a:off x="534033" y="2564885"/>
              <a:ext cx="8136904" cy="869625"/>
              <a:chOff x="534033" y="2564885"/>
              <a:chExt cx="8136904" cy="869625"/>
            </a:xfrm>
            <a:grpFill/>
          </p:grpSpPr>
          <p:cxnSp>
            <p:nvCxnSpPr>
              <p:cNvPr id="5" name="直接箭头连接符 4"/>
              <p:cNvCxnSpPr/>
              <p:nvPr/>
            </p:nvCxnSpPr>
            <p:spPr bwMode="auto">
              <a:xfrm>
                <a:off x="695575" y="2564885"/>
                <a:ext cx="7769293" cy="0"/>
              </a:xfrm>
              <a:prstGeom prst="straightConnector1">
                <a:avLst/>
              </a:prstGeom>
              <a:grpFill/>
              <a:ln w="76200">
                <a:solidFill>
                  <a:srgbClr val="00B050"/>
                </a:solidFill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691" name="文本框 6"/>
              <p:cNvSpPr txBox="1">
                <a:spLocks noChangeArrowheads="1"/>
              </p:cNvSpPr>
              <p:nvPr/>
            </p:nvSpPr>
            <p:spPr bwMode="auto">
              <a:xfrm>
                <a:off x="534033" y="2924944"/>
                <a:ext cx="720080" cy="5095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92" name="文本框 7"/>
              <p:cNvSpPr txBox="1">
                <a:spLocks noChangeArrowheads="1"/>
              </p:cNvSpPr>
              <p:nvPr/>
            </p:nvSpPr>
            <p:spPr bwMode="auto">
              <a:xfrm>
                <a:off x="7950857" y="2924944"/>
                <a:ext cx="720080" cy="5095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400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93" name="文本框 8"/>
              <p:cNvSpPr txBox="1">
                <a:spLocks noChangeArrowheads="1"/>
              </p:cNvSpPr>
              <p:nvPr/>
            </p:nvSpPr>
            <p:spPr bwMode="auto">
              <a:xfrm>
                <a:off x="4326029" y="2924944"/>
                <a:ext cx="720080" cy="5095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200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8688" name="文本框 12"/>
            <p:cNvSpPr txBox="1">
              <a:spLocks noChangeArrowheads="1"/>
            </p:cNvSpPr>
            <p:nvPr/>
          </p:nvSpPr>
          <p:spPr bwMode="auto">
            <a:xfrm>
              <a:off x="3680985" y="1930749"/>
              <a:ext cx="2730246" cy="5095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物体移动了</a:t>
              </a:r>
              <a:r>
                <a:rPr lang="en-US" altLang="zh-CN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50%</a:t>
              </a:r>
              <a:endParaRPr lang="zh-CN" altLang="en-US" sz="1500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708812" y="1822276"/>
              <a:ext cx="2730246" cy="655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从</a:t>
              </a:r>
              <a:r>
                <a:rPr lang="zh-CN" altLang="en-US" sz="2100" b="1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距离</a:t>
              </a: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角度</a:t>
              </a:r>
              <a:r>
                <a:rPr lang="en-US" altLang="zh-CN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:</a:t>
              </a:r>
              <a:endParaRPr lang="zh-CN" altLang="en-US" sz="2100" b="1" dirty="0">
                <a:solidFill>
                  <a:srgbClr val="00B0F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676" name="组合 16"/>
          <p:cNvGrpSpPr/>
          <p:nvPr/>
        </p:nvGrpSpPr>
        <p:grpSpPr bwMode="auto">
          <a:xfrm>
            <a:off x="1169035" y="4278630"/>
            <a:ext cx="6568440" cy="1400175"/>
            <a:chOff x="395536" y="1706480"/>
            <a:chExt cx="8424936" cy="1711576"/>
          </a:xfrm>
          <a:solidFill>
            <a:schemeClr val="bg1">
              <a:lumMod val="95000"/>
            </a:schemeClr>
          </a:solidFill>
        </p:grpSpPr>
        <p:sp>
          <p:nvSpPr>
            <p:cNvPr id="18" name="矩形 17"/>
            <p:cNvSpPr/>
            <p:nvPr/>
          </p:nvSpPr>
          <p:spPr bwMode="auto">
            <a:xfrm>
              <a:off x="395536" y="1706480"/>
              <a:ext cx="8424936" cy="171157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35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8679" name="组合 18"/>
            <p:cNvGrpSpPr/>
            <p:nvPr/>
          </p:nvGrpSpPr>
          <p:grpSpPr bwMode="auto">
            <a:xfrm>
              <a:off x="534033" y="2564884"/>
              <a:ext cx="8136904" cy="751277"/>
              <a:chOff x="534033" y="2564884"/>
              <a:chExt cx="8136904" cy="751277"/>
            </a:xfrm>
            <a:grpFill/>
          </p:grpSpPr>
          <p:cxnSp>
            <p:nvCxnSpPr>
              <p:cNvPr id="22" name="直接箭头连接符 21"/>
              <p:cNvCxnSpPr/>
              <p:nvPr/>
            </p:nvCxnSpPr>
            <p:spPr bwMode="auto">
              <a:xfrm>
                <a:off x="695575" y="2564884"/>
                <a:ext cx="7769293" cy="0"/>
              </a:xfrm>
              <a:prstGeom prst="straightConnector1">
                <a:avLst/>
              </a:prstGeom>
              <a:grpFill/>
              <a:ln w="76200">
                <a:solidFill>
                  <a:srgbClr val="00B050"/>
                </a:solidFill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683" name="文本框 22"/>
              <p:cNvSpPr txBox="1">
                <a:spLocks noChangeArrowheads="1"/>
              </p:cNvSpPr>
              <p:nvPr/>
            </p:nvSpPr>
            <p:spPr bwMode="auto">
              <a:xfrm>
                <a:off x="534033" y="2924944"/>
                <a:ext cx="720080" cy="39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84" name="文本框 23"/>
              <p:cNvSpPr txBox="1">
                <a:spLocks noChangeArrowheads="1"/>
              </p:cNvSpPr>
              <p:nvPr/>
            </p:nvSpPr>
            <p:spPr bwMode="auto">
              <a:xfrm>
                <a:off x="7950857" y="2924944"/>
                <a:ext cx="720080" cy="39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  <a:r>
                  <a:rPr lang="zh-CN" altLang="en-US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85" name="文本框 24"/>
              <p:cNvSpPr txBox="1">
                <a:spLocks noChangeArrowheads="1"/>
              </p:cNvSpPr>
              <p:nvPr/>
            </p:nvSpPr>
            <p:spPr bwMode="auto">
              <a:xfrm>
                <a:off x="4326029" y="2924944"/>
                <a:ext cx="1326092" cy="39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2.5</a:t>
                </a:r>
                <a:r>
                  <a:rPr lang="zh-CN" altLang="en-US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8680" name="文本框 19"/>
            <p:cNvSpPr txBox="1">
              <a:spLocks noChangeArrowheads="1"/>
            </p:cNvSpPr>
            <p:nvPr/>
          </p:nvSpPr>
          <p:spPr bwMode="auto">
            <a:xfrm>
              <a:off x="3680985" y="1930749"/>
              <a:ext cx="2730246" cy="3912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物体同样移动了</a:t>
              </a:r>
              <a:r>
                <a:rPr lang="en-US" altLang="zh-CN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50%</a:t>
              </a:r>
              <a:endParaRPr lang="zh-CN" altLang="en-US" sz="1500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681" name="文本框 20"/>
            <p:cNvSpPr txBox="1">
              <a:spLocks noChangeArrowheads="1"/>
            </p:cNvSpPr>
            <p:nvPr/>
          </p:nvSpPr>
          <p:spPr bwMode="auto">
            <a:xfrm>
              <a:off x="708812" y="1822276"/>
              <a:ext cx="2730246" cy="502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从</a:t>
              </a:r>
              <a:r>
                <a:rPr lang="zh-CN" altLang="en-US" sz="2100" b="1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时间</a:t>
              </a: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角度</a:t>
              </a:r>
              <a:r>
                <a:rPr lang="en-US" altLang="zh-CN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:</a:t>
              </a:r>
              <a:endParaRPr lang="zh-CN" altLang="en-US" sz="2100" b="1" dirty="0">
                <a:solidFill>
                  <a:srgbClr val="00B0F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181114" y="2234893"/>
            <a:ext cx="6249590" cy="484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物体在</a:t>
            </a:r>
            <a:r>
              <a:rPr lang="en-US" altLang="zh-CN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CN" altLang="en-US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秒内从</a:t>
            </a:r>
            <a:r>
              <a:rPr lang="en-US" altLang="zh-CN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移动到</a:t>
            </a:r>
            <a:r>
              <a:rPr lang="en-US" altLang="zh-CN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400</a:t>
            </a:r>
            <a:endParaRPr lang="zh-CN" altLang="en-US" sz="2100" b="1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0070C0"/>
                </a:solidFill>
              </a:rPr>
              <a:t>动画时间进程</a:t>
            </a:r>
            <a:r>
              <a:rPr lang="zh-CN" altLang="en-US" smtClean="0">
                <a:solidFill>
                  <a:srgbClr val="0070C0"/>
                </a:solidFill>
              </a:rPr>
              <a:t>计算公式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–</a:t>
            </a:r>
            <a:r>
              <a:rPr lang="zh-CN" altLang="en-US" dirty="0" smtClean="0"/>
              <a:t>动画持续时间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动画运行总时间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动画距离进程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altLang="zh-CN" smtClean="0"/>
              <a:t>: </a:t>
            </a:r>
            <a:r>
              <a:rPr lang="zh-CN" altLang="en-US" smtClean="0"/>
              <a:t>物体走了多少距离</a:t>
            </a:r>
            <a:endParaRPr lang="en-US" altLang="zh-CN" smtClean="0"/>
          </a:p>
          <a:p>
            <a:r>
              <a:rPr lang="zh-CN" altLang="en-US" smtClean="0"/>
              <a:t>计算公式</a:t>
            </a:r>
            <a:r>
              <a:rPr lang="en-US" altLang="zh-CN" smtClean="0"/>
              <a:t>: </a:t>
            </a:r>
            <a:r>
              <a:rPr lang="zh-CN" altLang="en-US" smtClean="0"/>
              <a:t>总距离</a:t>
            </a:r>
            <a:r>
              <a:rPr lang="en-US" altLang="zh-CN" smtClean="0"/>
              <a:t>X</a:t>
            </a:r>
            <a:r>
              <a:rPr lang="zh-CN" altLang="en-US" smtClean="0"/>
              <a:t>动画时间进程</a:t>
            </a:r>
            <a:endParaRPr lang="en-US" altLang="zh-CN" smtClean="0"/>
          </a:p>
          <a:p>
            <a:r>
              <a:rPr lang="zh-CN" altLang="en-US" smtClean="0"/>
              <a:t>白话解释</a:t>
            </a:r>
            <a:r>
              <a:rPr lang="en-US" altLang="zh-CN" smtClean="0"/>
              <a:t>: </a:t>
            </a:r>
            <a:r>
              <a:rPr lang="zh-CN" altLang="en-US" smtClean="0"/>
              <a:t>就是总距离</a:t>
            </a:r>
            <a:r>
              <a:rPr lang="en-US" altLang="zh-CN" smtClean="0"/>
              <a:t>X</a:t>
            </a:r>
            <a:r>
              <a:rPr lang="zh-CN" altLang="en-US" smtClean="0"/>
              <a:t>一个百分比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504" y="1700808"/>
            <a:ext cx="8928992" cy="394723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//+new Date --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将时间转换成毫秒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纯数字</a:t>
            </a:r>
            <a:endParaRPr lang="en-US" altLang="zh-CN" sz="1800" dirty="0">
              <a:solidFill>
                <a:srgbClr val="28D813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为什么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 --</a:t>
            </a:r>
            <a:b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动画背后就是数学公式，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数学公式都是针对数字来计算的，所以我们需要将属性值转换成数字，比如</a:t>
            </a:r>
            <a:r>
              <a:rPr lang="en-US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left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100px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，需要通过</a:t>
            </a:r>
            <a:r>
              <a:rPr lang="en-US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offset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来获取具体的数字。</a:t>
            </a:r>
            <a:endParaRPr lang="en-US" altLang="zh-CN" sz="1800" dirty="0">
              <a:solidFill>
                <a:srgbClr val="28D813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通过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zh-CN" altLang="zh-CN" sz="1800" dirty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zh-CN" alt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获取具体的数字 </a:t>
            </a:r>
            <a:r>
              <a:rPr lang="en-US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– </a:t>
            </a:r>
            <a:r>
              <a:rPr lang="zh-CN" alt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毫秒</a:t>
            </a:r>
            <a:endParaRPr lang="en-US" altLang="zh-CN" sz="1800" dirty="0">
              <a:solidFill>
                <a:srgbClr val="28D813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pass = +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zh-CN" altLang="zh-CN" sz="1800" dirty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yongshi = pass-now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jincheng = yongshi/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5000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这里的算法很简单，每次循环计算出下一次物体应该走了多少进度（动画时间进程），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乘以总距离就可以得到动画距离进程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step =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*jincheng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= step+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'px'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zh-CN" sz="32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+new Date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+new Date -- 将时间转换成毫秒 - 纯数字 -- 为什么 --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因为动画的背后是数学公式，数学公式只能是数字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所以我们要将其转换成数字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为什么封装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隐藏复杂点</a:t>
            </a:r>
            <a:endParaRPr lang="zh-CN" altLang="en-US"/>
          </a:p>
          <a:p>
            <a:r>
              <a:rPr lang="zh-CN" altLang="en-US"/>
              <a:t>隐藏细节</a:t>
            </a:r>
            <a:endParaRPr lang="zh-CN" altLang="en-US"/>
          </a:p>
          <a:p>
            <a:r>
              <a:rPr lang="zh-CN" altLang="en-US"/>
              <a:t>隐藏算法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函数编写原则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单一职责原则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教学目标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动画的本质</a:t>
            </a:r>
            <a:endParaRPr lang="en-US" altLang="zh-CN" dirty="0" smtClean="0"/>
          </a:p>
          <a:p>
            <a:r>
              <a:rPr lang="zh-CN" altLang="en-US" dirty="0" smtClean="0"/>
              <a:t>哼哈二将：动画时间进程距离进程</a:t>
            </a:r>
            <a:endParaRPr lang="en-US" altLang="zh-CN" dirty="0" smtClean="0"/>
          </a:p>
          <a:p>
            <a:r>
              <a:rPr lang="zh-CN" altLang="en-US" dirty="0" smtClean="0"/>
              <a:t>动画背后的数学公式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封装计算进程成一个函数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1772285"/>
            <a:ext cx="7957820" cy="27393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封装停止成一个函数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060575"/>
            <a:ext cx="662432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封装单属性运动公式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1772920"/>
            <a:ext cx="8611235" cy="25977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使用框架改造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4004945"/>
            <a:ext cx="7316470" cy="2266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12240"/>
            <a:ext cx="7402830" cy="1915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函数中包含另一个函数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解决污染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什么是变量污染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  <a:p>
            <a:r>
              <a:rPr lang="zh-CN" altLang="en-US"/>
              <a:t>全局函数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2708910"/>
            <a:ext cx="5049520" cy="35413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内嵌函数</a:t>
            </a:r>
            <a:endParaRPr lang="zh-CN" altLang="en-US"/>
          </a:p>
          <a:p>
            <a:r>
              <a:rPr lang="zh-CN" altLang="en-US"/>
              <a:t>闭包</a:t>
            </a:r>
            <a:endParaRPr lang="zh-CN" altLang="en-US"/>
          </a:p>
          <a:p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立即函数</a:t>
            </a:r>
            <a:r>
              <a:rPr lang="en-US" altLang="zh-CN"/>
              <a:t>+</a:t>
            </a:r>
            <a:r>
              <a:rPr lang="zh-CN" altLang="en-US"/>
              <a:t>闭包（后面会讲解）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下面我们先使用内嵌函数解决污染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难点 如何定义参数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548640"/>
            <a:ext cx="8160385" cy="61690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贝塞</a:t>
            </a:r>
            <a:r>
              <a:rPr lang="zh-CN" altLang="en-US" dirty="0" smtClean="0"/>
              <a:t>尔曲线和算法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基础动画 </a:t>
            </a:r>
            <a:r>
              <a:rPr lang="en-US" altLang="zh-CN" dirty="0" smtClean="0"/>
              <a:t>-15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通过匀速引出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变速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重力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zh-CN" altLang="en-US" dirty="0" smtClean="0"/>
              <a:t>弹簧效果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zh-CN" altLang="en-US" dirty="0"/>
              <a:t>抛物线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331595" y="764540"/>
            <a:ext cx="7498080" cy="5975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变速下的动画时间和距离进程</a:t>
            </a:r>
            <a:endParaRPr lang="zh-CN" altLang="en-US" dirty="0" smtClean="0"/>
          </a:p>
        </p:txBody>
      </p:sp>
      <p:grpSp>
        <p:nvGrpSpPr>
          <p:cNvPr id="35843" name="组合 16"/>
          <p:cNvGrpSpPr/>
          <p:nvPr/>
        </p:nvGrpSpPr>
        <p:grpSpPr bwMode="auto">
          <a:xfrm>
            <a:off x="633898" y="1679973"/>
            <a:ext cx="7470925" cy="1844825"/>
            <a:chOff x="395536" y="1706481"/>
            <a:chExt cx="8424936" cy="1978612"/>
          </a:xfrm>
        </p:grpSpPr>
        <p:sp>
          <p:nvSpPr>
            <p:cNvPr id="18" name="矩形 17"/>
            <p:cNvSpPr/>
            <p:nvPr/>
          </p:nvSpPr>
          <p:spPr bwMode="auto">
            <a:xfrm>
              <a:off x="395536" y="1706481"/>
              <a:ext cx="8424936" cy="19786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35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5847" name="组合 18"/>
            <p:cNvGrpSpPr/>
            <p:nvPr/>
          </p:nvGrpSpPr>
          <p:grpSpPr bwMode="auto">
            <a:xfrm>
              <a:off x="534033" y="2564885"/>
              <a:ext cx="8136904" cy="790728"/>
              <a:chOff x="534033" y="2564885"/>
              <a:chExt cx="8136904" cy="790728"/>
            </a:xfrm>
          </p:grpSpPr>
          <p:cxnSp>
            <p:nvCxnSpPr>
              <p:cNvPr id="22" name="直接箭头连接符 21"/>
              <p:cNvCxnSpPr/>
              <p:nvPr/>
            </p:nvCxnSpPr>
            <p:spPr bwMode="auto">
              <a:xfrm>
                <a:off x="695576" y="2564885"/>
                <a:ext cx="7769293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850" name="文本框 22"/>
              <p:cNvSpPr txBox="1">
                <a:spLocks noChangeArrowheads="1"/>
              </p:cNvSpPr>
              <p:nvPr/>
            </p:nvSpPr>
            <p:spPr bwMode="auto">
              <a:xfrm>
                <a:off x="534033" y="2924944"/>
                <a:ext cx="720080" cy="43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851" name="文本框 23"/>
              <p:cNvSpPr txBox="1">
                <a:spLocks noChangeArrowheads="1"/>
              </p:cNvSpPr>
              <p:nvPr/>
            </p:nvSpPr>
            <p:spPr bwMode="auto">
              <a:xfrm>
                <a:off x="7950857" y="2924944"/>
                <a:ext cx="720080" cy="43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  <a:r>
                  <a:rPr lang="zh-CN" altLang="en-US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852" name="文本框 24"/>
              <p:cNvSpPr txBox="1">
                <a:spLocks noChangeArrowheads="1"/>
              </p:cNvSpPr>
              <p:nvPr/>
            </p:nvSpPr>
            <p:spPr bwMode="auto">
              <a:xfrm>
                <a:off x="4326029" y="2924944"/>
                <a:ext cx="1326092" cy="43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2.5</a:t>
                </a:r>
                <a:r>
                  <a:rPr lang="zh-CN" altLang="en-US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5848" name="文本框 19"/>
            <p:cNvSpPr txBox="1">
              <a:spLocks noChangeArrowheads="1"/>
            </p:cNvSpPr>
            <p:nvPr/>
          </p:nvSpPr>
          <p:spPr bwMode="auto">
            <a:xfrm>
              <a:off x="3680985" y="1930749"/>
              <a:ext cx="2730246" cy="43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物体同样移动了</a:t>
              </a:r>
              <a:r>
                <a:rPr lang="en-US" altLang="zh-CN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50%</a:t>
              </a:r>
              <a:endParaRPr lang="zh-CN" altLang="en-US" sz="15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5844" name="文本框 1"/>
          <p:cNvSpPr txBox="1">
            <a:spLocks noChangeArrowheads="1"/>
          </p:cNvSpPr>
          <p:nvPr/>
        </p:nvSpPr>
        <p:spPr bwMode="auto">
          <a:xfrm>
            <a:off x="603034" y="3905578"/>
            <a:ext cx="8397552" cy="149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匀速</a:t>
            </a:r>
            <a:r>
              <a:rPr lang="en-US" altLang="zh-CN" sz="3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每次循环走的步长一样</a:t>
            </a:r>
            <a:r>
              <a:rPr lang="en-US" altLang="zh-CN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4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数学公式</a:t>
            </a:r>
            <a:r>
              <a:rPr lang="zh-CN" altLang="en-US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也简单</a:t>
            </a:r>
            <a:r>
              <a:rPr lang="en-US" altLang="zh-CN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: </a:t>
            </a:r>
            <a:endParaRPr lang="en-US" altLang="zh-CN" sz="2400" b="1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已用时间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结束时间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开始时间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)/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总时间</a:t>
            </a: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5" name="文本框 2"/>
          <p:cNvSpPr txBox="1">
            <a:spLocks noChangeArrowheads="1"/>
          </p:cNvSpPr>
          <p:nvPr/>
        </p:nvSpPr>
        <p:spPr bwMode="auto">
          <a:xfrm>
            <a:off x="479166" y="5315545"/>
            <a:ext cx="8676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如果每次循环时间进程和距离进程是变化的</a:t>
            </a:r>
            <a:r>
              <a:rPr lang="en-US" altLang="zh-CN" sz="24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??</a:t>
            </a:r>
            <a:r>
              <a:rPr lang="zh-CN" altLang="en-US" sz="24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会产生什么效果</a:t>
            </a:r>
            <a:endParaRPr lang="zh-CN" altLang="en-US" sz="24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数学公式的重要性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1430" y="1600200"/>
            <a:ext cx="9109710" cy="4526280"/>
          </a:xfrm>
        </p:spPr>
        <p:txBody>
          <a:bodyPr/>
          <a:lstStyle/>
          <a:p>
            <a:r>
              <a:rPr lang="zh-CN" altLang="en-US" sz="2800" smtClean="0"/>
              <a:t>所有的动画效果背后都有一个默默付出的数学公式</a:t>
            </a:r>
            <a:endParaRPr lang="zh-CN" altLang="en-US" sz="2800" smtClean="0"/>
          </a:p>
          <a:p>
            <a:endParaRPr lang="zh-CN" altLang="en-US" sz="2800" smtClean="0"/>
          </a:p>
          <a:p>
            <a:r>
              <a:rPr lang="zh-CN" altLang="en-US" sz="2400" smtClean="0"/>
              <a:t>只不过有的简单 有的复杂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进程变化模拟出多彩世界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85887" y="2187180"/>
            <a:ext cx="6101954" cy="2354491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b="1" dirty="0">
                <a:solidFill>
                  <a:srgbClr val="00B0F0"/>
                </a:solidFill>
              </a:rPr>
              <a:t>运动框架和物理运动效果欣赏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匀速运动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减速运动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加速运动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重力运动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弹力运动</a:t>
            </a:r>
            <a:endParaRPr lang="en-US" altLang="zh-CN" sz="2100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8284" y="2690470"/>
            <a:ext cx="2814638" cy="18502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0102" y="4749838"/>
            <a:ext cx="9721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rgbClr val="00B050"/>
                </a:solidFill>
              </a:rPr>
              <a:t>效果欣赏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756285" y="909320"/>
            <a:ext cx="8035925" cy="5975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如何计算变速时间和距离进程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著名的</a:t>
            </a:r>
            <a:r>
              <a:rPr lang="zh-CN" altLang="en-US" b="1" i="1" dirty="0" smtClean="0">
                <a:solidFill>
                  <a:srgbClr val="FF0000"/>
                </a:solidFill>
              </a:rPr>
              <a:t>四参数法则</a:t>
            </a:r>
            <a:endParaRPr lang="zh-CN" altLang="en-US" b="1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著名的</a:t>
            </a:r>
            <a:r>
              <a:rPr lang="zh-CN" altLang="en-US" b="1" dirty="0" smtClean="0">
                <a:solidFill>
                  <a:srgbClr val="FF0000"/>
                </a:solidFill>
              </a:rPr>
              <a:t>贝塞尔曲线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知道即可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会使用即可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贝塞尔曲线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1962</a:t>
            </a:r>
            <a:r>
              <a:rPr lang="zh-CN" altLang="en-US" smtClean="0"/>
              <a:t>年，法国数学家</a:t>
            </a:r>
            <a:r>
              <a:rPr lang="en-US" altLang="zh-CN" smtClean="0"/>
              <a:t>Pierre Bézier</a:t>
            </a:r>
            <a:r>
              <a:rPr lang="zh-CN" altLang="en-US" smtClean="0"/>
              <a:t>第一个研究了这种</a:t>
            </a:r>
            <a:r>
              <a:rPr lang="zh-CN" altLang="en-US" b="1" smtClean="0">
                <a:solidFill>
                  <a:srgbClr val="FF0000"/>
                </a:solidFill>
              </a:rPr>
              <a:t>矢量</a:t>
            </a:r>
            <a:r>
              <a:rPr lang="zh-CN" altLang="en-US" smtClean="0"/>
              <a:t>绘制曲线的方法，并给出了详细的计算公式，因此按照这样的公式绘制出来的曲线就用他的姓氏来命名</a:t>
            </a:r>
            <a:r>
              <a:rPr lang="en-US" altLang="zh-CN" smtClean="0"/>
              <a:t>~</a:t>
            </a:r>
            <a:r>
              <a:rPr lang="zh-CN" altLang="en-US" smtClean="0"/>
              <a:t>是为贝塞尔曲线。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贝塞尔曲线作用</a:t>
            </a:r>
            <a:endParaRPr lang="zh-CN" altLang="en-US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就是用数学公式生成不同的曲线</a:t>
            </a:r>
            <a:r>
              <a:rPr lang="en-US" altLang="zh-CN" smtClean="0"/>
              <a:t>,</a:t>
            </a:r>
            <a:r>
              <a:rPr lang="zh-CN" altLang="en-US" smtClean="0"/>
              <a:t>比如</a:t>
            </a:r>
            <a:r>
              <a:rPr lang="en-US" altLang="zh-CN" smtClean="0"/>
              <a:t>:</a:t>
            </a:r>
            <a:endParaRPr lang="en-US" altLang="zh-CN" smtClean="0"/>
          </a:p>
          <a:p>
            <a:r>
              <a:rPr lang="zh-CN" altLang="en-US" smtClean="0"/>
              <a:t>曲线、美女曲线、各种弹性曲线</a:t>
            </a:r>
            <a:r>
              <a:rPr lang="en-US" altLang="zh-CN" smtClean="0"/>
              <a:t>,</a:t>
            </a:r>
            <a:r>
              <a:rPr lang="zh-CN" altLang="en-US" smtClean="0"/>
              <a:t>抛物线</a:t>
            </a:r>
            <a:r>
              <a:rPr lang="en-US" altLang="zh-CN" smtClean="0"/>
              <a:t>,</a:t>
            </a:r>
            <a:r>
              <a:rPr lang="zh-CN" altLang="en-US" smtClean="0"/>
              <a:t>其他各种复杂曲线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基于两个点生成直线 曲线</a:t>
            </a:r>
            <a:r>
              <a:rPr lang="en-US" altLang="zh-CN" smtClean="0"/>
              <a:t>…</a:t>
            </a:r>
            <a:endParaRPr lang="en-US" altLang="zh-CN" smtClean="0"/>
          </a:p>
          <a:p>
            <a:r>
              <a:rPr lang="zh-CN" altLang="en-US" smtClean="0"/>
              <a:t>基于三个点</a:t>
            </a:r>
            <a:r>
              <a:rPr lang="en-US" altLang="zh-CN" smtClean="0"/>
              <a:t>,</a:t>
            </a:r>
            <a:r>
              <a:rPr lang="zh-CN" altLang="en-US" smtClean="0"/>
              <a:t>四个点生成曲线</a:t>
            </a:r>
            <a:r>
              <a:rPr lang="en-US" altLang="zh-CN" smtClean="0"/>
              <a:t>..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最简单的两点生成曲线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如果给你一个点，你能做什么？</a:t>
            </a:r>
            <a:br>
              <a:rPr lang="zh-CN" altLang="en-US" dirty="0" smtClean="0"/>
            </a:br>
            <a:r>
              <a:rPr lang="zh-CN" altLang="en-US" dirty="0" smtClean="0"/>
              <a:t>答：我能撬动地球</a:t>
            </a:r>
            <a:r>
              <a:rPr lang="en-US" altLang="zh-CN" dirty="0" smtClean="0"/>
              <a:t>………………………………………………</a:t>
            </a:r>
            <a:r>
              <a:rPr lang="zh-CN" altLang="en-US" dirty="0"/>
              <a:t>直线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如果给你两个点，你能做什么？</a:t>
            </a:r>
            <a:br>
              <a:rPr lang="zh-CN" altLang="en-US" dirty="0" smtClean="0"/>
            </a:br>
            <a:r>
              <a:rPr lang="zh-CN" altLang="en-US" dirty="0" smtClean="0"/>
              <a:t>答：我能画出地球</a:t>
            </a:r>
            <a:r>
              <a:rPr lang="en-US" altLang="zh-CN" dirty="0" smtClean="0"/>
              <a:t>………………………………………………</a:t>
            </a:r>
            <a:r>
              <a:rPr lang="zh-CN" altLang="en-US" dirty="0" smtClean="0"/>
              <a:t>曲线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曲线分类 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线性曲线</a:t>
            </a:r>
            <a:endParaRPr lang="en-US" altLang="zh-CN" smtClean="0"/>
          </a:p>
          <a:p>
            <a:r>
              <a:rPr lang="zh-CN" altLang="en-US" smtClean="0"/>
              <a:t>二次曲线</a:t>
            </a:r>
            <a:endParaRPr lang="en-US" altLang="zh-CN" smtClean="0"/>
          </a:p>
          <a:p>
            <a:r>
              <a:rPr lang="zh-CN" altLang="en-US" smtClean="0"/>
              <a:t>三次曲线</a:t>
            </a:r>
            <a:endParaRPr lang="en-US" altLang="zh-CN" smtClean="0"/>
          </a:p>
          <a:p>
            <a:r>
              <a:rPr lang="zh-CN" altLang="en-US" smtClean="0"/>
              <a:t>高阶曲线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分类方式</a:t>
            </a:r>
            <a:r>
              <a:rPr lang="en-US" altLang="zh-CN" smtClean="0"/>
              <a:t>:</a:t>
            </a:r>
            <a:r>
              <a:rPr lang="zh-CN" altLang="en-US" smtClean="0"/>
              <a:t>数学公式不同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线性曲线</a:t>
            </a:r>
            <a:endParaRPr lang="zh-CN" altLang="en-US" smtClean="0"/>
          </a:p>
        </p:txBody>
      </p:sp>
      <p:pic>
        <p:nvPicPr>
          <p:cNvPr id="4505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85889" y="2078832"/>
            <a:ext cx="4226719" cy="176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2" descr="\mathbf{B}(t)=\mathbf{P}_0 + (\mathbf{P}_1-\mathbf{P}_0)t=(1-t)\mathbf{P}_0 + t\mathbf{P}_1 \mbox{ , } t \in [0,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42" y="4779170"/>
            <a:ext cx="5812631" cy="27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复习基于距离的动画实现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945" y="1600200"/>
            <a:ext cx="8853805" cy="4526280"/>
          </a:xfrm>
        </p:spPr>
        <p:txBody>
          <a:bodyPr/>
          <a:p>
            <a:r>
              <a:rPr lang="zh-CN" altLang="en-US"/>
              <a:t>将一个物体</a:t>
            </a:r>
            <a:r>
              <a:rPr lang="en-US" altLang="zh-CN"/>
              <a:t>(div)</a:t>
            </a:r>
            <a:r>
              <a:rPr lang="zh-CN" altLang="en-US"/>
              <a:t>在5秒内从0px移动到</a:t>
            </a:r>
            <a:r>
              <a:rPr lang="en-US" altLang="zh-CN"/>
              <a:t>5</a:t>
            </a:r>
            <a:r>
              <a:rPr lang="zh-CN" altLang="en-US"/>
              <a:t>00px</a:t>
            </a:r>
            <a:r>
              <a:rPr lang="en-US" altLang="zh-CN"/>
              <a:t>(left)</a:t>
            </a:r>
            <a:endParaRPr lang="en-US" altLang="zh-CN"/>
          </a:p>
          <a:p>
            <a:r>
              <a:rPr lang="en-US" altLang="zh-CN"/>
              <a:t>setInterval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二次曲线</a:t>
            </a:r>
            <a:endParaRPr lang="zh-CN" altLang="en-US" smtClean="0"/>
          </a:p>
        </p:txBody>
      </p:sp>
      <p:pic>
        <p:nvPicPr>
          <p:cNvPr id="46083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6097" y="2113361"/>
            <a:ext cx="3167063" cy="1350169"/>
          </a:xfrm>
        </p:spPr>
      </p:pic>
      <p:pic>
        <p:nvPicPr>
          <p:cNvPr id="46084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075" y="2134792"/>
            <a:ext cx="2852738" cy="11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2" y="4455320"/>
            <a:ext cx="4955381" cy="27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三次曲线</a:t>
            </a:r>
            <a:endParaRPr lang="zh-CN" altLang="en-US" smtClean="0"/>
          </a:p>
        </p:txBody>
      </p:sp>
      <p:pic>
        <p:nvPicPr>
          <p:cNvPr id="47107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63705" y="1916906"/>
            <a:ext cx="3111103" cy="129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2025254"/>
            <a:ext cx="3109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185048"/>
            <a:ext cx="5239941" cy="21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四次曲线</a:t>
            </a:r>
            <a:endParaRPr lang="zh-CN" altLang="en-US" smtClean="0"/>
          </a:p>
        </p:txBody>
      </p:sp>
      <p:pic>
        <p:nvPicPr>
          <p:cNvPr id="4813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56161" y="1970485"/>
            <a:ext cx="3792140" cy="1581150"/>
          </a:xfrm>
        </p:spPr>
      </p:pic>
      <p:pic>
        <p:nvPicPr>
          <p:cNvPr id="4813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4714875"/>
            <a:ext cx="6858000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5" y="3992166"/>
            <a:ext cx="353615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5481639"/>
            <a:ext cx="5436394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五次曲线</a:t>
            </a:r>
            <a:endParaRPr lang="zh-CN" altLang="en-US" smtClean="0"/>
          </a:p>
        </p:txBody>
      </p:sp>
      <p:pic>
        <p:nvPicPr>
          <p:cNvPr id="4915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01392" y="1808561"/>
            <a:ext cx="2591990" cy="2074069"/>
          </a:xfrm>
        </p:spPr>
      </p:pic>
      <p:pic>
        <p:nvPicPr>
          <p:cNvPr id="4915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6" y="4579144"/>
            <a:ext cx="6858000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6" y="3856435"/>
            <a:ext cx="353615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55" y="5344717"/>
            <a:ext cx="5436394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数学公式基础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高等数学</a:t>
            </a:r>
            <a:endParaRPr lang="en-US" altLang="zh-CN" smtClean="0"/>
          </a:p>
          <a:p>
            <a:r>
              <a:rPr lang="zh-CN" altLang="en-US" smtClean="0"/>
              <a:t>线性代数</a:t>
            </a:r>
            <a:endParaRPr lang="en-US" altLang="zh-CN" smtClean="0"/>
          </a:p>
          <a:p>
            <a:r>
              <a:rPr lang="zh-CN" altLang="en-US" smtClean="0"/>
              <a:t>傅里叶级数</a:t>
            </a:r>
            <a:endParaRPr lang="en-US" altLang="zh-CN" smtClean="0"/>
          </a:p>
          <a:p>
            <a:r>
              <a:rPr lang="zh-CN" altLang="en-US" smtClean="0"/>
              <a:t>矩阵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018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4106467"/>
            <a:ext cx="6056710" cy="136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汗</a:t>
            </a:r>
            <a:r>
              <a:rPr lang="en-US" altLang="zh-CN" smtClean="0"/>
              <a:t>…</a:t>
            </a:r>
            <a:r>
              <a:rPr lang="zh-CN" altLang="en-US" smtClean="0"/>
              <a:t>岂不是要会高等数学</a:t>
            </a:r>
            <a:r>
              <a:rPr lang="en-US" altLang="zh-CN" smtClean="0"/>
              <a:t>,</a:t>
            </a:r>
            <a:r>
              <a:rPr lang="zh-CN" altLang="en-US" smtClean="0"/>
              <a:t>线性代数</a:t>
            </a:r>
            <a:r>
              <a:rPr lang="en-US" altLang="zh-CN" smtClean="0"/>
              <a:t>,</a:t>
            </a:r>
            <a:r>
              <a:rPr lang="zh-CN" altLang="en-US" smtClean="0"/>
              <a:t>这些学完估计也老了</a:t>
            </a:r>
            <a:r>
              <a:rPr lang="en-US" altLang="zh-CN" smtClean="0"/>
              <a:t>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幸好  这些算法都已经实现了</a:t>
            </a:r>
            <a:r>
              <a:rPr lang="en-US" altLang="zh-CN" smtClean="0"/>
              <a:t>….</a:t>
            </a:r>
            <a:r>
              <a:rPr lang="zh-CN" altLang="en-US" smtClean="0"/>
              <a:t>我们要学的就是会用即可</a:t>
            </a:r>
            <a:r>
              <a:rPr lang="en-US" altLang="zh-CN" smtClean="0"/>
              <a:t>….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经典四点画曲线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一个标准的</a:t>
            </a:r>
            <a:r>
              <a:rPr lang="en-US" altLang="zh-CN" smtClean="0"/>
              <a:t>3</a:t>
            </a:r>
            <a:r>
              <a:rPr lang="zh-CN" altLang="en-US" smtClean="0"/>
              <a:t>次贝塞尔曲线需要</a:t>
            </a:r>
            <a:r>
              <a:rPr lang="en-US" altLang="zh-CN" smtClean="0"/>
              <a:t>4</a:t>
            </a:r>
            <a:r>
              <a:rPr lang="zh-CN" altLang="en-US" smtClean="0"/>
              <a:t>个点：起始点、终止点（也称锚点）以及两个相互分离的中间点。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匀速运动</a:t>
            </a:r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187624" y="1268760"/>
            <a:ext cx="6172200" cy="1714500"/>
          </a:xfrm>
        </p:spPr>
        <p:txBody>
          <a:bodyPr>
            <a:noAutofit/>
          </a:bodyPr>
          <a:lstStyle/>
          <a:p>
            <a:r>
              <a:rPr lang="zh-CN" altLang="en-US" dirty="0"/>
              <a:t>允许运动下如何计算动画距离进程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sz="1800" dirty="0"/>
              <a:t>Pass(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en-US" altLang="zh-CN" sz="1800" dirty="0"/>
              <a:t>):</a:t>
            </a:r>
            <a:r>
              <a:rPr lang="zh-CN" altLang="en-US" sz="1800" dirty="0"/>
              <a:t>动画已经执行的时间</a:t>
            </a:r>
            <a:endParaRPr lang="en-US" altLang="zh-CN" sz="1800" dirty="0"/>
          </a:p>
          <a:p>
            <a:pPr lvl="1"/>
            <a:r>
              <a:rPr lang="en-US" altLang="zh-CN" sz="1800" dirty="0"/>
              <a:t> from(begin)(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en-US" altLang="zh-CN" sz="1800" dirty="0"/>
              <a:t>) </a:t>
            </a:r>
            <a:r>
              <a:rPr lang="zh-CN" altLang="en-US" sz="1800" dirty="0"/>
              <a:t>起始位置 开始位置</a:t>
            </a:r>
            <a:endParaRPr lang="en-US" altLang="zh-CN" sz="1800" dirty="0"/>
          </a:p>
          <a:p>
            <a:pPr lvl="1"/>
            <a:r>
              <a:rPr lang="en-US" altLang="zh-CN" sz="1800" dirty="0"/>
              <a:t>To(change)(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en-US" altLang="zh-CN" sz="1800" dirty="0"/>
              <a:t>) </a:t>
            </a:r>
            <a:r>
              <a:rPr lang="zh-CN" altLang="en-US" sz="1800" dirty="0"/>
              <a:t>终止位置</a:t>
            </a:r>
            <a:endParaRPr lang="zh-CN" altLang="en-US" sz="1800" dirty="0"/>
          </a:p>
          <a:p>
            <a:pPr lvl="1"/>
            <a:r>
              <a:rPr lang="en-US" altLang="zh-CN" sz="1800" dirty="0"/>
              <a:t>d duration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err="1"/>
              <a:t>allTime</a:t>
            </a:r>
            <a:r>
              <a:rPr lang="en-US" altLang="zh-CN" sz="1800" dirty="0"/>
              <a:t>(duration)(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1800" dirty="0"/>
              <a:t>)</a:t>
            </a:r>
            <a:r>
              <a:rPr lang="zh-CN" altLang="en-US" sz="1800" dirty="0"/>
              <a:t>持续时间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475979" y="4076621"/>
            <a:ext cx="60483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function </a:t>
            </a:r>
            <a:r>
              <a:rPr lang="en-US" altLang="zh-CN" dirty="0" err="1">
                <a:solidFill>
                  <a:srgbClr val="00B050"/>
                </a:solidFill>
              </a:rPr>
              <a:t>constantSpeed</a:t>
            </a:r>
            <a:r>
              <a:rPr lang="en-US" altLang="zh-CN" dirty="0">
                <a:solidFill>
                  <a:srgbClr val="00B050"/>
                </a:solidFill>
              </a:rPr>
              <a:t>(pass, from, to, </a:t>
            </a:r>
            <a:r>
              <a:rPr lang="en-US" altLang="zh-CN" dirty="0" err="1">
                <a:solidFill>
                  <a:srgbClr val="00B050"/>
                </a:solidFill>
              </a:rPr>
              <a:t>allTime</a:t>
            </a:r>
            <a:r>
              <a:rPr lang="en-US" altLang="zh-CN" dirty="0">
                <a:solidFill>
                  <a:srgbClr val="00B050"/>
                </a:solidFill>
              </a:rPr>
              <a:t>){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	return (to - from) * (pass / </a:t>
            </a:r>
            <a:r>
              <a:rPr lang="en-US" altLang="zh-CN" dirty="0" err="1">
                <a:solidFill>
                  <a:srgbClr val="00B050"/>
                </a:solidFill>
              </a:rPr>
              <a:t>allTime</a:t>
            </a:r>
            <a:r>
              <a:rPr lang="en-US" altLang="zh-CN" dirty="0">
                <a:solidFill>
                  <a:srgbClr val="00B050"/>
                </a:solidFill>
              </a:rPr>
              <a:t>);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4224" y="5156836"/>
            <a:ext cx="604837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W3C</a:t>
            </a:r>
            <a:r>
              <a:rPr lang="zh-CN" altLang="en-US" b="1" dirty="0">
                <a:solidFill>
                  <a:srgbClr val="0070C0"/>
                </a:solidFill>
              </a:rPr>
              <a:t>以及国际标准化写法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function </a:t>
            </a:r>
            <a:r>
              <a:rPr lang="en-US" altLang="zh-CN" sz="2100" dirty="0">
                <a:solidFill>
                  <a:srgbClr val="FF0000"/>
                </a:solidFill>
              </a:rPr>
              <a:t>linear</a:t>
            </a:r>
            <a:r>
              <a:rPr lang="en-US" altLang="zh-CN" sz="2100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(t, b, c, d){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return (c - b) * (t/ d);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从匀速运动推出变速运动</a:t>
            </a:r>
            <a:endParaRPr lang="en-US" altLang="zh-CN" smtClean="0"/>
          </a:p>
          <a:p>
            <a:pPr lvl="1"/>
            <a:r>
              <a:rPr lang="zh-CN" altLang="en-US" sz="1800"/>
              <a:t>前面的动画距离进程的增加是不变的</a:t>
            </a:r>
            <a:r>
              <a:rPr lang="en-US" altLang="zh-CN" sz="1800"/>
              <a:t>—</a:t>
            </a:r>
            <a:r>
              <a:rPr lang="zh-CN" altLang="en-US" sz="1800"/>
              <a:t>匀速运动</a:t>
            </a:r>
            <a:endParaRPr lang="en-US" altLang="zh-CN" sz="1800"/>
          </a:p>
          <a:p>
            <a:pPr lvl="1"/>
            <a:r>
              <a:rPr lang="zh-CN" altLang="en-US" sz="1800"/>
              <a:t>如果每次循环的动画距离进程增加量是变化的</a:t>
            </a:r>
            <a:r>
              <a:rPr lang="en-US" altLang="zh-CN" sz="1800"/>
              <a:t>—</a:t>
            </a:r>
            <a:r>
              <a:rPr lang="zh-CN" altLang="en-US" sz="1800"/>
              <a:t>变速运动</a:t>
            </a:r>
            <a:endParaRPr lang="en-US" altLang="zh-CN" sz="1800"/>
          </a:p>
          <a:p>
            <a:r>
              <a:rPr lang="zh-CN" altLang="en-US" smtClean="0"/>
              <a:t>常见的变速运动</a:t>
            </a:r>
            <a:endParaRPr lang="en-US" altLang="zh-CN" smtClean="0"/>
          </a:p>
          <a:p>
            <a:pPr lvl="1"/>
            <a:r>
              <a:rPr lang="zh-CN" altLang="en-US" smtClean="0"/>
              <a:t>弹性</a:t>
            </a:r>
            <a:endParaRPr lang="en-US" altLang="zh-CN" smtClean="0"/>
          </a:p>
          <a:p>
            <a:pPr lvl="1"/>
            <a:r>
              <a:rPr lang="zh-CN" altLang="en-US" smtClean="0"/>
              <a:t>重力</a:t>
            </a:r>
            <a:endParaRPr lang="en-US" altLang="zh-CN" smtClean="0"/>
          </a:p>
          <a:p>
            <a:pPr lvl="1"/>
            <a:r>
              <a:rPr lang="zh-CN" altLang="en-US" smtClean="0"/>
              <a:t>抛物线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tween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" y="1696085"/>
            <a:ext cx="9015095" cy="327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055" y="1054100"/>
            <a:ext cx="8404860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复习字面量访问的两种形式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json.name</a:t>
            </a:r>
            <a:endParaRPr lang="en-US" altLang="zh-CN"/>
          </a:p>
          <a:p>
            <a:r>
              <a:rPr lang="en-US" altLang="zh-CN"/>
              <a:t>json['name']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再次理解封装成函数的好处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单一职责：</a:t>
            </a:r>
            <a:endParaRPr lang="zh-CN" altLang="en-US"/>
          </a:p>
          <a:p>
            <a:pPr lvl="1"/>
            <a:r>
              <a:rPr lang="zh-CN" altLang="en-US"/>
              <a:t>一旦需求变更，只会影响最小的代码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如果修改一处，导致修改的地方越多，说明代码质量越差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属性</a:t>
            </a:r>
            <a:r>
              <a:rPr lang="zh-CN" altLang="en-US" dirty="0" smtClean="0"/>
              <a:t>运动原理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前面讲的例子一次只能对一个属性做动画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left.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如何同时对一个元素的多个属性同时做动画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比如透明 高度 宽度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常用的动画属性</a:t>
            </a:r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Left top right bottom</a:t>
            </a:r>
            <a:endParaRPr lang="en-US" altLang="zh-CN" sz="3200" dirty="0" smtClean="0"/>
          </a:p>
          <a:p>
            <a:r>
              <a:rPr lang="en-US" altLang="zh-CN" sz="3200" dirty="0" smtClean="0"/>
              <a:t>Height width</a:t>
            </a:r>
            <a:endParaRPr lang="en-US" altLang="zh-CN" sz="3200" dirty="0" smtClean="0"/>
          </a:p>
          <a:p>
            <a:r>
              <a:rPr lang="en-US" altLang="zh-CN" sz="3200" dirty="0" smtClean="0"/>
              <a:t>opacity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适配器模式</a:t>
            </a:r>
            <a:endParaRPr lang="zh-CN" altLang="en-US"/>
          </a:p>
          <a:p>
            <a:r>
              <a:rPr lang="zh-CN" altLang="en-US"/>
              <a:t>数组保存我们需要的值</a:t>
            </a:r>
            <a:endParaRPr lang="zh-CN" altLang="en-US"/>
          </a:p>
          <a:p>
            <a:r>
              <a:rPr lang="zh-CN" altLang="en-US"/>
              <a:t>循环</a:t>
            </a:r>
            <a:endParaRPr lang="zh-CN" altLang="en-US"/>
          </a:p>
          <a:p>
            <a:r>
              <a:rPr lang="zh-CN" altLang="en-US"/>
              <a:t>封装单个属性的好处体现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实现思路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412750" y="1768475"/>
            <a:ext cx="7245350" cy="9582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100"/>
              <a:t>定义一个</a:t>
            </a:r>
            <a:r>
              <a:rPr lang="en-US" altLang="zh-CN" sz="2100"/>
              <a:t>json</a:t>
            </a:r>
            <a:r>
              <a:rPr lang="zh-CN" altLang="en-US" sz="2100"/>
              <a:t>对象保存所有需要执行动画的属性</a:t>
            </a:r>
            <a:endParaRPr lang="en-US" altLang="zh-CN" sz="2100"/>
          </a:p>
          <a:p>
            <a:pPr lvl="1" algn="l"/>
            <a:r>
              <a:rPr lang="zh-CN" altLang="en-US" sz="1800"/>
              <a:t>通过循环的形式依次对每个属性实行动画</a:t>
            </a:r>
            <a:endParaRPr lang="en-US" altLang="zh-CN" sz="1800"/>
          </a:p>
          <a:p>
            <a:pPr lvl="1" algn="l"/>
            <a:r>
              <a:rPr lang="en-US" altLang="zh-CN" smtClean="0"/>
              <a:t>{top: '250', width : '100', opacity : 0.5}</a:t>
            </a:r>
            <a:endParaRPr lang="en-US" altLang="zh-CN" smtClean="0"/>
          </a:p>
          <a:p>
            <a:pPr lvl="1" algn="l"/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365125" y="3158490"/>
            <a:ext cx="8422640" cy="189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定义一个数组保存多个属性的值：</a:t>
            </a:r>
            <a:endParaRPr lang="en-US" altLang="zh-CN" sz="2100" dirty="0">
              <a:solidFill>
                <a:srgbClr val="386698"/>
              </a:solidFill>
            </a:endParaRP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100" dirty="0">
                <a:solidFill>
                  <a:srgbClr val="386698"/>
                </a:solidFill>
              </a:rPr>
              <a:t>//source: {top:'300',width:'300',opacity:0.1};</a:t>
            </a:r>
            <a:endParaRPr lang="en-US" altLang="zh-CN" sz="2100" dirty="0">
              <a:solidFill>
                <a:srgbClr val="386698"/>
              </a:solidFill>
            </a:endParaRPr>
          </a:p>
          <a:p>
            <a:pPr inden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100" dirty="0">
                <a:solidFill>
                  <a:srgbClr val="386698"/>
                </a:solidFill>
              </a:rPr>
              <a:t>    //target:[{start:10,juli:300,property:'left'},{start:0.4,juli:1,property:'left'}]</a:t>
            </a:r>
            <a:endParaRPr lang="en-US" altLang="zh-CN" sz="2100" dirty="0">
              <a:solidFill>
                <a:srgbClr val="386698"/>
              </a:solidFill>
            </a:endParaRP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100" dirty="0">
              <a:solidFill>
                <a:srgbClr val="386698"/>
              </a:solidFill>
            </a:endParaRP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100" dirty="0">
                <a:solidFill>
                  <a:srgbClr val="386698"/>
                </a:solidFill>
              </a:rPr>
              <a:t>其实和单属性是一样的，只不过要加个循环</a:t>
            </a:r>
            <a:endParaRPr lang="zh-CN" altLang="en-US" sz="2100" dirty="0">
              <a:solidFill>
                <a:srgbClr val="3866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编写骨架或者接口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2185" y="1196340"/>
            <a:ext cx="7144385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72285"/>
            <a:ext cx="9090660" cy="362077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透明度问题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995" y="1628775"/>
            <a:ext cx="8104505" cy="3690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/interval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setInterval</a:t>
            </a:r>
            <a:r>
              <a:rPr lang="zh-CN" altLang="en-US" dirty="0" smtClean="0"/>
              <a:t>基础用法</a:t>
            </a:r>
            <a:endParaRPr lang="en-US" altLang="zh-CN" dirty="0" smtClean="0"/>
          </a:p>
          <a:p>
            <a:pPr lvl="0"/>
            <a:r>
              <a:rPr lang="zh-CN" altLang="zh-CN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zh-CN" altLang="zh-CN" dirty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zh-CN" altLang="zh-CN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zh-CN" altLang="zh-CN" dirty="0">
                <a:solidFill>
                  <a:srgbClr val="CC783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zh-CN" sz="3000" dirty="0">
              <a:latin typeface="Arial" pitchFamily="34" charset="0"/>
            </a:endParaRPr>
          </a:p>
          <a:p>
            <a:r>
              <a:rPr lang="zh-CN" altLang="en-US" dirty="0" smtClean="0"/>
              <a:t>针对数字编程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450" y="3617913"/>
            <a:ext cx="6178550" cy="617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用</a:t>
            </a:r>
            <a:r>
              <a:rPr lang="zh-CN" altLang="zh-CN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settimeout/interval</a:t>
            </a:r>
            <a:r>
              <a:rPr lang="zh-CN" altLang="zh-CN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实现动画</a:t>
            </a:r>
            <a:br>
              <a:rPr lang="zh-CN" altLang="zh-CN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timer = </a:t>
            </a:r>
            <a:r>
              <a:rPr lang="zh-CN" altLang="zh-CN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700" dirty="0"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9355" y="4943475"/>
            <a:ext cx="5995035" cy="28194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5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350" b="1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350" b="1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zh-CN" altLang="zh-CN" sz="135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= div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350" b="1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offsetLeft </a:t>
            </a:r>
            <a:r>
              <a:rPr lang="zh-CN" altLang="zh-CN" sz="135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+speed+</a:t>
            </a:r>
            <a:r>
              <a:rPr lang="zh-CN" altLang="zh-CN" sz="135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'px'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1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offsetleft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为什么不用left的100px,因为我们需要数字 怎么得到数字..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position:absolute;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要想使用</a:t>
            </a:r>
            <a:r>
              <a:rPr lang="en-US" altLang="zh-CN">
                <a:sym typeface="+mn-ea"/>
              </a:rPr>
              <a:t>offsetleft</a:t>
            </a:r>
            <a:r>
              <a:rPr lang="zh-CN" altLang="en-US">
                <a:sym typeface="+mn-ea"/>
              </a:rPr>
              <a:t>，必须添加如下样式：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position:absolute;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所以我们今后如果动画运行不起来，要考虑是否忘记添加该样式了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基于时间运动框架原理</a:t>
            </a:r>
            <a:br>
              <a:rPr lang="zh-CN" altLang="en-US" dirty="0" smtClean="0"/>
            </a:br>
            <a:r>
              <a:rPr lang="zh-CN" altLang="en-US" dirty="0" smtClean="0"/>
              <a:t>哼哈二将 </a:t>
            </a:r>
            <a:r>
              <a:rPr lang="en-US" altLang="zh-CN" dirty="0" smtClean="0"/>
              <a:t>- 10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Kingsoft Office WPP</Application>
  <PresentationFormat>全屏显示(4:3)</PresentationFormat>
  <Paragraphs>339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PowerPoint 演示文稿</vt:lpstr>
      <vt:lpstr>教学目标</vt:lpstr>
      <vt:lpstr>基础动画 -15</vt:lpstr>
      <vt:lpstr>复习基于距离的动画实现</vt:lpstr>
      <vt:lpstr>代码实现</vt:lpstr>
      <vt:lpstr>Settimeout/interval复习</vt:lpstr>
      <vt:lpstr>offsetleft</vt:lpstr>
      <vt:lpstr>position:absolute;</vt:lpstr>
      <vt:lpstr>基于时间运动框架原理 哼哈二将 - 10</vt:lpstr>
      <vt:lpstr>两大动画</vt:lpstr>
      <vt:lpstr>动画时间进程 </vt:lpstr>
      <vt:lpstr>动画时间进程效果图演示 </vt:lpstr>
      <vt:lpstr>动画时间进程计算公式</vt:lpstr>
      <vt:lpstr>动画距离进程</vt:lpstr>
      <vt:lpstr>代码实现</vt:lpstr>
      <vt:lpstr>+new Date </vt:lpstr>
      <vt:lpstr>封装</vt:lpstr>
      <vt:lpstr>为什么封装</vt:lpstr>
      <vt:lpstr>函数编写原则</vt:lpstr>
      <vt:lpstr>封装计算进程成一个函数</vt:lpstr>
      <vt:lpstr>封装停止成一个函数</vt:lpstr>
      <vt:lpstr>封装单属性运动公式</vt:lpstr>
      <vt:lpstr>使用框架改造</vt:lpstr>
      <vt:lpstr>函数中包含另一个函数</vt:lpstr>
      <vt:lpstr>优点</vt:lpstr>
      <vt:lpstr>PowerPoint 演示文稿</vt:lpstr>
      <vt:lpstr>PowerPoint 演示文稿</vt:lpstr>
      <vt:lpstr>难点 如何定义参数</vt:lpstr>
      <vt:lpstr>贝塞尔曲线和算法 5</vt:lpstr>
      <vt:lpstr>PowerPoint 演示文稿</vt:lpstr>
      <vt:lpstr>变速下的动画时间和距离进程</vt:lpstr>
      <vt:lpstr>数学公式的重要性</vt:lpstr>
      <vt:lpstr>进程变化模拟出多彩世界</vt:lpstr>
      <vt:lpstr>如何计算变速时间和距离进程</vt:lpstr>
      <vt:lpstr>贝塞尔曲线</vt:lpstr>
      <vt:lpstr>贝塞尔曲线作用</vt:lpstr>
      <vt:lpstr>最简单的两点生成曲线</vt:lpstr>
      <vt:lpstr>曲线分类 </vt:lpstr>
      <vt:lpstr>线性曲线</vt:lpstr>
      <vt:lpstr>二次曲线</vt:lpstr>
      <vt:lpstr>三次曲线</vt:lpstr>
      <vt:lpstr>四次曲线</vt:lpstr>
      <vt:lpstr>五次曲线</vt:lpstr>
      <vt:lpstr>数学公式基础</vt:lpstr>
      <vt:lpstr>PowerPoint 演示文稿</vt:lpstr>
      <vt:lpstr>经典四点画曲线</vt:lpstr>
      <vt:lpstr>匀速运动</vt:lpstr>
      <vt:lpstr>PowerPoint 演示文稿</vt:lpstr>
      <vt:lpstr>修改tween</vt:lpstr>
      <vt:lpstr>复习字面量访问的两种形式</vt:lpstr>
      <vt:lpstr>再次理解封装成函数的好处</vt:lpstr>
      <vt:lpstr>多属性运动原理 10</vt:lpstr>
      <vt:lpstr>PowerPoint 演示文稿</vt:lpstr>
      <vt:lpstr>常用的动画属性</vt:lpstr>
      <vt:lpstr>实现思路</vt:lpstr>
      <vt:lpstr>实现思路</vt:lpstr>
      <vt:lpstr>编写骨架或者接口</vt:lpstr>
      <vt:lpstr>实现接口</vt:lpstr>
      <vt:lpstr>透明度问题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50</cp:revision>
  <dcterms:created xsi:type="dcterms:W3CDTF">2015-06-29T07:19:00Z</dcterms:created>
  <dcterms:modified xsi:type="dcterms:W3CDTF">2016-01-18T09:40:48Z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