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2"/>
  </p:handoutMasterIdLst>
  <p:sldIdLst>
    <p:sldId id="256" r:id="rId3"/>
    <p:sldId id="575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89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2" r:id="rId43"/>
    <p:sldId id="577" r:id="rId44"/>
    <p:sldId id="576" r:id="rId45"/>
    <p:sldId id="303" r:id="rId46"/>
    <p:sldId id="304" r:id="rId47"/>
    <p:sldId id="305" r:id="rId48"/>
    <p:sldId id="306" r:id="rId49"/>
    <p:sldId id="578" r:id="rId50"/>
    <p:sldId id="579" r:id="rId51"/>
    <p:sldId id="307" r:id="rId52"/>
    <p:sldId id="580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581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5" r:id="rId81"/>
    <p:sldId id="336" r:id="rId82"/>
    <p:sldId id="337" r:id="rId83"/>
    <p:sldId id="723" r:id="rId84"/>
    <p:sldId id="742" r:id="rId85"/>
    <p:sldId id="724" r:id="rId86"/>
    <p:sldId id="725" r:id="rId87"/>
    <p:sldId id="726" r:id="rId88"/>
    <p:sldId id="727" r:id="rId89"/>
    <p:sldId id="728" r:id="rId90"/>
    <p:sldId id="743" r:id="rId91"/>
    <p:sldId id="729" r:id="rId92"/>
    <p:sldId id="730" r:id="rId93"/>
    <p:sldId id="731" r:id="rId94"/>
    <p:sldId id="744" r:id="rId95"/>
    <p:sldId id="732" r:id="rId96"/>
    <p:sldId id="734" r:id="rId97"/>
    <p:sldId id="735" r:id="rId98"/>
    <p:sldId id="736" r:id="rId99"/>
    <p:sldId id="737" r:id="rId100"/>
    <p:sldId id="738" r:id="rId101"/>
    <p:sldId id="739" r:id="rId102"/>
    <p:sldId id="740" r:id="rId103"/>
    <p:sldId id="741" r:id="rId104"/>
    <p:sldId id="338" r:id="rId105"/>
    <p:sldId id="339" r:id="rId106"/>
    <p:sldId id="340" r:id="rId107"/>
    <p:sldId id="745" r:id="rId108"/>
    <p:sldId id="384" r:id="rId109"/>
    <p:sldId id="385" r:id="rId110"/>
    <p:sldId id="259" r:id="rId1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5" Type="http://schemas.openxmlformats.org/officeDocument/2006/relationships/tableStyles" Target="tableStyles.xml"/><Relationship Id="rId114" Type="http://schemas.openxmlformats.org/officeDocument/2006/relationships/viewProps" Target="viewProps.xml"/><Relationship Id="rId113" Type="http://schemas.openxmlformats.org/officeDocument/2006/relationships/presProps" Target="presProps.xml"/><Relationship Id="rId112" Type="http://schemas.openxmlformats.org/officeDocument/2006/relationships/handoutMaster" Target="handoutMasters/handoutMaster1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58" y="2638989"/>
            <a:ext cx="38404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面向对象基础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228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>
                <a:solidFill>
                  <a:schemeClr val="bg1"/>
                </a:solidFill>
              </a:rPr>
              <a:t>主题：生活中的对象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342900" lvl="0" indent="-342900" algn="l" eaLnBrk="1" hangingPunct="1"/>
            <a:r>
              <a:rPr lang="zh-CN" altLang="en-US">
                <a:solidFill>
                  <a:schemeClr val="bg1"/>
                </a:solidFill>
              </a:rPr>
              <a:t>教学目标：</a:t>
            </a:r>
            <a:endParaRPr lang="zh-CN" altLang="en-US">
              <a:solidFill>
                <a:schemeClr val="bg1"/>
              </a:solidFill>
            </a:endParaRPr>
          </a:p>
          <a:p>
            <a:pPr marL="342900" lvl="0" indent="-342900" algn="l" eaLnBrk="1" hangingPunct="1"/>
            <a:r>
              <a:rPr lang="zh-CN" altLang="en-US">
                <a:solidFill>
                  <a:schemeClr val="bg1"/>
                </a:solidFill>
              </a:rPr>
              <a:t>从生活中理解对象的好处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标题 1003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复习</a:t>
            </a:r>
            <a:r>
              <a:rPr lang="en-US" altLang="zh-CN"/>
              <a:t>ajax</a:t>
            </a:r>
            <a:r>
              <a:rPr lang="zh-CN" altLang="en-US"/>
              <a:t>于</a:t>
            </a:r>
            <a:r>
              <a:rPr lang="en-US" altLang="zh-CN"/>
              <a:t>json</a:t>
            </a:r>
            <a:r>
              <a:rPr lang="zh-CN" altLang="en-US"/>
              <a:t>字符串</a:t>
            </a:r>
            <a:endParaRPr lang="zh-CN" altLang="en-US"/>
          </a:p>
        </p:txBody>
      </p:sp>
      <p:sp>
        <p:nvSpPr>
          <p:cNvPr id="98306" name="文本占位符 10035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/>
              <a:t>ajax</a:t>
            </a:r>
            <a:r>
              <a:rPr lang="zh-CN" altLang="en-US"/>
              <a:t>，后台一般传递给我们的数据格式是</a:t>
            </a:r>
            <a:r>
              <a:rPr lang="en-US" altLang="zh-CN"/>
              <a:t>json</a:t>
            </a:r>
            <a:r>
              <a:rPr lang="zh-CN" altLang="en-US"/>
              <a:t>字符串，我们拿到数据之后，将其转化成</a:t>
            </a:r>
            <a:r>
              <a:rPr lang="en-US" altLang="zh-CN"/>
              <a:t>json</a:t>
            </a:r>
            <a:r>
              <a:rPr lang="zh-CN" altLang="en-US"/>
              <a:t>对象，再做其他处理</a:t>
            </a:r>
            <a:endParaRPr lang="zh-CN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标题 1"/>
          <p:cNvSpPr>
            <a:spLocks noGrp="1"/>
          </p:cNvSpPr>
          <p:nvPr>
            <p:ph type="ctrTitle"/>
          </p:nvPr>
        </p:nvSpPr>
        <p:spPr>
          <a:xfrm>
            <a:off x="250825" y="549275"/>
            <a:ext cx="8893175" cy="796925"/>
          </a:xfrm>
        </p:spPr>
        <p:txBody>
          <a:bodyPr anchor="ctr"/>
          <a:p>
            <a:r>
              <a:rPr lang="zh-CN" altLang="en-US" sz="4400" dirty="0"/>
              <a:t>将</a:t>
            </a:r>
            <a:r>
              <a:rPr lang="en-US" altLang="x-none" sz="4400" dirty="0"/>
              <a:t>json</a:t>
            </a:r>
            <a:r>
              <a:rPr lang="zh-CN" altLang="en-US" sz="4400" dirty="0"/>
              <a:t>对象转化成</a:t>
            </a:r>
            <a:r>
              <a:rPr lang="en-US" altLang="x-none" sz="4400" dirty="0"/>
              <a:t>json</a:t>
            </a:r>
            <a:r>
              <a:rPr lang="zh-CN" altLang="en-US" sz="4400" dirty="0"/>
              <a:t>字符串</a:t>
            </a:r>
            <a:endParaRPr lang="zh-CN" altLang="en-US" sz="4400" dirty="0"/>
          </a:p>
        </p:txBody>
      </p:sp>
      <p:sp>
        <p:nvSpPr>
          <p:cNvPr id="9933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r>
              <a:rPr lang="en-US" altLang="x-none" sz="3200" dirty="0"/>
              <a:t>var a={"name":"tom","sex":"</a:t>
            </a:r>
            <a:r>
              <a:rPr lang="zh-CN" altLang="en-US" sz="3200" dirty="0"/>
              <a:t>男</a:t>
            </a:r>
            <a:r>
              <a:rPr lang="en-US" altLang="x-none" sz="3200" dirty="0"/>
              <a:t>","age":"24"};</a:t>
            </a: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dirty="0"/>
              <a:t>var b='{"name":"Mike","sex":"</a:t>
            </a:r>
            <a:r>
              <a:rPr lang="zh-CN" altLang="en-US" sz="3200" dirty="0"/>
              <a:t>女</a:t>
            </a:r>
            <a:r>
              <a:rPr lang="en-US" altLang="x-none" sz="3200" dirty="0"/>
              <a:t>","age":"29"}';</a:t>
            </a: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dirty="0"/>
              <a:t>JSON.stringify(obj)</a:t>
            </a:r>
            <a:r>
              <a:rPr lang="zh-CN" altLang="en-US" sz="3200" dirty="0"/>
              <a:t>将</a:t>
            </a:r>
            <a:r>
              <a:rPr lang="en-US" altLang="x-none" sz="3200" dirty="0"/>
              <a:t>JSON</a:t>
            </a:r>
            <a:r>
              <a:rPr lang="zh-CN" altLang="en-US" sz="3200" dirty="0"/>
              <a:t>转为字符串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dirty="0">
                <a:solidFill>
                  <a:srgbClr val="00B050"/>
                </a:solidFill>
              </a:rPr>
              <a:t>var aToStr=JSON.stringify(a);</a:t>
            </a:r>
            <a:endParaRPr lang="zh-CN" altLang="en-US" sz="3200" dirty="0">
              <a:solidFill>
                <a:srgbClr val="00B050"/>
              </a:solidFill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x-none" sz="3200" dirty="0">
                <a:solidFill>
                  <a:srgbClr val="00B050"/>
                </a:solidFill>
              </a:rPr>
              <a:t>alert(typeof(aToStr));  //string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标题 1"/>
          <p:cNvSpPr>
            <a:spLocks noGrp="1"/>
          </p:cNvSpPr>
          <p:nvPr>
            <p:ph type="ctrTitle"/>
          </p:nvPr>
        </p:nvSpPr>
        <p:spPr>
          <a:xfrm>
            <a:off x="31750" y="765175"/>
            <a:ext cx="9875838" cy="796925"/>
          </a:xfrm>
        </p:spPr>
        <p:txBody>
          <a:bodyPr anchor="ctr"/>
          <a:p>
            <a:r>
              <a:rPr lang="zh-CN" altLang="en-US" sz="4400" dirty="0"/>
              <a:t>将</a:t>
            </a:r>
            <a:r>
              <a:rPr lang="en-US" altLang="x-none" sz="4400" dirty="0"/>
              <a:t>json</a:t>
            </a:r>
            <a:r>
              <a:rPr lang="zh-CN" altLang="en-US" sz="4400" dirty="0"/>
              <a:t>字符串转化成</a:t>
            </a:r>
            <a:r>
              <a:rPr lang="en-US" altLang="x-none" sz="4400" dirty="0"/>
              <a:t>json</a:t>
            </a:r>
            <a:r>
              <a:rPr lang="zh-CN" altLang="en-US" sz="4400" dirty="0"/>
              <a:t>对象</a:t>
            </a:r>
            <a:endParaRPr lang="zh-CN" altLang="en-US" sz="4400" dirty="0"/>
          </a:p>
        </p:txBody>
      </p:sp>
      <p:sp>
        <p:nvSpPr>
          <p:cNvPr id="100354" name="内容占位符 2"/>
          <p:cNvSpPr>
            <a:spLocks noGrp="1"/>
          </p:cNvSpPr>
          <p:nvPr>
            <p:ph type="subTitle" idx="1"/>
          </p:nvPr>
        </p:nvSpPr>
        <p:spPr>
          <a:xfrm>
            <a:off x="467995" y="155702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var a={"name":"tom","sex":"</a:t>
            </a:r>
            <a:r>
              <a:rPr lang="zh-CN" altLang="en-US" sz="3200" dirty="0"/>
              <a:t>男</a:t>
            </a:r>
            <a:r>
              <a:rPr lang="en-US" altLang="x-none" sz="3200" dirty="0"/>
              <a:t>","age":"24"};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var b='{"name":"Mike","sex":"</a:t>
            </a:r>
            <a:r>
              <a:rPr lang="zh-CN" altLang="en-US" sz="3200" dirty="0"/>
              <a:t>女</a:t>
            </a:r>
            <a:r>
              <a:rPr lang="en-US" altLang="x-none" sz="3200" dirty="0"/>
              <a:t>","age":"29"}';</a:t>
            </a:r>
            <a:endParaRPr lang="zh-CN" altLang="en-US" sz="3200" dirty="0"/>
          </a:p>
          <a:p>
            <a:pPr algn="l">
              <a:buNone/>
            </a:pPr>
            <a:endParaRPr lang="zh-CN" altLang="en-US" sz="3200" dirty="0"/>
          </a:p>
          <a:p>
            <a:pPr algn="l">
              <a:buNone/>
            </a:pPr>
            <a:r>
              <a:rPr lang="zh-CN" altLang="en-US" sz="2800" dirty="0"/>
              <a:t>通过</a:t>
            </a:r>
            <a:r>
              <a:rPr lang="en-US" altLang="x-none" sz="2800" dirty="0"/>
              <a:t>eval() </a:t>
            </a:r>
            <a:r>
              <a:rPr lang="zh-CN" altLang="en-US" sz="2800" dirty="0"/>
              <a:t>函数可以将</a:t>
            </a:r>
            <a:r>
              <a:rPr lang="en-US" altLang="x-none" sz="2800" dirty="0"/>
              <a:t>JSON</a:t>
            </a:r>
            <a:r>
              <a:rPr lang="zh-CN" altLang="en-US" sz="2800" dirty="0"/>
              <a:t>字符串转化为对象。</a:t>
            </a:r>
            <a:endParaRPr lang="en-US" altLang="x-none" sz="2800" dirty="0"/>
          </a:p>
          <a:p>
            <a:pPr algn="l">
              <a:buNone/>
            </a:pPr>
            <a:r>
              <a:rPr lang="en-US" altLang="x-none" sz="2800" dirty="0"/>
              <a:t>JSON.parse(string)</a:t>
            </a:r>
            <a:r>
              <a:rPr lang="zh-CN" altLang="en-US" sz="2800" dirty="0"/>
              <a:t>将字符串转为</a:t>
            </a:r>
            <a:r>
              <a:rPr lang="en-US" altLang="x-none" sz="2800" dirty="0"/>
              <a:t>JSON</a:t>
            </a:r>
            <a:r>
              <a:rPr lang="zh-CN" altLang="en-US" sz="2800" dirty="0"/>
              <a:t>对象；</a:t>
            </a:r>
            <a:endParaRPr lang="en-US" altLang="x-none" sz="2800" dirty="0"/>
          </a:p>
          <a:p>
            <a:pPr algn="l">
              <a:buNone/>
            </a:pPr>
            <a:endParaRPr lang="zh-CN" altLang="en-US" sz="2800" dirty="0"/>
          </a:p>
          <a:p>
            <a:pPr algn="l">
              <a:buNone/>
            </a:pPr>
            <a:r>
              <a:rPr lang="en-US" altLang="x-none" sz="2800" dirty="0">
                <a:solidFill>
                  <a:srgbClr val="00B050"/>
                </a:solidFill>
              </a:rPr>
              <a:t>var bToObj=JSON.parse(b);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2800" dirty="0">
                <a:solidFill>
                  <a:srgbClr val="00B050"/>
                </a:solidFill>
              </a:rPr>
              <a:t>alert(typeof(bToObj));//object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1921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/>
            <a:r>
              <a:rPr lang="zh-CN" altLang="en-US">
                <a:solidFill>
                  <a:schemeClr val="bg1"/>
                </a:solidFill>
              </a:rPr>
              <a:t>主题：对象开发列表页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1922" name="Rectangle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>
              <a:buNone/>
            </a:p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8294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sz="4000"/>
              <a:t>面向对象的简单运用</a:t>
            </a:r>
            <a:r>
              <a:rPr lang="en-US" altLang="zh-CN" sz="4000"/>
              <a:t>-</a:t>
            </a:r>
            <a:r>
              <a:rPr lang="zh-CN" altLang="en-US" sz="4000"/>
              <a:t>多个产品对象</a:t>
            </a:r>
            <a:endParaRPr lang="zh-CN" altLang="en-US" sz="4000"/>
          </a:p>
        </p:txBody>
      </p:sp>
      <p:pic>
        <p:nvPicPr>
          <p:cNvPr id="82947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1484313"/>
            <a:ext cx="9074150" cy="41036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  <a:r>
              <a:rPr lang="zh-CN" altLang="en-US"/>
              <a:t>开发思路</a:t>
            </a:r>
            <a:endParaRPr lang="zh-CN" altLang="en-US"/>
          </a:p>
        </p:txBody>
      </p:sp>
      <p:sp>
        <p:nvSpPr>
          <p:cNvPr id="83970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/>
            <a:r>
              <a:rPr lang="zh-CN" altLang="en-US"/>
              <a:t>先开发单个产品对象</a:t>
            </a:r>
            <a:endParaRPr lang="zh-CN" altLang="en-US"/>
          </a:p>
          <a:p>
            <a:pPr lvl="0"/>
            <a:r>
              <a:rPr lang="zh-CN" altLang="en-US"/>
              <a:t>然后将单个对象看成一个整理遍历即可。</a:t>
            </a:r>
            <a:endParaRPr lang="zh-CN" alt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json</a:t>
            </a:r>
            <a:r>
              <a:rPr lang="zh-CN" altLang="en-US"/>
              <a:t>改造案例</a:t>
            </a:r>
            <a:endParaRPr lang="zh-CN" altLang="en-US"/>
          </a:p>
        </p:txBody>
      </p:sp>
      <p:pic>
        <p:nvPicPr>
          <p:cNvPr id="82947" name="Picture 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95605" y="1916430"/>
            <a:ext cx="8229600" cy="372173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2902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29026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zh-CN" sz="6600" b="1">
                <a:solidFill>
                  <a:schemeClr val="bg1"/>
                </a:solidFill>
              </a:rPr>
              <a:t>总结</a:t>
            </a:r>
            <a:endParaRPr lang="zh-CN" altLang="zh-CN" sz="6600" b="1">
              <a:solidFill>
                <a:schemeClr val="bg1"/>
              </a:solidFill>
            </a:endParaRPr>
          </a:p>
        </p:txBody>
      </p:sp>
      <p:sp>
        <p:nvSpPr>
          <p:cNvPr id="129027" name="Rectangle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342900" lvl="0" indent="-342900" algn="l" eaLnBrk="1" hangingPunct="1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3005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</a:p>
        </p:txBody>
      </p:sp>
      <p:sp>
        <p:nvSpPr>
          <p:cNvPr id="130051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函数：工具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对象：工具包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如何提炼对象的属性和方法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原型创建对象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字面量创建对象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对象的两个应用场景：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/>
              <a:t>单实例：</a:t>
            </a:r>
            <a:r>
              <a:rPr lang="zh-CN" altLang="en-US" dirty="0"/>
              <a:t>使用对象开发产品详细信息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多实例：适用对象开发产品列表</a:t>
            </a:r>
            <a:endParaRPr lang="zh-CN" alt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买早餐</a:t>
            </a:r>
            <a:endParaRPr lang="zh-CN" altLang="en-US"/>
          </a:p>
        </p:txBody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zh-CN" altLang="en-US" sz="2800"/>
              <a:t>早上起床想吃煎饼：</a:t>
            </a:r>
            <a:endParaRPr lang="zh-CN" altLang="en-US" sz="2800"/>
          </a:p>
          <a:p>
            <a:pPr lvl="0" eaLnBrk="1" hangingPunct="1">
              <a:lnSpc>
                <a:spcPct val="90000"/>
              </a:lnSpc>
            </a:pPr>
            <a:r>
              <a:rPr lang="zh-CN" altLang="en-US" sz="2800"/>
              <a:t>第</a:t>
            </a:r>
            <a:r>
              <a:rPr lang="en-US" altLang="zh-CN" sz="2800"/>
              <a:t>1</a:t>
            </a:r>
            <a:r>
              <a:rPr lang="zh-CN" altLang="en-US" sz="2800"/>
              <a:t>种情况：洗脸、刷牙、穿好衣服、鞋子出去煎饼摊买一套</a:t>
            </a:r>
            <a:endParaRPr lang="zh-CN" altLang="en-US" sz="2800"/>
          </a:p>
          <a:p>
            <a:pPr lvl="0" eaLnBrk="1" hangingPunct="1">
              <a:lnSpc>
                <a:spcPct val="90000"/>
              </a:lnSpc>
            </a:pPr>
            <a:r>
              <a:rPr lang="zh-CN" altLang="en-US" sz="2800"/>
              <a:t>第</a:t>
            </a:r>
            <a:r>
              <a:rPr lang="en-US" altLang="zh-CN" sz="2800"/>
              <a:t>2</a:t>
            </a:r>
            <a:r>
              <a:rPr lang="zh-CN" altLang="en-US" sz="2800"/>
              <a:t>种情况：找宿舍的一个哥们帮我带一套回来</a:t>
            </a:r>
            <a:endParaRPr lang="zh-CN" altLang="en-US" sz="2800"/>
          </a:p>
          <a:p>
            <a:pPr lvl="0" eaLnBrk="1" hangingPunct="1">
              <a:lnSpc>
                <a:spcPct val="90000"/>
              </a:lnSpc>
            </a:pPr>
            <a:r>
              <a:rPr lang="zh-CN" altLang="en-US" sz="2800"/>
              <a:t>第</a:t>
            </a:r>
            <a:r>
              <a:rPr lang="en-US" altLang="zh-CN" sz="2800"/>
              <a:t>2</a:t>
            </a:r>
            <a:r>
              <a:rPr lang="zh-CN" altLang="en-US" sz="2800"/>
              <a:t>种情况总结就比第一种情况节省了我的时间，赞</a:t>
            </a:r>
            <a:r>
              <a:rPr lang="en-US" altLang="zh-CN" sz="2800"/>
              <a:t>!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去中关村买电脑</a:t>
            </a:r>
            <a:endParaRPr lang="zh-CN" altLang="en-US"/>
          </a:p>
        </p:txBody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>
          <a:xfrm>
            <a:off x="180975" y="1600200"/>
            <a:ext cx="8928100" cy="4525963"/>
          </a:xfrm>
        </p:spPr>
        <p:txBody>
          <a:bodyPr wrap="square" anchor="t"/>
          <a:p>
            <a:pPr lvl="0" eaLnBrk="1" hangingPunct="1"/>
            <a:r>
              <a:rPr lang="zh-CN" altLang="en-US" sz="2800" dirty="0"/>
              <a:t>方案1：我查找要买的电脑型号、配置、价钱</a:t>
            </a:r>
            <a:endParaRPr lang="zh-CN" altLang="en-US" sz="2800" dirty="0"/>
          </a:p>
          <a:p>
            <a:pPr lvl="1" indent="-285750" eaLnBrk="1" hangingPunct="1"/>
            <a:r>
              <a:rPr lang="zh-CN" altLang="en-US" sz="2100" dirty="0"/>
              <a:t>取钱</a:t>
            </a:r>
            <a:endParaRPr lang="zh-CN" altLang="en-US" sz="2100" dirty="0"/>
          </a:p>
          <a:p>
            <a:pPr lvl="1" indent="-285750" eaLnBrk="1" hangingPunct="1"/>
            <a:r>
              <a:rPr lang="zh-CN" altLang="en-US" sz="2100" dirty="0"/>
              <a:t>坐地铁到中关村</a:t>
            </a:r>
            <a:endParaRPr lang="zh-CN" altLang="en-US" sz="2100" dirty="0"/>
          </a:p>
          <a:p>
            <a:pPr lvl="1" indent="-285750" eaLnBrk="1" hangingPunct="1"/>
            <a:r>
              <a:rPr lang="zh-CN" altLang="en-US" sz="2100" dirty="0"/>
              <a:t>跟店主讨价还价</a:t>
            </a:r>
            <a:endParaRPr lang="zh-CN" altLang="en-US" sz="2100" dirty="0"/>
          </a:p>
          <a:p>
            <a:pPr lvl="1" indent="-285750" eaLnBrk="1" hangingPunct="1"/>
            <a:r>
              <a:rPr lang="zh-CN" altLang="en-US" sz="2100" dirty="0"/>
              <a:t>被骗</a:t>
            </a:r>
            <a:endParaRPr lang="zh-CN" altLang="en-US" sz="2100" dirty="0"/>
          </a:p>
          <a:p>
            <a:pPr lvl="0" eaLnBrk="1" hangingPunct="1"/>
            <a:endParaRPr lang="zh-CN" altLang="en-US" sz="2800" dirty="0"/>
          </a:p>
          <a:p>
            <a:pPr lvl="0" eaLnBrk="1" hangingPunct="1"/>
            <a:r>
              <a:rPr lang="zh-CN" altLang="en-US" sz="2800" dirty="0"/>
              <a:t>方案2：让熟悉行情的吕超（对象）替我去买</a:t>
            </a:r>
            <a:endParaRPr lang="zh-CN" altLang="en-US" sz="2800" dirty="0"/>
          </a:p>
          <a:p>
            <a:pPr lvl="0" eaLnBrk="1" hangingPunct="1"/>
            <a:r>
              <a:rPr lang="zh-CN" altLang="en-US" sz="2800" dirty="0"/>
              <a:t>选择方案2的话就可以节省我的时间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点根烟</a:t>
            </a:r>
            <a:endParaRPr lang="zh-CN" altLang="en-US"/>
          </a:p>
        </p:txBody>
      </p:sp>
      <p:sp>
        <p:nvSpPr>
          <p:cNvPr id="15363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点根烟：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钻木取火（麻烦）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使用打火机(只需要知道如何使用打火机就可以了，无须知道打火机如何制造的)</a:t>
            </a:r>
            <a:endParaRPr lang="zh-CN" altLang="en-US" dirty="0"/>
          </a:p>
        </p:txBody>
      </p:sp>
      <p:sp>
        <p:nvSpPr>
          <p:cNvPr id="15364" name="Text Box 4"/>
          <p:cNvSpPr txBox="1"/>
          <p:nvPr/>
        </p:nvSpPr>
        <p:spPr>
          <a:xfrm>
            <a:off x="4416425" y="3246438"/>
            <a:ext cx="31115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eaLnBrk="1" hangingPunct="1"/>
            <a:endParaRPr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5365" name="Text Box 5"/>
          <p:cNvSpPr txBox="1"/>
          <p:nvPr/>
        </p:nvSpPr>
        <p:spPr>
          <a:xfrm>
            <a:off x="4416425" y="3246438"/>
            <a:ext cx="31115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eaLnBrk="1" hangingPunct="1"/>
            <a:endParaRPr>
              <a:latin typeface="Arial" charset="0"/>
              <a:ea typeface="宋体" charset="-122"/>
              <a:sym typeface="Calibri" pitchFamily="2" charset="0"/>
            </a:endParaRPr>
          </a:p>
        </p:txBody>
      </p:sp>
      <p:pic>
        <p:nvPicPr>
          <p:cNvPr id="15366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156325" y="3644900"/>
            <a:ext cx="2476500" cy="283527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536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00113" y="4076700"/>
            <a:ext cx="2913062" cy="22574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第四次世界大战</a:t>
            </a:r>
            <a:endParaRPr lang="zh-CN" altLang="en-US"/>
          </a:p>
        </p:txBody>
      </p:sp>
      <p:sp>
        <p:nvSpPr>
          <p:cNvPr id="1638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435975" cy="4525963"/>
          </a:xfrm>
        </p:spPr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zh-CN" altLang="en-US"/>
              <a:t>小米加步枪</a:t>
            </a:r>
            <a:endParaRPr lang="zh-CN" altLang="en-US"/>
          </a:p>
          <a:p>
            <a:pPr lvl="0" eaLnBrk="1" hangingPunct="1">
              <a:lnSpc>
                <a:spcPct val="90000"/>
              </a:lnSpc>
            </a:pPr>
            <a:r>
              <a:rPr lang="zh-CN" altLang="en-US"/>
              <a:t>使用机器人，无人战机，当所有的机器人士兵打完了，也就宣告了战争成败，不再有人的伤亡</a:t>
            </a:r>
            <a:endParaRPr lang="zh-CN" altLang="en-US"/>
          </a:p>
          <a:p>
            <a:pPr lvl="0" eaLnBrk="1" hangingPunct="1">
              <a:lnSpc>
                <a:spcPct val="90000"/>
              </a:lnSpc>
            </a:pPr>
            <a:endParaRPr lang="zh-CN" altLang="en-US"/>
          </a:p>
          <a:p>
            <a:pPr lvl="0" eaLnBrk="1" hangingPunct="1">
              <a:lnSpc>
                <a:spcPct val="90000"/>
              </a:lnSpc>
            </a:pPr>
            <a:r>
              <a:rPr lang="zh-CN" altLang="en-US"/>
              <a:t>总结：人类无须自己用肉体去打仗，只需要学会操纵控制各种工具就可以了。士兵无需知道枪炮，机器人，无人战机等是如何制造的。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/>
        <p:txBody>
          <a:bodyPr wrap="square" anchor="t">
            <a:normAutofit fontScale="80000"/>
          </a:bodyPr>
          <a:p>
            <a:pPr lvl="0" eaLnBrk="1" hangingPunct="1">
              <a:lnSpc>
                <a:spcPct val="90000"/>
              </a:lnSpc>
            </a:pPr>
            <a:r>
              <a:rPr lang="zh-CN" altLang="en-US" sz="2800"/>
              <a:t>这几个案例的本质其实都反映了找个工具（对象）帮我做事儿</a:t>
            </a:r>
            <a:endParaRPr lang="zh-CN" altLang="en-US" sz="2800"/>
          </a:p>
          <a:p>
            <a:pPr lvl="0" eaLnBrk="1" hangingPunct="1">
              <a:lnSpc>
                <a:spcPct val="90000"/>
              </a:lnSpc>
            </a:pPr>
            <a:endParaRPr lang="zh-CN" altLang="en-US" sz="2800"/>
          </a:p>
          <a:p>
            <a:pPr lvl="0" eaLnBrk="1" hangingPunct="1">
              <a:lnSpc>
                <a:spcPct val="90000"/>
              </a:lnSpc>
            </a:pPr>
            <a:r>
              <a:rPr lang="zh-CN" altLang="en-US" sz="2800"/>
              <a:t>石器</a:t>
            </a:r>
            <a:endParaRPr lang="zh-CN" altLang="en-US" sz="2800"/>
          </a:p>
          <a:p>
            <a:pPr lvl="0" eaLnBrk="1" hangingPunct="1">
              <a:lnSpc>
                <a:spcPct val="90000"/>
              </a:lnSpc>
            </a:pPr>
            <a:endParaRPr lang="en-US" altLang="zh-CN" sz="2800"/>
          </a:p>
          <a:p>
            <a:pPr lvl="0" eaLnBrk="1" hangingPunct="1">
              <a:lnSpc>
                <a:spcPct val="90000"/>
              </a:lnSpc>
            </a:pPr>
            <a:endParaRPr lang="zh-CN" altLang="en-US" sz="2800"/>
          </a:p>
          <a:p>
            <a:pPr lvl="0" eaLnBrk="1" hangingPunct="1">
              <a:lnSpc>
                <a:spcPct val="90000"/>
              </a:lnSpc>
            </a:pPr>
            <a:r>
              <a:rPr lang="zh-CN" altLang="en-US" sz="2800"/>
              <a:t>这其实就是面向对象的体现</a:t>
            </a:r>
            <a:endParaRPr lang="zh-CN" altLang="en-US" sz="2800"/>
          </a:p>
          <a:p>
            <a:pPr lvl="0" eaLnBrk="1" hangingPunct="1">
              <a:lnSpc>
                <a:spcPct val="90000"/>
              </a:lnSpc>
            </a:pPr>
            <a:endParaRPr lang="zh-CN" altLang="en-US" sz="2800"/>
          </a:p>
          <a:p>
            <a:pPr lvl="0" eaLnBrk="1" hangingPunct="1">
              <a:lnSpc>
                <a:spcPct val="90000"/>
              </a:lnSpc>
            </a:pPr>
            <a:r>
              <a:rPr lang="zh-CN" altLang="en-US" sz="2800"/>
              <a:t>对象就像一个工具一样，每个工具都可以帮助我们实现某些功能。比如打火机可以生火。我们需要火只需要学会使用打火机就可以了。</a:t>
            </a:r>
            <a:endParaRPr lang="zh-CN" altLang="en-US" sz="2800"/>
          </a:p>
          <a:p>
            <a:pPr lvl="0" eaLnBrk="1" hangingPunct="1">
              <a:lnSpc>
                <a:spcPct val="90000"/>
              </a:lnSpc>
            </a:pPr>
            <a:r>
              <a:rPr lang="zh-CN" altLang="en-US" sz="2800"/>
              <a:t>我只需要知道工具是如何操作的就可以了，而不用知道工具是如何制造的。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p>
            <a:pPr lvl="0" eaLnBrk="1" hangingPunct="1"/>
            <a:r>
              <a:rPr lang="zh-CN" altLang="en-US"/>
              <a:t>总结 万物皆对象</a:t>
            </a:r>
            <a:endParaRPr lang="zh-CN" altLang="en-US"/>
          </a:p>
        </p:txBody>
      </p:sp>
      <p:sp>
        <p:nvSpPr>
          <p:cNvPr id="18435" name="Rectangle 3"/>
          <p:cNvSpPr>
            <a:spLocks noGrp="1"/>
          </p:cNvSpPr>
          <p:nvPr>
            <p:ph type="body"/>
          </p:nvPr>
        </p:nvSpPr>
        <p:spPr/>
        <p:txBody>
          <a:bodyPr wrap="square" anchor="t">
            <a:normAutofit lnSpcReduction="10000"/>
          </a:bodyPr>
          <a:p>
            <a:pPr lvl="0" eaLnBrk="1" hangingPunct="1">
              <a:lnSpc>
                <a:spcPct val="80000"/>
              </a:lnSpc>
            </a:pPr>
            <a:r>
              <a:rPr lang="zh-CN" altLang="en-US" dirty="0"/>
              <a:t>生活  代码</a:t>
            </a:r>
            <a:endParaRPr lang="zh-CN" altLang="en-US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dirty="0"/>
              <a:t>我们生活中遇到的一切都是一个对象：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人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电脑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手机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动物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植物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山河。。。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小王是人，老师是人，我们都是人，为什么呢？因为我们有某些共性。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945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ctrTitle"/>
          </p:nvPr>
        </p:nvSpPr>
        <p:spPr>
          <a:xfrm>
            <a:off x="471170" y="2131695"/>
            <a:ext cx="8234680" cy="1470025"/>
          </a:xfrm>
        </p:spPr>
        <p:txBody>
          <a:bodyPr wrap="square" anchor="ctr">
            <a:noAutofit/>
          </a:bodyPr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4800" b="1">
                <a:solidFill>
                  <a:schemeClr val="bg1"/>
                </a:solidFill>
              </a:rPr>
              <a:t>主题：面向对象编程</a:t>
            </a:r>
            <a:endParaRPr lang="en-US" altLang="zh-CN" sz="4800" b="1">
              <a:solidFill>
                <a:schemeClr val="bg1"/>
              </a:solidFill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type="subTitle"/>
          </p:nvPr>
        </p:nvSpPr>
        <p:spPr>
          <a:xfrm>
            <a:off x="973138" y="3886200"/>
            <a:ext cx="7704137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342900" lvl="0" indent="-342900" algn="l" eaLnBrk="1" hangingPunct="1">
              <a:lnSpc>
                <a:spcPct val="80000"/>
              </a:lnSpc>
            </a:pPr>
            <a:r>
              <a:rPr lang="zh-CN" altLang="en-US">
                <a:solidFill>
                  <a:schemeClr val="bg1"/>
                </a:solidFill>
              </a:rPr>
              <a:t>教学目标：</a:t>
            </a:r>
            <a:endParaRPr lang="zh-CN" altLang="en-US">
              <a:solidFill>
                <a:schemeClr val="bg1"/>
              </a:solidFill>
            </a:endParaRPr>
          </a:p>
          <a:p>
            <a:pPr marL="342900" lvl="0" indent="-342900" algn="l" eaLnBrk="1" hangingPunct="1">
              <a:lnSpc>
                <a:spcPct val="80000"/>
              </a:lnSpc>
            </a:pPr>
            <a:r>
              <a:rPr lang="zh-CN" altLang="en-US">
                <a:solidFill>
                  <a:schemeClr val="bg1"/>
                </a:solidFill>
              </a:rPr>
              <a:t>通过比较传统方式和面向对象方式体会面向对象的好处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20482" name="文本占位符 2048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演示为主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</a:p>
        </p:txBody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>
              <a:lnSpc>
                <a:spcPct val="80000"/>
              </a:lnSpc>
            </a:pPr>
            <a:r>
              <a:rPr lang="zh-CN" altLang="en-US" sz="2800" dirty="0"/>
              <a:t>前面我们大概看了别人写的很多对象</a:t>
            </a:r>
            <a:endParaRPr lang="zh-CN" altLang="en-US" sz="2800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sz="2800" dirty="0"/>
              <a:t>是不是方便了我们的开发工作。</a:t>
            </a:r>
            <a:endParaRPr lang="zh-CN" altLang="en-US" sz="2800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sz="2800" dirty="0"/>
              <a:t>其实学习js就是学习各种工具包，然后使用工具包开发</a:t>
            </a:r>
            <a:endParaRPr lang="zh-CN" altLang="en-US" sz="2800" dirty="0"/>
          </a:p>
          <a:p>
            <a:pPr lvl="0" eaLnBrk="1" hangingPunct="1">
              <a:lnSpc>
                <a:spcPct val="80000"/>
              </a:lnSpc>
            </a:pPr>
            <a:endParaRPr lang="zh-CN" altLang="en-US" sz="2800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sz="2800" dirty="0"/>
              <a:t>那么我们也可以采用对象的方式来编程。</a:t>
            </a:r>
            <a:endParaRPr lang="zh-CN" altLang="en-US" sz="2800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sz="2800" dirty="0"/>
              <a:t>以前我们都是将所有代码写在一起</a:t>
            </a:r>
            <a:endParaRPr lang="zh-CN" altLang="en-US" sz="2800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sz="2800" dirty="0"/>
              <a:t>以后我们可以这样来编程：</a:t>
            </a:r>
            <a:endParaRPr lang="zh-CN" altLang="en-US" sz="2800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sz="2400" dirty="0"/>
              <a:t>先分析需要哪些工具包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sz="2400" dirty="0"/>
              <a:t>然后依次开发每个工具包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sz="2400" dirty="0"/>
              <a:t>然后再使用已经写好的工具包实现我们想要的功能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教学目标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400"/>
              <a:t>理解什么是对象</a:t>
            </a:r>
            <a:endParaRPr lang="zh-CN" altLang="en-US" sz="2400"/>
          </a:p>
          <a:p>
            <a:r>
              <a:rPr lang="zh-CN" altLang="en-US" sz="2400"/>
              <a:t>会用面向对象分析网络上常见的网页案例</a:t>
            </a:r>
            <a:endParaRPr lang="zh-CN" altLang="en-US" sz="2400"/>
          </a:p>
          <a:p>
            <a:pPr lvl="1"/>
            <a:r>
              <a:rPr lang="zh-CN" altLang="en-US" sz="2000"/>
              <a:t>新闻</a:t>
            </a:r>
            <a:endParaRPr lang="zh-CN" altLang="en-US" sz="2000"/>
          </a:p>
          <a:p>
            <a:pPr lvl="1"/>
            <a:r>
              <a:rPr lang="zh-CN" altLang="en-US" sz="2000"/>
              <a:t>商城</a:t>
            </a:r>
            <a:endParaRPr lang="zh-CN" altLang="en-US" sz="2000"/>
          </a:p>
          <a:p>
            <a:pPr lvl="1"/>
            <a:r>
              <a:rPr lang="zh-CN" altLang="en-US" sz="2000"/>
              <a:t>教育平台</a:t>
            </a:r>
            <a:endParaRPr lang="zh-CN" altLang="en-US" sz="2000"/>
          </a:p>
          <a:p>
            <a:pPr lvl="1"/>
            <a:r>
              <a:rPr lang="zh-CN" altLang="en-US" sz="2000"/>
              <a:t>众筹</a:t>
            </a:r>
            <a:endParaRPr lang="zh-CN" altLang="en-US" sz="2000"/>
          </a:p>
          <a:p>
            <a:pPr lvl="1"/>
            <a:r>
              <a:rPr lang="en-US" altLang="zh-CN" sz="2000"/>
              <a:t>P2P</a:t>
            </a:r>
            <a:endParaRPr lang="en-US" altLang="zh-CN" sz="2000"/>
          </a:p>
          <a:p>
            <a:pPr lvl="0"/>
            <a:r>
              <a:rPr lang="zh-CN" altLang="en-US" sz="2400"/>
              <a:t>面向对象编程</a:t>
            </a:r>
            <a:endParaRPr lang="zh-CN" altLang="en-US" sz="2400"/>
          </a:p>
          <a:p>
            <a:pPr lvl="0"/>
            <a:r>
              <a:rPr lang="zh-CN" altLang="en-US" sz="2400"/>
              <a:t>对象的三个作用</a:t>
            </a:r>
            <a:endParaRPr lang="zh-CN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传统方式</a:t>
            </a:r>
            <a:endParaRPr lang="zh-CN" altLang="en-US"/>
          </a:p>
        </p:txBody>
      </p:sp>
      <p:sp>
        <p:nvSpPr>
          <p:cNvPr id="22530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</a:p>
        </p:txBody>
      </p:sp>
      <p:sp>
        <p:nvSpPr>
          <p:cNvPr id="2253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pic>
        <p:nvPicPr>
          <p:cNvPr id="22532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7200" y="1490663"/>
            <a:ext cx="5181600" cy="50482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/>
              <a:t>传统开发四要素 </a:t>
            </a:r>
            <a:r>
              <a:rPr lang="en-US" altLang="x-none" dirty="0"/>
              <a:t>– </a:t>
            </a:r>
            <a:r>
              <a:rPr lang="zh-CN" altLang="en-US" dirty="0"/>
              <a:t>牢记</a:t>
            </a:r>
            <a:endParaRPr lang="zh-CN" altLang="en-US" dirty="0"/>
          </a:p>
        </p:txBody>
      </p:sp>
      <p:sp>
        <p:nvSpPr>
          <p:cNvPr id="23554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定义变量保存数据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获取元素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绑定元素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绑定事件</a:t>
            </a:r>
            <a:endParaRPr lang="zh-CN" altLang="en-US" dirty="0"/>
          </a:p>
        </p:txBody>
      </p:sp>
      <p:sp>
        <p:nvSpPr>
          <p:cNvPr id="2355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/>
              <a:t>传统方式 </a:t>
            </a:r>
            <a:r>
              <a:rPr lang="en-US" altLang="x-none" dirty="0"/>
              <a:t>– </a:t>
            </a:r>
            <a:r>
              <a:rPr lang="zh-CN" altLang="en-US" dirty="0"/>
              <a:t>使用</a:t>
            </a:r>
            <a:r>
              <a:rPr lang="en-US" altLang="x-none" dirty="0"/>
              <a:t>json</a:t>
            </a:r>
            <a:r>
              <a:rPr lang="zh-CN" altLang="en-US" dirty="0"/>
              <a:t>保存数据</a:t>
            </a:r>
            <a:endParaRPr lang="zh-CN" altLang="en-US" dirty="0"/>
          </a:p>
        </p:txBody>
      </p:sp>
      <p:sp>
        <p:nvSpPr>
          <p:cNvPr id="24578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</a:p>
        </p:txBody>
      </p:sp>
      <p:sp>
        <p:nvSpPr>
          <p:cNvPr id="2457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pic>
        <p:nvPicPr>
          <p:cNvPr id="24580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7200" y="1446213"/>
            <a:ext cx="5886450" cy="41433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传统方式开发存在的缺点</a:t>
            </a:r>
            <a:endParaRPr lang="zh-CN" altLang="en-US"/>
          </a:p>
        </p:txBody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marL="0" lvl="0" indent="0" eaLnBrk="1" hangingPunct="1">
              <a:buNone/>
            </a:pPr>
            <a:r>
              <a:rPr lang="zh-CN" altLang="en-US"/>
              <a:t>将代码都写在一起，一坨一坨的，如果代码量很庞大，每次修改都要先读懂整个代码。维护起来很麻烦。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使用工具包形式</a:t>
            </a:r>
            <a:endParaRPr lang="zh-CN" altLang="en-US"/>
          </a:p>
        </p:txBody>
      </p:sp>
      <p:sp>
        <p:nvSpPr>
          <p:cNvPr id="2662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我们首先定义两个工具包：产品，购物车来保存和产品，购物车相关的一些工具。</a:t>
            </a:r>
            <a:endParaRPr lang="en-US" altLang="x-none" dirty="0"/>
          </a:p>
          <a:p>
            <a:pPr lvl="0" eaLnBrk="1" hangingPunct="1"/>
            <a:endParaRPr lang="en-US" altLang="x-none" dirty="0"/>
          </a:p>
          <a:p>
            <a:pPr lvl="0" eaLnBrk="1" hangingPunct="1"/>
            <a:r>
              <a:rPr lang="zh-CN" altLang="en-US" dirty="0"/>
              <a:t>我们暂时不考虑工具如何编写</a:t>
            </a:r>
            <a:endParaRPr lang="en-US" altLang="x-none" dirty="0"/>
          </a:p>
        </p:txBody>
      </p:sp>
      <p:sp>
        <p:nvSpPr>
          <p:cNvPr id="2662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对象方式思路</a:t>
            </a:r>
            <a:endParaRPr lang="zh-CN" altLang="en-US"/>
          </a:p>
        </p:txBody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先思考需要几个工具包</a:t>
            </a:r>
            <a:endParaRPr lang="zh-CN" altLang="en-US"/>
          </a:p>
          <a:p>
            <a:pPr lvl="0" eaLnBrk="1" hangingPunct="1"/>
            <a:r>
              <a:rPr lang="zh-CN" altLang="en-US"/>
              <a:t>开发工具包（就是开发一个一个小函数）</a:t>
            </a:r>
            <a:endParaRPr lang="zh-CN" altLang="en-US"/>
          </a:p>
          <a:p>
            <a:pPr lvl="0" eaLnBrk="1" hangingPunct="1"/>
            <a:r>
              <a:rPr lang="zh-CN" altLang="en-US"/>
              <a:t>使用工具包中的工具组织代码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使用工具包形式开发代码</a:t>
            </a:r>
            <a:endParaRPr lang="zh-CN" altLang="en-US"/>
          </a:p>
        </p:txBody>
      </p:sp>
      <p:sp>
        <p:nvSpPr>
          <p:cNvPr id="28674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</a:p>
        </p:txBody>
      </p:sp>
      <p:sp>
        <p:nvSpPr>
          <p:cNvPr id="2867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pic>
        <p:nvPicPr>
          <p:cNvPr id="28676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23215" y="1412875"/>
            <a:ext cx="5088890" cy="194246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8677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11955" y="3645535"/>
            <a:ext cx="4370705" cy="282194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  <a:r>
              <a:rPr lang="zh-CN" altLang="en-US"/>
              <a:t>引导主动思考</a:t>
            </a:r>
            <a:endParaRPr lang="zh-CN" altLang="en-US"/>
          </a:p>
        </p:txBody>
      </p:sp>
      <p:sp>
        <p:nvSpPr>
          <p:cNvPr id="29698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/>
            <a:r>
              <a:rPr lang="zh-CN" altLang="en-US"/>
              <a:t>请同学比较二种实现方式，第二种相对第一种有什么不同，有什么好处？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  <a:r>
              <a:rPr lang="zh-CN" altLang="en-US"/>
              <a:t>比较</a:t>
            </a:r>
            <a:endParaRPr lang="zh-CN" altLang="en-US"/>
          </a:p>
        </p:txBody>
      </p:sp>
      <p:sp>
        <p:nvSpPr>
          <p:cNvPr id="30722" name="内容占位符 2"/>
          <p:cNvSpPr>
            <a:spLocks noGrp="1"/>
          </p:cNvSpPr>
          <p:nvPr>
            <p:ph/>
          </p:nvPr>
        </p:nvSpPr>
        <p:spPr>
          <a:xfrm>
            <a:off x="0" y="1600200"/>
            <a:ext cx="9144000" cy="4525963"/>
          </a:xfrm>
        </p:spPr>
        <p:txBody>
          <a:bodyPr wrap="square" anchor="t"/>
          <a:p>
            <a:pPr lvl="0"/>
            <a:r>
              <a:rPr lang="zh-CN" altLang="en-US" dirty="0"/>
              <a:t>传统方式：直接写细节</a:t>
            </a:r>
            <a:endParaRPr lang="en-US" altLang="x-none" dirty="0"/>
          </a:p>
          <a:p>
            <a:pPr lvl="0"/>
            <a:r>
              <a:rPr lang="zh-CN" altLang="en-US" dirty="0"/>
              <a:t>对象方式：宏观思考，再写细节</a:t>
            </a:r>
            <a:endParaRPr lang="en-US" altLang="x-none" dirty="0"/>
          </a:p>
          <a:p>
            <a:pPr lvl="0"/>
            <a:endParaRPr lang="en-US" altLang="x-non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  <a:r>
              <a:rPr lang="zh-CN" altLang="en-US"/>
              <a:t>传统方式和对象方式对比</a:t>
            </a:r>
            <a:endParaRPr lang="zh-CN" altLang="en-US"/>
          </a:p>
        </p:txBody>
      </p:sp>
      <p:sp>
        <p:nvSpPr>
          <p:cNvPr id="32770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/>
            <a:r>
              <a:rPr lang="zh-CN" altLang="en-US"/>
              <a:t>整个代码就是一坨坨的，不可分割</a:t>
            </a:r>
            <a:endParaRPr lang="zh-CN" altLang="en-US"/>
          </a:p>
          <a:p>
            <a:pPr lvl="0"/>
            <a:r>
              <a:rPr lang="zh-CN" altLang="en-US"/>
              <a:t>对象方式主张先生产一个一个的零件，然后基于这些零件组装产品</a:t>
            </a:r>
            <a:endParaRPr lang="zh-CN" altLang="en-US"/>
          </a:p>
        </p:txBody>
      </p:sp>
      <p:pic>
        <p:nvPicPr>
          <p:cNvPr id="32771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44575" y="3502025"/>
            <a:ext cx="4144963" cy="25908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wrap="square" anchor="b"/>
          <a:lstStyle>
            <a:lvl1pPr lvl="0">
              <a:defRPr kern="1200"/>
            </a:lvl1pPr>
          </a:lstStyle>
          <a:p>
            <a:pPr lvl="0"/>
            <a:r>
              <a:rPr lang="zh-CN" altLang="en-US" sz="8000">
                <a:solidFill>
                  <a:schemeClr val="bg1"/>
                </a:solidFill>
              </a:rPr>
              <a:t>前奏</a:t>
            </a:r>
            <a:endParaRPr lang="zh-CN" altLang="en-US" sz="8000">
              <a:solidFill>
                <a:schemeClr val="bg1"/>
              </a:solidFill>
            </a:endParaRPr>
          </a:p>
        </p:txBody>
      </p:sp>
      <p:sp>
        <p:nvSpPr>
          <p:cNvPr id="4098" name="副标题 2"/>
          <p:cNvSpPr>
            <a:spLocks noGrp="1"/>
          </p:cNvSpPr>
          <p:nvPr>
            <p:ph type="subTitle"/>
          </p:nvPr>
        </p:nvSpPr>
        <p:spPr>
          <a:xfrm>
            <a:off x="1143000" y="3602038"/>
            <a:ext cx="6858000" cy="1655762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>
              <a:buNone/>
            </a:pP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  <a:r>
              <a:rPr lang="zh-CN" altLang="en-US"/>
              <a:t>制造 和组装</a:t>
            </a:r>
            <a:endParaRPr lang="zh-CN" altLang="en-US"/>
          </a:p>
        </p:txBody>
      </p:sp>
      <p:sp>
        <p:nvSpPr>
          <p:cNvPr id="3174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/>
            <a:r>
              <a:rPr lang="zh-CN" altLang="en-US" dirty="0"/>
              <a:t>相对于生产汽车：</a:t>
            </a:r>
            <a:endParaRPr lang="en-US" altLang="x-none" dirty="0"/>
          </a:p>
          <a:p>
            <a:pPr marL="457200" lvl="1" indent="0">
              <a:buNone/>
            </a:pPr>
            <a:r>
              <a:rPr lang="zh-CN" altLang="en-US" dirty="0"/>
              <a:t>传统方式：直接制造，没有零件的概念，一切都偶合在一起，无法拆卸，一处坏，整体全坏</a:t>
            </a:r>
            <a:endParaRPr lang="en-US" altLang="x-none" dirty="0"/>
          </a:p>
          <a:p>
            <a:pPr marL="457200" lvl="1" indent="0">
              <a:buNone/>
            </a:pPr>
            <a:r>
              <a:rPr lang="zh-CN" altLang="en-US" dirty="0"/>
              <a:t>对象方式：先将制造汽车模块化，零件化，制造汽车其实不是制造，而是组装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好处总结</a:t>
            </a:r>
            <a:endParaRPr lang="zh-CN" altLang="en-US"/>
          </a:p>
        </p:txBody>
      </p:sp>
      <p:sp>
        <p:nvSpPr>
          <p:cNvPr id="33794" name="内容占位符 2"/>
          <p:cNvSpPr>
            <a:spLocks noGrp="1"/>
          </p:cNvSpPr>
          <p:nvPr>
            <p:ph/>
          </p:nvPr>
        </p:nvSpPr>
        <p:spPr>
          <a:xfrm>
            <a:off x="457200" y="1436688"/>
            <a:ext cx="8434388" cy="4924425"/>
          </a:xfrm>
        </p:spPr>
        <p:txBody>
          <a:bodyPr wrap="square" anchor="t"/>
          <a:p>
            <a:pPr lvl="0" eaLnBrk="1" hangingPunct="1"/>
            <a:r>
              <a:rPr lang="zh-CN" altLang="en-US" sz="2400" dirty="0"/>
              <a:t>将代码分类管理</a:t>
            </a:r>
            <a:endParaRPr lang="en-US" altLang="x-none" sz="2400" dirty="0"/>
          </a:p>
          <a:p>
            <a:pPr lvl="1" indent="-285750" eaLnBrk="1" hangingPunct="1"/>
            <a:r>
              <a:rPr lang="zh-CN" altLang="en-US" sz="2000" dirty="0"/>
              <a:t>将产品相关代码放在一起</a:t>
            </a:r>
            <a:endParaRPr lang="en-US" altLang="x-none" sz="2000" dirty="0"/>
          </a:p>
          <a:p>
            <a:pPr lvl="1" indent="-285750" eaLnBrk="1" hangingPunct="1"/>
            <a:r>
              <a:rPr lang="zh-CN" altLang="en-US" sz="2000" dirty="0"/>
              <a:t>将购物车相关代码放在一起</a:t>
            </a:r>
            <a:endParaRPr lang="en-US" altLang="x-none" sz="2000" dirty="0"/>
          </a:p>
          <a:p>
            <a:pPr lvl="1" indent="-285750" eaLnBrk="1" hangingPunct="1"/>
            <a:r>
              <a:rPr lang="zh-CN" altLang="en-US" sz="2000" dirty="0"/>
              <a:t>使用的时候只需要使用某个工具即可</a:t>
            </a:r>
            <a:endParaRPr lang="en-US" altLang="x-none" sz="2000" dirty="0"/>
          </a:p>
          <a:p>
            <a:pPr lvl="1" indent="-285750" eaLnBrk="1" hangingPunct="1"/>
            <a:r>
              <a:rPr lang="zh-CN" altLang="en-US" sz="2000" dirty="0"/>
              <a:t>将一坨代码用函数包装起来，看做一个整理</a:t>
            </a:r>
            <a:endParaRPr lang="en-US" altLang="x-none" sz="2000" dirty="0"/>
          </a:p>
          <a:p>
            <a:pPr lvl="0" eaLnBrk="1" hangingPunct="1"/>
            <a:r>
              <a:rPr lang="zh-CN" altLang="en-US" sz="2400" dirty="0"/>
              <a:t>代码清晰</a:t>
            </a:r>
            <a:endParaRPr lang="en-US" altLang="x-none" sz="2400" dirty="0"/>
          </a:p>
          <a:p>
            <a:pPr lvl="0" eaLnBrk="1" hangingPunct="1"/>
            <a:r>
              <a:rPr lang="zh-CN" altLang="en-US" sz="2400" dirty="0"/>
              <a:t>容易维护</a:t>
            </a:r>
            <a:endParaRPr lang="en-US" altLang="x-none" sz="2400" dirty="0"/>
          </a:p>
          <a:p>
            <a:pPr lvl="0" eaLnBrk="1" hangingPunct="1"/>
            <a:r>
              <a:rPr lang="zh-CN" altLang="en-US" sz="2400" dirty="0"/>
              <a:t>容易发现问题</a:t>
            </a:r>
            <a:endParaRPr lang="en-US" altLang="x-none" sz="2400" dirty="0"/>
          </a:p>
          <a:p>
            <a:pPr lvl="0" eaLnBrk="1" hangingPunct="1"/>
            <a:r>
              <a:rPr lang="zh-CN" altLang="en-US" sz="2400" dirty="0"/>
              <a:t>代码可读性好</a:t>
            </a:r>
            <a:endParaRPr lang="en-US" altLang="x-none" sz="2400" dirty="0"/>
          </a:p>
          <a:p>
            <a:pPr lvl="0" eaLnBrk="1" hangingPunct="1"/>
            <a:r>
              <a:rPr lang="zh-CN" altLang="en-US" sz="2400" dirty="0"/>
              <a:t>易于团队化作战 </a:t>
            </a:r>
            <a:r>
              <a:rPr lang="en-US" altLang="x-none" sz="2400" dirty="0"/>
              <a:t>– </a:t>
            </a:r>
            <a:r>
              <a:rPr lang="zh-CN" altLang="en-US" sz="2400" dirty="0"/>
              <a:t>一个制造工具，一个使用工具</a:t>
            </a:r>
            <a:endParaRPr lang="en-US" altLang="x-none" sz="2400" dirty="0"/>
          </a:p>
          <a:p>
            <a:pPr lvl="0" eaLnBrk="1" hangingPunct="1"/>
            <a:r>
              <a:rPr lang="zh-CN" altLang="en-US" sz="2400" dirty="0"/>
              <a:t>更多好处等待大家发现</a:t>
            </a:r>
            <a:endParaRPr lang="zh-CN" altLang="en-US" sz="2400" dirty="0"/>
          </a:p>
        </p:txBody>
      </p:sp>
      <p:sp>
        <p:nvSpPr>
          <p:cNvPr id="3379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引出面向对象编程概念</a:t>
            </a:r>
            <a:endParaRPr lang="zh-CN" altLang="en-US"/>
          </a:p>
        </p:txBody>
      </p:sp>
      <p:sp>
        <p:nvSpPr>
          <p:cNvPr id="34819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marL="0" lvl="0" indent="0" eaLnBrk="1" hangingPunct="1">
              <a:buNone/>
            </a:pPr>
            <a:endParaRPr lang="zh-CN" altLang="en-US" dirty="0"/>
          </a:p>
          <a:p>
            <a:pPr marL="0" lvl="0" indent="0" eaLnBrk="1" hangingPunct="1"/>
            <a:r>
              <a:rPr lang="zh-CN" altLang="en-US" dirty="0"/>
              <a:t>面向对象编程就是先把工具包开发出来，这些工具包中包含很多小工具。</a:t>
            </a:r>
            <a:endParaRPr lang="en-US" altLang="x-none" dirty="0"/>
          </a:p>
          <a:p>
            <a:pPr marL="0" lvl="0" indent="0" eaLnBrk="1" hangingPunct="1"/>
            <a:endParaRPr lang="zh-CN" altLang="en-US" dirty="0"/>
          </a:p>
          <a:p>
            <a:pPr marL="0" lvl="0" indent="0" eaLnBrk="1" hangingPunct="1"/>
            <a:r>
              <a:rPr lang="zh-CN" altLang="en-US" dirty="0"/>
              <a:t>然后我们使用一个一个工具将整体功能就像搭积木一样搭建出来，而不是一句一句的，一坨一坨的毫无组织，毫无纪律的编写代码。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搭积木编程</a:t>
            </a:r>
            <a:endParaRPr lang="zh-CN" altLang="en-US"/>
          </a:p>
        </p:txBody>
      </p:sp>
      <p:sp>
        <p:nvSpPr>
          <p:cNvPr id="35842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pic>
        <p:nvPicPr>
          <p:cNvPr id="35843" name="Picture 4"/>
          <p:cNvPicPr>
            <a:picLocks noGrp="1"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1403350" y="1701800"/>
            <a:ext cx="5976938" cy="4156075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</a:p>
        </p:txBody>
      </p:sp>
      <p:sp>
        <p:nvSpPr>
          <p:cNvPr id="36867" name="Rectangle 3"/>
          <p:cNvSpPr>
            <a:spLocks noGrp="1"/>
          </p:cNvSpPr>
          <p:nvPr>
            <p:ph type="body"/>
          </p:nvPr>
        </p:nvSpPr>
        <p:spPr>
          <a:xfrm>
            <a:off x="36513" y="1600200"/>
            <a:ext cx="9072562" cy="4525963"/>
          </a:xfrm>
        </p:spPr>
        <p:txBody>
          <a:bodyPr wrap="square" anchor="t"/>
          <a:p>
            <a:pPr lvl="0" eaLnBrk="1" hangingPunct="1"/>
            <a:r>
              <a:rPr lang="zh-CN" altLang="en-US"/>
              <a:t>那么如何自定义工具包呢？？</a:t>
            </a:r>
            <a:endParaRPr lang="zh-CN" altLang="en-US"/>
          </a:p>
          <a:p>
            <a:pPr lvl="0" eaLnBrk="1" hangingPunct="1"/>
            <a:endParaRPr lang="zh-CN" altLang="en-US"/>
          </a:p>
          <a:p>
            <a:pPr lvl="0" eaLnBrk="1" hangingPunct="1"/>
            <a:r>
              <a:rPr lang="zh-CN" altLang="en-US"/>
              <a:t>前面我们知道工具包中一般包含很多工具，工具可以是</a:t>
            </a:r>
            <a:r>
              <a:rPr lang="zh-CN" altLang="en-US">
                <a:solidFill>
                  <a:schemeClr val="hlink"/>
                </a:solidFill>
              </a:rPr>
              <a:t>属性</a:t>
            </a:r>
            <a:r>
              <a:rPr lang="zh-CN" altLang="en-US"/>
              <a:t>，也可以是</a:t>
            </a:r>
            <a:r>
              <a:rPr lang="zh-CN" altLang="en-US">
                <a:solidFill>
                  <a:schemeClr val="hlink"/>
                </a:solidFill>
              </a:rPr>
              <a:t>函数</a:t>
            </a:r>
            <a:r>
              <a:rPr lang="zh-CN" altLang="en-US"/>
              <a:t>，那么如何知道一个工具包该有哪些属性和方法呢？</a:t>
            </a:r>
            <a:endParaRPr lang="zh-CN" altLang="en-US"/>
          </a:p>
          <a:p>
            <a:pPr lvl="0" eaLnBrk="1" hangingPunct="1"/>
            <a:endParaRPr lang="zh-CN" altLang="en-US"/>
          </a:p>
          <a:p>
            <a:pPr lvl="0" eaLnBrk="1" hangingPunct="1"/>
            <a:r>
              <a:rPr lang="zh-CN" altLang="en-US" sz="4000" b="1"/>
              <a:t>首先先让我们看看生活中的对象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</a:p>
        </p:txBody>
      </p:sp>
      <p:sp>
        <p:nvSpPr>
          <p:cNvPr id="37890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我们先学习下面向对象的基础知识之后再最终完善这个案例</a:t>
            </a:r>
            <a:endParaRPr lang="zh-CN" altLang="en-US"/>
          </a:p>
        </p:txBody>
      </p:sp>
      <p:sp>
        <p:nvSpPr>
          <p:cNvPr id="3789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8913" name="标题 4096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b="1" kern="1200" baseline="0">
                <a:solidFill>
                  <a:schemeClr val="bg1"/>
                </a:solidFill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主题：如何定义对象</a:t>
            </a:r>
            <a:br>
              <a:rPr lang="zh-CN" altLang="en-US" sz="4400" b="1" kern="1200" baseline="0">
                <a:solidFill>
                  <a:schemeClr val="bg1"/>
                </a:solidFill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</a:br>
            <a:r>
              <a:rPr lang="zh-CN" altLang="en-US" sz="4400" b="1" kern="1200" baseline="0">
                <a:solidFill>
                  <a:schemeClr val="bg1"/>
                </a:solidFill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提炼对象的属性和方法</a:t>
            </a:r>
            <a:endParaRPr lang="zh-CN" altLang="en-US" sz="4400" b="1" kern="1200" baseline="0">
              <a:solidFill>
                <a:schemeClr val="bg1"/>
              </a:solidFill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38914" name="副标题 4096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万物皆对象</a:t>
            </a:r>
            <a:endParaRPr lang="zh-CN" altLang="en-US"/>
          </a:p>
        </p:txBody>
      </p:sp>
      <p:sp>
        <p:nvSpPr>
          <p:cNvPr id="39939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>
              <a:lnSpc>
                <a:spcPct val="80000"/>
              </a:lnSpc>
            </a:pPr>
            <a:r>
              <a:rPr lang="zh-CN" altLang="en-US" dirty="0"/>
              <a:t>我们生活中遇到的一切都是一个对象：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人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电脑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手机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动物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植物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山河。。。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小王是人，老师是人，我们都是人，为什么呢？因为我们有某些共性。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分析人的共性</a:t>
            </a:r>
            <a:endParaRPr lang="zh-CN" altLang="en-US"/>
          </a:p>
        </p:txBody>
      </p:sp>
      <p:sp>
        <p:nvSpPr>
          <p:cNvPr id="40963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特性：姓名，年龄，身高，性别</a:t>
            </a:r>
            <a:endParaRPr lang="zh-CN" altLang="en-US"/>
          </a:p>
          <a:p>
            <a:pPr lvl="0" eaLnBrk="1" hangingPunct="1"/>
            <a:r>
              <a:rPr lang="zh-CN" altLang="en-US"/>
              <a:t>行为：吃喝拉撒 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分析学生的共性</a:t>
            </a:r>
            <a:endParaRPr lang="zh-CN" altLang="en-US"/>
          </a:p>
        </p:txBody>
      </p:sp>
      <p:sp>
        <p:nvSpPr>
          <p:cNvPr id="41987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特性：姓名，年龄，性别，学生编号，学生座位号</a:t>
            </a:r>
            <a:endParaRPr lang="zh-CN" altLang="en-US"/>
          </a:p>
          <a:p>
            <a:pPr lvl="0" eaLnBrk="1" hangingPunct="1"/>
            <a:r>
              <a:rPr lang="zh-CN" altLang="en-US"/>
              <a:t>行为：上课，逃学，回答问题，上课睡觉，八卦老师，评论老师，考试，作弊，在椅子上刻字</a:t>
            </a:r>
            <a:r>
              <a:rPr lang="en-US" altLang="zh-CN"/>
              <a:t>:</a:t>
            </a:r>
            <a:r>
              <a:rPr lang="zh-CN" altLang="en-US"/>
              <a:t>早，到此一游，</a:t>
            </a:r>
            <a:r>
              <a:rPr lang="en-US" altLang="zh-CN"/>
              <a:t>I LOVE </a:t>
            </a:r>
            <a:r>
              <a:rPr lang="zh-CN" altLang="en-US"/>
              <a:t>圈圈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课程目标</a:t>
            </a:r>
            <a:endParaRPr lang="zh-CN" altLang="en-US"/>
          </a:p>
        </p:txBody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复习JS基础知识点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重复乃学习之母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要想熟练掌握一	个知识点需要多次的重复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面向对象知识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面试题目讲解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提升大家的理论高度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面试毕竟都是理论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zh-CN"/>
              <a:t>QQ</a:t>
            </a:r>
            <a:r>
              <a:rPr lang="zh-CN" altLang="en-US"/>
              <a:t>好友</a:t>
            </a:r>
            <a:endParaRPr lang="zh-CN" altLang="en-US"/>
          </a:p>
        </p:txBody>
      </p:sp>
      <p:sp>
        <p:nvSpPr>
          <p:cNvPr id="43011" name="Rectangle 3"/>
          <p:cNvSpPr>
            <a:spLocks noGrp="1"/>
          </p:cNvSpPr>
          <p:nvPr>
            <p:ph type="body"/>
          </p:nvPr>
        </p:nvSpPr>
        <p:spPr>
          <a:xfrm>
            <a:off x="457200" y="1570990"/>
            <a:ext cx="8370570" cy="4556125"/>
          </a:xfrm>
        </p:spPr>
        <p:txBody>
          <a:bodyPr wrap="square" anchor="t"/>
          <a:p>
            <a:pPr lvl="0" eaLnBrk="1" hangingPunct="1"/>
            <a:r>
              <a:rPr lang="zh-CN" altLang="en-US"/>
              <a:t>特性：头像，状态，个性签名</a:t>
            </a:r>
            <a:endParaRPr lang="zh-CN" altLang="en-US"/>
          </a:p>
          <a:p>
            <a:pPr lvl="0" eaLnBrk="1" hangingPunct="1"/>
            <a:r>
              <a:rPr lang="zh-CN" altLang="en-US"/>
              <a:t>行为：上线，下线，发消息，拉黑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45058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分析网站开发中对象的属性和方法</a:t>
            </a:r>
            <a:endParaRPr lang="zh-CN" altLang="en-US"/>
          </a:p>
        </p:txBody>
      </p:sp>
      <p:sp>
        <p:nvSpPr>
          <p:cNvPr id="45059" name="Rectangle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342900" lvl="0" indent="-342900" algn="l" eaLnBrk="1" hangingPunct="1"/>
            <a:r>
              <a:rPr lang="zh-CN" altLang="en-US"/>
              <a:t>教学目标：从生活中的对象发现如何寻找对象的属性和方法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>
                <a:sym typeface="+mn-ea"/>
              </a:rPr>
              <a:t>分析新闻的属性和特征</a:t>
            </a:r>
            <a:endParaRPr lang="zh-CN" altLang="en-US"/>
          </a:p>
        </p:txBody>
      </p:sp>
      <p:sp>
        <p:nvSpPr>
          <p:cNvPr id="4403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endParaRPr lang="zh-CN" altLang="en-US"/>
          </a:p>
          <a:p>
            <a:pPr lvl="0" eaLnBrk="1" hangingPunct="1">
              <a:buNone/>
            </a:pPr>
            <a:endParaRPr lang="zh-CN" altLang="en-US"/>
          </a:p>
        </p:txBody>
      </p:sp>
      <p:pic>
        <p:nvPicPr>
          <p:cNvPr id="44036" name="图片 4608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19885" y="1196340"/>
            <a:ext cx="6520180" cy="534924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分析慕课网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1772920"/>
            <a:ext cx="8785225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京东</a:t>
            </a:r>
            <a:r>
              <a:rPr lang="en-US" altLang="zh-CN"/>
              <a:t>--</a:t>
            </a:r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46083" name="Rectangle 3"/>
          <p:cNvSpPr>
            <a:spLocks noGrp="1"/>
          </p:cNvSpPr>
          <p:nvPr>
            <p:ph type="body"/>
          </p:nvPr>
        </p:nvSpPr>
        <p:spPr>
          <a:xfrm>
            <a:off x="107950" y="1600200"/>
            <a:ext cx="8929688" cy="4525963"/>
          </a:xfrm>
        </p:spPr>
        <p:txBody>
          <a:bodyPr wrap="square" anchor="t"/>
          <a:p>
            <a:pPr lvl="0" eaLnBrk="1" hangingPunct="1"/>
            <a:r>
              <a:rPr lang="zh-CN" altLang="en-US"/>
              <a:t>属性：姓名，登录名，密码，邮件，手机号</a:t>
            </a:r>
            <a:endParaRPr lang="zh-CN" altLang="en-US"/>
          </a:p>
          <a:p>
            <a:pPr lvl="0" eaLnBrk="1" hangingPunct="1"/>
            <a:r>
              <a:rPr lang="zh-CN" altLang="en-US"/>
              <a:t>特性</a:t>
            </a:r>
            <a:r>
              <a:rPr lang="en-US" altLang="zh-CN"/>
              <a:t>: 	</a:t>
            </a:r>
            <a:r>
              <a:rPr lang="zh-CN" altLang="en-US"/>
              <a:t>登陆，推出，修改密码，修改用户信息</a:t>
            </a:r>
            <a:endParaRPr lang="zh-CN" altLang="en-US"/>
          </a:p>
        </p:txBody>
      </p:sp>
      <p:pic>
        <p:nvPicPr>
          <p:cNvPr id="46084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12775" y="3429000"/>
            <a:ext cx="5132388" cy="13239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分析京东</a:t>
            </a:r>
            <a:r>
              <a:rPr lang="en-US" altLang="zh-CN"/>
              <a:t>--</a:t>
            </a:r>
            <a:r>
              <a:rPr lang="zh-CN" altLang="en-US"/>
              <a:t>产品的共性</a:t>
            </a:r>
            <a:endParaRPr lang="zh-CN" altLang="en-US"/>
          </a:p>
        </p:txBody>
      </p:sp>
      <p:sp>
        <p:nvSpPr>
          <p:cNvPr id="47107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特性：名称，价格，图片，描述，评论</a:t>
            </a:r>
            <a:endParaRPr lang="zh-CN" altLang="en-US"/>
          </a:p>
          <a:p>
            <a:pPr lvl="0" eaLnBrk="1" hangingPunct="1"/>
            <a:r>
              <a:rPr lang="zh-CN" altLang="en-US"/>
              <a:t>行为：购买，加入购物车，评论，退货</a:t>
            </a:r>
            <a:endParaRPr lang="zh-CN" altLang="en-US"/>
          </a:p>
        </p:txBody>
      </p:sp>
      <p:pic>
        <p:nvPicPr>
          <p:cNvPr id="47108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87450" y="2925763"/>
            <a:ext cx="6002338" cy="33274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产品对象</a:t>
            </a:r>
            <a:endParaRPr lang="zh-CN" altLang="en-US"/>
          </a:p>
        </p:txBody>
      </p:sp>
      <p:sp>
        <p:nvSpPr>
          <p:cNvPr id="48131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</a:p>
        </p:txBody>
      </p:sp>
      <p:pic>
        <p:nvPicPr>
          <p:cNvPr id="48132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23850" y="548640"/>
            <a:ext cx="11153140" cy="620014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京东 </a:t>
            </a:r>
            <a:r>
              <a:rPr lang="en-US" altLang="zh-CN"/>
              <a:t>- </a:t>
            </a:r>
            <a:r>
              <a:rPr lang="zh-CN" altLang="en-US"/>
              <a:t>购物车</a:t>
            </a:r>
            <a:endParaRPr lang="zh-CN" altLang="en-US"/>
          </a:p>
        </p:txBody>
      </p:sp>
      <p:sp>
        <p:nvSpPr>
          <p:cNvPr id="49155" name="Rectangle 3"/>
          <p:cNvSpPr>
            <a:spLocks noGrp="1"/>
          </p:cNvSpPr>
          <p:nvPr>
            <p:ph type="body"/>
          </p:nvPr>
        </p:nvSpPr>
        <p:spPr>
          <a:xfrm>
            <a:off x="457200" y="1341438"/>
            <a:ext cx="8229600" cy="4784725"/>
          </a:xfrm>
        </p:spPr>
        <p:txBody>
          <a:bodyPr wrap="square" anchor="t"/>
          <a:p>
            <a:pPr lvl="0" eaLnBrk="1" hangingPunct="1"/>
            <a:r>
              <a:rPr lang="zh-CN" altLang="en-US"/>
              <a:t>特性：产品列表 总价格 购买的产品个数</a:t>
            </a:r>
            <a:endParaRPr lang="zh-CN" altLang="en-US"/>
          </a:p>
          <a:p>
            <a:pPr lvl="0" eaLnBrk="1" hangingPunct="1"/>
            <a:r>
              <a:rPr lang="zh-CN" altLang="en-US"/>
              <a:t>行为：结算，删除产品，清空购物车</a:t>
            </a:r>
            <a:endParaRPr lang="zh-CN" altLang="en-US"/>
          </a:p>
        </p:txBody>
      </p:sp>
      <p:pic>
        <p:nvPicPr>
          <p:cNvPr id="49156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71575" y="2661285"/>
            <a:ext cx="7333615" cy="376174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 分析众筹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23215" y="1628775"/>
            <a:ext cx="8229600" cy="382397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 分析</a:t>
            </a:r>
            <a:r>
              <a:rPr lang="en-US" altLang="zh-CN"/>
              <a:t>P2P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9070" y="1700530"/>
            <a:ext cx="8229600" cy="4346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/>
            <a:r>
              <a:rPr lang="zh-CN" altLang="en-US" b="1">
                <a:solidFill>
                  <a:srgbClr val="0070C0"/>
                </a:solidFill>
              </a:rPr>
              <a:t>理论的重要性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7170" name="Rectangle 3"/>
          <p:cNvSpPr>
            <a:spLocks noGrp="1"/>
          </p:cNvSpPr>
          <p:nvPr>
            <p:ph type="subTitle"/>
          </p:nvPr>
        </p:nvSpPr>
        <p:spPr>
          <a:xfrm>
            <a:off x="278130" y="3887470"/>
            <a:ext cx="8546465" cy="1774825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l">
              <a:buNone/>
            </a:pPr>
            <a:r>
              <a:rPr lang="zh-CN" altLang="en-US" sz="2400"/>
              <a:t>教学目标：</a:t>
            </a:r>
            <a:endParaRPr lang="zh-CN" altLang="en-US" sz="2400"/>
          </a:p>
          <a:p>
            <a:pPr marL="0" lvl="0" indent="0" algn="l">
              <a:buNone/>
            </a:pPr>
            <a:r>
              <a:rPr lang="zh-CN" altLang="en-US" sz="2400"/>
              <a:t>让学生明白理论的重要性，</a:t>
            </a:r>
            <a:endParaRPr lang="zh-CN" altLang="en-US" sz="2400"/>
          </a:p>
          <a:p>
            <a:pPr marL="0" lvl="0" indent="0" algn="l">
              <a:buNone/>
            </a:pPr>
            <a:r>
              <a:rPr lang="zh-CN" altLang="en-US" sz="2400"/>
              <a:t>夸张来说：相对于进入一家企业而言，学习的特效一点用没有</a:t>
            </a:r>
            <a:endParaRPr lang="zh-CN" altLang="en-US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0177" name="灯片编号占位符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r" eaLnBrk="1" hangingPunct="1"/>
            <a:fld id="{9A0DB2DC-4C9A-4742-B13C-FB6460FD3503}" type="slidenum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50178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4800" b="1">
                <a:solidFill>
                  <a:schemeClr val="bg1"/>
                </a:solidFill>
              </a:rPr>
              <a:t>主题：用代码如何实现对象</a:t>
            </a:r>
            <a:endParaRPr lang="zh-CN" altLang="en-US" sz="4800" b="1">
              <a:solidFill>
                <a:schemeClr val="bg1"/>
              </a:solidFill>
            </a:endParaRPr>
          </a:p>
        </p:txBody>
      </p:sp>
      <p:sp>
        <p:nvSpPr>
          <p:cNvPr id="50179" name="副标题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前面我们分析很多事物的属性和方法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下面我们看看如何用代码实现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我们以商场的产品为例讲解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最后我们会做一个简单的小案例将我们讲的理论串起来综合理解下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产品对象</a:t>
            </a:r>
            <a:endParaRPr lang="zh-CN" altLang="en-US"/>
          </a:p>
        </p:txBody>
      </p:sp>
      <p:pic>
        <p:nvPicPr>
          <p:cNvPr id="51203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28675" y="1485900"/>
            <a:ext cx="7775575" cy="45466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542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属性和方法</a:t>
            </a:r>
            <a:endParaRPr lang="zh-CN" altLang="en-US"/>
          </a:p>
        </p:txBody>
      </p:sp>
      <p:sp>
        <p:nvSpPr>
          <p:cNvPr id="54275" name="文本占位符 54274"/>
          <p:cNvSpPr>
            <a:spLocks noGrp="1"/>
          </p:cNvSpPr>
          <p:nvPr>
            <p:ph idx="1"/>
          </p:nvPr>
        </p:nvSpPr>
        <p:spPr/>
        <p:txBody>
          <a:bodyPr/>
          <a:p>
            <a:pPr marL="1905" indent="-1905" fontAlgn="base"/>
            <a:r>
              <a:rPr lang="zh-CN" altLang="en-US" strike="noStrike" noProof="1"/>
              <a:t>特性：我们一般将特性称之为属性</a:t>
            </a:r>
            <a:endParaRPr lang="zh-CN" altLang="en-US" strike="noStrike" noProof="1"/>
          </a:p>
          <a:p>
            <a:pPr marL="1905" indent="-1905" fontAlgn="base"/>
            <a:r>
              <a:rPr lang="zh-CN" altLang="en-US" strike="noStrike" noProof="1"/>
              <a:t>行为：称之为方法</a:t>
            </a:r>
            <a:r>
              <a:rPr lang="en-US" altLang="zh-CN" strike="noStrike" noProof="1"/>
              <a:t>--</a:t>
            </a:r>
            <a:r>
              <a:rPr lang="zh-CN" altLang="en-US" strike="noStrike" noProof="1"/>
              <a:t>其实就是一个函数</a:t>
            </a:r>
            <a:endParaRPr lang="zh-CN" altLang="en-US" strike="noStrike" noProof="1"/>
          </a:p>
          <a:p>
            <a:pPr marL="1905" indent="-1905" fontAlgn="base"/>
            <a:endParaRPr lang="zh-CN" altLang="en-US" strike="noStrike" noProof="1"/>
          </a:p>
          <a:p>
            <a:pPr marL="1905" indent="-344805" fontAlgn="base">
              <a:buNone/>
            </a:pPr>
            <a:endParaRPr lang="zh-CN" altLang="en-US" strike="noStrike" noProof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语法规范</a:t>
            </a:r>
            <a:endParaRPr lang="zh-CN" altLang="en-US"/>
          </a:p>
        </p:txBody>
      </p:sp>
      <p:sp>
        <p:nvSpPr>
          <p:cNvPr id="53251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zh-CN" altLang="en-US"/>
              <a:t>我们一般将属性放在上面，方法放在下面</a:t>
            </a:r>
            <a:endParaRPr lang="zh-CN" altLang="en-US"/>
          </a:p>
          <a:p>
            <a:pPr lvl="0" eaLnBrk="1" hangingPunct="1">
              <a:lnSpc>
                <a:spcPct val="90000"/>
              </a:lnSpc>
            </a:pPr>
            <a:r>
              <a:rPr lang="zh-CN" altLang="en-US"/>
              <a:t>这个是固定用法</a:t>
            </a:r>
            <a:endParaRPr lang="zh-CN" altLang="en-US"/>
          </a:p>
          <a:p>
            <a:pPr lvl="0" eaLnBrk="1" hangingPunct="1">
              <a:lnSpc>
                <a:spcPct val="90000"/>
              </a:lnSpc>
            </a:pPr>
            <a:r>
              <a:rPr lang="zh-CN" altLang="en-US"/>
              <a:t>上面的这个容器叫构造函数，又叫构造对象，专门放置属性</a:t>
            </a:r>
            <a:endParaRPr lang="zh-CN" altLang="en-US"/>
          </a:p>
          <a:p>
            <a:pPr lvl="0" eaLnBrk="1" hangingPunct="1">
              <a:lnSpc>
                <a:spcPct val="90000"/>
              </a:lnSpc>
            </a:pPr>
            <a:r>
              <a:rPr lang="zh-CN" altLang="en-US"/>
              <a:t>下面的这种写法叫原型对象，专门放置方法</a:t>
            </a:r>
            <a:endParaRPr lang="zh-CN" altLang="en-US"/>
          </a:p>
          <a:p>
            <a:pPr lvl="0" eaLnBrk="1" hangingPunct="1">
              <a:lnSpc>
                <a:spcPct val="90000"/>
              </a:lnSpc>
            </a:pPr>
            <a:r>
              <a:rPr lang="zh-CN" altLang="en-US"/>
              <a:t>后面我们讲解和这个格式有关的一切理论，课程的深度应该会强过将来面试你的人，就看你能理解几成。</a:t>
            </a:r>
            <a:endParaRPr lang="zh-CN" altLang="en-US"/>
          </a:p>
          <a:p>
            <a:pPr lvl="0" eaLnBrk="1" hangingPunct="1"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63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属性定义两种方式</a:t>
            </a:r>
            <a:endParaRPr lang="zh-CN" altLang="en-US"/>
          </a:p>
        </p:txBody>
      </p:sp>
      <p:sp>
        <p:nvSpPr>
          <p:cNvPr id="54274" name="文本占位符 56322"/>
          <p:cNvSpPr>
            <a:spLocks noGrp="1"/>
          </p:cNvSpPr>
          <p:nvPr>
            <p:ph idx="1"/>
          </p:nvPr>
        </p:nvSpPr>
        <p:spPr/>
        <p:txBody>
          <a:bodyPr anchor="t"/>
          <a:p>
            <a:pPr eaLnBrk="1" hangingPunct="1">
              <a:lnSpc>
                <a:spcPct val="90000"/>
              </a:lnSpc>
            </a:pPr>
            <a:r>
              <a:rPr lang="en-US" altLang="zh-CN"/>
              <a:t>this.xx='</a:t>
            </a:r>
            <a:r>
              <a:rPr lang="zh-CN" altLang="en-US"/>
              <a:t>默认值</a:t>
            </a:r>
            <a:r>
              <a:rPr lang="en-US" altLang="zh-CN"/>
              <a:t>'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函数传参方式</a:t>
            </a:r>
            <a:endParaRPr lang="zh-CN" altLang="en-US"/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573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方法定义的两种方式</a:t>
            </a:r>
            <a:endParaRPr lang="zh-CN" altLang="en-US"/>
          </a:p>
        </p:txBody>
      </p:sp>
      <p:sp>
        <p:nvSpPr>
          <p:cNvPr id="55298" name="文本占位符 5734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/>
              <a:t>person.prototype={}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person.pertotype.add=function(){}</a:t>
            </a:r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术语总结 </a:t>
            </a:r>
            <a:r>
              <a:rPr lang="en-US" altLang="zh-CN"/>
              <a:t>- </a:t>
            </a:r>
            <a:r>
              <a:rPr lang="zh-CN" altLang="en-US"/>
              <a:t>小名和学名</a:t>
            </a:r>
            <a:endParaRPr lang="zh-CN" altLang="en-US"/>
          </a:p>
        </p:txBody>
      </p:sp>
      <p:sp>
        <p:nvSpPr>
          <p:cNvPr id="56323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构造函数</a:t>
            </a:r>
            <a:endParaRPr lang="zh-CN" altLang="en-US"/>
          </a:p>
          <a:p>
            <a:pPr lvl="0" eaLnBrk="1" hangingPunct="1"/>
            <a:r>
              <a:rPr lang="zh-CN" altLang="en-US"/>
              <a:t>原型对象</a:t>
            </a:r>
            <a:endParaRPr lang="zh-CN" altLang="en-US"/>
          </a:p>
          <a:p>
            <a:pPr lvl="0" eaLnBrk="1" hangingPunct="1"/>
            <a:r>
              <a:rPr lang="zh-CN" altLang="en-US"/>
              <a:t>属性</a:t>
            </a:r>
            <a:endParaRPr lang="zh-CN" altLang="en-US"/>
          </a:p>
          <a:p>
            <a:pPr lvl="0" eaLnBrk="1" hangingPunct="1"/>
            <a:r>
              <a:rPr lang="zh-CN" altLang="en-US"/>
              <a:t>方法</a:t>
            </a:r>
            <a:endParaRPr lang="zh-CN" altLang="en-US"/>
          </a:p>
          <a:p>
            <a:pPr lvl="0" eaLnBrk="1" hangingPunct="1"/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593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57346" name="文本占位符 5939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代码实现新闻对象</a:t>
            </a:r>
            <a:endParaRPr lang="zh-CN" altLang="en-US"/>
          </a:p>
        </p:txBody>
      </p:sp>
      <p:pic>
        <p:nvPicPr>
          <p:cNvPr id="57347" name="图片 5939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5650" y="2349500"/>
            <a:ext cx="4903788" cy="40227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课后练习 实现众筹 </a:t>
            </a:r>
            <a:r>
              <a:rPr lang="en-US" altLang="zh-CN"/>
              <a:t>p2p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用代码实现众筹</a:t>
            </a:r>
            <a:endParaRPr lang="zh-CN" altLang="en-US"/>
          </a:p>
          <a:p>
            <a:r>
              <a:rPr lang="zh-CN" altLang="en-US"/>
              <a:t>用代码实现</a:t>
            </a:r>
            <a:r>
              <a:rPr lang="en-US" altLang="zh-CN"/>
              <a:t>P2P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理论的重要性</a:t>
            </a:r>
            <a:endParaRPr lang="zh-CN" altLang="en-US"/>
          </a:p>
        </p:txBody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 sz="2400"/>
              <a:t>前面写了很多特效，但是想要面试成功一些企业是远远不够的，因为面试基本上都是考察理论基础。</a:t>
            </a:r>
            <a:endParaRPr lang="zh-CN" altLang="en-US" sz="2400"/>
          </a:p>
          <a:p>
            <a:pPr lvl="0" eaLnBrk="1" hangingPunct="1"/>
            <a:endParaRPr lang="zh-CN" altLang="en-US" sz="2400"/>
          </a:p>
          <a:p>
            <a:pPr lvl="0" eaLnBrk="1" hangingPunct="1"/>
            <a:r>
              <a:rPr lang="zh-CN" altLang="en-US" sz="2400"/>
              <a:t>大家不要想着在这四个月实践，写特效的能力会很高，没</a:t>
            </a:r>
            <a:r>
              <a:rPr lang="en-US" altLang="zh-CN" sz="2400"/>
              <a:t>3</a:t>
            </a:r>
            <a:r>
              <a:rPr lang="zh-CN" altLang="en-US" sz="2400"/>
              <a:t>年经验，实践能力是很难提到到一个高度的。</a:t>
            </a:r>
            <a:endParaRPr lang="zh-CN" altLang="en-US" sz="2400"/>
          </a:p>
          <a:p>
            <a:pPr lvl="0" eaLnBrk="1" hangingPunct="1"/>
            <a:endParaRPr lang="zh-CN" altLang="en-US" sz="2400"/>
          </a:p>
          <a:p>
            <a:pPr lvl="0" eaLnBrk="1" hangingPunct="1"/>
            <a:r>
              <a:rPr lang="zh-CN" altLang="en-US" sz="2400"/>
              <a:t>所以我们出去首先要成为理论巨人，才能通过人家公司的面试，公司一般都是通过面试你的理论能力，因为实践可以通过后天慢慢来培养，如果你连理论都不会，那么你连进人家公司的机会都没有。</a:t>
            </a:r>
            <a:endParaRPr lang="zh-CN" altLang="en-US" sz="2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60417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800" b="1" kern="1200" baseline="0" dirty="0">
                <a:solidFill>
                  <a:srgbClr val="0070C0"/>
                </a:solidFill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面向对象编程误区</a:t>
            </a:r>
            <a:endParaRPr lang="zh-CN" altLang="en-US" sz="4800" b="1" kern="1200" baseline="0" dirty="0">
              <a:solidFill>
                <a:srgbClr val="0070C0"/>
              </a:solidFill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58370" name="副标题 6041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61441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59394" name="文本占位符 6144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面向对象编程语法规范不重要，</a:t>
            </a:r>
            <a:endParaRPr lang="zh-CN" altLang="en-US" dirty="0"/>
          </a:p>
          <a:p>
            <a:r>
              <a:rPr lang="zh-CN" altLang="en-US" dirty="0"/>
              <a:t>重要的是编程思维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给你任何一个物体，你能用对象思维分析出来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分析的时候不是随便分析的，是根据需求来定的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624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按需分析，而不是乱分析</a:t>
            </a:r>
            <a:endParaRPr lang="zh-CN" altLang="en-US" dirty="0"/>
          </a:p>
        </p:txBody>
      </p:sp>
      <p:sp>
        <p:nvSpPr>
          <p:cNvPr id="60418" name="文本占位符 62466"/>
          <p:cNvSpPr>
            <a:spLocks noGrp="1"/>
          </p:cNvSpPr>
          <p:nvPr>
            <p:ph idx="1"/>
          </p:nvPr>
        </p:nvSpPr>
        <p:spPr>
          <a:xfrm>
            <a:off x="457200" y="1600200"/>
            <a:ext cx="2892425" cy="4565650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sz="2800" dirty="0"/>
              <a:t>新闻，我页面只显示标题，时间，内容等，新闻还有新闻记者，新闻撰稿人，新闻摄影师等属性，由于页面没有显示这些，我们就不给这个新闻对象添加这些属性</a:t>
            </a:r>
            <a:endParaRPr lang="zh-CN" altLang="en-US" sz="2800" dirty="0"/>
          </a:p>
        </p:txBody>
      </p:sp>
      <p:pic>
        <p:nvPicPr>
          <p:cNvPr id="60419" name="图片 6246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708400" y="1628775"/>
            <a:ext cx="5003800" cy="41052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灯片编号占位符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r" eaLnBrk="1" hangingPunct="1"/>
            <a:fld id="{9A0DB2DC-4C9A-4742-B13C-FB6460FD3503}" type="slidenum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61442" name="标题 1"/>
          <p:cNvSpPr>
            <a:spLocks noGrp="1"/>
          </p:cNvSpPr>
          <p:nvPr>
            <p:ph type="ctrTitle"/>
          </p:nvPr>
        </p:nvSpPr>
        <p:spPr>
          <a:xfrm>
            <a:off x="395288" y="2133600"/>
            <a:ext cx="8135937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4000" b="1">
                <a:solidFill>
                  <a:srgbClr val="0070C0"/>
                </a:solidFill>
              </a:rPr>
              <a:t>主题：如何使用我们定义好的对象</a:t>
            </a:r>
            <a:endParaRPr lang="zh-CN" altLang="en-US" sz="4000" b="1">
              <a:solidFill>
                <a:srgbClr val="0070C0"/>
              </a:solidFill>
            </a:endParaRPr>
          </a:p>
        </p:txBody>
      </p:sp>
      <p:sp>
        <p:nvSpPr>
          <p:cNvPr id="61443" name="副标题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抽象和具体</a:t>
            </a:r>
            <a:endParaRPr lang="zh-CN" altLang="en-US"/>
          </a:p>
        </p:txBody>
      </p:sp>
      <p:sp>
        <p:nvSpPr>
          <p:cNvPr id="62467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我们前面定义好的对象是抽象的，</a:t>
            </a:r>
            <a:endParaRPr lang="zh-CN" altLang="en-US"/>
          </a:p>
          <a:p>
            <a:pPr lvl="0" eaLnBrk="1" hangingPunct="1"/>
            <a:r>
              <a:rPr lang="zh-CN" altLang="en-US"/>
              <a:t>无法直接使用，我们只能使用具体的。</a:t>
            </a:r>
            <a:endParaRPr lang="zh-CN" altLang="en-US"/>
          </a:p>
          <a:p>
            <a:pPr lvl="0" eaLnBrk="1" hangingPunct="1"/>
            <a:endParaRPr lang="zh-CN" altLang="en-US"/>
          </a:p>
          <a:p>
            <a:pPr lvl="0" eaLnBrk="1" hangingPunct="1"/>
            <a:r>
              <a:rPr lang="zh-CN" altLang="en-US"/>
              <a:t>那么什么是抽象，什么是具体呢？？</a:t>
            </a: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63491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同学们知道有哪些水果？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香蕉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苹果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菠萝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荔枝</a:t>
            </a:r>
            <a:endParaRPr lang="zh-CN" altLang="en-US" dirty="0"/>
          </a:p>
          <a:p>
            <a:pPr lvl="1" indent="-285750" eaLnBrk="1" hangingPunct="1"/>
            <a:endParaRPr lang="zh-CN" altLang="en-US" dirty="0"/>
          </a:p>
          <a:p>
            <a:pPr lvl="1" indent="-285750" eaLnBrk="1" hangingPunct="1"/>
            <a:endParaRPr lang="zh-CN" altLang="en-US" dirty="0"/>
          </a:p>
          <a:p>
            <a:pPr lvl="1" indent="-285750" eaLnBrk="1" hangingPunct="1"/>
            <a:r>
              <a:rPr lang="zh-CN" altLang="en-US" dirty="0"/>
              <a:t>水果是抽象的，具体的某个水果是具体的</a:t>
            </a:r>
            <a:endParaRPr lang="zh-CN" altLang="en-US" dirty="0"/>
          </a:p>
          <a:p>
            <a:pPr lvl="1" indent="-28575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</a:p>
        </p:txBody>
      </p:sp>
      <p:sp>
        <p:nvSpPr>
          <p:cNvPr id="6451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人是抽象，而具体的某个人是具体的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人只是一个概念，泛称，看不见摸不着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而某个人可以看见，可以摸得着，比如我就是一个人，大家能看见，能摸得到吧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学生是抽象的，具体的某个学生是具体的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学生是一个概念，泛称，看不见，摸不着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而小王是一个学生，可以看得见，摸得着</a:t>
            </a:r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产品的抽象和具体</a:t>
            </a:r>
            <a:endParaRPr lang="zh-CN" altLang="en-US"/>
          </a:p>
        </p:txBody>
      </p:sp>
      <p:sp>
        <p:nvSpPr>
          <p:cNvPr id="65539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 sz="2400"/>
              <a:t>产品是抽象，每个产品是具体</a:t>
            </a:r>
            <a:endParaRPr lang="zh-CN" altLang="en-US" sz="2400"/>
          </a:p>
          <a:p>
            <a:pPr lvl="0" eaLnBrk="1" hangingPunct="1"/>
            <a:r>
              <a:rPr lang="zh-CN" altLang="en-US" sz="2400"/>
              <a:t>抽象的东西是看不见摸不着的，我们无法使用，我们只能使用具体的，那么如何具体化某个产品呢</a:t>
            </a:r>
            <a:endParaRPr lang="zh-CN" altLang="en-US" sz="2400"/>
          </a:p>
        </p:txBody>
      </p:sp>
      <p:pic>
        <p:nvPicPr>
          <p:cNvPr id="65540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3781425" y="-963930"/>
            <a:ext cx="13185775" cy="762381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使用产品对象</a:t>
            </a:r>
            <a:endParaRPr lang="zh-CN" altLang="en-US"/>
          </a:p>
        </p:txBody>
      </p:sp>
      <p:sp>
        <p:nvSpPr>
          <p:cNvPr id="66563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这里我们具体化了一个苹果</a:t>
            </a:r>
            <a:r>
              <a:rPr lang="en-US" altLang="zh-CN"/>
              <a:t>iphone</a:t>
            </a:r>
            <a:r>
              <a:rPr lang="zh-CN" altLang="en-US"/>
              <a:t>手机，价格是</a:t>
            </a:r>
            <a:r>
              <a:rPr lang="en-US" altLang="zh-CN"/>
              <a:t>6000</a:t>
            </a:r>
            <a:r>
              <a:rPr lang="zh-CN" altLang="en-US"/>
              <a:t>元，然后我们通过点语法访问对象中的属性和方法</a:t>
            </a:r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  <a:r>
              <a:rPr lang="zh-CN" altLang="en-US"/>
              <a:t>使用对象中的工具方法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7586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/>
            <a:r>
              <a:rPr lang="zh-CN" altLang="en-US"/>
              <a:t>定义属性规范：</a:t>
            </a:r>
            <a:r>
              <a:rPr lang="en-US" altLang="zh-CN"/>
              <a:t>this</a:t>
            </a:r>
            <a:endParaRPr lang="en-US" altLang="zh-CN"/>
          </a:p>
          <a:p>
            <a:pPr lvl="0"/>
            <a:r>
              <a:rPr lang="zh-CN" altLang="en-US"/>
              <a:t>对象属性赋值：</a:t>
            </a:r>
            <a:r>
              <a:rPr lang="en-US" altLang="zh-CN"/>
              <a:t>iphone.name=''</a:t>
            </a:r>
            <a:endParaRPr lang="en-US" altLang="zh-CN"/>
          </a:p>
          <a:p>
            <a:pPr lvl="0"/>
            <a:r>
              <a:rPr lang="zh-CN" altLang="en-US"/>
              <a:t>添加一个属性</a:t>
            </a:r>
            <a:endParaRPr lang="zh-CN" altLang="en-US"/>
          </a:p>
          <a:p>
            <a:pPr lvl="0"/>
            <a:r>
              <a:rPr lang="zh-CN" altLang="en-US"/>
              <a:t>修改一个属性的值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</a:p>
        </p:txBody>
      </p:sp>
      <p:sp>
        <p:nvSpPr>
          <p:cNvPr id="9218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>
              <a:lnSpc>
                <a:spcPct val="90000"/>
              </a:lnSpc>
            </a:pPr>
            <a:r>
              <a:rPr lang="zh-CN" altLang="en-US" sz="2400" dirty="0"/>
              <a:t>简单说下你对函数的了解</a:t>
            </a:r>
            <a:endParaRPr lang="zh-CN" altLang="en-US" sz="2400" dirty="0"/>
          </a:p>
          <a:p>
            <a:pPr lvl="1" indent="-285750">
              <a:lnSpc>
                <a:spcPct val="90000"/>
              </a:lnSpc>
            </a:pPr>
            <a:r>
              <a:rPr lang="zh-CN" altLang="en-US" sz="2000" dirty="0"/>
              <a:t>答案：我不会说，我只会用</a:t>
            </a:r>
            <a:endParaRPr lang="zh-CN" altLang="en-US" sz="2000" dirty="0"/>
          </a:p>
          <a:p>
            <a:pPr lvl="1" indent="-285750">
              <a:lnSpc>
                <a:spcPct val="90000"/>
              </a:lnSpc>
            </a:pPr>
            <a:r>
              <a:rPr lang="zh-CN" altLang="en-US" sz="2000" dirty="0"/>
              <a:t>函数有名称，参数，这样回答等于没说，那怎么说呢？</a:t>
            </a:r>
            <a:endParaRPr lang="zh-CN" altLang="en-US" sz="2000" dirty="0"/>
          </a:p>
          <a:p>
            <a:pPr lvl="0">
              <a:lnSpc>
                <a:spcPct val="90000"/>
              </a:lnSpc>
            </a:pPr>
            <a:r>
              <a:rPr lang="zh-CN" altLang="en-US" sz="2400" dirty="0"/>
              <a:t>简单说下你对面向对象的理解</a:t>
            </a:r>
            <a:endParaRPr lang="zh-CN" altLang="en-US" sz="2400" dirty="0"/>
          </a:p>
          <a:p>
            <a:pPr lvl="0">
              <a:lnSpc>
                <a:spcPct val="90000"/>
              </a:lnSpc>
            </a:pPr>
            <a:r>
              <a:rPr lang="zh-CN" altLang="en-US" sz="2300" dirty="0"/>
              <a:t>简单说下你对原型链的理解</a:t>
            </a:r>
            <a:endParaRPr lang="zh-CN" altLang="en-US" sz="2300" dirty="0"/>
          </a:p>
          <a:p>
            <a:pPr lvl="0">
              <a:lnSpc>
                <a:spcPct val="90000"/>
              </a:lnSpc>
            </a:pPr>
            <a:r>
              <a:rPr lang="zh-CN" altLang="en-US" sz="2300" dirty="0"/>
              <a:t>简述你对JS中继承的理解</a:t>
            </a:r>
            <a:endParaRPr lang="zh-CN" altLang="en-US" sz="2300" dirty="0"/>
          </a:p>
          <a:p>
            <a:pPr lvl="1" indent="-285750">
              <a:lnSpc>
                <a:spcPct val="90000"/>
              </a:lnSpc>
            </a:pPr>
            <a:endParaRPr lang="zh-CN" altLang="en-US" sz="2000" dirty="0"/>
          </a:p>
          <a:p>
            <a:pPr lvl="1" indent="-285750">
              <a:lnSpc>
                <a:spcPct val="90000"/>
              </a:lnSpc>
            </a:pPr>
            <a:r>
              <a:rPr lang="zh-CN" altLang="en-US" sz="2000" dirty="0"/>
              <a:t>像这样的面试题，你前面不管做多少特效，写多少代码你都回答不好，因为你压根没有这方面的理论基础，也就是内功</a:t>
            </a:r>
            <a:endParaRPr lang="zh-CN" altLang="en-US" sz="2000" dirty="0"/>
          </a:p>
          <a:p>
            <a:pPr lvl="1" indent="-285750">
              <a:lnSpc>
                <a:spcPct val="90000"/>
              </a:lnSpc>
            </a:pPr>
            <a:r>
              <a:rPr lang="zh-CN" altLang="en-US" sz="2000" dirty="0"/>
              <a:t>除非你是万中无一的绝世好运+绝世高手，获得了独孤九剑，可以没有内功，也能无敌。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706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参数方式</a:t>
            </a:r>
            <a:endParaRPr lang="zh-CN" altLang="en-US"/>
          </a:p>
        </p:txBody>
      </p:sp>
      <p:sp>
        <p:nvSpPr>
          <p:cNvPr id="68610" name="文本占位符 70658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68611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5560" y="1772920"/>
            <a:ext cx="8990965" cy="203009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3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69634" name="Rectangle 1"/>
          <p:cNvSpPr>
            <a:spLocks noGrp="1"/>
          </p:cNvSpPr>
          <p:nvPr>
            <p:ph/>
          </p:nvPr>
        </p:nvSpPr>
        <p:spPr>
          <a:xfrm>
            <a:off x="827088" y="2025650"/>
            <a:ext cx="7200900" cy="974725"/>
          </a:xfrm>
          <a:solidFill>
            <a:srgbClr val="F5F5F5"/>
          </a:solidFill>
        </p:spPr>
        <p:txBody>
          <a:bodyPr wrap="square" lIns="0" tIns="0" rIns="0" bIns="0" anchor="ctr">
            <a:spAutoFit/>
          </a:bodyPr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Arial" charset="0"/>
              </a:rPr>
              <a:t>先实例后使用</a:t>
            </a:r>
            <a:endParaRPr lang="en-US" altLang="x-none" dirty="0">
              <a:latin typeface="Arial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Arial" charset="0"/>
              </a:rPr>
              <a:t>访问成员（属性，方法）点语法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69635" name="Rectangle 2"/>
          <p:cNvSpPr/>
          <p:nvPr/>
        </p:nvSpPr>
        <p:spPr>
          <a:xfrm>
            <a:off x="793750" y="3638550"/>
            <a:ext cx="2765425" cy="6143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 anchor="ctr">
            <a:spAutoFit/>
          </a:bodyPr>
          <a:p>
            <a:pPr lvl="0" eaLnBrk="0" hangingPunct="0"/>
            <a:r>
              <a:rPr lang="en-US" altLang="x-none" sz="2000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zhangsan</a:t>
            </a:r>
            <a:r>
              <a:rPr lang="zh-CN" altLang="en-US" sz="2000" dirty="0">
                <a:solidFill>
                  <a:srgbClr val="000000"/>
                </a:solidFill>
                <a:latin typeface="Arial" charset="0"/>
                <a:ea typeface="宋体" charset="-122"/>
                <a:sym typeface="宋体" charset="-122"/>
              </a:rPr>
              <a:t>.propertyName </a:t>
            </a:r>
            <a:endParaRPr lang="en-US" altLang="x-none" sz="2000" dirty="0">
              <a:solidFill>
                <a:srgbClr val="000000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lvl="0" eaLnBrk="0" hangingPunct="0"/>
            <a:r>
              <a:rPr lang="en-US" altLang="x-none" sz="2000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zhangsan</a:t>
            </a:r>
            <a:r>
              <a:rPr lang="zh-CN" altLang="en-US" sz="2000" dirty="0">
                <a:solidFill>
                  <a:srgbClr val="000000"/>
                </a:solidFill>
                <a:latin typeface="Arial" charset="0"/>
                <a:ea typeface="宋体" charset="-122"/>
                <a:sym typeface="宋体" charset="-122"/>
              </a:rPr>
              <a:t>.methodName(); </a:t>
            </a:r>
            <a:endParaRPr lang="zh-CN" altLang="en-US" dirty="0">
              <a:latin typeface="Arial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7270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b="1" kern="1200" baseline="0">
                <a:solidFill>
                  <a:srgbClr val="0070C0"/>
                </a:solidFill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主题：简单的商城例子将前面的知识串起来</a:t>
            </a:r>
            <a:endParaRPr lang="zh-CN" altLang="en-US" sz="4400" b="1" kern="1200" baseline="0">
              <a:solidFill>
                <a:srgbClr val="0070C0"/>
              </a:solidFill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70658" name="副标题 7270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 sz="4000"/>
              <a:t>面向对象的简单运用 </a:t>
            </a:r>
            <a:endParaRPr lang="zh-CN" altLang="en-US" sz="4000"/>
          </a:p>
        </p:txBody>
      </p:sp>
      <p:pic>
        <p:nvPicPr>
          <p:cNvPr id="71682" name="内容占位符 73730"/>
          <p:cNvPicPr>
            <a:picLocks noGrp="1"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4716145" y="1196975"/>
            <a:ext cx="4288790" cy="5002530"/>
          </a:xfrm>
        </p:spPr>
      </p:pic>
      <p:pic>
        <p:nvPicPr>
          <p:cNvPr id="71683" name="图片 7373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9750" y="1485900"/>
            <a:ext cx="2640013" cy="25908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71684" name="图片 7373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315" y="3933190"/>
            <a:ext cx="4374515" cy="24352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74753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72706" name="文本占位符 74754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72707" name="图片 7475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5165" y="1702435"/>
            <a:ext cx="7874635" cy="287464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757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函数方式写法</a:t>
            </a:r>
            <a:endParaRPr lang="zh-CN" altLang="en-US"/>
          </a:p>
        </p:txBody>
      </p:sp>
      <p:sp>
        <p:nvSpPr>
          <p:cNvPr id="73730" name="文本占位符 75778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73731" name="图片 7577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070" y="1556385"/>
            <a:ext cx="8850630" cy="173926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768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添加其他一些方法</a:t>
            </a:r>
            <a:endParaRPr lang="zh-CN" altLang="en-US"/>
          </a:p>
        </p:txBody>
      </p:sp>
      <p:sp>
        <p:nvSpPr>
          <p:cNvPr id="74754" name="文本占位符 76802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74755" name="图片 7680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27405" y="1412875"/>
            <a:ext cx="7482840" cy="48895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778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另外一种绑定方式</a:t>
            </a:r>
            <a:endParaRPr lang="zh-CN" altLang="en-US"/>
          </a:p>
        </p:txBody>
      </p:sp>
      <p:sp>
        <p:nvSpPr>
          <p:cNvPr id="75778" name="文本占位符 7782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豆豆加加法则</a:t>
            </a:r>
            <a:endParaRPr lang="zh-CN" altLang="en-US"/>
          </a:p>
        </p:txBody>
      </p:sp>
      <p:pic>
        <p:nvPicPr>
          <p:cNvPr id="75779" name="图片 7782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9750" y="3213100"/>
            <a:ext cx="7362825" cy="24479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  <a:r>
              <a:rPr lang="zh-CN" altLang="en-US"/>
              <a:t>练习 新闻</a:t>
            </a:r>
            <a:endParaRPr lang="zh-CN" altLang="en-US"/>
          </a:p>
        </p:txBody>
      </p:sp>
      <p:sp>
        <p:nvSpPr>
          <p:cNvPr id="76802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7885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总结 </a:t>
            </a:r>
            <a:r>
              <a:rPr lang="en-US" altLang="zh-CN"/>
              <a:t>- </a:t>
            </a:r>
            <a:r>
              <a:rPr lang="zh-CN" altLang="en-US"/>
              <a:t>类，实例术语的引入</a:t>
            </a:r>
            <a:endParaRPr lang="zh-CN" altLang="en-US"/>
          </a:p>
        </p:txBody>
      </p:sp>
      <p:sp>
        <p:nvSpPr>
          <p:cNvPr id="78851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抽象 -- 类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具体 -- 实例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具体化的过程又称之为‘实例化’</a:t>
            </a:r>
            <a:endParaRPr lang="zh-CN" altLang="en-US" dirty="0"/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类可以有多个实例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人有很多人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学生有很多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产品可以有多个产品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  <a:r>
              <a:rPr lang="zh-CN" altLang="en-US"/>
              <a:t>理论面试题比重</a:t>
            </a:r>
            <a:endParaRPr lang="zh-CN" altLang="en-US"/>
          </a:p>
        </p:txBody>
      </p:sp>
      <p:sp>
        <p:nvSpPr>
          <p:cNvPr id="10242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/>
            <a:r>
              <a:rPr lang="en-US" altLang="zh-CN"/>
              <a:t>99.999999%</a:t>
            </a:r>
            <a:endParaRPr lang="en-US" altLang="zh-CN"/>
          </a:p>
          <a:p>
            <a:pPr lvl="0"/>
            <a:r>
              <a:rPr lang="zh-CN" altLang="en-US"/>
              <a:t>理论不懂，你连企业的大门都进不去</a:t>
            </a:r>
            <a:endParaRPr lang="zh-CN" altLang="en-US"/>
          </a:p>
          <a:p>
            <a:pPr lvl="0"/>
            <a:r>
              <a:rPr lang="zh-CN" altLang="en-US"/>
              <a:t>实践可以后天在项目中慢慢培养，但是如果没有理论基础，你连实践的机会都没有</a:t>
            </a:r>
            <a:endParaRPr lang="zh-CN" altLang="en-US"/>
          </a:p>
          <a:p>
            <a:pPr lvl="0"/>
            <a:r>
              <a:rPr lang="zh-CN" altLang="en-US"/>
              <a:t>必须成为理论巨人</a:t>
            </a:r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7987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总结</a:t>
            </a:r>
            <a:r>
              <a:rPr lang="en-US" altLang="zh-CN"/>
              <a:t>2 -- </a:t>
            </a:r>
            <a:r>
              <a:rPr lang="zh-CN" altLang="en-US"/>
              <a:t>原型方式定义对象语法</a:t>
            </a:r>
            <a:endParaRPr lang="zh-CN" altLang="en-US"/>
          </a:p>
        </p:txBody>
      </p:sp>
      <p:sp>
        <p:nvSpPr>
          <p:cNvPr id="7987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定义规范</a:t>
            </a:r>
            <a:endParaRPr lang="zh-CN" altLang="en-US"/>
          </a:p>
          <a:p>
            <a:pPr lvl="0" eaLnBrk="1" hangingPunct="1"/>
            <a:r>
              <a:rPr lang="zh-CN" altLang="en-US"/>
              <a:t>使用规范</a:t>
            </a:r>
            <a:endParaRPr lang="zh-CN" altLang="en-US"/>
          </a:p>
        </p:txBody>
      </p:sp>
      <p:pic>
        <p:nvPicPr>
          <p:cNvPr id="79876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2413" y="2781300"/>
            <a:ext cx="6599237" cy="38195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8089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奇怪的书写方式</a:t>
            </a:r>
            <a:endParaRPr lang="zh-CN" altLang="en-US"/>
          </a:p>
        </p:txBody>
      </p:sp>
      <p:sp>
        <p:nvSpPr>
          <p:cNvPr id="80899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这就和：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汉字为什么这么写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英文单词为什么写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阿拉伯数字的1为什么这么些而不是其他写法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道理是一样的，这是一种固定书写格式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明天的课程我们会对这个写法抽丝拨茧，从里到外了解其所有知识点，所有可能的面试题</a:t>
            </a:r>
            <a:endParaRPr lang="zh-CN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9115" y="2708910"/>
            <a:ext cx="8115300" cy="921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solidFill>
                  <a:schemeClr val="bg1"/>
                </a:solidFill>
              </a:rPr>
              <a:t>对象的字面量和</a:t>
            </a:r>
            <a:r>
              <a:rPr lang="en-US" altLang="zh-CN" sz="5400" b="1">
                <a:solidFill>
                  <a:schemeClr val="bg1"/>
                </a:solidFill>
              </a:rPr>
              <a:t>JSON</a:t>
            </a:r>
            <a:r>
              <a:rPr lang="zh-CN" altLang="en-US" sz="5400" b="1">
                <a:solidFill>
                  <a:schemeClr val="bg1"/>
                </a:solidFill>
              </a:rPr>
              <a:t>对象</a:t>
            </a:r>
            <a:endParaRPr lang="zh-CN" altLang="en-US" sz="5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/>
              <a:t>字面量和</a:t>
            </a:r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8601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引入</a:t>
            </a:r>
            <a:endParaRPr lang="zh-CN" altLang="en-US"/>
          </a:p>
        </p:txBody>
      </p:sp>
      <p:sp>
        <p:nvSpPr>
          <p:cNvPr id="86019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前面我们学习了</a:t>
            </a:r>
            <a:r>
              <a:rPr lang="en-US" altLang="zh-CN"/>
              <a:t>json</a:t>
            </a:r>
            <a:r>
              <a:rPr lang="zh-CN" altLang="en-US"/>
              <a:t>对象，其又称之为对象的字面量形式</a:t>
            </a:r>
            <a:endParaRPr lang="zh-CN" altLang="en-US"/>
          </a:p>
          <a:p>
            <a:pPr lvl="0" eaLnBrk="1" hangingPunct="1"/>
            <a:endParaRPr lang="zh-CN" altLang="en-US"/>
          </a:p>
          <a:p>
            <a:pPr lvl="0" eaLnBrk="1" hangingPunct="1"/>
            <a:r>
              <a:rPr lang="zh-CN" altLang="en-US"/>
              <a:t>他是面向对象的一种简化写法，是对象的一个实例，所以我们前面使用</a:t>
            </a:r>
            <a:r>
              <a:rPr lang="en-US" altLang="zh-CN"/>
              <a:t>json</a:t>
            </a:r>
            <a:r>
              <a:rPr lang="zh-CN" altLang="en-US"/>
              <a:t>字面量的时候无需实例化了。</a:t>
            </a:r>
            <a:endParaRPr lang="zh-CN" altLang="en-US"/>
          </a:p>
          <a:p>
            <a:pPr lvl="0" eaLnBrk="1" hangingPunct="1"/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89089"/>
          <p:cNvSpPr>
            <a:spLocks noGrp="1"/>
          </p:cNvSpPr>
          <p:nvPr>
            <p:ph type="title"/>
          </p:nvPr>
        </p:nvSpPr>
        <p:spPr>
          <a:xfrm>
            <a:off x="395288" y="620713"/>
            <a:ext cx="8229600" cy="1143000"/>
          </a:xfrm>
        </p:spPr>
        <p:txBody>
          <a:bodyPr anchor="ctr"/>
          <a:p>
            <a:r>
              <a:rPr lang="en-US" altLang="zh-CN"/>
              <a:t>JSON</a:t>
            </a:r>
            <a:r>
              <a:rPr lang="zh-CN" altLang="en-US"/>
              <a:t>对象定义</a:t>
            </a:r>
            <a:endParaRPr lang="zh-CN" altLang="en-US"/>
          </a:p>
        </p:txBody>
      </p:sp>
      <p:sp>
        <p:nvSpPr>
          <p:cNvPr id="87042" name="文本占位符 89090"/>
          <p:cNvSpPr>
            <a:spLocks noGrp="1"/>
          </p:cNvSpPr>
          <p:nvPr>
            <p:ph idx="1"/>
          </p:nvPr>
        </p:nvSpPr>
        <p:spPr>
          <a:xfrm>
            <a:off x="179388" y="1628775"/>
            <a:ext cx="8794750" cy="4527550"/>
          </a:xfrm>
        </p:spPr>
        <p:txBody>
          <a:bodyPr anchor="t"/>
          <a:p>
            <a:r>
              <a:rPr lang="en-US" altLang="zh-CN"/>
              <a:t>JSON</a:t>
            </a:r>
            <a:r>
              <a:rPr lang="zh-CN" altLang="en-US"/>
              <a:t>全称为</a:t>
            </a:r>
            <a:r>
              <a:rPr lang="en-US" altLang="zh-CN"/>
              <a:t>JavaScript</a:t>
            </a:r>
            <a:r>
              <a:rPr lang="zh-CN" altLang="en-US"/>
              <a:t>对象简单表示法</a:t>
            </a:r>
            <a:r>
              <a:rPr lang="en-US" altLang="zh-CN"/>
              <a:t>(JavaScript Object Notation)</a:t>
            </a:r>
            <a:endParaRPr lang="en-US" altLang="zh-CN"/>
          </a:p>
          <a:p>
            <a:r>
              <a:rPr lang="zh-CN" altLang="en-US"/>
              <a:t>即通过字面量来表示一个对象，</a:t>
            </a:r>
            <a:endParaRPr lang="zh-CN" altLang="en-US"/>
          </a:p>
          <a:p>
            <a:r>
              <a:rPr lang="zh-CN" altLang="en-US"/>
              <a:t>从简单到复杂均可使用此方式。</a:t>
            </a:r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1"/>
          <p:cNvSpPr>
            <a:spLocks noGrp="1"/>
          </p:cNvSpPr>
          <p:nvPr>
            <p:ph type="ctrTitle"/>
          </p:nvPr>
        </p:nvSpPr>
        <p:spPr>
          <a:xfrm>
            <a:off x="-179387" y="400050"/>
            <a:ext cx="10583862" cy="796925"/>
          </a:xfrm>
        </p:spPr>
        <p:txBody>
          <a:bodyPr anchor="ctr"/>
          <a:p>
            <a:r>
              <a:rPr lang="zh-CN" altLang="en-US" sz="3600" dirty="0"/>
              <a:t>字面量创建的对象和</a:t>
            </a:r>
            <a:r>
              <a:rPr lang="en-US" altLang="x-none" sz="3600" dirty="0"/>
              <a:t>json</a:t>
            </a:r>
            <a:r>
              <a:rPr lang="zh-CN" altLang="en-US" sz="3600" dirty="0"/>
              <a:t>对象区别</a:t>
            </a:r>
            <a:endParaRPr lang="zh-CN" altLang="en-US" sz="3600" dirty="0"/>
          </a:p>
        </p:txBody>
      </p:sp>
      <p:sp>
        <p:nvSpPr>
          <p:cNvPr id="88066" name="内容占位符 2"/>
          <p:cNvSpPr>
            <a:spLocks noGrp="1"/>
          </p:cNvSpPr>
          <p:nvPr>
            <p:ph type="subTitle" idx="1"/>
          </p:nvPr>
        </p:nvSpPr>
        <p:spPr>
          <a:xfrm>
            <a:off x="250825" y="1196975"/>
            <a:ext cx="3889375" cy="5262563"/>
          </a:xfrm>
          <a:solidFill>
            <a:srgbClr val="D8D8D8"/>
          </a:solidFill>
        </p:spPr>
        <p:txBody>
          <a:bodyPr anchor="t"/>
          <a:p>
            <a:pPr>
              <a:buNone/>
            </a:pPr>
            <a:r>
              <a:rPr lang="en-US" altLang="x-none" sz="2800" dirty="0">
                <a:solidFill>
                  <a:srgbClr val="FF0000"/>
                </a:solidFill>
              </a:rPr>
              <a:t>js</a:t>
            </a:r>
            <a:r>
              <a:rPr lang="zh-CN" altLang="en-US" sz="2800" dirty="0">
                <a:solidFill>
                  <a:srgbClr val="FF0000"/>
                </a:solidFill>
              </a:rPr>
              <a:t>对象的字面量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algn="l">
              <a:buNone/>
            </a:pPr>
            <a:r>
              <a:rPr lang="en-US" altLang="x-none" sz="2000" dirty="0"/>
              <a:t>var objectLiteral = {</a:t>
            </a:r>
            <a:endParaRPr lang="zh-CN" altLang="en-US" sz="2000" dirty="0"/>
          </a:p>
          <a:p>
            <a:pPr algn="l">
              <a:buNone/>
            </a:pPr>
            <a:r>
              <a:rPr lang="en-US" altLang="x-none" sz="2000" dirty="0"/>
              <a:t>  </a:t>
            </a:r>
            <a:r>
              <a:rPr lang="en-US" altLang="x-none" sz="2000" b="1" dirty="0">
                <a:solidFill>
                  <a:srgbClr val="FF0000"/>
                </a:solidFill>
              </a:rPr>
              <a:t>name</a:t>
            </a:r>
            <a:r>
              <a:rPr lang="en-US" altLang="x-none" sz="2000" dirty="0"/>
              <a:t>: "Objector.L",</a:t>
            </a:r>
            <a:endParaRPr lang="zh-CN" altLang="en-US" sz="2000" dirty="0"/>
          </a:p>
          <a:p>
            <a:pPr algn="l">
              <a:buNone/>
            </a:pPr>
            <a:r>
              <a:rPr lang="en-US" altLang="x-none" sz="2000" dirty="0"/>
              <a:t>  age: "24",</a:t>
            </a:r>
            <a:endParaRPr lang="zh-CN" altLang="en-US" sz="2000" dirty="0"/>
          </a:p>
          <a:p>
            <a:pPr algn="l">
              <a:buNone/>
            </a:pPr>
            <a:r>
              <a:rPr lang="en-US" altLang="x-none" sz="2000" dirty="0"/>
              <a:t>  special: "JavaScript",</a:t>
            </a:r>
            <a:endParaRPr lang="zh-CN" altLang="en-US" sz="2000" dirty="0"/>
          </a:p>
          <a:p>
            <a:pPr algn="l">
              <a:buNone/>
            </a:pPr>
            <a:r>
              <a:rPr lang="en-US" altLang="x-none" sz="2000" dirty="0"/>
              <a:t>  sayName: function() {</a:t>
            </a:r>
            <a:endParaRPr lang="zh-CN" altLang="en-US" sz="2000" dirty="0"/>
          </a:p>
          <a:p>
            <a:pPr algn="l">
              <a:buNone/>
            </a:pPr>
            <a:r>
              <a:rPr lang="en-US" altLang="x-none" sz="2000" dirty="0"/>
              <a:t>    return this.name;</a:t>
            </a:r>
            <a:endParaRPr lang="zh-CN" altLang="en-US" sz="2000" dirty="0"/>
          </a:p>
          <a:p>
            <a:pPr algn="l">
              <a:buNone/>
            </a:pPr>
            <a:r>
              <a:rPr lang="en-US" altLang="x-none" sz="2000" dirty="0"/>
              <a:t>  }</a:t>
            </a:r>
            <a:endParaRPr lang="zh-CN" altLang="en-US" sz="2000" dirty="0"/>
          </a:p>
          <a:p>
            <a:pPr algn="l">
              <a:buNone/>
            </a:pPr>
            <a:r>
              <a:rPr lang="en-US" altLang="x-none" sz="2000" dirty="0"/>
              <a:t>};</a:t>
            </a:r>
            <a:endParaRPr lang="zh-CN" altLang="en-US" sz="2000" dirty="0"/>
          </a:p>
        </p:txBody>
      </p:sp>
      <p:sp>
        <p:nvSpPr>
          <p:cNvPr id="88067" name="矩形 3"/>
          <p:cNvSpPr/>
          <p:nvPr/>
        </p:nvSpPr>
        <p:spPr>
          <a:xfrm>
            <a:off x="4356100" y="1196975"/>
            <a:ext cx="4572000" cy="5262563"/>
          </a:xfrm>
          <a:prstGeom prst="rect">
            <a:avLst/>
          </a:prstGeom>
          <a:solidFill>
            <a:srgbClr val="D8D8D8"/>
          </a:solidFill>
          <a:ln w="9525">
            <a:noFill/>
            <a:miter/>
          </a:ln>
        </p:spPr>
        <p:txBody>
          <a:bodyPr anchor="t">
            <a:spAutoFit/>
          </a:bodyPr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en-US" altLang="x-none" sz="2400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Json</a:t>
            </a:r>
            <a:r>
              <a:rPr lang="zh-CN" altLang="en-US" sz="2400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对象</a:t>
            </a:r>
            <a:endParaRPr lang="en-US" altLang="x-none" sz="2400" dirty="0">
              <a:solidFill>
                <a:srgbClr val="FF0000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var jsonFormat = {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"summary"</a:t>
            </a: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: "Blogs",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  "blogrolls": [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    {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       "title": "Explore JavaScript",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       "link": "http://example.com/"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    },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    { 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       "title": "Explore JavaScript",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       "link": "http://example.com/"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    }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  ]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};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二者区别的理论知识</a:t>
            </a:r>
            <a:endParaRPr lang="zh-CN" altLang="en-US" sz="4400" dirty="0"/>
          </a:p>
        </p:txBody>
      </p:sp>
      <p:sp>
        <p:nvSpPr>
          <p:cNvPr id="89090" name="内容占位符 2"/>
          <p:cNvSpPr>
            <a:spLocks noGrp="1"/>
          </p:cNvSpPr>
          <p:nvPr>
            <p:ph type="subTitle" idx="1"/>
          </p:nvPr>
        </p:nvSpPr>
        <p:spPr>
          <a:xfrm>
            <a:off x="0" y="1557338"/>
            <a:ext cx="9037638" cy="2447925"/>
          </a:xfrm>
        </p:spPr>
        <p:txBody>
          <a:bodyPr anchor="t"/>
          <a:p>
            <a:pPr algn="l">
              <a:buNone/>
            </a:pPr>
            <a:r>
              <a:rPr lang="en-US" altLang="x-none" sz="2400" dirty="0"/>
              <a:t>Json</a:t>
            </a:r>
            <a:r>
              <a:rPr lang="zh-CN" altLang="en-US" sz="2400" dirty="0"/>
              <a:t>虽然语法规则要求加个</a:t>
            </a:r>
            <a:r>
              <a:rPr lang="en-US" altLang="x-none" sz="2400" dirty="0"/>
              <a:t>””</a:t>
            </a:r>
            <a:r>
              <a:rPr lang="zh-CN" altLang="en-US" sz="2400" dirty="0"/>
              <a:t>，但是其实不加也是正确的。</a:t>
            </a:r>
            <a:endParaRPr lang="zh-CN" altLang="en-US" sz="2400" dirty="0"/>
          </a:p>
          <a:p>
            <a:pPr algn="l">
              <a:buNone/>
            </a:pPr>
            <a:endParaRPr lang="zh-CN" altLang="en-US" sz="2800" dirty="0"/>
          </a:p>
          <a:p>
            <a:pPr algn="l">
              <a:buNone/>
            </a:pPr>
            <a:r>
              <a:rPr lang="zh-CN" altLang="en-US" sz="2400" dirty="0"/>
              <a:t>由于js语法不是很严谨，以后我们不用过于纠结这些小细节</a:t>
            </a:r>
            <a:endParaRPr lang="zh-CN" altLang="en-US" sz="2400" dirty="0"/>
          </a:p>
          <a:p>
            <a:pPr algn="l">
              <a:buNone/>
            </a:pPr>
            <a:r>
              <a:rPr lang="zh-CN" altLang="en-US" sz="2400" dirty="0"/>
              <a:t>以后统一将json对象，json字面量，对象的字面量形式看成是一回事</a:t>
            </a:r>
            <a:endParaRPr lang="zh-CN" altLang="en-US" sz="2400" dirty="0"/>
          </a:p>
          <a:p>
            <a:pPr algn="l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921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JSON</a:t>
            </a:r>
            <a:r>
              <a:rPr lang="zh-CN" altLang="en-US"/>
              <a:t>字面量的好处</a:t>
            </a:r>
            <a:endParaRPr lang="zh-CN" altLang="en-US"/>
          </a:p>
        </p:txBody>
      </p:sp>
      <p:sp>
        <p:nvSpPr>
          <p:cNvPr id="90114" name="文本占位符 9216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可以减少中间变量，使代码的结构更加清晰，也更加直观。</a:t>
            </a:r>
            <a:endParaRPr lang="zh-CN" altLang="en-US"/>
          </a:p>
          <a:p>
            <a:r>
              <a:rPr lang="zh-CN" altLang="en-US"/>
              <a:t>而不必通过类来进行实例化，大大的提高了编码的效率。</a:t>
            </a:r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/>
              <a:t>使用</a:t>
            </a:r>
            <a:r>
              <a:rPr lang="zh-CN" altLang="en-US"/>
              <a:t>字面量形式改造案例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  <a:r>
              <a:rPr lang="zh-CN" altLang="en-US"/>
              <a:t>课程基础</a:t>
            </a:r>
            <a:endParaRPr lang="zh-CN" altLang="en-US"/>
          </a:p>
        </p:txBody>
      </p:sp>
      <p:sp>
        <p:nvSpPr>
          <p:cNvPr id="11266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/>
            <a:r>
              <a:rPr lang="zh-CN" altLang="en-US" dirty="0"/>
              <a:t>能够开发基本的特效</a:t>
            </a:r>
            <a:endParaRPr lang="en-US" altLang="x-none" dirty="0"/>
          </a:p>
          <a:p>
            <a:pPr lvl="0"/>
            <a:r>
              <a:rPr lang="zh-CN" altLang="en-US" dirty="0"/>
              <a:t>以后我们所有的案例都是建立在大家已经可以写出网上各种特效了：</a:t>
            </a:r>
            <a:endParaRPr lang="en-US" altLang="x-none" dirty="0"/>
          </a:p>
          <a:p>
            <a:pPr lvl="1" indent="-285750"/>
            <a:r>
              <a:rPr lang="zh-CN" altLang="en-US" dirty="0"/>
              <a:t>京东</a:t>
            </a:r>
            <a:endParaRPr lang="en-US" altLang="x-none" dirty="0"/>
          </a:p>
          <a:p>
            <a:pPr lvl="1" indent="-285750"/>
            <a:r>
              <a:rPr lang="zh-CN" altLang="en-US" dirty="0"/>
              <a:t>百度</a:t>
            </a:r>
            <a:endParaRPr lang="en-US" altLang="x-none" dirty="0"/>
          </a:p>
          <a:p>
            <a:pPr lvl="1" indent="-285750"/>
            <a:r>
              <a:rPr lang="zh-CN" altLang="en-US" dirty="0"/>
              <a:t>新浪</a:t>
            </a:r>
            <a:endParaRPr lang="en-US" altLang="x-none" dirty="0"/>
          </a:p>
          <a:p>
            <a:pPr lvl="1" indent="-285750"/>
            <a:r>
              <a:rPr lang="zh-CN" altLang="en-US" dirty="0"/>
              <a:t>。。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9113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使用</a:t>
            </a:r>
            <a:r>
              <a:rPr lang="en-US" altLang="zh-CN"/>
              <a:t>json</a:t>
            </a:r>
            <a:r>
              <a:rPr lang="zh-CN" altLang="en-US"/>
              <a:t>定义产品对象</a:t>
            </a:r>
            <a:endParaRPr lang="zh-CN" altLang="en-US"/>
          </a:p>
        </p:txBody>
      </p:sp>
      <p:sp>
        <p:nvSpPr>
          <p:cNvPr id="91139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</a:p>
        </p:txBody>
      </p:sp>
      <p:pic>
        <p:nvPicPr>
          <p:cNvPr id="91140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12775" y="1485900"/>
            <a:ext cx="7848600" cy="47752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9216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使用</a:t>
            </a:r>
            <a:r>
              <a:rPr lang="en-US" altLang="zh-CN"/>
              <a:t>json</a:t>
            </a:r>
            <a:r>
              <a:rPr lang="zh-CN" altLang="en-US"/>
              <a:t>形式定义购物车对象</a:t>
            </a:r>
            <a:endParaRPr lang="zh-CN" altLang="en-US"/>
          </a:p>
        </p:txBody>
      </p:sp>
      <p:sp>
        <p:nvSpPr>
          <p:cNvPr id="92163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</a:p>
        </p:txBody>
      </p:sp>
      <p:pic>
        <p:nvPicPr>
          <p:cNvPr id="92164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4213" y="1701800"/>
            <a:ext cx="6753225" cy="17272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9318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完善整个功能</a:t>
            </a:r>
            <a:endParaRPr lang="zh-CN" altLang="en-US"/>
          </a:p>
        </p:txBody>
      </p:sp>
      <p:pic>
        <p:nvPicPr>
          <p:cNvPr id="93187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00020" y="1844675"/>
            <a:ext cx="5248275" cy="422846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/>
              <a:t>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原型对象和字面量的关系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字面量其实就是原型对象的一个实例。。。</a:t>
            </a:r>
            <a:endParaRPr lang="zh-CN" altLang="en-US"/>
          </a:p>
          <a:p>
            <a:r>
              <a:rPr lang="zh-CN" altLang="en-US"/>
              <a:t>我们在使用对象的字面量形式（</a:t>
            </a:r>
            <a:r>
              <a:rPr lang="en-US" altLang="zh-CN"/>
              <a:t>json</a:t>
            </a:r>
            <a:r>
              <a:rPr lang="zh-CN" altLang="en-US"/>
              <a:t>）的时候不需要再实例化。</a:t>
            </a:r>
            <a:endParaRPr lang="zh-CN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94210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en-US" altLang="zh-CN" sz="5400" b="1">
                <a:solidFill>
                  <a:srgbClr val="0070C0"/>
                </a:solidFill>
              </a:rPr>
              <a:t>json</a:t>
            </a:r>
            <a:r>
              <a:rPr lang="zh-CN" altLang="en-US" sz="5400" b="1">
                <a:solidFill>
                  <a:srgbClr val="0070C0"/>
                </a:solidFill>
              </a:rPr>
              <a:t>协议和</a:t>
            </a:r>
            <a:r>
              <a:rPr lang="en-US" altLang="zh-CN" sz="5400" b="1">
                <a:solidFill>
                  <a:srgbClr val="0070C0"/>
                </a:solidFill>
              </a:rPr>
              <a:t>json</a:t>
            </a:r>
            <a:r>
              <a:rPr lang="zh-CN" altLang="en-US" sz="5400" b="1">
                <a:solidFill>
                  <a:srgbClr val="0070C0"/>
                </a:solidFill>
              </a:rPr>
              <a:t>对象</a:t>
            </a:r>
            <a:endParaRPr lang="zh-CN" altLang="en-US" sz="5400" b="1">
              <a:solidFill>
                <a:srgbClr val="0070C0"/>
              </a:solidFill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342900" lvl="0" indent="-342900" algn="l" eaLnBrk="1" hangingPunct="1">
              <a:lnSpc>
                <a:spcPct val="80000"/>
              </a:lnSpc>
            </a:pPr>
            <a:r>
              <a:rPr lang="zh-CN" altLang="en-US" sz="2800"/>
              <a:t>教学目标：</a:t>
            </a:r>
            <a:endParaRPr lang="zh-CN" altLang="en-US" sz="2800"/>
          </a:p>
          <a:p>
            <a:pPr marL="342900" lvl="0" indent="-342900" algn="l" eaLnBrk="1" hangingPunct="1">
              <a:lnSpc>
                <a:spcPct val="80000"/>
              </a:lnSpc>
            </a:pPr>
            <a:r>
              <a:rPr lang="zh-CN" altLang="en-US" sz="2800"/>
              <a:t>比较</a:t>
            </a:r>
            <a:r>
              <a:rPr lang="en-US" altLang="zh-CN" sz="2800"/>
              <a:t>json</a:t>
            </a:r>
            <a:r>
              <a:rPr lang="zh-CN" altLang="en-US" sz="2800"/>
              <a:t>字面量对象和</a:t>
            </a:r>
            <a:r>
              <a:rPr lang="en-US" altLang="zh-CN" sz="2800"/>
              <a:t>json</a:t>
            </a:r>
            <a:r>
              <a:rPr lang="zh-CN" altLang="en-US" sz="2800"/>
              <a:t>协议</a:t>
            </a:r>
            <a:endParaRPr lang="zh-CN" altLang="en-US" sz="2800"/>
          </a:p>
          <a:p>
            <a:pPr marL="342900" lvl="0" indent="-342900" algn="l" eaLnBrk="1" hangingPunct="1">
              <a:lnSpc>
                <a:spcPct val="80000"/>
              </a:lnSpc>
            </a:pPr>
            <a:r>
              <a:rPr lang="zh-CN" altLang="en-US" sz="2800"/>
              <a:t>了解数据是如何传输的</a:t>
            </a:r>
            <a:endParaRPr lang="zh-CN" altLang="en-US" sz="2800"/>
          </a:p>
          <a:p>
            <a:pPr marL="342900" lvl="0" indent="-342900" algn="l" eaLnBrk="1" hangingPunct="1">
              <a:lnSpc>
                <a:spcPct val="80000"/>
              </a:lnSpc>
            </a:pPr>
            <a:r>
              <a:rPr lang="zh-CN" altLang="en-US" sz="2800"/>
              <a:t>了解序列化和反序列化</a:t>
            </a:r>
            <a:endParaRPr lang="zh-CN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标题 972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面试题</a:t>
            </a:r>
            <a:endParaRPr lang="zh-CN" altLang="en-US" dirty="0"/>
          </a:p>
        </p:txBody>
      </p:sp>
      <p:sp>
        <p:nvSpPr>
          <p:cNvPr id="95234" name="文本占位符 9728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什么是json协议</a:t>
            </a:r>
            <a:endParaRPr lang="zh-CN" altLang="en-US" dirty="0"/>
          </a:p>
          <a:p>
            <a:r>
              <a:rPr lang="zh-CN" altLang="en-US" dirty="0"/>
              <a:t>json和json对象的区别</a:t>
            </a:r>
            <a:endParaRPr lang="zh-CN" altLang="en-US" dirty="0"/>
          </a:p>
          <a:p>
            <a:r>
              <a:rPr lang="zh-CN" altLang="en-US" dirty="0"/>
              <a:t>xml协议和json协议的优缺点比较</a:t>
            </a:r>
            <a:endParaRPr lang="zh-CN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标题 1054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什么是协议</a:t>
            </a:r>
            <a:endParaRPr lang="zh-CN" altLang="en-US"/>
          </a:p>
        </p:txBody>
      </p:sp>
      <p:sp>
        <p:nvSpPr>
          <p:cNvPr id="103426" name="文本占位符 10547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/>
              <a:t>USB</a:t>
            </a:r>
            <a:r>
              <a:rPr lang="zh-CN" altLang="en-US"/>
              <a:t>接口是一个协议，只要大家按照这个协议生产</a:t>
            </a:r>
            <a:r>
              <a:rPr lang="en-US" altLang="zh-CN"/>
              <a:t>USB</a:t>
            </a:r>
            <a:r>
              <a:rPr lang="zh-CN" altLang="en-US"/>
              <a:t>优盘，鼠标，键盘，就可以被电脑识别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同样的，</a:t>
            </a:r>
            <a:r>
              <a:rPr lang="en-US" altLang="zh-CN"/>
              <a:t>json</a:t>
            </a:r>
            <a:r>
              <a:rPr lang="zh-CN" altLang="en-US"/>
              <a:t>是一个协议，只要我们将数据转换成这个格式，就能实现传输，至于如何传输的，这属于网络学科的范畴</a:t>
            </a:r>
            <a:endParaRPr lang="zh-CN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标题 983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json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96258" name="文本占位符 9830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zh-CN" altLang="en-US"/>
              <a:t>我们在</a:t>
            </a:r>
            <a:r>
              <a:rPr lang="en-US" altLang="zh-CN"/>
              <a:t>ajax</a:t>
            </a:r>
            <a:r>
              <a:rPr lang="zh-CN" altLang="en-US"/>
              <a:t>知道，后台返回给我们的是</a:t>
            </a:r>
            <a:r>
              <a:rPr lang="en-US" altLang="zh-CN"/>
              <a:t>json</a:t>
            </a:r>
            <a:r>
              <a:rPr lang="zh-CN" altLang="en-US"/>
              <a:t>字符串。</a:t>
            </a:r>
            <a:endParaRPr lang="zh-CN" altLang="en-US"/>
          </a:p>
          <a:p>
            <a:pPr>
              <a:lnSpc>
                <a:spcPct val="80000"/>
              </a:lnSpc>
            </a:pPr>
            <a:r>
              <a:rPr lang="zh-CN" altLang="en-US"/>
              <a:t>这个</a:t>
            </a:r>
            <a:r>
              <a:rPr lang="en-US" altLang="zh-CN"/>
              <a:t>json</a:t>
            </a:r>
            <a:r>
              <a:rPr lang="zh-CN" altLang="en-US"/>
              <a:t>协议和</a:t>
            </a:r>
            <a:r>
              <a:rPr lang="en-US" altLang="zh-CN"/>
              <a:t>json</a:t>
            </a:r>
            <a:r>
              <a:rPr lang="zh-CN" altLang="en-US"/>
              <a:t>对象是什么关系呢？</a:t>
            </a:r>
            <a:endParaRPr lang="zh-CN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标题 993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比较</a:t>
            </a:r>
            <a:endParaRPr lang="zh-CN" altLang="en-US"/>
          </a:p>
        </p:txBody>
      </p:sp>
      <p:sp>
        <p:nvSpPr>
          <p:cNvPr id="97282" name="文本占位符 9933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en-US" altLang="zh-CN"/>
              <a:t>JSON</a:t>
            </a:r>
            <a:r>
              <a:rPr lang="zh-CN" altLang="en-US"/>
              <a:t>协议事实上已经作为一种前端与服务器端的数据交换格式，是一种国际标准。他不是语言，他只是一个规范，按照这种规范写法就能实现数据传递。</a:t>
            </a:r>
            <a:endParaRPr lang="zh-CN" altLang="en-US"/>
          </a:p>
          <a:p>
            <a:pPr>
              <a:lnSpc>
                <a:spcPct val="80000"/>
              </a:lnSpc>
            </a:pPr>
            <a:r>
              <a:rPr lang="en-US" altLang="zh-CN"/>
              <a:t>HTML</a:t>
            </a:r>
            <a:r>
              <a:rPr lang="zh-CN" altLang="en-US"/>
              <a:t>语言 </a:t>
            </a:r>
            <a:r>
              <a:rPr lang="en-US" altLang="zh-CN"/>
              <a:t>-- </a:t>
            </a:r>
            <a:r>
              <a:rPr lang="zh-CN" altLang="en-US"/>
              <a:t>协议</a:t>
            </a:r>
            <a:endParaRPr lang="zh-CN" altLang="en-US"/>
          </a:p>
          <a:p>
            <a:pPr>
              <a:lnSpc>
                <a:spcPct val="80000"/>
              </a:lnSpc>
            </a:pPr>
            <a:r>
              <a:rPr lang="en-US" altLang="zh-CN"/>
              <a:t>json</a:t>
            </a:r>
            <a:r>
              <a:rPr lang="zh-CN" altLang="en-US"/>
              <a:t>协议：</a:t>
            </a:r>
            <a:r>
              <a:rPr lang="en-US" altLang="zh-CN"/>
              <a:t>{"name":"</a:t>
            </a:r>
            <a:r>
              <a:rPr lang="zh-CN" altLang="zh-CN"/>
              <a:t>传智播客</a:t>
            </a:r>
            <a:r>
              <a:rPr lang="en-US" altLang="zh-CN"/>
              <a:t>"}</a:t>
            </a:r>
            <a:endParaRPr lang="en-US" altLang="zh-CN"/>
          </a:p>
          <a:p>
            <a:pPr>
              <a:lnSpc>
                <a:spcPct val="80000"/>
              </a:lnSpc>
            </a:pPr>
            <a:r>
              <a:rPr lang="en-US" altLang="zh-CN"/>
              <a:t>{name</a:t>
            </a:r>
            <a:r>
              <a:rPr lang="zh-CN" altLang="en-US"/>
              <a:t>：</a:t>
            </a:r>
            <a:r>
              <a:rPr lang="en-US" altLang="zh-CN"/>
              <a:t>“</a:t>
            </a:r>
            <a:r>
              <a:rPr lang="zh-CN" altLang="zh-CN">
                <a:sym typeface="+mn-ea"/>
              </a:rPr>
              <a:t>传智播客</a:t>
            </a:r>
            <a:r>
              <a:rPr lang="en-US" altLang="zh-CN"/>
              <a:t>”</a:t>
            </a:r>
            <a:r>
              <a:rPr lang="en-US" altLang="zh-CN"/>
              <a:t>}</a:t>
            </a:r>
            <a:endParaRPr lang="en-US" altLang="zh-CN"/>
          </a:p>
          <a:p>
            <a:pPr>
              <a:lnSpc>
                <a:spcPct val="80000"/>
              </a:lnSpc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5806</Words>
  <Application>Kingsoft Office WPP</Application>
  <PresentationFormat>全屏显示(4:3)</PresentationFormat>
  <Paragraphs>711</Paragraphs>
  <Slides>109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109</vt:i4>
      </vt:variant>
    </vt:vector>
  </HeadingPairs>
  <TitlesOfParts>
    <vt:vector size="110" baseType="lpstr">
      <vt:lpstr>Office 主题</vt:lpstr>
      <vt:lpstr>PowerPoint 演示文稿</vt:lpstr>
      <vt:lpstr>教学目标</vt:lpstr>
      <vt:lpstr>前奏</vt:lpstr>
      <vt:lpstr>课程目标</vt:lpstr>
      <vt:lpstr>理论的重要性</vt:lpstr>
      <vt:lpstr>理论的重要性</vt:lpstr>
      <vt:lpstr>PowerPoint 演示文稿</vt:lpstr>
      <vt:lpstr>理论面试题比重</vt:lpstr>
      <vt:lpstr>课程基础</vt:lpstr>
      <vt:lpstr>主题：生活中的对象</vt:lpstr>
      <vt:lpstr>买早餐</vt:lpstr>
      <vt:lpstr>去中关村买电脑</vt:lpstr>
      <vt:lpstr>点根烟</vt:lpstr>
      <vt:lpstr>第四次世界大战</vt:lpstr>
      <vt:lpstr>总结</vt:lpstr>
      <vt:lpstr>总结 万物皆对象</vt:lpstr>
      <vt:lpstr>主题：面向对象编程</vt:lpstr>
      <vt:lpstr>PowerPoint 演示文稿</vt:lpstr>
      <vt:lpstr>PowerPoint 演示文稿</vt:lpstr>
      <vt:lpstr>传统方式</vt:lpstr>
      <vt:lpstr>传统开发四要素 – 牢记</vt:lpstr>
      <vt:lpstr>传统方式 – 使用json保存数据</vt:lpstr>
      <vt:lpstr>传统方式开发存在的缺点</vt:lpstr>
      <vt:lpstr>使用工具包形式</vt:lpstr>
      <vt:lpstr>对象方式思路</vt:lpstr>
      <vt:lpstr>使用工具包形式开发代码</vt:lpstr>
      <vt:lpstr>引导主动思考</vt:lpstr>
      <vt:lpstr>比较</vt:lpstr>
      <vt:lpstr>传统方式和对象方式对比</vt:lpstr>
      <vt:lpstr>制造 和组装</vt:lpstr>
      <vt:lpstr>好处总结</vt:lpstr>
      <vt:lpstr>引出面向对象编程概念</vt:lpstr>
      <vt:lpstr>搭积木编程</vt:lpstr>
      <vt:lpstr>PowerPoint 演示文稿</vt:lpstr>
      <vt:lpstr>PowerPoint 演示文稿</vt:lpstr>
      <vt:lpstr>主题：如何定义对象 提炼对象的属性和方法</vt:lpstr>
      <vt:lpstr>万物皆对象</vt:lpstr>
      <vt:lpstr>分析人的共性</vt:lpstr>
      <vt:lpstr>分析学生的共性</vt:lpstr>
      <vt:lpstr>QQ好友</vt:lpstr>
      <vt:lpstr>分析网站开发中对象的属性和方法</vt:lpstr>
      <vt:lpstr>分析新闻的属性和特征</vt:lpstr>
      <vt:lpstr>分析慕课网</vt:lpstr>
      <vt:lpstr>京东--用户</vt:lpstr>
      <vt:lpstr>分析京东--产品的共性</vt:lpstr>
      <vt:lpstr>产品对象</vt:lpstr>
      <vt:lpstr>京东 - 购物车</vt:lpstr>
      <vt:lpstr>练习 分析众筹</vt:lpstr>
      <vt:lpstr>练习 分析P2P</vt:lpstr>
      <vt:lpstr>主题：用代码如何实现对象</vt:lpstr>
      <vt:lpstr>PowerPoint 演示文稿</vt:lpstr>
      <vt:lpstr>产品对象</vt:lpstr>
      <vt:lpstr>属性和方法</vt:lpstr>
      <vt:lpstr>语法规范</vt:lpstr>
      <vt:lpstr>属性定义两种方式</vt:lpstr>
      <vt:lpstr>方法定义的两种方式</vt:lpstr>
      <vt:lpstr>术语总结 - 小名和学名</vt:lpstr>
      <vt:lpstr>练习</vt:lpstr>
      <vt:lpstr>课后练习 实现众筹 p2p</vt:lpstr>
      <vt:lpstr>面向对象编程误区</vt:lpstr>
      <vt:lpstr>PowerPoint 演示文稿</vt:lpstr>
      <vt:lpstr>按需分析，而不是乱分析</vt:lpstr>
      <vt:lpstr>主题：如何使用我们定义好的对象</vt:lpstr>
      <vt:lpstr>抽象和具体</vt:lpstr>
      <vt:lpstr>问题</vt:lpstr>
      <vt:lpstr>PowerPoint 演示文稿</vt:lpstr>
      <vt:lpstr>产品的抽象和具体</vt:lpstr>
      <vt:lpstr>使用产品对象</vt:lpstr>
      <vt:lpstr>使用对象中的工具方法1</vt:lpstr>
      <vt:lpstr>参数方式</vt:lpstr>
      <vt:lpstr>总结</vt:lpstr>
      <vt:lpstr>主题：简单的商城例子将前面的知识串起来</vt:lpstr>
      <vt:lpstr>面向对象的简单运用 </vt:lpstr>
      <vt:lpstr>PowerPoint 演示文稿</vt:lpstr>
      <vt:lpstr>函数方式写法</vt:lpstr>
      <vt:lpstr>添加其他一些方法</vt:lpstr>
      <vt:lpstr>另外一种绑定方式</vt:lpstr>
      <vt:lpstr>练习 新闻</vt:lpstr>
      <vt:lpstr>总结 - 类，实例术语的引入</vt:lpstr>
      <vt:lpstr>总结2 -- 原型方式定义对象语法</vt:lpstr>
      <vt:lpstr>奇怪的书写方式</vt:lpstr>
      <vt:lpstr>PowerPoint 演示文稿</vt:lpstr>
      <vt:lpstr>字面量和json</vt:lpstr>
      <vt:lpstr>引入</vt:lpstr>
      <vt:lpstr>JSON对象定义</vt:lpstr>
      <vt:lpstr>字面量创建的对象和json对象区别</vt:lpstr>
      <vt:lpstr>二者区别的理论知识</vt:lpstr>
      <vt:lpstr>JSON字面量的好处</vt:lpstr>
      <vt:lpstr>使用字面量形式改造案例</vt:lpstr>
      <vt:lpstr>使用json定义产品对象</vt:lpstr>
      <vt:lpstr>使用json形式定义购物车对象</vt:lpstr>
      <vt:lpstr>完善整个功能</vt:lpstr>
      <vt:lpstr>总结</vt:lpstr>
      <vt:lpstr>原型对象和字面量的关系</vt:lpstr>
      <vt:lpstr>json协议和json对象</vt:lpstr>
      <vt:lpstr>面试题</vt:lpstr>
      <vt:lpstr>什么是协议</vt:lpstr>
      <vt:lpstr>json协议</vt:lpstr>
      <vt:lpstr>比较</vt:lpstr>
      <vt:lpstr>复习ajax于json字符串</vt:lpstr>
      <vt:lpstr>将json对象转化成json字符串</vt:lpstr>
      <vt:lpstr>将json字符串转化成json对象</vt:lpstr>
      <vt:lpstr>主题：对象开发列表页</vt:lpstr>
      <vt:lpstr>面向对象的简单运用-多个产品对象</vt:lpstr>
      <vt:lpstr>开发思路</vt:lpstr>
      <vt:lpstr>使用json改造案例</vt:lpstr>
      <vt:lpstr>复习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hui</cp:lastModifiedBy>
  <cp:revision>45</cp:revision>
  <dcterms:created xsi:type="dcterms:W3CDTF">2015-06-29T07:19:00Z</dcterms:created>
  <dcterms:modified xsi:type="dcterms:W3CDTF">2016-01-25T09:58:05Z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