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4"/>
  </p:notesMasterIdLst>
  <p:handoutMasterIdLst>
    <p:handoutMasterId r:id="rId135"/>
  </p:handoutMasterIdLst>
  <p:sldIdLst>
    <p:sldId id="256" r:id="rId3"/>
    <p:sldId id="262" r:id="rId4"/>
    <p:sldId id="318" r:id="rId5"/>
    <p:sldId id="614" r:id="rId6"/>
    <p:sldId id="615" r:id="rId7"/>
    <p:sldId id="319" r:id="rId8"/>
    <p:sldId id="610" r:id="rId9"/>
    <p:sldId id="320" r:id="rId10"/>
    <p:sldId id="321" r:id="rId11"/>
    <p:sldId id="613" r:id="rId12"/>
    <p:sldId id="612" r:id="rId13"/>
    <p:sldId id="323" r:id="rId14"/>
    <p:sldId id="324" r:id="rId15"/>
    <p:sldId id="326" r:id="rId16"/>
    <p:sldId id="604" r:id="rId17"/>
    <p:sldId id="606" r:id="rId18"/>
    <p:sldId id="327" r:id="rId19"/>
    <p:sldId id="328" r:id="rId20"/>
    <p:sldId id="329" r:id="rId21"/>
    <p:sldId id="330" r:id="rId22"/>
    <p:sldId id="331" r:id="rId23"/>
    <p:sldId id="644" r:id="rId24"/>
    <p:sldId id="679" r:id="rId25"/>
    <p:sldId id="680" r:id="rId26"/>
    <p:sldId id="681" r:id="rId27"/>
    <p:sldId id="332" r:id="rId28"/>
    <p:sldId id="617" r:id="rId29"/>
    <p:sldId id="616" r:id="rId30"/>
    <p:sldId id="334" r:id="rId31"/>
    <p:sldId id="333" r:id="rId32"/>
    <p:sldId id="618" r:id="rId33"/>
    <p:sldId id="620" r:id="rId34"/>
    <p:sldId id="619" r:id="rId35"/>
    <p:sldId id="621" r:id="rId36"/>
    <p:sldId id="335" r:id="rId37"/>
    <p:sldId id="336" r:id="rId38"/>
    <p:sldId id="337" r:id="rId39"/>
    <p:sldId id="338" r:id="rId40"/>
    <p:sldId id="339" r:id="rId41"/>
    <p:sldId id="623" r:id="rId42"/>
    <p:sldId id="622" r:id="rId43"/>
    <p:sldId id="340" r:id="rId44"/>
    <p:sldId id="643" r:id="rId45"/>
    <p:sldId id="671" r:id="rId46"/>
    <p:sldId id="672" r:id="rId47"/>
    <p:sldId id="673" r:id="rId48"/>
    <p:sldId id="674" r:id="rId49"/>
    <p:sldId id="675" r:id="rId50"/>
    <p:sldId id="655" r:id="rId51"/>
    <p:sldId id="683" r:id="rId52"/>
    <p:sldId id="684" r:id="rId53"/>
    <p:sldId id="657" r:id="rId54"/>
    <p:sldId id="676" r:id="rId55"/>
    <p:sldId id="658" r:id="rId56"/>
    <p:sldId id="659" r:id="rId57"/>
    <p:sldId id="646" r:id="rId58"/>
    <p:sldId id="647" r:id="rId59"/>
    <p:sldId id="648" r:id="rId60"/>
    <p:sldId id="649" r:id="rId61"/>
    <p:sldId id="677" r:id="rId62"/>
    <p:sldId id="685" r:id="rId63"/>
    <p:sldId id="353" r:id="rId64"/>
    <p:sldId id="650" r:id="rId65"/>
    <p:sldId id="355" r:id="rId66"/>
    <p:sldId id="1300" r:id="rId67"/>
    <p:sldId id="356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413" r:id="rId99"/>
    <p:sldId id="414" r:id="rId100"/>
    <p:sldId id="1528" r:id="rId101"/>
    <p:sldId id="1542" r:id="rId102"/>
    <p:sldId id="1543" r:id="rId103"/>
    <p:sldId id="1544" r:id="rId104"/>
    <p:sldId id="1545" r:id="rId105"/>
    <p:sldId id="1546" r:id="rId106"/>
    <p:sldId id="1547" r:id="rId107"/>
    <p:sldId id="1548" r:id="rId108"/>
    <p:sldId id="1549" r:id="rId109"/>
    <p:sldId id="1550" r:id="rId110"/>
    <p:sldId id="1551" r:id="rId111"/>
    <p:sldId id="1552" r:id="rId112"/>
    <p:sldId id="1553" r:id="rId113"/>
    <p:sldId id="1554" r:id="rId114"/>
    <p:sldId id="1555" r:id="rId115"/>
    <p:sldId id="1556" r:id="rId116"/>
    <p:sldId id="1557" r:id="rId117"/>
    <p:sldId id="1558" r:id="rId118"/>
    <p:sldId id="1559" r:id="rId119"/>
    <p:sldId id="1529" r:id="rId120"/>
    <p:sldId id="1530" r:id="rId121"/>
    <p:sldId id="1531" r:id="rId122"/>
    <p:sldId id="1532" r:id="rId123"/>
    <p:sldId id="1533" r:id="rId124"/>
    <p:sldId id="1534" r:id="rId125"/>
    <p:sldId id="1535" r:id="rId126"/>
    <p:sldId id="1536" r:id="rId127"/>
    <p:sldId id="1537" r:id="rId128"/>
    <p:sldId id="1538" r:id="rId129"/>
    <p:sldId id="1539" r:id="rId130"/>
    <p:sldId id="1540" r:id="rId131"/>
    <p:sldId id="1541" r:id="rId132"/>
    <p:sldId id="259" r:id="rId1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8" Type="http://schemas.openxmlformats.org/officeDocument/2006/relationships/tableStyles" Target="tableStyles.xml"/><Relationship Id="rId137" Type="http://schemas.openxmlformats.org/officeDocument/2006/relationships/viewProps" Target="viewProps.xml"/><Relationship Id="rId136" Type="http://schemas.openxmlformats.org/officeDocument/2006/relationships/presProps" Target="presProps.xml"/><Relationship Id="rId135" Type="http://schemas.openxmlformats.org/officeDocument/2006/relationships/handoutMaster" Target="handoutMasters/handoutMaster1.xml"/><Relationship Id="rId134" Type="http://schemas.openxmlformats.org/officeDocument/2006/relationships/notesMaster" Target="notesMasters/notesMaster1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60033"/>
            <a:ext cx="8229600" cy="1143000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3260" y="2708910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面向对象进阶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四种创建方式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页面开发流程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页面开发过程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530" y="1600200"/>
            <a:ext cx="8714740" cy="4526280"/>
          </a:xfrm>
        </p:spPr>
        <p:txBody>
          <a:bodyPr>
            <a:normAutofit lnSpcReduction="10000"/>
          </a:bodyPr>
          <a:p>
            <a:r>
              <a:rPr lang="zh-CN"/>
              <a:t>设计：设计师</a:t>
            </a:r>
            <a:endParaRPr lang="zh-CN"/>
          </a:p>
          <a:p>
            <a:r>
              <a:rPr lang="zh-CN"/>
              <a:t>切图 </a:t>
            </a:r>
            <a:r>
              <a:rPr lang="en-US" altLang="zh-CN"/>
              <a:t>html css</a:t>
            </a:r>
            <a:r>
              <a:rPr lang="zh-CN" altLang="en-US"/>
              <a:t>：设计师</a:t>
            </a:r>
            <a:endParaRPr lang="zh-CN" altLang="en-US"/>
          </a:p>
          <a:p>
            <a:r>
              <a:rPr lang="zh-CN"/>
              <a:t>网页布局调整 ：制作师</a:t>
            </a:r>
            <a:endParaRPr lang="zh-CN"/>
          </a:p>
          <a:p>
            <a:r>
              <a:rPr lang="zh-CN"/>
              <a:t>前端开发人员</a:t>
            </a:r>
            <a:endParaRPr lang="zh-CN"/>
          </a:p>
          <a:p>
            <a:pPr lvl="1"/>
            <a:r>
              <a:rPr lang="zh-CN"/>
              <a:t>业务逻辑：前端开发工程师</a:t>
            </a:r>
            <a:r>
              <a:rPr lang="en-US" altLang="zh-CN"/>
              <a:t>	</a:t>
            </a:r>
            <a:r>
              <a:rPr lang="zh-CN"/>
              <a:t>：激活</a:t>
            </a:r>
            <a:endParaRPr lang="zh-CN"/>
          </a:p>
          <a:p>
            <a:pPr lvl="1"/>
            <a:r>
              <a:rPr lang="zh-CN"/>
              <a:t>公共框架：</a:t>
            </a:r>
            <a:r>
              <a:rPr lang="en-US" altLang="zh-CN"/>
              <a:t>jquery</a:t>
            </a:r>
            <a:r>
              <a:rPr lang="zh-CN" altLang="en-US"/>
              <a:t>插件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jquery</a:t>
            </a:r>
            <a:r>
              <a:rPr lang="zh-CN" altLang="en-US"/>
              <a:t>插件复习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92090" y="1484630"/>
            <a:ext cx="2870835" cy="4526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450" y="1739900"/>
            <a:ext cx="4754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什么是</a:t>
            </a:r>
            <a:r>
              <a:rPr lang="en-US" altLang="zh-CN" sz="3600"/>
              <a:t>jquery</a:t>
            </a:r>
            <a:r>
              <a:rPr lang="zh-CN" altLang="en-US" sz="3600"/>
              <a:t>插件？？</a:t>
            </a:r>
            <a:endParaRPr lang="zh-CN" altLang="en-US" sz="36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1600200"/>
            <a:ext cx="8987790" cy="4526280"/>
          </a:xfrm>
        </p:spPr>
        <p:txBody>
          <a:bodyPr/>
          <a:p>
            <a:r>
              <a:rPr lang="zh-CN" altLang="en-US"/>
              <a:t>编写通用框架 </a:t>
            </a:r>
            <a:r>
              <a:rPr lang="en-US" altLang="zh-CN"/>
              <a:t>- </a:t>
            </a:r>
            <a:r>
              <a:rPr lang="zh-CN" altLang="en-US"/>
              <a:t>可以使用</a:t>
            </a:r>
            <a:r>
              <a:rPr lang="en-US" altLang="zh-CN"/>
              <a:t>jquery</a:t>
            </a:r>
            <a:endParaRPr lang="en-US" altLang="zh-CN"/>
          </a:p>
          <a:p>
            <a:r>
              <a:rPr lang="zh-CN" altLang="en-US"/>
              <a:t>编写通用</a:t>
            </a:r>
            <a:r>
              <a:rPr lang="en-US" altLang="zh-CN"/>
              <a:t>UI</a:t>
            </a:r>
            <a:r>
              <a:rPr lang="zh-CN" altLang="en-US"/>
              <a:t>组件</a:t>
            </a:r>
            <a:r>
              <a:rPr lang="en-US" altLang="zh-CN"/>
              <a:t>--</a:t>
            </a:r>
            <a:r>
              <a:rPr lang="zh-CN" altLang="en-US"/>
              <a:t>可以选择使用</a:t>
            </a:r>
            <a:r>
              <a:rPr lang="en-US" altLang="zh-CN"/>
              <a:t>jquery  UI</a:t>
            </a:r>
            <a:r>
              <a:rPr lang="zh-CN" altLang="en-US"/>
              <a:t>插件</a:t>
            </a:r>
            <a:endParaRPr lang="zh-CN" altLang="en-US"/>
          </a:p>
          <a:p>
            <a:r>
              <a:rPr lang="zh-CN" altLang="en-US"/>
              <a:t>编写其他框架：验证，产品价格计算，可以使用</a:t>
            </a:r>
            <a:r>
              <a:rPr lang="en-US" altLang="zh-CN"/>
              <a:t>jquery</a:t>
            </a:r>
            <a:r>
              <a:rPr lang="zh-CN" altLang="en-US"/>
              <a:t>插件</a:t>
            </a:r>
            <a:endParaRPr lang="zh-CN" altLang="en-US"/>
          </a:p>
          <a:p>
            <a:r>
              <a:rPr lang="zh-CN" altLang="en-US"/>
              <a:t>页面初始化：绑定，事件，性能，安全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交互：数据获取，数据提交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解决思路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62010" cy="4526280"/>
          </a:xfrm>
        </p:spPr>
        <p:txBody>
          <a:bodyPr/>
          <a:p>
            <a:r>
              <a:rPr lang="zh-CN" altLang="en-US"/>
              <a:t>分析需要的对象</a:t>
            </a:r>
            <a:endParaRPr lang="zh-CN" altLang="en-US"/>
          </a:p>
          <a:p>
            <a:r>
              <a:rPr lang="zh-CN" altLang="en-US"/>
              <a:t>分析每个对象需要的属性和方法</a:t>
            </a:r>
            <a:endParaRPr lang="zh-CN" altLang="en-US"/>
          </a:p>
          <a:p>
            <a:r>
              <a:rPr lang="zh-CN" altLang="en-US"/>
              <a:t>依次实现每个对象</a:t>
            </a:r>
            <a:endParaRPr lang="zh-CN" altLang="en-US"/>
          </a:p>
          <a:p>
            <a:r>
              <a:rPr lang="zh-CN" altLang="en-US"/>
              <a:t>面向对象编程（直接使用封装好的方法）</a:t>
            </a:r>
            <a:endParaRPr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290" y="1600200"/>
            <a:ext cx="8915400" cy="4526280"/>
          </a:xfrm>
        </p:spPr>
        <p:txBody>
          <a:bodyPr/>
          <a:p>
            <a:r>
              <a:rPr lang="zh-CN" altLang="en-US"/>
              <a:t>不要一口吃个胖子，分成小的，一个一个解决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比如：绑定数据：我们用两个函数封装：</a:t>
            </a:r>
            <a:endParaRPr lang="zh-CN" altLang="en-US"/>
          </a:p>
          <a:p>
            <a:pPr lvl="1"/>
            <a:r>
              <a:rPr lang="zh-CN" altLang="en-US"/>
              <a:t>一个绑定基本信息</a:t>
            </a:r>
            <a:endParaRPr lang="zh-CN" altLang="en-US"/>
          </a:p>
          <a:p>
            <a:pPr lvl="1"/>
            <a:r>
              <a:rPr lang="zh-CN" altLang="en-US"/>
              <a:t>一个绑定图片</a:t>
            </a:r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页面开发整体思路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1600200"/>
            <a:ext cx="8881110" cy="4526280"/>
          </a:xfrm>
        </p:spPr>
        <p:txBody>
          <a:bodyPr/>
          <a:p>
            <a:r>
              <a:rPr lang="zh-CN" altLang="en-US"/>
              <a:t>先思考页面初始化需要做的使用：</a:t>
            </a:r>
            <a:endParaRPr lang="zh-CN" altLang="en-US"/>
          </a:p>
          <a:p>
            <a:pPr lvl="1"/>
            <a:r>
              <a:rPr lang="zh-CN" altLang="en-US"/>
              <a:t>绑定产品相关</a:t>
            </a:r>
            <a:endParaRPr lang="zh-CN" altLang="en-US"/>
          </a:p>
          <a:p>
            <a:pPr lvl="1"/>
            <a:r>
              <a:rPr lang="zh-CN" altLang="en-US"/>
              <a:t>绑定购物车相关</a:t>
            </a:r>
            <a:endParaRPr lang="zh-CN" altLang="en-US"/>
          </a:p>
          <a:p>
            <a:pPr lvl="0"/>
            <a:r>
              <a:rPr lang="zh-CN" altLang="en-US"/>
              <a:t>然后思考页面在和用户交互过程需要做的事情</a:t>
            </a:r>
            <a:endParaRPr lang="zh-CN" altLang="en-US"/>
          </a:p>
          <a:p>
            <a:pPr lvl="1"/>
            <a:r>
              <a:rPr lang="zh-CN" altLang="en-US"/>
              <a:t>什么是交互</a:t>
            </a:r>
            <a:endParaRPr lang="zh-CN" altLang="en-US"/>
          </a:p>
          <a:p>
            <a:pPr lvl="1"/>
            <a:r>
              <a:rPr lang="zh-CN" altLang="en-US"/>
              <a:t>如何实现交互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页面初始化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京东首页：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异步加载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点击一个按钮</a:t>
            </a:r>
            <a:endParaRPr lang="zh-CN" altLang="en-US"/>
          </a:p>
          <a:p>
            <a:r>
              <a:rPr lang="zh-CN" altLang="en-US"/>
              <a:t>链接后台数据库</a:t>
            </a:r>
            <a:endParaRPr lang="zh-CN" altLang="en-US"/>
          </a:p>
          <a:p>
            <a:r>
              <a:rPr lang="zh-CN" altLang="en-US"/>
              <a:t>校验</a:t>
            </a:r>
            <a:endParaRPr lang="zh-CN" altLang="en-US"/>
          </a:p>
          <a:p>
            <a:r>
              <a:rPr lang="en-US" altLang="zh-CN"/>
              <a:t>XXXX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四种创建方式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参数传参</a:t>
            </a:r>
            <a:endParaRPr lang="zh-CN" altLang="en-US"/>
          </a:p>
          <a:p>
            <a:r>
              <a:rPr lang="zh-CN" altLang="en-US"/>
              <a:t>默认值</a:t>
            </a:r>
            <a:endParaRPr lang="zh-CN" altLang="en-US"/>
          </a:p>
          <a:p>
            <a:r>
              <a:rPr lang="zh-CN" altLang="en-US"/>
              <a:t>动态添加属性</a:t>
            </a:r>
            <a:endParaRPr lang="zh-CN" altLang="en-US"/>
          </a:p>
          <a:p>
            <a:r>
              <a:rPr lang="zh-CN" altLang="en-US"/>
              <a:t>混合模式</a:t>
            </a:r>
            <a:endParaRPr lang="zh-CN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分析产品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9930" y="1124585"/>
            <a:ext cx="4751705" cy="562737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我们用</a:t>
            </a:r>
            <a:r>
              <a:rPr lang="en-US" altLang="zh-CN"/>
              <a:t>json</a:t>
            </a:r>
            <a:r>
              <a:rPr lang="zh-CN" altLang="en-US"/>
              <a:t>来表示图片列表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95605" y="1917700"/>
            <a:ext cx="867283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绑定简单的基本信息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79705" y="1988820"/>
            <a:ext cx="8854440" cy="3443605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绑定图片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2133600"/>
            <a:ext cx="9128760" cy="2191385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绑定购物车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定义对象</a:t>
            </a:r>
            <a:endParaRPr lang="zh-CN" altLang="en-US"/>
          </a:p>
          <a:p>
            <a:r>
              <a:rPr lang="zh-CN" altLang="en-US"/>
              <a:t>绑定</a:t>
            </a:r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</a:rPr>
              <a:t>交互开发</a:t>
            </a:r>
            <a:endParaRPr lang="zh-CN" altLang="en-US" b="1">
              <a:solidFill>
                <a:srgbClr val="0070C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实现点击加入到购物车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55650" y="1628775"/>
            <a:ext cx="7517765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总结：解耦合举例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830" y="1628775"/>
            <a:ext cx="9269730" cy="4526280"/>
          </a:xfrm>
        </p:spPr>
        <p:txBody>
          <a:bodyPr/>
          <a:p>
            <a:r>
              <a:rPr lang="zh-CN" altLang="en-US" sz="2400"/>
              <a:t>//绑定图片列表</a:t>
            </a:r>
            <a:endParaRPr lang="zh-CN" altLang="en-US" sz="2400"/>
          </a:p>
          <a:p>
            <a:r>
              <a:rPr lang="zh-CN" altLang="en-US" sz="2400"/>
              <a:t>        /*分开的好处：假设将来我们换个一个新的插件*/</a:t>
            </a:r>
            <a:endParaRPr lang="zh-CN" altLang="en-US" sz="2400"/>
          </a:p>
          <a:p>
            <a:r>
              <a:rPr lang="zh-CN" altLang="en-US" sz="2400"/>
              <a:t>        /*我们只需要更改这一个函数，而其他部分都不用修改*/</a:t>
            </a:r>
            <a:endParaRPr lang="zh-CN" altLang="en-US" sz="2400"/>
          </a:p>
          <a:p>
            <a:r>
              <a:rPr lang="zh-CN" altLang="en-US" sz="2400"/>
              <a:t>        /*修改代码：先找：直接找到某个对象，然后定位到某个方法</a:t>
            </a:r>
            <a:endParaRPr lang="zh-CN" altLang="en-US" sz="2400"/>
          </a:p>
          <a:p>
            <a:r>
              <a:rPr lang="zh-CN" altLang="en-US" sz="2400"/>
              <a:t>        这样代码维护起来非常方便，其实代码量比这个大1000倍也轻松维护</a:t>
            </a:r>
            <a:endParaRPr lang="zh-CN" altLang="en-US" sz="2400"/>
          </a:p>
          <a:p>
            <a:r>
              <a:rPr lang="zh-CN" altLang="en-US" sz="2400"/>
              <a:t>        当你辞职了，你的后继者也很容易学习你的代码，寻找代码*/</a:t>
            </a:r>
            <a:endParaRPr lang="zh-CN" altLang="en-US" sz="2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1143" y="2420620"/>
            <a:ext cx="9144000" cy="1470025"/>
          </a:xfrm>
        </p:spPr>
        <p:txBody>
          <a:bodyPr wrap="square" anchor="ctr">
            <a:normAutofit fontScale="90000"/>
          </a:bodyPr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公有属性私有属性</a:t>
            </a:r>
            <a:br>
              <a:rPr lang="zh-CN" altLang="en-US" sz="5400" dirty="0">
                <a:solidFill>
                  <a:schemeClr val="tx1"/>
                </a:solidFill>
              </a:rPr>
            </a:br>
            <a:r>
              <a:rPr lang="zh-CN" altLang="en-US" sz="5400" dirty="0">
                <a:solidFill>
                  <a:schemeClr val="tx1"/>
                </a:solidFill>
              </a:rPr>
              <a:t>实战完善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84994" name="文本框 84994"/>
          <p:cNvSpPr txBox="1"/>
          <p:nvPr/>
        </p:nvSpPr>
        <p:spPr>
          <a:xfrm>
            <a:off x="2195830" y="4364990"/>
            <a:ext cx="4975860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b="1" dirty="0">
                <a:latin typeface="Arial" charset="0"/>
                <a:ea typeface="宋体" charset="-122"/>
              </a:rPr>
              <a:t>教学目标：</a:t>
            </a:r>
            <a:endParaRPr lang="zh-CN" altLang="en-US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理解什么是公有，私有，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如何定义公有私有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重要性：5星级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86017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86018" name="文本占位符 8601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80000"/>
              </a:lnSpc>
            </a:pPr>
            <a:r>
              <a:rPr lang="zh-CN" altLang="en-US" dirty="0"/>
              <a:t>对象都是一个一个小工具包</a:t>
            </a: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然后我们只需要学会里面的工具即可</a:t>
            </a:r>
            <a:endParaRPr lang="zh-CN" altLang="en-US" dirty="0"/>
          </a:p>
          <a:p>
            <a:pPr>
              <a:lnSpc>
                <a:spcPct val="80000"/>
              </a:lnSpc>
            </a:pPr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有时候会遇到这种情况：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dirty="0"/>
              <a:t>有些工具只是供内部使用的，外部不会使用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r>
              <a:rPr lang="zh-CN" altLang="en-US" dirty="0"/>
              <a:t>比如：美国F-16战斗机，先进，美国没卖一架飞机，会教会对方国家如何使用，但是同时会将核心技术通过某事方式隐藏起来，来保护知识产品。这样购买飞机的人通过一般途径是无法破解的。</a:t>
            </a:r>
            <a:endParaRPr lang="zh-CN" altLang="en-US" dirty="0"/>
          </a:p>
          <a:p>
            <a:pPr marL="1905" lvl="1" indent="455295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构造语法规范</a:t>
            </a:r>
            <a:endParaRPr lang="zh-CN" altLang="en-US"/>
          </a:p>
        </p:txBody>
      </p:sp>
      <p:sp>
        <p:nvSpPr>
          <p:cNvPr id="6656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成员（属性）定义规范：</a:t>
            </a:r>
            <a:endParaRPr lang="zh-CN" altLang="en-US" dirty="0"/>
          </a:p>
          <a:p>
            <a:pPr lvl="0" eaLnBrk="1" hangingPunct="1"/>
            <a:r>
              <a:rPr lang="en-US" altLang="x-none" dirty="0"/>
              <a:t>this.name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成员（方法）定义规范：</a:t>
            </a:r>
            <a:endParaRPr lang="en-US" altLang="x-none" dirty="0"/>
          </a:p>
          <a:p>
            <a:pPr lvl="0" eaLnBrk="1" hangingPunct="1"/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this.buy=function(){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        alert('buy')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  <a:t>    }</a:t>
            </a:r>
            <a:br>
              <a:rPr lang="zh-CN" altLang="en-US" dirty="0">
                <a:solidFill>
                  <a:srgbClr val="0070C0"/>
                </a:solidFill>
                <a:latin typeface="Consolas" pitchFamily="1" charset="0"/>
                <a:sym typeface="Consolas" pitchFamily="1" charset="0"/>
              </a:rPr>
            </a:b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竖排标题 4"/>
          <p:cNvSpPr>
            <a:spLocks noGrp="1"/>
          </p:cNvSpPr>
          <p:nvPr>
            <p:ph type="ctrTitle"/>
          </p:nvPr>
        </p:nvSpPr>
        <p:spPr>
          <a:xfrm>
            <a:off x="8027988" y="708025"/>
            <a:ext cx="727075" cy="5721350"/>
          </a:xfrm>
        </p:spPr>
        <p:txBody>
          <a:bodyPr anchor="ctr"/>
          <a:p>
            <a:r>
              <a:rPr lang="zh-CN" altLang="en-US" sz="3200"/>
              <a:t>定义</a:t>
            </a:r>
            <a:endParaRPr lang="zh-CN" altLang="en-US" sz="3200"/>
          </a:p>
        </p:txBody>
      </p:sp>
      <p:sp>
        <p:nvSpPr>
          <p:cNvPr id="87043" name="Rectangle 1"/>
          <p:cNvSpPr/>
          <p:nvPr/>
        </p:nvSpPr>
        <p:spPr>
          <a:xfrm>
            <a:off x="251460" y="548323"/>
            <a:ext cx="7419975" cy="612648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/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对象构造函数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私有属性好处： 安全 就类似闭包中的函数一样 减少污染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私有属性，只能在对象构造函数内部使用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用户对象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在对象实例化后调用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BF9BF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私有方法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privateFunction 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正确 直接通过变量名访问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//undefined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错误 不能这样访问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公有方法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publicFunction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公有属性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A6E22E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正确 直接通过变量名访问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    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className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//undefined 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错误 不能这样访问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880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商场案例改造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55650" y="1340485"/>
            <a:ext cx="7308215" cy="4808220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继续改造 </a:t>
            </a:r>
            <a:r>
              <a:rPr lang="en-US" altLang="zh-CN"/>
              <a:t>- </a:t>
            </a:r>
            <a:r>
              <a:rPr lang="zh-CN" altLang="en-US"/>
              <a:t>引入</a:t>
            </a:r>
            <a:r>
              <a:rPr lang="en-US" altLang="zh-CN"/>
              <a:t>init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985" y="1412240"/>
            <a:ext cx="9119870" cy="3900805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继续改造 </a:t>
            </a:r>
            <a:r>
              <a:rPr lang="en-US" altLang="zh-CN"/>
              <a:t>- </a:t>
            </a:r>
            <a:r>
              <a:rPr lang="zh-CN" altLang="en-US"/>
              <a:t>私有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5560" y="1412875"/>
            <a:ext cx="9050655" cy="2804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215" y="4652645"/>
            <a:ext cx="6633845" cy="157353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标题 89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89090" name="文本占位符 890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bindDOMDetail是私有，外界无法访问</a:t>
            </a:r>
            <a:endParaRPr lang="zh-CN" altLang="en-US" dirty="0"/>
          </a:p>
          <a:p>
            <a:r>
              <a:rPr lang="zh-CN" altLang="en-US" dirty="0"/>
              <a:t>init是公有，外界可以访问</a:t>
            </a:r>
            <a:endParaRPr lang="zh-CN" altLang="en-US" dirty="0"/>
          </a:p>
        </p:txBody>
      </p:sp>
      <p:pic>
        <p:nvPicPr>
          <p:cNvPr id="89091" name="图片 8909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4575" y="3717925"/>
            <a:ext cx="6648450" cy="20161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高级开发人员和接口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其实</a:t>
            </a:r>
            <a:r>
              <a:rPr lang="en-US" altLang="zh-CN"/>
              <a:t>init</a:t>
            </a:r>
            <a:r>
              <a:rPr lang="zh-CN" altLang="en-US"/>
              <a:t>就有点类似接口，</a:t>
            </a:r>
            <a:endParaRPr lang="zh-CN" altLang="en-US"/>
          </a:p>
          <a:p>
            <a:r>
              <a:rPr lang="zh-CN" altLang="en-US"/>
              <a:t>当你写好代码之后，为了方便使用者，我们一般只需要告诉使用者简单的接口就可以了。。。</a:t>
            </a:r>
            <a:endParaRPr lang="zh-CN" altLang="en-US"/>
          </a:p>
          <a:p>
            <a:r>
              <a:rPr lang="zh-CN" altLang="en-US"/>
              <a:t>对方不用了解其他任何信息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还可以防止其他人员访问核心代码，以后我们对这个代码加密，别人就只能使用而无法了解代码是如何编写的了</a:t>
            </a:r>
            <a:endParaRPr lang="zh-CN" alt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最终的代码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215" y="1268730"/>
            <a:ext cx="8636000" cy="5316855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this</a:t>
            </a:r>
            <a:r>
              <a:rPr lang="zh-CN" altLang="en-US">
                <a:sym typeface="+mn-ea"/>
              </a:rPr>
              <a:t>导致的代码出错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19250" y="1340485"/>
            <a:ext cx="6277610" cy="5487035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新的问题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代码重复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重复的危害</a:t>
            </a:r>
            <a:endParaRPr lang="zh-CN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我们定义一个</a:t>
            </a:r>
            <a:r>
              <a:rPr lang="en-US" altLang="zh-CN"/>
              <a:t>config</a:t>
            </a:r>
            <a:r>
              <a:rPr lang="zh-CN" altLang="en-US"/>
              <a:t>对象保存当前对象的临时变量，这样其他所有成员都可以访问</a:t>
            </a:r>
            <a:endParaRPr lang="zh-CN" altLang="en-US"/>
          </a:p>
          <a:p>
            <a:pPr lvl="1"/>
            <a:r>
              <a:rPr lang="zh-CN" altLang="en-US"/>
              <a:t>统一管理</a:t>
            </a:r>
            <a:endParaRPr lang="zh-CN" altLang="en-US"/>
          </a:p>
          <a:p>
            <a:pPr lvl="1"/>
            <a:r>
              <a:rPr lang="zh-CN" altLang="en-US"/>
              <a:t>方便内存回收</a:t>
            </a:r>
            <a:endParaRPr lang="zh-CN" altLang="en-US"/>
          </a:p>
          <a:p>
            <a:pPr lvl="1"/>
            <a:r>
              <a:rPr lang="zh-CN" altLang="en-US"/>
              <a:t>解决代码重复性问题：一定要保证你写的代码不要有重复的。。。。。</a:t>
            </a:r>
            <a:endParaRPr lang="zh-CN" altLang="en-US"/>
          </a:p>
          <a:p>
            <a:pPr lvl="1"/>
            <a:r>
              <a:rPr lang="zh-CN" altLang="en-US"/>
              <a:t>如何避免重复：利用函数来解决代码的复用性</a:t>
            </a:r>
            <a:endParaRPr lang="zh-CN" altLang="en-US"/>
          </a:p>
          <a:p>
            <a:pPr lvl="1"/>
            <a:r>
              <a:rPr lang="zh-CN" altLang="en-US"/>
              <a:t>重复性带来的危害：一旦需求变更，需要更改代码，那么所有重复的地方都需要更改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属性访问 - 点语法</a:t>
            </a:r>
            <a:endParaRPr lang="zh-CN" altLang="en-US" dirty="0"/>
          </a:p>
        </p:txBody>
      </p:sp>
      <p:sp>
        <p:nvSpPr>
          <p:cNvPr id="6758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先实例化，再使用点语法访问</a:t>
            </a:r>
            <a:endParaRPr lang="zh-CN" altLang="en-US"/>
          </a:p>
        </p:txBody>
      </p:sp>
      <p:sp>
        <p:nvSpPr>
          <p:cNvPr id="67587" name="Rectangle 1"/>
          <p:cNvSpPr/>
          <p:nvPr/>
        </p:nvSpPr>
        <p:spPr>
          <a:xfrm>
            <a:off x="755650" y="2781300"/>
            <a:ext cx="6724650" cy="1322388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sz="2000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访问语法规范 先实例化后点语法访问</a:t>
            </a:r>
            <a:br>
              <a:rPr lang="zh-CN" altLang="en-US" sz="2000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 = </a:t>
            </a:r>
            <a:r>
              <a:rPr lang="zh-CN" altLang="en-US" sz="2000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手机中的战斗机</a:t>
            </a:r>
            <a:r>
              <a:rPr lang="zh-CN" altLang="en-US" sz="2000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b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sz="2000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phone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sz="2000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buy</a:t>
            </a:r>
            <a:r>
              <a:rPr lang="zh-CN" altLang="en-US" sz="2000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())</a:t>
            </a:r>
            <a:endParaRPr lang="zh-CN" altLang="en-US" sz="28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1460" y="1412875"/>
            <a:ext cx="8372475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 dirty="0"/>
              <a:t>属性修改</a:t>
            </a:r>
            <a:endParaRPr lang="zh-CN" altLang="en-US" dirty="0"/>
          </a:p>
        </p:txBody>
      </p:sp>
      <p:sp>
        <p:nvSpPr>
          <p:cNvPr id="69634" name="内容占位符 4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</a:p>
        </p:txBody>
      </p:sp>
      <p:sp>
        <p:nvSpPr>
          <p:cNvPr id="69635" name="Rectangle 1"/>
          <p:cNvSpPr/>
          <p:nvPr/>
        </p:nvSpPr>
        <p:spPr>
          <a:xfrm>
            <a:off x="106363" y="1531938"/>
            <a:ext cx="8580437" cy="5303837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square" anchor="ctr">
            <a:spAutoFit/>
          </a:bodyPr>
          <a:p>
            <a:pPr lvl="0" eaLnBrk="0" hangingPunct="0"/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传统方式定义对象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 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b="1" i="1" dirty="0">
                <a:solidFill>
                  <a:srgbClr val="F8F8F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Object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'Mr Zhang'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网页平面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方法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修改属性的值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'web 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前端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'secret'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测试修改后的结果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//alert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alert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college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//console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测试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teacher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);</a:t>
            </a:r>
            <a:endParaRPr lang="zh-CN" altLang="en-US" sz="28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子主题：</a:t>
            </a:r>
            <a:r>
              <a:rPr lang="en-US" altLang="zh-CN"/>
              <a:t>instanceOf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"/>
          <p:cNvSpPr>
            <a:spLocks noGrp="1"/>
          </p:cNvSpPr>
          <p:nvPr>
            <p:ph type="title"/>
          </p:nvPr>
        </p:nvSpPr>
        <p:spPr>
          <a:xfrm>
            <a:off x="620713" y="542925"/>
            <a:ext cx="8353425" cy="796925"/>
          </a:xfrm>
        </p:spPr>
        <p:txBody>
          <a:bodyPr wrap="square" anchor="ctr"/>
          <a:p>
            <a:pPr marL="0" lvl="0" indent="0" eaLnBrk="1" hangingPunct="1"/>
            <a:r>
              <a:rPr lang="zh-CN" altLang="en-US" dirty="0"/>
              <a:t> </a:t>
            </a:r>
            <a:r>
              <a:rPr lang="en-US" altLang="x-none" dirty="0"/>
              <a:t>instanceof</a:t>
            </a:r>
            <a:endParaRPr lang="zh-CN" altLang="en-US" dirty="0"/>
          </a:p>
        </p:txBody>
      </p:sp>
      <p:pic>
        <p:nvPicPr>
          <p:cNvPr id="102402" name="图片 10240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3365" y="1989455"/>
            <a:ext cx="8575675" cy="26149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7065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构造函数面试题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70658" name="副标题 7065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716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71682" name="文本占位符 716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en-US" altLang="zh-CN"/>
          </a:p>
          <a:p>
            <a:endParaRPr lang="en-US" altLang="zh-CN"/>
          </a:p>
        </p:txBody>
      </p:sp>
      <p:pic>
        <p:nvPicPr>
          <p:cNvPr id="71683" name="图片 7168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01065" y="1414780"/>
            <a:ext cx="7573645" cy="484886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27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答案解析</a:t>
            </a:r>
            <a:endParaRPr lang="zh-CN" altLang="en-US" dirty="0"/>
          </a:p>
        </p:txBody>
      </p:sp>
      <p:sp>
        <p:nvSpPr>
          <p:cNvPr id="72706" name="文本占位符 7270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jack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高级语言构造函数是没有return的</a:t>
            </a:r>
            <a:endParaRPr lang="zh-CN" altLang="en-US" dirty="0"/>
          </a:p>
          <a:p>
            <a:r>
              <a:rPr lang="zh-CN" altLang="en-US" dirty="0"/>
              <a:t>而js比较特殊，js构造函数本身就是一个函数，所以拥有函数的一切的特性</a:t>
            </a:r>
            <a:endParaRPr lang="zh-CN" altLang="en-US" dirty="0"/>
          </a:p>
          <a:p>
            <a:r>
              <a:rPr lang="zh-CN" altLang="en-US" dirty="0"/>
              <a:t>如果return一个对象，则new的时候返回的是return的对象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构造函数进阶</a:t>
            </a:r>
            <a:endParaRPr lang="zh-CN" altLang="en-US" dirty="0"/>
          </a:p>
          <a:p>
            <a:r>
              <a:rPr lang="zh-CN" altLang="en-US" dirty="0"/>
              <a:t>属性进阶</a:t>
            </a:r>
            <a:endParaRPr lang="zh-CN" altLang="en-US" dirty="0"/>
          </a:p>
          <a:p>
            <a:r>
              <a:rPr lang="zh-CN" altLang="en-US" dirty="0"/>
              <a:t>属性进阶</a:t>
            </a:r>
            <a:r>
              <a:rPr lang="en-US" altLang="zh-CN" dirty="0"/>
              <a:t>2</a:t>
            </a:r>
            <a:r>
              <a:rPr lang="zh-CN" altLang="en-US" dirty="0"/>
              <a:t>：共有私有属性</a:t>
            </a:r>
            <a:endParaRPr lang="zh-CN" altLang="en-US" dirty="0"/>
          </a:p>
          <a:p>
            <a:r>
              <a:rPr lang="zh-CN" altLang="en-US" dirty="0"/>
              <a:t>实例进阶</a:t>
            </a:r>
            <a:endParaRPr lang="zh-CN" altLang="en-US" dirty="0"/>
          </a:p>
          <a:p>
            <a:r>
              <a:rPr lang="zh-CN" altLang="en-US" dirty="0"/>
              <a:t>对象的作用进阶</a:t>
            </a:r>
            <a:endParaRPr lang="zh-CN" altLang="en-US" dirty="0"/>
          </a:p>
          <a:p>
            <a:pPr lvl="1"/>
            <a:r>
              <a:rPr lang="zh-CN" altLang="en-US" dirty="0"/>
              <a:t>使用对象封装框架</a:t>
            </a:r>
            <a:endParaRPr lang="zh-CN" altLang="en-US" dirty="0"/>
          </a:p>
          <a:p>
            <a:pPr lvl="1"/>
            <a:r>
              <a:rPr lang="zh-CN" altLang="en-US" dirty="0"/>
              <a:t>绑定进阶 </a:t>
            </a:r>
            <a:r>
              <a:rPr lang="en-US" altLang="zh-CN" dirty="0"/>
              <a:t>- formateString</a:t>
            </a:r>
            <a:endParaRPr lang="en-US" altLang="zh-CN" dirty="0"/>
          </a:p>
          <a:p>
            <a:pPr lvl="1"/>
            <a:r>
              <a:rPr lang="zh-CN" altLang="en-US" dirty="0"/>
              <a:t>绑定进阶 </a:t>
            </a:r>
            <a:r>
              <a:rPr lang="en-US" altLang="zh-CN" dirty="0"/>
              <a:t>- </a:t>
            </a:r>
            <a:r>
              <a:rPr lang="zh-CN" altLang="en-US" dirty="0"/>
              <a:t>模板技术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737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面试题</a:t>
            </a:r>
            <a:endParaRPr lang="zh-CN" altLang="en-US" dirty="0"/>
          </a:p>
        </p:txBody>
      </p:sp>
      <p:sp>
        <p:nvSpPr>
          <p:cNvPr id="73730" name="文本占位符 73730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73731" name="图片 737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8313" y="1557338"/>
            <a:ext cx="7891462" cy="38877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74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74754" name="文本占位符 747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peter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1460" y="2636520"/>
            <a:ext cx="8430895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主题：对象属性进阶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万物皆属性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万物皆属性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前面学习的属性</a:t>
            </a:r>
            <a:endParaRPr lang="zh-CN" altLang="en-US"/>
          </a:p>
          <a:p>
            <a:r>
              <a:rPr lang="zh-CN" altLang="en-US"/>
              <a:t>其实方法也可以看做属性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function product </a:t>
            </a:r>
            <a:r>
              <a:rPr lang="zh-CN" altLang="en-US"/>
              <a:t>（）</a:t>
            </a:r>
            <a:r>
              <a:rPr lang="en-US" altLang="zh-CN"/>
              <a:t>{</a:t>
            </a:r>
            <a:endParaRPr lang="en-US" altLang="zh-CN"/>
          </a:p>
          <a:p>
            <a:pPr lvl="1"/>
            <a:r>
              <a:rPr lang="en-US" altLang="zh-CN"/>
              <a:t>this.name=''</a:t>
            </a:r>
            <a:endParaRPr lang="en-US" altLang="zh-CN"/>
          </a:p>
          <a:p>
            <a:pPr lvl="1"/>
            <a:r>
              <a:rPr lang="en-US" altLang="zh-CN"/>
              <a:t>this.add=function(){}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万物皆变量 </a:t>
            </a:r>
            <a:r>
              <a:rPr lang="en-US" altLang="zh-CN" sz="2800"/>
              <a:t>- </a:t>
            </a:r>
            <a:r>
              <a:rPr lang="zh-CN" altLang="en-US" sz="2800"/>
              <a:t>一切数据都是通过变量来统一管理的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11505" y="1268730"/>
            <a:ext cx="7009765" cy="50190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属性的取值器和设置器 </a:t>
            </a:r>
            <a:r>
              <a:rPr lang="en-US" altLang="zh-CN"/>
              <a:t>get set</a:t>
            </a:r>
            <a:endParaRPr lang="en-US" altLang="zh-CN"/>
          </a:p>
        </p:txBody>
      </p:sp>
      <p:sp>
        <p:nvSpPr>
          <p:cNvPr id="75778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一个零引发的血案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5695" y="1844675"/>
            <a:ext cx="66960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如何避免重大损失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后台开发校验</a:t>
            </a:r>
            <a:endParaRPr lang="zh-CN" altLang="en-US"/>
          </a:p>
          <a:p>
            <a:r>
              <a:rPr lang="zh-CN" altLang="en-US"/>
              <a:t>前端开发人员也校验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zh-CN"/>
              <a:t>get set</a:t>
            </a:r>
            <a:endParaRPr lang="en-US" altLang="zh-CN"/>
          </a:p>
        </p:txBody>
      </p:sp>
      <p:sp>
        <p:nvSpPr>
          <p:cNvPr id="77826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2200" dirty="0"/>
              <a:t>	</a:t>
            </a:r>
            <a:endParaRPr lang="zh-CN" altLang="en-US" sz="2200" dirty="0"/>
          </a:p>
          <a:p>
            <a:pPr lvl="0" eaLnBrk="1" hangingPunct="1">
              <a:lnSpc>
                <a:spcPct val="90000"/>
              </a:lnSpc>
            </a:pPr>
            <a:endParaRPr lang="zh-CN" altLang="en-US" sz="2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9115" y="1484630"/>
            <a:ext cx="8232140" cy="44011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2413" y="1412875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主题：构造函数进阶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61443" name="文本框 61442"/>
          <p:cNvSpPr txBox="1"/>
          <p:nvPr/>
        </p:nvSpPr>
        <p:spPr>
          <a:xfrm>
            <a:off x="2628900" y="4221163"/>
            <a:ext cx="4533900" cy="161544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p>
            <a:pPr lvl="0" eaLnBrk="0" hangingPunct="0"/>
            <a:r>
              <a:rPr lang="zh-CN" altLang="en-US" sz="2800" b="1" dirty="0">
                <a:latin typeface="Arial" charset="0"/>
                <a:ea typeface="宋体" charset="-122"/>
              </a:rPr>
              <a:t>教学目标：</a:t>
            </a:r>
            <a:endParaRPr lang="zh-CN" altLang="en-US" sz="2800" b="1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理解构造函数和普通函数的区别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四种方式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了解对象的属性相关知识点</a:t>
            </a:r>
            <a:endParaRPr lang="zh-CN" altLang="en-US" dirty="0">
              <a:latin typeface="Arial" charset="0"/>
              <a:ea typeface="宋体" charset="-122"/>
            </a:endParaRPr>
          </a:p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熟练公有属性和私有属性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作用</a:t>
            </a:r>
            <a:endParaRPr lang="zh-CN" altLang="en-US"/>
          </a:p>
        </p:txBody>
      </p:sp>
      <p:sp>
        <p:nvSpPr>
          <p:cNvPr id="76802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对属性封装一些操作</a:t>
            </a:r>
            <a:r>
              <a:rPr lang="en-US" altLang="x-none" dirty="0"/>
              <a:t>:</a:t>
            </a:r>
            <a:endParaRPr lang="zh-CN" altLang="en-US" dirty="0"/>
          </a:p>
          <a:p>
            <a:pPr lvl="1" indent="-285750" eaLnBrk="1" hangingPunct="1"/>
            <a:r>
              <a:rPr lang="zh-CN" altLang="en-US" dirty="0"/>
              <a:t>比如判断</a:t>
            </a:r>
            <a:r>
              <a:rPr lang="en-US" altLang="x-none" dirty="0"/>
              <a:t>,</a:t>
            </a:r>
            <a:r>
              <a:rPr lang="zh-CN" altLang="en-US" dirty="0"/>
              <a:t>校验</a:t>
            </a:r>
            <a:r>
              <a:rPr lang="en-US" altLang="x-none" dirty="0"/>
              <a:t>,</a:t>
            </a:r>
            <a:r>
              <a:rPr lang="zh-CN" altLang="en-US" dirty="0"/>
              <a:t>默认值等等</a:t>
            </a:r>
            <a:endParaRPr lang="en-US" altLang="x-none" dirty="0"/>
          </a:p>
          <a:p>
            <a:pPr lvl="1" indent="-28575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保护某些属性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9295" y="3212465"/>
            <a:ext cx="5385435" cy="2681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7650" y="1473835"/>
            <a:ext cx="600646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添加一个生产日期属性，当用户不管输入什么格式的日期，都自动转化为如下格式：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99160" y="1916430"/>
            <a:ext cx="7611745" cy="32016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基础好 课后研究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3215" y="1916430"/>
            <a:ext cx="86410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添加一个生产日期属性，当用户不管输入什么格式的日期，都自动转化为如下格式：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99160" y="2348865"/>
            <a:ext cx="715454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答案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9750" y="1341120"/>
            <a:ext cx="8028305" cy="508444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兼容性</a:t>
            </a:r>
            <a:endParaRPr lang="zh-CN" altLang="en-US"/>
          </a:p>
        </p:txBody>
      </p:sp>
      <p:sp>
        <p:nvSpPr>
          <p:cNvPr id="78850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因为这是</a:t>
            </a:r>
            <a:r>
              <a:rPr lang="en-US" altLang="x-none" dirty="0"/>
              <a:t>ECMAScript 5</a:t>
            </a:r>
            <a:r>
              <a:rPr lang="zh-CN" altLang="en-US" dirty="0"/>
              <a:t>新增特性。所以老版本浏览器不一定支持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如果不考虑兼容低端浏览器，可以使用</a:t>
            </a:r>
            <a:br>
              <a:rPr lang="zh-CN" altLang="en-US" dirty="0"/>
            </a:br>
            <a:endParaRPr lang="zh-CN" altLang="en-US" dirty="0"/>
          </a:p>
          <a:p>
            <a:pPr lvl="0" eaLnBrk="1" hangingPunct="1"/>
            <a:r>
              <a:rPr lang="zh-CN" altLang="en-US" dirty="0"/>
              <a:t>支持浏览器：</a:t>
            </a:r>
            <a:r>
              <a:rPr lang="en-US" altLang="x-none" dirty="0"/>
              <a:t>Chrome 32</a:t>
            </a:r>
            <a:r>
              <a:rPr lang="zh-CN" altLang="en-US" dirty="0"/>
              <a:t>、</a:t>
            </a:r>
            <a:r>
              <a:rPr lang="en-US" altLang="x-none" dirty="0"/>
              <a:t>IE 9</a:t>
            </a:r>
            <a:r>
              <a:rPr lang="zh-CN" altLang="en-US" dirty="0"/>
              <a:t>、</a:t>
            </a:r>
            <a:r>
              <a:rPr lang="en-US" altLang="x-none" dirty="0"/>
              <a:t>FireFox 28</a:t>
            </a:r>
            <a:r>
              <a:rPr lang="zh-CN" altLang="en-US" dirty="0"/>
              <a:t>、</a:t>
            </a:r>
            <a:r>
              <a:rPr lang="en-US" altLang="x-none" dirty="0"/>
              <a:t>Opera 19</a:t>
            </a:r>
            <a:r>
              <a:rPr lang="zh-CN" altLang="en-US" dirty="0"/>
              <a:t>、</a:t>
            </a:r>
            <a:r>
              <a:rPr lang="en-US" altLang="x-none" dirty="0"/>
              <a:t>Safari 5.1.7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/>
              <a:t>设置属性读写权限</a:t>
            </a:r>
            <a:endParaRPr lang="zh-CN" altLang="en-US"/>
          </a:p>
        </p:txBody>
      </p:sp>
      <p:sp>
        <p:nvSpPr>
          <p:cNvPr id="79874" name="副标题 4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给属性添加权限的必要性</a:t>
            </a:r>
            <a:endParaRPr lang="zh-CN" altLang="en-US"/>
          </a:p>
        </p:txBody>
      </p:sp>
      <p:sp>
        <p:nvSpPr>
          <p:cNvPr id="80898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比如 文件系统 我们可以设置只允许访问</a:t>
            </a:r>
            <a:r>
              <a:rPr lang="en-US" altLang="x-none" dirty="0"/>
              <a:t>,</a:t>
            </a:r>
            <a:r>
              <a:rPr lang="zh-CN" altLang="en-US" dirty="0"/>
              <a:t>不可以修改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如何设置某个属性可读</a:t>
            </a:r>
            <a:endParaRPr lang="en-US" altLang="x-none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如何设置</a:t>
            </a:r>
            <a:r>
              <a:rPr lang="en-US" altLang="x-none" dirty="0"/>
              <a:t>??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en-US" altLang="x-none" dirty="0"/>
              <a:t>defineProperty</a:t>
            </a:r>
            <a:r>
              <a:rPr lang="zh-CN" altLang="en-US" dirty="0"/>
              <a:t>设置权限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215" y="1412875"/>
            <a:ext cx="8467090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设置属性的访问权限</a:t>
            </a:r>
            <a:endParaRPr lang="zh-CN" altLang="en-US"/>
          </a:p>
        </p:txBody>
      </p:sp>
      <p:sp>
        <p:nvSpPr>
          <p:cNvPr id="829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x-none" sz="2400" dirty="0"/>
              <a:t>/*</a:t>
            </a:r>
            <a:br>
              <a:rPr lang="zh-CN" altLang="en-US" sz="2400" dirty="0"/>
            </a:br>
            <a:r>
              <a:rPr lang="en-US" altLang="x-none" sz="2400" dirty="0"/>
              <a:t>Object.defineProperty</a:t>
            </a:r>
            <a:r>
              <a:rPr lang="zh-CN" altLang="en-US" sz="2400" dirty="0"/>
              <a:t>（</a:t>
            </a:r>
            <a:r>
              <a:rPr lang="en-US" altLang="x-none" sz="2400" dirty="0"/>
              <a:t>a</a:t>
            </a:r>
            <a:r>
              <a:rPr lang="zh-CN" altLang="en-US" sz="2400" dirty="0"/>
              <a:t>，</a:t>
            </a:r>
            <a:r>
              <a:rPr lang="en-US" altLang="x-none" sz="2400" dirty="0"/>
              <a:t>b</a:t>
            </a:r>
            <a:r>
              <a:rPr lang="zh-CN" altLang="en-US" sz="2400" dirty="0"/>
              <a:t>，</a:t>
            </a:r>
            <a:r>
              <a:rPr lang="en-US" altLang="x-none" sz="2400" dirty="0"/>
              <a:t>c</a:t>
            </a:r>
            <a:r>
              <a:rPr lang="zh-CN" altLang="en-US" sz="2400" dirty="0"/>
              <a:t>）</a:t>
            </a:r>
            <a:r>
              <a:rPr lang="en-US" altLang="x-none" sz="2400" dirty="0"/>
              <a:t>;</a:t>
            </a:r>
            <a:r>
              <a:rPr lang="zh-CN" altLang="en-US" sz="2400" dirty="0"/>
              <a:t>介绍</a:t>
            </a:r>
            <a:br>
              <a:rPr lang="zh-CN" altLang="en-US" sz="2400" dirty="0"/>
            </a:br>
            <a:r>
              <a:rPr lang="en-US" altLang="x-none" sz="2400" dirty="0"/>
              <a:t>a:</a:t>
            </a:r>
            <a:r>
              <a:rPr lang="zh-CN" altLang="en-US" sz="2400" dirty="0"/>
              <a:t>须要属性设置的对象</a:t>
            </a:r>
            <a:br>
              <a:rPr lang="zh-CN" altLang="en-US" sz="2400" dirty="0"/>
            </a:br>
            <a:r>
              <a:rPr lang="en-US" altLang="x-none" sz="2400" dirty="0"/>
              <a:t>b:</a:t>
            </a:r>
            <a:r>
              <a:rPr lang="zh-CN" altLang="en-US" sz="2400" dirty="0"/>
              <a:t>须要设置的属性名，（键值）</a:t>
            </a:r>
            <a:br>
              <a:rPr lang="zh-CN" altLang="en-US" sz="2400" dirty="0"/>
            </a:br>
            <a:r>
              <a:rPr lang="en-US" altLang="x-none" sz="2400" dirty="0"/>
              <a:t>c:</a:t>
            </a:r>
            <a:r>
              <a:rPr lang="zh-CN" altLang="en-US" sz="2400" dirty="0"/>
              <a:t>是一个用于描述属性值得</a:t>
            </a:r>
            <a:r>
              <a:rPr lang="en-US" altLang="x-none" sz="2400" dirty="0"/>
              <a:t>json</a:t>
            </a:r>
            <a:r>
              <a:rPr lang="zh-CN" altLang="en-US" sz="2400" dirty="0"/>
              <a:t>数据</a:t>
            </a:r>
            <a:r>
              <a:rPr lang="en-US" altLang="x-none" sz="2400" dirty="0"/>
              <a:t>.</a:t>
            </a:r>
            <a:r>
              <a:rPr lang="zh-CN" altLang="en-US" sz="2400" dirty="0"/>
              <a:t>这个</a:t>
            </a:r>
            <a:r>
              <a:rPr lang="en-US" altLang="x-none" sz="2400" dirty="0"/>
              <a:t>json</a:t>
            </a:r>
            <a:r>
              <a:rPr lang="zh-CN" altLang="en-US" sz="2400" dirty="0"/>
              <a:t>数占领</a:t>
            </a:r>
            <a:r>
              <a:rPr lang="en-US" altLang="x-none" sz="2400" dirty="0"/>
              <a:t>configurable</a:t>
            </a:r>
            <a:r>
              <a:rPr lang="zh-CN" altLang="en-US" sz="2400" dirty="0"/>
              <a:t>，</a:t>
            </a:r>
            <a:r>
              <a:rPr lang="en-US" altLang="x-none" sz="2400" dirty="0"/>
              <a:t>eumerable</a:t>
            </a:r>
            <a:r>
              <a:rPr lang="zh-CN" altLang="en-US" sz="2400" dirty="0"/>
              <a:t>，</a:t>
            </a:r>
            <a:r>
              <a:rPr lang="en-US" altLang="x-none" sz="2400" dirty="0"/>
              <a:t>writable</a:t>
            </a:r>
            <a:r>
              <a:rPr lang="zh-CN" altLang="en-US" sz="2400" dirty="0"/>
              <a:t>，</a:t>
            </a:r>
            <a:r>
              <a:rPr lang="en-US" altLang="x-none" sz="2400" dirty="0"/>
              <a:t>value</a:t>
            </a:r>
            <a:r>
              <a:rPr lang="zh-CN" altLang="en-US" sz="2400" dirty="0"/>
              <a:t>构成</a:t>
            </a:r>
            <a:br>
              <a:rPr lang="zh-CN" altLang="en-US" sz="2400" dirty="0"/>
            </a:br>
            <a:r>
              <a:rPr lang="en-US" altLang="x-none" sz="2400" dirty="0"/>
              <a:t>configurable:1.</a:t>
            </a:r>
            <a:r>
              <a:rPr lang="zh-CN" altLang="en-US" sz="2400" dirty="0"/>
              <a:t>可否被删除，</a:t>
            </a:r>
            <a:r>
              <a:rPr lang="en-US" altLang="x-none" sz="2400" dirty="0"/>
              <a:t>2.</a:t>
            </a:r>
            <a:r>
              <a:rPr lang="zh-CN" altLang="en-US" sz="2400" dirty="0"/>
              <a:t>他的属性值可否被批改</a:t>
            </a:r>
            <a:r>
              <a:rPr lang="en-US" altLang="x-none" sz="2400" dirty="0"/>
              <a:t>.3.</a:t>
            </a:r>
            <a:r>
              <a:rPr lang="zh-CN" altLang="en-US" sz="2400" dirty="0"/>
              <a:t>可否把属性设置成接见器属性，默认是</a:t>
            </a:r>
            <a:r>
              <a:rPr lang="en-US" altLang="x-none" sz="2400" dirty="0"/>
              <a:t>true</a:t>
            </a:r>
            <a:r>
              <a:rPr lang="zh-CN" altLang="en-US" sz="2400" dirty="0"/>
              <a:t>，可以删除，，批改，设置</a:t>
            </a:r>
            <a:br>
              <a:rPr lang="zh-CN" altLang="en-US" sz="2400" dirty="0"/>
            </a:br>
            <a:r>
              <a:rPr lang="en-US" altLang="x-none" sz="2400" dirty="0"/>
              <a:t>eumerable:</a:t>
            </a:r>
            <a:r>
              <a:rPr lang="zh-CN" altLang="en-US" sz="2400" dirty="0"/>
              <a:t>可否被</a:t>
            </a:r>
            <a:r>
              <a:rPr lang="en-US" altLang="x-none" sz="2400" dirty="0"/>
              <a:t>for-in</a:t>
            </a:r>
            <a:r>
              <a:rPr lang="zh-CN" altLang="en-US" sz="2400" dirty="0"/>
              <a:t>轮回到</a:t>
            </a:r>
            <a:br>
              <a:rPr lang="zh-CN" altLang="en-US" sz="2400" dirty="0"/>
            </a:br>
            <a:r>
              <a:rPr lang="en-US" altLang="x-none" sz="2400" dirty="0"/>
              <a:t>writable:</a:t>
            </a:r>
            <a:r>
              <a:rPr lang="zh-CN" altLang="en-US" sz="2400" dirty="0"/>
              <a:t>默示属性值可否被批改</a:t>
            </a:r>
            <a:br>
              <a:rPr lang="zh-CN" altLang="en-US" sz="2400" dirty="0"/>
            </a:br>
            <a:r>
              <a:rPr lang="en-US" altLang="x-none" sz="2400" dirty="0"/>
              <a:t>value:</a:t>
            </a:r>
            <a:r>
              <a:rPr lang="zh-CN" altLang="en-US" sz="2400" dirty="0"/>
              <a:t>属性值</a:t>
            </a:r>
            <a:r>
              <a:rPr lang="en-US" altLang="x-none" sz="2400" dirty="0"/>
              <a:t>.</a:t>
            </a:r>
            <a:br>
              <a:rPr lang="zh-CN" altLang="en-US" sz="2400" dirty="0"/>
            </a:br>
            <a:r>
              <a:rPr lang="en-US" altLang="x-none" sz="2400" dirty="0"/>
              <a:t>*/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细节知识点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在使用面向对象编程中，我们首先需要学会如何转变思维，用面向对象分析问题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</a:t>
            </a:r>
            <a:r>
              <a:rPr lang="en-US" altLang="zh-CN"/>
              <a:t>JS</a:t>
            </a:r>
            <a:r>
              <a:rPr lang="zh-CN" altLang="en-US"/>
              <a:t>的面向对象存在很多一些细节的知识点，如果你不知道，再使用对象的过程中可能会遇到很多奇怪的问题，那么只有了解这些细节，你才能真正用好面向对象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团队合作中使用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高级开发工程师编写一个对象，为了防止别人使用的时候限制某些权限，可以使用该方法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练习属性权限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marL="0" lvl="0" indent="0" eaLnBrk="1" hangingPunct="1"/>
            <a:r>
              <a:rPr lang="zh-CN" altLang="en-US"/>
              <a:t>兼容性</a:t>
            </a:r>
            <a:endParaRPr lang="zh-CN" altLang="en-US"/>
          </a:p>
        </p:txBody>
      </p:sp>
      <p:sp>
        <p:nvSpPr>
          <p:cNvPr id="83970" name="内容占位符 2"/>
          <p:cNvSpPr>
            <a:spLocks noGrp="1"/>
          </p:cNvSpPr>
          <p:nvPr>
            <p:ph/>
          </p:nvPr>
        </p:nvSpPr>
        <p:spPr>
          <a:xfrm>
            <a:off x="0" y="1214438"/>
            <a:ext cx="9144000" cy="49117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因为</a:t>
            </a:r>
            <a:r>
              <a:rPr lang="en-US" altLang="x-none" dirty="0"/>
              <a:t>Object.defineProperty</a:t>
            </a:r>
            <a:r>
              <a:rPr lang="zh-CN" altLang="en-US" dirty="0"/>
              <a:t>方法是</a:t>
            </a:r>
            <a:r>
              <a:rPr lang="en-US" altLang="x-none" dirty="0"/>
              <a:t>ES5</a:t>
            </a:r>
            <a:r>
              <a:rPr lang="zh-CN" altLang="en-US" dirty="0"/>
              <a:t>的一部分，所以在</a:t>
            </a:r>
            <a:r>
              <a:rPr lang="en-US" altLang="x-none" dirty="0"/>
              <a:t>IE9</a:t>
            </a:r>
            <a:r>
              <a:rPr lang="zh-CN" altLang="en-US" dirty="0"/>
              <a:t>及现代浏览器，</a:t>
            </a:r>
            <a:r>
              <a:rPr lang="en-US" altLang="x-none" dirty="0"/>
              <a:t>IE8</a:t>
            </a:r>
            <a:r>
              <a:rPr lang="zh-CN" altLang="en-US" dirty="0"/>
              <a:t>中只得到了部分实现。但是，如果你不需要处理旧的浏览器，</a:t>
            </a:r>
            <a:r>
              <a:rPr lang="en-US" altLang="x-none" dirty="0"/>
              <a:t>defineProperty</a:t>
            </a:r>
            <a:r>
              <a:rPr lang="zh-CN" altLang="en-US" dirty="0"/>
              <a:t>可能会有你使用的地方。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1442" name="标题 3"/>
          <p:cNvSpPr>
            <a:spLocks noGrp="1"/>
          </p:cNvSpPr>
          <p:nvPr>
            <p:ph type="ctrTitle"/>
          </p:nvPr>
        </p:nvSpPr>
        <p:spPr>
          <a:xfrm>
            <a:off x="252413" y="1412875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5400" dirty="0">
                <a:solidFill>
                  <a:schemeClr val="tx1"/>
                </a:solidFill>
              </a:rPr>
              <a:t>主题：实例进阶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61443" name="文本框 61442"/>
          <p:cNvSpPr txBox="1"/>
          <p:nvPr/>
        </p:nvSpPr>
        <p:spPr>
          <a:xfrm>
            <a:off x="285115" y="4292600"/>
            <a:ext cx="8561705" cy="12655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36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教学目标：</a:t>
            </a:r>
            <a:endParaRPr lang="zh-CN" altLang="en-US" sz="4000" kern="1200" baseline="0" dirty="0">
              <a:solidFill>
                <a:schemeClr val="tx1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理解变量是如何存储的</a:t>
            </a:r>
            <a:endParaRPr lang="zh-CN" altLang="en-US" sz="3200" kern="1200" baseline="0" dirty="0">
              <a:solidFill>
                <a:schemeClr val="tx1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lnSpc>
                <a:spcPct val="80000"/>
              </a:lnSpc>
              <a:buFont typeface="Arial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Calibri" pitchFamily="2" charset="0"/>
                <a:ea typeface="宋体" charset="-122"/>
                <a:sym typeface="Calibri" pitchFamily="2" charset="0"/>
              </a:rPr>
              <a:t>了解实例化的过程就是拷贝构造函数中的属性的过程</a:t>
            </a:r>
            <a:endParaRPr lang="zh-CN" altLang="en-US" sz="2800" dirty="0">
              <a:solidFill>
                <a:schemeClr val="tx1"/>
              </a:solidFill>
              <a:latin typeface="Calibri" pitchFamily="2" charset="0"/>
              <a:ea typeface="宋体" charset="-122"/>
              <a:sym typeface="Calibri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引入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6386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两个概念</a:t>
            </a:r>
            <a:endParaRPr lang="zh-CN" altLang="en-US" sz="4400"/>
          </a:p>
        </p:txBody>
      </p:sp>
      <p:sp>
        <p:nvSpPr>
          <p:cNvPr id="91138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一切数据通过变量来管理（前面已经讲过）</a:t>
            </a:r>
            <a:endParaRPr lang="zh-CN" altLang="en-US" sz="3200" dirty="0"/>
          </a:p>
          <a:p>
            <a:pPr algn="l">
              <a:buNone/>
            </a:pP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定义变量的过程其实就是内存分配的过程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所以本质上一切数据都是存放在内存中的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一切数据都是通过变量存储的</a:t>
            </a:r>
            <a:endParaRPr lang="zh-CN" altLang="en-US" sz="4400"/>
          </a:p>
        </p:txBody>
      </p:sp>
      <p:sp>
        <p:nvSpPr>
          <p:cNvPr id="92162" name="内容占位符 4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数据通过变量来管理，不管是字符串，数字，还是复杂的对象，都是存放在变量中的</a:t>
            </a:r>
            <a:endParaRPr lang="en-US" altLang="x-none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615" y="1600200"/>
            <a:ext cx="8970645" cy="4526280"/>
          </a:xfrm>
        </p:spPr>
        <p:txBody>
          <a:bodyPr/>
          <a:p>
            <a:r>
              <a:rPr lang="zh-CN" altLang="en-US"/>
              <a:t>对象也不例外，对象也是放在变量中管理的。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一切数据都是保存在内存中的。</a:t>
            </a:r>
            <a:endParaRPr lang="zh-CN" altLang="en-US"/>
          </a:p>
          <a:p>
            <a:r>
              <a:rPr lang="zh-CN" altLang="en-US"/>
              <a:t>当打开浏览器的时候，系统先把我们开发的代码放到内存中。然后解析成我们看到的绚丽的页面。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再进行我们的主题之前：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我们先看看</a:t>
            </a:r>
            <a:r>
              <a:rPr lang="en-US" altLang="zh-CN"/>
              <a:t>JS</a:t>
            </a:r>
            <a:r>
              <a:rPr lang="zh-CN" altLang="en-US"/>
              <a:t>中有哪些数据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然后我们先来看看内存这个玩意，则继续我们的课程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主题：内存介绍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6386" name="副标题 1"/>
          <p:cNvSpPr>
            <a:spLocks noGrp="1"/>
          </p:cNvSpPr>
          <p:nvPr>
            <p:ph type="subTitle" idx="1"/>
          </p:nvPr>
        </p:nvSpPr>
        <p:spPr>
          <a:xfrm>
            <a:off x="728345" y="3860800"/>
            <a:ext cx="768096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简单的知道操作系统的内存是个什么玩意，大概有什么用处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这些小细节理论性东西比较多，这也是面向对象课程的特点</a:t>
            </a:r>
            <a:r>
              <a:rPr lang="en-US" altLang="zh-CN"/>
              <a:t>--</a:t>
            </a:r>
            <a:r>
              <a:rPr lang="zh-CN" altLang="en-US"/>
              <a:t>偏理论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我们写的代码是如何执行的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当我们编写好代码，然后打开浏览器，看到漂亮的页面，这中间都发生了什么？？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：系统先讲我们写的代码编译成二进制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：将二进制写进内存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CPU</a:t>
            </a:r>
            <a:r>
              <a:rPr lang="zh-CN" altLang="en-US"/>
              <a:t>读取内存中的保存的数据，通过一大堆复杂的程序让我们看到漂亮的页面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知道数据最终都要放到内存中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查看内存</a:t>
            </a:r>
            <a:endParaRPr lang="zh-CN" altLang="en-US" sz="4400"/>
          </a:p>
        </p:txBody>
      </p:sp>
      <p:sp>
        <p:nvSpPr>
          <p:cNvPr id="9318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r>
              <a:rPr lang="zh-CN" altLang="en-US" sz="3200" dirty="0"/>
              <a:t>任务管理器查看内存</a:t>
            </a:r>
            <a:endParaRPr lang="en-US" altLang="x-none" sz="3200" dirty="0"/>
          </a:p>
          <a:p>
            <a:pPr>
              <a:buNone/>
            </a:pPr>
            <a:r>
              <a:rPr lang="en-US" altLang="x-none" sz="3200" dirty="0"/>
              <a:t>360</a:t>
            </a:r>
            <a:r>
              <a:rPr lang="zh-CN" altLang="en-US" sz="3200" dirty="0"/>
              <a:t>优化都在优化什么</a:t>
            </a:r>
            <a:endParaRPr lang="en-US" altLang="x-none" sz="3200" dirty="0"/>
          </a:p>
          <a:p>
            <a:pPr>
              <a:buNone/>
            </a:pPr>
            <a:endParaRPr lang="zh-CN" altLang="en-US" sz="3200" dirty="0"/>
          </a:p>
        </p:txBody>
      </p:sp>
      <p:pic>
        <p:nvPicPr>
          <p:cNvPr id="93187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9263" y="3284538"/>
            <a:ext cx="4027487" cy="24828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2</a:t>
            </a:r>
            <a:endParaRPr lang="zh-CN" altLang="en-US" sz="4400" dirty="0"/>
          </a:p>
        </p:txBody>
      </p:sp>
      <p:sp>
        <p:nvSpPr>
          <p:cNvPr id="94210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4211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60375" y="1600200"/>
            <a:ext cx="7210425" cy="31718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3</a:t>
            </a:r>
            <a:endParaRPr lang="zh-CN" altLang="en-US" sz="4400" dirty="0"/>
          </a:p>
        </p:txBody>
      </p:sp>
      <p:sp>
        <p:nvSpPr>
          <p:cNvPr id="95234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5235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55613" y="1404938"/>
            <a:ext cx="7448550" cy="5048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1"/>
          <p:cNvSpPr>
            <a:spLocks noGrp="1"/>
          </p:cNvSpPr>
          <p:nvPr>
            <p:ph type="ctrTitle"/>
          </p:nvPr>
        </p:nvSpPr>
        <p:spPr>
          <a:xfrm>
            <a:off x="8101013" y="404813"/>
            <a:ext cx="968375" cy="5851525"/>
          </a:xfrm>
        </p:spPr>
        <p:txBody>
          <a:bodyPr anchor="ctr"/>
          <a:p>
            <a:r>
              <a:rPr lang="zh-CN" altLang="en-US" sz="4400" dirty="0"/>
              <a:t>查看内存</a:t>
            </a:r>
            <a:r>
              <a:rPr lang="en-US" altLang="x-none" sz="4400" dirty="0"/>
              <a:t>4</a:t>
            </a:r>
            <a:endParaRPr lang="zh-CN" altLang="en-US" sz="4400" dirty="0"/>
          </a:p>
        </p:txBody>
      </p:sp>
      <p:sp>
        <p:nvSpPr>
          <p:cNvPr id="96258" name="竖排文字占位符 4"/>
          <p:cNvSpPr>
            <a:spLocks noGrp="1"/>
          </p:cNvSpPr>
          <p:nvPr>
            <p:ph type="subTitle" idx="1"/>
          </p:nvPr>
        </p:nvSpPr>
        <p:spPr>
          <a:xfrm>
            <a:off x="457200" y="274638"/>
            <a:ext cx="6019800" cy="5851525"/>
          </a:xfrm>
        </p:spPr>
        <p:txBody>
          <a:bodyPr anchor="t"/>
          <a:p>
            <a:pPr>
              <a:buNone/>
            </a:pPr>
            <a:endParaRPr sz="3200"/>
          </a:p>
        </p:txBody>
      </p:sp>
      <p:pic>
        <p:nvPicPr>
          <p:cNvPr id="96259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175" y="17463"/>
            <a:ext cx="7721600" cy="67960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3"/>
          <p:cNvSpPr>
            <a:spLocks noGrp="1"/>
          </p:cNvSpPr>
          <p:nvPr>
            <p:ph type="ctrTitle"/>
          </p:nvPr>
        </p:nvSpPr>
        <p:spPr>
          <a:xfrm>
            <a:off x="107315" y="2132965"/>
            <a:ext cx="8825865" cy="1470025"/>
          </a:xfrm>
        </p:spPr>
        <p:txBody>
          <a:bodyPr anchor="ctr">
            <a:normAutofit/>
          </a:bodyPr>
          <a:p>
            <a:pPr defTabSz="914400">
              <a:buNone/>
            </a:pP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主题：数据是如何在内存中存储的</a:t>
            </a:r>
            <a:b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</a:br>
            <a:r>
              <a:rPr lang="zh-CN" altLang="en-US" sz="4400" kern="120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二进制 指针</a:t>
            </a:r>
            <a:endParaRPr lang="zh-CN" altLang="en-US" sz="4400" kern="120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6386" name="副标题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defTabSz="914400">
              <a:buFont typeface="Arial" charset="0"/>
              <a:buNone/>
            </a:pPr>
            <a:r>
              <a:rPr lang="zh-CN" sz="3200" kern="1200">
                <a:solidFill>
                  <a:srgbClr val="898989"/>
                </a:solidFill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会画简单的变量的内存分配图</a:t>
            </a:r>
            <a:endParaRPr lang="zh-CN" sz="3200" kern="120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3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endParaRPr sz="4400"/>
          </a:p>
        </p:txBody>
      </p:sp>
      <p:sp>
        <p:nvSpPr>
          <p:cNvPr id="17410" name="内容占位符 4"/>
          <p:cNvSpPr>
            <a:spLocks noGrp="1"/>
          </p:cNvSpPr>
          <p:nvPr>
            <p:ph type="subTitle" idx="1"/>
          </p:nvPr>
        </p:nvSpPr>
        <p:spPr>
          <a:xfrm>
            <a:off x="468313" y="1628775"/>
            <a:ext cx="8229600" cy="4525963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编程世界 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CPU </a:t>
            </a:r>
            <a:r>
              <a:rPr lang="zh-CN" altLang="en-US" sz="3200" dirty="0"/>
              <a:t>硬盘 内存 代码  二进制之间的关系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CPU</a:t>
            </a:r>
            <a:r>
              <a:rPr lang="zh-CN" altLang="en-US" sz="3200" dirty="0"/>
              <a:t>只负责和内存（缓存）等沟通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所有代码都会编译成二进制存放在内存中等待</a:t>
            </a:r>
            <a:r>
              <a:rPr lang="en-US" altLang="x-none" sz="3200" dirty="0"/>
              <a:t>CPU</a:t>
            </a:r>
            <a:r>
              <a:rPr lang="zh-CN" altLang="en-US" sz="3200" dirty="0"/>
              <a:t>来计算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数据是如何在内存中存储的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 dirty="0"/>
              <a:t>什么是指针  </a:t>
            </a:r>
            <a:r>
              <a:rPr lang="en-US" altLang="x-none" sz="4400" dirty="0"/>
              <a:t>-- </a:t>
            </a:r>
            <a:r>
              <a:rPr lang="zh-CN" altLang="en-US" sz="4400" dirty="0"/>
              <a:t>代号 门牌号</a:t>
            </a:r>
            <a:endParaRPr lang="zh-CN" altLang="en-US" sz="4400" dirty="0"/>
          </a:p>
        </p:txBody>
      </p:sp>
      <p:sp>
        <p:nvSpPr>
          <p:cNvPr id="18434" name="内容占位符 2"/>
          <p:cNvSpPr>
            <a:spLocks noGrp="1"/>
          </p:cNvSpPr>
          <p:nvPr>
            <p:ph type="subTitle" idx="1"/>
          </p:nvPr>
        </p:nvSpPr>
        <p:spPr>
          <a:xfrm>
            <a:off x="107950" y="1214438"/>
            <a:ext cx="9036050" cy="4911725"/>
          </a:xfrm>
        </p:spPr>
        <p:txBody>
          <a:bodyPr anchor="t"/>
          <a:p>
            <a:pPr algn="l">
              <a:buNone/>
            </a:pPr>
            <a:r>
              <a:rPr lang="zh-CN" altLang="en-US" sz="2800" dirty="0"/>
              <a:t>当定义一个变量的时候 有两个重要的量：</a:t>
            </a:r>
            <a:endParaRPr lang="en-US" altLang="x-none" sz="2800" dirty="0"/>
          </a:p>
          <a:p>
            <a:pPr lvl="1" algn="l">
              <a:buNone/>
            </a:pPr>
            <a:r>
              <a:rPr lang="en-US" altLang="x-none" sz="2400" dirty="0"/>
              <a:t>   </a:t>
            </a:r>
            <a:r>
              <a:rPr lang="zh-CN" altLang="en-US" sz="2400" dirty="0"/>
              <a:t>值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400" dirty="0"/>
              <a:t>地址 </a:t>
            </a:r>
            <a:r>
              <a:rPr lang="en-US" altLang="x-none" sz="2400" dirty="0"/>
              <a:t>–</a:t>
            </a:r>
            <a:r>
              <a:rPr lang="zh-CN" altLang="en-US" sz="2400" dirty="0"/>
              <a:t>指针（这个地址学名就是指针</a:t>
            </a:r>
            <a:r>
              <a:rPr lang="en-US" altLang="x-none" sz="2400" dirty="0"/>
              <a:t>—C C++ JAVA C#</a:t>
            </a:r>
            <a:r>
              <a:rPr lang="zh-CN" altLang="en-US" sz="2400" dirty="0"/>
              <a:t>）</a:t>
            </a:r>
            <a:endParaRPr lang="en-US" altLang="x-none" sz="2400" dirty="0"/>
          </a:p>
          <a:p>
            <a:pPr lvl="1" algn="l">
              <a:buNone/>
            </a:pPr>
            <a:endParaRPr lang="zh-CN" altLang="en-US" sz="2400" dirty="0"/>
          </a:p>
          <a:p>
            <a:pPr algn="l">
              <a:buNone/>
            </a:pPr>
            <a:r>
              <a:rPr lang="zh-CN" altLang="en-US" sz="3200" dirty="0"/>
              <a:t>指针解释</a:t>
            </a:r>
            <a:endParaRPr lang="en-US" altLang="x-none" sz="3200" dirty="0"/>
          </a:p>
          <a:p>
            <a:pPr lvl="1" algn="l">
              <a:buNone/>
            </a:pPr>
            <a:r>
              <a:rPr lang="zh-CN" altLang="en-US" sz="2800" dirty="0"/>
              <a:t>指针就类似门牌号  方便搜索  搜索引擎优化</a:t>
            </a:r>
            <a:endParaRPr lang="en-US" altLang="x-none" sz="2400" dirty="0"/>
          </a:p>
          <a:p>
            <a:pPr lvl="1" algn="l">
              <a:buNone/>
            </a:pPr>
            <a:r>
              <a:rPr lang="zh-CN" altLang="en-US" sz="2400" dirty="0"/>
              <a:t>一个变量如果保存的是门牌号，就称其指向某个变量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变量和内存</a:t>
            </a:r>
            <a:endParaRPr lang="zh-CN" altLang="en-US" sz="4400"/>
          </a:p>
        </p:txBody>
      </p:sp>
      <p:sp>
        <p:nvSpPr>
          <p:cNvPr id="19458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214438"/>
            <a:ext cx="8578850" cy="5310187"/>
          </a:xfrm>
        </p:spPr>
        <p:txBody>
          <a:bodyPr anchor="t"/>
          <a:p>
            <a:pPr algn="l">
              <a:buNone/>
            </a:pPr>
            <a:r>
              <a:rPr lang="zh-CN" altLang="en-US" sz="3200" dirty="0"/>
              <a:t>一切数据都是保存在内存中</a:t>
            </a:r>
            <a:r>
              <a:rPr lang="en-US" altLang="x-none" sz="3200" dirty="0"/>
              <a:t>.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定义变量</a:t>
            </a:r>
            <a:endParaRPr lang="en-US" altLang="x-none" sz="3200" dirty="0"/>
          </a:p>
          <a:p>
            <a:pPr algn="l">
              <a:buNone/>
            </a:pPr>
            <a:r>
              <a:rPr lang="zh-CN" altLang="en-US" sz="3200" dirty="0"/>
              <a:t>每个数据都会有一个地址</a:t>
            </a:r>
            <a:r>
              <a:rPr lang="en-US" altLang="x-none" sz="3200" dirty="0"/>
              <a:t>(</a:t>
            </a:r>
            <a:r>
              <a:rPr lang="zh-CN" altLang="en-US" sz="3200" dirty="0"/>
              <a:t>门牌号</a:t>
            </a:r>
            <a:r>
              <a:rPr lang="en-US" altLang="x-none" sz="3200" dirty="0"/>
              <a:t>)</a:t>
            </a:r>
            <a:endParaRPr lang="zh-CN" altLang="en-US" sz="3200" dirty="0"/>
          </a:p>
          <a:p>
            <a:pPr algn="l">
              <a:buNone/>
            </a:pPr>
            <a:r>
              <a:rPr lang="zh-CN" altLang="en-US" sz="3200" dirty="0"/>
              <a:t>因为数据可能很复杂</a:t>
            </a:r>
            <a:r>
              <a:rPr lang="en-US" altLang="x-none" sz="3200" dirty="0"/>
              <a:t>,</a:t>
            </a:r>
            <a:r>
              <a:rPr lang="zh-CN" altLang="en-US" sz="3200" dirty="0"/>
              <a:t>为了能够快速找到</a:t>
            </a:r>
            <a:r>
              <a:rPr lang="en-US" altLang="x-none" sz="3200" dirty="0"/>
              <a:t>,</a:t>
            </a:r>
            <a:r>
              <a:rPr lang="zh-CN" altLang="en-US" sz="3200" dirty="0"/>
              <a:t>对数字的搜索很快</a:t>
            </a:r>
            <a:endParaRPr lang="en-US" altLang="x-none" sz="3200" dirty="0"/>
          </a:p>
          <a:p>
            <a:pPr algn="l">
              <a:buNone/>
            </a:pPr>
            <a:endParaRPr lang="zh-CN" altLang="en-US" sz="3200" dirty="0"/>
          </a:p>
          <a:p>
            <a:pPr algn="l">
              <a:buNone/>
            </a:pPr>
            <a:r>
              <a:rPr lang="en-US" altLang="x-none" sz="3200" dirty="0"/>
              <a:t>Var x =0</a:t>
            </a:r>
            <a:r>
              <a:rPr lang="zh-CN" altLang="en-US" sz="3200" dirty="0"/>
              <a:t>； 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Var y=9</a:t>
            </a:r>
            <a:r>
              <a:rPr lang="zh-CN" altLang="en-US" sz="3200" dirty="0"/>
              <a:t>；</a:t>
            </a:r>
            <a:endParaRPr lang="en-US" altLang="x-none" sz="3200" dirty="0"/>
          </a:p>
          <a:p>
            <a:pPr algn="l">
              <a:buNone/>
            </a:pPr>
            <a:r>
              <a:rPr lang="en-US" altLang="x-none" sz="3200" dirty="0"/>
              <a:t>Var y=x</a:t>
            </a:r>
            <a:r>
              <a:rPr lang="zh-CN" altLang="en-US" sz="3200" dirty="0"/>
              <a:t>；</a:t>
            </a:r>
            <a:endParaRPr lang="zh-CN" altLang="en-US" sz="3200" dirty="0"/>
          </a:p>
        </p:txBody>
      </p:sp>
      <p:sp>
        <p:nvSpPr>
          <p:cNvPr id="19459" name="矩形 3"/>
          <p:cNvSpPr/>
          <p:nvPr/>
        </p:nvSpPr>
        <p:spPr>
          <a:xfrm>
            <a:off x="7231063" y="3716338"/>
            <a:ext cx="1296987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0" name="矩形 4"/>
          <p:cNvSpPr/>
          <p:nvPr/>
        </p:nvSpPr>
        <p:spPr>
          <a:xfrm>
            <a:off x="7235825" y="3716338"/>
            <a:ext cx="1292225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dirty="0">
                <a:latin typeface="Arial" charset="0"/>
                <a:ea typeface="宋体" charset="-122"/>
                <a:sym typeface="Arial" charset="0"/>
              </a:rPr>
              <a:t>XXXXXXXXXXXXXXXXXXXXXXXXXXXXXXXXXXXXXXXXXXXXXXXXXXXXXXXXXXXXXXXXXXXXXXXXXXXX</a:t>
            </a:r>
            <a:endParaRPr 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1" name="矩形 5"/>
          <p:cNvSpPr/>
          <p:nvPr/>
        </p:nvSpPr>
        <p:spPr>
          <a:xfrm>
            <a:off x="7231063" y="4076700"/>
            <a:ext cx="1290637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y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2" name="矩形 6"/>
          <p:cNvSpPr/>
          <p:nvPr/>
        </p:nvSpPr>
        <p:spPr>
          <a:xfrm>
            <a:off x="7231063" y="4460875"/>
            <a:ext cx="1290637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person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3" name="矩形 7"/>
          <p:cNvSpPr/>
          <p:nvPr/>
        </p:nvSpPr>
        <p:spPr>
          <a:xfrm>
            <a:off x="7237413" y="4856163"/>
            <a:ext cx="1292225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4" name="矩形 8"/>
          <p:cNvSpPr/>
          <p:nvPr/>
        </p:nvSpPr>
        <p:spPr>
          <a:xfrm>
            <a:off x="7245350" y="5240338"/>
            <a:ext cx="1290638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19465" name="矩形 9"/>
          <p:cNvSpPr/>
          <p:nvPr/>
        </p:nvSpPr>
        <p:spPr>
          <a:xfrm>
            <a:off x="7246938" y="5683250"/>
            <a:ext cx="1290637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/>
              <a:t>主题：</a:t>
            </a:r>
            <a:r>
              <a:rPr lang="zh-CN" altLang="en-US" dirty="0">
                <a:sym typeface="+mn-ea"/>
              </a:rPr>
              <a:t>构造函数和普通函数</a:t>
            </a:r>
            <a:endParaRPr lang="zh-CN" altLang="en-US" dirty="0"/>
          </a:p>
        </p:txBody>
      </p:sp>
      <p:sp>
        <p:nvSpPr>
          <p:cNvPr id="62466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l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教学目标：学习构造函数，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构造函数对象和普通函数的区别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理解instanceOf的用法</a:t>
            </a:r>
            <a:endParaRPr lang="zh-CN" altLang="en-US" sz="1800" dirty="0">
              <a:solidFill>
                <a:srgbClr val="898989"/>
              </a:solidFill>
            </a:endParaRPr>
          </a:p>
          <a:p>
            <a:pPr marL="0" lvl="0" indent="0" algn="l" eaLnBrk="1" hangingPunct="1">
              <a:buNone/>
            </a:pPr>
            <a:r>
              <a:rPr lang="zh-CN" altLang="en-US" sz="1800" dirty="0">
                <a:solidFill>
                  <a:srgbClr val="898989"/>
                </a:solidFill>
              </a:rPr>
              <a:t>理解实例化本质</a:t>
            </a:r>
            <a:endParaRPr lang="en-US" altLang="zh-CN" sz="18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3600"/>
              <a:t>对象实例是如何在内存中存储的</a:t>
            </a:r>
            <a:endParaRPr lang="zh-CN" altLang="en-US" sz="36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59130" y="3886200"/>
            <a:ext cx="7798435" cy="1479550"/>
          </a:xfrm>
        </p:spPr>
        <p:txBody>
          <a:bodyPr/>
          <a:p>
            <a:r>
              <a:rPr lang="zh-CN" altLang="en-US" sz="2400"/>
              <a:t>教学目标：</a:t>
            </a:r>
            <a:endParaRPr lang="zh-CN" altLang="en-US" sz="2400"/>
          </a:p>
          <a:p>
            <a:r>
              <a:rPr lang="zh-CN" altLang="en-US" sz="2400"/>
              <a:t>深刻理解实例拷贝原理</a:t>
            </a:r>
            <a:endParaRPr lang="zh-CN" altLang="en-US" sz="2400"/>
          </a:p>
          <a:p>
            <a:r>
              <a:rPr lang="zh-CN" altLang="en-US" sz="2400"/>
              <a:t>能够简单的画出对象在内存中的存储结构</a:t>
            </a:r>
            <a:endParaRPr lang="zh-CN" altLang="en-US"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35" y="1600200"/>
            <a:ext cx="8912225" cy="4526280"/>
          </a:xfrm>
        </p:spPr>
        <p:txBody>
          <a:bodyPr/>
          <a:p>
            <a:r>
              <a:rPr lang="zh-CN" altLang="en-US" sz="2400"/>
              <a:t>前面我们看过了普通变量是如何在内存中存储的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下面我看下对象是如何在内存中存储的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标题 972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实例拷贝原理</a:t>
            </a:r>
            <a:endParaRPr lang="zh-CN" altLang="en-US"/>
          </a:p>
        </p:txBody>
      </p:sp>
      <p:sp>
        <p:nvSpPr>
          <p:cNvPr id="97282" name="文本占位符 97282"/>
          <p:cNvSpPr>
            <a:spLocks noGrp="1"/>
          </p:cNvSpPr>
          <p:nvPr>
            <p:ph idx="1"/>
          </p:nvPr>
        </p:nvSpPr>
        <p:spPr/>
        <p:txBody>
          <a:bodyPr anchor="t"/>
          <a:p>
            <a:endParaRPr lang="en-US" altLang="zh-CN"/>
          </a:p>
          <a:p>
            <a:r>
              <a:rPr lang="zh-CN" altLang="en-US"/>
              <a:t>内存分配会自动拷贝构造对象的所有属性，并赋以实例的值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实例在内存中的保存</a:t>
            </a:r>
            <a:endParaRPr lang="zh-CN" altLang="en-US" sz="4400"/>
          </a:p>
        </p:txBody>
      </p:sp>
      <p:sp>
        <p:nvSpPr>
          <p:cNvPr id="20482" name="内容占位符 2"/>
          <p:cNvSpPr>
            <a:spLocks noGrp="1"/>
          </p:cNvSpPr>
          <p:nvPr>
            <p:ph type="subTitle" idx="1"/>
          </p:nvPr>
        </p:nvSpPr>
        <p:spPr>
          <a:xfrm>
            <a:off x="0" y="1196658"/>
            <a:ext cx="9144000" cy="4911725"/>
          </a:xfrm>
        </p:spPr>
        <p:txBody>
          <a:bodyPr anchor="t"/>
          <a:p>
            <a:pPr algn="l">
              <a:buNone/>
            </a:pPr>
            <a:r>
              <a:rPr lang="zh-CN" altLang="en-US" sz="2800" dirty="0"/>
              <a:t>当你实例化一个对象</a:t>
            </a:r>
            <a:r>
              <a:rPr lang="en-US" altLang="x-none" sz="2800" dirty="0"/>
              <a:t>,</a:t>
            </a:r>
            <a:r>
              <a:rPr lang="zh-CN" altLang="en-US" sz="2800" dirty="0"/>
              <a:t>那么内存中会开辟两个内存区域：一个保存实例名称变量：其保存的只是地址</a:t>
            </a:r>
            <a:endParaRPr lang="zh-CN" altLang="en-US" sz="2800" dirty="0"/>
          </a:p>
          <a:p>
            <a:pPr algn="l">
              <a:buNone/>
            </a:pPr>
            <a:r>
              <a:rPr lang="zh-CN" altLang="en-US" sz="2800" dirty="0"/>
              <a:t>一个保存对象的真正的数据</a:t>
            </a:r>
            <a:endParaRPr lang="zh-CN" altLang="en-US" sz="2800" dirty="0"/>
          </a:p>
          <a:p>
            <a:pPr algn="l">
              <a:buNone/>
            </a:pPr>
            <a:endParaRPr lang="zh-CN" altLang="en-US" sz="2800" dirty="0"/>
          </a:p>
        </p:txBody>
      </p:sp>
      <p:sp>
        <p:nvSpPr>
          <p:cNvPr id="20483" name="矩形 3"/>
          <p:cNvSpPr/>
          <p:nvPr/>
        </p:nvSpPr>
        <p:spPr>
          <a:xfrm>
            <a:off x="4065588" y="2989263"/>
            <a:ext cx="1295400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4" name="矩形 4"/>
          <p:cNvSpPr/>
          <p:nvPr/>
        </p:nvSpPr>
        <p:spPr>
          <a:xfrm>
            <a:off x="1470025" y="2997200"/>
            <a:ext cx="1296988" cy="29527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5" name="矩形 5"/>
          <p:cNvSpPr/>
          <p:nvPr/>
        </p:nvSpPr>
        <p:spPr>
          <a:xfrm>
            <a:off x="1476375" y="2997200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x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6" name="矩形 6"/>
          <p:cNvSpPr/>
          <p:nvPr/>
        </p:nvSpPr>
        <p:spPr>
          <a:xfrm>
            <a:off x="1470025" y="3357563"/>
            <a:ext cx="1290638" cy="3587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y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7" name="矩形 7"/>
          <p:cNvSpPr/>
          <p:nvPr/>
        </p:nvSpPr>
        <p:spPr>
          <a:xfrm>
            <a:off x="1470025" y="3740150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r>
              <a:rPr lang="en-US" altLang="x-none" dirty="0">
                <a:latin typeface="Arial" charset="0"/>
                <a:ea typeface="宋体" charset="-122"/>
                <a:sym typeface="Arial" charset="0"/>
              </a:rPr>
              <a:t>Person.prototype</a:t>
            </a:r>
            <a:endParaRPr lang="zh-CN" altLang="en-US" dirty="0"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8" name="矩形 8"/>
          <p:cNvSpPr/>
          <p:nvPr/>
        </p:nvSpPr>
        <p:spPr>
          <a:xfrm>
            <a:off x="1477963" y="4135438"/>
            <a:ext cx="1290637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89" name="矩形 9"/>
          <p:cNvSpPr/>
          <p:nvPr/>
        </p:nvSpPr>
        <p:spPr>
          <a:xfrm>
            <a:off x="1484313" y="4519613"/>
            <a:ext cx="1290637" cy="3603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sp>
        <p:nvSpPr>
          <p:cNvPr id="20490" name="矩形 10"/>
          <p:cNvSpPr/>
          <p:nvPr/>
        </p:nvSpPr>
        <p:spPr>
          <a:xfrm>
            <a:off x="1485900" y="4962525"/>
            <a:ext cx="1290638" cy="3603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>
              <a:buNone/>
            </a:pPr>
            <a:endParaRPr>
              <a:latin typeface="Arial" charset="0"/>
              <a:ea typeface="宋体" charset="-122"/>
              <a:sym typeface="Arial" charset="0"/>
            </a:endParaRPr>
          </a:p>
        </p:txBody>
      </p:sp>
      <p:cxnSp>
        <p:nvCxnSpPr>
          <p:cNvPr id="20491" name="直接箭头连接符 12"/>
          <p:cNvCxnSpPr/>
          <p:nvPr/>
        </p:nvCxnSpPr>
        <p:spPr>
          <a:xfrm flipV="1">
            <a:off x="2760663" y="3113088"/>
            <a:ext cx="1289050" cy="8080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92" name="文本框 1"/>
          <p:cNvSpPr/>
          <p:nvPr/>
        </p:nvSpPr>
        <p:spPr>
          <a:xfrm>
            <a:off x="4065588" y="2997200"/>
            <a:ext cx="1295400" cy="369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name</a:t>
            </a:r>
            <a:endParaRPr lang="zh-CN" altLang="en-US" dirty="0">
              <a:solidFill>
                <a:srgbClr val="000000"/>
              </a:solidFill>
              <a:latin typeface="Calibri" pitchFamily="2" charset="0"/>
              <a:ea typeface="宋体" charset="-122"/>
              <a:sym typeface="宋体" charset="-122"/>
            </a:endParaRPr>
          </a:p>
        </p:txBody>
      </p:sp>
      <p:sp>
        <p:nvSpPr>
          <p:cNvPr id="20493" name="文本框 13"/>
          <p:cNvSpPr/>
          <p:nvPr/>
        </p:nvSpPr>
        <p:spPr>
          <a:xfrm>
            <a:off x="4049713" y="3460750"/>
            <a:ext cx="1295400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x-none" dirty="0">
                <a:solidFill>
                  <a:srgbClr val="000000"/>
                </a:solidFill>
                <a:latin typeface="Calibri" pitchFamily="2" charset="0"/>
                <a:ea typeface="Calibri" pitchFamily="2" charset="0"/>
                <a:sym typeface="Calibri" pitchFamily="2" charset="0"/>
              </a:rPr>
              <a:t>Age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标题 993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会用图示法画对象内存分配图</a:t>
            </a:r>
            <a:endParaRPr lang="zh-CN" altLang="en-US"/>
          </a:p>
        </p:txBody>
      </p:sp>
      <p:sp>
        <p:nvSpPr>
          <p:cNvPr id="99330" name="矩形 99330"/>
          <p:cNvSpPr/>
          <p:nvPr/>
        </p:nvSpPr>
        <p:spPr>
          <a:xfrm>
            <a:off x="3348038" y="1412875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1" name="矩形 993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2" name="矩形 993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3" name="矩形 993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9334" name="文本框 99334"/>
          <p:cNvSpPr txBox="1"/>
          <p:nvPr/>
        </p:nvSpPr>
        <p:spPr>
          <a:xfrm>
            <a:off x="5703888" y="2092325"/>
            <a:ext cx="2468562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抽象的对象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5" name="文本框 993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6" name="文本框 993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7" name="文本框 993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8" name="矩形 99338"/>
          <p:cNvSpPr/>
          <p:nvPr/>
        </p:nvSpPr>
        <p:spPr>
          <a:xfrm>
            <a:off x="468313" y="40767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39" name="矩形 993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0" name="矩形 99340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30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1" name="矩形 99341"/>
          <p:cNvSpPr/>
          <p:nvPr/>
        </p:nvSpPr>
        <p:spPr>
          <a:xfrm>
            <a:off x="3348038" y="1412875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2" name="矩形 99342"/>
          <p:cNvSpPr/>
          <p:nvPr/>
        </p:nvSpPr>
        <p:spPr>
          <a:xfrm>
            <a:off x="3348038" y="191770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3" name="矩形 99343"/>
          <p:cNvSpPr/>
          <p:nvPr/>
        </p:nvSpPr>
        <p:spPr>
          <a:xfrm>
            <a:off x="3348038" y="2492375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4" name="矩形 99344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5" name="矩形 99345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99346" name="矩形 99346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constructor属性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003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0354" name="文本占位符 10035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1，实例化的过程其实就是拷贝构造函数属性的过程</a:t>
            </a:r>
            <a:endParaRPr lang="zh-CN" altLang="en-US" dirty="0"/>
          </a:p>
          <a:p>
            <a:r>
              <a:rPr lang="zh-CN" altLang="en-US" dirty="0"/>
              <a:t>2，除了拷贝以外还会自动生成一个constructor属性，用于识别其是根据哪个构造函数创建的实例。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4449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dirty="0">
                <a:solidFill>
                  <a:schemeClr val="bg1"/>
                </a:solidFill>
              </a:rPr>
              <a:t>主题：原型进阶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4450" name="副标题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800" cy="1752600"/>
          </a:xfrm>
        </p:spPr>
        <p:txBody>
          <a:bodyPr wrap="square" anchor="t"/>
          <a:lstStyle>
            <a:lvl1pPr marL="0" lvl="0" indent="0" algn="ctr">
              <a:defRPr kern="1200"/>
            </a:lvl1pPr>
            <a:lvl2pPr marL="457200" lvl="1" indent="-457200" algn="ctr">
              <a:defRPr kern="1200"/>
            </a:lvl2pPr>
            <a:lvl3pPr marL="914400" lvl="2" indent="-914400" algn="ctr">
              <a:defRPr kern="1200"/>
            </a:lvl3pPr>
            <a:lvl4pPr marL="1371600" lvl="3" indent="-1371600" algn="ctr">
              <a:defRPr kern="1200"/>
            </a:lvl4pPr>
            <a:lvl5pPr marL="1828800" lvl="4" indent="-1828800" algn="ctr">
              <a:defRPr kern="1200"/>
            </a:lvl5pPr>
          </a:lstStyle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chemeClr val="bg1"/>
                </a:solidFill>
              </a:rPr>
              <a:t>教学目标：理解原型对象中的属性和方法被所有实例共享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疑问</a:t>
            </a:r>
            <a:endParaRPr lang="zh-CN" altLang="en-US"/>
          </a:p>
        </p:txBody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既然我们可以使用构造函数就可以定义属性和方法，为什么还要原型呢？？</a:t>
            </a:r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10649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构造函数创建对象存在的问题</a:t>
            </a:r>
            <a:endParaRPr lang="zh-CN" altLang="en-US"/>
          </a:p>
        </p:txBody>
      </p:sp>
      <p:sp>
        <p:nvSpPr>
          <p:cNvPr id="106498" name="文本占位符 106498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06499" name="图片 10649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070" y="1484630"/>
            <a:ext cx="8793480" cy="446024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构造函数用来实例化一个对象</a:t>
            </a:r>
            <a:endParaRPr lang="zh-CN" altLang="en-US"/>
          </a:p>
          <a:p>
            <a:r>
              <a:rPr lang="zh-CN" altLang="en-US"/>
              <a:t>网上有个说法：</a:t>
            </a:r>
            <a:endParaRPr lang="zh-CN" altLang="en-US"/>
          </a:p>
          <a:p>
            <a:r>
              <a:rPr lang="zh-CN" altLang="en-US"/>
              <a:t>像是一道菜谱，按照这个菜谱炒了一盘菜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语法点：</a:t>
            </a:r>
            <a:r>
              <a:rPr lang="en-US" altLang="zh-CN"/>
              <a:t>var product = new Product()</a:t>
            </a:r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4000"/>
              <a:t>只用构造函数创建对象存在的缺点</a:t>
            </a:r>
            <a:endParaRPr lang="zh-CN" altLang="en-US" sz="4000"/>
          </a:p>
        </p:txBody>
      </p:sp>
      <p:sp>
        <p:nvSpPr>
          <p:cNvPr id="107523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对象需要实例化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每次实例化都需要分配内存存储这些数据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如果实例很多，那就要分配很多内存存储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一般每个实例的属性是不一样的，而行为一般都是一样的，所以我们希望每次实例化的时候，只分配内存保存不一样的数据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而像方法，可以之分配一次空间，所有的实例共享这些方法，那就需要原型对象</a:t>
            </a:r>
            <a:endParaRPr lang="zh-CN" alt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10854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原型对象只分配一次内存</a:t>
            </a:r>
            <a:endParaRPr lang="zh-CN" altLang="en-US" dirty="0"/>
          </a:p>
        </p:txBody>
      </p:sp>
      <p:sp>
        <p:nvSpPr>
          <p:cNvPr id="108546" name="矩形 108546"/>
          <p:cNvSpPr/>
          <p:nvPr/>
        </p:nvSpPr>
        <p:spPr>
          <a:xfrm>
            <a:off x="1547495" y="112458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7" name="矩形 108547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8" name="矩形 108548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49" name="矩形 108549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50" name="文本框 108550"/>
          <p:cNvSpPr txBox="1"/>
          <p:nvPr/>
        </p:nvSpPr>
        <p:spPr>
          <a:xfrm>
            <a:off x="1907540" y="36449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1" name="文本框 108551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2" name="文本框 108552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3" name="文本框 108553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4" name="矩形 108554"/>
          <p:cNvSpPr/>
          <p:nvPr/>
        </p:nvSpPr>
        <p:spPr>
          <a:xfrm>
            <a:off x="468313" y="4076700"/>
            <a:ext cx="1871662" cy="433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5" name="矩形 108555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6" name="矩形 108556"/>
          <p:cNvSpPr/>
          <p:nvPr/>
        </p:nvSpPr>
        <p:spPr>
          <a:xfrm>
            <a:off x="467043" y="508508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30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7" name="矩形 108557"/>
          <p:cNvSpPr/>
          <p:nvPr/>
        </p:nvSpPr>
        <p:spPr>
          <a:xfrm>
            <a:off x="1547495" y="112458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8" name="矩形 108558"/>
          <p:cNvSpPr/>
          <p:nvPr/>
        </p:nvSpPr>
        <p:spPr>
          <a:xfrm>
            <a:off x="1547495" y="1628775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59" name="矩形 108559"/>
          <p:cNvSpPr/>
          <p:nvPr/>
        </p:nvSpPr>
        <p:spPr>
          <a:xfrm>
            <a:off x="1547495" y="220408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0" name="矩形 108560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1" name="矩形 108561"/>
          <p:cNvSpPr/>
          <p:nvPr/>
        </p:nvSpPr>
        <p:spPr>
          <a:xfrm>
            <a:off x="2987675" y="4652328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2" name="矩形 108562"/>
          <p:cNvSpPr/>
          <p:nvPr/>
        </p:nvSpPr>
        <p:spPr>
          <a:xfrm>
            <a:off x="2987675" y="5085080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3" name="矩形 108563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8564" name="文本框 108564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5" name="矩形 108565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6" name="矩形 108566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08567" name="矩形 108567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  <p:cxnSp>
        <p:nvCxnSpPr>
          <p:cNvPr id="2" name="直接箭头连接符 1"/>
          <p:cNvCxnSpPr>
            <a:endCxn id="108565" idx="1"/>
          </p:cNvCxnSpPr>
          <p:nvPr/>
        </p:nvCxnSpPr>
        <p:spPr>
          <a:xfrm flipV="1">
            <a:off x="1971675" y="1630680"/>
            <a:ext cx="2889250" cy="418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4683125" y="1772920"/>
            <a:ext cx="248920" cy="4137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5003800" y="1916430"/>
            <a:ext cx="1219835" cy="3927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39750" y="5517515"/>
            <a:ext cx="183896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__proto__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987675" y="5516880"/>
            <a:ext cx="183896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__proto__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95645" y="5516880"/>
            <a:ext cx="1838960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__proto__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46225" y="2637790"/>
            <a:ext cx="187452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constructor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548130" y="2997835"/>
            <a:ext cx="189420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__proto__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标题 10956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9570" name="文本占位符 10957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原型对象中的工具被所有实例所共享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原型对象的本质 </a:t>
            </a:r>
            <a:endParaRPr lang="zh-CN" altLang="en-US"/>
          </a:p>
        </p:txBody>
      </p:sp>
      <p:sp>
        <p:nvSpPr>
          <p:cNvPr id="110594" name="内容占位符 2"/>
          <p:cNvSpPr>
            <a:spLocks noGrp="1"/>
          </p:cNvSpPr>
          <p:nvPr>
            <p:ph/>
          </p:nvPr>
        </p:nvSpPr>
        <p:spPr>
          <a:xfrm>
            <a:off x="107950" y="1557338"/>
            <a:ext cx="9036050" cy="4568825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原型对象本质：</a:t>
            </a:r>
            <a:endParaRPr lang="en-US" altLang="x-none" dirty="0">
              <a:solidFill>
                <a:srgbClr val="00B050"/>
              </a:solidFill>
            </a:endParaRPr>
          </a:p>
          <a:p>
            <a:pPr marL="457200" lvl="1" indent="0" eaLnBrk="1" hangingPunct="1">
              <a:buFont typeface="Calibri" pitchFamily="2" charset="0"/>
              <a:buNone/>
            </a:pPr>
            <a:r>
              <a:rPr lang="zh-CN" altLang="en-US" dirty="0">
                <a:solidFill>
                  <a:srgbClr val="00B050"/>
                </a:solidFill>
              </a:rPr>
              <a:t>原型对象的属性和方法可以被所有实例</a:t>
            </a:r>
            <a:r>
              <a:rPr lang="zh-CN" altLang="en-US" dirty="0">
                <a:solidFill>
                  <a:srgbClr val="FF0000"/>
                </a:solidFill>
              </a:rPr>
              <a:t>共享</a:t>
            </a:r>
            <a:endParaRPr lang="en-US" altLang="x-none" dirty="0">
              <a:solidFill>
                <a:srgbClr val="FF0000"/>
              </a:solidFill>
            </a:endParaRPr>
          </a:p>
          <a:p>
            <a:pPr lvl="2" indent="-228600" eaLnBrk="1" hangingPunct="1"/>
            <a:r>
              <a:rPr lang="zh-CN" altLang="en-US" sz="2000" b="1" dirty="0">
                <a:solidFill>
                  <a:srgbClr val="FFC000"/>
                </a:solidFill>
              </a:rPr>
              <a:t>这样，如果我们需要修改所有实例中的属性或者方法，就只需要修改一处，就能够影响到所有实例了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标题 1116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所以</a:t>
            </a:r>
            <a:endParaRPr lang="zh-CN" altLang="en-US" dirty="0"/>
          </a:p>
        </p:txBody>
      </p:sp>
      <p:sp>
        <p:nvSpPr>
          <p:cNvPr id="111618" name="文本占位符 11161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一般将大家都公有的东西放在原型对象中</a:t>
            </a:r>
            <a:endParaRPr lang="zh-CN" altLang="en-US"/>
          </a:p>
          <a:p>
            <a:r>
              <a:rPr lang="zh-CN" altLang="en-US"/>
              <a:t>每个实例独特的不一样的属性放在构造函数中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标题 11264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面试题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2642" name="副标题 11264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标题 113665"/>
          <p:cNvSpPr>
            <a:spLocks noGrp="1"/>
          </p:cNvSpPr>
          <p:nvPr>
            <p:ph type="title"/>
          </p:nvPr>
        </p:nvSpPr>
        <p:spPr/>
        <p:txBody>
          <a:bodyPr anchor="ctr"/>
          <a:p/>
        </p:txBody>
      </p:sp>
      <p:sp>
        <p:nvSpPr>
          <p:cNvPr id="113666" name="文本占位符 113666"/>
          <p:cNvSpPr>
            <a:spLocks noGrp="1"/>
          </p:cNvSpPr>
          <p:nvPr>
            <p:ph idx="1"/>
          </p:nvPr>
        </p:nvSpPr>
        <p:spPr/>
        <p:txBody>
          <a:bodyPr anchor="t"/>
          <a:p/>
        </p:txBody>
      </p:sp>
      <p:pic>
        <p:nvPicPr>
          <p:cNvPr id="113667" name="图片 11366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3350" y="260350"/>
            <a:ext cx="6449695" cy="59556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标题 1146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114690" name="文本占位符 114690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tom tom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知识点考察：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原型属性为所有实例共享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他们修改的都是同一片内存空间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标题 11571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术语总结：双对象法则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5714" name="副标题 11571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通过原型方式创建对象的原理</a:t>
            </a:r>
            <a:endParaRPr lang="zh-CN" altLang="en-US"/>
          </a:p>
        </p:txBody>
      </p:sp>
      <p:sp>
        <p:nvSpPr>
          <p:cNvPr id="116738" name="内容占位符 2"/>
          <p:cNvSpPr>
            <a:spLocks noGrp="1"/>
          </p:cNvSpPr>
          <p:nvPr>
            <p:ph/>
          </p:nvPr>
        </p:nvSpPr>
        <p:spPr>
          <a:xfrm>
            <a:off x="179388" y="1600200"/>
            <a:ext cx="8785225" cy="4525963"/>
          </a:xfrm>
        </p:spPr>
        <p:txBody>
          <a:bodyPr wrap="square" anchor="t"/>
          <a:p>
            <a:pPr lvl="0" eaLnBrk="1" hangingPunct="1"/>
            <a:r>
              <a:rPr lang="zh-CN" altLang="en-US" dirty="0"/>
              <a:t>通过原型创建对象，其实创建的是两个对象</a:t>
            </a:r>
            <a:endParaRPr lang="en-US" altLang="x-none" dirty="0"/>
          </a:p>
          <a:p>
            <a:pPr lvl="1" indent="-285750" eaLnBrk="1" hangingPunct="1"/>
            <a:r>
              <a:rPr lang="zh-CN" altLang="en-US" b="1" dirty="0">
                <a:solidFill>
                  <a:srgbClr val="FFC000"/>
                </a:solidFill>
              </a:rPr>
              <a:t>构造函数对象</a:t>
            </a:r>
            <a:endParaRPr lang="en-US" altLang="x-none" b="1" dirty="0">
              <a:solidFill>
                <a:srgbClr val="FFC000"/>
              </a:solidFill>
            </a:endParaRPr>
          </a:p>
          <a:p>
            <a:pPr lvl="1" indent="-285750" eaLnBrk="1" hangingPunct="1"/>
            <a:r>
              <a:rPr lang="zh-CN" altLang="en-US" b="1" dirty="0">
                <a:solidFill>
                  <a:srgbClr val="FFC000"/>
                </a:solidFill>
              </a:rPr>
              <a:t>原型对象</a:t>
            </a:r>
            <a:endParaRPr lang="en-US" altLang="x-none" b="1" dirty="0">
              <a:solidFill>
                <a:srgbClr val="FFC000"/>
              </a:solidFill>
            </a:endParaRPr>
          </a:p>
          <a:p>
            <a:pPr lvl="0" eaLnBrk="1" hangingPunct="1"/>
            <a:r>
              <a:rPr lang="zh-CN" altLang="en-US" dirty="0"/>
              <a:t>当我们实例化的时候，该实例自动拷贝构造函数的所有属性和方法，而对于原型对象，则不拷贝，而是通过一个属性‘铁链’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构造函数和普通函数的区别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zh-CN" altLang="en-US"/>
              <a:t>对象其实是使用函数实现的</a:t>
            </a:r>
            <a:endParaRPr lang="zh-CN" altLang="en-US"/>
          </a:p>
          <a:p>
            <a:pPr lvl="0" eaLnBrk="1" hangingPunct="1"/>
            <a:r>
              <a:rPr lang="zh-CN" altLang="en-US"/>
              <a:t>对象本身就是一个函数</a:t>
            </a:r>
            <a:endParaRPr lang="zh-CN" altLang="en-US"/>
          </a:p>
          <a:p>
            <a:pPr lvl="0" eaLnBrk="1" hangingPunct="1"/>
            <a:r>
              <a:rPr lang="zh-CN" altLang="en-US"/>
              <a:t>如果一个函数用于创建对象，我们一般称之为构造函数。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标题 1177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双对象的名称</a:t>
            </a:r>
            <a:endParaRPr lang="zh-CN" altLang="en-US" dirty="0"/>
          </a:p>
        </p:txBody>
      </p:sp>
      <p:sp>
        <p:nvSpPr>
          <p:cNvPr id="117762" name="文本占位符 11776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构造函数对象的名称：就是函数名称</a:t>
            </a:r>
            <a:endParaRPr lang="zh-CN" altLang="en-US" dirty="0"/>
          </a:p>
          <a:p>
            <a:r>
              <a:rPr lang="zh-CN" altLang="en-US" dirty="0"/>
              <a:t>原型对象的名称：古怪点：函数名称.prototype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有的同学问我为什么这样，这就和 1为什么这样写，汉字这么写一样的道理。</a:t>
            </a:r>
            <a:endParaRPr lang="zh-CN" altLang="en-US" dirty="0"/>
          </a:p>
          <a:p>
            <a:r>
              <a:rPr lang="zh-CN" altLang="en-US" dirty="0"/>
              <a:t>这种语言规定的格式。语法规范。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标题 1187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术语总结</a:t>
            </a:r>
            <a:endParaRPr lang="zh-CN" altLang="en-US" dirty="0"/>
          </a:p>
        </p:txBody>
      </p:sp>
      <p:sp>
        <p:nvSpPr>
          <p:cNvPr id="118786" name="文本占位符 118786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1905" indent="-1905"/>
            <a:r>
              <a:rPr lang="zh-CN" altLang="en-US" dirty="0"/>
              <a:t>双对象第一个对象：构造函数（对象）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构造函数对象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构造函数对象中的属性方法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构造属性 方法</a:t>
            </a:r>
            <a:endParaRPr lang="zh-CN" altLang="en-US" dirty="0"/>
          </a:p>
          <a:p>
            <a:pPr marL="1905" indent="-1905"/>
            <a:r>
              <a:rPr lang="zh-CN" altLang="en-US" dirty="0"/>
              <a:t>双对象第一个对象：原型对象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原型对象</a:t>
            </a:r>
            <a:endParaRPr lang="zh-CN" altLang="en-US" dirty="0"/>
          </a:p>
          <a:p>
            <a:pPr marL="1905" lvl="1" indent="455295"/>
            <a:r>
              <a:rPr lang="zh-CN" altLang="en-US" dirty="0"/>
              <a:t>原型属性 原型方法</a:t>
            </a:r>
            <a:endParaRPr lang="zh-CN" altLang="en-US" dirty="0"/>
          </a:p>
          <a:p>
            <a:pPr marL="1905" lvl="1" indent="455295"/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标题 11980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主题：铁索连舟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19810" name="副标题 11981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algn="l" defTabSz="914400">
              <a:buFont typeface="Arial" charset="0"/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教学目标：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理解原型链的概念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  <a:p>
            <a:pPr algn="l" defTabSz="914400">
              <a:buFont typeface="Arial" charset="0"/>
              <a:buNone/>
            </a:pPr>
            <a:r>
              <a:rPr lang="zh-CN" altLang="en-US" sz="2400" kern="1200" baseline="0" dirty="0">
                <a:latin typeface="Calibri" pitchFamily="2" charset="0"/>
                <a:ea typeface="宋体" charset="-122"/>
                <a:cs typeface="+mn-cs"/>
                <a:sym typeface="Calibri" pitchFamily="2" charset="0"/>
              </a:rPr>
              <a:t>理解属性的搜索机制</a:t>
            </a:r>
            <a:endParaRPr lang="zh-CN" altLang="en-US" sz="2400" kern="1200" baseline="0" dirty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标题 1208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 dirty="0"/>
              <a:t>问题</a:t>
            </a:r>
            <a:endParaRPr lang="zh-CN" altLang="en-US" sz="4000" dirty="0"/>
          </a:p>
        </p:txBody>
      </p:sp>
      <p:sp>
        <p:nvSpPr>
          <p:cNvPr id="120834" name="文本占位符 120834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那么既然实例不拷贝原型中的属性方法，如何访问到其属性呢??</a:t>
            </a:r>
            <a:endParaRPr lang="zh-CN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标题 121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隐藏的两个属性</a:t>
            </a:r>
            <a:endParaRPr lang="zh-CN" altLang="en-US" dirty="0"/>
          </a:p>
        </p:txBody>
      </p:sp>
      <p:sp>
        <p:nvSpPr>
          <p:cNvPr id="121858" name="文本占位符 12185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前面我们讲过任何实例都有一个隐藏的属性：contructor，其值是构造函数</a:t>
            </a:r>
            <a:endParaRPr lang="zh-CN" altLang="en-US" dirty="0"/>
          </a:p>
          <a:p>
            <a:r>
              <a:rPr lang="zh-CN" altLang="en-US" dirty="0"/>
              <a:t>此外其还有一个隐藏的属性：prototype，这就像一条铁链一样，将实例和原型对象连在一起，这样我们就可以访问到原型对象中的方法，而不用拷贝。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标题 1228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双隐藏属性法则</a:t>
            </a:r>
            <a:endParaRPr lang="zh-CN" altLang="en-US" dirty="0"/>
          </a:p>
        </p:txBody>
      </p:sp>
      <p:sp>
        <p:nvSpPr>
          <p:cNvPr id="122882" name="文本占位符 12288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contructor</a:t>
            </a:r>
            <a:endParaRPr lang="zh-CN" altLang="en-US" dirty="0"/>
          </a:p>
          <a:p>
            <a:r>
              <a:rPr lang="zh-CN" altLang="en-US" dirty="0"/>
              <a:t>prototype</a:t>
            </a:r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标题 1239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铁索连舟三国版本</a:t>
            </a:r>
            <a:endParaRPr lang="zh-CN" altLang="en-US" dirty="0"/>
          </a:p>
        </p:txBody>
      </p:sp>
      <p:pic>
        <p:nvPicPr>
          <p:cNvPr id="123906" name="图片 12390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3895" y="1557020"/>
            <a:ext cx="7560945" cy="38011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标题 1249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铁索连舟 - 代码版</a:t>
            </a:r>
            <a:endParaRPr lang="zh-CN" altLang="en-US" dirty="0"/>
          </a:p>
        </p:txBody>
      </p:sp>
      <p:sp>
        <p:nvSpPr>
          <p:cNvPr id="124930" name="矩形 124930"/>
          <p:cNvSpPr/>
          <p:nvPr/>
        </p:nvSpPr>
        <p:spPr>
          <a:xfrm>
            <a:off x="147637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1" name="矩形 124931"/>
          <p:cNvSpPr/>
          <p:nvPr/>
        </p:nvSpPr>
        <p:spPr>
          <a:xfrm>
            <a:off x="46831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2" name="矩形 124932"/>
          <p:cNvSpPr/>
          <p:nvPr/>
        </p:nvSpPr>
        <p:spPr>
          <a:xfrm>
            <a:off x="2987675" y="4076700"/>
            <a:ext cx="1873250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3" name="矩形 124933"/>
          <p:cNvSpPr/>
          <p:nvPr/>
        </p:nvSpPr>
        <p:spPr>
          <a:xfrm>
            <a:off x="5795963" y="4076700"/>
            <a:ext cx="1871662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34" name="文本框 124934"/>
          <p:cNvSpPr txBox="1"/>
          <p:nvPr/>
        </p:nvSpPr>
        <p:spPr>
          <a:xfrm>
            <a:off x="1692275" y="3429000"/>
            <a:ext cx="1223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构造函数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5" name="文本框 124935"/>
          <p:cNvSpPr txBox="1"/>
          <p:nvPr/>
        </p:nvSpPr>
        <p:spPr>
          <a:xfrm>
            <a:off x="684213" y="6092825"/>
            <a:ext cx="16557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具体的实例1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6" name="文本框 124936"/>
          <p:cNvSpPr txBox="1"/>
          <p:nvPr/>
        </p:nvSpPr>
        <p:spPr>
          <a:xfrm>
            <a:off x="349250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实例2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7" name="文本框 124937"/>
          <p:cNvSpPr txBox="1"/>
          <p:nvPr/>
        </p:nvSpPr>
        <p:spPr>
          <a:xfrm>
            <a:off x="6445250" y="6092825"/>
            <a:ext cx="10287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实例3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8" name="矩形 124938"/>
          <p:cNvSpPr/>
          <p:nvPr/>
        </p:nvSpPr>
        <p:spPr>
          <a:xfrm>
            <a:off x="468313" y="4076700"/>
            <a:ext cx="1871662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iphone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39" name="矩形 124939"/>
          <p:cNvSpPr/>
          <p:nvPr/>
        </p:nvSpPr>
        <p:spPr>
          <a:xfrm>
            <a:off x="468313" y="4581525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6000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0" name="矩形 124940"/>
          <p:cNvSpPr/>
          <p:nvPr/>
        </p:nvSpPr>
        <p:spPr>
          <a:xfrm>
            <a:off x="147637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name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1" name="矩形 124941"/>
          <p:cNvSpPr/>
          <p:nvPr/>
        </p:nvSpPr>
        <p:spPr>
          <a:xfrm>
            <a:off x="147637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2" name="矩形 124942"/>
          <p:cNvSpPr/>
          <p:nvPr/>
        </p:nvSpPr>
        <p:spPr>
          <a:xfrm>
            <a:off x="147637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price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3" name="矩形 124943"/>
          <p:cNvSpPr/>
          <p:nvPr/>
        </p:nvSpPr>
        <p:spPr>
          <a:xfrm>
            <a:off x="2987675" y="41497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三星GX60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4" name="矩形 124944"/>
          <p:cNvSpPr/>
          <p:nvPr/>
        </p:nvSpPr>
        <p:spPr>
          <a:xfrm>
            <a:off x="2987675" y="4652963"/>
            <a:ext cx="1873250" cy="4333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4000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5" name="矩形 124945"/>
          <p:cNvSpPr/>
          <p:nvPr/>
        </p:nvSpPr>
        <p:spPr>
          <a:xfrm>
            <a:off x="2987675" y="5229225"/>
            <a:ext cx="187325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100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6" name="矩形 124946"/>
          <p:cNvSpPr/>
          <p:nvPr/>
        </p:nvSpPr>
        <p:spPr>
          <a:xfrm>
            <a:off x="4860925" y="1412875"/>
            <a:ext cx="1870075" cy="18732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4947" name="文本框 124947"/>
          <p:cNvSpPr txBox="1"/>
          <p:nvPr/>
        </p:nvSpPr>
        <p:spPr>
          <a:xfrm>
            <a:off x="5148263" y="3429000"/>
            <a:ext cx="1223962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 eaLnBrk="0" hangingPunct="0"/>
            <a:r>
              <a:rPr lang="zh-CN" altLang="en-US" dirty="0">
                <a:latin typeface="Arial" charset="0"/>
                <a:ea typeface="宋体" charset="-122"/>
              </a:rPr>
              <a:t>原型对象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8" name="矩形 124948"/>
          <p:cNvSpPr/>
          <p:nvPr/>
        </p:nvSpPr>
        <p:spPr>
          <a:xfrm>
            <a:off x="4860925" y="14128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buy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49" name="矩形 124949"/>
          <p:cNvSpPr/>
          <p:nvPr/>
        </p:nvSpPr>
        <p:spPr>
          <a:xfrm>
            <a:off x="4860925" y="1917700"/>
            <a:ext cx="1870075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addCart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0" name="矩形 124950"/>
          <p:cNvSpPr/>
          <p:nvPr/>
        </p:nvSpPr>
        <p:spPr>
          <a:xfrm>
            <a:off x="4860925" y="2492375"/>
            <a:ext cx="1870075" cy="4349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endParaRPr>
              <a:latin typeface="Arial" charset="0"/>
              <a:ea typeface="宋体" charset="-122"/>
            </a:endParaRPr>
          </a:p>
        </p:txBody>
      </p:sp>
      <p:sp>
        <p:nvSpPr>
          <p:cNvPr id="124951" name="矩形 124951"/>
          <p:cNvSpPr/>
          <p:nvPr/>
        </p:nvSpPr>
        <p:spPr>
          <a:xfrm>
            <a:off x="468313" y="50863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contructor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2" name="矩形 124952"/>
          <p:cNvSpPr/>
          <p:nvPr/>
        </p:nvSpPr>
        <p:spPr>
          <a:xfrm>
            <a:off x="468313" y="5518150"/>
            <a:ext cx="1871662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0" hangingPunct="0"/>
            <a:r>
              <a:rPr lang="zh-CN" altLang="en-US" dirty="0">
                <a:latin typeface="Arial" charset="0"/>
                <a:ea typeface="宋体" charset="-122"/>
              </a:rPr>
              <a:t>prototype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124953" name="箭头 1127"/>
          <p:cNvSpPr/>
          <p:nvPr/>
        </p:nvSpPr>
        <p:spPr>
          <a:xfrm flipV="1">
            <a:off x="2339975" y="1773238"/>
            <a:ext cx="2447925" cy="3887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标题 1"/>
          <p:cNvSpPr>
            <a:spLocks noGrp="1"/>
          </p:cNvSpPr>
          <p:nvPr>
            <p:ph type="ctrTitle"/>
          </p:nvPr>
        </p:nvSpPr>
        <p:spPr>
          <a:xfrm>
            <a:off x="0" y="417513"/>
            <a:ext cx="9793288" cy="796925"/>
          </a:xfrm>
        </p:spPr>
        <p:txBody>
          <a:bodyPr anchor="ctr"/>
          <a:p>
            <a:r>
              <a:rPr lang="zh-CN" altLang="en-US" sz="4400" dirty="0"/>
              <a:t>属性访问搜索法则</a:t>
            </a:r>
            <a:endParaRPr lang="zh-CN" altLang="en-US" sz="4400" dirty="0"/>
          </a:p>
        </p:txBody>
      </p:sp>
      <p:sp>
        <p:nvSpPr>
          <p:cNvPr id="125954" name="内容占位符 2"/>
          <p:cNvSpPr>
            <a:spLocks noGrp="1"/>
          </p:cNvSpPr>
          <p:nvPr>
            <p:ph type="subTitle" idx="1"/>
          </p:nvPr>
        </p:nvSpPr>
        <p:spPr>
          <a:xfrm>
            <a:off x="0" y="1214438"/>
            <a:ext cx="9144000" cy="4911725"/>
          </a:xfrm>
        </p:spPr>
        <p:txBody>
          <a:bodyPr anchor="t"/>
          <a:p>
            <a:pPr algn="l">
              <a:lnSpc>
                <a:spcPct val="80000"/>
              </a:lnSpc>
              <a:buNone/>
            </a:pPr>
            <a:endParaRPr lang="en-US" altLang="x-none" sz="3600" dirty="0">
              <a:solidFill>
                <a:srgbClr val="FF000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首先遍历自己的属性（从构造函数拷贝过来的属性），如果找到就返回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如果没找到，就根据铁链寻找到原型对象，依次遍历原型对象中的属性，如果找到同名的属性就返回，就这么简单。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lvl="1" algn="l">
              <a:lnSpc>
                <a:spcPct val="80000"/>
              </a:lnSpc>
              <a:buNone/>
            </a:pP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lnSpc>
                <a:spcPct val="80000"/>
              </a:lnSpc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标题 1269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原型链定义</a:t>
            </a:r>
            <a:endParaRPr lang="zh-CN" altLang="en-US" dirty="0"/>
          </a:p>
        </p:txBody>
      </p:sp>
      <p:sp>
        <p:nvSpPr>
          <p:cNvPr id="126978" name="文本占位符 12697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dirty="0"/>
              <a:t>以上的链式访问形式有一个术语：原型链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en-US" altLang="zh-CN"/>
              <a:t>js</a:t>
            </a:r>
            <a:r>
              <a:rPr lang="zh-CN" altLang="en-US"/>
              <a:t>历史理解</a:t>
            </a:r>
            <a:r>
              <a:rPr lang="en-US" altLang="zh-CN"/>
              <a:t>js</a:t>
            </a:r>
            <a:r>
              <a:rPr lang="zh-CN" altLang="en-US"/>
              <a:t>对象为什么是函数</a:t>
            </a:r>
            <a:endParaRPr lang="zh-CN" altLang="en-US"/>
          </a:p>
        </p:txBody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anchor="t"/>
          <a:p>
            <a:pPr lvl="0" eaLnBrk="1" hangingPunct="1"/>
            <a:r>
              <a:rPr lang="en-US" altLang="zh-CN"/>
              <a:t>js</a:t>
            </a:r>
            <a:r>
              <a:rPr lang="zh-CN" altLang="en-US"/>
              <a:t>诞生本无对象概念。。。</a:t>
            </a:r>
            <a:endParaRPr lang="zh-CN" altLang="en-US"/>
          </a:p>
          <a:p>
            <a:pPr lvl="0" eaLnBrk="1" hangingPunct="1"/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标题 12800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 dirty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主题：属性屏蔽理论</a:t>
            </a:r>
            <a:endParaRPr lang="zh-CN" altLang="en-US" sz="4400" kern="1200" baseline="0" dirty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28002" name="副标题 12800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sz="3200" dirty="0"/>
              <a:t>原型中也可以包含属性 </a:t>
            </a:r>
            <a:endParaRPr lang="zh-CN" altLang="en-US" sz="3200" dirty="0"/>
          </a:p>
        </p:txBody>
      </p:sp>
      <p:sp>
        <p:nvSpPr>
          <p:cNvPr id="129026" name="Rectangle 1"/>
          <p:cNvSpPr/>
          <p:nvPr/>
        </p:nvSpPr>
        <p:spPr>
          <a:xfrm>
            <a:off x="323850" y="1628775"/>
            <a:ext cx="8512175" cy="2032000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原型对象的方法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getDetail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return 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'IPhone7s'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price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100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,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description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手机中的战斗机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</a:t>
            </a:r>
            <a:b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</a:t>
            </a:r>
            <a: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原型对象的属性</a:t>
            </a:r>
            <a:br>
              <a:rPr lang="zh-CN" altLang="en-US" b="1" i="1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Product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b="1" i="1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i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date </a:t>
            </a:r>
            <a:r>
              <a:rPr lang="zh-CN" altLang="en-US" b="1" i="1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 </a:t>
            </a:r>
            <a:r>
              <a:rPr lang="zh-CN" altLang="en-US" b="1" i="1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'2015/10/01'</a:t>
            </a:r>
            <a:endParaRPr lang="zh-CN" altLang="en-US" sz="2400" b="1" i="1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 dirty="0"/>
              <a:t>两种访问方式</a:t>
            </a:r>
            <a:endParaRPr lang="zh-CN" altLang="en-US" dirty="0"/>
          </a:p>
        </p:txBody>
      </p:sp>
      <p:pic>
        <p:nvPicPr>
          <p:cNvPr id="130050" name="图片 13005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95288" y="1773238"/>
            <a:ext cx="6999287" cy="29527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标题 131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属性屏蔽理论</a:t>
            </a:r>
            <a:endParaRPr lang="zh-CN" altLang="en-US"/>
          </a:p>
        </p:txBody>
      </p:sp>
      <p:pic>
        <p:nvPicPr>
          <p:cNvPr id="131074" name="图片 13107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7450" y="1289050"/>
            <a:ext cx="5616575" cy="52292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标题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4400" kern="1200" baseline="0">
                <a:latin typeface="Calibri" pitchFamily="2" charset="0"/>
                <a:ea typeface="宋体" charset="-122"/>
                <a:cs typeface="+mj-cs"/>
                <a:sym typeface="Calibri" pitchFamily="2" charset="0"/>
              </a:rPr>
              <a:t>构造属性和原型属性判断</a:t>
            </a:r>
            <a:endParaRPr lang="zh-CN" altLang="en-US" sz="4400" kern="1200" baseline="0">
              <a:latin typeface="Calibri" pitchFamily="2" charset="0"/>
              <a:ea typeface="宋体" charset="-122"/>
              <a:cs typeface="+mj-cs"/>
              <a:sym typeface="Calibri" pitchFamily="2" charset="0"/>
            </a:endParaRPr>
          </a:p>
        </p:txBody>
      </p:sp>
      <p:sp>
        <p:nvSpPr>
          <p:cNvPr id="132098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Font typeface="Arial" charset="0"/>
              <a:buNone/>
            </a:pPr>
            <a:endParaRPr sz="3200" kern="1200" baseline="0">
              <a:solidFill>
                <a:srgbClr val="898989"/>
              </a:solidFill>
              <a:latin typeface="Calibri" pitchFamily="2" charset="0"/>
              <a:ea typeface="宋体" charset="-122"/>
              <a:cs typeface="+mn-cs"/>
              <a:sym typeface="Calibri" pitchFamily="2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实例属性和原型属性判断</a:t>
            </a:r>
            <a:endParaRPr lang="zh-CN" altLang="en-US" sz="4400"/>
          </a:p>
        </p:txBody>
      </p:sp>
      <p:sp>
        <p:nvSpPr>
          <p:cNvPr id="133122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 algn="l">
              <a:buNone/>
            </a:pPr>
            <a:r>
              <a:rPr lang="en-US" altLang="x-none" sz="3200" dirty="0"/>
              <a:t>hasOwnProperty</a:t>
            </a:r>
            <a:r>
              <a:rPr lang="en-US" altLang="x-none" sz="3200" b="1" dirty="0"/>
              <a:t>()</a:t>
            </a:r>
            <a:r>
              <a:rPr lang="en-US" altLang="x-none" sz="3200" dirty="0"/>
              <a:t> </a:t>
            </a:r>
            <a:r>
              <a:rPr lang="zh-CN" altLang="en-US" sz="3200" dirty="0"/>
              <a:t>方法</a:t>
            </a:r>
            <a:endParaRPr lang="en-US" altLang="x-none" sz="3200" dirty="0"/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可以判定一个属性是存在于构造对象的实例上还是原型对象上。该 方法继承自 </a:t>
            </a:r>
            <a:r>
              <a:rPr lang="en-US" altLang="x-none" sz="2800" dirty="0">
                <a:solidFill>
                  <a:srgbClr val="00B050"/>
                </a:solidFill>
              </a:rPr>
              <a:t>Object</a:t>
            </a:r>
            <a:r>
              <a:rPr lang="zh-CN" altLang="en-US" sz="2800" dirty="0">
                <a:solidFill>
                  <a:srgbClr val="00B050"/>
                </a:solidFill>
              </a:rPr>
              <a:t>。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如果是实例对象</a:t>
            </a:r>
            <a:r>
              <a:rPr lang="en-US" altLang="x-none" sz="2800" dirty="0">
                <a:solidFill>
                  <a:srgbClr val="00B050"/>
                </a:solidFill>
              </a:rPr>
              <a:t>—ture</a:t>
            </a:r>
            <a:endParaRPr lang="en-US" altLang="x-none" sz="2800" dirty="0">
              <a:solidFill>
                <a:srgbClr val="00B050"/>
              </a:solidFill>
            </a:endParaRPr>
          </a:p>
          <a:p>
            <a:pPr marL="914400" lvl="1" indent="-514350" algn="l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如果是原型对象 </a:t>
            </a:r>
            <a:r>
              <a:rPr lang="en-US" altLang="x-none" sz="2800" dirty="0">
                <a:solidFill>
                  <a:srgbClr val="00B050"/>
                </a:solidFill>
              </a:rPr>
              <a:t>– false</a:t>
            </a:r>
            <a:endParaRPr lang="zh-CN" altLang="en-US" sz="2800" dirty="0">
              <a:solidFill>
                <a:srgbClr val="00B050"/>
              </a:solidFill>
            </a:endParaRPr>
          </a:p>
          <a:p>
            <a:pPr algn="l">
              <a:buNone/>
            </a:pP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标题 1"/>
          <p:cNvSpPr>
            <a:spLocks noGrp="1"/>
          </p:cNvSpPr>
          <p:nvPr>
            <p:ph type="ctrTitle"/>
          </p:nvPr>
        </p:nvSpPr>
        <p:spPr>
          <a:xfrm>
            <a:off x="457200" y="274638"/>
            <a:ext cx="8229600" cy="1143000"/>
          </a:xfrm>
        </p:spPr>
        <p:txBody>
          <a:bodyPr anchor="ctr"/>
          <a:p>
            <a:r>
              <a:rPr lang="zh-CN" altLang="en-US" sz="4400"/>
              <a:t>代码</a:t>
            </a:r>
            <a:endParaRPr lang="zh-CN" altLang="en-US" sz="4400"/>
          </a:p>
        </p:txBody>
      </p:sp>
      <p:sp>
        <p:nvSpPr>
          <p:cNvPr id="134146" name="内容占位符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p>
            <a:pPr>
              <a:buNone/>
            </a:pPr>
            <a:endParaRPr sz="3200"/>
          </a:p>
        </p:txBody>
      </p:sp>
      <p:sp>
        <p:nvSpPr>
          <p:cNvPr id="134147" name="Rectangle 1"/>
          <p:cNvSpPr/>
          <p:nvPr/>
        </p:nvSpPr>
        <p:spPr>
          <a:xfrm>
            <a:off x="188913" y="1484313"/>
            <a:ext cx="8766175" cy="3694112"/>
          </a:xfrm>
          <a:prstGeom prst="rect">
            <a:avLst/>
          </a:prstGeom>
          <a:solidFill>
            <a:srgbClr val="272822"/>
          </a:solidFill>
          <a:ln w="9525">
            <a:noFill/>
            <a:miter/>
          </a:ln>
        </p:spPr>
        <p:txBody>
          <a:bodyPr wrap="none" anchor="ctr">
            <a:spAutoFit/>
          </a:bodyPr>
          <a:p>
            <a:pPr lvl="0" eaLnBrk="0" hangingPunct="0"/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function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this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age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1</a:t>
            </a:r>
            <a:b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sex=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r>
              <a:rPr lang="zh-CN" altLang="en-US" dirty="0">
                <a:solidFill>
                  <a:srgbClr val="FFE792"/>
                </a:solidFill>
                <a:latin typeface="宋体" charset="-122"/>
                <a:ea typeface="宋体" charset="-122"/>
                <a:sym typeface="Consolas" pitchFamily="1" charset="0"/>
              </a:rPr>
              <a:t>男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</a:t>
            </a:r>
            <a:b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prototype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=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{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    </a:t>
            </a: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name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: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'wangshukui'</a:t>
            </a:r>
            <a:b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};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var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 = </a:t>
            </a:r>
            <a:r>
              <a:rPr lang="zh-CN" altLang="en-US" dirty="0">
                <a:solidFill>
                  <a:srgbClr val="66D9E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new 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person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();</a:t>
            </a:r>
            <a:b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"name"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//false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表明是原型属性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"age"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//true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类属性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xiaowang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hasOwnProperty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FE792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"sex"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)); </a:t>
            </a:r>
            <a:r>
              <a:rPr lang="zh-CN" altLang="en-US" dirty="0">
                <a:solidFill>
                  <a:srgbClr val="28D813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//false --</a:t>
            </a:r>
            <a: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  <a:t>类属性</a:t>
            </a:r>
            <a:br>
              <a:rPr lang="zh-CN" altLang="en-US" dirty="0">
                <a:solidFill>
                  <a:srgbClr val="28D813"/>
                </a:solidFill>
                <a:latin typeface="宋体" charset="-122"/>
                <a:ea typeface="宋体" charset="-122"/>
                <a:sym typeface="Consolas" pitchFamily="1" charset="0"/>
              </a:rPr>
            </a:br>
            <a:r>
              <a:rPr lang="zh-CN" altLang="en-US" b="1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console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.</a:t>
            </a:r>
            <a:r>
              <a:rPr lang="zh-CN" altLang="en-US" dirty="0">
                <a:solidFill>
                  <a:srgbClr val="6CCAB8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log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(</a:t>
            </a:r>
            <a:r>
              <a:rPr lang="zh-CN" altLang="en-US" dirty="0">
                <a:solidFill>
                  <a:srgbClr val="F72671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sex</a:t>
            </a:r>
            <a:r>
              <a:rPr lang="zh-CN" altLang="en-US" dirty="0">
                <a:solidFill>
                  <a:srgbClr val="FFFFFF"/>
                </a:solidFill>
                <a:latin typeface="Consolas" pitchFamily="1" charset="0"/>
                <a:ea typeface="宋体" charset="-122"/>
                <a:sym typeface="Consolas" pitchFamily="1" charset="0"/>
              </a:rPr>
              <a:t>)</a:t>
            </a:r>
            <a:endParaRPr lang="zh-CN" altLang="en-US" sz="2800" dirty="0">
              <a:latin typeface="Arial" charset="0"/>
              <a:ea typeface="宋体" charset="-122"/>
              <a:sym typeface="Arial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58722" name="标题 1"/>
          <p:cNvSpPr>
            <a:spLocks noGrp="1"/>
          </p:cNvSpPr>
          <p:nvPr>
            <p:ph type="ctrTitle"/>
          </p:nvPr>
        </p:nvSpPr>
        <p:spPr>
          <a:xfrm>
            <a:off x="0" y="2636838"/>
            <a:ext cx="9144000" cy="1470025"/>
          </a:xfrm>
        </p:spPr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dirty="0">
                <a:solidFill>
                  <a:schemeClr val="tx1"/>
                </a:solidFill>
              </a:rPr>
              <a:t>主题：各种术语总结（可选）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pPr lvl="0" eaLnBrk="1" hangingPunct="1"/>
            <a:r>
              <a:rPr lang="zh-CN" altLang="en-US"/>
              <a:t>术语概述</a:t>
            </a:r>
            <a:endParaRPr lang="zh-CN" altLang="en-US"/>
          </a:p>
        </p:txBody>
      </p:sp>
      <p:sp>
        <p:nvSpPr>
          <p:cNvPr id="159746" name="内容占位符 2"/>
          <p:cNvSpPr>
            <a:spLocks noGrp="1"/>
          </p:cNvSpPr>
          <p:nvPr>
            <p:ph/>
          </p:nvPr>
        </p:nvSpPr>
        <p:spPr/>
        <p:txBody>
          <a:bodyPr wrap="square" anchor="t"/>
          <a:p>
            <a:pPr lvl="0" eaLnBrk="1" hangingPunct="1"/>
            <a:r>
              <a:rPr lang="zh-CN" altLang="en-US" dirty="0"/>
              <a:t>双对象法则：构造函数对象，原型对象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构造函数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原型对象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构造对象属性和方法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原型属性和方法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OOP</a:t>
            </a:r>
            <a:endParaRPr lang="en-US" altLang="x-none" dirty="0"/>
          </a:p>
          <a:p>
            <a:pPr lvl="0" eaLnBrk="1" hangingPunct="1"/>
            <a:r>
              <a:rPr lang="en-US" altLang="x-none" dirty="0"/>
              <a:t>OO</a:t>
            </a:r>
            <a:endParaRPr lang="en-US" altLang="x-none" dirty="0"/>
          </a:p>
          <a:p>
            <a:pPr lvl="0" eaLnBrk="1" hangingPunct="1"/>
            <a:r>
              <a:rPr lang="zh-CN" altLang="en-US" dirty="0"/>
              <a:t>高阶：继承 多态 接口 抽象 重载 覆写</a:t>
            </a:r>
            <a:endParaRPr lang="en-US" altLang="x-none" dirty="0"/>
          </a:p>
          <a:p>
            <a:pPr lvl="0" eaLnBrk="1" hangingPunct="1"/>
            <a:endParaRPr lang="zh-CN" altLang="en-US" dirty="0"/>
          </a:p>
        </p:txBody>
      </p:sp>
      <p:sp>
        <p:nvSpPr>
          <p:cNvPr id="159747" name="日期占位符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eaLnBrk="1" hangingPunct="1"/>
            <a:fld id="{BB962C8B-B14F-4D97-AF65-F5344CB8AC3E}" type="datetime1">
              <a:rPr lang="zh-CN" altLang="en-US" sz="1200" dirty="0">
                <a:solidFill>
                  <a:srgbClr val="898989"/>
                </a:solidFill>
                <a:latin typeface="Arial" charset="0"/>
                <a:ea typeface="宋体" charset="-122"/>
              </a:rPr>
            </a:fld>
            <a:endParaRPr lang="zh-CN" altLang="en-US" sz="1200" dirty="0">
              <a:solidFill>
                <a:srgbClr val="898989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标题 1"/>
          <p:cNvSpPr>
            <a:spLocks noGrp="1"/>
          </p:cNvSpPr>
          <p:nvPr>
            <p:ph type="ctrTitle"/>
          </p:nvPr>
        </p:nvSpPr>
        <p:spPr/>
        <p:txBody>
          <a:bodyPr wrap="square" anchor="ctr"/>
          <a:lstStyle>
            <a:lvl1pPr lvl="0">
              <a:defRPr kern="1200"/>
            </a:lvl1pPr>
          </a:lstStyle>
          <a:p>
            <a:pPr marL="0" lvl="0" indent="0" eaLnBrk="1" hangingPunct="1"/>
            <a:r>
              <a:rPr lang="zh-CN" altLang="en-US" sz="4800" dirty="0">
                <a:solidFill>
                  <a:schemeClr val="tx1"/>
                </a:solidFill>
              </a:rPr>
              <a:t>商城实战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FFFFFF"/>
    </a:dk1>
    <a:lt1>
      <a:srgbClr val="000000"/>
    </a:lt1>
    <a:dk2>
      <a:srgbClr val="EEECE1"/>
    </a:dk2>
    <a:lt2>
      <a:srgbClr val="1F497D"/>
    </a:lt2>
    <a:accent1>
      <a:srgbClr val="4F81BD"/>
    </a:accent1>
    <a:accent2>
      <a:srgbClr val="C0504D"/>
    </a:accent2>
    <a:accent3>
      <a:srgbClr val="AAAAAA"/>
    </a:accent3>
    <a:accent4>
      <a:srgbClr val="DCDCDC"/>
    </a:accent4>
    <a:accent5>
      <a:srgbClr val="B3C1DA"/>
    </a:accent5>
    <a:accent6>
      <a:srgbClr val="AC4744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7095</Words>
  <Application>Kingsoft Office WPP</Application>
  <PresentationFormat>全屏显示(4:3)</PresentationFormat>
  <Paragraphs>741</Paragraphs>
  <Slides>131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32" baseType="lpstr">
      <vt:lpstr>Office 主题</vt:lpstr>
      <vt:lpstr>PowerPoint 演示文稿</vt:lpstr>
      <vt:lpstr>教学目标</vt:lpstr>
      <vt:lpstr>主题：构造函数进阶</vt:lpstr>
      <vt:lpstr>细节知识点</vt:lpstr>
      <vt:lpstr>PowerPoint 演示文稿</vt:lpstr>
      <vt:lpstr>主题：构造函数和普通函数</vt:lpstr>
      <vt:lpstr>构造函数定义</vt:lpstr>
      <vt:lpstr>构造函数和普通函数的区别</vt:lpstr>
      <vt:lpstr>js历史理解js对象为什么是函数</vt:lpstr>
      <vt:lpstr>四种创建方式</vt:lpstr>
      <vt:lpstr>四种创建方式</vt:lpstr>
      <vt:lpstr>构造语法规范</vt:lpstr>
      <vt:lpstr>属性访问 - 点语法</vt:lpstr>
      <vt:lpstr>属性修改</vt:lpstr>
      <vt:lpstr>子主题：instanceOf</vt:lpstr>
      <vt:lpstr> instanceof</vt:lpstr>
      <vt:lpstr>构造函数面试题</vt:lpstr>
      <vt:lpstr>面试题</vt:lpstr>
      <vt:lpstr>答案解析</vt:lpstr>
      <vt:lpstr>面试题</vt:lpstr>
      <vt:lpstr>答案</vt:lpstr>
      <vt:lpstr>主题：对象属性进阶</vt:lpstr>
      <vt:lpstr>万物皆属性</vt:lpstr>
      <vt:lpstr>万物皆属性</vt:lpstr>
      <vt:lpstr>万物皆变量 - 一切数据都是通过变量来统一管理的</vt:lpstr>
      <vt:lpstr>属性的取值器和设置器 get set</vt:lpstr>
      <vt:lpstr>一个零引发的血案</vt:lpstr>
      <vt:lpstr>如何避免重大损失</vt:lpstr>
      <vt:lpstr>get set</vt:lpstr>
      <vt:lpstr>作用</vt:lpstr>
      <vt:lpstr>练习</vt:lpstr>
      <vt:lpstr>答案</vt:lpstr>
      <vt:lpstr>基础好 课后研究</vt:lpstr>
      <vt:lpstr>答案</vt:lpstr>
      <vt:lpstr>兼容性</vt:lpstr>
      <vt:lpstr>设置属性读写权限</vt:lpstr>
      <vt:lpstr>给属性添加权限的必要性</vt:lpstr>
      <vt:lpstr>defineProperty设置权限</vt:lpstr>
      <vt:lpstr>设置属性的访问权限</vt:lpstr>
      <vt:lpstr>团队合作中使用</vt:lpstr>
      <vt:lpstr>练习 </vt:lpstr>
      <vt:lpstr>兼容性</vt:lpstr>
      <vt:lpstr>主题：实例进阶</vt:lpstr>
      <vt:lpstr>引入</vt:lpstr>
      <vt:lpstr>两个概念</vt:lpstr>
      <vt:lpstr>一切数据都是通过变量存储的</vt:lpstr>
      <vt:lpstr>对象</vt:lpstr>
      <vt:lpstr>PowerPoint 演示文稿</vt:lpstr>
      <vt:lpstr>主题：内存介绍</vt:lpstr>
      <vt:lpstr>我们写的代码是如何执行的</vt:lpstr>
      <vt:lpstr>知道数据最终都要放到内存中</vt:lpstr>
      <vt:lpstr>查看内存</vt:lpstr>
      <vt:lpstr>查看内存2</vt:lpstr>
      <vt:lpstr>查看内存3</vt:lpstr>
      <vt:lpstr>查看内存4</vt:lpstr>
      <vt:lpstr>主题：数据是如何在内存中存储的 二进制 指针</vt:lpstr>
      <vt:lpstr>PowerPoint 演示文稿</vt:lpstr>
      <vt:lpstr>什么是指针  -- 代号 门牌号</vt:lpstr>
      <vt:lpstr>变量和内存</vt:lpstr>
      <vt:lpstr>对象实例是如何在内存中存储的</vt:lpstr>
      <vt:lpstr>前言</vt:lpstr>
      <vt:lpstr>实例拷贝原理</vt:lpstr>
      <vt:lpstr>实例在内存中的保存</vt:lpstr>
      <vt:lpstr>会用图示法画对象内存分配图</vt:lpstr>
      <vt:lpstr>constructor属性</vt:lpstr>
      <vt:lpstr>总结</vt:lpstr>
      <vt:lpstr>主题：原型进阶</vt:lpstr>
      <vt:lpstr>疑问</vt:lpstr>
      <vt:lpstr>构造函数创建对象存在的问题</vt:lpstr>
      <vt:lpstr>只用构造函数创建对象存在的缺点</vt:lpstr>
      <vt:lpstr>原型对象只分配一次内存</vt:lpstr>
      <vt:lpstr>总结</vt:lpstr>
      <vt:lpstr>原型对象的本质 </vt:lpstr>
      <vt:lpstr>所以</vt:lpstr>
      <vt:lpstr>面试题</vt:lpstr>
      <vt:lpstr>PowerPoint 演示文稿</vt:lpstr>
      <vt:lpstr>答案</vt:lpstr>
      <vt:lpstr>术语总结：双对象法则</vt:lpstr>
      <vt:lpstr>通过原型方式创建对象的原理</vt:lpstr>
      <vt:lpstr>双对象的名称</vt:lpstr>
      <vt:lpstr>术语总结</vt:lpstr>
      <vt:lpstr>主题：铁索连舟</vt:lpstr>
      <vt:lpstr>问题</vt:lpstr>
      <vt:lpstr>隐藏的两个属性</vt:lpstr>
      <vt:lpstr>双隐藏属性法则</vt:lpstr>
      <vt:lpstr>铁索连舟三国版本</vt:lpstr>
      <vt:lpstr>铁索连舟 - 代码版</vt:lpstr>
      <vt:lpstr>属性访问搜索法则</vt:lpstr>
      <vt:lpstr>原型链定义</vt:lpstr>
      <vt:lpstr>主题：属性屏蔽理论</vt:lpstr>
      <vt:lpstr>原型中也可以包含属性 </vt:lpstr>
      <vt:lpstr>两种访问方式</vt:lpstr>
      <vt:lpstr>属性屏蔽理论</vt:lpstr>
      <vt:lpstr>构造属性和原型属性判断</vt:lpstr>
      <vt:lpstr>实例属性和原型属性判断</vt:lpstr>
      <vt:lpstr>代码</vt:lpstr>
      <vt:lpstr>主题：各种术语总结（可选）</vt:lpstr>
      <vt:lpstr>术语概述</vt:lpstr>
      <vt:lpstr>主题：各种术语总结（可选）</vt:lpstr>
      <vt:lpstr>页面开发流程</vt:lpstr>
      <vt:lpstr>页面开发过程</vt:lpstr>
      <vt:lpstr>jquery插件复习</vt:lpstr>
      <vt:lpstr>前端开发</vt:lpstr>
      <vt:lpstr>解决思路</vt:lpstr>
      <vt:lpstr>面向对象开发</vt:lpstr>
      <vt:lpstr>思路</vt:lpstr>
      <vt:lpstr>页面开发整体思路</vt:lpstr>
      <vt:lpstr>页面初始化</vt:lpstr>
      <vt:lpstr>PowerPoint 演示文稿</vt:lpstr>
      <vt:lpstr>分析产品</vt:lpstr>
      <vt:lpstr>我们用json来表示图片列表</vt:lpstr>
      <vt:lpstr>绑定简单的基本信息</vt:lpstr>
      <vt:lpstr>绑定图片</vt:lpstr>
      <vt:lpstr>绑定购物车</vt:lpstr>
      <vt:lpstr>交互开发</vt:lpstr>
      <vt:lpstr>实现点击加入到购物车</vt:lpstr>
      <vt:lpstr>总结：解耦合举例</vt:lpstr>
      <vt:lpstr>属性进阶:公有属性私有属性</vt:lpstr>
      <vt:lpstr>PowerPoint 演示文稿</vt:lpstr>
      <vt:lpstr>定义</vt:lpstr>
      <vt:lpstr>商场案例改造</vt:lpstr>
      <vt:lpstr>继续改造 - 引入init</vt:lpstr>
      <vt:lpstr>继续改造 - 私有</vt:lpstr>
      <vt:lpstr>分析</vt:lpstr>
      <vt:lpstr>高级开发人员和接口</vt:lpstr>
      <vt:lpstr>最终的代码</vt:lpstr>
      <vt:lpstr>this导致的代码出错</vt:lpstr>
      <vt:lpstr> 新的问题</vt:lpstr>
      <vt:lpstr>config对象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Lenovo</cp:lastModifiedBy>
  <cp:revision>51</cp:revision>
  <dcterms:created xsi:type="dcterms:W3CDTF">2015-06-29T07:19:00Z</dcterms:created>
  <dcterms:modified xsi:type="dcterms:W3CDTF">2016-01-11T07:17:01Z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