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4" r:id="rId2"/>
    <p:sldMasterId id="2147483735" r:id="rId3"/>
    <p:sldMasterId id="2147483753" r:id="rId4"/>
  </p:sldMasterIdLst>
  <p:notesMasterIdLst>
    <p:notesMasterId r:id="rId35"/>
  </p:notesMasterIdLst>
  <p:sldIdLst>
    <p:sldId id="496" r:id="rId5"/>
    <p:sldId id="257" r:id="rId6"/>
    <p:sldId id="261" r:id="rId7"/>
    <p:sldId id="262" r:id="rId8"/>
    <p:sldId id="513" r:id="rId9"/>
    <p:sldId id="503" r:id="rId10"/>
    <p:sldId id="497" r:id="rId11"/>
    <p:sldId id="498" r:id="rId12"/>
    <p:sldId id="519" r:id="rId13"/>
    <p:sldId id="499" r:id="rId14"/>
    <p:sldId id="500" r:id="rId15"/>
    <p:sldId id="501" r:id="rId16"/>
    <p:sldId id="259" r:id="rId17"/>
    <p:sldId id="260" r:id="rId18"/>
    <p:sldId id="263" r:id="rId19"/>
    <p:sldId id="482" r:id="rId20"/>
    <p:sldId id="505" r:id="rId21"/>
    <p:sldId id="504" r:id="rId22"/>
    <p:sldId id="502" r:id="rId23"/>
    <p:sldId id="506" r:id="rId24"/>
    <p:sldId id="508" r:id="rId25"/>
    <p:sldId id="509" r:id="rId26"/>
    <p:sldId id="510" r:id="rId27"/>
    <p:sldId id="511" r:id="rId28"/>
    <p:sldId id="514" r:id="rId29"/>
    <p:sldId id="515" r:id="rId30"/>
    <p:sldId id="518" r:id="rId31"/>
    <p:sldId id="517" r:id="rId32"/>
    <p:sldId id="493" r:id="rId33"/>
    <p:sldId id="51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97FFEB"/>
    <a:srgbClr val="FF9900"/>
    <a:srgbClr val="81057B"/>
    <a:srgbClr val="FF9933"/>
    <a:srgbClr val="EAEBEC"/>
    <a:srgbClr val="D07C00"/>
    <a:srgbClr val="FF33CC"/>
    <a:srgbClr val="419BD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45512-62B2-4572-B6CE-01F4EACDD51D}" v="1" dt="2022-04-08T16:15:11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1" y="15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s Vasters" userId="123ccd2a7ab10107" providerId="LiveId" clId="{3F445512-62B2-4572-B6CE-01F4EACDD51D}"/>
    <pc:docChg chg="modSld">
      <pc:chgData name="Clemens Vasters" userId="123ccd2a7ab10107" providerId="LiveId" clId="{3F445512-62B2-4572-B6CE-01F4EACDD51D}" dt="2022-04-08T16:15:11.785" v="0"/>
      <pc:docMkLst>
        <pc:docMk/>
      </pc:docMkLst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270206168" sldId="257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270206168" sldId="257"/>
            <ac:picMk id="4" creationId="{D56647B2-3171-B6D1-7158-9DAD1EA6B468}"/>
          </ac:picMkLst>
        </pc:picChg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851795654" sldId="259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851795654" sldId="259"/>
            <ac:picMk id="4" creationId="{29CE8271-C69A-3084-E67B-284836192385}"/>
          </ac:picMkLst>
        </pc:picChg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1801834557" sldId="260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1801834557" sldId="260"/>
            <ac:picMk id="4" creationId="{989DC6F7-8177-E71A-7BE6-29FA7853746D}"/>
          </ac:picMkLst>
        </pc:picChg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3294727593" sldId="261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3294727593" sldId="261"/>
            <ac:picMk id="4" creationId="{16CBFCC0-F518-4EE7-342C-7A97F8AC84CC}"/>
          </ac:picMkLst>
        </pc:picChg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1383499279" sldId="262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1383499279" sldId="262"/>
            <ac:picMk id="4" creationId="{9006B0DE-989C-D9F0-3A48-D5E36A3BFB0F}"/>
          </ac:picMkLst>
        </pc:picChg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3923307779" sldId="263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3923307779" sldId="263"/>
            <ac:picMk id="3" creationId="{2983737A-9877-3BC4-8E2C-C743E2AD9B7B}"/>
          </ac:picMkLst>
        </pc:picChg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3773127309" sldId="482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3773127309" sldId="482"/>
            <ac:picMk id="2" creationId="{41B4DC68-8E11-8101-31CA-3B0FB6E522F5}"/>
          </ac:picMkLst>
        </pc:picChg>
      </pc:sldChg>
      <pc:sldChg chg="modTransition">
        <pc:chgData name="Clemens Vasters" userId="123ccd2a7ab10107" providerId="LiveId" clId="{3F445512-62B2-4572-B6CE-01F4EACDD51D}" dt="2022-04-08T16:15:11.785" v="0"/>
        <pc:sldMkLst>
          <pc:docMk/>
          <pc:sldMk cId="3165425468" sldId="493"/>
        </pc:sldMkLst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1479162792" sldId="496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1479162792" sldId="496"/>
            <ac:picMk id="2" creationId="{2CA8F487-B3E1-41DD-3D1C-61A077902E99}"/>
          </ac:picMkLst>
        </pc:picChg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3816515322" sldId="497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3816515322" sldId="497"/>
            <ac:picMk id="3" creationId="{D455305D-E6EA-B98F-845A-6DF8AE61429B}"/>
          </ac:picMkLst>
        </pc:picChg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4010175549" sldId="498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4010175549" sldId="498"/>
            <ac:picMk id="7" creationId="{3DA5A120-20AA-A87B-EA7C-3FE0B3CBAC4B}"/>
          </ac:picMkLst>
        </pc:picChg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3998174535" sldId="499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3998174535" sldId="499"/>
            <ac:picMk id="3" creationId="{1AFCC89D-A1AF-180B-F335-4DB9697B83FA}"/>
          </ac:picMkLst>
        </pc:picChg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1827706226" sldId="500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1827706226" sldId="500"/>
            <ac:picMk id="3" creationId="{C755898F-66D9-3EBB-A8BF-067242E9279D}"/>
          </ac:picMkLst>
        </pc:picChg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1304682306" sldId="501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1304682306" sldId="501"/>
            <ac:picMk id="6" creationId="{EC5FA21F-158B-22E8-46CE-36B999D69873}"/>
          </ac:picMkLst>
        </pc:picChg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2285648539" sldId="502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2285648539" sldId="502"/>
            <ac:picMk id="2" creationId="{A8FDBA12-6BBA-8701-455B-D10FF43D8136}"/>
          </ac:picMkLst>
        </pc:picChg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1292113185" sldId="503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1292113185" sldId="503"/>
            <ac:picMk id="3" creationId="{8A229AF6-DCBF-EC5F-90B2-36647E49C4E6}"/>
          </ac:picMkLst>
        </pc:picChg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3754415434" sldId="504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3754415434" sldId="504"/>
            <ac:picMk id="2" creationId="{D2C5F26B-8017-006D-291D-120C3C664D86}"/>
          </ac:picMkLst>
        </pc:picChg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2870950499" sldId="505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2870950499" sldId="505"/>
            <ac:picMk id="2" creationId="{5A88BEA0-4278-7F29-78B7-75655CDA0261}"/>
          </ac:picMkLst>
        </pc:picChg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10203073" sldId="506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10203073" sldId="506"/>
            <ac:picMk id="5" creationId="{9B83D05C-692B-D754-F32E-16B8E87A0C89}"/>
          </ac:picMkLst>
        </pc:picChg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491774428" sldId="508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491774428" sldId="508"/>
            <ac:picMk id="9" creationId="{D48D8432-7FEB-1D06-9087-35A434046048}"/>
          </ac:picMkLst>
        </pc:picChg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2376365512" sldId="509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2376365512" sldId="509"/>
            <ac:picMk id="3" creationId="{E0A16558-9522-1AED-AF28-1194C055F23C}"/>
          </ac:picMkLst>
        </pc:picChg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1358950355" sldId="510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1358950355" sldId="510"/>
            <ac:picMk id="3" creationId="{72EB6506-5252-AA81-BAF2-F752039C0420}"/>
          </ac:picMkLst>
        </pc:picChg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2918817079" sldId="511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2918817079" sldId="511"/>
            <ac:picMk id="3" creationId="{AF1339AC-7C7B-AD0A-9CF0-DA048F43062C}"/>
          </ac:picMkLst>
        </pc:picChg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868816070" sldId="513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868816070" sldId="513"/>
            <ac:picMk id="2" creationId="{D9DD2824-2276-19AA-B47F-642719E15E66}"/>
          </ac:picMkLst>
        </pc:picChg>
      </pc:sldChg>
      <pc:sldChg chg="modTransition">
        <pc:chgData name="Clemens Vasters" userId="123ccd2a7ab10107" providerId="LiveId" clId="{3F445512-62B2-4572-B6CE-01F4EACDD51D}" dt="2022-04-08T16:15:11.785" v="0"/>
        <pc:sldMkLst>
          <pc:docMk/>
          <pc:sldMk cId="3301951690" sldId="514"/>
        </pc:sldMkLst>
      </pc:sldChg>
      <pc:sldChg chg="modTransition">
        <pc:chgData name="Clemens Vasters" userId="123ccd2a7ab10107" providerId="LiveId" clId="{3F445512-62B2-4572-B6CE-01F4EACDD51D}" dt="2022-04-08T16:15:11.785" v="0"/>
        <pc:sldMkLst>
          <pc:docMk/>
          <pc:sldMk cId="1763014369" sldId="515"/>
        </pc:sldMkLst>
      </pc:sldChg>
      <pc:sldChg chg="modTransition">
        <pc:chgData name="Clemens Vasters" userId="123ccd2a7ab10107" providerId="LiveId" clId="{3F445512-62B2-4572-B6CE-01F4EACDD51D}" dt="2022-04-08T16:15:11.785" v="0"/>
        <pc:sldMkLst>
          <pc:docMk/>
          <pc:sldMk cId="146970445" sldId="516"/>
        </pc:sldMkLst>
      </pc:sldChg>
      <pc:sldChg chg="modTransition">
        <pc:chgData name="Clemens Vasters" userId="123ccd2a7ab10107" providerId="LiveId" clId="{3F445512-62B2-4572-B6CE-01F4EACDD51D}" dt="2022-04-08T16:15:11.785" v="0"/>
        <pc:sldMkLst>
          <pc:docMk/>
          <pc:sldMk cId="3031328690" sldId="517"/>
        </pc:sldMkLst>
      </pc:sldChg>
      <pc:sldChg chg="modTransition">
        <pc:chgData name="Clemens Vasters" userId="123ccd2a7ab10107" providerId="LiveId" clId="{3F445512-62B2-4572-B6CE-01F4EACDD51D}" dt="2022-04-08T16:15:11.785" v="0"/>
        <pc:sldMkLst>
          <pc:docMk/>
          <pc:sldMk cId="91091609" sldId="518"/>
        </pc:sldMkLst>
      </pc:sldChg>
      <pc:sldChg chg="delSp modTransition modAnim">
        <pc:chgData name="Clemens Vasters" userId="123ccd2a7ab10107" providerId="LiveId" clId="{3F445512-62B2-4572-B6CE-01F4EACDD51D}" dt="2022-04-08T16:15:11.785" v="0"/>
        <pc:sldMkLst>
          <pc:docMk/>
          <pc:sldMk cId="3621772932" sldId="519"/>
        </pc:sldMkLst>
        <pc:picChg chg="del">
          <ac:chgData name="Clemens Vasters" userId="123ccd2a7ab10107" providerId="LiveId" clId="{3F445512-62B2-4572-B6CE-01F4EACDD51D}" dt="2022-04-08T16:15:11.785" v="0"/>
          <ac:picMkLst>
            <pc:docMk/>
            <pc:sldMk cId="3621772932" sldId="519"/>
            <ac:picMk id="44" creationId="{7E35B87C-6A03-5CA5-414C-31EE7B5E55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671EE-9E37-48AC-9058-6841F69792E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ABCCD-2E0E-4EF7-8A55-26F6A254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6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2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69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ABCCD-2E0E-4EF7-8A55-26F6A2547E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3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516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90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6026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</a:t>
            </a:r>
            <a:br>
              <a:rPr lang="en-US"/>
            </a:br>
            <a:r>
              <a:rPr lang="en-US"/>
              <a:t>to add </a:t>
            </a:r>
            <a:br>
              <a:rPr lang="en-US"/>
            </a:br>
            <a:r>
              <a:rPr lang="en-US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Twitter: @handle</a:t>
            </a:r>
          </a:p>
          <a:p>
            <a:pPr lvl="0"/>
            <a:r>
              <a:rPr lang="en-US"/>
              <a:t>Email: </a:t>
            </a:r>
            <a:r>
              <a:rPr lang="en-US" err="1"/>
              <a:t>email@Microsoft.com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296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53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51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86831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Reason to believe</a:t>
            </a:r>
          </a:p>
          <a:p>
            <a:pPr lvl="0"/>
            <a:r>
              <a:rPr lang="en-US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Reason to believe</a:t>
            </a:r>
          </a:p>
          <a:p>
            <a:pPr lvl="0"/>
            <a:r>
              <a:rPr lang="en-US"/>
              <a:t>Reason to believe</a:t>
            </a:r>
            <a:endParaRPr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0791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65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1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04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94775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955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65016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2655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30154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75314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43098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88173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07060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68393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167006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600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4D21-1EEF-4639-9787-A6161C91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7F18-B268-4A27-AE95-B19EBA4A0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0399A-C72C-4325-BAE6-E63534E7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D66F-A68C-4D32-8B0E-D6A7CC2930E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E4BF-797C-4A29-B6B3-72CF27B5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73504-A4C9-4607-8946-BAF629DA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949020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44308259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1851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0969412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0240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2945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03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903243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4667203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9317957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/>
              <a:t>Click to edit Subhead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7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79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Twitter: @handle</a:t>
            </a:r>
          </a:p>
          <a:p>
            <a:pPr lvl="0"/>
            <a:r>
              <a:rPr lang="en-US"/>
              <a:t>Email: </a:t>
            </a:r>
            <a:r>
              <a:rPr lang="en-US" err="1"/>
              <a:t>email@Microsoft.com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08978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364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95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08752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Reason to believe</a:t>
            </a:r>
          </a:p>
          <a:p>
            <a:pPr lvl="0"/>
            <a:r>
              <a:rPr lang="en-US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Reason to believe</a:t>
            </a:r>
          </a:p>
          <a:p>
            <a:pPr lvl="0"/>
            <a:r>
              <a:rPr lang="en-US"/>
              <a:t>Reason to believe</a:t>
            </a:r>
            <a:endParaRPr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078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773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468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57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928494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03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9712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365314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6225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1589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Bullet level one</a:t>
            </a:r>
          </a:p>
          <a:p>
            <a:pPr lvl="1"/>
            <a:r>
              <a:rPr lang="en-US"/>
              <a:t>Bullet level two</a:t>
            </a:r>
            <a:endParaRPr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Bullet level one</a:t>
            </a:r>
          </a:p>
          <a:p>
            <a:pPr lvl="1"/>
            <a:r>
              <a:rPr lang="en-US"/>
              <a:t>Bullet level two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71253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Bullet level one</a:t>
            </a:r>
          </a:p>
          <a:p>
            <a:pPr lvl="1"/>
            <a:r>
              <a:rPr lang="en-US"/>
              <a:t>Bullet level two</a:t>
            </a:r>
            <a:endParaRPr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Bullet level one</a:t>
            </a:r>
          </a:p>
          <a:p>
            <a:pPr lvl="1"/>
            <a:r>
              <a:rPr lang="en-US"/>
              <a:t>Bullet level two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69551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52835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499101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315659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62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16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1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364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605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0973670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0513515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39121038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7340347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Agenda 1</a:t>
            </a:r>
          </a:p>
          <a:p>
            <a:pPr lvl="0"/>
            <a:r>
              <a:rPr lang="en-US"/>
              <a:t>Agenda 2 -</a:t>
            </a:r>
            <a:br>
              <a:rPr lang="en-US"/>
            </a:br>
            <a:r>
              <a:rPr lang="en-US"/>
              <a:t>Could go to 2 lines</a:t>
            </a:r>
          </a:p>
          <a:p>
            <a:pPr lvl="0"/>
            <a:r>
              <a:rPr lang="en-US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7128060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Agenda 1</a:t>
            </a:r>
          </a:p>
          <a:p>
            <a:pPr lvl="0"/>
            <a:r>
              <a:rPr lang="en-US"/>
              <a:t>Agenda 2 -</a:t>
            </a:r>
            <a:br>
              <a:rPr lang="en-US"/>
            </a:br>
            <a:r>
              <a:rPr lang="en-US"/>
              <a:t>Could go to 2 lines</a:t>
            </a:r>
          </a:p>
          <a:p>
            <a:pPr lvl="0"/>
            <a:r>
              <a:rPr lang="en-US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91696807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97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92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5533360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96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700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3143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6243487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02601413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662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8579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492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421305682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34183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4391692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6341566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03902714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Agenda 1</a:t>
            </a:r>
          </a:p>
          <a:p>
            <a:pPr lvl="0"/>
            <a:r>
              <a:rPr lang="en-US"/>
              <a:t>Agenda 2 -</a:t>
            </a:r>
            <a:br>
              <a:rPr lang="en-US"/>
            </a:br>
            <a:r>
              <a:rPr lang="en-US"/>
              <a:t>Could go to 2 lines</a:t>
            </a:r>
          </a:p>
          <a:p>
            <a:pPr lvl="0"/>
            <a:r>
              <a:rPr lang="en-US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2767386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Agenda 1</a:t>
            </a:r>
          </a:p>
          <a:p>
            <a:pPr lvl="0"/>
            <a:r>
              <a:rPr lang="en-US"/>
              <a:t>Agenda 2 -</a:t>
            </a:r>
            <a:br>
              <a:rPr lang="en-US"/>
            </a:br>
            <a:r>
              <a:rPr lang="en-US"/>
              <a:t>Could go to 2 lines</a:t>
            </a:r>
          </a:p>
          <a:p>
            <a:pPr lvl="0"/>
            <a:r>
              <a:rPr lang="en-US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9966612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4216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1306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2565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5865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9954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3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/>
              <a:t>Click to edit Subhead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161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8328798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10952722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9544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7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EB35CCB-FF49-4788-B761-7608AB55A0BC}" type="slidenum">
              <a:rPr lang="en-US" smtClean="0"/>
              <a:t>‹#›</a:t>
            </a:fld>
            <a:endParaRPr lang="en-US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402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2" r:id="rId29"/>
  </p:sldLayoutIdLst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91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4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1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DB1DA55-0CB2-4699-8BB5-4759C9A577C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Internals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Service Bus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sz="3200" dirty="0"/>
              <a:t>The Architect’s Cut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Clemens Vasters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Chief Messenger, @clemensv</a:t>
            </a:r>
          </a:p>
        </p:txBody>
      </p:sp>
      <p:pic>
        <p:nvPicPr>
          <p:cNvPr id="3" name="Picture Placeholder 2" descr="A person with a beard and glasses&#10;&#10;Description automatically generated with medium confidence">
            <a:extLst>
              <a:ext uri="{FF2B5EF4-FFF2-40B4-BE49-F238E27FC236}">
                <a16:creationId xmlns:a16="http://schemas.microsoft.com/office/drawing/2014/main" id="{A475DB99-C3ED-4AE1-8B20-1DBBDA33A5A1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916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42EA5B-7FD7-4412-BF33-8CE394A3A528}"/>
              </a:ext>
            </a:extLst>
          </p:cNvPr>
          <p:cNvSpPr/>
          <p:nvPr/>
        </p:nvSpPr>
        <p:spPr>
          <a:xfrm>
            <a:off x="2295460" y="1393672"/>
            <a:ext cx="3525170" cy="4237771"/>
          </a:xfrm>
          <a:prstGeom prst="roundRect">
            <a:avLst>
              <a:gd name="adj" fmla="val 11319"/>
            </a:avLst>
          </a:prstGeom>
          <a:solidFill>
            <a:srgbClr val="0078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3127FA-B26E-4D11-8BE6-E89A1A6637CD}"/>
              </a:ext>
            </a:extLst>
          </p:cNvPr>
          <p:cNvSpPr/>
          <p:nvPr/>
        </p:nvSpPr>
        <p:spPr>
          <a:xfrm>
            <a:off x="2364828" y="4661075"/>
            <a:ext cx="3969757" cy="365534"/>
          </a:xfrm>
          <a:prstGeom prst="rightArrow">
            <a:avLst/>
          </a:prstGeom>
          <a:solidFill>
            <a:schemeClr val="dk1"/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/>
              <a:t>SessionId </a:t>
            </a:r>
            <a:r>
              <a:rPr lang="en-US" sz="1100" i="1"/>
              <a:t>"563"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60522BCE-4B1F-48E2-B0A2-38204C83064A}"/>
              </a:ext>
            </a:extLst>
          </p:cNvPr>
          <p:cNvSpPr/>
          <p:nvPr/>
        </p:nvSpPr>
        <p:spPr>
          <a:xfrm>
            <a:off x="2355369" y="3293838"/>
            <a:ext cx="3969757" cy="365534"/>
          </a:xfrm>
          <a:prstGeom prst="rightArrow">
            <a:avLst/>
          </a:prstGeom>
          <a:solidFill>
            <a:schemeClr val="dk1"/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/>
              <a:t>SessionId </a:t>
            </a:r>
            <a:r>
              <a:rPr lang="en-US" sz="1100" i="1"/>
              <a:t>"123"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89514-481D-4459-B514-3D97E5EF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Bus Queues – Sessions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2452AE-C61B-43A7-BAE8-E5CCF452F391}"/>
              </a:ext>
            </a:extLst>
          </p:cNvPr>
          <p:cNvSpPr/>
          <p:nvPr/>
        </p:nvSpPr>
        <p:spPr>
          <a:xfrm>
            <a:off x="1499499" y="3004906"/>
            <a:ext cx="589629" cy="901788"/>
          </a:xfrm>
          <a:prstGeom prst="rect">
            <a:avLst/>
          </a:prstGeom>
          <a:solidFill>
            <a:schemeClr val="accent3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3F6ED24-08F1-4FF7-8CDA-63CCC8C9B0A9}"/>
              </a:ext>
            </a:extLst>
          </p:cNvPr>
          <p:cNvSpPr/>
          <p:nvPr/>
        </p:nvSpPr>
        <p:spPr>
          <a:xfrm>
            <a:off x="2089127" y="3260309"/>
            <a:ext cx="440119" cy="365760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40E17077-6B40-4960-B78C-C791C1C29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753" y="3326523"/>
            <a:ext cx="528145" cy="528145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1B6DEAEC-5662-474C-938E-5FC11463AD70}"/>
              </a:ext>
            </a:extLst>
          </p:cNvPr>
          <p:cNvSpPr/>
          <p:nvPr/>
        </p:nvSpPr>
        <p:spPr>
          <a:xfrm>
            <a:off x="591987" y="2992295"/>
            <a:ext cx="934765" cy="901788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bg2"/>
                </a:solidFill>
              </a:rPr>
              <a:t>Producer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EBB252-EB67-4716-9D3D-54674378F8E9}"/>
              </a:ext>
            </a:extLst>
          </p:cNvPr>
          <p:cNvSpPr/>
          <p:nvPr/>
        </p:nvSpPr>
        <p:spPr>
          <a:xfrm>
            <a:off x="2529246" y="4277184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DF6394-01CE-4F98-A07E-26C9B4CF36D7}"/>
              </a:ext>
            </a:extLst>
          </p:cNvPr>
          <p:cNvSpPr/>
          <p:nvPr/>
        </p:nvSpPr>
        <p:spPr>
          <a:xfrm>
            <a:off x="2563472" y="4303985"/>
            <a:ext cx="521175" cy="32161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Seq no</a:t>
            </a:r>
            <a:br>
              <a:rPr lang="en-US" sz="800"/>
            </a:br>
            <a:r>
              <a:rPr lang="en-US" sz="800"/>
              <a:t>744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0DAA9E-9D74-4F21-991F-1C1CE6A89B6F}"/>
              </a:ext>
            </a:extLst>
          </p:cNvPr>
          <p:cNvSpPr/>
          <p:nvPr/>
        </p:nvSpPr>
        <p:spPr>
          <a:xfrm>
            <a:off x="3187330" y="2978106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649249-151D-4B30-9A68-E9D4BEEA32C6}"/>
              </a:ext>
            </a:extLst>
          </p:cNvPr>
          <p:cNvSpPr/>
          <p:nvPr/>
        </p:nvSpPr>
        <p:spPr>
          <a:xfrm>
            <a:off x="3221556" y="3004907"/>
            <a:ext cx="521175" cy="32161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Seq no</a:t>
            </a:r>
            <a:br>
              <a:rPr lang="en-US" sz="800"/>
            </a:br>
            <a:r>
              <a:rPr lang="en-US" sz="800"/>
              <a:t>743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2C9430-5A3C-456C-B0A8-61BB75E3ADB7}"/>
              </a:ext>
            </a:extLst>
          </p:cNvPr>
          <p:cNvSpPr/>
          <p:nvPr/>
        </p:nvSpPr>
        <p:spPr>
          <a:xfrm>
            <a:off x="3815582" y="4282306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6AF952-1954-4563-AA4B-084357D46173}"/>
              </a:ext>
            </a:extLst>
          </p:cNvPr>
          <p:cNvSpPr/>
          <p:nvPr/>
        </p:nvSpPr>
        <p:spPr>
          <a:xfrm>
            <a:off x="3849808" y="4309107"/>
            <a:ext cx="521175" cy="32161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Seq no</a:t>
            </a:r>
            <a:br>
              <a:rPr lang="en-US" sz="800"/>
            </a:br>
            <a:r>
              <a:rPr lang="en-US" sz="800"/>
              <a:t>742</a:t>
            </a:r>
          </a:p>
        </p:txBody>
      </p:sp>
      <p:pic>
        <p:nvPicPr>
          <p:cNvPr id="51" name="Graphic 50" descr="Document outline">
            <a:extLst>
              <a:ext uri="{FF2B5EF4-FFF2-40B4-BE49-F238E27FC236}">
                <a16:creationId xmlns:a16="http://schemas.microsoft.com/office/drawing/2014/main" id="{E14BC870-9C72-4E5B-9812-ADCAACC77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9988" y="4661075"/>
            <a:ext cx="528145" cy="52814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3E1F23B9-ADF7-48B9-AA84-CAD820B3AABF}"/>
              </a:ext>
            </a:extLst>
          </p:cNvPr>
          <p:cNvGrpSpPr/>
          <p:nvPr/>
        </p:nvGrpSpPr>
        <p:grpSpPr>
          <a:xfrm>
            <a:off x="4435040" y="2978108"/>
            <a:ext cx="589629" cy="912033"/>
            <a:chOff x="4435040" y="2978108"/>
            <a:chExt cx="589629" cy="91203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5230F1B-B4E4-4910-85A4-A50ADBCCB2D0}"/>
                </a:ext>
              </a:extLst>
            </p:cNvPr>
            <p:cNvSpPr/>
            <p:nvPr/>
          </p:nvSpPr>
          <p:spPr>
            <a:xfrm>
              <a:off x="4435040" y="2978108"/>
              <a:ext cx="589629" cy="9017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3846F76-6B83-49BC-8B1F-9E808F65C1C7}"/>
                </a:ext>
              </a:extLst>
            </p:cNvPr>
            <p:cNvSpPr/>
            <p:nvPr/>
          </p:nvSpPr>
          <p:spPr>
            <a:xfrm>
              <a:off x="4469266" y="3004909"/>
              <a:ext cx="521175" cy="321617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Seq no</a:t>
              </a:r>
              <a:br>
                <a:rPr lang="en-US" sz="800"/>
              </a:br>
              <a:r>
                <a:rPr lang="en-US" sz="800"/>
                <a:t>741</a:t>
              </a:r>
            </a:p>
          </p:txBody>
        </p:sp>
        <p:pic>
          <p:nvPicPr>
            <p:cNvPr id="55" name="Graphic 54" descr="Document outline">
              <a:extLst>
                <a:ext uri="{FF2B5EF4-FFF2-40B4-BE49-F238E27FC236}">
                  <a16:creationId xmlns:a16="http://schemas.microsoft.com/office/drawing/2014/main" id="{4A8F570E-1634-4AE9-B85C-835A9D401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5782" y="3361996"/>
              <a:ext cx="528145" cy="528145"/>
            </a:xfrm>
            <a:prstGeom prst="rect">
              <a:avLst/>
            </a:prstGeom>
          </p:spPr>
        </p:pic>
      </p:grpSp>
      <p:pic>
        <p:nvPicPr>
          <p:cNvPr id="56" name="Graphic 55" descr="Document outline">
            <a:extLst>
              <a:ext uri="{FF2B5EF4-FFF2-40B4-BE49-F238E27FC236}">
                <a16:creationId xmlns:a16="http://schemas.microsoft.com/office/drawing/2014/main" id="{EAF40F5A-1A09-4A8F-B981-27059FDC1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8072" y="3361996"/>
            <a:ext cx="528145" cy="528145"/>
          </a:xfrm>
          <a:prstGeom prst="rect">
            <a:avLst/>
          </a:prstGeom>
        </p:spPr>
      </p:pic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43E61932-7886-4D6B-9495-55E703708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6324" y="4666195"/>
            <a:ext cx="528145" cy="528145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C259409-BC88-4F13-8EF9-0E0CE9256938}"/>
              </a:ext>
            </a:extLst>
          </p:cNvPr>
          <p:cNvSpPr/>
          <p:nvPr/>
        </p:nvSpPr>
        <p:spPr>
          <a:xfrm>
            <a:off x="2529246" y="5253071"/>
            <a:ext cx="589629" cy="239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available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8D81AAA-0F7A-4C89-97DD-8AC82ACDF8AE}"/>
              </a:ext>
            </a:extLst>
          </p:cNvPr>
          <p:cNvSpPr/>
          <p:nvPr/>
        </p:nvSpPr>
        <p:spPr>
          <a:xfrm>
            <a:off x="3187328" y="3946504"/>
            <a:ext cx="589629" cy="239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available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8CDB6EA-1BE5-4F57-A5B2-7A136F06C45F}"/>
              </a:ext>
            </a:extLst>
          </p:cNvPr>
          <p:cNvSpPr/>
          <p:nvPr/>
        </p:nvSpPr>
        <p:spPr>
          <a:xfrm>
            <a:off x="3811504" y="5250702"/>
            <a:ext cx="589629" cy="239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available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F13A876-B899-4E6F-99E0-8A06F6E7170C}"/>
              </a:ext>
            </a:extLst>
          </p:cNvPr>
          <p:cNvSpPr/>
          <p:nvPr/>
        </p:nvSpPr>
        <p:spPr>
          <a:xfrm>
            <a:off x="4426886" y="3946502"/>
            <a:ext cx="589629" cy="239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acquired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C9DE304B-8B1D-4143-80FD-A774E8E5368B}"/>
              </a:ext>
            </a:extLst>
          </p:cNvPr>
          <p:cNvSpPr/>
          <p:nvPr/>
        </p:nvSpPr>
        <p:spPr>
          <a:xfrm>
            <a:off x="2379543" y="1950994"/>
            <a:ext cx="3969757" cy="365534"/>
          </a:xfrm>
          <a:prstGeom prst="rightArrow">
            <a:avLst/>
          </a:prstGeom>
          <a:solidFill>
            <a:schemeClr val="dk1"/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i="1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2A34CE-C4BF-4A57-89A5-3E976ECA8EA9}"/>
              </a:ext>
            </a:extLst>
          </p:cNvPr>
          <p:cNvGrpSpPr/>
          <p:nvPr/>
        </p:nvGrpSpPr>
        <p:grpSpPr>
          <a:xfrm>
            <a:off x="5037022" y="1607185"/>
            <a:ext cx="589629" cy="912032"/>
            <a:chOff x="5058895" y="2978109"/>
            <a:chExt cx="589629" cy="9120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0C099B-BCEF-4052-8444-BCCEAC1AAD24}"/>
                </a:ext>
              </a:extLst>
            </p:cNvPr>
            <p:cNvSpPr/>
            <p:nvPr/>
          </p:nvSpPr>
          <p:spPr>
            <a:xfrm>
              <a:off x="5058895" y="2978109"/>
              <a:ext cx="589629" cy="901788"/>
            </a:xfrm>
            <a:prstGeom prst="rect">
              <a:avLst/>
            </a:prstGeom>
            <a:solidFill>
              <a:srgbClr val="419BD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FACCBF-D09D-4AA3-A69E-F380FC2E1706}"/>
                </a:ext>
              </a:extLst>
            </p:cNvPr>
            <p:cNvSpPr/>
            <p:nvPr/>
          </p:nvSpPr>
          <p:spPr>
            <a:xfrm>
              <a:off x="5093121" y="3004910"/>
              <a:ext cx="521175" cy="321617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Seq no</a:t>
              </a:r>
              <a:br>
                <a:rPr lang="en-US" sz="800"/>
              </a:br>
              <a:r>
                <a:rPr lang="en-US" sz="800"/>
                <a:t>740</a:t>
              </a:r>
            </a:p>
          </p:txBody>
        </p:sp>
        <p:pic>
          <p:nvPicPr>
            <p:cNvPr id="30" name="Graphic 29" descr="Document outline">
              <a:extLst>
                <a:ext uri="{FF2B5EF4-FFF2-40B4-BE49-F238E27FC236}">
                  <a16:creationId xmlns:a16="http://schemas.microsoft.com/office/drawing/2014/main" id="{B35D99C4-3A9B-4DDD-97CA-8E60FAB81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89637" y="3361996"/>
              <a:ext cx="528145" cy="528145"/>
            </a:xfrm>
            <a:prstGeom prst="rect">
              <a:avLst/>
            </a:prstGeom>
          </p:spPr>
        </p:pic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78A8959-EB6F-4F1D-8973-F778584D7856}"/>
              </a:ext>
            </a:extLst>
          </p:cNvPr>
          <p:cNvSpPr/>
          <p:nvPr/>
        </p:nvSpPr>
        <p:spPr>
          <a:xfrm>
            <a:off x="5037550" y="2583067"/>
            <a:ext cx="589629" cy="239635"/>
          </a:xfrm>
          <a:prstGeom prst="roundRect">
            <a:avLst/>
          </a:prstGeom>
          <a:solidFill>
            <a:srgbClr val="0048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deleted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CA4CC37-C306-490F-9775-27979263B7E8}"/>
              </a:ext>
            </a:extLst>
          </p:cNvPr>
          <p:cNvSpPr/>
          <p:nvPr/>
        </p:nvSpPr>
        <p:spPr>
          <a:xfrm>
            <a:off x="7796974" y="1112305"/>
            <a:ext cx="3964890" cy="2742363"/>
          </a:xfrm>
          <a:prstGeom prst="wedgeRectCallout">
            <a:avLst>
              <a:gd name="adj1" fmla="val -83209"/>
              <a:gd name="adj2" fmla="val -3331"/>
            </a:avLst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en-US" sz="1400" b="1"/>
              <a:t>Sessions</a:t>
            </a:r>
            <a:r>
              <a:rPr lang="en-US" sz="1400"/>
              <a:t> are unlimited, unbounded, ordered sequences of messages that are all labeled with the same </a:t>
            </a:r>
            <a:r>
              <a:rPr lang="en-US" sz="1400" b="1"/>
              <a:t>SessionId</a:t>
            </a:r>
            <a:r>
              <a:rPr lang="en-US" sz="1400"/>
              <a:t>. Using sessions requires a session-enabled queue or topic subscription.</a:t>
            </a:r>
          </a:p>
          <a:p>
            <a:pPr algn="ctr"/>
            <a:endParaRPr lang="en-US" sz="1400"/>
          </a:p>
          <a:p>
            <a:pPr algn="ctr"/>
            <a:r>
              <a:rPr lang="en-US" sz="1400"/>
              <a:t>Consumers acquire exclusive locks on the entire session and all messages belonging to it. </a:t>
            </a:r>
          </a:p>
          <a:p>
            <a:pPr algn="ctr"/>
            <a:endParaRPr lang="en-US" sz="1400"/>
          </a:p>
          <a:p>
            <a:pPr algn="ctr"/>
            <a:r>
              <a:rPr lang="en-US" sz="1400"/>
              <a:t>An active session behaves like an independent queue, without messages from other sessions blocking progress (no "head of line blocking")</a:t>
            </a:r>
          </a:p>
        </p:txBody>
      </p:sp>
      <p:sp>
        <p:nvSpPr>
          <p:cNvPr id="9" name="Rectangle: Beveled 8">
            <a:extLst>
              <a:ext uri="{FF2B5EF4-FFF2-40B4-BE49-F238E27FC236}">
                <a16:creationId xmlns:a16="http://schemas.microsoft.com/office/drawing/2014/main" id="{CEB36A1E-E66F-4191-B7BA-E5A0E1AD6516}"/>
              </a:ext>
            </a:extLst>
          </p:cNvPr>
          <p:cNvSpPr/>
          <p:nvPr/>
        </p:nvSpPr>
        <p:spPr>
          <a:xfrm>
            <a:off x="5227846" y="4985843"/>
            <a:ext cx="479271" cy="442223"/>
          </a:xfrm>
          <a:prstGeom prst="bevel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563</a:t>
            </a:r>
          </a:p>
        </p:txBody>
      </p:sp>
      <p:sp>
        <p:nvSpPr>
          <p:cNvPr id="67" name="Rectangle: Beveled 66">
            <a:extLst>
              <a:ext uri="{FF2B5EF4-FFF2-40B4-BE49-F238E27FC236}">
                <a16:creationId xmlns:a16="http://schemas.microsoft.com/office/drawing/2014/main" id="{243B48C9-EB48-42C4-A42B-37159A5F752C}"/>
              </a:ext>
            </a:extLst>
          </p:cNvPr>
          <p:cNvSpPr/>
          <p:nvPr/>
        </p:nvSpPr>
        <p:spPr>
          <a:xfrm>
            <a:off x="5227845" y="3595918"/>
            <a:ext cx="479271" cy="442223"/>
          </a:xfrm>
          <a:prstGeom prst="bevel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123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5B7B5C-8B81-44F4-B9AD-37BD03559D97}"/>
              </a:ext>
            </a:extLst>
          </p:cNvPr>
          <p:cNvSpPr/>
          <p:nvPr/>
        </p:nvSpPr>
        <p:spPr>
          <a:xfrm>
            <a:off x="6400142" y="3002433"/>
            <a:ext cx="1028242" cy="991967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bg2"/>
                </a:solidFill>
              </a:rPr>
              <a:t>Consumer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35F04E-12A1-471A-85BA-CC8B13FB7F80}"/>
              </a:ext>
            </a:extLst>
          </p:cNvPr>
          <p:cNvSpPr/>
          <p:nvPr/>
        </p:nvSpPr>
        <p:spPr>
          <a:xfrm>
            <a:off x="6424316" y="4347858"/>
            <a:ext cx="1028242" cy="991967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bg2"/>
                </a:solidFill>
              </a:rPr>
              <a:t>Consumer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5D17151-A7A6-494E-A3E1-4796ED24E03D}"/>
              </a:ext>
            </a:extLst>
          </p:cNvPr>
          <p:cNvCxnSpPr>
            <a:stCxn id="11" idx="4"/>
            <a:endCxn id="9" idx="3"/>
          </p:cNvCxnSpPr>
          <p:nvPr/>
        </p:nvCxnSpPr>
        <p:spPr>
          <a:xfrm rot="5400000">
            <a:off x="6186479" y="4620829"/>
            <a:ext cx="32963" cy="1470955"/>
          </a:xfrm>
          <a:prstGeom prst="bentConnector3">
            <a:avLst>
              <a:gd name="adj1" fmla="val 1726448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peech Bubble: Rectangle 79">
            <a:extLst>
              <a:ext uri="{FF2B5EF4-FFF2-40B4-BE49-F238E27FC236}">
                <a16:creationId xmlns:a16="http://schemas.microsoft.com/office/drawing/2014/main" id="{E4DC0EC0-4531-4B24-87A0-9D2EC0F3B4FF}"/>
              </a:ext>
            </a:extLst>
          </p:cNvPr>
          <p:cNvSpPr/>
          <p:nvPr/>
        </p:nvSpPr>
        <p:spPr>
          <a:xfrm>
            <a:off x="7816087" y="3994400"/>
            <a:ext cx="3964890" cy="2684456"/>
          </a:xfrm>
          <a:prstGeom prst="wedgeRectCallout">
            <a:avLst>
              <a:gd name="adj1" fmla="val -69053"/>
              <a:gd name="adj2" fmla="val 7982"/>
            </a:avLst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en-US" sz="1400"/>
              <a:t>The owning consumer of a session has read/write access to the </a:t>
            </a:r>
            <a:r>
              <a:rPr lang="en-US" sz="1400" b="1"/>
              <a:t>session state</a:t>
            </a:r>
            <a:r>
              <a:rPr lang="en-US" sz="1400"/>
              <a:t> that the broker optionally maintains. Session state can hold data up to the max size of a message permitted for the queue.</a:t>
            </a:r>
          </a:p>
          <a:p>
            <a:pPr algn="ctr"/>
            <a:endParaRPr lang="en-US" sz="1400"/>
          </a:p>
          <a:p>
            <a:pPr algn="ctr"/>
            <a:r>
              <a:rPr lang="en-US" sz="1400"/>
              <a:t>When a new consumer acquires the session, it can therefore access all info left by a prior consumer related to processing the session.</a:t>
            </a:r>
          </a:p>
          <a:p>
            <a:pPr algn="ctr"/>
            <a:endParaRPr lang="en-US" sz="1400"/>
          </a:p>
          <a:p>
            <a:pPr algn="ctr"/>
            <a:r>
              <a:rPr lang="en-US" sz="1400"/>
              <a:t>Built for long-running workflow processes.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A0C571-C50A-4C9F-8702-65CA13034B13}"/>
              </a:ext>
            </a:extLst>
          </p:cNvPr>
          <p:cNvSpPr/>
          <p:nvPr/>
        </p:nvSpPr>
        <p:spPr>
          <a:xfrm>
            <a:off x="216271" y="5862632"/>
            <a:ext cx="2971057" cy="901788"/>
          </a:xfrm>
          <a:prstGeom prst="rect">
            <a:avLst/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 single queue can maintain hundreds of thousands of sessions and thus logical sub-queues.</a:t>
            </a:r>
          </a:p>
        </p:txBody>
      </p:sp>
    </p:spTree>
    <p:extLst>
      <p:ext uri="{BB962C8B-B14F-4D97-AF65-F5344CB8AC3E}">
        <p14:creationId xmlns:p14="http://schemas.microsoft.com/office/powerpoint/2010/main" val="399817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7531-8B34-47FC-A0B3-4494F17D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Bus Queues – Tx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19D5DE-AD1C-4529-87BD-3031A3035A7F}"/>
              </a:ext>
            </a:extLst>
          </p:cNvPr>
          <p:cNvSpPr/>
          <p:nvPr/>
        </p:nvSpPr>
        <p:spPr>
          <a:xfrm>
            <a:off x="2295460" y="2839369"/>
            <a:ext cx="3525170" cy="1461464"/>
          </a:xfrm>
          <a:prstGeom prst="roundRect">
            <a:avLst>
              <a:gd name="adj" fmla="val 11319"/>
            </a:avLst>
          </a:prstGeom>
          <a:solidFill>
            <a:srgbClr val="0078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7F6EF-AA50-49A5-AB1D-2694D0BF6CE3}"/>
              </a:ext>
            </a:extLst>
          </p:cNvPr>
          <p:cNvSpPr/>
          <p:nvPr/>
        </p:nvSpPr>
        <p:spPr>
          <a:xfrm>
            <a:off x="2563475" y="2978105"/>
            <a:ext cx="589629" cy="901788"/>
          </a:xfrm>
          <a:prstGeom prst="rect">
            <a:avLst/>
          </a:prstGeom>
          <a:solidFill>
            <a:srgbClr val="419BD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F16D1-890C-441A-923A-2EE05DC60230}"/>
              </a:ext>
            </a:extLst>
          </p:cNvPr>
          <p:cNvSpPr/>
          <p:nvPr/>
        </p:nvSpPr>
        <p:spPr>
          <a:xfrm>
            <a:off x="2597701" y="3004906"/>
            <a:ext cx="521175" cy="32161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Seq no</a:t>
            </a:r>
            <a:br>
              <a:rPr lang="en-US" sz="800"/>
            </a:br>
            <a:r>
              <a:rPr lang="en-US" sz="800"/>
              <a:t>744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42AF3-F0D3-4623-94F1-C93435A98732}"/>
              </a:ext>
            </a:extLst>
          </p:cNvPr>
          <p:cNvSpPr/>
          <p:nvPr/>
        </p:nvSpPr>
        <p:spPr>
          <a:xfrm>
            <a:off x="3187330" y="2978106"/>
            <a:ext cx="589629" cy="901788"/>
          </a:xfrm>
          <a:prstGeom prst="rect">
            <a:avLst/>
          </a:prstGeom>
          <a:solidFill>
            <a:srgbClr val="419BD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14C78-F4FB-4120-B8F2-CA0DE6C0ADC9}"/>
              </a:ext>
            </a:extLst>
          </p:cNvPr>
          <p:cNvSpPr/>
          <p:nvPr/>
        </p:nvSpPr>
        <p:spPr>
          <a:xfrm>
            <a:off x="3221556" y="3004907"/>
            <a:ext cx="521175" cy="32161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Seq no</a:t>
            </a:r>
            <a:br>
              <a:rPr lang="en-US" sz="800"/>
            </a:br>
            <a:r>
              <a:rPr lang="en-US" sz="800"/>
              <a:t>743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E97DCB-3FF3-49B3-9169-31DF1B42C736}"/>
              </a:ext>
            </a:extLst>
          </p:cNvPr>
          <p:cNvSpPr/>
          <p:nvPr/>
        </p:nvSpPr>
        <p:spPr>
          <a:xfrm>
            <a:off x="3811185" y="2978107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2ACA01-9D4E-4449-80C3-F95037679FC9}"/>
              </a:ext>
            </a:extLst>
          </p:cNvPr>
          <p:cNvSpPr/>
          <p:nvPr/>
        </p:nvSpPr>
        <p:spPr>
          <a:xfrm>
            <a:off x="3845411" y="3004908"/>
            <a:ext cx="521175" cy="32161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Seq no</a:t>
            </a:r>
            <a:br>
              <a:rPr lang="en-US" sz="800"/>
            </a:br>
            <a:r>
              <a:rPr lang="en-US" sz="800"/>
              <a:t>742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DA3AE-32CD-4340-AD35-5830EA7E46EB}"/>
              </a:ext>
            </a:extLst>
          </p:cNvPr>
          <p:cNvSpPr/>
          <p:nvPr/>
        </p:nvSpPr>
        <p:spPr>
          <a:xfrm>
            <a:off x="1499499" y="3004906"/>
            <a:ext cx="589629" cy="901788"/>
          </a:xfrm>
          <a:prstGeom prst="rect">
            <a:avLst/>
          </a:prstGeom>
          <a:solidFill>
            <a:schemeClr val="accent3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E5EB761-0203-4054-8E90-5357D330CC13}"/>
              </a:ext>
            </a:extLst>
          </p:cNvPr>
          <p:cNvSpPr/>
          <p:nvPr/>
        </p:nvSpPr>
        <p:spPr>
          <a:xfrm>
            <a:off x="2089127" y="3260309"/>
            <a:ext cx="440119" cy="365760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2942E860-46ED-4143-871A-6E524346C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4217" y="3361996"/>
            <a:ext cx="528145" cy="52814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38F893-0A5F-44C4-85B0-16E7263B5BA8}"/>
              </a:ext>
            </a:extLst>
          </p:cNvPr>
          <p:cNvGrpSpPr/>
          <p:nvPr/>
        </p:nvGrpSpPr>
        <p:grpSpPr>
          <a:xfrm>
            <a:off x="4435040" y="2978108"/>
            <a:ext cx="589629" cy="912033"/>
            <a:chOff x="4435040" y="2978108"/>
            <a:chExt cx="589629" cy="91203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E780DB-B05C-4BEC-B42D-A2CC1E82B289}"/>
                </a:ext>
              </a:extLst>
            </p:cNvPr>
            <p:cNvSpPr/>
            <p:nvPr/>
          </p:nvSpPr>
          <p:spPr>
            <a:xfrm>
              <a:off x="4435040" y="2978108"/>
              <a:ext cx="589629" cy="9017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AFB0BD-A19A-41C3-881D-BFAB7D6AD06B}"/>
                </a:ext>
              </a:extLst>
            </p:cNvPr>
            <p:cNvSpPr/>
            <p:nvPr/>
          </p:nvSpPr>
          <p:spPr>
            <a:xfrm>
              <a:off x="4469266" y="3004909"/>
              <a:ext cx="521175" cy="321617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Seq no</a:t>
              </a:r>
              <a:br>
                <a:rPr lang="en-US" sz="800"/>
              </a:br>
              <a:r>
                <a:rPr lang="en-US" sz="800"/>
                <a:t>741</a:t>
              </a:r>
            </a:p>
          </p:txBody>
        </p:sp>
        <p:pic>
          <p:nvPicPr>
            <p:cNvPr id="17" name="Graphic 16" descr="Document outline">
              <a:extLst>
                <a:ext uri="{FF2B5EF4-FFF2-40B4-BE49-F238E27FC236}">
                  <a16:creationId xmlns:a16="http://schemas.microsoft.com/office/drawing/2014/main" id="{929D1BAD-B694-4DAC-A9BB-91C6DD695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5782" y="3361996"/>
              <a:ext cx="528145" cy="528145"/>
            </a:xfrm>
            <a:prstGeom prst="rect">
              <a:avLst/>
            </a:prstGeom>
          </p:spPr>
        </p:pic>
      </p:grpSp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70843C24-1732-4730-A9FA-714F8214B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8072" y="3361996"/>
            <a:ext cx="528145" cy="528145"/>
          </a:xfrm>
          <a:prstGeom prst="rect">
            <a:avLst/>
          </a:prstGeom>
        </p:spPr>
      </p:pic>
      <p:pic>
        <p:nvPicPr>
          <p:cNvPr id="19" name="Graphic 18" descr="Document outline">
            <a:extLst>
              <a:ext uri="{FF2B5EF4-FFF2-40B4-BE49-F238E27FC236}">
                <a16:creationId xmlns:a16="http://schemas.microsoft.com/office/drawing/2014/main" id="{AC9D348D-2C89-4D8B-AC8F-1E7D07FC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1927" y="3361996"/>
            <a:ext cx="528145" cy="528145"/>
          </a:xfrm>
          <a:prstGeom prst="rect">
            <a:avLst/>
          </a:prstGeom>
        </p:spPr>
      </p:pic>
      <p:pic>
        <p:nvPicPr>
          <p:cNvPr id="24" name="Graphic 23" descr="Document outline">
            <a:extLst>
              <a:ext uri="{FF2B5EF4-FFF2-40B4-BE49-F238E27FC236}">
                <a16:creationId xmlns:a16="http://schemas.microsoft.com/office/drawing/2014/main" id="{8859E1C9-28BA-4BC3-B55A-0D9DE9EF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753" y="3326523"/>
            <a:ext cx="528145" cy="528145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29BB32E-FD22-4E25-AA82-86C7DA1807D7}"/>
              </a:ext>
            </a:extLst>
          </p:cNvPr>
          <p:cNvSpPr/>
          <p:nvPr/>
        </p:nvSpPr>
        <p:spPr>
          <a:xfrm>
            <a:off x="2563475" y="3953992"/>
            <a:ext cx="589629" cy="23963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scheduled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3AC4E42-2C86-4C42-96FF-72E5D9188240}"/>
              </a:ext>
            </a:extLst>
          </p:cNvPr>
          <p:cNvSpPr/>
          <p:nvPr/>
        </p:nvSpPr>
        <p:spPr>
          <a:xfrm>
            <a:off x="3187328" y="3946504"/>
            <a:ext cx="589629" cy="23963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deferred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CE83279-FA41-44D3-866B-9E05D6EB8363}"/>
              </a:ext>
            </a:extLst>
          </p:cNvPr>
          <p:cNvSpPr/>
          <p:nvPr/>
        </p:nvSpPr>
        <p:spPr>
          <a:xfrm>
            <a:off x="3807107" y="3946503"/>
            <a:ext cx="589629" cy="239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available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4609B7E-D63A-401B-87C5-801A49F1718F}"/>
              </a:ext>
            </a:extLst>
          </p:cNvPr>
          <p:cNvSpPr/>
          <p:nvPr/>
        </p:nvSpPr>
        <p:spPr>
          <a:xfrm>
            <a:off x="4426886" y="3946502"/>
            <a:ext cx="589629" cy="239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acquired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073FB0C-B982-4D8F-9E01-12E523B3A772}"/>
              </a:ext>
            </a:extLst>
          </p:cNvPr>
          <p:cNvSpPr/>
          <p:nvPr/>
        </p:nvSpPr>
        <p:spPr>
          <a:xfrm>
            <a:off x="591987" y="2992295"/>
            <a:ext cx="934765" cy="901788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bg2"/>
                </a:solidFill>
              </a:rPr>
              <a:t>Producer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9B0C1E-900B-4CAC-AC6F-E9838A5BE60A}"/>
              </a:ext>
            </a:extLst>
          </p:cNvPr>
          <p:cNvSpPr/>
          <p:nvPr/>
        </p:nvSpPr>
        <p:spPr>
          <a:xfrm>
            <a:off x="7025978" y="2992295"/>
            <a:ext cx="1368590" cy="1320308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bg2"/>
                </a:solidFill>
              </a:rPr>
              <a:t>Consumer</a:t>
            </a: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E89E234F-DD42-4AE5-9D42-221A0C4BDB21}"/>
              </a:ext>
            </a:extLst>
          </p:cNvPr>
          <p:cNvSpPr/>
          <p:nvPr/>
        </p:nvSpPr>
        <p:spPr>
          <a:xfrm rot="16200000">
            <a:off x="6287031" y="3058247"/>
            <a:ext cx="264860" cy="988357"/>
          </a:xfrm>
          <a:prstGeom prst="upArrow">
            <a:avLst/>
          </a:prstGeom>
          <a:solidFill>
            <a:srgbClr val="9900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BD6548C0-4E65-4F74-BF4F-8D04122A78FF}"/>
              </a:ext>
            </a:extLst>
          </p:cNvPr>
          <p:cNvSpPr/>
          <p:nvPr/>
        </p:nvSpPr>
        <p:spPr>
          <a:xfrm rot="16200000" flipH="1" flipV="1">
            <a:off x="6308261" y="3280086"/>
            <a:ext cx="264860" cy="988357"/>
          </a:xfrm>
          <a:prstGeom prst="upArrow">
            <a:avLst/>
          </a:prstGeom>
          <a:solidFill>
            <a:srgbClr val="9900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CDDF70F-894E-4190-A254-B9BBD3F69BB3}"/>
              </a:ext>
            </a:extLst>
          </p:cNvPr>
          <p:cNvSpPr/>
          <p:nvPr/>
        </p:nvSpPr>
        <p:spPr>
          <a:xfrm>
            <a:off x="8694847" y="2164274"/>
            <a:ext cx="2816051" cy="1461464"/>
          </a:xfrm>
          <a:prstGeom prst="roundRect">
            <a:avLst>
              <a:gd name="adj" fmla="val 11319"/>
            </a:avLst>
          </a:prstGeom>
          <a:solidFill>
            <a:srgbClr val="0078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5FDF16-94EC-4F4A-BAC5-A5FC62600680}"/>
              </a:ext>
            </a:extLst>
          </p:cNvPr>
          <p:cNvSpPr/>
          <p:nvPr/>
        </p:nvSpPr>
        <p:spPr>
          <a:xfrm>
            <a:off x="7916607" y="2444112"/>
            <a:ext cx="589629" cy="901788"/>
          </a:xfrm>
          <a:prstGeom prst="rect">
            <a:avLst/>
          </a:prstGeom>
          <a:solidFill>
            <a:schemeClr val="accent3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97BEF64-2E3F-4133-8B67-9AD408AB0203}"/>
              </a:ext>
            </a:extLst>
          </p:cNvPr>
          <p:cNvSpPr/>
          <p:nvPr/>
        </p:nvSpPr>
        <p:spPr>
          <a:xfrm>
            <a:off x="8506235" y="2699515"/>
            <a:ext cx="440119" cy="365760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Document outline">
            <a:extLst>
              <a:ext uri="{FF2B5EF4-FFF2-40B4-BE49-F238E27FC236}">
                <a16:creationId xmlns:a16="http://schemas.microsoft.com/office/drawing/2014/main" id="{05AE2C1A-CDBB-4BBA-B4BC-D7D9E9002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1" y="2765729"/>
            <a:ext cx="528145" cy="528145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17FA7BD-66A8-4136-ADD5-9D5787043FD3}"/>
              </a:ext>
            </a:extLst>
          </p:cNvPr>
          <p:cNvSpPr/>
          <p:nvPr/>
        </p:nvSpPr>
        <p:spPr>
          <a:xfrm>
            <a:off x="8712047" y="3775844"/>
            <a:ext cx="2816051" cy="1461464"/>
          </a:xfrm>
          <a:prstGeom prst="roundRect">
            <a:avLst>
              <a:gd name="adj" fmla="val 11319"/>
            </a:avLst>
          </a:prstGeom>
          <a:solidFill>
            <a:srgbClr val="0078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EE1873-FD14-4104-839D-AAF561DFDDC6}"/>
              </a:ext>
            </a:extLst>
          </p:cNvPr>
          <p:cNvSpPr/>
          <p:nvPr/>
        </p:nvSpPr>
        <p:spPr>
          <a:xfrm>
            <a:off x="7933807" y="4055682"/>
            <a:ext cx="589629" cy="901788"/>
          </a:xfrm>
          <a:prstGeom prst="rect">
            <a:avLst/>
          </a:prstGeom>
          <a:solidFill>
            <a:schemeClr val="accent3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16E9526-0FE2-4D92-AB45-214078EDE9F6}"/>
              </a:ext>
            </a:extLst>
          </p:cNvPr>
          <p:cNvSpPr/>
          <p:nvPr/>
        </p:nvSpPr>
        <p:spPr>
          <a:xfrm>
            <a:off x="8523435" y="4311085"/>
            <a:ext cx="440119" cy="365760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Document outline">
            <a:extLst>
              <a:ext uri="{FF2B5EF4-FFF2-40B4-BE49-F238E27FC236}">
                <a16:creationId xmlns:a16="http://schemas.microsoft.com/office/drawing/2014/main" id="{336ED6B6-21FF-4145-B138-781209C9F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1061" y="4377299"/>
            <a:ext cx="528145" cy="52814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4A831C7-BC35-4B11-A2A0-3DE7CF591F81}"/>
              </a:ext>
            </a:extLst>
          </p:cNvPr>
          <p:cNvSpPr/>
          <p:nvPr/>
        </p:nvSpPr>
        <p:spPr>
          <a:xfrm>
            <a:off x="9008896" y="3937048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4CEDF9-8F7C-4BFB-9967-91D49353EE97}"/>
              </a:ext>
            </a:extLst>
          </p:cNvPr>
          <p:cNvSpPr/>
          <p:nvPr/>
        </p:nvSpPr>
        <p:spPr>
          <a:xfrm>
            <a:off x="9043122" y="3963849"/>
            <a:ext cx="521175" cy="32161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Seq no</a:t>
            </a:r>
            <a:br>
              <a:rPr lang="en-US" sz="800"/>
            </a:br>
            <a:r>
              <a:rPr lang="en-US" sz="800"/>
              <a:t>9211</a:t>
            </a:r>
          </a:p>
        </p:txBody>
      </p:sp>
      <p:pic>
        <p:nvPicPr>
          <p:cNvPr id="45" name="Graphic 44" descr="Document outline">
            <a:extLst>
              <a:ext uri="{FF2B5EF4-FFF2-40B4-BE49-F238E27FC236}">
                <a16:creationId xmlns:a16="http://schemas.microsoft.com/office/drawing/2014/main" id="{08A971B5-863B-4F88-96B6-FA914184E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9638" y="4320937"/>
            <a:ext cx="528145" cy="528145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8828B2C-654D-4896-BF4D-8A228152F08E}"/>
              </a:ext>
            </a:extLst>
          </p:cNvPr>
          <p:cNvSpPr/>
          <p:nvPr/>
        </p:nvSpPr>
        <p:spPr>
          <a:xfrm>
            <a:off x="9004818" y="4905444"/>
            <a:ext cx="589629" cy="239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acquired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3CD7BC-07D3-46D7-AA8C-2C47082A094D}"/>
              </a:ext>
            </a:extLst>
          </p:cNvPr>
          <p:cNvSpPr/>
          <p:nvPr/>
        </p:nvSpPr>
        <p:spPr>
          <a:xfrm>
            <a:off x="9016853" y="2305094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00DADB-E884-45AB-AD6C-A06F4F8FC135}"/>
              </a:ext>
            </a:extLst>
          </p:cNvPr>
          <p:cNvSpPr/>
          <p:nvPr/>
        </p:nvSpPr>
        <p:spPr>
          <a:xfrm>
            <a:off x="9051079" y="2331895"/>
            <a:ext cx="521175" cy="32161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Seq no</a:t>
            </a:r>
            <a:br>
              <a:rPr lang="en-US" sz="800"/>
            </a:br>
            <a:r>
              <a:rPr lang="en-US" sz="800"/>
              <a:t>8152</a:t>
            </a:r>
          </a:p>
        </p:txBody>
      </p:sp>
      <p:pic>
        <p:nvPicPr>
          <p:cNvPr id="49" name="Graphic 48" descr="Document outline">
            <a:extLst>
              <a:ext uri="{FF2B5EF4-FFF2-40B4-BE49-F238E27FC236}">
                <a16:creationId xmlns:a16="http://schemas.microsoft.com/office/drawing/2014/main" id="{97D387C6-F8B3-44E8-9E76-2422ADFC5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7595" y="2688983"/>
            <a:ext cx="528145" cy="528145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5E9CA2B-EB75-4A55-810A-92E937034D31}"/>
              </a:ext>
            </a:extLst>
          </p:cNvPr>
          <p:cNvSpPr/>
          <p:nvPr/>
        </p:nvSpPr>
        <p:spPr>
          <a:xfrm>
            <a:off x="9012775" y="3273490"/>
            <a:ext cx="589629" cy="239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acquired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B62BF5-59E0-41F9-B508-2CD50A87A45C}"/>
              </a:ext>
            </a:extLst>
          </p:cNvPr>
          <p:cNvGrpSpPr/>
          <p:nvPr/>
        </p:nvGrpSpPr>
        <p:grpSpPr>
          <a:xfrm>
            <a:off x="6608354" y="2373278"/>
            <a:ext cx="589629" cy="912033"/>
            <a:chOff x="4435040" y="2978108"/>
            <a:chExt cx="589629" cy="91203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AEB22F5-7784-4B3A-89B5-DACC48562220}"/>
                </a:ext>
              </a:extLst>
            </p:cNvPr>
            <p:cNvSpPr/>
            <p:nvPr/>
          </p:nvSpPr>
          <p:spPr>
            <a:xfrm>
              <a:off x="4435040" y="2978108"/>
              <a:ext cx="589629" cy="9017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D323D7C-98C3-4D9D-8559-CE7752E11A93}"/>
                </a:ext>
              </a:extLst>
            </p:cNvPr>
            <p:cNvSpPr/>
            <p:nvPr/>
          </p:nvSpPr>
          <p:spPr>
            <a:xfrm>
              <a:off x="4469266" y="3004909"/>
              <a:ext cx="521175" cy="321617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Seq no</a:t>
              </a:r>
              <a:br>
                <a:rPr lang="en-US" sz="800"/>
              </a:br>
              <a:r>
                <a:rPr lang="en-US" sz="800"/>
                <a:t>741</a:t>
              </a:r>
            </a:p>
          </p:txBody>
        </p:sp>
        <p:pic>
          <p:nvPicPr>
            <p:cNvPr id="54" name="Graphic 53" descr="Document outline">
              <a:extLst>
                <a:ext uri="{FF2B5EF4-FFF2-40B4-BE49-F238E27FC236}">
                  <a16:creationId xmlns:a16="http://schemas.microsoft.com/office/drawing/2014/main" id="{D0C61ABA-AF88-4D50-A34D-A316DBB1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5782" y="3361996"/>
              <a:ext cx="528145" cy="528145"/>
            </a:xfrm>
            <a:prstGeom prst="rect">
              <a:avLst/>
            </a:prstGeom>
          </p:spPr>
        </p:pic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B58090-3DD8-4954-B514-D3300657E63D}"/>
              </a:ext>
            </a:extLst>
          </p:cNvPr>
          <p:cNvCxnSpPr>
            <a:cxnSpLocks/>
            <a:stCxn id="16" idx="0"/>
            <a:endCxn id="52" idx="1"/>
          </p:cNvCxnSpPr>
          <p:nvPr/>
        </p:nvCxnSpPr>
        <p:spPr>
          <a:xfrm flipV="1">
            <a:off x="4729854" y="2824172"/>
            <a:ext cx="1878500" cy="18073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4E52AEE-6D8B-45D5-BBB8-EBE4BF253F70}"/>
              </a:ext>
            </a:extLst>
          </p:cNvPr>
          <p:cNvSpPr/>
          <p:nvPr/>
        </p:nvSpPr>
        <p:spPr>
          <a:xfrm>
            <a:off x="5423338" y="1526102"/>
            <a:ext cx="4401732" cy="4004441"/>
          </a:xfrm>
          <a:prstGeom prst="rect">
            <a:avLst/>
          </a:prstGeom>
          <a:noFill/>
          <a:ln w="28575">
            <a:solidFill>
              <a:srgbClr val="FF33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/>
              <a:t>Transaction Scope 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BA4C1F8C-7328-4497-B5D1-4F88C3FDBB0F}"/>
              </a:ext>
            </a:extLst>
          </p:cNvPr>
          <p:cNvSpPr/>
          <p:nvPr/>
        </p:nvSpPr>
        <p:spPr>
          <a:xfrm>
            <a:off x="2309186" y="4556236"/>
            <a:ext cx="2953147" cy="2049124"/>
          </a:xfrm>
          <a:prstGeom prst="wedgeRectCallout">
            <a:avLst>
              <a:gd name="adj1" fmla="val 58792"/>
              <a:gd name="adj2" fmla="val -68556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Transactions form around a "lead queue" from which the input message for the transactional work was acquired.</a:t>
            </a:r>
            <a:br>
              <a:rPr lang="en-US" sz="1400"/>
            </a:br>
            <a:br>
              <a:rPr lang="en-US" sz="1400"/>
            </a:br>
            <a:r>
              <a:rPr lang="en-US" sz="1400" b="1"/>
              <a:t>Only one receiving queue </a:t>
            </a:r>
            <a:r>
              <a:rPr lang="en-US" sz="1400"/>
              <a:t>can be enlisted in a transaction. Sessions are supported.</a:t>
            </a:r>
          </a:p>
        </p:txBody>
      </p:sp>
      <p:sp>
        <p:nvSpPr>
          <p:cNvPr id="62" name="Speech Bubble: Rectangle 61">
            <a:extLst>
              <a:ext uri="{FF2B5EF4-FFF2-40B4-BE49-F238E27FC236}">
                <a16:creationId xmlns:a16="http://schemas.microsoft.com/office/drawing/2014/main" id="{A948651D-E9AE-455D-AB81-5C1C8CCED665}"/>
              </a:ext>
            </a:extLst>
          </p:cNvPr>
          <p:cNvSpPr/>
          <p:nvPr/>
        </p:nvSpPr>
        <p:spPr>
          <a:xfrm>
            <a:off x="5589924" y="5752381"/>
            <a:ext cx="4235146" cy="951575"/>
          </a:xfrm>
          <a:prstGeom prst="wedgeRectCallout">
            <a:avLst>
              <a:gd name="adj1" fmla="val -22781"/>
              <a:gd name="adj2" fmla="val -220819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All settlement operations on the lead source queue are transactional: accepting (complete), releasing, rejecting (</a:t>
            </a:r>
            <a:r>
              <a:rPr lang="en-US" sz="1400" err="1"/>
              <a:t>deadletter</a:t>
            </a:r>
            <a:r>
              <a:rPr lang="en-US" sz="1400"/>
              <a:t>), deferral, session state ops.</a:t>
            </a:r>
          </a:p>
        </p:txBody>
      </p: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E7A7317F-F5A0-4407-BB7F-C0448875D022}"/>
              </a:ext>
            </a:extLst>
          </p:cNvPr>
          <p:cNvSpPr/>
          <p:nvPr/>
        </p:nvSpPr>
        <p:spPr>
          <a:xfrm>
            <a:off x="7624204" y="605396"/>
            <a:ext cx="4235146" cy="1049787"/>
          </a:xfrm>
          <a:prstGeom prst="wedgeRectCallout">
            <a:avLst>
              <a:gd name="adj1" fmla="val -25760"/>
              <a:gd name="adj2" fmla="val 130419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 transactional operation can send messages to any number of output queues or topics as a result of the transactional work. Sends are held until the transaction succeeds.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62E64F-5765-4B16-A77C-3E5313CA8763}"/>
              </a:ext>
            </a:extLst>
          </p:cNvPr>
          <p:cNvSpPr/>
          <p:nvPr/>
        </p:nvSpPr>
        <p:spPr>
          <a:xfrm>
            <a:off x="429939" y="1424981"/>
            <a:ext cx="4804788" cy="1223625"/>
          </a:xfrm>
          <a:prstGeom prst="rect">
            <a:avLst/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Service Bus transactions are a reliability anchor for performing high-value work in the cloud</a:t>
            </a:r>
            <a:r>
              <a:rPr lang="en-US" sz="1400"/>
              <a:t>. Settling an input message of a job and sending resulting outputs of the job jointly suceeds or fails (with retry in the latter case).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82770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que 2">
            <a:extLst>
              <a:ext uri="{FF2B5EF4-FFF2-40B4-BE49-F238E27FC236}">
                <a16:creationId xmlns:a16="http://schemas.microsoft.com/office/drawing/2014/main" id="{4A29E62A-7E6B-4B95-BA01-16DF61B3773B}"/>
              </a:ext>
            </a:extLst>
          </p:cNvPr>
          <p:cNvSpPr/>
          <p:nvPr/>
        </p:nvSpPr>
        <p:spPr>
          <a:xfrm>
            <a:off x="2668393" y="3031236"/>
            <a:ext cx="914454" cy="835137"/>
          </a:xfrm>
          <a:prstGeom prst="plaque">
            <a:avLst>
              <a:gd name="adj" fmla="val 25804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>
                <a:solidFill>
                  <a:schemeClr val="bg2"/>
                </a:solidFill>
              </a:rPr>
              <a:t>Topic</a:t>
            </a:r>
            <a:endParaRPr lang="en-US" sz="1400" b="1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77531-8B34-47FC-A0B3-4494F17D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Bus Topics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19D5DE-AD1C-4529-87BD-3031A3035A7F}"/>
              </a:ext>
            </a:extLst>
          </p:cNvPr>
          <p:cNvSpPr/>
          <p:nvPr/>
        </p:nvSpPr>
        <p:spPr>
          <a:xfrm>
            <a:off x="5196316" y="2035412"/>
            <a:ext cx="3525170" cy="1461464"/>
          </a:xfrm>
          <a:prstGeom prst="roundRect">
            <a:avLst>
              <a:gd name="adj" fmla="val 11319"/>
            </a:avLst>
          </a:prstGeom>
          <a:solidFill>
            <a:srgbClr val="0078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7F6EF-AA50-49A5-AB1D-2694D0BF6CE3}"/>
              </a:ext>
            </a:extLst>
          </p:cNvPr>
          <p:cNvSpPr/>
          <p:nvPr/>
        </p:nvSpPr>
        <p:spPr>
          <a:xfrm>
            <a:off x="5464331" y="2319188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E97DCB-3FF3-49B3-9169-31DF1B42C736}"/>
              </a:ext>
            </a:extLst>
          </p:cNvPr>
          <p:cNvSpPr/>
          <p:nvPr/>
        </p:nvSpPr>
        <p:spPr>
          <a:xfrm>
            <a:off x="6712041" y="2319190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DA3AE-32CD-4340-AD35-5830EA7E46EB}"/>
              </a:ext>
            </a:extLst>
          </p:cNvPr>
          <p:cNvSpPr/>
          <p:nvPr/>
        </p:nvSpPr>
        <p:spPr>
          <a:xfrm>
            <a:off x="1499499" y="3004906"/>
            <a:ext cx="589629" cy="901788"/>
          </a:xfrm>
          <a:prstGeom prst="rect">
            <a:avLst/>
          </a:prstGeom>
          <a:solidFill>
            <a:schemeClr val="accent3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E5EB761-0203-4054-8E90-5357D330CC13}"/>
              </a:ext>
            </a:extLst>
          </p:cNvPr>
          <p:cNvSpPr/>
          <p:nvPr/>
        </p:nvSpPr>
        <p:spPr>
          <a:xfrm>
            <a:off x="2089127" y="3260309"/>
            <a:ext cx="440119" cy="365760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2942E860-46ED-4143-871A-6E524346C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5073" y="2540966"/>
            <a:ext cx="528145" cy="52814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CE780DB-B05C-4BEC-B42D-A2CC1E82B289}"/>
              </a:ext>
            </a:extLst>
          </p:cNvPr>
          <p:cNvSpPr/>
          <p:nvPr/>
        </p:nvSpPr>
        <p:spPr>
          <a:xfrm>
            <a:off x="7335896" y="2319191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Document outline">
            <a:extLst>
              <a:ext uri="{FF2B5EF4-FFF2-40B4-BE49-F238E27FC236}">
                <a16:creationId xmlns:a16="http://schemas.microsoft.com/office/drawing/2014/main" id="{929D1BAD-B694-4DAC-A9BB-91C6DD695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6638" y="2540966"/>
            <a:ext cx="528145" cy="528145"/>
          </a:xfrm>
          <a:prstGeom prst="rect">
            <a:avLst/>
          </a:prstGeom>
        </p:spPr>
      </p:pic>
      <p:pic>
        <p:nvPicPr>
          <p:cNvPr id="19" name="Graphic 18" descr="Document outline">
            <a:extLst>
              <a:ext uri="{FF2B5EF4-FFF2-40B4-BE49-F238E27FC236}">
                <a16:creationId xmlns:a16="http://schemas.microsoft.com/office/drawing/2014/main" id="{AC9D348D-2C89-4D8B-AC8F-1E7D07FC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2783" y="2540966"/>
            <a:ext cx="528145" cy="528145"/>
          </a:xfrm>
          <a:prstGeom prst="rect">
            <a:avLst/>
          </a:prstGeom>
        </p:spPr>
      </p:pic>
      <p:pic>
        <p:nvPicPr>
          <p:cNvPr id="24" name="Graphic 23" descr="Document outline">
            <a:extLst>
              <a:ext uri="{FF2B5EF4-FFF2-40B4-BE49-F238E27FC236}">
                <a16:creationId xmlns:a16="http://schemas.microsoft.com/office/drawing/2014/main" id="{8859E1C9-28BA-4BC3-B55A-0D9DE9EF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753" y="3326523"/>
            <a:ext cx="528145" cy="528145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D073FB0C-B982-4D8F-9E01-12E523B3A772}"/>
              </a:ext>
            </a:extLst>
          </p:cNvPr>
          <p:cNvSpPr/>
          <p:nvPr/>
        </p:nvSpPr>
        <p:spPr>
          <a:xfrm>
            <a:off x="591987" y="2992295"/>
            <a:ext cx="934765" cy="901788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bg2"/>
                </a:solidFill>
              </a:rPr>
              <a:t>Producer</a:t>
            </a:r>
          </a:p>
        </p:txBody>
      </p:sp>
      <p:sp>
        <p:nvSpPr>
          <p:cNvPr id="57" name="Rectangle: Diagonal Corners Snipped 56">
            <a:extLst>
              <a:ext uri="{FF2B5EF4-FFF2-40B4-BE49-F238E27FC236}">
                <a16:creationId xmlns:a16="http://schemas.microsoft.com/office/drawing/2014/main" id="{F832D6B5-7521-477C-8BCB-8E5E98CB33CE}"/>
              </a:ext>
            </a:extLst>
          </p:cNvPr>
          <p:cNvSpPr/>
          <p:nvPr/>
        </p:nvSpPr>
        <p:spPr>
          <a:xfrm>
            <a:off x="3779920" y="2041719"/>
            <a:ext cx="1393673" cy="1461464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7690A19-777A-4164-9B64-101D4E8F18FD}"/>
              </a:ext>
            </a:extLst>
          </p:cNvPr>
          <p:cNvSpPr/>
          <p:nvPr/>
        </p:nvSpPr>
        <p:spPr>
          <a:xfrm>
            <a:off x="5196316" y="3626936"/>
            <a:ext cx="3525170" cy="1461464"/>
          </a:xfrm>
          <a:prstGeom prst="roundRect">
            <a:avLst>
              <a:gd name="adj" fmla="val 11319"/>
            </a:avLst>
          </a:prstGeom>
          <a:solidFill>
            <a:srgbClr val="0078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Diagonal Corners Snipped 80">
            <a:extLst>
              <a:ext uri="{FF2B5EF4-FFF2-40B4-BE49-F238E27FC236}">
                <a16:creationId xmlns:a16="http://schemas.microsoft.com/office/drawing/2014/main" id="{B65BD46C-1CB2-4CEA-BADA-8959CE2E9204}"/>
              </a:ext>
            </a:extLst>
          </p:cNvPr>
          <p:cNvSpPr/>
          <p:nvPr/>
        </p:nvSpPr>
        <p:spPr>
          <a:xfrm>
            <a:off x="3779920" y="3633243"/>
            <a:ext cx="1393673" cy="1461464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3D716B22-6B7E-471C-9C5D-1F23F784C776}"/>
              </a:ext>
            </a:extLst>
          </p:cNvPr>
          <p:cNvSpPr/>
          <p:nvPr/>
        </p:nvSpPr>
        <p:spPr>
          <a:xfrm>
            <a:off x="3054110" y="2483625"/>
            <a:ext cx="517109" cy="46972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Arrow: Bent 81">
            <a:extLst>
              <a:ext uri="{FF2B5EF4-FFF2-40B4-BE49-F238E27FC236}">
                <a16:creationId xmlns:a16="http://schemas.microsoft.com/office/drawing/2014/main" id="{DCDF313B-AE49-48A8-9819-EC42ABE80579}"/>
              </a:ext>
            </a:extLst>
          </p:cNvPr>
          <p:cNvSpPr/>
          <p:nvPr/>
        </p:nvSpPr>
        <p:spPr>
          <a:xfrm flipV="1">
            <a:off x="3054110" y="3944255"/>
            <a:ext cx="517109" cy="51719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4B19529-7663-49FF-A09C-6ACAE0034112}"/>
              </a:ext>
            </a:extLst>
          </p:cNvPr>
          <p:cNvGrpSpPr/>
          <p:nvPr/>
        </p:nvGrpSpPr>
        <p:grpSpPr>
          <a:xfrm>
            <a:off x="3946831" y="2174148"/>
            <a:ext cx="1011093" cy="523188"/>
            <a:chOff x="3882524" y="2430166"/>
            <a:chExt cx="1203562" cy="7198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E7FDB1-69AF-4C8F-9594-A34C5E5CFEA9}"/>
                </a:ext>
              </a:extLst>
            </p:cNvPr>
            <p:cNvSpPr/>
            <p:nvPr/>
          </p:nvSpPr>
          <p:spPr>
            <a:xfrm>
              <a:off x="3882524" y="2430166"/>
              <a:ext cx="1203562" cy="7198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>
                  <a:solidFill>
                    <a:schemeClr val="bg2"/>
                  </a:solidFill>
                </a:rPr>
                <a:t>Filter</a:t>
              </a:r>
              <a:br>
                <a:rPr lang="de-DE" sz="1400">
                  <a:solidFill>
                    <a:schemeClr val="bg2"/>
                  </a:solidFill>
                </a:rPr>
              </a:br>
              <a:r>
                <a:rPr lang="de-DE" sz="1400">
                  <a:solidFill>
                    <a:schemeClr val="bg2"/>
                  </a:solidFill>
                </a:rPr>
                <a:t>Action</a:t>
              </a:r>
              <a:endParaRPr lang="en-US" sz="1400">
                <a:solidFill>
                  <a:schemeClr val="bg2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F609FD-16BA-47A1-BBD6-F07EFD8ECBE6}"/>
                </a:ext>
              </a:extLst>
            </p:cNvPr>
            <p:cNvCxnSpPr>
              <a:cxnSpLocks/>
              <a:stCxn id="21" idx="1"/>
              <a:endCxn id="21" idx="3"/>
            </p:cNvCxnSpPr>
            <p:nvPr/>
          </p:nvCxnSpPr>
          <p:spPr>
            <a:xfrm>
              <a:off x="3882524" y="2790101"/>
              <a:ext cx="12035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AB67424-193E-493A-99D9-3E34D720F31F}"/>
              </a:ext>
            </a:extLst>
          </p:cNvPr>
          <p:cNvGrpSpPr/>
          <p:nvPr/>
        </p:nvGrpSpPr>
        <p:grpSpPr>
          <a:xfrm>
            <a:off x="3948521" y="2743312"/>
            <a:ext cx="1011093" cy="523188"/>
            <a:chOff x="3882524" y="2430166"/>
            <a:chExt cx="1203562" cy="71986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CCFDC4A-C71C-419A-A559-10E7E9C9BC2F}"/>
                </a:ext>
              </a:extLst>
            </p:cNvPr>
            <p:cNvSpPr/>
            <p:nvPr/>
          </p:nvSpPr>
          <p:spPr>
            <a:xfrm>
              <a:off x="3882524" y="2430166"/>
              <a:ext cx="1203562" cy="7198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>
                  <a:solidFill>
                    <a:schemeClr val="bg2"/>
                  </a:solidFill>
                </a:rPr>
                <a:t>Filter</a:t>
              </a:r>
              <a:br>
                <a:rPr lang="de-DE" sz="1400">
                  <a:solidFill>
                    <a:schemeClr val="bg2"/>
                  </a:solidFill>
                </a:rPr>
              </a:br>
              <a:r>
                <a:rPr lang="de-DE" sz="1400">
                  <a:solidFill>
                    <a:schemeClr val="bg2"/>
                  </a:solidFill>
                </a:rPr>
                <a:t>Action</a:t>
              </a:r>
              <a:endParaRPr lang="en-US" sz="1400">
                <a:solidFill>
                  <a:schemeClr val="bg2"/>
                </a:solidFill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B4B35A5-5A71-4CA2-B5BD-E07CAFBB984B}"/>
                </a:ext>
              </a:extLst>
            </p:cNvPr>
            <p:cNvCxnSpPr>
              <a:cxnSpLocks/>
              <a:stCxn id="84" idx="1"/>
              <a:endCxn id="84" idx="3"/>
            </p:cNvCxnSpPr>
            <p:nvPr/>
          </p:nvCxnSpPr>
          <p:spPr>
            <a:xfrm>
              <a:off x="3882524" y="2790101"/>
              <a:ext cx="12035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1199958-63AC-4727-B7EC-AEAAF53B3FAF}"/>
              </a:ext>
            </a:extLst>
          </p:cNvPr>
          <p:cNvGrpSpPr/>
          <p:nvPr/>
        </p:nvGrpSpPr>
        <p:grpSpPr>
          <a:xfrm>
            <a:off x="3945950" y="4113729"/>
            <a:ext cx="1011093" cy="523188"/>
            <a:chOff x="3882524" y="2430166"/>
            <a:chExt cx="1203562" cy="71986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5BB0093-BE81-49C0-AFBD-80892A46322E}"/>
                </a:ext>
              </a:extLst>
            </p:cNvPr>
            <p:cNvSpPr/>
            <p:nvPr/>
          </p:nvSpPr>
          <p:spPr>
            <a:xfrm>
              <a:off x="3882524" y="2430166"/>
              <a:ext cx="1203562" cy="7198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>
                  <a:solidFill>
                    <a:schemeClr val="bg2"/>
                  </a:solidFill>
                </a:rPr>
                <a:t>Filter</a:t>
              </a:r>
              <a:br>
                <a:rPr lang="de-DE" sz="1400">
                  <a:solidFill>
                    <a:schemeClr val="bg2"/>
                  </a:solidFill>
                </a:rPr>
              </a:br>
              <a:endParaRPr lang="en-US" sz="1400">
                <a:solidFill>
                  <a:schemeClr val="bg2"/>
                </a:solidFill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0413FA8-FA7B-40BE-86E6-3CD70D5033EA}"/>
                </a:ext>
              </a:extLst>
            </p:cNvPr>
            <p:cNvCxnSpPr>
              <a:cxnSpLocks/>
              <a:stCxn id="87" idx="1"/>
              <a:endCxn id="87" idx="3"/>
            </p:cNvCxnSpPr>
            <p:nvPr/>
          </p:nvCxnSpPr>
          <p:spPr>
            <a:xfrm>
              <a:off x="3882524" y="2790101"/>
              <a:ext cx="12035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8FD2F7F4-F257-4DA3-A9D1-090B5448094A}"/>
              </a:ext>
            </a:extLst>
          </p:cNvPr>
          <p:cNvSpPr/>
          <p:nvPr/>
        </p:nvSpPr>
        <p:spPr>
          <a:xfrm>
            <a:off x="5464331" y="3872244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C3B503E-44B5-412D-8494-ADE3D502FC24}"/>
              </a:ext>
            </a:extLst>
          </p:cNvPr>
          <p:cNvSpPr/>
          <p:nvPr/>
        </p:nvSpPr>
        <p:spPr>
          <a:xfrm>
            <a:off x="6088186" y="3872245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Graphic 95" descr="Document outline">
            <a:extLst>
              <a:ext uri="{FF2B5EF4-FFF2-40B4-BE49-F238E27FC236}">
                <a16:creationId xmlns:a16="http://schemas.microsoft.com/office/drawing/2014/main" id="{0D8FF617-A922-4F76-AB8A-04B581E4D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5073" y="4094022"/>
            <a:ext cx="528145" cy="528145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F6C15E64-2B29-42EC-B66F-440D9D3667F5}"/>
              </a:ext>
            </a:extLst>
          </p:cNvPr>
          <p:cNvSpPr/>
          <p:nvPr/>
        </p:nvSpPr>
        <p:spPr>
          <a:xfrm>
            <a:off x="7335896" y="3872247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Graphic 99" descr="Document outline">
            <a:extLst>
              <a:ext uri="{FF2B5EF4-FFF2-40B4-BE49-F238E27FC236}">
                <a16:creationId xmlns:a16="http://schemas.microsoft.com/office/drawing/2014/main" id="{D6A35619-E766-4700-8A90-C0A7F397C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6638" y="4094022"/>
            <a:ext cx="528145" cy="528145"/>
          </a:xfrm>
          <a:prstGeom prst="rect">
            <a:avLst/>
          </a:prstGeom>
        </p:spPr>
      </p:pic>
      <p:pic>
        <p:nvPicPr>
          <p:cNvPr id="102" name="Graphic 101" descr="Document outline">
            <a:extLst>
              <a:ext uri="{FF2B5EF4-FFF2-40B4-BE49-F238E27FC236}">
                <a16:creationId xmlns:a16="http://schemas.microsoft.com/office/drawing/2014/main" id="{20E4DF00-863C-430B-9E51-1C9B2C745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928" y="4094022"/>
            <a:ext cx="528145" cy="528145"/>
          </a:xfrm>
          <a:prstGeom prst="rect">
            <a:avLst/>
          </a:prstGeom>
        </p:spPr>
      </p:pic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AB5E14D2-932F-4516-8828-D3C01FE6F7CC}"/>
              </a:ext>
            </a:extLst>
          </p:cNvPr>
          <p:cNvSpPr/>
          <p:nvPr/>
        </p:nvSpPr>
        <p:spPr>
          <a:xfrm>
            <a:off x="5196316" y="5254518"/>
            <a:ext cx="3525170" cy="1461464"/>
          </a:xfrm>
          <a:prstGeom prst="roundRect">
            <a:avLst>
              <a:gd name="adj" fmla="val 11319"/>
            </a:avLst>
          </a:prstGeom>
          <a:solidFill>
            <a:srgbClr val="0078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Diagonal Corners Snipped 105">
            <a:extLst>
              <a:ext uri="{FF2B5EF4-FFF2-40B4-BE49-F238E27FC236}">
                <a16:creationId xmlns:a16="http://schemas.microsoft.com/office/drawing/2014/main" id="{A4D5F1CE-C4D0-4816-BBA7-661B5A76656A}"/>
              </a:ext>
            </a:extLst>
          </p:cNvPr>
          <p:cNvSpPr/>
          <p:nvPr/>
        </p:nvSpPr>
        <p:spPr>
          <a:xfrm>
            <a:off x="3779920" y="5260825"/>
            <a:ext cx="1393673" cy="1461464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909F6A8-4C9F-4691-9B2B-ED766804EADA}"/>
              </a:ext>
            </a:extLst>
          </p:cNvPr>
          <p:cNvSpPr/>
          <p:nvPr/>
        </p:nvSpPr>
        <p:spPr>
          <a:xfrm>
            <a:off x="5464331" y="5499826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4DD88D2-0840-4814-99DD-D8BEEA00BE5F}"/>
              </a:ext>
            </a:extLst>
          </p:cNvPr>
          <p:cNvSpPr/>
          <p:nvPr/>
        </p:nvSpPr>
        <p:spPr>
          <a:xfrm>
            <a:off x="6088186" y="5499827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Graphic 111" descr="Document outline">
            <a:extLst>
              <a:ext uri="{FF2B5EF4-FFF2-40B4-BE49-F238E27FC236}">
                <a16:creationId xmlns:a16="http://schemas.microsoft.com/office/drawing/2014/main" id="{A0F7C664-B2D0-442D-B692-01B906E49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5073" y="5721604"/>
            <a:ext cx="528145" cy="528145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FD28F3B1-FE9C-4137-91C9-6CBE38A32C57}"/>
              </a:ext>
            </a:extLst>
          </p:cNvPr>
          <p:cNvSpPr/>
          <p:nvPr/>
        </p:nvSpPr>
        <p:spPr>
          <a:xfrm>
            <a:off x="7335896" y="5499829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Graphic 113" descr="Document outline">
            <a:extLst>
              <a:ext uri="{FF2B5EF4-FFF2-40B4-BE49-F238E27FC236}">
                <a16:creationId xmlns:a16="http://schemas.microsoft.com/office/drawing/2014/main" id="{90CCFA5D-CD99-4824-9DFC-8CD3534A0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6638" y="5721604"/>
            <a:ext cx="528145" cy="528145"/>
          </a:xfrm>
          <a:prstGeom prst="rect">
            <a:avLst/>
          </a:prstGeom>
        </p:spPr>
      </p:pic>
      <p:pic>
        <p:nvPicPr>
          <p:cNvPr id="115" name="Graphic 114" descr="Document outline">
            <a:extLst>
              <a:ext uri="{FF2B5EF4-FFF2-40B4-BE49-F238E27FC236}">
                <a16:creationId xmlns:a16="http://schemas.microsoft.com/office/drawing/2014/main" id="{F617CB9E-306B-44AA-A48B-F36E883D5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928" y="5721604"/>
            <a:ext cx="528145" cy="528145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49911F6C-A3B9-4B99-B243-A0B69500E86B}"/>
              </a:ext>
            </a:extLst>
          </p:cNvPr>
          <p:cNvSpPr/>
          <p:nvPr/>
        </p:nvSpPr>
        <p:spPr>
          <a:xfrm>
            <a:off x="6708428" y="5499012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Graphic 117" descr="Document outline">
            <a:extLst>
              <a:ext uri="{FF2B5EF4-FFF2-40B4-BE49-F238E27FC236}">
                <a16:creationId xmlns:a16="http://schemas.microsoft.com/office/drawing/2014/main" id="{49ABB66D-9CD6-4307-A4FD-9BBE58D18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9170" y="5720788"/>
            <a:ext cx="528145" cy="528145"/>
          </a:xfrm>
          <a:prstGeom prst="rect">
            <a:avLst/>
          </a:prstGeom>
        </p:spPr>
      </p:pic>
      <p:sp>
        <p:nvSpPr>
          <p:cNvPr id="119" name="Arrow: Bent 118">
            <a:extLst>
              <a:ext uri="{FF2B5EF4-FFF2-40B4-BE49-F238E27FC236}">
                <a16:creationId xmlns:a16="http://schemas.microsoft.com/office/drawing/2014/main" id="{23182366-1BEE-40FC-A32C-BE6383A94BC4}"/>
              </a:ext>
            </a:extLst>
          </p:cNvPr>
          <p:cNvSpPr/>
          <p:nvPr/>
        </p:nvSpPr>
        <p:spPr>
          <a:xfrm flipV="1">
            <a:off x="3054109" y="5578614"/>
            <a:ext cx="517109" cy="51719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E56A1B5-132B-489E-9110-60926365D6AF}"/>
              </a:ext>
            </a:extLst>
          </p:cNvPr>
          <p:cNvSpPr/>
          <p:nvPr/>
        </p:nvSpPr>
        <p:spPr>
          <a:xfrm>
            <a:off x="3054466" y="4227659"/>
            <a:ext cx="123507" cy="1505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D66FF01E-00FC-4DE9-8DCF-15AEF96E7EEC}"/>
              </a:ext>
            </a:extLst>
          </p:cNvPr>
          <p:cNvSpPr/>
          <p:nvPr/>
        </p:nvSpPr>
        <p:spPr>
          <a:xfrm>
            <a:off x="277474" y="4149485"/>
            <a:ext cx="2560086" cy="2661217"/>
          </a:xfrm>
          <a:prstGeom prst="wedgeRectCallout">
            <a:avLst>
              <a:gd name="adj1" fmla="val 46978"/>
              <a:gd name="adj2" fmla="val -60657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Service Bus </a:t>
            </a:r>
            <a:r>
              <a:rPr lang="en-US" sz="1400" b="1"/>
              <a:t>Topics</a:t>
            </a:r>
            <a:r>
              <a:rPr lang="en-US" sz="1400"/>
              <a:t> are named multicast distribution points for messages. </a:t>
            </a:r>
          </a:p>
          <a:p>
            <a:pPr algn="ctr"/>
            <a:endParaRPr lang="en-US" sz="1400"/>
          </a:p>
          <a:p>
            <a:pPr algn="ctr"/>
            <a:r>
              <a:rPr lang="en-US" sz="1400" b="1"/>
              <a:t>Subscriptions</a:t>
            </a:r>
            <a:r>
              <a:rPr lang="en-US" sz="1400"/>
              <a:t> are durable queues bound to topics through a collection of selection rules.</a:t>
            </a:r>
          </a:p>
          <a:p>
            <a:pPr algn="ctr"/>
            <a:endParaRPr lang="en-US" sz="1400"/>
          </a:p>
          <a:p>
            <a:pPr algn="ctr"/>
            <a:r>
              <a:rPr lang="en-US" sz="1400"/>
              <a:t>The $default rule selects all messages into the sub's queue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5BAE1AC-2E0C-4EA2-B51A-2696AE7E8082}"/>
              </a:ext>
            </a:extLst>
          </p:cNvPr>
          <p:cNvGrpSpPr/>
          <p:nvPr/>
        </p:nvGrpSpPr>
        <p:grpSpPr>
          <a:xfrm>
            <a:off x="3946314" y="5732763"/>
            <a:ext cx="1011093" cy="523188"/>
            <a:chOff x="3882524" y="2430166"/>
            <a:chExt cx="1203562" cy="71986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8185EA0-2062-491D-8BC7-E7711E939A88}"/>
                </a:ext>
              </a:extLst>
            </p:cNvPr>
            <p:cNvSpPr/>
            <p:nvPr/>
          </p:nvSpPr>
          <p:spPr>
            <a:xfrm>
              <a:off x="3882524" y="2430166"/>
              <a:ext cx="1203562" cy="7198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err="1">
                  <a:solidFill>
                    <a:schemeClr val="bg2"/>
                  </a:solidFill>
                  <a:latin typeface="Consolas" panose="020B0609020204030204" pitchFamily="49" charset="0"/>
                </a:rPr>
                <a:t>true</a:t>
              </a:r>
              <a:br>
                <a:rPr lang="de-DE" sz="1400">
                  <a:solidFill>
                    <a:schemeClr val="bg2"/>
                  </a:solidFill>
                </a:rPr>
              </a:br>
              <a:endParaRPr lang="en-US" sz="1400">
                <a:solidFill>
                  <a:schemeClr val="bg2"/>
                </a:solidFill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DBAE867-CE17-42CF-B306-78F5146EAB2A}"/>
                </a:ext>
              </a:extLst>
            </p:cNvPr>
            <p:cNvCxnSpPr>
              <a:cxnSpLocks/>
              <a:stCxn id="124" idx="1"/>
              <a:endCxn id="124" idx="3"/>
            </p:cNvCxnSpPr>
            <p:nvPr/>
          </p:nvCxnSpPr>
          <p:spPr>
            <a:xfrm>
              <a:off x="3882524" y="2790101"/>
              <a:ext cx="12035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EAC9AA4-7C04-4B52-9C37-0B088DAA9AD2}"/>
              </a:ext>
            </a:extLst>
          </p:cNvPr>
          <p:cNvSpPr txBox="1"/>
          <p:nvPr/>
        </p:nvSpPr>
        <p:spPr>
          <a:xfrm>
            <a:off x="4126887" y="5471170"/>
            <a:ext cx="649217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de-DE" sz="1400"/>
              <a:t>$</a:t>
            </a:r>
            <a:r>
              <a:rPr lang="de-DE" sz="1400" err="1"/>
              <a:t>default</a:t>
            </a:r>
            <a:endParaRPr lang="en-US" sz="1400"/>
          </a:p>
        </p:txBody>
      </p:sp>
      <p:sp>
        <p:nvSpPr>
          <p:cNvPr id="127" name="Speech Bubble: Rectangle 126">
            <a:extLst>
              <a:ext uri="{FF2B5EF4-FFF2-40B4-BE49-F238E27FC236}">
                <a16:creationId xmlns:a16="http://schemas.microsoft.com/office/drawing/2014/main" id="{D2827087-F7F6-4404-A6DD-1554E4926E49}"/>
              </a:ext>
            </a:extLst>
          </p:cNvPr>
          <p:cNvSpPr/>
          <p:nvPr/>
        </p:nvSpPr>
        <p:spPr>
          <a:xfrm>
            <a:off x="423873" y="1374110"/>
            <a:ext cx="2560086" cy="1136179"/>
          </a:xfrm>
          <a:prstGeom prst="wedgeRectCallout">
            <a:avLst>
              <a:gd name="adj1" fmla="val 88361"/>
              <a:gd name="adj2" fmla="val 35364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One subscription can have up to 2000 (!) rules. Each filter match yields a copy of the tested message.</a:t>
            </a:r>
          </a:p>
        </p:txBody>
      </p:sp>
      <p:sp>
        <p:nvSpPr>
          <p:cNvPr id="128" name="Speech Bubble: Rectangle 127">
            <a:extLst>
              <a:ext uri="{FF2B5EF4-FFF2-40B4-BE49-F238E27FC236}">
                <a16:creationId xmlns:a16="http://schemas.microsoft.com/office/drawing/2014/main" id="{FCB9B4F4-6BEC-4159-A6C9-06C45ECA38CF}"/>
              </a:ext>
            </a:extLst>
          </p:cNvPr>
          <p:cNvSpPr/>
          <p:nvPr/>
        </p:nvSpPr>
        <p:spPr>
          <a:xfrm>
            <a:off x="4776104" y="980947"/>
            <a:ext cx="2971056" cy="914491"/>
          </a:xfrm>
          <a:prstGeom prst="wedgeRectCallout">
            <a:avLst>
              <a:gd name="adj1" fmla="val -46483"/>
              <a:gd name="adj2" fmla="val 113977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Actions can add, remove, and edit all application message properties and system properties like </a:t>
            </a:r>
            <a:r>
              <a:rPr lang="en-US" sz="1400" err="1"/>
              <a:t>TimeToLive</a:t>
            </a:r>
            <a:r>
              <a:rPr lang="en-US" sz="1400"/>
              <a:t> or </a:t>
            </a:r>
            <a:r>
              <a:rPr lang="en-US" sz="1400" err="1"/>
              <a:t>SessionId</a:t>
            </a:r>
            <a:r>
              <a:rPr lang="en-US" sz="1400"/>
              <a:t>.</a:t>
            </a:r>
          </a:p>
        </p:txBody>
      </p:sp>
      <p:sp>
        <p:nvSpPr>
          <p:cNvPr id="129" name="Speech Bubble: Rectangle 128">
            <a:extLst>
              <a:ext uri="{FF2B5EF4-FFF2-40B4-BE49-F238E27FC236}">
                <a16:creationId xmlns:a16="http://schemas.microsoft.com/office/drawing/2014/main" id="{84D8DFA3-1786-4568-8CE6-63E6B4992DF9}"/>
              </a:ext>
            </a:extLst>
          </p:cNvPr>
          <p:cNvSpPr/>
          <p:nvPr/>
        </p:nvSpPr>
        <p:spPr>
          <a:xfrm>
            <a:off x="8989500" y="356143"/>
            <a:ext cx="2971056" cy="914491"/>
          </a:xfrm>
          <a:prstGeom prst="wedgeRectCallout">
            <a:avLst>
              <a:gd name="adj1" fmla="val -68982"/>
              <a:gd name="adj2" fmla="val 116735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For consumers, subscription queues have all features of queues, including a dead-letter queue. They can also support sessions.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FD22A10-AFC4-419F-949D-D2ADA6926385}"/>
              </a:ext>
            </a:extLst>
          </p:cNvPr>
          <p:cNvSpPr/>
          <p:nvPr/>
        </p:nvSpPr>
        <p:spPr>
          <a:xfrm>
            <a:off x="8989501" y="5379744"/>
            <a:ext cx="2971057" cy="1223625"/>
          </a:xfrm>
          <a:prstGeom prst="rect">
            <a:avLst/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JMS clients can use shared, unshared, durable and volatile subscriptions, with JMS-compliant SQL message selectors.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F9A46AD-4B02-42F1-8BA2-7EEA4F5EB6C0}"/>
              </a:ext>
            </a:extLst>
          </p:cNvPr>
          <p:cNvSpPr/>
          <p:nvPr/>
        </p:nvSpPr>
        <p:spPr>
          <a:xfrm>
            <a:off x="8989500" y="1980150"/>
            <a:ext cx="2971057" cy="3209398"/>
          </a:xfrm>
          <a:prstGeom prst="rect">
            <a:avLst/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Correlation filters match properties against values ("equals").</a:t>
            </a:r>
          </a:p>
          <a:p>
            <a:pPr algn="ctr"/>
            <a:endParaRPr lang="en-US" sz="1400"/>
          </a:p>
          <a:p>
            <a:pPr algn="ctr"/>
            <a:r>
              <a:rPr lang="en-US" sz="1400"/>
              <a:t>SQL filters allow WHERE-condition-style SQL expressions against the app and platform message properties. </a:t>
            </a:r>
            <a:br>
              <a:rPr lang="en-US" sz="1400"/>
            </a:br>
            <a:br>
              <a:rPr lang="en-US" sz="1400"/>
            </a:br>
            <a:r>
              <a:rPr lang="en-US" sz="1400" err="1">
                <a:latin typeface="Consolas" panose="020B0609020204030204" pitchFamily="49" charset="0"/>
              </a:rPr>
              <a:t>sys.To</a:t>
            </a:r>
            <a:r>
              <a:rPr lang="en-US" sz="1400">
                <a:latin typeface="Consolas" panose="020B0609020204030204" pitchFamily="49" charset="0"/>
              </a:rPr>
              <a:t> LIKE 'region/DE/shops/%' AND 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latin typeface="Consolas" panose="020B0609020204030204" pitchFamily="49" charset="0"/>
              </a:rPr>
              <a:t>subject='</a:t>
            </a:r>
            <a:r>
              <a:rPr lang="en-US" sz="1400" err="1">
                <a:latin typeface="Consolas" panose="020B0609020204030204" pitchFamily="49" charset="0"/>
              </a:rPr>
              <a:t>catalogUpdate</a:t>
            </a:r>
            <a:r>
              <a:rPr lang="en-US" sz="1400">
                <a:latin typeface="Consolas" panose="020B0609020204030204" pitchFamily="49" charset="0"/>
              </a:rPr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130468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7759-C5D9-4995-A2A7-3BE4B60D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SDK Support: JMS 2.0 Provider</a:t>
            </a:r>
            <a:br>
              <a:rPr lang="de-DE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7DAD717-756C-437B-B334-A8C16FF66909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de-DE" dirty="0"/>
              <a:t>Azure Service Bus is fully </a:t>
            </a:r>
            <a:r>
              <a:rPr lang="de-DE" dirty="0" err="1"/>
              <a:t>conformant</a:t>
            </a:r>
            <a:r>
              <a:rPr lang="de-DE" dirty="0"/>
              <a:t> with Java JMS 2.0 (Jakarta Messaging)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28410B-8DD6-4FF0-BBDA-12AAC5D6662E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5032352"/>
            <a:ext cx="7659757" cy="1614389"/>
          </a:xfrm>
          <a:solidFill>
            <a:schemeClr val="bg2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182880" rIns="182880" bIns="182880" rtlCol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b="0" dirty="0" err="1">
                <a:latin typeface="Consolas" panose="020B0609020204030204" pitchFamily="49" charset="0"/>
              </a:rPr>
              <a:t>TextMessage</a:t>
            </a:r>
            <a:r>
              <a:rPr lang="en-US" sz="1200" b="0" dirty="0">
                <a:latin typeface="Consolas" panose="020B0609020204030204" pitchFamily="49" charset="0"/>
              </a:rPr>
              <a:t> message = </a:t>
            </a:r>
            <a:r>
              <a:rPr lang="en-US" sz="1200" b="0" dirty="0" err="1">
                <a:latin typeface="Consolas" panose="020B0609020204030204" pitchFamily="49" charset="0"/>
              </a:rPr>
              <a:t>session.createTextMessage</a:t>
            </a:r>
            <a:r>
              <a:rPr lang="en-US" sz="1200" b="0" dirty="0">
                <a:latin typeface="Consolas" panose="020B0609020204030204" pitchFamily="49" charset="0"/>
              </a:rPr>
              <a:t>("Text!");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b="0" dirty="0" err="1">
                <a:latin typeface="Consolas" panose="020B0609020204030204" pitchFamily="49" charset="0"/>
              </a:rPr>
              <a:t>message.setJMSCorrelationID</a:t>
            </a:r>
            <a:r>
              <a:rPr lang="en-US" sz="1200" b="0" dirty="0"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latin typeface="Consolas" panose="020B0609020204030204" pitchFamily="49" charset="0"/>
              </a:rPr>
              <a:t>Integer.toString</a:t>
            </a:r>
            <a:r>
              <a:rPr lang="en-US" sz="1200" b="0" dirty="0"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latin typeface="Consolas" panose="020B0609020204030204" pitchFamily="49" charset="0"/>
              </a:rPr>
              <a:t>i</a:t>
            </a:r>
            <a:r>
              <a:rPr lang="en-US" sz="1200" b="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b="0" dirty="0" err="1">
                <a:latin typeface="Consolas" panose="020B0609020204030204" pitchFamily="49" charset="0"/>
              </a:rPr>
              <a:t>sender.send</a:t>
            </a:r>
            <a:r>
              <a:rPr lang="en-US" sz="1200" b="0" dirty="0">
                <a:latin typeface="Consolas" panose="020B0609020204030204" pitchFamily="49" charset="0"/>
              </a:rPr>
              <a:t>(message, DELIVERY_MODE, </a:t>
            </a:r>
            <a:r>
              <a:rPr lang="en-US" sz="1200" b="0" dirty="0" err="1">
                <a:latin typeface="Consolas" panose="020B0609020204030204" pitchFamily="49" charset="0"/>
              </a:rPr>
              <a:t>Message.DEFAULT_PRIORITY</a:t>
            </a:r>
            <a:r>
              <a:rPr lang="en-US" sz="1200" b="0" dirty="0"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latin typeface="Consolas" panose="020B0609020204030204" pitchFamily="49" charset="0"/>
              </a:rPr>
              <a:t>Message.DEFAULT_TIME_TO_LIVE</a:t>
            </a:r>
            <a:r>
              <a:rPr lang="en-US" sz="1200" b="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9B610739-0D69-4916-9C97-5669F3608A85}"/>
              </a:ext>
            </a:extLst>
          </p:cNvPr>
          <p:cNvSpPr txBox="1">
            <a:spLocks/>
          </p:cNvSpPr>
          <p:nvPr/>
        </p:nvSpPr>
        <p:spPr>
          <a:xfrm>
            <a:off x="457200" y="1737360"/>
            <a:ext cx="7659757" cy="3101341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274320" tIns="182880" rIns="182880" bIns="18288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800" b="1" i="0" kern="1200" dirty="0" smtClean="0">
                <a:solidFill>
                  <a:schemeClr val="tx1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87378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b="0" dirty="0">
                <a:latin typeface="Consolas" panose="020B0609020204030204" pitchFamily="49" charset="0"/>
              </a:rPr>
              <a:t>Topic </a:t>
            </a:r>
            <a:r>
              <a:rPr lang="en-US" sz="1200" b="0" dirty="0" err="1">
                <a:latin typeface="Consolas" panose="020B0609020204030204" pitchFamily="49" charset="0"/>
              </a:rPr>
              <a:t>topic</a:t>
            </a:r>
            <a:r>
              <a:rPr lang="en-US" sz="1200" b="0" dirty="0"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latin typeface="Consolas" panose="020B0609020204030204" pitchFamily="49" charset="0"/>
              </a:rPr>
              <a:t>session.createTopic</a:t>
            </a:r>
            <a:r>
              <a:rPr lang="en-US" sz="1200" b="0" dirty="0"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latin typeface="Consolas" panose="020B0609020204030204" pitchFamily="49" charset="0"/>
              </a:rPr>
              <a:t>dest.toString</a:t>
            </a:r>
            <a:r>
              <a:rPr lang="en-US" sz="1200" b="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b="0" dirty="0" err="1">
                <a:latin typeface="Consolas" panose="020B0609020204030204" pitchFamily="49" charset="0"/>
              </a:rPr>
              <a:t>MessageProducer</a:t>
            </a:r>
            <a:r>
              <a:rPr lang="en-US" sz="1200" b="0" dirty="0">
                <a:latin typeface="Consolas" panose="020B0609020204030204" pitchFamily="49" charset="0"/>
              </a:rPr>
              <a:t> sender = </a:t>
            </a:r>
            <a:r>
              <a:rPr lang="en-US" sz="1200" b="0" dirty="0" err="1">
                <a:latin typeface="Consolas" panose="020B0609020204030204" pitchFamily="49" charset="0"/>
              </a:rPr>
              <a:t>session.createProducer</a:t>
            </a:r>
            <a:r>
              <a:rPr lang="en-US" sz="1200" b="0" dirty="0"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latin typeface="Consolas" panose="020B0609020204030204" pitchFamily="49" charset="0"/>
              </a:rPr>
              <a:t>dest</a:t>
            </a:r>
            <a:r>
              <a:rPr lang="en-US" sz="1200" b="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b="0" dirty="0" err="1">
                <a:latin typeface="Consolas" panose="020B0609020204030204" pitchFamily="49" charset="0"/>
              </a:rPr>
              <a:t>TopicSubscriber</a:t>
            </a:r>
            <a:r>
              <a:rPr lang="en-US" sz="1200" b="0" dirty="0">
                <a:latin typeface="Consolas" panose="020B0609020204030204" pitchFamily="49" charset="0"/>
              </a:rPr>
              <a:t> topicSubscriber1 = </a:t>
            </a:r>
            <a:br>
              <a:rPr lang="en-US" sz="1200" b="0" dirty="0">
                <a:latin typeface="Consolas" panose="020B0609020204030204" pitchFamily="49" charset="0"/>
              </a:rPr>
            </a:br>
            <a:r>
              <a:rPr lang="en-US" sz="1200" b="0" dirty="0"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latin typeface="Consolas" panose="020B0609020204030204" pitchFamily="49" charset="0"/>
              </a:rPr>
              <a:t>session.createDurableSubscriber</a:t>
            </a:r>
            <a:r>
              <a:rPr lang="en-US" sz="1200" b="0" dirty="0">
                <a:latin typeface="Consolas" panose="020B0609020204030204" pitchFamily="49" charset="0"/>
              </a:rPr>
              <a:t>(topic, sub1Name);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b="0" dirty="0" err="1">
                <a:latin typeface="Consolas" panose="020B0609020204030204" pitchFamily="49" charset="0"/>
              </a:rPr>
              <a:t>TopicSubscriber</a:t>
            </a:r>
            <a:r>
              <a:rPr lang="en-US" sz="1200" b="0" dirty="0">
                <a:latin typeface="Consolas" panose="020B0609020204030204" pitchFamily="49" charset="0"/>
              </a:rPr>
              <a:t> topicSubscriber2 = </a:t>
            </a:r>
            <a:br>
              <a:rPr lang="en-US" sz="1200" b="0" dirty="0">
                <a:latin typeface="Consolas" panose="020B0609020204030204" pitchFamily="49" charset="0"/>
              </a:rPr>
            </a:br>
            <a:r>
              <a:rPr lang="en-US" sz="1200" b="0" dirty="0"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latin typeface="Consolas" panose="020B0609020204030204" pitchFamily="49" charset="0"/>
              </a:rPr>
              <a:t>session.createDurableSubscriber</a:t>
            </a:r>
            <a:r>
              <a:rPr lang="en-US" sz="1200" b="0" dirty="0">
                <a:latin typeface="Consolas" panose="020B0609020204030204" pitchFamily="49" charset="0"/>
              </a:rPr>
              <a:t>(topic, sub2Name, "</a:t>
            </a:r>
            <a:r>
              <a:rPr lang="en-US" sz="1200" b="0" dirty="0" err="1">
                <a:latin typeface="Consolas" panose="020B0609020204030204" pitchFamily="49" charset="0"/>
              </a:rPr>
              <a:t>JMSCorrelationID</a:t>
            </a:r>
            <a:r>
              <a:rPr lang="en-US" sz="1200" b="0" dirty="0">
                <a:latin typeface="Consolas" panose="020B0609020204030204" pitchFamily="49" charset="0"/>
              </a:rPr>
              <a:t>='5'", false);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b="0" dirty="0" err="1">
                <a:latin typeface="Consolas" panose="020B0609020204030204" pitchFamily="49" charset="0"/>
              </a:rPr>
              <a:t>MessageConsumer</a:t>
            </a:r>
            <a:r>
              <a:rPr lang="en-US" sz="1200" b="0" dirty="0">
                <a:latin typeface="Consolas" panose="020B0609020204030204" pitchFamily="49" charset="0"/>
              </a:rPr>
              <a:t> topicSubscriber3 = </a:t>
            </a:r>
            <a:br>
              <a:rPr lang="en-US" sz="1200" b="0" dirty="0">
                <a:latin typeface="Consolas" panose="020B0609020204030204" pitchFamily="49" charset="0"/>
              </a:rPr>
            </a:br>
            <a:r>
              <a:rPr lang="en-US" sz="1200" b="0" dirty="0"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latin typeface="Consolas" panose="020B0609020204030204" pitchFamily="49" charset="0"/>
              </a:rPr>
              <a:t>session.createSharedDurableConsumer</a:t>
            </a:r>
            <a:r>
              <a:rPr lang="en-US" sz="1200" b="0" dirty="0">
                <a:latin typeface="Consolas" panose="020B0609020204030204" pitchFamily="49" charset="0"/>
              </a:rPr>
              <a:t>(topic, sub3Name, "</a:t>
            </a:r>
            <a:r>
              <a:rPr lang="en-US" sz="1200" b="0" dirty="0" err="1">
                <a:latin typeface="Consolas" panose="020B0609020204030204" pitchFamily="49" charset="0"/>
              </a:rPr>
              <a:t>JMSCorrelationID</a:t>
            </a:r>
            <a:r>
              <a:rPr lang="en-US" sz="1200" b="0" dirty="0">
                <a:latin typeface="Consolas" panose="020B0609020204030204" pitchFamily="49" charset="0"/>
              </a:rPr>
              <a:t>='5'");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008AF-281E-44BE-BCE7-E5F2A8B17C2D}"/>
              </a:ext>
            </a:extLst>
          </p:cNvPr>
          <p:cNvSpPr txBox="1"/>
          <p:nvPr/>
        </p:nvSpPr>
        <p:spPr>
          <a:xfrm>
            <a:off x="8302487" y="1686560"/>
            <a:ext cx="3651192" cy="493436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Topics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JMS Message Selectors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Shared Durable Subscriptions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Unshared Durable Subscriptions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Shared Volatile Subscriptions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Unshared Volatile Subscriptions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Queue Browser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Queue Message Selectors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Temporary Queues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Temporary Topics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JMS Transactions</a:t>
            </a:r>
          </a:p>
        </p:txBody>
      </p:sp>
    </p:spTree>
    <p:extLst>
      <p:ext uri="{BB962C8B-B14F-4D97-AF65-F5344CB8AC3E}">
        <p14:creationId xmlns:p14="http://schemas.microsoft.com/office/powerpoint/2010/main" val="85179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EFA2-8601-42F2-9BEF-187B2A29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SDK Support: Azure SDKs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804E-9252-4C12-B6EF-3F3D2AD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66900"/>
            <a:ext cx="3906695" cy="4533900"/>
          </a:xfrm>
        </p:spPr>
        <p:txBody>
          <a:bodyPr/>
          <a:lstStyle/>
          <a:p>
            <a:r>
              <a:rPr lang="de-DE"/>
              <a:t>.NET</a:t>
            </a:r>
          </a:p>
          <a:p>
            <a:r>
              <a:rPr lang="de-DE"/>
              <a:t>Java </a:t>
            </a:r>
          </a:p>
          <a:p>
            <a:r>
              <a:rPr lang="de-DE"/>
              <a:t>Java Spring Boot</a:t>
            </a:r>
          </a:p>
          <a:p>
            <a:r>
              <a:rPr lang="de-DE"/>
              <a:t>Python</a:t>
            </a:r>
          </a:p>
          <a:p>
            <a:r>
              <a:rPr lang="de-DE"/>
              <a:t>JavaScript/</a:t>
            </a:r>
            <a:r>
              <a:rPr lang="de-DE" err="1"/>
              <a:t>Typescript</a:t>
            </a:r>
            <a:endParaRPr lang="de-DE"/>
          </a:p>
          <a:p>
            <a:r>
              <a:rPr lang="en-US"/>
              <a:t>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DB347-18DA-4CC9-A6AF-6F7E0C000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351" y="1264756"/>
            <a:ext cx="5226134" cy="2588338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7DC50-3BD3-4423-B089-7D56DEF7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064" y="1810144"/>
            <a:ext cx="5295025" cy="3061381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81670-1E1F-48D9-A899-A4248931A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751" y="2863387"/>
            <a:ext cx="4748625" cy="2155985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A83F16-56E7-4BB6-856D-D7198F6E6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411" y="3429000"/>
            <a:ext cx="4284329" cy="2155985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F656C4-C7AC-48BD-BD11-EB9638532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8521" y="4122494"/>
            <a:ext cx="4110068" cy="2478566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224646-2B38-4135-9600-D860C214EE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0659" y="4705051"/>
            <a:ext cx="4334809" cy="2478566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183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38F7-B5F3-4EF6-95A0-965FD0FC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AMQP 1.0 Clients 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4E0DBD4-6514-4896-827C-94C8E47D9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61467"/>
              </p:ext>
            </p:extLst>
          </p:nvPr>
        </p:nvGraphicFramePr>
        <p:xfrm>
          <a:off x="457200" y="1400129"/>
          <a:ext cx="11430002" cy="5258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1">
                  <a:extLst>
                    <a:ext uri="{9D8B030D-6E8A-4147-A177-3AD203B41FA5}">
                      <a16:colId xmlns:a16="http://schemas.microsoft.com/office/drawing/2014/main" val="4128209682"/>
                    </a:ext>
                  </a:extLst>
                </a:gridCol>
                <a:gridCol w="5715001">
                  <a:extLst>
                    <a:ext uri="{9D8B030D-6E8A-4147-A177-3AD203B41FA5}">
                      <a16:colId xmlns:a16="http://schemas.microsoft.com/office/drawing/2014/main" val="2739058693"/>
                    </a:ext>
                  </a:extLst>
                </a:gridCol>
              </a:tblGrid>
              <a:tr h="44589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Client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URL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79325"/>
                  </a:ext>
                </a:extLst>
              </a:tr>
              <a:tr h="445891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Apache </a:t>
                      </a:r>
                      <a:r>
                        <a:rPr lang="de-DE" sz="14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Qpid</a:t>
                      </a:r>
                      <a:r>
                        <a:rPr lang="de-DE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Proton-C (Go, Python, Ruby, C++) </a:t>
                      </a:r>
                      <a:endParaRPr 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1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https://qpid.apache.org/proton/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617418"/>
                  </a:ext>
                </a:extLst>
              </a:tr>
              <a:tr h="516130">
                <a:tc>
                  <a:txBody>
                    <a:bodyPr/>
                    <a:lstStyle/>
                    <a:p>
                      <a:pPr marL="0" marR="0" lvl="0" indent="0" algn="l" defTabSz="9141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Apache </a:t>
                      </a:r>
                      <a:r>
                        <a:rPr lang="de-DE" sz="14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Qpid</a:t>
                      </a:r>
                      <a:r>
                        <a:rPr lang="de-DE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Messaging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https://qpid.apache.org/components/messaging-api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275602"/>
                  </a:ext>
                </a:extLst>
              </a:tr>
              <a:tr h="445891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Apache </a:t>
                      </a:r>
                      <a:r>
                        <a:rPr lang="de-DE" sz="14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Qpid</a:t>
                      </a:r>
                      <a:r>
                        <a:rPr lang="de-DE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Proton-J </a:t>
                      </a:r>
                      <a:endParaRPr 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1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https://qpid.apache.org/proton/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689080"/>
                  </a:ext>
                </a:extLst>
              </a:tr>
              <a:tr h="516130">
                <a:tc>
                  <a:txBody>
                    <a:bodyPr/>
                    <a:lstStyle/>
                    <a:p>
                      <a:pPr marL="0" marR="0" lvl="0" indent="0" algn="l" defTabSz="9141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Apache NMS AMQP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https://activemq.apache.org/components/nms/providers/amqp/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534535"/>
                  </a:ext>
                </a:extLst>
              </a:tr>
              <a:tr h="445891">
                <a:tc>
                  <a:txBody>
                    <a:bodyPr/>
                    <a:lstStyle/>
                    <a:p>
                      <a:pPr marL="0" marR="0" lvl="0" indent="0" algn="l" defTabSz="9141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AMQP .NET Lite (all </a:t>
                      </a:r>
                      <a:r>
                        <a:rPr lang="de-DE" sz="14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variants</a:t>
                      </a:r>
                      <a:r>
                        <a:rPr lang="de-DE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of .NET, incl. Nano &amp; Micro)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https://github.com/Azure/amqpnetlite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215372"/>
                  </a:ext>
                </a:extLst>
              </a:tr>
              <a:tr h="516130">
                <a:tc>
                  <a:txBody>
                    <a:bodyPr/>
                    <a:lstStyle/>
                    <a:p>
                      <a:pPr marL="0" marR="0" lvl="0" indent="0" algn="l" defTabSz="9141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Azure AMQP (our own </a:t>
                      </a:r>
                      <a:r>
                        <a:rPr lang="de-DE" sz="14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server</a:t>
                      </a:r>
                      <a:r>
                        <a:rPr lang="de-DE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stack</a:t>
                      </a:r>
                      <a:r>
                        <a:rPr lang="de-DE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https://github.com/Azure/azure-amqp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332093"/>
                  </a:ext>
                </a:extLst>
              </a:tr>
              <a:tr h="516130">
                <a:tc>
                  <a:txBody>
                    <a:bodyPr/>
                    <a:lstStyle/>
                    <a:p>
                      <a:pPr marL="0" marR="0" lvl="0" indent="0" algn="l" defTabSz="9141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Azure </a:t>
                      </a:r>
                      <a:r>
                        <a:rPr lang="de-DE" sz="14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uAMQP</a:t>
                      </a:r>
                      <a:r>
                        <a:rPr lang="de-DE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 (Python, PHP)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https://github.com/Azure/azure-uamqp-c</a:t>
                      </a:r>
                      <a:b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https://github.com/Azure/azure-uamqp-python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410130"/>
                  </a:ext>
                </a:extLst>
              </a:tr>
              <a:tr h="516130">
                <a:tc>
                  <a:txBody>
                    <a:bodyPr/>
                    <a:lstStyle/>
                    <a:p>
                      <a:pPr marL="0" marR="0" lvl="0" indent="0" algn="l" defTabSz="9141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Rhea (</a:t>
                      </a:r>
                      <a:r>
                        <a:rPr lang="de-DE" sz="14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NodeJS</a:t>
                      </a:r>
                      <a:r>
                        <a:rPr lang="de-DE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https://github.com/amqp/rhea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371511"/>
                  </a:ext>
                </a:extLst>
              </a:tr>
              <a:tr h="445891">
                <a:tc>
                  <a:txBody>
                    <a:bodyPr/>
                    <a:lstStyle/>
                    <a:p>
                      <a:pPr marL="0" marR="0" lvl="0" indent="0" algn="l" defTabSz="9141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Go AMQP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https://github.com/Azure/go-amqp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99973"/>
                  </a:ext>
                </a:extLst>
              </a:tr>
              <a:tr h="445891">
                <a:tc>
                  <a:txBody>
                    <a:bodyPr/>
                    <a:lstStyle/>
                    <a:p>
                      <a:pPr marL="0" marR="0" lvl="0" indent="0" algn="l" defTabSz="9141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Vert.X</a:t>
                      </a:r>
                      <a:r>
                        <a:rPr lang="de-DE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AMQP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https://vertx.io/docs/vertx-amqp-client/java/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036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0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DB995-D280-45BE-96A5-0D679D3B623F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/>
              <a:t>Azure Service Bus Deep Dive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92CEC-8147-490F-B2EA-9143B422AF8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/>
              <a:t>Internal Architecture </a:t>
            </a:r>
          </a:p>
          <a:p>
            <a:r>
              <a:rPr lang="en-US"/>
              <a:t>Protocols</a:t>
            </a:r>
          </a:p>
          <a:p>
            <a:r>
              <a:rPr lang="en-US"/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3773127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F28F9C-3D97-4ECD-B875-209B4FFC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Logical Architecture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3682DA0-A910-4E43-BB75-7B3B08C19308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/>
              <a:t>3-tier architecture: Networking, Messaging, Storage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D00D5A-EF99-4C4B-B5AF-686FA343061F}"/>
              </a:ext>
            </a:extLst>
          </p:cNvPr>
          <p:cNvSpPr/>
          <p:nvPr/>
        </p:nvSpPr>
        <p:spPr>
          <a:xfrm>
            <a:off x="457200" y="2617074"/>
            <a:ext cx="9493995" cy="9648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68000" rtlCol="0" anchor="ctr"/>
          <a:lstStyle/>
          <a:p>
            <a:r>
              <a:rPr lang="en-US">
                <a:solidFill>
                  <a:schemeClr val="bg2">
                    <a:lumMod val="95000"/>
                  </a:schemeClr>
                </a:solidFill>
              </a:rPr>
              <a:t>Gateway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46D7EB-B2F9-4DD8-8E9B-7F6ED818B9B8}"/>
              </a:ext>
            </a:extLst>
          </p:cNvPr>
          <p:cNvSpPr/>
          <p:nvPr/>
        </p:nvSpPr>
        <p:spPr>
          <a:xfrm>
            <a:off x="457200" y="4080114"/>
            <a:ext cx="9493995" cy="964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468000" rtlCol="0" anchor="ctr"/>
          <a:lstStyle/>
          <a:p>
            <a:r>
              <a:rPr lang="en-US">
                <a:solidFill>
                  <a:schemeClr val="bg2">
                    <a:lumMod val="95000"/>
                  </a:schemeClr>
                </a:solidFill>
              </a:rPr>
              <a:t>Backend (Broker)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5CAFA3-5644-4F5E-8DA3-029EC39C1E0A}"/>
              </a:ext>
            </a:extLst>
          </p:cNvPr>
          <p:cNvSpPr/>
          <p:nvPr/>
        </p:nvSpPr>
        <p:spPr>
          <a:xfrm>
            <a:off x="457200" y="5511624"/>
            <a:ext cx="9493995" cy="96485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468000" rtlCol="0" anchor="ctr"/>
          <a:lstStyle/>
          <a:p>
            <a:r>
              <a:rPr lang="en-US">
                <a:solidFill>
                  <a:schemeClr val="bg2">
                    <a:lumMod val="95000"/>
                  </a:schemeClr>
                </a:solidFill>
              </a:rPr>
              <a:t>Storage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94AC11-D79A-47AF-AD5A-7AFB744A2D28}"/>
              </a:ext>
            </a:extLst>
          </p:cNvPr>
          <p:cNvSpPr/>
          <p:nvPr/>
        </p:nvSpPr>
        <p:spPr>
          <a:xfrm>
            <a:off x="3487333" y="2513021"/>
            <a:ext cx="5959367" cy="1100433"/>
          </a:xfrm>
          <a:prstGeom prst="rect">
            <a:avLst/>
          </a:prstGeom>
          <a:solidFill>
            <a:schemeClr val="dk1"/>
          </a:solidFill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Connection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IP Filtering, VNET/PEP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Transport Level Security (TLS)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Authorization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Entity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HTTPS / WebSocket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AMQP 1.0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SBMP Protocol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04A7DC-04D0-43F9-88B1-6E6BBB2DD8AC}"/>
              </a:ext>
            </a:extLst>
          </p:cNvPr>
          <p:cNvSpPr/>
          <p:nvPr/>
        </p:nvSpPr>
        <p:spPr>
          <a:xfrm>
            <a:off x="8221192" y="1374752"/>
            <a:ext cx="1730003" cy="77566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Azure Resource Management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3077F5-D402-409D-978A-9B61B15BD09E}"/>
              </a:ext>
            </a:extLst>
          </p:cNvPr>
          <p:cNvCxnSpPr>
            <a:cxnSpLocks/>
          </p:cNvCxnSpPr>
          <p:nvPr/>
        </p:nvCxnSpPr>
        <p:spPr>
          <a:xfrm>
            <a:off x="9681604" y="2131498"/>
            <a:ext cx="0" cy="48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B222E53-6703-434E-BBC0-882BEE29C1BB}"/>
              </a:ext>
            </a:extLst>
          </p:cNvPr>
          <p:cNvSpPr/>
          <p:nvPr/>
        </p:nvSpPr>
        <p:spPr>
          <a:xfrm>
            <a:off x="7517000" y="349996"/>
            <a:ext cx="2434196" cy="77566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Azure Portal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C8C74E-5FF5-4DB8-B52F-ECD9F05CCD22}"/>
              </a:ext>
            </a:extLst>
          </p:cNvPr>
          <p:cNvCxnSpPr>
            <a:cxnSpLocks/>
          </p:cNvCxnSpPr>
          <p:nvPr/>
        </p:nvCxnSpPr>
        <p:spPr>
          <a:xfrm>
            <a:off x="9681604" y="1123555"/>
            <a:ext cx="0" cy="25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0DF4EF-4566-4986-9EA7-E32725AEEBD2}"/>
              </a:ext>
            </a:extLst>
          </p:cNvPr>
          <p:cNvCxnSpPr>
            <a:cxnSpLocks/>
          </p:cNvCxnSpPr>
          <p:nvPr/>
        </p:nvCxnSpPr>
        <p:spPr>
          <a:xfrm>
            <a:off x="7783436" y="1123555"/>
            <a:ext cx="0" cy="13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FC73524-C246-448F-BBD3-21E4D538CC0D}"/>
              </a:ext>
            </a:extLst>
          </p:cNvPr>
          <p:cNvSpPr/>
          <p:nvPr/>
        </p:nvSpPr>
        <p:spPr>
          <a:xfrm>
            <a:off x="3487333" y="4012323"/>
            <a:ext cx="5959367" cy="1183992"/>
          </a:xfrm>
          <a:prstGeom prst="rect">
            <a:avLst/>
          </a:prstGeom>
          <a:solidFill>
            <a:schemeClr val="dk1"/>
          </a:solidFill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 Management / 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Volatile State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Sequencing &amp; Timestamping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Message/Session 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Pending request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Transaction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Subscription rule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Forwarding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At-Rest Encryption (CMK)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E79714-15D1-44E0-9CCB-D15A2935406F}"/>
              </a:ext>
            </a:extLst>
          </p:cNvPr>
          <p:cNvCxnSpPr>
            <a:cxnSpLocks/>
          </p:cNvCxnSpPr>
          <p:nvPr/>
        </p:nvCxnSpPr>
        <p:spPr>
          <a:xfrm>
            <a:off x="2827808" y="3526746"/>
            <a:ext cx="0" cy="55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D73D96-EB7C-4CA4-8A34-CCEC433FB0DD}"/>
              </a:ext>
            </a:extLst>
          </p:cNvPr>
          <p:cNvSpPr txBox="1"/>
          <p:nvPr/>
        </p:nvSpPr>
        <p:spPr>
          <a:xfrm>
            <a:off x="2364827" y="3730615"/>
            <a:ext cx="402354" cy="16927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100"/>
              <a:t>AMQP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A7BB26-D4C8-48A1-9241-7CDE3504CA1D}"/>
              </a:ext>
            </a:extLst>
          </p:cNvPr>
          <p:cNvSpPr/>
          <p:nvPr/>
        </p:nvSpPr>
        <p:spPr>
          <a:xfrm>
            <a:off x="10391577" y="2604462"/>
            <a:ext cx="1242323" cy="99638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Azure Active Directory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7A3C72-668D-41AF-85E9-2741C33C7B8F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9951195" y="3099499"/>
            <a:ext cx="440382" cy="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E111BDD-BF42-4462-84D6-A9412142A103}"/>
              </a:ext>
            </a:extLst>
          </p:cNvPr>
          <p:cNvSpPr/>
          <p:nvPr/>
        </p:nvSpPr>
        <p:spPr>
          <a:xfrm>
            <a:off x="3486282" y="5443832"/>
            <a:ext cx="5959367" cy="1100433"/>
          </a:xfrm>
          <a:prstGeom prst="rect">
            <a:avLst/>
          </a:prstGeom>
          <a:solidFill>
            <a:schemeClr val="dk1"/>
          </a:solidFill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Binary Log Data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Index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At-Rest Data Replication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C7C36B3E-DE87-4394-8B0E-E87CFCE2907E}"/>
              </a:ext>
            </a:extLst>
          </p:cNvPr>
          <p:cNvSpPr/>
          <p:nvPr/>
        </p:nvSpPr>
        <p:spPr>
          <a:xfrm>
            <a:off x="10136703" y="4012323"/>
            <a:ext cx="1892169" cy="1114495"/>
          </a:xfrm>
          <a:prstGeom prst="wedgeRectCallout">
            <a:avLst>
              <a:gd name="adj1" fmla="val -66649"/>
              <a:gd name="adj2" fmla="val -12084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Premium Messaging Units (MU) buy isolated capacity at this layer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356805C-DA8C-4B03-A7E7-931D54F5324A}"/>
              </a:ext>
            </a:extLst>
          </p:cNvPr>
          <p:cNvSpPr/>
          <p:nvPr/>
        </p:nvSpPr>
        <p:spPr>
          <a:xfrm>
            <a:off x="2566004" y="2093306"/>
            <a:ext cx="2891396" cy="28584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HTTPS / WebSockets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2145973-FD77-4E28-BB75-80EE7A3DD9EB}"/>
              </a:ext>
            </a:extLst>
          </p:cNvPr>
          <p:cNvSpPr/>
          <p:nvPr/>
        </p:nvSpPr>
        <p:spPr>
          <a:xfrm>
            <a:off x="457200" y="1698219"/>
            <a:ext cx="2891396" cy="25985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AMQP 1.0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5093ADB-3B0F-47C3-B952-B816D1B00FB6}"/>
              </a:ext>
            </a:extLst>
          </p:cNvPr>
          <p:cNvSpPr/>
          <p:nvPr/>
        </p:nvSpPr>
        <p:spPr>
          <a:xfrm>
            <a:off x="4753303" y="1698219"/>
            <a:ext cx="2891396" cy="25985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SBMP (phase-out)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DA318F2-E8ED-42BD-A6F7-DB4193B732FE}"/>
              </a:ext>
            </a:extLst>
          </p:cNvPr>
          <p:cNvCxnSpPr>
            <a:cxnSpLocks/>
          </p:cNvCxnSpPr>
          <p:nvPr/>
        </p:nvCxnSpPr>
        <p:spPr>
          <a:xfrm>
            <a:off x="5204197" y="1958077"/>
            <a:ext cx="0" cy="12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0A55ED-A848-429C-8B12-22D19A109DF6}"/>
              </a:ext>
            </a:extLst>
          </p:cNvPr>
          <p:cNvCxnSpPr>
            <a:cxnSpLocks/>
          </p:cNvCxnSpPr>
          <p:nvPr/>
        </p:nvCxnSpPr>
        <p:spPr>
          <a:xfrm>
            <a:off x="6705074" y="1949668"/>
            <a:ext cx="0" cy="56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0E6C47-61B2-4707-AD55-F4BF92CAB1FF}"/>
              </a:ext>
            </a:extLst>
          </p:cNvPr>
          <p:cNvCxnSpPr>
            <a:cxnSpLocks/>
          </p:cNvCxnSpPr>
          <p:nvPr/>
        </p:nvCxnSpPr>
        <p:spPr>
          <a:xfrm>
            <a:off x="1180837" y="1958077"/>
            <a:ext cx="0" cy="65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7F1025-A0C7-4CC8-A641-7CB537CF0D80}"/>
              </a:ext>
            </a:extLst>
          </p:cNvPr>
          <p:cNvCxnSpPr>
            <a:cxnSpLocks/>
          </p:cNvCxnSpPr>
          <p:nvPr/>
        </p:nvCxnSpPr>
        <p:spPr>
          <a:xfrm>
            <a:off x="2824129" y="1969285"/>
            <a:ext cx="0" cy="12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9AE484-C9D8-48E0-B870-32F4D1851DF6}"/>
              </a:ext>
            </a:extLst>
          </p:cNvPr>
          <p:cNvCxnSpPr>
            <a:cxnSpLocks/>
          </p:cNvCxnSpPr>
          <p:nvPr/>
        </p:nvCxnSpPr>
        <p:spPr>
          <a:xfrm>
            <a:off x="3098975" y="2374286"/>
            <a:ext cx="0" cy="24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4D18FF-E73B-4E53-83B8-96B64E0DE313}"/>
              </a:ext>
            </a:extLst>
          </p:cNvPr>
          <p:cNvCxnSpPr>
            <a:cxnSpLocks/>
          </p:cNvCxnSpPr>
          <p:nvPr/>
        </p:nvCxnSpPr>
        <p:spPr>
          <a:xfrm>
            <a:off x="2824129" y="5044964"/>
            <a:ext cx="0" cy="4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0B71C3B-4FE3-464D-B21F-226B6772ED65}"/>
              </a:ext>
            </a:extLst>
          </p:cNvPr>
          <p:cNvSpPr txBox="1"/>
          <p:nvPr/>
        </p:nvSpPr>
        <p:spPr>
          <a:xfrm>
            <a:off x="2370510" y="5194644"/>
            <a:ext cx="400751" cy="16927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100"/>
              <a:t>HTTPS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5087C5C-65D3-461A-B285-E78C5DD4729A}"/>
              </a:ext>
            </a:extLst>
          </p:cNvPr>
          <p:cNvCxnSpPr>
            <a:cxnSpLocks/>
          </p:cNvCxnSpPr>
          <p:nvPr/>
        </p:nvCxnSpPr>
        <p:spPr>
          <a:xfrm>
            <a:off x="1027911" y="5044964"/>
            <a:ext cx="0" cy="4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DB9F577-66D8-497A-861C-92CB57B055B6}"/>
              </a:ext>
            </a:extLst>
          </p:cNvPr>
          <p:cNvSpPr txBox="1"/>
          <p:nvPr/>
        </p:nvSpPr>
        <p:spPr>
          <a:xfrm>
            <a:off x="1108687" y="5193655"/>
            <a:ext cx="336631" cy="16927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100"/>
              <a:t>(RPC)</a:t>
            </a:r>
          </a:p>
        </p:txBody>
      </p:sp>
    </p:spTree>
    <p:extLst>
      <p:ext uri="{BB962C8B-B14F-4D97-AF65-F5344CB8AC3E}">
        <p14:creationId xmlns:p14="http://schemas.microsoft.com/office/powerpoint/2010/main" val="287095049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460C4-59AA-42B0-82EC-75EF9497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Fault Domains &amp; Availability Zones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73BF74D-D43E-490F-A4BC-534E87413233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/>
              <a:t>High-Availability starts at the physical reality</a:t>
            </a:r>
          </a:p>
        </p:txBody>
      </p:sp>
      <p:pic>
        <p:nvPicPr>
          <p:cNvPr id="1026" name="Picture 2" descr="Image showing physically separate availability zone locations within an Azure region.">
            <a:extLst>
              <a:ext uri="{FF2B5EF4-FFF2-40B4-BE49-F238E27FC236}">
                <a16:creationId xmlns:a16="http://schemas.microsoft.com/office/drawing/2014/main" id="{F11199A5-557F-40F7-AE88-6383DC3EF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5" r="12456"/>
          <a:stretch/>
        </p:blipFill>
        <p:spPr bwMode="auto">
          <a:xfrm>
            <a:off x="6788089" y="1051560"/>
            <a:ext cx="4823229" cy="386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FE3BC8-4DB3-479F-99A1-03FF1A4475C8}"/>
              </a:ext>
            </a:extLst>
          </p:cNvPr>
          <p:cNvSpPr txBox="1"/>
          <p:nvPr/>
        </p:nvSpPr>
        <p:spPr>
          <a:xfrm>
            <a:off x="6849829" y="4915944"/>
            <a:ext cx="4823229" cy="110799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b="1"/>
              <a:t>Availability Zones Placement:</a:t>
            </a:r>
            <a:br>
              <a:rPr lang="en-US"/>
            </a:br>
            <a:r>
              <a:rPr lang="en-US"/>
              <a:t>Each cluster spans three availability zones and maintains SLA without any tolerance for data loss when one or two zones fail.</a:t>
            </a:r>
          </a:p>
        </p:txBody>
      </p:sp>
      <p:pic>
        <p:nvPicPr>
          <p:cNvPr id="1028" name="Picture 4" descr="Diagram showing various compute clusters split into fault domains and within those fault domains, we have multiple update domains">
            <a:extLst>
              <a:ext uri="{FF2B5EF4-FFF2-40B4-BE49-F238E27FC236}">
                <a16:creationId xmlns:a16="http://schemas.microsoft.com/office/drawing/2014/main" id="{D28D02FF-5987-48F0-99ED-9ED0DAC9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99" y="1704643"/>
            <a:ext cx="4751664" cy="25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1B4BD0-205B-44F1-8786-A510CA35C084}"/>
              </a:ext>
            </a:extLst>
          </p:cNvPr>
          <p:cNvSpPr txBox="1"/>
          <p:nvPr/>
        </p:nvSpPr>
        <p:spPr>
          <a:xfrm>
            <a:off x="687888" y="4915944"/>
            <a:ext cx="4823229" cy="166199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b="1"/>
              <a:t>Fault Domain Placement:</a:t>
            </a:r>
            <a:br>
              <a:rPr lang="en-US"/>
            </a:br>
            <a:r>
              <a:rPr lang="en-US"/>
              <a:t>Cluster VMs are spread across at least 3 fault domains such that the loss of a rack or network poses no availability risk.  Recovery from a fault domain failure is fully automated and the system maintains SLA.</a:t>
            </a:r>
          </a:p>
        </p:txBody>
      </p:sp>
    </p:spTree>
    <p:extLst>
      <p:ext uri="{BB962C8B-B14F-4D97-AF65-F5344CB8AC3E}">
        <p14:creationId xmlns:p14="http://schemas.microsoft.com/office/powerpoint/2010/main" val="375441543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43FEDC-F11B-43B2-A68E-10FF94371D96}"/>
              </a:ext>
            </a:extLst>
          </p:cNvPr>
          <p:cNvSpPr/>
          <p:nvPr/>
        </p:nvSpPr>
        <p:spPr>
          <a:xfrm>
            <a:off x="4346028" y="2684080"/>
            <a:ext cx="3380127" cy="37734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Availability Zone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34EE4A-8D9E-4696-B7DC-F5409E441D02}"/>
              </a:ext>
            </a:extLst>
          </p:cNvPr>
          <p:cNvSpPr/>
          <p:nvPr/>
        </p:nvSpPr>
        <p:spPr>
          <a:xfrm>
            <a:off x="7790268" y="2684079"/>
            <a:ext cx="3380127" cy="37734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Availability Zone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A618E8-EFB9-4AF0-B38A-9D93C2D16921}"/>
              </a:ext>
            </a:extLst>
          </p:cNvPr>
          <p:cNvSpPr/>
          <p:nvPr/>
        </p:nvSpPr>
        <p:spPr>
          <a:xfrm>
            <a:off x="901788" y="2684081"/>
            <a:ext cx="3380127" cy="37734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Availability Zone 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C238C3-26F5-400A-824F-9A7D3DB0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Backend and Gateway Clusters</a:t>
            </a:r>
            <a:endParaRPr lang="en-US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001C188-C0F5-4B76-AB15-079680AF7641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/>
              <a:t>Logical Architecture meets Placement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67D42F-D42F-4851-A25B-3BCF629D6D9F}"/>
              </a:ext>
            </a:extLst>
          </p:cNvPr>
          <p:cNvSpPr/>
          <p:nvPr/>
        </p:nvSpPr>
        <p:spPr>
          <a:xfrm>
            <a:off x="983771" y="2856712"/>
            <a:ext cx="1034218" cy="326661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/>
              <a:t>Fault Domain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428D56-0578-4E1F-80BD-A25FAA72B336}"/>
              </a:ext>
            </a:extLst>
          </p:cNvPr>
          <p:cNvSpPr/>
          <p:nvPr/>
        </p:nvSpPr>
        <p:spPr>
          <a:xfrm>
            <a:off x="2062133" y="2856712"/>
            <a:ext cx="1034218" cy="326661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/>
              <a:t>Fault Domain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D68E3E-CDE6-4247-85BA-3A373CF54967}"/>
              </a:ext>
            </a:extLst>
          </p:cNvPr>
          <p:cNvSpPr/>
          <p:nvPr/>
        </p:nvSpPr>
        <p:spPr>
          <a:xfrm>
            <a:off x="3140495" y="2856710"/>
            <a:ext cx="1034218" cy="326661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/>
              <a:t>Fault Domain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8C475C-96C8-465B-8A34-642EC4558A77}"/>
              </a:ext>
            </a:extLst>
          </p:cNvPr>
          <p:cNvSpPr/>
          <p:nvPr/>
        </p:nvSpPr>
        <p:spPr>
          <a:xfrm>
            <a:off x="4440620" y="2856710"/>
            <a:ext cx="1034218" cy="326661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/>
              <a:t>Fault Domain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1DBBA6-07BA-4AE9-8D1A-4CE19E2F9486}"/>
              </a:ext>
            </a:extLst>
          </p:cNvPr>
          <p:cNvSpPr/>
          <p:nvPr/>
        </p:nvSpPr>
        <p:spPr>
          <a:xfrm>
            <a:off x="5518982" y="2856708"/>
            <a:ext cx="1034218" cy="32666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/>
              <a:t>Fault Domain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0877CF-7CAA-4AC4-8BE5-10649C552E29}"/>
              </a:ext>
            </a:extLst>
          </p:cNvPr>
          <p:cNvSpPr/>
          <p:nvPr/>
        </p:nvSpPr>
        <p:spPr>
          <a:xfrm>
            <a:off x="6597344" y="2856708"/>
            <a:ext cx="1034218" cy="326662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/>
              <a:t>Fault Domain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B4E7DE-5927-4107-9705-B36179BDA3ED}"/>
              </a:ext>
            </a:extLst>
          </p:cNvPr>
          <p:cNvSpPr/>
          <p:nvPr/>
        </p:nvSpPr>
        <p:spPr>
          <a:xfrm>
            <a:off x="7897469" y="2856708"/>
            <a:ext cx="1034218" cy="326662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/>
              <a:t>Fault Domain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66B031-C707-420C-81EA-D99AB3EB4C7D}"/>
              </a:ext>
            </a:extLst>
          </p:cNvPr>
          <p:cNvSpPr/>
          <p:nvPr/>
        </p:nvSpPr>
        <p:spPr>
          <a:xfrm>
            <a:off x="8975831" y="2856706"/>
            <a:ext cx="1034218" cy="326662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/>
              <a:t>Fault Domain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D4EBC8-38B6-4178-B2A3-CA263B76172C}"/>
              </a:ext>
            </a:extLst>
          </p:cNvPr>
          <p:cNvSpPr/>
          <p:nvPr/>
        </p:nvSpPr>
        <p:spPr>
          <a:xfrm>
            <a:off x="10054193" y="2856706"/>
            <a:ext cx="1034218" cy="326662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/>
              <a:t>Fault Domain 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944CB-ECF9-4661-A8C6-7C0F50FA757B}"/>
              </a:ext>
            </a:extLst>
          </p:cNvPr>
          <p:cNvSpPr/>
          <p:nvPr/>
        </p:nvSpPr>
        <p:spPr>
          <a:xfrm>
            <a:off x="473478" y="5089110"/>
            <a:ext cx="11023250" cy="4177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95000"/>
                  </a:schemeClr>
                </a:solidFill>
              </a:rPr>
              <a:t>Azure Virtual Machine Scale Sets (VMSS) – VM Placement/Deployment &amp; Networking (SLB)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3E2202-A183-430F-9449-B972FC3F5F24}"/>
              </a:ext>
            </a:extLst>
          </p:cNvPr>
          <p:cNvSpPr/>
          <p:nvPr/>
        </p:nvSpPr>
        <p:spPr>
          <a:xfrm>
            <a:off x="1018454" y="4047009"/>
            <a:ext cx="681068" cy="71260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VM2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E4C7FE-79F8-471F-B755-E0B2D399E935}"/>
              </a:ext>
            </a:extLst>
          </p:cNvPr>
          <p:cNvSpPr/>
          <p:nvPr/>
        </p:nvSpPr>
        <p:spPr>
          <a:xfrm>
            <a:off x="1220260" y="3258733"/>
            <a:ext cx="681068" cy="71260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VM1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27C0C9A-AA4B-4795-AA5F-BE27A40FF43B}"/>
              </a:ext>
            </a:extLst>
          </p:cNvPr>
          <p:cNvSpPr/>
          <p:nvPr/>
        </p:nvSpPr>
        <p:spPr>
          <a:xfrm>
            <a:off x="2090502" y="4047009"/>
            <a:ext cx="681068" cy="71260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VM4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FB9345C-529D-4F20-ABAC-BD2530A36746}"/>
              </a:ext>
            </a:extLst>
          </p:cNvPr>
          <p:cNvSpPr/>
          <p:nvPr/>
        </p:nvSpPr>
        <p:spPr>
          <a:xfrm>
            <a:off x="2292308" y="3258733"/>
            <a:ext cx="681068" cy="71260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VM3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CA5D673-D8F5-42E5-9E3B-56DAF4C84A16}"/>
              </a:ext>
            </a:extLst>
          </p:cNvPr>
          <p:cNvSpPr/>
          <p:nvPr/>
        </p:nvSpPr>
        <p:spPr>
          <a:xfrm>
            <a:off x="3162550" y="4047009"/>
            <a:ext cx="681068" cy="71260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VM6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A83C11-D27D-4319-B6A2-075D674DD98C}"/>
              </a:ext>
            </a:extLst>
          </p:cNvPr>
          <p:cNvSpPr/>
          <p:nvPr/>
        </p:nvSpPr>
        <p:spPr>
          <a:xfrm>
            <a:off x="3364356" y="3258733"/>
            <a:ext cx="681068" cy="71260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VM5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22CF820-656F-42BE-9B9A-74E6FF609055}"/>
              </a:ext>
            </a:extLst>
          </p:cNvPr>
          <p:cNvSpPr/>
          <p:nvPr/>
        </p:nvSpPr>
        <p:spPr>
          <a:xfrm>
            <a:off x="4465319" y="4047009"/>
            <a:ext cx="681068" cy="71260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VM8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6E1A99F-2383-4B1D-AF0A-AAC9CCA93F7D}"/>
              </a:ext>
            </a:extLst>
          </p:cNvPr>
          <p:cNvSpPr/>
          <p:nvPr/>
        </p:nvSpPr>
        <p:spPr>
          <a:xfrm>
            <a:off x="4667125" y="3258733"/>
            <a:ext cx="681068" cy="71260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VM7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B2B8C16-D271-462D-8641-955C8684A1E7}"/>
              </a:ext>
            </a:extLst>
          </p:cNvPr>
          <p:cNvSpPr/>
          <p:nvPr/>
        </p:nvSpPr>
        <p:spPr>
          <a:xfrm>
            <a:off x="5537367" y="4047009"/>
            <a:ext cx="681068" cy="71260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VM10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205EE4-3C2D-4506-8A82-AD66B573201F}"/>
              </a:ext>
            </a:extLst>
          </p:cNvPr>
          <p:cNvSpPr/>
          <p:nvPr/>
        </p:nvSpPr>
        <p:spPr>
          <a:xfrm>
            <a:off x="5739173" y="3258733"/>
            <a:ext cx="681068" cy="71260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VM9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BF11894-2D68-40EA-A05F-77A83170AC1A}"/>
              </a:ext>
            </a:extLst>
          </p:cNvPr>
          <p:cNvSpPr/>
          <p:nvPr/>
        </p:nvSpPr>
        <p:spPr>
          <a:xfrm>
            <a:off x="6609415" y="4047009"/>
            <a:ext cx="681068" cy="71260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VM12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30AA23D-2ED6-4107-837F-D5F73CEECAFA}"/>
              </a:ext>
            </a:extLst>
          </p:cNvPr>
          <p:cNvSpPr/>
          <p:nvPr/>
        </p:nvSpPr>
        <p:spPr>
          <a:xfrm>
            <a:off x="6811221" y="3258733"/>
            <a:ext cx="681068" cy="71260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VM11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C283FB7-13CF-4696-84D7-CDB521EEB9BB}"/>
              </a:ext>
            </a:extLst>
          </p:cNvPr>
          <p:cNvSpPr/>
          <p:nvPr/>
        </p:nvSpPr>
        <p:spPr>
          <a:xfrm>
            <a:off x="7934784" y="4047009"/>
            <a:ext cx="681068" cy="71260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VM14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270A779-0C29-4656-A1D3-D227D231289A}"/>
              </a:ext>
            </a:extLst>
          </p:cNvPr>
          <p:cNvSpPr/>
          <p:nvPr/>
        </p:nvSpPr>
        <p:spPr>
          <a:xfrm>
            <a:off x="8136590" y="3258733"/>
            <a:ext cx="681068" cy="71260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VM13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76B3BD4-A7D8-4E4B-A98A-EC2212D386CE}"/>
              </a:ext>
            </a:extLst>
          </p:cNvPr>
          <p:cNvSpPr/>
          <p:nvPr/>
        </p:nvSpPr>
        <p:spPr>
          <a:xfrm>
            <a:off x="9006832" y="4047009"/>
            <a:ext cx="681068" cy="71260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VM16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D9BC755-B912-4BC6-B770-F89F90D97FA3}"/>
              </a:ext>
            </a:extLst>
          </p:cNvPr>
          <p:cNvSpPr/>
          <p:nvPr/>
        </p:nvSpPr>
        <p:spPr>
          <a:xfrm>
            <a:off x="9208638" y="3258733"/>
            <a:ext cx="681068" cy="71260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VM15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0087A37-CA08-4CDD-9334-1FC4486C2235}"/>
              </a:ext>
            </a:extLst>
          </p:cNvPr>
          <p:cNvSpPr/>
          <p:nvPr/>
        </p:nvSpPr>
        <p:spPr>
          <a:xfrm>
            <a:off x="10078880" y="4047009"/>
            <a:ext cx="681068" cy="71260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VM18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F1B8BE0-51C9-4E17-8246-93E6FB5ACB4C}"/>
              </a:ext>
            </a:extLst>
          </p:cNvPr>
          <p:cNvSpPr/>
          <p:nvPr/>
        </p:nvSpPr>
        <p:spPr>
          <a:xfrm>
            <a:off x="10280686" y="3258733"/>
            <a:ext cx="681068" cy="71260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VM17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30E876-E7C5-4A09-BB52-9165DDD455F2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358988" y="4759611"/>
            <a:ext cx="0" cy="32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5F7621-7BDC-4731-9B7D-781B7F1044A3}"/>
              </a:ext>
            </a:extLst>
          </p:cNvPr>
          <p:cNvCxnSpPr>
            <a:cxnSpLocks/>
          </p:cNvCxnSpPr>
          <p:nvPr/>
        </p:nvCxnSpPr>
        <p:spPr>
          <a:xfrm flipV="1">
            <a:off x="1765737" y="3971335"/>
            <a:ext cx="0" cy="11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FC85D2-A4CB-4A76-B10C-40780D471105}"/>
              </a:ext>
            </a:extLst>
          </p:cNvPr>
          <p:cNvCxnSpPr>
            <a:cxnSpLocks/>
          </p:cNvCxnSpPr>
          <p:nvPr/>
        </p:nvCxnSpPr>
        <p:spPr>
          <a:xfrm flipV="1">
            <a:off x="2444706" y="4771435"/>
            <a:ext cx="0" cy="32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E34B18-B074-4AF6-A95E-640FA0B513A5}"/>
              </a:ext>
            </a:extLst>
          </p:cNvPr>
          <p:cNvCxnSpPr>
            <a:cxnSpLocks/>
          </p:cNvCxnSpPr>
          <p:nvPr/>
        </p:nvCxnSpPr>
        <p:spPr>
          <a:xfrm flipV="1">
            <a:off x="2851455" y="3983159"/>
            <a:ext cx="0" cy="11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F80C11C-DE92-4BFA-B9CD-FD25D7BEFA79}"/>
              </a:ext>
            </a:extLst>
          </p:cNvPr>
          <p:cNvCxnSpPr>
            <a:cxnSpLocks/>
          </p:cNvCxnSpPr>
          <p:nvPr/>
        </p:nvCxnSpPr>
        <p:spPr>
          <a:xfrm flipV="1">
            <a:off x="3505199" y="4751729"/>
            <a:ext cx="0" cy="32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90143B-0423-417F-A44B-E8A05BEF7574}"/>
              </a:ext>
            </a:extLst>
          </p:cNvPr>
          <p:cNvCxnSpPr>
            <a:cxnSpLocks/>
          </p:cNvCxnSpPr>
          <p:nvPr/>
        </p:nvCxnSpPr>
        <p:spPr>
          <a:xfrm flipV="1">
            <a:off x="3911948" y="3963453"/>
            <a:ext cx="0" cy="11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42177D-59DD-448E-8083-D61DEDEA19FA}"/>
              </a:ext>
            </a:extLst>
          </p:cNvPr>
          <p:cNvCxnSpPr>
            <a:cxnSpLocks/>
          </p:cNvCxnSpPr>
          <p:nvPr/>
        </p:nvCxnSpPr>
        <p:spPr>
          <a:xfrm flipV="1">
            <a:off x="4811634" y="4773799"/>
            <a:ext cx="0" cy="32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3F36090-B078-4E82-A650-909575D468F4}"/>
              </a:ext>
            </a:extLst>
          </p:cNvPr>
          <p:cNvCxnSpPr>
            <a:cxnSpLocks/>
          </p:cNvCxnSpPr>
          <p:nvPr/>
        </p:nvCxnSpPr>
        <p:spPr>
          <a:xfrm flipV="1">
            <a:off x="5218383" y="3985523"/>
            <a:ext cx="0" cy="11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EEC9ED-215E-43D2-A857-CD53504E7D93}"/>
              </a:ext>
            </a:extLst>
          </p:cNvPr>
          <p:cNvCxnSpPr>
            <a:cxnSpLocks/>
          </p:cNvCxnSpPr>
          <p:nvPr/>
        </p:nvCxnSpPr>
        <p:spPr>
          <a:xfrm flipV="1">
            <a:off x="5878433" y="4745423"/>
            <a:ext cx="0" cy="32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80BCF49-1551-4A49-95B3-3C26AB3BB809}"/>
              </a:ext>
            </a:extLst>
          </p:cNvPr>
          <p:cNvCxnSpPr>
            <a:cxnSpLocks/>
          </p:cNvCxnSpPr>
          <p:nvPr/>
        </p:nvCxnSpPr>
        <p:spPr>
          <a:xfrm flipV="1">
            <a:off x="6285182" y="3957147"/>
            <a:ext cx="0" cy="11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85FCA7-C4D3-4FF8-9551-126284A188F4}"/>
              </a:ext>
            </a:extLst>
          </p:cNvPr>
          <p:cNvCxnSpPr>
            <a:cxnSpLocks/>
          </p:cNvCxnSpPr>
          <p:nvPr/>
        </p:nvCxnSpPr>
        <p:spPr>
          <a:xfrm flipV="1">
            <a:off x="6938926" y="4763552"/>
            <a:ext cx="0" cy="32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34C100-3E27-4160-8B79-01511F16B525}"/>
              </a:ext>
            </a:extLst>
          </p:cNvPr>
          <p:cNvCxnSpPr>
            <a:cxnSpLocks/>
          </p:cNvCxnSpPr>
          <p:nvPr/>
        </p:nvCxnSpPr>
        <p:spPr>
          <a:xfrm flipV="1">
            <a:off x="7345675" y="3975276"/>
            <a:ext cx="0" cy="11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8D7FCD-A32D-4B46-BF46-624284799923}"/>
              </a:ext>
            </a:extLst>
          </p:cNvPr>
          <p:cNvCxnSpPr>
            <a:cxnSpLocks/>
          </p:cNvCxnSpPr>
          <p:nvPr/>
        </p:nvCxnSpPr>
        <p:spPr>
          <a:xfrm flipV="1">
            <a:off x="8289505" y="4771435"/>
            <a:ext cx="0" cy="32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87E8C45-B3E3-4304-81B9-8C6E3485306C}"/>
              </a:ext>
            </a:extLst>
          </p:cNvPr>
          <p:cNvCxnSpPr>
            <a:cxnSpLocks/>
          </p:cNvCxnSpPr>
          <p:nvPr/>
        </p:nvCxnSpPr>
        <p:spPr>
          <a:xfrm flipV="1">
            <a:off x="8696254" y="3983159"/>
            <a:ext cx="0" cy="11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72087D8-4817-4D5F-81D5-58325BBBE1D6}"/>
              </a:ext>
            </a:extLst>
          </p:cNvPr>
          <p:cNvCxnSpPr>
            <a:cxnSpLocks/>
          </p:cNvCxnSpPr>
          <p:nvPr/>
        </p:nvCxnSpPr>
        <p:spPr>
          <a:xfrm flipV="1">
            <a:off x="9349999" y="4759611"/>
            <a:ext cx="0" cy="32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47FCC5A-036A-4AE5-98A3-377518929ED1}"/>
              </a:ext>
            </a:extLst>
          </p:cNvPr>
          <p:cNvCxnSpPr>
            <a:cxnSpLocks/>
          </p:cNvCxnSpPr>
          <p:nvPr/>
        </p:nvCxnSpPr>
        <p:spPr>
          <a:xfrm flipV="1">
            <a:off x="9756748" y="3971335"/>
            <a:ext cx="0" cy="11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742AA8F-B082-4969-B36B-ACCC1133B18A}"/>
              </a:ext>
            </a:extLst>
          </p:cNvPr>
          <p:cNvCxnSpPr>
            <a:cxnSpLocks/>
          </p:cNvCxnSpPr>
          <p:nvPr/>
        </p:nvCxnSpPr>
        <p:spPr>
          <a:xfrm flipV="1">
            <a:off x="10397880" y="4759611"/>
            <a:ext cx="0" cy="32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97D614D-5C8D-4C6A-B7BD-2B164E7B04AA}"/>
              </a:ext>
            </a:extLst>
          </p:cNvPr>
          <p:cNvCxnSpPr>
            <a:cxnSpLocks/>
          </p:cNvCxnSpPr>
          <p:nvPr/>
        </p:nvCxnSpPr>
        <p:spPr>
          <a:xfrm flipV="1">
            <a:off x="10804629" y="3971335"/>
            <a:ext cx="0" cy="11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FAD835C-D93E-45CC-8000-76D69159C86D}"/>
              </a:ext>
            </a:extLst>
          </p:cNvPr>
          <p:cNvSpPr/>
          <p:nvPr/>
        </p:nvSpPr>
        <p:spPr>
          <a:xfrm>
            <a:off x="483469" y="2684081"/>
            <a:ext cx="11023250" cy="380738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</a:rPr>
              <a:t>Azure Service Fabric (SF) – Leader election (who owns what?), leader lookup, process placement and activation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067D5E2-6D34-43D8-A369-B3289735759B}"/>
              </a:ext>
            </a:extLst>
          </p:cNvPr>
          <p:cNvSpPr/>
          <p:nvPr/>
        </p:nvSpPr>
        <p:spPr>
          <a:xfrm>
            <a:off x="581221" y="3371457"/>
            <a:ext cx="10763645" cy="1274642"/>
          </a:xfrm>
          <a:prstGeom prst="roundRect">
            <a:avLst>
              <a:gd name="adj" fmla="val 42557"/>
            </a:avLst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9982CE2-E8D7-4D1B-959C-EADD8A6668BB}"/>
              </a:ext>
            </a:extLst>
          </p:cNvPr>
          <p:cNvSpPr/>
          <p:nvPr/>
        </p:nvSpPr>
        <p:spPr>
          <a:xfrm>
            <a:off x="1481958" y="3307607"/>
            <a:ext cx="173420" cy="160807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8EA0FD1-9962-47FB-9A95-03A099AA7758}"/>
              </a:ext>
            </a:extLst>
          </p:cNvPr>
          <p:cNvSpPr/>
          <p:nvPr/>
        </p:nvSpPr>
        <p:spPr>
          <a:xfrm>
            <a:off x="2546132" y="3307607"/>
            <a:ext cx="173420" cy="160807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62E25D8-5D86-4C97-8A34-28C204D93FDE}"/>
              </a:ext>
            </a:extLst>
          </p:cNvPr>
          <p:cNvSpPr/>
          <p:nvPr/>
        </p:nvSpPr>
        <p:spPr>
          <a:xfrm>
            <a:off x="3610306" y="3307607"/>
            <a:ext cx="173420" cy="160807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85880A-5B7C-44D9-99AE-B73E6BC3FA67}"/>
              </a:ext>
            </a:extLst>
          </p:cNvPr>
          <p:cNvSpPr/>
          <p:nvPr/>
        </p:nvSpPr>
        <p:spPr>
          <a:xfrm>
            <a:off x="4910433" y="3307607"/>
            <a:ext cx="173420" cy="160807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A91FDEE-6E3F-450D-9451-EAE3187927D5}"/>
              </a:ext>
            </a:extLst>
          </p:cNvPr>
          <p:cNvSpPr/>
          <p:nvPr/>
        </p:nvSpPr>
        <p:spPr>
          <a:xfrm>
            <a:off x="5992997" y="3307607"/>
            <a:ext cx="173420" cy="160807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3567EAF-C9DF-4770-A96B-7AB8AAEAFBB1}"/>
              </a:ext>
            </a:extLst>
          </p:cNvPr>
          <p:cNvSpPr/>
          <p:nvPr/>
        </p:nvSpPr>
        <p:spPr>
          <a:xfrm>
            <a:off x="7075561" y="3307607"/>
            <a:ext cx="173420" cy="160807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09207CE-4AA8-4D05-A75E-2C8D70D9E1ED}"/>
              </a:ext>
            </a:extLst>
          </p:cNvPr>
          <p:cNvSpPr/>
          <p:nvPr/>
        </p:nvSpPr>
        <p:spPr>
          <a:xfrm>
            <a:off x="8353090" y="3307607"/>
            <a:ext cx="173420" cy="160807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E18DBA7-157B-4A97-8928-E3716C5C4FF1}"/>
              </a:ext>
            </a:extLst>
          </p:cNvPr>
          <p:cNvSpPr/>
          <p:nvPr/>
        </p:nvSpPr>
        <p:spPr>
          <a:xfrm>
            <a:off x="9421991" y="3304455"/>
            <a:ext cx="173420" cy="160807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74C0BAB-974F-4CC4-95E5-76E4AEE0A74F}"/>
              </a:ext>
            </a:extLst>
          </p:cNvPr>
          <p:cNvSpPr/>
          <p:nvPr/>
        </p:nvSpPr>
        <p:spPr>
          <a:xfrm>
            <a:off x="10534510" y="3304454"/>
            <a:ext cx="173420" cy="160807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44CEBF7-CD07-4AFD-A70A-39A8D99EE3FC}"/>
              </a:ext>
            </a:extLst>
          </p:cNvPr>
          <p:cNvSpPr/>
          <p:nvPr/>
        </p:nvSpPr>
        <p:spPr>
          <a:xfrm>
            <a:off x="10332704" y="4573577"/>
            <a:ext cx="173420" cy="160807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8E9D7D4-E8D3-4A9B-9D14-099D6B8A1DD5}"/>
              </a:ext>
            </a:extLst>
          </p:cNvPr>
          <p:cNvSpPr/>
          <p:nvPr/>
        </p:nvSpPr>
        <p:spPr>
          <a:xfrm>
            <a:off x="9252257" y="4549142"/>
            <a:ext cx="173420" cy="160807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6E60D5F-6EAE-4E0C-9712-9E3A869855FF}"/>
              </a:ext>
            </a:extLst>
          </p:cNvPr>
          <p:cNvSpPr/>
          <p:nvPr/>
        </p:nvSpPr>
        <p:spPr>
          <a:xfrm>
            <a:off x="8197014" y="4569638"/>
            <a:ext cx="173420" cy="160807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97EDC86-A587-4CA3-93FE-80ACCFF9358F}"/>
              </a:ext>
            </a:extLst>
          </p:cNvPr>
          <p:cNvSpPr/>
          <p:nvPr/>
        </p:nvSpPr>
        <p:spPr>
          <a:xfrm>
            <a:off x="6860093" y="4559392"/>
            <a:ext cx="173420" cy="160807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E7BAF77-C62E-4557-80AC-772759A14EA6}"/>
              </a:ext>
            </a:extLst>
          </p:cNvPr>
          <p:cNvSpPr/>
          <p:nvPr/>
        </p:nvSpPr>
        <p:spPr>
          <a:xfrm>
            <a:off x="5801182" y="4549142"/>
            <a:ext cx="173420" cy="160807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6A5C1DE-13AA-4954-AFDB-786AB6F820F8}"/>
              </a:ext>
            </a:extLst>
          </p:cNvPr>
          <p:cNvSpPr/>
          <p:nvPr/>
        </p:nvSpPr>
        <p:spPr>
          <a:xfrm>
            <a:off x="4732271" y="4573576"/>
            <a:ext cx="173420" cy="160807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222ED99-345D-422E-A25B-CB70C2A244B6}"/>
              </a:ext>
            </a:extLst>
          </p:cNvPr>
          <p:cNvSpPr/>
          <p:nvPr/>
        </p:nvSpPr>
        <p:spPr>
          <a:xfrm>
            <a:off x="3410085" y="4559390"/>
            <a:ext cx="173420" cy="160807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FE17EF-CF69-4D64-84DB-AF20EA00580C}"/>
              </a:ext>
            </a:extLst>
          </p:cNvPr>
          <p:cNvSpPr/>
          <p:nvPr/>
        </p:nvSpPr>
        <p:spPr>
          <a:xfrm>
            <a:off x="2359573" y="4557027"/>
            <a:ext cx="173420" cy="160807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84FC556-19B6-4179-B833-98FFA9ACA92F}"/>
              </a:ext>
            </a:extLst>
          </p:cNvPr>
          <p:cNvSpPr/>
          <p:nvPr/>
        </p:nvSpPr>
        <p:spPr>
          <a:xfrm>
            <a:off x="1271229" y="4557029"/>
            <a:ext cx="173420" cy="160807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3655A3B-60A6-4EB6-A5C1-747D9903527F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568668" y="3041958"/>
            <a:ext cx="0" cy="26564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A75D72D-0DEB-4502-97CD-7D82E150E942}"/>
              </a:ext>
            </a:extLst>
          </p:cNvPr>
          <p:cNvCxnSpPr>
            <a:cxnSpLocks/>
          </p:cNvCxnSpPr>
          <p:nvPr/>
        </p:nvCxnSpPr>
        <p:spPr>
          <a:xfrm>
            <a:off x="2632842" y="3041958"/>
            <a:ext cx="0" cy="26564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02A0EE1-93B8-480D-8503-A8958B9D33B4}"/>
              </a:ext>
            </a:extLst>
          </p:cNvPr>
          <p:cNvCxnSpPr>
            <a:cxnSpLocks/>
          </p:cNvCxnSpPr>
          <p:nvPr/>
        </p:nvCxnSpPr>
        <p:spPr>
          <a:xfrm>
            <a:off x="3697016" y="3041958"/>
            <a:ext cx="0" cy="26564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1EAA9FB-28D4-426D-ABCC-FF3AC32071C0}"/>
              </a:ext>
            </a:extLst>
          </p:cNvPr>
          <p:cNvCxnSpPr>
            <a:cxnSpLocks/>
          </p:cNvCxnSpPr>
          <p:nvPr/>
        </p:nvCxnSpPr>
        <p:spPr>
          <a:xfrm>
            <a:off x="5007659" y="3041958"/>
            <a:ext cx="0" cy="26564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FF68D76-72C3-49A3-A2AC-3142B4807E6A}"/>
              </a:ext>
            </a:extLst>
          </p:cNvPr>
          <p:cNvCxnSpPr>
            <a:cxnSpLocks/>
          </p:cNvCxnSpPr>
          <p:nvPr/>
        </p:nvCxnSpPr>
        <p:spPr>
          <a:xfrm>
            <a:off x="6072884" y="3041958"/>
            <a:ext cx="0" cy="26564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A6EA5F-1074-4899-9B1D-9BF3FE132FCC}"/>
              </a:ext>
            </a:extLst>
          </p:cNvPr>
          <p:cNvCxnSpPr>
            <a:cxnSpLocks/>
          </p:cNvCxnSpPr>
          <p:nvPr/>
        </p:nvCxnSpPr>
        <p:spPr>
          <a:xfrm>
            <a:off x="7162271" y="3038805"/>
            <a:ext cx="0" cy="26564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BBE82AD-DD28-4A79-8FE9-A62D4AD47DF8}"/>
              </a:ext>
            </a:extLst>
          </p:cNvPr>
          <p:cNvCxnSpPr>
            <a:cxnSpLocks/>
          </p:cNvCxnSpPr>
          <p:nvPr/>
        </p:nvCxnSpPr>
        <p:spPr>
          <a:xfrm>
            <a:off x="8439800" y="3038804"/>
            <a:ext cx="0" cy="26564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350ACA0-C315-43CD-9861-20BF3F39B432}"/>
              </a:ext>
            </a:extLst>
          </p:cNvPr>
          <p:cNvCxnSpPr>
            <a:cxnSpLocks/>
          </p:cNvCxnSpPr>
          <p:nvPr/>
        </p:nvCxnSpPr>
        <p:spPr>
          <a:xfrm>
            <a:off x="9508701" y="3032102"/>
            <a:ext cx="0" cy="26564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D84048D-E57A-45BC-9E85-6A7373204281}"/>
              </a:ext>
            </a:extLst>
          </p:cNvPr>
          <p:cNvCxnSpPr>
            <a:cxnSpLocks/>
          </p:cNvCxnSpPr>
          <p:nvPr/>
        </p:nvCxnSpPr>
        <p:spPr>
          <a:xfrm>
            <a:off x="10621220" y="3032101"/>
            <a:ext cx="0" cy="26564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B8CD8111-BF63-4C55-9F46-A85DC65E438E}"/>
              </a:ext>
            </a:extLst>
          </p:cNvPr>
          <p:cNvSpPr/>
          <p:nvPr/>
        </p:nvSpPr>
        <p:spPr>
          <a:xfrm>
            <a:off x="1165027" y="2027441"/>
            <a:ext cx="715751" cy="68580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2D2DB30-C577-4358-A7C6-67CED8BBBB76}"/>
              </a:ext>
            </a:extLst>
          </p:cNvPr>
          <p:cNvSpPr/>
          <p:nvPr/>
        </p:nvSpPr>
        <p:spPr>
          <a:xfrm>
            <a:off x="1921775" y="2027441"/>
            <a:ext cx="715751" cy="68580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F8DF757-64BC-4A56-AF26-4A006D6916FF}"/>
              </a:ext>
            </a:extLst>
          </p:cNvPr>
          <p:cNvSpPr/>
          <p:nvPr/>
        </p:nvSpPr>
        <p:spPr>
          <a:xfrm>
            <a:off x="2678523" y="2027441"/>
            <a:ext cx="715751" cy="68580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4B95558-7A43-48B4-89A3-B553E919B332}"/>
              </a:ext>
            </a:extLst>
          </p:cNvPr>
          <p:cNvSpPr/>
          <p:nvPr/>
        </p:nvSpPr>
        <p:spPr>
          <a:xfrm>
            <a:off x="3435271" y="2027441"/>
            <a:ext cx="715751" cy="68580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3157847-808C-43A2-AA8B-BEE3B4AEA7C5}"/>
              </a:ext>
            </a:extLst>
          </p:cNvPr>
          <p:cNvSpPr/>
          <p:nvPr/>
        </p:nvSpPr>
        <p:spPr>
          <a:xfrm>
            <a:off x="4192019" y="2027441"/>
            <a:ext cx="715751" cy="68580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9577C54-1F86-47AA-A546-5AFE55EA1B35}"/>
              </a:ext>
            </a:extLst>
          </p:cNvPr>
          <p:cNvSpPr/>
          <p:nvPr/>
        </p:nvSpPr>
        <p:spPr>
          <a:xfrm>
            <a:off x="4948767" y="2027441"/>
            <a:ext cx="715751" cy="68580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6CCEF9A-414B-4250-B1B6-1331D0534FE3}"/>
              </a:ext>
            </a:extLst>
          </p:cNvPr>
          <p:cNvSpPr/>
          <p:nvPr/>
        </p:nvSpPr>
        <p:spPr>
          <a:xfrm>
            <a:off x="5705515" y="2027441"/>
            <a:ext cx="715751" cy="68580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19217AA-CEC2-4574-9F16-3406CC3C979F}"/>
              </a:ext>
            </a:extLst>
          </p:cNvPr>
          <p:cNvSpPr/>
          <p:nvPr/>
        </p:nvSpPr>
        <p:spPr>
          <a:xfrm>
            <a:off x="6462263" y="2027441"/>
            <a:ext cx="715751" cy="68580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E689035-D146-4E07-8E62-372A00AA756A}"/>
              </a:ext>
            </a:extLst>
          </p:cNvPr>
          <p:cNvSpPr/>
          <p:nvPr/>
        </p:nvSpPr>
        <p:spPr>
          <a:xfrm>
            <a:off x="7219011" y="2027441"/>
            <a:ext cx="715751" cy="68580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731FF8-7354-46EB-8EBD-A10AF2DC16B7}"/>
              </a:ext>
            </a:extLst>
          </p:cNvPr>
          <p:cNvSpPr/>
          <p:nvPr/>
        </p:nvSpPr>
        <p:spPr>
          <a:xfrm>
            <a:off x="7975759" y="2027441"/>
            <a:ext cx="715751" cy="68580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790BEE-0E27-4E82-A545-59D8B575CE2C}"/>
              </a:ext>
            </a:extLst>
          </p:cNvPr>
          <p:cNvSpPr/>
          <p:nvPr/>
        </p:nvSpPr>
        <p:spPr>
          <a:xfrm>
            <a:off x="8732507" y="2027441"/>
            <a:ext cx="715751" cy="68580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78ABFDD-514A-451E-A586-6FE9B46BC514}"/>
              </a:ext>
            </a:extLst>
          </p:cNvPr>
          <p:cNvSpPr/>
          <p:nvPr/>
        </p:nvSpPr>
        <p:spPr>
          <a:xfrm>
            <a:off x="9489255" y="2027441"/>
            <a:ext cx="715751" cy="68580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115AEE6-CA3D-4ED6-804D-9F70AB01BBE5}"/>
              </a:ext>
            </a:extLst>
          </p:cNvPr>
          <p:cNvSpPr/>
          <p:nvPr/>
        </p:nvSpPr>
        <p:spPr>
          <a:xfrm>
            <a:off x="10246003" y="2027441"/>
            <a:ext cx="715751" cy="68580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8564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56A1-1791-4C1A-977E-DE9D6422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7151-890E-4243-9909-36CE30115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“What is Azure Service Bus?”</a:t>
            </a:r>
          </a:p>
          <a:p>
            <a:pPr lvl="1"/>
            <a:r>
              <a:rPr lang="en-US" dirty="0"/>
              <a:t>Patterns and Features</a:t>
            </a:r>
          </a:p>
          <a:p>
            <a:pPr lvl="1"/>
            <a:r>
              <a:rPr lang="en-US" dirty="0"/>
              <a:t>JMS 2.0, Azure SDKs, product-neutral AMQP stacks</a:t>
            </a:r>
          </a:p>
          <a:p>
            <a:r>
              <a:rPr lang="en-US" dirty="0"/>
              <a:t>Deep(er) Dive</a:t>
            </a:r>
          </a:p>
          <a:p>
            <a:pPr lvl="1"/>
            <a:r>
              <a:rPr lang="en-US" dirty="0"/>
              <a:t>Clusters and Namespaces</a:t>
            </a:r>
          </a:p>
          <a:p>
            <a:pPr lvl="1"/>
            <a:r>
              <a:rPr lang="en-US" dirty="0"/>
              <a:t>Networking Capabilities</a:t>
            </a:r>
          </a:p>
          <a:p>
            <a:pPr lvl="1"/>
            <a:r>
              <a:rPr lang="en-US" dirty="0"/>
              <a:t>Authorization Models</a:t>
            </a:r>
          </a:p>
          <a:p>
            <a:pPr lvl="1"/>
            <a:r>
              <a:rPr lang="en-US" dirty="0"/>
              <a:t>Log Storage</a:t>
            </a:r>
          </a:p>
          <a:p>
            <a:pPr lvl="1"/>
            <a:r>
              <a:rPr lang="en-US" dirty="0"/>
              <a:t>Message Broker Compute Model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6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FAB2-1821-4696-B9F1-AFDB7C58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Backend and Gateway Clusters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1F142-CBAB-453F-A2FF-DCF264472B4C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/>
              <a:t>Principles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8ADC6-1667-460B-99BC-E110FD64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125192"/>
            <a:ext cx="5331898" cy="4255755"/>
          </a:xfrm>
        </p:spPr>
        <p:txBody>
          <a:bodyPr/>
          <a:lstStyle/>
          <a:p>
            <a:r>
              <a:rPr lang="en-US" sz="2400"/>
              <a:t>Everything is automated. There's no manual intervention in placement of VMs or processes or workloads.</a:t>
            </a:r>
          </a:p>
          <a:p>
            <a:endParaRPr lang="en-US" sz="2400"/>
          </a:p>
          <a:p>
            <a:r>
              <a:rPr lang="en-US" sz="2400"/>
              <a:t>Each cluster has a well-known number of virtual machines. We don't use auto-scaling with VMs. We may (rarely) choose to initiate scale up/down to a different level.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459AD-B347-42D7-8F96-8B79F12AD0C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402901" y="2125192"/>
            <a:ext cx="5331898" cy="4255755"/>
          </a:xfrm>
        </p:spPr>
        <p:txBody>
          <a:bodyPr/>
          <a:lstStyle/>
          <a:p>
            <a:r>
              <a:rPr lang="en-US" sz="2400"/>
              <a:t>Process placement and servicing/upgrade cycles are controlled by Azure Service Fabric. </a:t>
            </a:r>
          </a:p>
          <a:p>
            <a:endParaRPr lang="en-US" sz="2400"/>
          </a:p>
          <a:p>
            <a:r>
              <a:rPr lang="en-US" sz="2400"/>
              <a:t>Allocation of namespaces to clusters are based on well-established heuristics (Standard) or deterministic capacity limits (Premium).</a:t>
            </a:r>
          </a:p>
        </p:txBody>
      </p:sp>
    </p:spTree>
    <p:extLst>
      <p:ext uri="{BB962C8B-B14F-4D97-AF65-F5344CB8AC3E}">
        <p14:creationId xmlns:p14="http://schemas.microsoft.com/office/powerpoint/2010/main" val="10203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F28F9C-3D97-4ECD-B875-209B4FFC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Gateway and Backend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3682DA0-A910-4E43-BB75-7B3B08C19308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/>
              <a:t>Workload placement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D00D5A-EF99-4C4B-B5AF-686FA343061F}"/>
              </a:ext>
            </a:extLst>
          </p:cNvPr>
          <p:cNvSpPr/>
          <p:nvPr/>
        </p:nvSpPr>
        <p:spPr>
          <a:xfrm>
            <a:off x="457200" y="2617074"/>
            <a:ext cx="9493995" cy="9648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US">
                <a:solidFill>
                  <a:schemeClr val="bg2">
                    <a:lumMod val="95000"/>
                  </a:schemeClr>
                </a:solidFill>
              </a:rPr>
              <a:t>Gateway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46D7EB-B2F9-4DD8-8E9B-7F6ED818B9B8}"/>
              </a:ext>
            </a:extLst>
          </p:cNvPr>
          <p:cNvSpPr/>
          <p:nvPr/>
        </p:nvSpPr>
        <p:spPr>
          <a:xfrm>
            <a:off x="453955" y="4700448"/>
            <a:ext cx="9493995" cy="964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US">
                <a:solidFill>
                  <a:schemeClr val="bg2">
                    <a:lumMod val="95000"/>
                  </a:schemeClr>
                </a:solidFill>
              </a:rPr>
              <a:t>Backend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04A7DC-04D0-43F9-88B1-6E6BBB2DD8AC}"/>
              </a:ext>
            </a:extLst>
          </p:cNvPr>
          <p:cNvSpPr/>
          <p:nvPr/>
        </p:nvSpPr>
        <p:spPr>
          <a:xfrm>
            <a:off x="8221192" y="1374752"/>
            <a:ext cx="1730003" cy="77566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Azure Resource Management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3077F5-D402-409D-978A-9B61B15BD09E}"/>
              </a:ext>
            </a:extLst>
          </p:cNvPr>
          <p:cNvCxnSpPr>
            <a:cxnSpLocks/>
          </p:cNvCxnSpPr>
          <p:nvPr/>
        </p:nvCxnSpPr>
        <p:spPr>
          <a:xfrm>
            <a:off x="9681604" y="2131498"/>
            <a:ext cx="0" cy="48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B222E53-6703-434E-BBC0-882BEE29C1BB}"/>
              </a:ext>
            </a:extLst>
          </p:cNvPr>
          <p:cNvSpPr/>
          <p:nvPr/>
        </p:nvSpPr>
        <p:spPr>
          <a:xfrm>
            <a:off x="7517000" y="349996"/>
            <a:ext cx="2434196" cy="77566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Azure Portal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C8C74E-5FF5-4DB8-B52F-ECD9F05CCD22}"/>
              </a:ext>
            </a:extLst>
          </p:cNvPr>
          <p:cNvCxnSpPr>
            <a:cxnSpLocks/>
          </p:cNvCxnSpPr>
          <p:nvPr/>
        </p:nvCxnSpPr>
        <p:spPr>
          <a:xfrm>
            <a:off x="9681604" y="1123555"/>
            <a:ext cx="0" cy="25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0DF4EF-4566-4986-9EA7-E32725AEEBD2}"/>
              </a:ext>
            </a:extLst>
          </p:cNvPr>
          <p:cNvCxnSpPr>
            <a:cxnSpLocks/>
          </p:cNvCxnSpPr>
          <p:nvPr/>
        </p:nvCxnSpPr>
        <p:spPr>
          <a:xfrm>
            <a:off x="7783436" y="1123555"/>
            <a:ext cx="0" cy="13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E79714-15D1-44E0-9CCB-D15A2935406F}"/>
              </a:ext>
            </a:extLst>
          </p:cNvPr>
          <p:cNvCxnSpPr>
            <a:cxnSpLocks/>
            <a:endCxn id="172" idx="0"/>
          </p:cNvCxnSpPr>
          <p:nvPr/>
        </p:nvCxnSpPr>
        <p:spPr>
          <a:xfrm>
            <a:off x="2373769" y="3699085"/>
            <a:ext cx="604252" cy="104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D73D96-EB7C-4CA4-8A34-CCEC433FB0DD}"/>
              </a:ext>
            </a:extLst>
          </p:cNvPr>
          <p:cNvSpPr txBox="1"/>
          <p:nvPr/>
        </p:nvSpPr>
        <p:spPr>
          <a:xfrm>
            <a:off x="1910788" y="3699085"/>
            <a:ext cx="402354" cy="16927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100"/>
              <a:t>AMQP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A7BB26-D4C8-48A1-9241-7CDE3504CA1D}"/>
              </a:ext>
            </a:extLst>
          </p:cNvPr>
          <p:cNvSpPr/>
          <p:nvPr/>
        </p:nvSpPr>
        <p:spPr>
          <a:xfrm>
            <a:off x="10391577" y="2604462"/>
            <a:ext cx="1242323" cy="99638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Azure Active Directory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7A3C72-668D-41AF-85E9-2741C33C7B8F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9951195" y="3099499"/>
            <a:ext cx="440382" cy="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356805C-DA8C-4B03-A7E7-931D54F5324A}"/>
              </a:ext>
            </a:extLst>
          </p:cNvPr>
          <p:cNvSpPr/>
          <p:nvPr/>
        </p:nvSpPr>
        <p:spPr>
          <a:xfrm>
            <a:off x="2566004" y="2093306"/>
            <a:ext cx="2891396" cy="28584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HTTPS / WebSockets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2145973-FD77-4E28-BB75-80EE7A3DD9EB}"/>
              </a:ext>
            </a:extLst>
          </p:cNvPr>
          <p:cNvSpPr/>
          <p:nvPr/>
        </p:nvSpPr>
        <p:spPr>
          <a:xfrm>
            <a:off x="457200" y="1698219"/>
            <a:ext cx="2891396" cy="25985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AMQP 1.0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5093ADB-3B0F-47C3-B952-B816D1B00FB6}"/>
              </a:ext>
            </a:extLst>
          </p:cNvPr>
          <p:cNvSpPr/>
          <p:nvPr/>
        </p:nvSpPr>
        <p:spPr>
          <a:xfrm>
            <a:off x="4753303" y="1698219"/>
            <a:ext cx="2891396" cy="25985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SBMP (phase-out)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DA318F2-E8ED-42BD-A6F7-DB4193B732FE}"/>
              </a:ext>
            </a:extLst>
          </p:cNvPr>
          <p:cNvCxnSpPr>
            <a:cxnSpLocks/>
          </p:cNvCxnSpPr>
          <p:nvPr/>
        </p:nvCxnSpPr>
        <p:spPr>
          <a:xfrm>
            <a:off x="5204197" y="1958077"/>
            <a:ext cx="0" cy="12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0A55ED-A848-429C-8B12-22D19A109DF6}"/>
              </a:ext>
            </a:extLst>
          </p:cNvPr>
          <p:cNvCxnSpPr>
            <a:cxnSpLocks/>
          </p:cNvCxnSpPr>
          <p:nvPr/>
        </p:nvCxnSpPr>
        <p:spPr>
          <a:xfrm>
            <a:off x="6705074" y="1949668"/>
            <a:ext cx="0" cy="56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0E6C47-61B2-4707-AD55-F4BF92CAB1FF}"/>
              </a:ext>
            </a:extLst>
          </p:cNvPr>
          <p:cNvCxnSpPr>
            <a:cxnSpLocks/>
          </p:cNvCxnSpPr>
          <p:nvPr/>
        </p:nvCxnSpPr>
        <p:spPr>
          <a:xfrm>
            <a:off x="1180837" y="1958077"/>
            <a:ext cx="0" cy="65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7F1025-A0C7-4CC8-A641-7CB537CF0D80}"/>
              </a:ext>
            </a:extLst>
          </p:cNvPr>
          <p:cNvCxnSpPr>
            <a:cxnSpLocks/>
          </p:cNvCxnSpPr>
          <p:nvPr/>
        </p:nvCxnSpPr>
        <p:spPr>
          <a:xfrm>
            <a:off x="2824129" y="1969285"/>
            <a:ext cx="0" cy="12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9AE484-C9D8-48E0-B870-32F4D1851DF6}"/>
              </a:ext>
            </a:extLst>
          </p:cNvPr>
          <p:cNvCxnSpPr>
            <a:cxnSpLocks/>
          </p:cNvCxnSpPr>
          <p:nvPr/>
        </p:nvCxnSpPr>
        <p:spPr>
          <a:xfrm>
            <a:off x="3098975" y="2374286"/>
            <a:ext cx="0" cy="24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4BB1496-80A8-4D80-94CA-7D35B654DA8E}"/>
              </a:ext>
            </a:extLst>
          </p:cNvPr>
          <p:cNvSpPr/>
          <p:nvPr/>
        </p:nvSpPr>
        <p:spPr>
          <a:xfrm>
            <a:off x="2167632" y="3406956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CEEE28C-30DB-409A-9C50-04ECE95DE48F}"/>
              </a:ext>
            </a:extLst>
          </p:cNvPr>
          <p:cNvSpPr/>
          <p:nvPr/>
        </p:nvSpPr>
        <p:spPr>
          <a:xfrm>
            <a:off x="2832041" y="3406956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VM3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63ADB6-C160-447D-A7D1-E82206577127}"/>
              </a:ext>
            </a:extLst>
          </p:cNvPr>
          <p:cNvSpPr/>
          <p:nvPr/>
        </p:nvSpPr>
        <p:spPr>
          <a:xfrm>
            <a:off x="3496450" y="3406956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VM5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2B64818-7E9C-4C30-94E7-E6E836CA4013}"/>
              </a:ext>
            </a:extLst>
          </p:cNvPr>
          <p:cNvSpPr/>
          <p:nvPr/>
        </p:nvSpPr>
        <p:spPr>
          <a:xfrm>
            <a:off x="4303850" y="3406956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VM7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56DBFB5-3277-433A-84F7-12DCBBB34B2D}"/>
              </a:ext>
            </a:extLst>
          </p:cNvPr>
          <p:cNvSpPr/>
          <p:nvPr/>
        </p:nvSpPr>
        <p:spPr>
          <a:xfrm>
            <a:off x="4968259" y="3406956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7430695-B9C8-4BA7-8CFB-0ADCDAC91BF5}"/>
              </a:ext>
            </a:extLst>
          </p:cNvPr>
          <p:cNvSpPr/>
          <p:nvPr/>
        </p:nvSpPr>
        <p:spPr>
          <a:xfrm>
            <a:off x="5632669" y="3406956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VM11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5A2E4DE-71A3-4DB4-8A75-E088F20978FA}"/>
              </a:ext>
            </a:extLst>
          </p:cNvPr>
          <p:cNvSpPr/>
          <p:nvPr/>
        </p:nvSpPr>
        <p:spPr>
          <a:xfrm>
            <a:off x="6454075" y="3406956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VM13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B813FD4-6417-443B-BBC1-7FFB0E5F1D05}"/>
              </a:ext>
            </a:extLst>
          </p:cNvPr>
          <p:cNvSpPr/>
          <p:nvPr/>
        </p:nvSpPr>
        <p:spPr>
          <a:xfrm>
            <a:off x="7118484" y="3406956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VM15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E65CDDE-C97F-4D51-A776-01F777AE1F80}"/>
              </a:ext>
            </a:extLst>
          </p:cNvPr>
          <p:cNvSpPr/>
          <p:nvPr/>
        </p:nvSpPr>
        <p:spPr>
          <a:xfrm>
            <a:off x="7782894" y="3406956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VM17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6F88F9F-8716-4763-82F9-9E819AC37755}"/>
              </a:ext>
            </a:extLst>
          </p:cNvPr>
          <p:cNvSpPr/>
          <p:nvPr/>
        </p:nvSpPr>
        <p:spPr>
          <a:xfrm>
            <a:off x="1732106" y="3013285"/>
            <a:ext cx="6831735" cy="229236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95000"/>
                    <a:lumOff val="5000"/>
                  </a:schemeClr>
                </a:solidFill>
              </a:rPr>
              <a:t>Service Fabric Placement – Stateless Gateway Processes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4E47E59-9927-44E7-8C22-00A610E9E220}"/>
              </a:ext>
            </a:extLst>
          </p:cNvPr>
          <p:cNvSpPr/>
          <p:nvPr/>
        </p:nvSpPr>
        <p:spPr>
          <a:xfrm>
            <a:off x="2350926" y="3388698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B690DAB-3206-4D68-99BF-3FD6482C446F}"/>
              </a:ext>
            </a:extLst>
          </p:cNvPr>
          <p:cNvSpPr/>
          <p:nvPr/>
        </p:nvSpPr>
        <p:spPr>
          <a:xfrm>
            <a:off x="3010455" y="3388698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2B2AC3B-B9F0-443D-AA6E-409F201B3B2A}"/>
              </a:ext>
            </a:extLst>
          </p:cNvPr>
          <p:cNvSpPr/>
          <p:nvPr/>
        </p:nvSpPr>
        <p:spPr>
          <a:xfrm>
            <a:off x="3669984" y="3388698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9A1873F-1403-48B0-979C-B14A87802A2D}"/>
              </a:ext>
            </a:extLst>
          </p:cNvPr>
          <p:cNvSpPr/>
          <p:nvPr/>
        </p:nvSpPr>
        <p:spPr>
          <a:xfrm>
            <a:off x="4475747" y="3388698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4DC9762-707C-495E-8768-80E266111021}"/>
              </a:ext>
            </a:extLst>
          </p:cNvPr>
          <p:cNvSpPr/>
          <p:nvPr/>
        </p:nvSpPr>
        <p:spPr>
          <a:xfrm>
            <a:off x="5146674" y="3388698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6CE7320-59A8-4EA7-BEED-E2F8A3786B79}"/>
              </a:ext>
            </a:extLst>
          </p:cNvPr>
          <p:cNvSpPr/>
          <p:nvPr/>
        </p:nvSpPr>
        <p:spPr>
          <a:xfrm>
            <a:off x="5817600" y="3388698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491DA5B-7084-4C5E-BF26-BCE6C05D1471}"/>
              </a:ext>
            </a:extLst>
          </p:cNvPr>
          <p:cNvSpPr/>
          <p:nvPr/>
        </p:nvSpPr>
        <p:spPr>
          <a:xfrm>
            <a:off x="6609358" y="3388698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C363EE3-39C6-4CD8-A59F-7CB8CC83EFE7}"/>
              </a:ext>
            </a:extLst>
          </p:cNvPr>
          <p:cNvSpPr/>
          <p:nvPr/>
        </p:nvSpPr>
        <p:spPr>
          <a:xfrm>
            <a:off x="7271816" y="3386800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B919764-2A2B-4800-8D16-B9884570304B}"/>
              </a:ext>
            </a:extLst>
          </p:cNvPr>
          <p:cNvSpPr/>
          <p:nvPr/>
        </p:nvSpPr>
        <p:spPr>
          <a:xfrm>
            <a:off x="7961308" y="3386800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6985E61-93A6-46C1-A551-5F4A3FE4FB56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2404665" y="3228755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D624422-AACE-463E-A1B6-6A9D16855E51}"/>
              </a:ext>
            </a:extLst>
          </p:cNvPr>
          <p:cNvCxnSpPr>
            <a:cxnSpLocks/>
          </p:cNvCxnSpPr>
          <p:nvPr/>
        </p:nvCxnSpPr>
        <p:spPr>
          <a:xfrm>
            <a:off x="3064194" y="3228755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2BF1DFB-5EE7-4928-B66C-2DA966318F28}"/>
              </a:ext>
            </a:extLst>
          </p:cNvPr>
          <p:cNvCxnSpPr>
            <a:cxnSpLocks/>
          </p:cNvCxnSpPr>
          <p:nvPr/>
        </p:nvCxnSpPr>
        <p:spPr>
          <a:xfrm>
            <a:off x="3723724" y="3228755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8CE9577-A3B4-4CBD-905B-9DDC2D85D108}"/>
              </a:ext>
            </a:extLst>
          </p:cNvPr>
          <p:cNvCxnSpPr>
            <a:cxnSpLocks/>
          </p:cNvCxnSpPr>
          <p:nvPr/>
        </p:nvCxnSpPr>
        <p:spPr>
          <a:xfrm>
            <a:off x="4536004" y="3228755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4AADE6-C9CA-481D-9174-C13DB877FDFB}"/>
              </a:ext>
            </a:extLst>
          </p:cNvPr>
          <p:cNvCxnSpPr>
            <a:cxnSpLocks/>
          </p:cNvCxnSpPr>
          <p:nvPr/>
        </p:nvCxnSpPr>
        <p:spPr>
          <a:xfrm>
            <a:off x="5196184" y="3228755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F04992-6A00-4643-B38D-C470B403C264}"/>
              </a:ext>
            </a:extLst>
          </p:cNvPr>
          <p:cNvCxnSpPr>
            <a:cxnSpLocks/>
          </p:cNvCxnSpPr>
          <p:nvPr/>
        </p:nvCxnSpPr>
        <p:spPr>
          <a:xfrm>
            <a:off x="5871339" y="3226857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5DD3439-7D6A-486D-857E-98FA878B7ACC}"/>
              </a:ext>
            </a:extLst>
          </p:cNvPr>
          <p:cNvCxnSpPr>
            <a:cxnSpLocks/>
          </p:cNvCxnSpPr>
          <p:nvPr/>
        </p:nvCxnSpPr>
        <p:spPr>
          <a:xfrm>
            <a:off x="6663097" y="3226856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D0CD76-AEFB-4270-9C8D-64BF81EAF100}"/>
              </a:ext>
            </a:extLst>
          </p:cNvPr>
          <p:cNvCxnSpPr>
            <a:cxnSpLocks/>
          </p:cNvCxnSpPr>
          <p:nvPr/>
        </p:nvCxnSpPr>
        <p:spPr>
          <a:xfrm>
            <a:off x="7325555" y="3222821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BC49EE9-7C2B-406F-BFB6-8B1E9B6F4980}"/>
              </a:ext>
            </a:extLst>
          </p:cNvPr>
          <p:cNvCxnSpPr>
            <a:cxnSpLocks/>
          </p:cNvCxnSpPr>
          <p:nvPr/>
        </p:nvCxnSpPr>
        <p:spPr>
          <a:xfrm>
            <a:off x="8015047" y="3222821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0F305B4-202C-4C6F-A729-85079450A1CC}"/>
              </a:ext>
            </a:extLst>
          </p:cNvPr>
          <p:cNvSpPr/>
          <p:nvPr/>
        </p:nvSpPr>
        <p:spPr>
          <a:xfrm>
            <a:off x="2623390" y="2666309"/>
            <a:ext cx="715751" cy="387116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E3DDA-AA57-40FE-8356-A52149E0C9BE}"/>
              </a:ext>
            </a:extLst>
          </p:cNvPr>
          <p:cNvSpPr/>
          <p:nvPr/>
        </p:nvSpPr>
        <p:spPr>
          <a:xfrm>
            <a:off x="3380138" y="2666309"/>
            <a:ext cx="715751" cy="387116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CE4AE-3227-4242-A344-46E09D66E54D}"/>
              </a:ext>
            </a:extLst>
          </p:cNvPr>
          <p:cNvSpPr/>
          <p:nvPr/>
        </p:nvSpPr>
        <p:spPr>
          <a:xfrm>
            <a:off x="4136886" y="2666309"/>
            <a:ext cx="715751" cy="387116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02F6C-5D39-4776-9F12-4B8D66F2E1E9}"/>
              </a:ext>
            </a:extLst>
          </p:cNvPr>
          <p:cNvSpPr/>
          <p:nvPr/>
        </p:nvSpPr>
        <p:spPr>
          <a:xfrm>
            <a:off x="4893634" y="2666309"/>
            <a:ext cx="715751" cy="387116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CE1C7A-3DA7-4F68-AA3D-A2C5AAA84CCA}"/>
              </a:ext>
            </a:extLst>
          </p:cNvPr>
          <p:cNvSpPr/>
          <p:nvPr/>
        </p:nvSpPr>
        <p:spPr>
          <a:xfrm>
            <a:off x="5650382" y="2666309"/>
            <a:ext cx="715751" cy="387116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0FB1F1-E78B-48F0-B390-8408E6157AB2}"/>
              </a:ext>
            </a:extLst>
          </p:cNvPr>
          <p:cNvSpPr/>
          <p:nvPr/>
        </p:nvSpPr>
        <p:spPr>
          <a:xfrm>
            <a:off x="6407130" y="2666309"/>
            <a:ext cx="715751" cy="387116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C0751D-49BD-4396-A392-97BB93C1B3DB}"/>
              </a:ext>
            </a:extLst>
          </p:cNvPr>
          <p:cNvSpPr/>
          <p:nvPr/>
        </p:nvSpPr>
        <p:spPr>
          <a:xfrm>
            <a:off x="7163878" y="2666309"/>
            <a:ext cx="715751" cy="387116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C485081F-C4A1-4BD4-B6B9-D3FCC46EDD0F}"/>
              </a:ext>
            </a:extLst>
          </p:cNvPr>
          <p:cNvSpPr/>
          <p:nvPr/>
        </p:nvSpPr>
        <p:spPr>
          <a:xfrm>
            <a:off x="2041974" y="3452058"/>
            <a:ext cx="6326369" cy="229236"/>
          </a:xfrm>
          <a:prstGeom prst="roundRect">
            <a:avLst>
              <a:gd name="adj" fmla="val 42557"/>
            </a:avLst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D1E1655C-C5B1-41FA-BFDD-EADDC010C025}"/>
              </a:ext>
            </a:extLst>
          </p:cNvPr>
          <p:cNvSpPr/>
          <p:nvPr/>
        </p:nvSpPr>
        <p:spPr>
          <a:xfrm>
            <a:off x="2164387" y="5486295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VM2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BA2EC16-26D5-4821-A69F-947DC3D44ACB}"/>
              </a:ext>
            </a:extLst>
          </p:cNvPr>
          <p:cNvSpPr/>
          <p:nvPr/>
        </p:nvSpPr>
        <p:spPr>
          <a:xfrm>
            <a:off x="2828796" y="5486295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VM4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3CC63685-E70B-4F3D-8375-156D36534649}"/>
              </a:ext>
            </a:extLst>
          </p:cNvPr>
          <p:cNvSpPr/>
          <p:nvPr/>
        </p:nvSpPr>
        <p:spPr>
          <a:xfrm>
            <a:off x="3493205" y="5486295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VM6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39A7C10B-6537-4B07-A4C4-CE3F22DD0EA8}"/>
              </a:ext>
            </a:extLst>
          </p:cNvPr>
          <p:cNvSpPr/>
          <p:nvPr/>
        </p:nvSpPr>
        <p:spPr>
          <a:xfrm>
            <a:off x="4300605" y="5486295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VM8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3771983E-C3A8-4DA4-B2AF-50CC4E6AEB89}"/>
              </a:ext>
            </a:extLst>
          </p:cNvPr>
          <p:cNvSpPr/>
          <p:nvPr/>
        </p:nvSpPr>
        <p:spPr>
          <a:xfrm>
            <a:off x="4965014" y="5486295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VM10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C65E40E-4C97-48E4-B554-35CE349C65B6}"/>
              </a:ext>
            </a:extLst>
          </p:cNvPr>
          <p:cNvSpPr/>
          <p:nvPr/>
        </p:nvSpPr>
        <p:spPr>
          <a:xfrm>
            <a:off x="5629424" y="5486295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VM12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0799D48-C91C-45F8-90FE-BE8D1BF29E4A}"/>
              </a:ext>
            </a:extLst>
          </p:cNvPr>
          <p:cNvSpPr/>
          <p:nvPr/>
        </p:nvSpPr>
        <p:spPr>
          <a:xfrm>
            <a:off x="6450830" y="5486295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VM14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534E37DF-3B69-4D0A-A690-CD87CED6E9A4}"/>
              </a:ext>
            </a:extLst>
          </p:cNvPr>
          <p:cNvSpPr/>
          <p:nvPr/>
        </p:nvSpPr>
        <p:spPr>
          <a:xfrm>
            <a:off x="7115239" y="5486295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VM16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69ADAE3C-0B83-4FFA-84B8-65F37C84688C}"/>
              </a:ext>
            </a:extLst>
          </p:cNvPr>
          <p:cNvSpPr/>
          <p:nvPr/>
        </p:nvSpPr>
        <p:spPr>
          <a:xfrm>
            <a:off x="7779649" y="5486295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VM18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250AD5C8-E952-4DA2-A8E1-0374C3C576FE}"/>
              </a:ext>
            </a:extLst>
          </p:cNvPr>
          <p:cNvSpPr/>
          <p:nvPr/>
        </p:nvSpPr>
        <p:spPr>
          <a:xfrm>
            <a:off x="1728861" y="5092624"/>
            <a:ext cx="6831735" cy="229236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95000"/>
                    <a:lumOff val="5000"/>
                  </a:schemeClr>
                </a:solidFill>
              </a:rPr>
              <a:t>Service Fabric Placement – Stateful Backend Processes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AE80629-EEE8-4D7E-8450-C37555F8FD66}"/>
              </a:ext>
            </a:extLst>
          </p:cNvPr>
          <p:cNvSpPr/>
          <p:nvPr/>
        </p:nvSpPr>
        <p:spPr>
          <a:xfrm>
            <a:off x="2372905" y="5468037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6E23470-387A-4A20-B844-A089F6CEBD06}"/>
              </a:ext>
            </a:extLst>
          </p:cNvPr>
          <p:cNvSpPr/>
          <p:nvPr/>
        </p:nvSpPr>
        <p:spPr>
          <a:xfrm>
            <a:off x="3007210" y="5468037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B4F2610-2C11-477D-845B-BE5CB4B9DF08}"/>
              </a:ext>
            </a:extLst>
          </p:cNvPr>
          <p:cNvSpPr/>
          <p:nvPr/>
        </p:nvSpPr>
        <p:spPr>
          <a:xfrm>
            <a:off x="3666739" y="5468037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40BDC16-220E-45ED-AA8A-680EB186A6E8}"/>
              </a:ext>
            </a:extLst>
          </p:cNvPr>
          <p:cNvSpPr/>
          <p:nvPr/>
        </p:nvSpPr>
        <p:spPr>
          <a:xfrm>
            <a:off x="4472502" y="5468037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F24D508-4298-4AA9-BEEA-5ECDC6AFA4C2}"/>
              </a:ext>
            </a:extLst>
          </p:cNvPr>
          <p:cNvSpPr/>
          <p:nvPr/>
        </p:nvSpPr>
        <p:spPr>
          <a:xfrm>
            <a:off x="5143429" y="5468037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6206EC0-5F20-400C-AEC9-FD951329C369}"/>
              </a:ext>
            </a:extLst>
          </p:cNvPr>
          <p:cNvSpPr/>
          <p:nvPr/>
        </p:nvSpPr>
        <p:spPr>
          <a:xfrm>
            <a:off x="5814355" y="5468037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1DE8948F-6DB3-45F6-A2EC-AD3D62855CF6}"/>
              </a:ext>
            </a:extLst>
          </p:cNvPr>
          <p:cNvSpPr/>
          <p:nvPr/>
        </p:nvSpPr>
        <p:spPr>
          <a:xfrm>
            <a:off x="6606113" y="5468037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D6A5B8E-4486-4795-BE83-431596AA93F7}"/>
              </a:ext>
            </a:extLst>
          </p:cNvPr>
          <p:cNvSpPr/>
          <p:nvPr/>
        </p:nvSpPr>
        <p:spPr>
          <a:xfrm>
            <a:off x="7268571" y="5466139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88DE665-F48C-46D0-B03A-43C11C160426}"/>
              </a:ext>
            </a:extLst>
          </p:cNvPr>
          <p:cNvSpPr/>
          <p:nvPr/>
        </p:nvSpPr>
        <p:spPr>
          <a:xfrm>
            <a:off x="7958063" y="5466139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8854ECF-0FF1-42A7-8B2D-7E4182182A10}"/>
              </a:ext>
            </a:extLst>
          </p:cNvPr>
          <p:cNvCxnSpPr>
            <a:cxnSpLocks/>
            <a:endCxn id="154" idx="0"/>
          </p:cNvCxnSpPr>
          <p:nvPr/>
        </p:nvCxnSpPr>
        <p:spPr>
          <a:xfrm>
            <a:off x="2426644" y="5308094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DA78FF7-CE9E-42AC-9EEE-2A0492294910}"/>
              </a:ext>
            </a:extLst>
          </p:cNvPr>
          <p:cNvCxnSpPr>
            <a:cxnSpLocks/>
          </p:cNvCxnSpPr>
          <p:nvPr/>
        </p:nvCxnSpPr>
        <p:spPr>
          <a:xfrm>
            <a:off x="3060949" y="5308094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D2BF704-8183-4E2A-A08B-91ED36FFC709}"/>
              </a:ext>
            </a:extLst>
          </p:cNvPr>
          <p:cNvCxnSpPr>
            <a:cxnSpLocks/>
          </p:cNvCxnSpPr>
          <p:nvPr/>
        </p:nvCxnSpPr>
        <p:spPr>
          <a:xfrm>
            <a:off x="3720479" y="5308094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E19C03E-B29F-4D66-A6B4-A25B62522CC4}"/>
              </a:ext>
            </a:extLst>
          </p:cNvPr>
          <p:cNvCxnSpPr>
            <a:cxnSpLocks/>
          </p:cNvCxnSpPr>
          <p:nvPr/>
        </p:nvCxnSpPr>
        <p:spPr>
          <a:xfrm>
            <a:off x="4532759" y="5308094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99AB547-8EA0-4954-A489-DC4B9F94B288}"/>
              </a:ext>
            </a:extLst>
          </p:cNvPr>
          <p:cNvCxnSpPr>
            <a:cxnSpLocks/>
          </p:cNvCxnSpPr>
          <p:nvPr/>
        </p:nvCxnSpPr>
        <p:spPr>
          <a:xfrm>
            <a:off x="5192939" y="5308094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A8BACB3-C9B9-4C38-827C-0EE344EA6273}"/>
              </a:ext>
            </a:extLst>
          </p:cNvPr>
          <p:cNvCxnSpPr>
            <a:cxnSpLocks/>
          </p:cNvCxnSpPr>
          <p:nvPr/>
        </p:nvCxnSpPr>
        <p:spPr>
          <a:xfrm>
            <a:off x="5868094" y="5306196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E23BA25-B3D7-4433-8335-A5BE680E1C99}"/>
              </a:ext>
            </a:extLst>
          </p:cNvPr>
          <p:cNvCxnSpPr>
            <a:cxnSpLocks/>
          </p:cNvCxnSpPr>
          <p:nvPr/>
        </p:nvCxnSpPr>
        <p:spPr>
          <a:xfrm>
            <a:off x="6659852" y="5306195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8808F77-B1A3-4470-94C2-33399A693741}"/>
              </a:ext>
            </a:extLst>
          </p:cNvPr>
          <p:cNvCxnSpPr>
            <a:cxnSpLocks/>
          </p:cNvCxnSpPr>
          <p:nvPr/>
        </p:nvCxnSpPr>
        <p:spPr>
          <a:xfrm>
            <a:off x="7322310" y="5302160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6A45EFC-B89E-4B4F-9637-B9F019CAAD6F}"/>
              </a:ext>
            </a:extLst>
          </p:cNvPr>
          <p:cNvCxnSpPr>
            <a:cxnSpLocks/>
          </p:cNvCxnSpPr>
          <p:nvPr/>
        </p:nvCxnSpPr>
        <p:spPr>
          <a:xfrm>
            <a:off x="8011802" y="5302160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B0C6D01-3FAB-45AC-8CFA-3EF97052BF58}"/>
              </a:ext>
            </a:extLst>
          </p:cNvPr>
          <p:cNvSpPr/>
          <p:nvPr/>
        </p:nvSpPr>
        <p:spPr>
          <a:xfrm>
            <a:off x="2620145" y="4745648"/>
            <a:ext cx="715751" cy="387116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872D1F6-DE4E-4547-837A-76391BE6EC74}"/>
              </a:ext>
            </a:extLst>
          </p:cNvPr>
          <p:cNvSpPr/>
          <p:nvPr/>
        </p:nvSpPr>
        <p:spPr>
          <a:xfrm>
            <a:off x="3376893" y="4745648"/>
            <a:ext cx="715751" cy="387116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9172C22-23F0-4F6C-A559-434C5242757F}"/>
              </a:ext>
            </a:extLst>
          </p:cNvPr>
          <p:cNvSpPr/>
          <p:nvPr/>
        </p:nvSpPr>
        <p:spPr>
          <a:xfrm>
            <a:off x="4133641" y="4745648"/>
            <a:ext cx="715751" cy="387116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A2B508E-431D-4F3A-AF7E-7D81915AB912}"/>
              </a:ext>
            </a:extLst>
          </p:cNvPr>
          <p:cNvSpPr/>
          <p:nvPr/>
        </p:nvSpPr>
        <p:spPr>
          <a:xfrm>
            <a:off x="4890389" y="4745648"/>
            <a:ext cx="715751" cy="387116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F7F8449-1E45-44F7-A287-24DB2E7806EE}"/>
              </a:ext>
            </a:extLst>
          </p:cNvPr>
          <p:cNvSpPr/>
          <p:nvPr/>
        </p:nvSpPr>
        <p:spPr>
          <a:xfrm>
            <a:off x="5647137" y="4745648"/>
            <a:ext cx="715751" cy="387116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9DF848D-A0BB-45AA-9E1F-69783923C630}"/>
              </a:ext>
            </a:extLst>
          </p:cNvPr>
          <p:cNvSpPr/>
          <p:nvPr/>
        </p:nvSpPr>
        <p:spPr>
          <a:xfrm>
            <a:off x="6403885" y="4745648"/>
            <a:ext cx="715751" cy="387116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6BC37F6-5087-4346-8347-829655798435}"/>
              </a:ext>
            </a:extLst>
          </p:cNvPr>
          <p:cNvSpPr/>
          <p:nvPr/>
        </p:nvSpPr>
        <p:spPr>
          <a:xfrm>
            <a:off x="7160633" y="4745648"/>
            <a:ext cx="715751" cy="387116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05E488E4-51A5-4D98-8E3E-DE78DD1CA7C6}"/>
              </a:ext>
            </a:extLst>
          </p:cNvPr>
          <p:cNvSpPr/>
          <p:nvPr/>
        </p:nvSpPr>
        <p:spPr>
          <a:xfrm>
            <a:off x="2038729" y="5531397"/>
            <a:ext cx="6326369" cy="229236"/>
          </a:xfrm>
          <a:prstGeom prst="roundRect">
            <a:avLst>
              <a:gd name="adj" fmla="val 42557"/>
            </a:avLst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C2EF3AF-9C66-4BB2-84DA-CF1245A342CF}"/>
              </a:ext>
            </a:extLst>
          </p:cNvPr>
          <p:cNvCxnSpPr>
            <a:cxnSpLocks/>
          </p:cNvCxnSpPr>
          <p:nvPr/>
        </p:nvCxnSpPr>
        <p:spPr>
          <a:xfrm>
            <a:off x="8109651" y="3569312"/>
            <a:ext cx="0" cy="1829989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Speech Bubble: Rectangle 186">
            <a:extLst>
              <a:ext uri="{FF2B5EF4-FFF2-40B4-BE49-F238E27FC236}">
                <a16:creationId xmlns:a16="http://schemas.microsoft.com/office/drawing/2014/main" id="{AC981730-1C98-4F2B-B869-FA818C3AAF61}"/>
              </a:ext>
            </a:extLst>
          </p:cNvPr>
          <p:cNvSpPr/>
          <p:nvPr/>
        </p:nvSpPr>
        <p:spPr>
          <a:xfrm>
            <a:off x="8991508" y="4377704"/>
            <a:ext cx="2150225" cy="1030159"/>
          </a:xfrm>
          <a:prstGeom prst="wedgeRectCallout">
            <a:avLst>
              <a:gd name="adj1" fmla="val -89074"/>
              <a:gd name="adj2" fmla="val -40144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The gateway looks up the backend owner of an entity from SF for routing. </a:t>
            </a:r>
          </a:p>
        </p:txBody>
      </p:sp>
      <p:sp>
        <p:nvSpPr>
          <p:cNvPr id="188" name="Flowchart: Magnetic Disk 187">
            <a:extLst>
              <a:ext uri="{FF2B5EF4-FFF2-40B4-BE49-F238E27FC236}">
                <a16:creationId xmlns:a16="http://schemas.microsoft.com/office/drawing/2014/main" id="{3D6BFCC4-4830-4C01-BC3C-BDDDC8BF5D5F}"/>
              </a:ext>
            </a:extLst>
          </p:cNvPr>
          <p:cNvSpPr/>
          <p:nvPr/>
        </p:nvSpPr>
        <p:spPr>
          <a:xfrm>
            <a:off x="8523583" y="3330383"/>
            <a:ext cx="1378501" cy="658890"/>
          </a:xfrm>
          <a:prstGeom prst="flowChartMagneticDisk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0" name="Speech Bubble: Rectangle 189">
            <a:extLst>
              <a:ext uri="{FF2B5EF4-FFF2-40B4-BE49-F238E27FC236}">
                <a16:creationId xmlns:a16="http://schemas.microsoft.com/office/drawing/2014/main" id="{CC9E4552-F140-4424-8352-2807F1D2ED97}"/>
              </a:ext>
            </a:extLst>
          </p:cNvPr>
          <p:cNvSpPr/>
          <p:nvPr/>
        </p:nvSpPr>
        <p:spPr>
          <a:xfrm>
            <a:off x="971162" y="5966945"/>
            <a:ext cx="8084557" cy="602586"/>
          </a:xfrm>
          <a:prstGeom prst="wedgeRectCallout">
            <a:avLst>
              <a:gd name="adj1" fmla="val -2596"/>
              <a:gd name="adj2" fmla="val -140469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Workload placement in the backend is done by SF leader election, choosing a primary and designated secondary processes for owning an entity. Any required failover from primary to secondary is instant and automatic. Idle entities are unloaded.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40C2BBF-BD31-4E89-80FD-1C557DFC06B5}"/>
              </a:ext>
            </a:extLst>
          </p:cNvPr>
          <p:cNvSpPr txBox="1"/>
          <p:nvPr/>
        </p:nvSpPr>
        <p:spPr>
          <a:xfrm>
            <a:off x="8734098" y="3598147"/>
            <a:ext cx="99546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800"/>
              <a:t>Entities are managed</a:t>
            </a:r>
            <a:br>
              <a:rPr lang="en-US" sz="800"/>
            </a:br>
            <a:r>
              <a:rPr lang="en-US" sz="800"/>
              <a:t>by the gateway layer </a:t>
            </a:r>
          </a:p>
        </p:txBody>
      </p:sp>
      <p:sp>
        <p:nvSpPr>
          <p:cNvPr id="193" name="Speech Bubble: Rectangle 192">
            <a:extLst>
              <a:ext uri="{FF2B5EF4-FFF2-40B4-BE49-F238E27FC236}">
                <a16:creationId xmlns:a16="http://schemas.microsoft.com/office/drawing/2014/main" id="{532DB0D6-B236-4357-BE5B-651DB2417003}"/>
              </a:ext>
            </a:extLst>
          </p:cNvPr>
          <p:cNvSpPr/>
          <p:nvPr/>
        </p:nvSpPr>
        <p:spPr>
          <a:xfrm>
            <a:off x="8695747" y="2783198"/>
            <a:ext cx="1010701" cy="436468"/>
          </a:xfrm>
          <a:prstGeom prst="wedgeRectCallout">
            <a:avLst>
              <a:gd name="adj1" fmla="val 69693"/>
              <a:gd name="adj2" fmla="val 20668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err="1"/>
              <a:t>AuthZ</a:t>
            </a:r>
            <a:r>
              <a:rPr lang="en-US" sz="800"/>
              <a:t> delegated to AAD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44261EC-E879-4655-A018-C5D99E409959}"/>
              </a:ext>
            </a:extLst>
          </p:cNvPr>
          <p:cNvCxnSpPr>
            <a:cxnSpLocks/>
            <a:stCxn id="29" idx="2"/>
            <a:endCxn id="172" idx="0"/>
          </p:cNvCxnSpPr>
          <p:nvPr/>
        </p:nvCxnSpPr>
        <p:spPr>
          <a:xfrm flipH="1">
            <a:off x="2978021" y="3627124"/>
            <a:ext cx="2222392" cy="111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Speech Bubble: Rectangle 188">
            <a:extLst>
              <a:ext uri="{FF2B5EF4-FFF2-40B4-BE49-F238E27FC236}">
                <a16:creationId xmlns:a16="http://schemas.microsoft.com/office/drawing/2014/main" id="{89E6CDB1-637A-42CB-9D6C-30F7D6D92AC4}"/>
              </a:ext>
            </a:extLst>
          </p:cNvPr>
          <p:cNvSpPr/>
          <p:nvPr/>
        </p:nvSpPr>
        <p:spPr>
          <a:xfrm>
            <a:off x="2700526" y="3791559"/>
            <a:ext cx="4954933" cy="602586"/>
          </a:xfrm>
          <a:prstGeom prst="wedgeRectCallout">
            <a:avLst>
              <a:gd name="adj1" fmla="val -1582"/>
              <a:gd name="adj2" fmla="val -119539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Workload placement in the gateway is done by the load balancer (quasi randomly) and accumulated state is managed for the duration of the link lifetime. </a:t>
            </a:r>
          </a:p>
        </p:txBody>
      </p:sp>
    </p:spTree>
    <p:extLst>
      <p:ext uri="{BB962C8B-B14F-4D97-AF65-F5344CB8AC3E}">
        <p14:creationId xmlns:p14="http://schemas.microsoft.com/office/powerpoint/2010/main" val="49177442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F28F9C-3D97-4ECD-B875-209B4FFC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Backend: Service Bus Premium.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3682DA0-A910-4E43-BB75-7B3B08C19308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/>
              <a:t>Workload placement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46D7EB-B2F9-4DD8-8E9B-7F6ED818B9B8}"/>
              </a:ext>
            </a:extLst>
          </p:cNvPr>
          <p:cNvSpPr/>
          <p:nvPr/>
        </p:nvSpPr>
        <p:spPr>
          <a:xfrm>
            <a:off x="788184" y="5665298"/>
            <a:ext cx="9493995" cy="964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US">
                <a:solidFill>
                  <a:schemeClr val="bg2">
                    <a:lumMod val="95000"/>
                  </a:schemeClr>
                </a:solidFill>
              </a:rPr>
              <a:t>Backend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D1E1655C-C5B1-41FA-BFDD-EADDC010C025}"/>
              </a:ext>
            </a:extLst>
          </p:cNvPr>
          <p:cNvSpPr/>
          <p:nvPr/>
        </p:nvSpPr>
        <p:spPr>
          <a:xfrm>
            <a:off x="2498616" y="6451145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VM2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BA2EC16-26D5-4821-A69F-947DC3D44ACB}"/>
              </a:ext>
            </a:extLst>
          </p:cNvPr>
          <p:cNvSpPr/>
          <p:nvPr/>
        </p:nvSpPr>
        <p:spPr>
          <a:xfrm>
            <a:off x="3163025" y="6451145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VM4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3CC63685-E70B-4F3D-8375-156D36534649}"/>
              </a:ext>
            </a:extLst>
          </p:cNvPr>
          <p:cNvSpPr/>
          <p:nvPr/>
        </p:nvSpPr>
        <p:spPr>
          <a:xfrm>
            <a:off x="3827434" y="6451145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VM6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39A7C10B-6537-4B07-A4C4-CE3F22DD0EA8}"/>
              </a:ext>
            </a:extLst>
          </p:cNvPr>
          <p:cNvSpPr/>
          <p:nvPr/>
        </p:nvSpPr>
        <p:spPr>
          <a:xfrm>
            <a:off x="4634834" y="6451145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VM8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3771983E-C3A8-4DA4-B2AF-50CC4E6AEB89}"/>
              </a:ext>
            </a:extLst>
          </p:cNvPr>
          <p:cNvSpPr/>
          <p:nvPr/>
        </p:nvSpPr>
        <p:spPr>
          <a:xfrm>
            <a:off x="5299243" y="6451145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VM10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C65E40E-4C97-48E4-B554-35CE349C65B6}"/>
              </a:ext>
            </a:extLst>
          </p:cNvPr>
          <p:cNvSpPr/>
          <p:nvPr/>
        </p:nvSpPr>
        <p:spPr>
          <a:xfrm>
            <a:off x="5963653" y="6451145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VM12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90799D48-C91C-45F8-90FE-BE8D1BF29E4A}"/>
              </a:ext>
            </a:extLst>
          </p:cNvPr>
          <p:cNvSpPr/>
          <p:nvPr/>
        </p:nvSpPr>
        <p:spPr>
          <a:xfrm>
            <a:off x="6785059" y="6451145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VM14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534E37DF-3B69-4D0A-A690-CD87CED6E9A4}"/>
              </a:ext>
            </a:extLst>
          </p:cNvPr>
          <p:cNvSpPr/>
          <p:nvPr/>
        </p:nvSpPr>
        <p:spPr>
          <a:xfrm>
            <a:off x="7449468" y="6451145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VM16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69ADAE3C-0B83-4FFA-84B8-65F37C84688C}"/>
              </a:ext>
            </a:extLst>
          </p:cNvPr>
          <p:cNvSpPr/>
          <p:nvPr/>
        </p:nvSpPr>
        <p:spPr>
          <a:xfrm>
            <a:off x="8113878" y="6451145"/>
            <a:ext cx="464307" cy="2201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VM18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250AD5C8-E952-4DA2-A8E1-0374C3C576FE}"/>
              </a:ext>
            </a:extLst>
          </p:cNvPr>
          <p:cNvSpPr/>
          <p:nvPr/>
        </p:nvSpPr>
        <p:spPr>
          <a:xfrm>
            <a:off x="2063090" y="6057474"/>
            <a:ext cx="6831735" cy="229236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95000"/>
                    <a:lumOff val="5000"/>
                  </a:schemeClr>
                </a:solidFill>
              </a:rPr>
              <a:t>Service Fabric Placement – Stateful Backend Processes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AE80629-EEE8-4D7E-8450-C37555F8FD66}"/>
              </a:ext>
            </a:extLst>
          </p:cNvPr>
          <p:cNvSpPr/>
          <p:nvPr/>
        </p:nvSpPr>
        <p:spPr>
          <a:xfrm>
            <a:off x="2707134" y="6432887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6E23470-387A-4A20-B844-A089F6CEBD06}"/>
              </a:ext>
            </a:extLst>
          </p:cNvPr>
          <p:cNvSpPr/>
          <p:nvPr/>
        </p:nvSpPr>
        <p:spPr>
          <a:xfrm>
            <a:off x="3341439" y="6432887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B4F2610-2C11-477D-845B-BE5CB4B9DF08}"/>
              </a:ext>
            </a:extLst>
          </p:cNvPr>
          <p:cNvSpPr/>
          <p:nvPr/>
        </p:nvSpPr>
        <p:spPr>
          <a:xfrm>
            <a:off x="4000968" y="6432887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40BDC16-220E-45ED-AA8A-680EB186A6E8}"/>
              </a:ext>
            </a:extLst>
          </p:cNvPr>
          <p:cNvSpPr/>
          <p:nvPr/>
        </p:nvSpPr>
        <p:spPr>
          <a:xfrm>
            <a:off x="4806731" y="6432887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F24D508-4298-4AA9-BEEA-5ECDC6AFA4C2}"/>
              </a:ext>
            </a:extLst>
          </p:cNvPr>
          <p:cNvSpPr/>
          <p:nvPr/>
        </p:nvSpPr>
        <p:spPr>
          <a:xfrm>
            <a:off x="5477658" y="6432887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6206EC0-5F20-400C-AEC9-FD951329C369}"/>
              </a:ext>
            </a:extLst>
          </p:cNvPr>
          <p:cNvSpPr/>
          <p:nvPr/>
        </p:nvSpPr>
        <p:spPr>
          <a:xfrm>
            <a:off x="6148584" y="6432887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1DE8948F-6DB3-45F6-A2EC-AD3D62855CF6}"/>
              </a:ext>
            </a:extLst>
          </p:cNvPr>
          <p:cNvSpPr/>
          <p:nvPr/>
        </p:nvSpPr>
        <p:spPr>
          <a:xfrm>
            <a:off x="6940342" y="6432887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D6A5B8E-4486-4795-BE83-431596AA93F7}"/>
              </a:ext>
            </a:extLst>
          </p:cNvPr>
          <p:cNvSpPr/>
          <p:nvPr/>
        </p:nvSpPr>
        <p:spPr>
          <a:xfrm>
            <a:off x="7602800" y="6430989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88DE665-F48C-46D0-B03A-43C11C160426}"/>
              </a:ext>
            </a:extLst>
          </p:cNvPr>
          <p:cNvSpPr/>
          <p:nvPr/>
        </p:nvSpPr>
        <p:spPr>
          <a:xfrm>
            <a:off x="8292292" y="6430989"/>
            <a:ext cx="107478" cy="96819"/>
          </a:xfrm>
          <a:prstGeom prst="ellipse">
            <a:avLst/>
          </a:prstGeom>
          <a:solidFill>
            <a:srgbClr val="FF99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8854ECF-0FF1-42A7-8B2D-7E4182182A10}"/>
              </a:ext>
            </a:extLst>
          </p:cNvPr>
          <p:cNvCxnSpPr>
            <a:cxnSpLocks/>
            <a:endCxn id="154" idx="0"/>
          </p:cNvCxnSpPr>
          <p:nvPr/>
        </p:nvCxnSpPr>
        <p:spPr>
          <a:xfrm>
            <a:off x="2760873" y="6272944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DA78FF7-CE9E-42AC-9EEE-2A0492294910}"/>
              </a:ext>
            </a:extLst>
          </p:cNvPr>
          <p:cNvCxnSpPr>
            <a:cxnSpLocks/>
          </p:cNvCxnSpPr>
          <p:nvPr/>
        </p:nvCxnSpPr>
        <p:spPr>
          <a:xfrm>
            <a:off x="3395178" y="6272944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D2BF704-8183-4E2A-A08B-91ED36FFC709}"/>
              </a:ext>
            </a:extLst>
          </p:cNvPr>
          <p:cNvCxnSpPr>
            <a:cxnSpLocks/>
          </p:cNvCxnSpPr>
          <p:nvPr/>
        </p:nvCxnSpPr>
        <p:spPr>
          <a:xfrm>
            <a:off x="4054708" y="6272944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E19C03E-B29F-4D66-A6B4-A25B62522CC4}"/>
              </a:ext>
            </a:extLst>
          </p:cNvPr>
          <p:cNvCxnSpPr>
            <a:cxnSpLocks/>
          </p:cNvCxnSpPr>
          <p:nvPr/>
        </p:nvCxnSpPr>
        <p:spPr>
          <a:xfrm>
            <a:off x="4866988" y="6272944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99AB547-8EA0-4954-A489-DC4B9F94B288}"/>
              </a:ext>
            </a:extLst>
          </p:cNvPr>
          <p:cNvCxnSpPr>
            <a:cxnSpLocks/>
          </p:cNvCxnSpPr>
          <p:nvPr/>
        </p:nvCxnSpPr>
        <p:spPr>
          <a:xfrm>
            <a:off x="5527168" y="6272944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A8BACB3-C9B9-4C38-827C-0EE344EA6273}"/>
              </a:ext>
            </a:extLst>
          </p:cNvPr>
          <p:cNvCxnSpPr>
            <a:cxnSpLocks/>
          </p:cNvCxnSpPr>
          <p:nvPr/>
        </p:nvCxnSpPr>
        <p:spPr>
          <a:xfrm>
            <a:off x="6202323" y="6271046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E23BA25-B3D7-4433-8335-A5BE680E1C99}"/>
              </a:ext>
            </a:extLst>
          </p:cNvPr>
          <p:cNvCxnSpPr>
            <a:cxnSpLocks/>
          </p:cNvCxnSpPr>
          <p:nvPr/>
        </p:nvCxnSpPr>
        <p:spPr>
          <a:xfrm>
            <a:off x="6994081" y="6271045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8808F77-B1A3-4470-94C2-33399A693741}"/>
              </a:ext>
            </a:extLst>
          </p:cNvPr>
          <p:cNvCxnSpPr>
            <a:cxnSpLocks/>
          </p:cNvCxnSpPr>
          <p:nvPr/>
        </p:nvCxnSpPr>
        <p:spPr>
          <a:xfrm>
            <a:off x="7656539" y="6267010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6A45EFC-B89E-4B4F-9637-B9F019CAAD6F}"/>
              </a:ext>
            </a:extLst>
          </p:cNvPr>
          <p:cNvCxnSpPr>
            <a:cxnSpLocks/>
          </p:cNvCxnSpPr>
          <p:nvPr/>
        </p:nvCxnSpPr>
        <p:spPr>
          <a:xfrm>
            <a:off x="8346031" y="6267010"/>
            <a:ext cx="0" cy="1599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B0C6D01-3FAB-45AC-8CFA-3EF97052BF58}"/>
              </a:ext>
            </a:extLst>
          </p:cNvPr>
          <p:cNvSpPr/>
          <p:nvPr/>
        </p:nvSpPr>
        <p:spPr>
          <a:xfrm>
            <a:off x="2954374" y="5710498"/>
            <a:ext cx="715751" cy="387116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872D1F6-DE4E-4547-837A-76391BE6EC74}"/>
              </a:ext>
            </a:extLst>
          </p:cNvPr>
          <p:cNvSpPr/>
          <p:nvPr/>
        </p:nvSpPr>
        <p:spPr>
          <a:xfrm>
            <a:off x="3711122" y="5710498"/>
            <a:ext cx="715751" cy="387116"/>
          </a:xfrm>
          <a:prstGeom prst="rect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9172C22-23F0-4F6C-A559-434C5242757F}"/>
              </a:ext>
            </a:extLst>
          </p:cNvPr>
          <p:cNvSpPr/>
          <p:nvPr/>
        </p:nvSpPr>
        <p:spPr>
          <a:xfrm>
            <a:off x="4467870" y="5710498"/>
            <a:ext cx="715751" cy="387116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A2B508E-431D-4F3A-AF7E-7D81915AB912}"/>
              </a:ext>
            </a:extLst>
          </p:cNvPr>
          <p:cNvSpPr/>
          <p:nvPr/>
        </p:nvSpPr>
        <p:spPr>
          <a:xfrm>
            <a:off x="5224618" y="5710498"/>
            <a:ext cx="715751" cy="387116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F7F8449-1E45-44F7-A287-24DB2E7806EE}"/>
              </a:ext>
            </a:extLst>
          </p:cNvPr>
          <p:cNvSpPr/>
          <p:nvPr/>
        </p:nvSpPr>
        <p:spPr>
          <a:xfrm>
            <a:off x="5981366" y="5710498"/>
            <a:ext cx="715751" cy="387116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9DF848D-A0BB-45AA-9E1F-69783923C630}"/>
              </a:ext>
            </a:extLst>
          </p:cNvPr>
          <p:cNvSpPr/>
          <p:nvPr/>
        </p:nvSpPr>
        <p:spPr>
          <a:xfrm>
            <a:off x="6738114" y="5710498"/>
            <a:ext cx="715751" cy="387116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6BC37F6-5087-4346-8347-829655798435}"/>
              </a:ext>
            </a:extLst>
          </p:cNvPr>
          <p:cNvSpPr/>
          <p:nvPr/>
        </p:nvSpPr>
        <p:spPr>
          <a:xfrm>
            <a:off x="7494862" y="5710498"/>
            <a:ext cx="715751" cy="387116"/>
          </a:xfrm>
          <a:prstGeom prst="rect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Process Container</a:t>
            </a:r>
            <a:endParaRPr lang="en-US" sz="1200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05E488E4-51A5-4D98-8E3E-DE78DD1CA7C6}"/>
              </a:ext>
            </a:extLst>
          </p:cNvPr>
          <p:cNvSpPr/>
          <p:nvPr/>
        </p:nvSpPr>
        <p:spPr>
          <a:xfrm>
            <a:off x="2372958" y="6496247"/>
            <a:ext cx="6326369" cy="229236"/>
          </a:xfrm>
          <a:prstGeom prst="roundRect">
            <a:avLst>
              <a:gd name="adj" fmla="val 42557"/>
            </a:avLst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D64BEE4-487C-4817-BEF9-2028711B7F40}"/>
              </a:ext>
            </a:extLst>
          </p:cNvPr>
          <p:cNvSpPr/>
          <p:nvPr/>
        </p:nvSpPr>
        <p:spPr>
          <a:xfrm>
            <a:off x="2063090" y="2332382"/>
            <a:ext cx="7087215" cy="2989477"/>
          </a:xfrm>
          <a:prstGeom prst="wedgeRectCallout">
            <a:avLst>
              <a:gd name="adj1" fmla="val -21851"/>
              <a:gd name="adj2" fmla="val 61115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B2264250-D6E3-48ED-94C7-8AC6226057AF}"/>
              </a:ext>
            </a:extLst>
          </p:cNvPr>
          <p:cNvSpPr/>
          <p:nvPr/>
        </p:nvSpPr>
        <p:spPr>
          <a:xfrm>
            <a:off x="2140804" y="4477407"/>
            <a:ext cx="6921215" cy="7222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/>
              <a:t>VM6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93E84-3CB8-4F67-BE44-A2003072BE6F}"/>
              </a:ext>
            </a:extLst>
          </p:cNvPr>
          <p:cNvSpPr/>
          <p:nvPr/>
        </p:nvSpPr>
        <p:spPr>
          <a:xfrm>
            <a:off x="2318041" y="4331230"/>
            <a:ext cx="3264452" cy="6482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/>
                </a:solidFill>
              </a:rPr>
              <a:t>CPU</a:t>
            </a:r>
            <a:br>
              <a:rPr lang="en-US" sz="800">
                <a:solidFill>
                  <a:schemeClr val="bg2"/>
                </a:solidFill>
              </a:rPr>
            </a:br>
            <a:r>
              <a:rPr lang="en-US" sz="800">
                <a:solidFill>
                  <a:schemeClr val="bg2"/>
                </a:solidFill>
              </a:rPr>
              <a:t>Cores</a:t>
            </a:r>
            <a:br>
              <a:rPr lang="en-US" sz="800">
                <a:solidFill>
                  <a:schemeClr val="bg2"/>
                </a:solidFill>
              </a:rPr>
            </a:br>
            <a:r>
              <a:rPr lang="en-US" sz="800">
                <a:solidFill>
                  <a:schemeClr val="bg2"/>
                </a:solidFill>
              </a:rPr>
              <a:t>L-Series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69717-CC85-4681-B440-14A7816FD21A}"/>
              </a:ext>
            </a:extLst>
          </p:cNvPr>
          <p:cNvSpPr/>
          <p:nvPr/>
        </p:nvSpPr>
        <p:spPr>
          <a:xfrm>
            <a:off x="2954374" y="4451547"/>
            <a:ext cx="201799" cy="2038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425890E-C3EB-4D7C-9086-52E7535A8C60}"/>
              </a:ext>
            </a:extLst>
          </p:cNvPr>
          <p:cNvSpPr/>
          <p:nvPr/>
        </p:nvSpPr>
        <p:spPr>
          <a:xfrm>
            <a:off x="2954373" y="4673622"/>
            <a:ext cx="201799" cy="2038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3AB8E39-4125-4473-AB3B-593FFAA29904}"/>
              </a:ext>
            </a:extLst>
          </p:cNvPr>
          <p:cNvSpPr/>
          <p:nvPr/>
        </p:nvSpPr>
        <p:spPr>
          <a:xfrm>
            <a:off x="3166956" y="4451547"/>
            <a:ext cx="201799" cy="2038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458E99-9204-435E-80CD-9E549084CDF7}"/>
              </a:ext>
            </a:extLst>
          </p:cNvPr>
          <p:cNvSpPr/>
          <p:nvPr/>
        </p:nvSpPr>
        <p:spPr>
          <a:xfrm>
            <a:off x="3166955" y="4673622"/>
            <a:ext cx="201799" cy="2038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1305EE8-A7B1-4492-B2A6-389B0EB2B909}"/>
              </a:ext>
            </a:extLst>
          </p:cNvPr>
          <p:cNvSpPr/>
          <p:nvPr/>
        </p:nvSpPr>
        <p:spPr>
          <a:xfrm>
            <a:off x="3379538" y="4451547"/>
            <a:ext cx="201799" cy="2038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A97D419-A89A-4846-B6F2-011B8324AC31}"/>
              </a:ext>
            </a:extLst>
          </p:cNvPr>
          <p:cNvSpPr/>
          <p:nvPr/>
        </p:nvSpPr>
        <p:spPr>
          <a:xfrm>
            <a:off x="3379537" y="4673622"/>
            <a:ext cx="201799" cy="2038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7F8718-A5AB-4CB5-BE81-C82B7ECB7294}"/>
              </a:ext>
            </a:extLst>
          </p:cNvPr>
          <p:cNvSpPr/>
          <p:nvPr/>
        </p:nvSpPr>
        <p:spPr>
          <a:xfrm>
            <a:off x="3592120" y="4451547"/>
            <a:ext cx="201799" cy="2038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4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84B24F-6DDB-47B3-A586-EB235B7B0578}"/>
              </a:ext>
            </a:extLst>
          </p:cNvPr>
          <p:cNvSpPr/>
          <p:nvPr/>
        </p:nvSpPr>
        <p:spPr>
          <a:xfrm>
            <a:off x="3592119" y="4673622"/>
            <a:ext cx="201799" cy="2038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909B519-AE13-456F-8B53-FF17DBF19C57}"/>
              </a:ext>
            </a:extLst>
          </p:cNvPr>
          <p:cNvSpPr/>
          <p:nvPr/>
        </p:nvSpPr>
        <p:spPr>
          <a:xfrm>
            <a:off x="3804702" y="4451547"/>
            <a:ext cx="201799" cy="2038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59E1F60-A118-473F-9466-B86AD0DC3DB4}"/>
              </a:ext>
            </a:extLst>
          </p:cNvPr>
          <p:cNvSpPr/>
          <p:nvPr/>
        </p:nvSpPr>
        <p:spPr>
          <a:xfrm>
            <a:off x="3804701" y="4673622"/>
            <a:ext cx="201799" cy="2038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E188616-C008-40A2-A233-4E4C62FDE3AA}"/>
              </a:ext>
            </a:extLst>
          </p:cNvPr>
          <p:cNvSpPr/>
          <p:nvPr/>
        </p:nvSpPr>
        <p:spPr>
          <a:xfrm>
            <a:off x="4017284" y="4451547"/>
            <a:ext cx="201799" cy="2038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76D493F-B4F9-47FC-AC61-2A21F0486292}"/>
              </a:ext>
            </a:extLst>
          </p:cNvPr>
          <p:cNvSpPr/>
          <p:nvPr/>
        </p:nvSpPr>
        <p:spPr>
          <a:xfrm>
            <a:off x="4017283" y="4673622"/>
            <a:ext cx="201799" cy="2038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03A98BD-A501-4003-9B35-B86F1C597C59}"/>
              </a:ext>
            </a:extLst>
          </p:cNvPr>
          <p:cNvSpPr/>
          <p:nvPr/>
        </p:nvSpPr>
        <p:spPr>
          <a:xfrm>
            <a:off x="4229866" y="4451547"/>
            <a:ext cx="201799" cy="2038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AC64333-6072-4153-B7DF-C0483663B672}"/>
              </a:ext>
            </a:extLst>
          </p:cNvPr>
          <p:cNvSpPr/>
          <p:nvPr/>
        </p:nvSpPr>
        <p:spPr>
          <a:xfrm>
            <a:off x="4229865" y="4673622"/>
            <a:ext cx="201799" cy="2038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ACC1CE9-7407-497E-88D0-1DED2C643A85}"/>
              </a:ext>
            </a:extLst>
          </p:cNvPr>
          <p:cNvSpPr/>
          <p:nvPr/>
        </p:nvSpPr>
        <p:spPr>
          <a:xfrm>
            <a:off x="4442448" y="4451547"/>
            <a:ext cx="201799" cy="2038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E6F6D3C-81F0-4D5D-86D8-D7D782DFBD2B}"/>
              </a:ext>
            </a:extLst>
          </p:cNvPr>
          <p:cNvSpPr/>
          <p:nvPr/>
        </p:nvSpPr>
        <p:spPr>
          <a:xfrm>
            <a:off x="4442447" y="4673622"/>
            <a:ext cx="201799" cy="2038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A31E18C-1B20-49AA-80E8-5EA8ADD884D2}"/>
              </a:ext>
            </a:extLst>
          </p:cNvPr>
          <p:cNvSpPr/>
          <p:nvPr/>
        </p:nvSpPr>
        <p:spPr>
          <a:xfrm>
            <a:off x="4655030" y="4451547"/>
            <a:ext cx="201799" cy="2038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D549B15-EBF7-46C8-8C86-1D0DB19895ED}"/>
              </a:ext>
            </a:extLst>
          </p:cNvPr>
          <p:cNvSpPr/>
          <p:nvPr/>
        </p:nvSpPr>
        <p:spPr>
          <a:xfrm>
            <a:off x="4655029" y="4673622"/>
            <a:ext cx="201799" cy="2038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534843E-AF51-4A44-8165-76CFDFF130E6}"/>
              </a:ext>
            </a:extLst>
          </p:cNvPr>
          <p:cNvSpPr/>
          <p:nvPr/>
        </p:nvSpPr>
        <p:spPr>
          <a:xfrm>
            <a:off x="4867612" y="4451547"/>
            <a:ext cx="201799" cy="2038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38222E6-9708-4A74-9B96-58CBB9162DA9}"/>
              </a:ext>
            </a:extLst>
          </p:cNvPr>
          <p:cNvSpPr/>
          <p:nvPr/>
        </p:nvSpPr>
        <p:spPr>
          <a:xfrm>
            <a:off x="4867611" y="4673622"/>
            <a:ext cx="201799" cy="2038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8B91C2-10D5-4DDF-8723-C173F5031B9E}"/>
              </a:ext>
            </a:extLst>
          </p:cNvPr>
          <p:cNvSpPr/>
          <p:nvPr/>
        </p:nvSpPr>
        <p:spPr>
          <a:xfrm>
            <a:off x="5080194" y="4451547"/>
            <a:ext cx="201799" cy="2038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99F3B8D-B844-4320-889C-723D036932E9}"/>
              </a:ext>
            </a:extLst>
          </p:cNvPr>
          <p:cNvSpPr/>
          <p:nvPr/>
        </p:nvSpPr>
        <p:spPr>
          <a:xfrm>
            <a:off x="5080193" y="4673622"/>
            <a:ext cx="201799" cy="2038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5DE7565-031E-42AB-AA39-7C7069241582}"/>
              </a:ext>
            </a:extLst>
          </p:cNvPr>
          <p:cNvSpPr/>
          <p:nvPr/>
        </p:nvSpPr>
        <p:spPr>
          <a:xfrm>
            <a:off x="5292776" y="4451547"/>
            <a:ext cx="201799" cy="2038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66A2778-AC5B-4AEC-B6A0-AB934C8E9ECE}"/>
              </a:ext>
            </a:extLst>
          </p:cNvPr>
          <p:cNvSpPr/>
          <p:nvPr/>
        </p:nvSpPr>
        <p:spPr>
          <a:xfrm>
            <a:off x="5292775" y="4673622"/>
            <a:ext cx="201799" cy="2038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2B565B5-E2E9-4AE9-8341-2BF3B3F63EF9}"/>
              </a:ext>
            </a:extLst>
          </p:cNvPr>
          <p:cNvSpPr/>
          <p:nvPr/>
        </p:nvSpPr>
        <p:spPr>
          <a:xfrm>
            <a:off x="5660207" y="4327739"/>
            <a:ext cx="3264452" cy="6482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/>
                </a:solidFill>
              </a:rPr>
              <a:t>Memory</a:t>
            </a:r>
            <a:br>
              <a:rPr lang="en-US" sz="800">
                <a:solidFill>
                  <a:schemeClr val="bg2"/>
                </a:solidFill>
              </a:rPr>
            </a:br>
            <a:r>
              <a:rPr lang="en-US" sz="800">
                <a:solidFill>
                  <a:schemeClr val="bg2"/>
                </a:solidFill>
              </a:rPr>
              <a:t>Allocations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DEF81BF-8AE5-493E-8EFD-D96FB9D92024}"/>
              </a:ext>
            </a:extLst>
          </p:cNvPr>
          <p:cNvSpPr/>
          <p:nvPr/>
        </p:nvSpPr>
        <p:spPr>
          <a:xfrm>
            <a:off x="6321820" y="4440028"/>
            <a:ext cx="409573" cy="203817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6F30CC2-F24C-4E9F-A265-44618AAA7B61}"/>
              </a:ext>
            </a:extLst>
          </p:cNvPr>
          <p:cNvSpPr/>
          <p:nvPr/>
        </p:nvSpPr>
        <p:spPr>
          <a:xfrm>
            <a:off x="6321819" y="4662103"/>
            <a:ext cx="201799" cy="2038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AB2345F-A35A-4BF8-9ED6-48D4D5E5DA0A}"/>
              </a:ext>
            </a:extLst>
          </p:cNvPr>
          <p:cNvSpPr/>
          <p:nvPr/>
        </p:nvSpPr>
        <p:spPr>
          <a:xfrm>
            <a:off x="6534401" y="4662103"/>
            <a:ext cx="201799" cy="2038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7E9630A-9FDF-454A-BB31-AA52AAEC94B1}"/>
              </a:ext>
            </a:extLst>
          </p:cNvPr>
          <p:cNvSpPr/>
          <p:nvPr/>
        </p:nvSpPr>
        <p:spPr>
          <a:xfrm>
            <a:off x="6746983" y="4662103"/>
            <a:ext cx="201799" cy="2038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F25E211-2552-4FE6-A6FB-FBC477883165}"/>
              </a:ext>
            </a:extLst>
          </p:cNvPr>
          <p:cNvSpPr/>
          <p:nvPr/>
        </p:nvSpPr>
        <p:spPr>
          <a:xfrm>
            <a:off x="6959565" y="4662103"/>
            <a:ext cx="201799" cy="2038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CADE739-B75E-41FB-A594-FADD81773FB4}"/>
              </a:ext>
            </a:extLst>
          </p:cNvPr>
          <p:cNvSpPr/>
          <p:nvPr/>
        </p:nvSpPr>
        <p:spPr>
          <a:xfrm>
            <a:off x="6746984" y="4440028"/>
            <a:ext cx="837264" cy="203817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70CD237-6F3C-4F76-93BB-C2AF361C090D}"/>
              </a:ext>
            </a:extLst>
          </p:cNvPr>
          <p:cNvSpPr/>
          <p:nvPr/>
        </p:nvSpPr>
        <p:spPr>
          <a:xfrm>
            <a:off x="7172147" y="4662103"/>
            <a:ext cx="201799" cy="2038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02C13F6-08E7-48FA-89DE-369B13C635AF}"/>
              </a:ext>
            </a:extLst>
          </p:cNvPr>
          <p:cNvSpPr/>
          <p:nvPr/>
        </p:nvSpPr>
        <p:spPr>
          <a:xfrm>
            <a:off x="7384729" y="4662103"/>
            <a:ext cx="201799" cy="2038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F69A1CC-3C06-4A22-8E8D-565A26261399}"/>
              </a:ext>
            </a:extLst>
          </p:cNvPr>
          <p:cNvSpPr/>
          <p:nvPr/>
        </p:nvSpPr>
        <p:spPr>
          <a:xfrm>
            <a:off x="7597312" y="4440028"/>
            <a:ext cx="201799" cy="2038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4FBB1A4-84D6-4F42-BF56-71F16ADBB3CC}"/>
              </a:ext>
            </a:extLst>
          </p:cNvPr>
          <p:cNvSpPr/>
          <p:nvPr/>
        </p:nvSpPr>
        <p:spPr>
          <a:xfrm>
            <a:off x="7597311" y="4662103"/>
            <a:ext cx="201799" cy="2038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647F24-BCFC-4ED4-8F76-365F1B023A87}"/>
              </a:ext>
            </a:extLst>
          </p:cNvPr>
          <p:cNvSpPr/>
          <p:nvPr/>
        </p:nvSpPr>
        <p:spPr>
          <a:xfrm>
            <a:off x="7809894" y="4440028"/>
            <a:ext cx="201799" cy="2038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4C4A461-B1AA-49EE-AC9C-27056C337992}"/>
              </a:ext>
            </a:extLst>
          </p:cNvPr>
          <p:cNvSpPr/>
          <p:nvPr/>
        </p:nvSpPr>
        <p:spPr>
          <a:xfrm>
            <a:off x="7809893" y="4662103"/>
            <a:ext cx="201799" cy="2038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8C312E0-58A7-41AC-9F9B-EC201317DF67}"/>
              </a:ext>
            </a:extLst>
          </p:cNvPr>
          <p:cNvSpPr/>
          <p:nvPr/>
        </p:nvSpPr>
        <p:spPr>
          <a:xfrm>
            <a:off x="8022476" y="4440028"/>
            <a:ext cx="201799" cy="2038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0DADD5B5-058E-4728-8150-6D382BA5DD6A}"/>
              </a:ext>
            </a:extLst>
          </p:cNvPr>
          <p:cNvSpPr/>
          <p:nvPr/>
        </p:nvSpPr>
        <p:spPr>
          <a:xfrm>
            <a:off x="8022475" y="4662103"/>
            <a:ext cx="201799" cy="2038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EB1A90C-D9B6-4A24-8BF2-848F656D6287}"/>
              </a:ext>
            </a:extLst>
          </p:cNvPr>
          <p:cNvSpPr/>
          <p:nvPr/>
        </p:nvSpPr>
        <p:spPr>
          <a:xfrm>
            <a:off x="8235058" y="4440028"/>
            <a:ext cx="201799" cy="2038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2E3A96C-0F38-4CE6-9FAC-D7243BBF32DC}"/>
              </a:ext>
            </a:extLst>
          </p:cNvPr>
          <p:cNvSpPr/>
          <p:nvPr/>
        </p:nvSpPr>
        <p:spPr>
          <a:xfrm>
            <a:off x="8235057" y="4662103"/>
            <a:ext cx="201799" cy="2038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E0373B1-AC86-4E86-97AB-A9954398B484}"/>
              </a:ext>
            </a:extLst>
          </p:cNvPr>
          <p:cNvSpPr/>
          <p:nvPr/>
        </p:nvSpPr>
        <p:spPr>
          <a:xfrm>
            <a:off x="8447640" y="4440028"/>
            <a:ext cx="201799" cy="2038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7EEF0F1-28F1-4C7F-B383-4FC9BC48FA1E}"/>
              </a:ext>
            </a:extLst>
          </p:cNvPr>
          <p:cNvSpPr/>
          <p:nvPr/>
        </p:nvSpPr>
        <p:spPr>
          <a:xfrm>
            <a:off x="8447639" y="4662103"/>
            <a:ext cx="201799" cy="2038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DAA1BB9-B55B-4163-91B5-E3DCA30FB7E7}"/>
              </a:ext>
            </a:extLst>
          </p:cNvPr>
          <p:cNvSpPr/>
          <p:nvPr/>
        </p:nvSpPr>
        <p:spPr>
          <a:xfrm>
            <a:off x="8660222" y="4440028"/>
            <a:ext cx="201799" cy="2038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AAD73AC-BEE8-4022-B9FC-05A760A57A6C}"/>
              </a:ext>
            </a:extLst>
          </p:cNvPr>
          <p:cNvSpPr/>
          <p:nvPr/>
        </p:nvSpPr>
        <p:spPr>
          <a:xfrm>
            <a:off x="8660221" y="4662103"/>
            <a:ext cx="201799" cy="2038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F7DC1B-ACE8-4A30-87A6-E9B18DA58266}"/>
              </a:ext>
            </a:extLst>
          </p:cNvPr>
          <p:cNvSpPr/>
          <p:nvPr/>
        </p:nvSpPr>
        <p:spPr>
          <a:xfrm>
            <a:off x="4291742" y="3319290"/>
            <a:ext cx="2493318" cy="542359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/>
              <a:t>Broker Process (2MU)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790864-19BD-47B0-A5F6-FF17648393C4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5181094" y="3861650"/>
            <a:ext cx="2527" cy="589897"/>
          </a:xfrm>
          <a:prstGeom prst="straightConnector1">
            <a:avLst/>
          </a:prstGeom>
          <a:ln w="127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C28FEB8-81DD-4F59-8B71-AFA909ED99CB}"/>
              </a:ext>
            </a:extLst>
          </p:cNvPr>
          <p:cNvCxnSpPr>
            <a:cxnSpLocks/>
          </p:cNvCxnSpPr>
          <p:nvPr/>
        </p:nvCxnSpPr>
        <p:spPr>
          <a:xfrm flipH="1">
            <a:off x="5393552" y="3863915"/>
            <a:ext cx="2527" cy="589897"/>
          </a:xfrm>
          <a:prstGeom prst="straightConnector1">
            <a:avLst/>
          </a:prstGeom>
          <a:ln w="127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E7868EA-009B-4926-BFFA-3BDCDD79C066}"/>
              </a:ext>
            </a:extLst>
          </p:cNvPr>
          <p:cNvCxnSpPr>
            <a:cxnSpLocks/>
          </p:cNvCxnSpPr>
          <p:nvPr/>
        </p:nvCxnSpPr>
        <p:spPr>
          <a:xfrm flipH="1">
            <a:off x="6430228" y="3829121"/>
            <a:ext cx="2527" cy="589897"/>
          </a:xfrm>
          <a:prstGeom prst="straightConnector1">
            <a:avLst/>
          </a:prstGeom>
          <a:ln w="127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8EF65E6-BBB5-4395-8A3A-DC06CAEF8AD1}"/>
              </a:ext>
            </a:extLst>
          </p:cNvPr>
          <p:cNvSpPr/>
          <p:nvPr/>
        </p:nvSpPr>
        <p:spPr>
          <a:xfrm>
            <a:off x="4426873" y="3548824"/>
            <a:ext cx="277557" cy="242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>
                <a:solidFill>
                  <a:schemeClr val="bg2"/>
                </a:solidFill>
              </a:rPr>
              <a:t>QM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84DF667-10FC-4ACE-AE48-A5C32F0E8BBC}"/>
              </a:ext>
            </a:extLst>
          </p:cNvPr>
          <p:cNvSpPr/>
          <p:nvPr/>
        </p:nvSpPr>
        <p:spPr>
          <a:xfrm>
            <a:off x="4718049" y="3548824"/>
            <a:ext cx="277557" cy="242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>
                <a:solidFill>
                  <a:schemeClr val="bg2"/>
                </a:solidFill>
              </a:rPr>
              <a:t>QM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2690A569-BFA0-4C10-8857-E9367977D883}"/>
              </a:ext>
            </a:extLst>
          </p:cNvPr>
          <p:cNvSpPr/>
          <p:nvPr/>
        </p:nvSpPr>
        <p:spPr>
          <a:xfrm>
            <a:off x="5009225" y="3548824"/>
            <a:ext cx="277557" cy="242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>
                <a:solidFill>
                  <a:schemeClr val="bg2"/>
                </a:solidFill>
              </a:rPr>
              <a:t>QM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CF31F92-B059-4C57-A745-6CB2E6D8D021}"/>
              </a:ext>
            </a:extLst>
          </p:cNvPr>
          <p:cNvSpPr/>
          <p:nvPr/>
        </p:nvSpPr>
        <p:spPr>
          <a:xfrm>
            <a:off x="5300401" y="3548824"/>
            <a:ext cx="277557" cy="242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>
                <a:solidFill>
                  <a:schemeClr val="bg2"/>
                </a:solidFill>
              </a:rPr>
              <a:t>QM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99A12CE-951B-4ECD-B40D-2E1194186BED}"/>
              </a:ext>
            </a:extLst>
          </p:cNvPr>
          <p:cNvSpPr/>
          <p:nvPr/>
        </p:nvSpPr>
        <p:spPr>
          <a:xfrm>
            <a:off x="5591577" y="3548824"/>
            <a:ext cx="277557" cy="242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>
                <a:solidFill>
                  <a:schemeClr val="bg2"/>
                </a:solidFill>
              </a:rPr>
              <a:t>QM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EAAA7ED-3FFA-4C4B-9543-549C1832D853}"/>
              </a:ext>
            </a:extLst>
          </p:cNvPr>
          <p:cNvSpPr/>
          <p:nvPr/>
        </p:nvSpPr>
        <p:spPr>
          <a:xfrm>
            <a:off x="5882753" y="3548824"/>
            <a:ext cx="277557" cy="242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>
                <a:solidFill>
                  <a:schemeClr val="bg2"/>
                </a:solidFill>
              </a:rPr>
              <a:t>QM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223E50C-EB79-4346-8571-70AC456DB5AD}"/>
              </a:ext>
            </a:extLst>
          </p:cNvPr>
          <p:cNvSpPr/>
          <p:nvPr/>
        </p:nvSpPr>
        <p:spPr>
          <a:xfrm>
            <a:off x="6173929" y="3548824"/>
            <a:ext cx="277557" cy="242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>
                <a:solidFill>
                  <a:schemeClr val="bg2"/>
                </a:solidFill>
              </a:rPr>
              <a:t>QM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A4E39D8-3434-47D3-A117-0706D0005FCA}"/>
              </a:ext>
            </a:extLst>
          </p:cNvPr>
          <p:cNvSpPr/>
          <p:nvPr/>
        </p:nvSpPr>
        <p:spPr>
          <a:xfrm>
            <a:off x="6465105" y="3548824"/>
            <a:ext cx="277557" cy="242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>
                <a:solidFill>
                  <a:schemeClr val="bg2"/>
                </a:solidFill>
              </a:rPr>
              <a:t>QM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F4AACD5-022F-4C0D-97B9-8FD08637CFE4}"/>
              </a:ext>
            </a:extLst>
          </p:cNvPr>
          <p:cNvSpPr/>
          <p:nvPr/>
        </p:nvSpPr>
        <p:spPr>
          <a:xfrm>
            <a:off x="2593136" y="2681596"/>
            <a:ext cx="2493318" cy="542359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Broker Process (4MU)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ABFFA1E-9FD5-49F6-988F-29F3C58CAC74}"/>
              </a:ext>
            </a:extLst>
          </p:cNvPr>
          <p:cNvSpPr/>
          <p:nvPr/>
        </p:nvSpPr>
        <p:spPr>
          <a:xfrm>
            <a:off x="2728267" y="2911130"/>
            <a:ext cx="277557" cy="242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>
                <a:solidFill>
                  <a:schemeClr val="bg2"/>
                </a:solidFill>
              </a:rPr>
              <a:t>QM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C7EC364-F724-44F8-806E-4E03E422284B}"/>
              </a:ext>
            </a:extLst>
          </p:cNvPr>
          <p:cNvSpPr/>
          <p:nvPr/>
        </p:nvSpPr>
        <p:spPr>
          <a:xfrm>
            <a:off x="3019443" y="2911130"/>
            <a:ext cx="277557" cy="242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>
                <a:solidFill>
                  <a:schemeClr val="bg2"/>
                </a:solidFill>
              </a:rPr>
              <a:t>QM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11BB84E-206D-4885-8216-A40B62051266}"/>
              </a:ext>
            </a:extLst>
          </p:cNvPr>
          <p:cNvSpPr/>
          <p:nvPr/>
        </p:nvSpPr>
        <p:spPr>
          <a:xfrm>
            <a:off x="3310619" y="2911130"/>
            <a:ext cx="277557" cy="242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>
                <a:solidFill>
                  <a:schemeClr val="bg2"/>
                </a:solidFill>
              </a:rPr>
              <a:t>QM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9C25B82-7D2E-452B-A760-3FC3C78476DD}"/>
              </a:ext>
            </a:extLst>
          </p:cNvPr>
          <p:cNvSpPr/>
          <p:nvPr/>
        </p:nvSpPr>
        <p:spPr>
          <a:xfrm>
            <a:off x="3601795" y="2911130"/>
            <a:ext cx="277557" cy="242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>
                <a:solidFill>
                  <a:schemeClr val="bg2"/>
                </a:solidFill>
              </a:rPr>
              <a:t>QM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4EF5ADF-005A-451F-B044-067269C3DAC9}"/>
              </a:ext>
            </a:extLst>
          </p:cNvPr>
          <p:cNvSpPr/>
          <p:nvPr/>
        </p:nvSpPr>
        <p:spPr>
          <a:xfrm>
            <a:off x="3892971" y="2911130"/>
            <a:ext cx="277557" cy="242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>
                <a:solidFill>
                  <a:schemeClr val="bg2"/>
                </a:solidFill>
              </a:rPr>
              <a:t>QM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11B5B1DC-B3AD-491A-AEF2-D8FD9B38079B}"/>
              </a:ext>
            </a:extLst>
          </p:cNvPr>
          <p:cNvSpPr/>
          <p:nvPr/>
        </p:nvSpPr>
        <p:spPr>
          <a:xfrm>
            <a:off x="4184147" y="2911130"/>
            <a:ext cx="277557" cy="242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>
                <a:solidFill>
                  <a:schemeClr val="bg2"/>
                </a:solidFill>
              </a:rPr>
              <a:t>QM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64A8D3D-0F0F-49D6-AF2D-5F5A7C814F50}"/>
              </a:ext>
            </a:extLst>
          </p:cNvPr>
          <p:cNvSpPr/>
          <p:nvPr/>
        </p:nvSpPr>
        <p:spPr>
          <a:xfrm>
            <a:off x="4475323" y="2911130"/>
            <a:ext cx="277557" cy="242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>
                <a:solidFill>
                  <a:schemeClr val="bg2"/>
                </a:solidFill>
              </a:rPr>
              <a:t>QM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B0F0F9F-759E-40A2-A9C4-9157CB9E8796}"/>
              </a:ext>
            </a:extLst>
          </p:cNvPr>
          <p:cNvSpPr/>
          <p:nvPr/>
        </p:nvSpPr>
        <p:spPr>
          <a:xfrm>
            <a:off x="4766499" y="2911130"/>
            <a:ext cx="277557" cy="242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>
                <a:solidFill>
                  <a:schemeClr val="bg2"/>
                </a:solidFill>
              </a:rPr>
              <a:t>QM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33BFD41-C8B4-4AFA-9192-25A2D4166C7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055274" y="3223955"/>
            <a:ext cx="0" cy="1227592"/>
          </a:xfrm>
          <a:prstGeom prst="straightConnector1">
            <a:avLst/>
          </a:prstGeom>
          <a:ln w="127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F65887D3-D7AB-4788-86C4-53DB3C8B3710}"/>
              </a:ext>
            </a:extLst>
          </p:cNvPr>
          <p:cNvCxnSpPr>
            <a:cxnSpLocks/>
          </p:cNvCxnSpPr>
          <p:nvPr/>
        </p:nvCxnSpPr>
        <p:spPr>
          <a:xfrm>
            <a:off x="3267854" y="3223955"/>
            <a:ext cx="0" cy="1227592"/>
          </a:xfrm>
          <a:prstGeom prst="straightConnector1">
            <a:avLst/>
          </a:prstGeom>
          <a:ln w="127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077B4C8-FDAE-4E00-BBE9-C2B3C2B50889}"/>
              </a:ext>
            </a:extLst>
          </p:cNvPr>
          <p:cNvCxnSpPr>
            <a:cxnSpLocks/>
          </p:cNvCxnSpPr>
          <p:nvPr/>
        </p:nvCxnSpPr>
        <p:spPr>
          <a:xfrm>
            <a:off x="3480434" y="3223955"/>
            <a:ext cx="0" cy="1227592"/>
          </a:xfrm>
          <a:prstGeom prst="straightConnector1">
            <a:avLst/>
          </a:prstGeom>
          <a:ln w="127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D631D7C-CFD6-4284-92B5-FEBAF4F7898D}"/>
              </a:ext>
            </a:extLst>
          </p:cNvPr>
          <p:cNvCxnSpPr>
            <a:cxnSpLocks/>
          </p:cNvCxnSpPr>
          <p:nvPr/>
        </p:nvCxnSpPr>
        <p:spPr>
          <a:xfrm>
            <a:off x="3693014" y="3223955"/>
            <a:ext cx="0" cy="1227592"/>
          </a:xfrm>
          <a:prstGeom prst="straightConnector1">
            <a:avLst/>
          </a:prstGeom>
          <a:ln w="127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B976D4B-84BA-4D35-936B-FF00C9DA5607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5092808" y="2952775"/>
            <a:ext cx="2072808" cy="1487253"/>
          </a:xfrm>
          <a:prstGeom prst="bentConnector2">
            <a:avLst/>
          </a:prstGeom>
          <a:ln w="127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53B545F1-D424-4B32-B818-328D37F93035}"/>
              </a:ext>
            </a:extLst>
          </p:cNvPr>
          <p:cNvSpPr/>
          <p:nvPr/>
        </p:nvSpPr>
        <p:spPr>
          <a:xfrm>
            <a:off x="140729" y="3295004"/>
            <a:ext cx="1990111" cy="1064231"/>
          </a:xfrm>
          <a:prstGeom prst="wedgeRectCallout">
            <a:avLst>
              <a:gd name="adj1" fmla="val 91968"/>
              <a:gd name="adj2" fmla="val 15579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Cores are exclusively mapped to a broker process.</a:t>
            </a:r>
          </a:p>
        </p:txBody>
      </p:sp>
      <p:sp>
        <p:nvSpPr>
          <p:cNvPr id="232" name="Speech Bubble: Rectangle 231">
            <a:extLst>
              <a:ext uri="{FF2B5EF4-FFF2-40B4-BE49-F238E27FC236}">
                <a16:creationId xmlns:a16="http://schemas.microsoft.com/office/drawing/2014/main" id="{63B67B0C-AEC5-4FC5-9102-C2DD43810C8F}"/>
              </a:ext>
            </a:extLst>
          </p:cNvPr>
          <p:cNvSpPr/>
          <p:nvPr/>
        </p:nvSpPr>
        <p:spPr>
          <a:xfrm>
            <a:off x="7494862" y="3004693"/>
            <a:ext cx="1990111" cy="1064231"/>
          </a:xfrm>
          <a:prstGeom prst="wedgeRectCallout">
            <a:avLst>
              <a:gd name="adj1" fmla="val -55094"/>
              <a:gd name="adj2" fmla="val 79299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Memory is exclusively reserved for a broker process.</a:t>
            </a:r>
          </a:p>
        </p:txBody>
      </p:sp>
      <p:sp>
        <p:nvSpPr>
          <p:cNvPr id="233" name="Speech Bubble: Rectangle 232">
            <a:extLst>
              <a:ext uri="{FF2B5EF4-FFF2-40B4-BE49-F238E27FC236}">
                <a16:creationId xmlns:a16="http://schemas.microsoft.com/office/drawing/2014/main" id="{164862BB-CA91-4D8B-9343-802E9C819ECE}"/>
              </a:ext>
            </a:extLst>
          </p:cNvPr>
          <p:cNvSpPr/>
          <p:nvPr/>
        </p:nvSpPr>
        <p:spPr>
          <a:xfrm>
            <a:off x="6053206" y="1526856"/>
            <a:ext cx="2596232" cy="1064231"/>
          </a:xfrm>
          <a:prstGeom prst="wedgeRectCallout">
            <a:avLst>
              <a:gd name="adj1" fmla="val -81926"/>
              <a:gd name="adj2" fmla="val 137828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Entity ownership is mapped to the process(es) associated with a namespace. </a:t>
            </a:r>
          </a:p>
        </p:txBody>
      </p:sp>
      <p:sp>
        <p:nvSpPr>
          <p:cNvPr id="133" name="Speech Bubble: Rectangle 132">
            <a:extLst>
              <a:ext uri="{FF2B5EF4-FFF2-40B4-BE49-F238E27FC236}">
                <a16:creationId xmlns:a16="http://schemas.microsoft.com/office/drawing/2014/main" id="{40DB1646-11D8-42D5-AFD7-1E7ED7D63EBC}"/>
              </a:ext>
            </a:extLst>
          </p:cNvPr>
          <p:cNvSpPr/>
          <p:nvPr/>
        </p:nvSpPr>
        <p:spPr>
          <a:xfrm>
            <a:off x="9832040" y="3967486"/>
            <a:ext cx="1990111" cy="1352718"/>
          </a:xfrm>
          <a:prstGeom prst="wedgeRectCallout">
            <a:avLst>
              <a:gd name="adj1" fmla="val -137965"/>
              <a:gd name="adj2" fmla="val 93318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Designated secondaries in different fault domains and AZ reserved for failover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61D422-539A-4AAF-B40C-E46F3E94EADC}"/>
              </a:ext>
            </a:extLst>
          </p:cNvPr>
          <p:cNvSpPr/>
          <p:nvPr/>
        </p:nvSpPr>
        <p:spPr>
          <a:xfrm>
            <a:off x="7850081" y="286850"/>
            <a:ext cx="4072022" cy="973093"/>
          </a:xfrm>
          <a:prstGeom prst="rect">
            <a:avLst/>
          </a:prstGeom>
          <a:solidFill>
            <a:schemeClr val="dk1"/>
          </a:solidFill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US" sz="1050" dirty="0"/>
              <a:t>Log Management / Placement</a:t>
            </a:r>
          </a:p>
          <a:p>
            <a:r>
              <a:rPr lang="en-US" sz="1050" dirty="0"/>
              <a:t>Volatile State Replication</a:t>
            </a:r>
          </a:p>
          <a:p>
            <a:r>
              <a:rPr lang="en-US" sz="1050" dirty="0"/>
              <a:t>Sequencing &amp; Timestamping</a:t>
            </a:r>
          </a:p>
          <a:p>
            <a:r>
              <a:rPr lang="en-US" sz="1050" dirty="0"/>
              <a:t>Indexing</a:t>
            </a:r>
          </a:p>
          <a:p>
            <a:r>
              <a:rPr lang="en-US" sz="1050" dirty="0"/>
              <a:t>Message/Session lifecycle</a:t>
            </a:r>
          </a:p>
          <a:p>
            <a:r>
              <a:rPr lang="en-US" sz="1050" dirty="0"/>
              <a:t>Pending request tracking</a:t>
            </a:r>
          </a:p>
          <a:p>
            <a:r>
              <a:rPr lang="en-US" sz="1050" dirty="0"/>
              <a:t>Transaction handling</a:t>
            </a:r>
          </a:p>
          <a:p>
            <a:r>
              <a:rPr lang="en-US" sz="1050" dirty="0"/>
              <a:t>Subscription rule handling</a:t>
            </a:r>
          </a:p>
          <a:p>
            <a:r>
              <a:rPr lang="en-US" sz="1050" dirty="0"/>
              <a:t>Forwarding</a:t>
            </a:r>
          </a:p>
          <a:p>
            <a:r>
              <a:rPr lang="en-US" sz="1050" dirty="0"/>
              <a:t>At-Rest Encryption (CMK)</a:t>
            </a:r>
          </a:p>
        </p:txBody>
      </p:sp>
    </p:spTree>
    <p:extLst>
      <p:ext uri="{BB962C8B-B14F-4D97-AF65-F5344CB8AC3E}">
        <p14:creationId xmlns:p14="http://schemas.microsoft.com/office/powerpoint/2010/main" val="237636551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F28F9C-3D97-4ECD-B875-209B4FFC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Networking Features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3682DA0-A910-4E43-BB75-7B3B08C19308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Firewall, Virtual Network Integration with Private Endpoints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D00D5A-EF99-4C4B-B5AF-686FA343061F}"/>
              </a:ext>
            </a:extLst>
          </p:cNvPr>
          <p:cNvSpPr/>
          <p:nvPr/>
        </p:nvSpPr>
        <p:spPr>
          <a:xfrm>
            <a:off x="564725" y="3756230"/>
            <a:ext cx="9493995" cy="2793970"/>
          </a:xfrm>
          <a:prstGeom prst="roundRect">
            <a:avLst>
              <a:gd name="adj" fmla="val 8841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US">
                <a:solidFill>
                  <a:schemeClr val="bg2">
                    <a:lumMod val="95000"/>
                  </a:schemeClr>
                </a:solidFill>
              </a:rPr>
              <a:t>Gateway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356805C-DA8C-4B03-A7E7-931D54F5324A}"/>
              </a:ext>
            </a:extLst>
          </p:cNvPr>
          <p:cNvSpPr/>
          <p:nvPr/>
        </p:nvSpPr>
        <p:spPr>
          <a:xfrm>
            <a:off x="3699095" y="1987186"/>
            <a:ext cx="2891396" cy="28584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HTTPS / WebSockets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2145973-FD77-4E28-BB75-80EE7A3DD9EB}"/>
              </a:ext>
            </a:extLst>
          </p:cNvPr>
          <p:cNvSpPr/>
          <p:nvPr/>
        </p:nvSpPr>
        <p:spPr>
          <a:xfrm>
            <a:off x="1590291" y="1592099"/>
            <a:ext cx="2891396" cy="25985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AMQP 1.0 w/ TLS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5093ADB-3B0F-47C3-B952-B816D1B00FB6}"/>
              </a:ext>
            </a:extLst>
          </p:cNvPr>
          <p:cNvSpPr/>
          <p:nvPr/>
        </p:nvSpPr>
        <p:spPr>
          <a:xfrm>
            <a:off x="5886394" y="1592099"/>
            <a:ext cx="2891396" cy="25985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SBMP (phase-out)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DA318F2-E8ED-42BD-A6F7-DB4193B732FE}"/>
              </a:ext>
            </a:extLst>
          </p:cNvPr>
          <p:cNvCxnSpPr>
            <a:cxnSpLocks/>
          </p:cNvCxnSpPr>
          <p:nvPr/>
        </p:nvCxnSpPr>
        <p:spPr>
          <a:xfrm>
            <a:off x="6337288" y="1851957"/>
            <a:ext cx="0" cy="12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0A55ED-A848-429C-8B12-22D19A109DF6}"/>
              </a:ext>
            </a:extLst>
          </p:cNvPr>
          <p:cNvCxnSpPr>
            <a:cxnSpLocks/>
          </p:cNvCxnSpPr>
          <p:nvPr/>
        </p:nvCxnSpPr>
        <p:spPr>
          <a:xfrm>
            <a:off x="7838165" y="1843548"/>
            <a:ext cx="0" cy="191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0E6C47-61B2-4707-AD55-F4BF92CAB1FF}"/>
              </a:ext>
            </a:extLst>
          </p:cNvPr>
          <p:cNvCxnSpPr>
            <a:cxnSpLocks/>
          </p:cNvCxnSpPr>
          <p:nvPr/>
        </p:nvCxnSpPr>
        <p:spPr>
          <a:xfrm>
            <a:off x="2313928" y="1851957"/>
            <a:ext cx="30238" cy="190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7F1025-A0C7-4CC8-A641-7CB537CF0D80}"/>
              </a:ext>
            </a:extLst>
          </p:cNvPr>
          <p:cNvCxnSpPr>
            <a:cxnSpLocks/>
          </p:cNvCxnSpPr>
          <p:nvPr/>
        </p:nvCxnSpPr>
        <p:spPr>
          <a:xfrm>
            <a:off x="3957220" y="1863165"/>
            <a:ext cx="0" cy="12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9AE484-C9D8-48E0-B870-32F4D1851DF6}"/>
              </a:ext>
            </a:extLst>
          </p:cNvPr>
          <p:cNvCxnSpPr>
            <a:cxnSpLocks/>
          </p:cNvCxnSpPr>
          <p:nvPr/>
        </p:nvCxnSpPr>
        <p:spPr>
          <a:xfrm>
            <a:off x="4232066" y="2268166"/>
            <a:ext cx="0" cy="148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E9C4A5-D1CD-47DC-BFC5-CB67EFD888F9}"/>
              </a:ext>
            </a:extLst>
          </p:cNvPr>
          <p:cNvSpPr/>
          <p:nvPr/>
        </p:nvSpPr>
        <p:spPr>
          <a:xfrm>
            <a:off x="2344166" y="5806408"/>
            <a:ext cx="561812" cy="24218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/>
              <a:t>VM1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905D1D-61A6-433E-89BE-95F2EB4E78F3}"/>
              </a:ext>
            </a:extLst>
          </p:cNvPr>
          <p:cNvSpPr/>
          <p:nvPr/>
        </p:nvSpPr>
        <p:spPr>
          <a:xfrm>
            <a:off x="3008575" y="5806408"/>
            <a:ext cx="561812" cy="24218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/>
              <a:t>VM3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7308DD-EF20-4D53-9D3C-4BA0D1E2E44A}"/>
              </a:ext>
            </a:extLst>
          </p:cNvPr>
          <p:cNvSpPr/>
          <p:nvPr/>
        </p:nvSpPr>
        <p:spPr>
          <a:xfrm>
            <a:off x="3672984" y="5806408"/>
            <a:ext cx="561812" cy="24218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 dirty="0"/>
              <a:t>VM5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86C52AC-DF3E-436E-8C4F-400B9FA42379}"/>
              </a:ext>
            </a:extLst>
          </p:cNvPr>
          <p:cNvSpPr/>
          <p:nvPr/>
        </p:nvSpPr>
        <p:spPr>
          <a:xfrm>
            <a:off x="4480384" y="5806408"/>
            <a:ext cx="561812" cy="24218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/>
              <a:t>VM7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1041E92-4614-4FFC-9F6C-A5C37A2A1B0E}"/>
              </a:ext>
            </a:extLst>
          </p:cNvPr>
          <p:cNvSpPr/>
          <p:nvPr/>
        </p:nvSpPr>
        <p:spPr>
          <a:xfrm>
            <a:off x="5144793" y="5806408"/>
            <a:ext cx="561812" cy="24218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/>
              <a:t>VM9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29A5F29-C565-4864-B99D-8423C9CF2B1C}"/>
              </a:ext>
            </a:extLst>
          </p:cNvPr>
          <p:cNvSpPr/>
          <p:nvPr/>
        </p:nvSpPr>
        <p:spPr>
          <a:xfrm>
            <a:off x="5809203" y="5806408"/>
            <a:ext cx="561812" cy="24218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/>
              <a:t>VM11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C55D797-D6E3-4E13-8BFF-160AAD4524B5}"/>
              </a:ext>
            </a:extLst>
          </p:cNvPr>
          <p:cNvSpPr/>
          <p:nvPr/>
        </p:nvSpPr>
        <p:spPr>
          <a:xfrm>
            <a:off x="6630609" y="5806408"/>
            <a:ext cx="561812" cy="24218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/>
              <a:t>VM13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66A2D91-1623-467E-95DB-20F03A2029CE}"/>
              </a:ext>
            </a:extLst>
          </p:cNvPr>
          <p:cNvSpPr/>
          <p:nvPr/>
        </p:nvSpPr>
        <p:spPr>
          <a:xfrm>
            <a:off x="7295018" y="5806408"/>
            <a:ext cx="561812" cy="24218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/>
              <a:t>VM15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85CC322-1FF3-4D77-A329-38480CB5E510}"/>
              </a:ext>
            </a:extLst>
          </p:cNvPr>
          <p:cNvSpPr/>
          <p:nvPr/>
        </p:nvSpPr>
        <p:spPr>
          <a:xfrm>
            <a:off x="7959428" y="5806408"/>
            <a:ext cx="561812" cy="24218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 dirty="0"/>
              <a:t>VM17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7265F9-14EA-4A84-929C-F458B72C9501}"/>
              </a:ext>
            </a:extLst>
          </p:cNvPr>
          <p:cNvSpPr/>
          <p:nvPr/>
        </p:nvSpPr>
        <p:spPr>
          <a:xfrm>
            <a:off x="5350060" y="3623998"/>
            <a:ext cx="263894" cy="262663"/>
          </a:xfrm>
          <a:prstGeom prst="ellipse">
            <a:avLst/>
          </a:prstGeom>
          <a:solidFill>
            <a:srgbClr val="FFC000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D9E47059-DA9E-48C0-B9B4-0E71F73B62EC}"/>
              </a:ext>
            </a:extLst>
          </p:cNvPr>
          <p:cNvSpPr/>
          <p:nvPr/>
        </p:nvSpPr>
        <p:spPr>
          <a:xfrm>
            <a:off x="9518369" y="1104626"/>
            <a:ext cx="2562532" cy="1374192"/>
          </a:xfrm>
          <a:prstGeom prst="wedgeRectCallout">
            <a:avLst>
              <a:gd name="adj1" fmla="val -199338"/>
              <a:gd name="adj2" fmla="val 146169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 cluster has a single public load-balancer IPv4 address.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The address is generally stable and will very rarely change. But: use DNS firewall rules </a:t>
            </a:r>
            <a:r>
              <a:rPr lang="en-US" sz="1200" u="sng" dirty="0"/>
              <a:t>on your namespace.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5472497-AC15-45AE-8969-65BBBBEF062B}"/>
              </a:ext>
            </a:extLst>
          </p:cNvPr>
          <p:cNvSpPr txBox="1"/>
          <p:nvPr/>
        </p:nvSpPr>
        <p:spPr>
          <a:xfrm>
            <a:off x="1995531" y="3786636"/>
            <a:ext cx="3332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ns-sb2-prod-am3-403.cloudapp.net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052AA92-70E0-482F-A45B-D89988ADCDD9}"/>
              </a:ext>
            </a:extLst>
          </p:cNvPr>
          <p:cNvSpPr txBox="1"/>
          <p:nvPr/>
        </p:nvSpPr>
        <p:spPr>
          <a:xfrm>
            <a:off x="3833572" y="4018893"/>
            <a:ext cx="1485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</a:rPr>
              <a:t>52.236.186.64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0772AC0-5D14-4AF6-949A-D747495D4039}"/>
              </a:ext>
            </a:extLst>
          </p:cNvPr>
          <p:cNvSpPr/>
          <p:nvPr/>
        </p:nvSpPr>
        <p:spPr>
          <a:xfrm>
            <a:off x="8262854" y="5683576"/>
            <a:ext cx="180244" cy="179403"/>
          </a:xfrm>
          <a:prstGeom prst="ellipse">
            <a:avLst/>
          </a:prstGeom>
          <a:solidFill>
            <a:srgbClr val="FFC000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B91D42D-3440-492B-9B77-945751210F53}"/>
              </a:ext>
            </a:extLst>
          </p:cNvPr>
          <p:cNvSpPr/>
          <p:nvPr/>
        </p:nvSpPr>
        <p:spPr>
          <a:xfrm>
            <a:off x="7598444" y="5683576"/>
            <a:ext cx="180244" cy="179403"/>
          </a:xfrm>
          <a:prstGeom prst="ellipse">
            <a:avLst/>
          </a:prstGeom>
          <a:solidFill>
            <a:srgbClr val="FFC000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876303C-692C-48F1-9680-77B639CB0D9A}"/>
              </a:ext>
            </a:extLst>
          </p:cNvPr>
          <p:cNvSpPr/>
          <p:nvPr/>
        </p:nvSpPr>
        <p:spPr>
          <a:xfrm>
            <a:off x="6934034" y="5683576"/>
            <a:ext cx="180244" cy="179403"/>
          </a:xfrm>
          <a:prstGeom prst="ellipse">
            <a:avLst/>
          </a:prstGeom>
          <a:solidFill>
            <a:srgbClr val="FFC000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133553-0BA5-446F-96A8-6753954B0A7C}"/>
              </a:ext>
            </a:extLst>
          </p:cNvPr>
          <p:cNvSpPr/>
          <p:nvPr/>
        </p:nvSpPr>
        <p:spPr>
          <a:xfrm>
            <a:off x="6126539" y="5690202"/>
            <a:ext cx="180244" cy="179403"/>
          </a:xfrm>
          <a:prstGeom prst="ellipse">
            <a:avLst/>
          </a:prstGeom>
          <a:solidFill>
            <a:srgbClr val="FFC000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9D6CFC2-6DED-47CB-BA61-BFAE3EB7A09A}"/>
              </a:ext>
            </a:extLst>
          </p:cNvPr>
          <p:cNvSpPr/>
          <p:nvPr/>
        </p:nvSpPr>
        <p:spPr>
          <a:xfrm>
            <a:off x="5482007" y="5683576"/>
            <a:ext cx="180244" cy="179403"/>
          </a:xfrm>
          <a:prstGeom prst="ellipse">
            <a:avLst/>
          </a:prstGeom>
          <a:solidFill>
            <a:srgbClr val="FFC000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7ACC8B86-6596-49F0-8E08-E89AFB8B82AB}"/>
              </a:ext>
            </a:extLst>
          </p:cNvPr>
          <p:cNvSpPr/>
          <p:nvPr/>
        </p:nvSpPr>
        <p:spPr>
          <a:xfrm>
            <a:off x="4817597" y="5683576"/>
            <a:ext cx="180244" cy="179403"/>
          </a:xfrm>
          <a:prstGeom prst="ellipse">
            <a:avLst/>
          </a:prstGeom>
          <a:solidFill>
            <a:srgbClr val="FFC000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7A0BA32-7AA7-4812-A99F-171064435749}"/>
              </a:ext>
            </a:extLst>
          </p:cNvPr>
          <p:cNvSpPr/>
          <p:nvPr/>
        </p:nvSpPr>
        <p:spPr>
          <a:xfrm>
            <a:off x="4003476" y="5683576"/>
            <a:ext cx="180244" cy="179403"/>
          </a:xfrm>
          <a:prstGeom prst="ellipse">
            <a:avLst/>
          </a:prstGeom>
          <a:solidFill>
            <a:srgbClr val="FFC000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CD8A00C-251C-4D1B-86FF-AAA6671F2490}"/>
              </a:ext>
            </a:extLst>
          </p:cNvPr>
          <p:cNvSpPr/>
          <p:nvPr/>
        </p:nvSpPr>
        <p:spPr>
          <a:xfrm>
            <a:off x="3339066" y="5683576"/>
            <a:ext cx="180244" cy="179403"/>
          </a:xfrm>
          <a:prstGeom prst="ellipse">
            <a:avLst/>
          </a:prstGeom>
          <a:solidFill>
            <a:srgbClr val="FFC000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7979D679-260E-41C6-BA32-6668CBCB4996}"/>
              </a:ext>
            </a:extLst>
          </p:cNvPr>
          <p:cNvSpPr/>
          <p:nvPr/>
        </p:nvSpPr>
        <p:spPr>
          <a:xfrm>
            <a:off x="2674656" y="5683576"/>
            <a:ext cx="180244" cy="179403"/>
          </a:xfrm>
          <a:prstGeom prst="ellipse">
            <a:avLst/>
          </a:prstGeom>
          <a:solidFill>
            <a:srgbClr val="FFC000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Speech Bubble: Rectangle 136">
            <a:extLst>
              <a:ext uri="{FF2B5EF4-FFF2-40B4-BE49-F238E27FC236}">
                <a16:creationId xmlns:a16="http://schemas.microsoft.com/office/drawing/2014/main" id="{B357BE15-BF96-4243-8483-029B3EB3022D}"/>
              </a:ext>
            </a:extLst>
          </p:cNvPr>
          <p:cNvSpPr/>
          <p:nvPr/>
        </p:nvSpPr>
        <p:spPr>
          <a:xfrm>
            <a:off x="9492007" y="5713703"/>
            <a:ext cx="2562532" cy="859998"/>
          </a:xfrm>
          <a:prstGeom prst="wedgeRectCallout">
            <a:avLst>
              <a:gd name="adj1" fmla="val -90436"/>
              <a:gd name="adj2" fmla="val -41572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Relay deployments:</a:t>
            </a:r>
            <a:r>
              <a:rPr lang="en-US" sz="1200" dirty="0"/>
              <a:t> Each VM also has a public IP address.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7197D12-75B5-43E3-9B89-8C24827CBCFB}"/>
              </a:ext>
            </a:extLst>
          </p:cNvPr>
          <p:cNvSpPr txBox="1"/>
          <p:nvPr/>
        </p:nvSpPr>
        <p:spPr>
          <a:xfrm>
            <a:off x="4418768" y="6222541"/>
            <a:ext cx="4480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2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g{0}-prod-am3-002-sb.servicebus.windows.net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3789029-2BDB-42FF-A928-130212F6C22B}"/>
              </a:ext>
            </a:extLst>
          </p:cNvPr>
          <p:cNvSpPr/>
          <p:nvPr/>
        </p:nvSpPr>
        <p:spPr>
          <a:xfrm>
            <a:off x="8024438" y="5689722"/>
            <a:ext cx="180244" cy="1794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F96D978-95C6-4C00-8D95-73E8D32E3A07}"/>
              </a:ext>
            </a:extLst>
          </p:cNvPr>
          <p:cNvSpPr/>
          <p:nvPr/>
        </p:nvSpPr>
        <p:spPr>
          <a:xfrm>
            <a:off x="7360028" y="5689722"/>
            <a:ext cx="180244" cy="1794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F07261C9-DB70-468C-9A06-B9A95CB51AE2}"/>
              </a:ext>
            </a:extLst>
          </p:cNvPr>
          <p:cNvSpPr/>
          <p:nvPr/>
        </p:nvSpPr>
        <p:spPr>
          <a:xfrm>
            <a:off x="6695618" y="5689722"/>
            <a:ext cx="180244" cy="1794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3B41A6C-6461-4691-8ECD-137EAADD6DBF}"/>
              </a:ext>
            </a:extLst>
          </p:cNvPr>
          <p:cNvSpPr/>
          <p:nvPr/>
        </p:nvSpPr>
        <p:spPr>
          <a:xfrm>
            <a:off x="5888123" y="5696348"/>
            <a:ext cx="180244" cy="1794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1F0299D2-F512-4835-9DC8-ACF8C2C8F477}"/>
              </a:ext>
            </a:extLst>
          </p:cNvPr>
          <p:cNvSpPr/>
          <p:nvPr/>
        </p:nvSpPr>
        <p:spPr>
          <a:xfrm>
            <a:off x="5243591" y="5689722"/>
            <a:ext cx="180244" cy="1794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12EE8774-2D90-47AA-ADE6-92D7BB3E44F1}"/>
              </a:ext>
            </a:extLst>
          </p:cNvPr>
          <p:cNvSpPr/>
          <p:nvPr/>
        </p:nvSpPr>
        <p:spPr>
          <a:xfrm>
            <a:off x="4579181" y="5689722"/>
            <a:ext cx="180244" cy="1794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E898576D-7D0B-464A-92AE-B8E8E57AC8AF}"/>
              </a:ext>
            </a:extLst>
          </p:cNvPr>
          <p:cNvSpPr/>
          <p:nvPr/>
        </p:nvSpPr>
        <p:spPr>
          <a:xfrm>
            <a:off x="3765060" y="5689722"/>
            <a:ext cx="180244" cy="1794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0FE8725-F690-46D4-AF2A-E452F970582C}"/>
              </a:ext>
            </a:extLst>
          </p:cNvPr>
          <p:cNvSpPr/>
          <p:nvPr/>
        </p:nvSpPr>
        <p:spPr>
          <a:xfrm>
            <a:off x="3100650" y="5689722"/>
            <a:ext cx="180244" cy="1794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3684CC73-9D0C-4032-86CB-9469D6590B9F}"/>
              </a:ext>
            </a:extLst>
          </p:cNvPr>
          <p:cNvSpPr/>
          <p:nvPr/>
        </p:nvSpPr>
        <p:spPr>
          <a:xfrm>
            <a:off x="2436240" y="5689722"/>
            <a:ext cx="180244" cy="1794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96FDA47-4F4E-4EE8-A77E-9421916BCED1}"/>
              </a:ext>
            </a:extLst>
          </p:cNvPr>
          <p:cNvCxnSpPr>
            <a:stCxn id="44" idx="4"/>
            <a:endCxn id="185" idx="0"/>
          </p:cNvCxnSpPr>
          <p:nvPr/>
        </p:nvCxnSpPr>
        <p:spPr>
          <a:xfrm rot="5400000">
            <a:off x="3102655" y="3310369"/>
            <a:ext cx="1803061" cy="2955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C7321ADB-6D37-4CAB-BB40-44D2AB072A6E}"/>
              </a:ext>
            </a:extLst>
          </p:cNvPr>
          <p:cNvCxnSpPr>
            <a:cxnSpLocks/>
            <a:stCxn id="44" idx="4"/>
            <a:endCxn id="184" idx="0"/>
          </p:cNvCxnSpPr>
          <p:nvPr/>
        </p:nvCxnSpPr>
        <p:spPr>
          <a:xfrm rot="5400000">
            <a:off x="3434860" y="3642574"/>
            <a:ext cx="1803061" cy="2291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B742CD6-BFE6-4FFD-94F1-1B2531ECA4CE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 rot="5400000">
            <a:off x="3767065" y="3974779"/>
            <a:ext cx="1803061" cy="16268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2B6CFEE6-3540-4662-BB65-C658F15F2B47}"/>
              </a:ext>
            </a:extLst>
          </p:cNvPr>
          <p:cNvCxnSpPr>
            <a:cxnSpLocks/>
            <a:stCxn id="44" idx="4"/>
            <a:endCxn id="182" idx="0"/>
          </p:cNvCxnSpPr>
          <p:nvPr/>
        </p:nvCxnSpPr>
        <p:spPr>
          <a:xfrm rot="5400000">
            <a:off x="4174125" y="4381839"/>
            <a:ext cx="1803061" cy="8127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9B71B3AA-A00F-44F9-BF30-0706CC2263DC}"/>
              </a:ext>
            </a:extLst>
          </p:cNvPr>
          <p:cNvCxnSpPr>
            <a:cxnSpLocks/>
            <a:stCxn id="44" idx="4"/>
            <a:endCxn id="180" idx="0"/>
          </p:cNvCxnSpPr>
          <p:nvPr/>
        </p:nvCxnSpPr>
        <p:spPr>
          <a:xfrm rot="5400000">
            <a:off x="4506330" y="4714044"/>
            <a:ext cx="1803061" cy="148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D2A4CB63-A483-4DC8-BC71-D09541933108}"/>
              </a:ext>
            </a:extLst>
          </p:cNvPr>
          <p:cNvCxnSpPr>
            <a:cxnSpLocks/>
            <a:stCxn id="44" idx="4"/>
            <a:endCxn id="143" idx="0"/>
          </p:cNvCxnSpPr>
          <p:nvPr/>
        </p:nvCxnSpPr>
        <p:spPr>
          <a:xfrm rot="16200000" flipH="1">
            <a:off x="4825283" y="4543385"/>
            <a:ext cx="1809687" cy="4962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4375B21B-F41C-48CF-BB06-79428757C05F}"/>
              </a:ext>
            </a:extLst>
          </p:cNvPr>
          <p:cNvCxnSpPr>
            <a:cxnSpLocks/>
            <a:stCxn id="44" idx="4"/>
            <a:endCxn id="142" idx="0"/>
          </p:cNvCxnSpPr>
          <p:nvPr/>
        </p:nvCxnSpPr>
        <p:spPr>
          <a:xfrm rot="16200000" flipH="1">
            <a:off x="5232343" y="4136324"/>
            <a:ext cx="1803061" cy="1303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1CBDFA83-074F-4E22-9832-7E50EC9336D1}"/>
              </a:ext>
            </a:extLst>
          </p:cNvPr>
          <p:cNvCxnSpPr>
            <a:cxnSpLocks/>
            <a:stCxn id="44" idx="4"/>
            <a:endCxn id="141" idx="0"/>
          </p:cNvCxnSpPr>
          <p:nvPr/>
        </p:nvCxnSpPr>
        <p:spPr>
          <a:xfrm rot="16200000" flipH="1">
            <a:off x="5564548" y="3804119"/>
            <a:ext cx="1803061" cy="1968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AD8E887D-57F3-4A42-AB85-39A8D7670325}"/>
              </a:ext>
            </a:extLst>
          </p:cNvPr>
          <p:cNvCxnSpPr>
            <a:cxnSpLocks/>
            <a:stCxn id="44" idx="4"/>
            <a:endCxn id="140" idx="0"/>
          </p:cNvCxnSpPr>
          <p:nvPr/>
        </p:nvCxnSpPr>
        <p:spPr>
          <a:xfrm rot="16200000" flipH="1">
            <a:off x="5896753" y="3471914"/>
            <a:ext cx="1803061" cy="2632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Speech Bubble: Rectangle 200">
            <a:extLst>
              <a:ext uri="{FF2B5EF4-FFF2-40B4-BE49-F238E27FC236}">
                <a16:creationId xmlns:a16="http://schemas.microsoft.com/office/drawing/2014/main" id="{E8C770AC-43F9-465D-B1F4-D4C50144B4A3}"/>
              </a:ext>
            </a:extLst>
          </p:cNvPr>
          <p:cNvSpPr/>
          <p:nvPr/>
        </p:nvSpPr>
        <p:spPr>
          <a:xfrm>
            <a:off x="111099" y="2250253"/>
            <a:ext cx="3288011" cy="1244959"/>
          </a:xfrm>
          <a:prstGeom prst="wedgeRectCallout">
            <a:avLst>
              <a:gd name="adj1" fmla="val 45860"/>
              <a:gd name="adj2" fmla="val 76166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Consolas" panose="020B0609020204030204" pitchFamily="49" charset="0"/>
              </a:rPr>
              <a:t>CNAME</a:t>
            </a:r>
            <a:r>
              <a:rPr lang="en-US" sz="1100" dirty="0">
                <a:latin typeface="Consolas" panose="020B0609020204030204" pitchFamily="49" charset="0"/>
              </a:rPr>
              <a:t> clemensvams.servicebus.windows.net</a:t>
            </a:r>
          </a:p>
          <a:p>
            <a:pPr algn="ctr"/>
            <a:endParaRPr lang="en-US" sz="1200" u="sng" dirty="0"/>
          </a:p>
          <a:p>
            <a:pPr algn="ctr"/>
            <a:r>
              <a:rPr lang="en-US" sz="1200" dirty="0"/>
              <a:t>Namespace names alias the cluster DNS name. SB relies on that hostname to identify the namespace tenant and it can therefore not be further aliased.</a:t>
            </a:r>
          </a:p>
        </p:txBody>
      </p:sp>
      <p:sp>
        <p:nvSpPr>
          <p:cNvPr id="202" name="Speech Bubble: Rectangle 201">
            <a:extLst>
              <a:ext uri="{FF2B5EF4-FFF2-40B4-BE49-F238E27FC236}">
                <a16:creationId xmlns:a16="http://schemas.microsoft.com/office/drawing/2014/main" id="{8F4F5C18-E6FE-41A2-9EB6-4EA487A07D68}"/>
              </a:ext>
            </a:extLst>
          </p:cNvPr>
          <p:cNvSpPr/>
          <p:nvPr/>
        </p:nvSpPr>
        <p:spPr>
          <a:xfrm>
            <a:off x="98841" y="4596230"/>
            <a:ext cx="2013573" cy="1852010"/>
          </a:xfrm>
          <a:prstGeom prst="wedgeRectCallout">
            <a:avLst>
              <a:gd name="adj1" fmla="val 64550"/>
              <a:gd name="adj2" fmla="val 14156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TLS 1.2 is the default. All current, supported clients use TLS 1.2 and all traffic generally uses TLS. 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Legacy clients are still permitted to use TLS &lt;1.2.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TLS is terminated at the gateway VMs.</a:t>
            </a:r>
            <a:endParaRPr lang="en-US" sz="8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34D6DCC-2C2F-4CC7-8816-B073157D0B5D}"/>
              </a:ext>
            </a:extLst>
          </p:cNvPr>
          <p:cNvSpPr/>
          <p:nvPr/>
        </p:nvSpPr>
        <p:spPr>
          <a:xfrm>
            <a:off x="2344166" y="5235990"/>
            <a:ext cx="6177074" cy="286410"/>
          </a:xfrm>
          <a:prstGeom prst="rect">
            <a:avLst/>
          </a:prstGeom>
          <a:solidFill>
            <a:schemeClr val="dk1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Common, namespace-level IP filter and </a:t>
            </a:r>
            <a:r>
              <a:rPr lang="en-US" sz="1050" dirty="0" err="1"/>
              <a:t>VNet</a:t>
            </a:r>
            <a:r>
              <a:rPr lang="en-US" sz="1050" dirty="0"/>
              <a:t>/PEP firewall policy enforcement on each VM.</a:t>
            </a:r>
          </a:p>
        </p:txBody>
      </p:sp>
      <p:sp>
        <p:nvSpPr>
          <p:cNvPr id="203" name="Speech Bubble: Rectangle 202">
            <a:extLst>
              <a:ext uri="{FF2B5EF4-FFF2-40B4-BE49-F238E27FC236}">
                <a16:creationId xmlns:a16="http://schemas.microsoft.com/office/drawing/2014/main" id="{9228FECA-3853-40E7-89D9-B718E640C398}"/>
              </a:ext>
            </a:extLst>
          </p:cNvPr>
          <p:cNvSpPr/>
          <p:nvPr/>
        </p:nvSpPr>
        <p:spPr>
          <a:xfrm>
            <a:off x="9466549" y="4691608"/>
            <a:ext cx="2562532" cy="824627"/>
          </a:xfrm>
          <a:prstGeom prst="wedgeRectCallout">
            <a:avLst>
              <a:gd name="adj1" fmla="val -182787"/>
              <a:gd name="adj2" fmla="val -109205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 cluster has an Azure-private "IPv6 Service Endpoint" address for private endpoints.</a:t>
            </a:r>
            <a:endParaRPr lang="en-US" sz="1200" u="sng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FD06692-D8DA-4EE2-B1DC-C777587D64EB}"/>
              </a:ext>
            </a:extLst>
          </p:cNvPr>
          <p:cNvSpPr/>
          <p:nvPr/>
        </p:nvSpPr>
        <p:spPr>
          <a:xfrm>
            <a:off x="5748946" y="3963081"/>
            <a:ext cx="263894" cy="26266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6D93CEC-4FDC-4035-868B-C34902182492}"/>
              </a:ext>
            </a:extLst>
          </p:cNvPr>
          <p:cNvSpPr/>
          <p:nvPr/>
        </p:nvSpPr>
        <p:spPr>
          <a:xfrm>
            <a:off x="9492750" y="3023918"/>
            <a:ext cx="2588151" cy="1578162"/>
          </a:xfrm>
          <a:prstGeom prst="rect">
            <a:avLst/>
          </a:prstGeom>
          <a:solidFill>
            <a:schemeClr val="dk1"/>
          </a:solidFill>
          <a:ln w="12700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EEF4A5-AF90-48EF-8DD0-9156A1E25ABA}"/>
              </a:ext>
            </a:extLst>
          </p:cNvPr>
          <p:cNvSpPr txBox="1"/>
          <p:nvPr/>
        </p:nvSpPr>
        <p:spPr>
          <a:xfrm>
            <a:off x="9492749" y="2760349"/>
            <a:ext cx="2301912" cy="16158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050" b="1" dirty="0"/>
              <a:t>Customer Virtual Network: </a:t>
            </a:r>
            <a:r>
              <a:rPr lang="en-US" sz="1050" dirty="0"/>
              <a:t>10.0.0.0/8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9D59560-2A58-4964-A3A6-5CA101773D1B}"/>
              </a:ext>
            </a:extLst>
          </p:cNvPr>
          <p:cNvSpPr/>
          <p:nvPr/>
        </p:nvSpPr>
        <p:spPr>
          <a:xfrm>
            <a:off x="9678868" y="3371908"/>
            <a:ext cx="2228510" cy="1094943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4DD015C-105B-4316-88B3-062484BADF9D}"/>
              </a:ext>
            </a:extLst>
          </p:cNvPr>
          <p:cNvSpPr txBox="1"/>
          <p:nvPr/>
        </p:nvSpPr>
        <p:spPr>
          <a:xfrm>
            <a:off x="9678868" y="3144624"/>
            <a:ext cx="1590649" cy="16158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050" b="1" dirty="0"/>
              <a:t>Subnet 1: </a:t>
            </a:r>
            <a:r>
              <a:rPr lang="en-US" sz="1050" dirty="0"/>
              <a:t>10.1.1.0/24</a:t>
            </a:r>
          </a:p>
        </p:txBody>
      </p:sp>
      <p:pic>
        <p:nvPicPr>
          <p:cNvPr id="94" name="Graphic 93" descr="Server with solid fill">
            <a:extLst>
              <a:ext uri="{FF2B5EF4-FFF2-40B4-BE49-F238E27FC236}">
                <a16:creationId xmlns:a16="http://schemas.microsoft.com/office/drawing/2014/main" id="{BECD1169-8D18-4817-97B1-2A8C0DF38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7242" y="3633465"/>
            <a:ext cx="358917" cy="358917"/>
          </a:xfrm>
          <a:prstGeom prst="rect">
            <a:avLst/>
          </a:prstGeom>
        </p:spPr>
      </p:pic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30CCE4A1-C0EC-4ED5-BDD8-022CB336A42E}"/>
              </a:ext>
            </a:extLst>
          </p:cNvPr>
          <p:cNvCxnSpPr>
            <a:cxnSpLocks/>
            <a:stCxn id="204" idx="4"/>
            <a:endCxn id="140" idx="0"/>
          </p:cNvCxnSpPr>
          <p:nvPr/>
        </p:nvCxnSpPr>
        <p:spPr>
          <a:xfrm rot="16200000" flipH="1">
            <a:off x="6265737" y="3840899"/>
            <a:ext cx="1463978" cy="2233667"/>
          </a:xfrm>
          <a:prstGeom prst="bentConnector3">
            <a:avLst>
              <a:gd name="adj1" fmla="val 38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5943DCF0-2211-46E7-9522-5A6BB111A4C4}"/>
              </a:ext>
            </a:extLst>
          </p:cNvPr>
          <p:cNvSpPr txBox="1"/>
          <p:nvPr/>
        </p:nvSpPr>
        <p:spPr>
          <a:xfrm>
            <a:off x="10971726" y="4017996"/>
            <a:ext cx="87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VM</a:t>
            </a:r>
            <a:br>
              <a:rPr lang="en-US" sz="900" dirty="0"/>
            </a:br>
            <a:r>
              <a:rPr lang="en-US" sz="900" dirty="0"/>
              <a:t>10.1.1.28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3585B30E-4227-4F3B-9404-98091B7F29F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59" b="89983" l="10000" r="90000">
                        <a14:foregroundMark x1="50000" y1="8659" x2="50000" y2="8659"/>
                        <a14:foregroundMark x1="30597" y1="45331" x2="30597" y2="45331"/>
                        <a14:foregroundMark x1="69403" y1="41766" x2="69403" y2="41766"/>
                        <a14:foregroundMark x1="51045" y1="38200" x2="51045" y2="3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239" y="3615568"/>
            <a:ext cx="457770" cy="402428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2AE7681B-46D5-4A26-9EA3-75E3E195F421}"/>
              </a:ext>
            </a:extLst>
          </p:cNvPr>
          <p:cNvSpPr txBox="1"/>
          <p:nvPr/>
        </p:nvSpPr>
        <p:spPr>
          <a:xfrm>
            <a:off x="9839919" y="4035280"/>
            <a:ext cx="1076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Private Endpoint 10.1.1.42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4FFF1DF-D8A9-43F7-97BB-E19BB3588A21}"/>
              </a:ext>
            </a:extLst>
          </p:cNvPr>
          <p:cNvCxnSpPr>
            <a:endCxn id="112" idx="3"/>
          </p:cNvCxnSpPr>
          <p:nvPr/>
        </p:nvCxnSpPr>
        <p:spPr>
          <a:xfrm flipH="1">
            <a:off x="10607009" y="3812923"/>
            <a:ext cx="600233" cy="385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C34D296-E85D-4379-94E8-E638A3DD8F29}"/>
              </a:ext>
            </a:extLst>
          </p:cNvPr>
          <p:cNvCxnSpPr>
            <a:cxnSpLocks/>
            <a:stCxn id="112" idx="1"/>
            <a:endCxn id="204" idx="7"/>
          </p:cNvCxnSpPr>
          <p:nvPr/>
        </p:nvCxnSpPr>
        <p:spPr>
          <a:xfrm rot="10800000" flipV="1">
            <a:off x="5974195" y="3816781"/>
            <a:ext cx="4175045" cy="184765"/>
          </a:xfrm>
          <a:prstGeom prst="curved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23B830ED-DEAF-4403-BCC0-EED147AB0739}"/>
              </a:ext>
            </a:extLst>
          </p:cNvPr>
          <p:cNvSpPr txBox="1"/>
          <p:nvPr/>
        </p:nvSpPr>
        <p:spPr>
          <a:xfrm>
            <a:off x="5818940" y="4292531"/>
            <a:ext cx="8766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</a:rPr>
              <a:t>IPv6 SE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DCD794E-306F-442F-B5F0-977E5E906DBE}"/>
              </a:ext>
            </a:extLst>
          </p:cNvPr>
          <p:cNvSpPr/>
          <p:nvPr/>
        </p:nvSpPr>
        <p:spPr>
          <a:xfrm>
            <a:off x="3676200" y="2335219"/>
            <a:ext cx="2914291" cy="240378"/>
          </a:xfrm>
          <a:prstGeom prst="rect">
            <a:avLst/>
          </a:prstGeom>
          <a:solidFill>
            <a:srgbClr val="81057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Client-Side Firewalls &amp; Proxies</a:t>
            </a:r>
          </a:p>
        </p:txBody>
      </p:sp>
      <p:sp>
        <p:nvSpPr>
          <p:cNvPr id="217" name="Speech Bubble: Rectangle 216">
            <a:extLst>
              <a:ext uri="{FF2B5EF4-FFF2-40B4-BE49-F238E27FC236}">
                <a16:creationId xmlns:a16="http://schemas.microsoft.com/office/drawing/2014/main" id="{4A6B11A5-C1BE-4181-9E6B-25CB73440038}"/>
              </a:ext>
            </a:extLst>
          </p:cNvPr>
          <p:cNvSpPr/>
          <p:nvPr/>
        </p:nvSpPr>
        <p:spPr>
          <a:xfrm>
            <a:off x="4458016" y="2721740"/>
            <a:ext cx="2239373" cy="494107"/>
          </a:xfrm>
          <a:prstGeom prst="wedgeRectCallout">
            <a:avLst>
              <a:gd name="adj1" fmla="val 1433"/>
              <a:gd name="adj2" fmla="val -72770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WebSockets AMQP tunneling allows port 443 firewall traversal.</a:t>
            </a:r>
            <a:endParaRPr lang="en-US" sz="1100" u="sng" dirty="0"/>
          </a:p>
        </p:txBody>
      </p:sp>
    </p:spTree>
    <p:extLst>
      <p:ext uri="{BB962C8B-B14F-4D97-AF65-F5344CB8AC3E}">
        <p14:creationId xmlns:p14="http://schemas.microsoft.com/office/powerpoint/2010/main" val="135895035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2392-1DAC-4DB7-9439-1ECA9285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Networking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BCB4DD-50EF-4102-AFD3-4DDBC6AB8A1D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563290"/>
            <a:ext cx="11277599" cy="1061830"/>
          </a:xfrm>
        </p:spPr>
        <p:txBody>
          <a:bodyPr/>
          <a:lstStyle/>
          <a:p>
            <a:r>
              <a:rPr lang="en-US" sz="2400" dirty="0"/>
              <a:t>Service Bus namespaces </a:t>
            </a:r>
            <a:r>
              <a:rPr lang="en-US" sz="2400" u="sng" dirty="0"/>
              <a:t>can</a:t>
            </a:r>
            <a:r>
              <a:rPr lang="en-US" sz="2400" dirty="0"/>
              <a:t> be attached to one or more virtual networks and the public IP address space </a:t>
            </a:r>
            <a:r>
              <a:rPr lang="en-US" sz="2400" u="sng" dirty="0"/>
              <a:t>concurrently</a:t>
            </a:r>
            <a:r>
              <a:rPr lang="en-US" sz="2400" dirty="0"/>
              <a:t> and act as safe "Layer 7" (app-level) routers. </a:t>
            </a:r>
            <a:endParaRPr lang="en-US" sz="2400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3142E-F0EE-4530-B73E-A64F01E5A209}"/>
              </a:ext>
            </a:extLst>
          </p:cNvPr>
          <p:cNvSpPr/>
          <p:nvPr/>
        </p:nvSpPr>
        <p:spPr>
          <a:xfrm>
            <a:off x="4364605" y="3550865"/>
            <a:ext cx="2975113" cy="1987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prstDash val="dash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 Bus Namespace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887968-F93F-4A9F-82D9-C349D52CC649}"/>
              </a:ext>
            </a:extLst>
          </p:cNvPr>
          <p:cNvSpPr/>
          <p:nvPr/>
        </p:nvSpPr>
        <p:spPr>
          <a:xfrm>
            <a:off x="8823515" y="3023918"/>
            <a:ext cx="2588151" cy="1578162"/>
          </a:xfrm>
          <a:prstGeom prst="rect">
            <a:avLst/>
          </a:prstGeom>
          <a:solidFill>
            <a:schemeClr val="dk1"/>
          </a:solidFill>
          <a:ln w="12700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6F4A4-B1EB-4AE0-9262-F6517BEFEB94}"/>
              </a:ext>
            </a:extLst>
          </p:cNvPr>
          <p:cNvSpPr txBox="1"/>
          <p:nvPr/>
        </p:nvSpPr>
        <p:spPr>
          <a:xfrm>
            <a:off x="8823514" y="2760349"/>
            <a:ext cx="2374048" cy="16158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050" b="1" dirty="0"/>
              <a:t>Customer Virtual Network: </a:t>
            </a:r>
            <a:r>
              <a:rPr lang="en-US" sz="1050" dirty="0"/>
              <a:t>10.1.0.0/16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119DA-34F2-48C8-B987-F03D10258836}"/>
              </a:ext>
            </a:extLst>
          </p:cNvPr>
          <p:cNvSpPr/>
          <p:nvPr/>
        </p:nvSpPr>
        <p:spPr>
          <a:xfrm>
            <a:off x="9009633" y="3371908"/>
            <a:ext cx="2228510" cy="1094943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F81DDC-0C21-4D94-841E-3C61C17CE218}"/>
              </a:ext>
            </a:extLst>
          </p:cNvPr>
          <p:cNvSpPr txBox="1"/>
          <p:nvPr/>
        </p:nvSpPr>
        <p:spPr>
          <a:xfrm>
            <a:off x="9009633" y="3144624"/>
            <a:ext cx="1590649" cy="16158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050" b="1" dirty="0"/>
              <a:t>Subnet 1: </a:t>
            </a:r>
            <a:r>
              <a:rPr lang="en-US" sz="1050" dirty="0"/>
              <a:t>10.1.1.0/24</a:t>
            </a:r>
          </a:p>
        </p:txBody>
      </p:sp>
      <p:pic>
        <p:nvPicPr>
          <p:cNvPr id="16" name="Graphic 15" descr="Server with solid fill">
            <a:extLst>
              <a:ext uri="{FF2B5EF4-FFF2-40B4-BE49-F238E27FC236}">
                <a16:creationId xmlns:a16="http://schemas.microsoft.com/office/drawing/2014/main" id="{EC4F14A4-31B3-40FF-B6F1-67B287B86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8007" y="3633465"/>
            <a:ext cx="358917" cy="3589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EB69B3-0247-4185-8B68-793439895595}"/>
              </a:ext>
            </a:extLst>
          </p:cNvPr>
          <p:cNvSpPr txBox="1"/>
          <p:nvPr/>
        </p:nvSpPr>
        <p:spPr>
          <a:xfrm>
            <a:off x="10302491" y="4017996"/>
            <a:ext cx="87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VM</a:t>
            </a:r>
            <a:br>
              <a:rPr lang="en-US" sz="900" dirty="0"/>
            </a:br>
            <a:r>
              <a:rPr lang="en-US" sz="900" dirty="0"/>
              <a:t>10.1.1.28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812E56-1F57-4482-A1C7-439F6D42827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59" b="89983" l="10000" r="90000">
                        <a14:foregroundMark x1="50000" y1="8659" x2="50000" y2="8659"/>
                        <a14:foregroundMark x1="30597" y1="45331" x2="30597" y2="45331"/>
                        <a14:foregroundMark x1="69403" y1="41766" x2="69403" y2="41766"/>
                        <a14:foregroundMark x1="51045" y1="38200" x2="51045" y2="3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0004" y="3615568"/>
            <a:ext cx="457770" cy="4024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236703D-B85A-43E3-9B87-26BD20CF40B1}"/>
              </a:ext>
            </a:extLst>
          </p:cNvPr>
          <p:cNvSpPr txBox="1"/>
          <p:nvPr/>
        </p:nvSpPr>
        <p:spPr>
          <a:xfrm>
            <a:off x="9170684" y="4035280"/>
            <a:ext cx="1076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Private Endpoint 10.1.1.42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AA2624-6131-43A5-8F2A-FC8EFB7C6504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9937774" y="3812923"/>
            <a:ext cx="600233" cy="385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EA8883E-8BD6-4D6C-B9B7-AE9580D9D443}"/>
              </a:ext>
            </a:extLst>
          </p:cNvPr>
          <p:cNvSpPr/>
          <p:nvPr/>
        </p:nvSpPr>
        <p:spPr>
          <a:xfrm>
            <a:off x="8823515" y="5127206"/>
            <a:ext cx="2588151" cy="1578162"/>
          </a:xfrm>
          <a:prstGeom prst="rect">
            <a:avLst/>
          </a:prstGeom>
          <a:solidFill>
            <a:schemeClr val="dk1"/>
          </a:solidFill>
          <a:ln w="12700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3829DE-EF69-4C95-A823-80EF2F30C306}"/>
              </a:ext>
            </a:extLst>
          </p:cNvPr>
          <p:cNvSpPr txBox="1"/>
          <p:nvPr/>
        </p:nvSpPr>
        <p:spPr>
          <a:xfrm>
            <a:off x="8823514" y="4863637"/>
            <a:ext cx="2374048" cy="16158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050" b="1" dirty="0"/>
              <a:t>Customer Virtual Network: </a:t>
            </a:r>
            <a:r>
              <a:rPr lang="en-US" sz="1050" dirty="0"/>
              <a:t>10.2.0.0/16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8EA725-1250-45E8-9DC6-430E360EEFA9}"/>
              </a:ext>
            </a:extLst>
          </p:cNvPr>
          <p:cNvSpPr/>
          <p:nvPr/>
        </p:nvSpPr>
        <p:spPr>
          <a:xfrm>
            <a:off x="9009633" y="5475196"/>
            <a:ext cx="2228510" cy="1094943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0FEA6-4DD9-494A-A9A6-33FB0D103CF5}"/>
              </a:ext>
            </a:extLst>
          </p:cNvPr>
          <p:cNvSpPr txBox="1"/>
          <p:nvPr/>
        </p:nvSpPr>
        <p:spPr>
          <a:xfrm>
            <a:off x="9009633" y="5247912"/>
            <a:ext cx="1590649" cy="16158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050" b="1" dirty="0"/>
              <a:t>Subnet 1: </a:t>
            </a:r>
            <a:r>
              <a:rPr lang="en-US" sz="1050" dirty="0"/>
              <a:t>10.2.1.0/24</a:t>
            </a:r>
          </a:p>
        </p:txBody>
      </p:sp>
      <p:pic>
        <p:nvPicPr>
          <p:cNvPr id="29" name="Graphic 28" descr="Server with solid fill">
            <a:extLst>
              <a:ext uri="{FF2B5EF4-FFF2-40B4-BE49-F238E27FC236}">
                <a16:creationId xmlns:a16="http://schemas.microsoft.com/office/drawing/2014/main" id="{76E3B27B-D985-4AF1-90AF-038F7CEE3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8007" y="5736753"/>
            <a:ext cx="358917" cy="35891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B1D1791-863E-45F1-82C8-38B1918A7F70}"/>
              </a:ext>
            </a:extLst>
          </p:cNvPr>
          <p:cNvSpPr txBox="1"/>
          <p:nvPr/>
        </p:nvSpPr>
        <p:spPr>
          <a:xfrm>
            <a:off x="10302491" y="6121284"/>
            <a:ext cx="87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VM</a:t>
            </a:r>
            <a:br>
              <a:rPr lang="en-US" sz="900" dirty="0"/>
            </a:br>
            <a:r>
              <a:rPr lang="en-US" sz="900" dirty="0"/>
              <a:t>10.2.1.56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3C1717B-A7AB-4BF3-86FB-F20AF9C079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59" b="89983" l="10000" r="90000">
                        <a14:foregroundMark x1="50000" y1="8659" x2="50000" y2="8659"/>
                        <a14:foregroundMark x1="30597" y1="45331" x2="30597" y2="45331"/>
                        <a14:foregroundMark x1="69403" y1="41766" x2="69403" y2="41766"/>
                        <a14:foregroundMark x1="51045" y1="38200" x2="51045" y2="3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0004" y="5718856"/>
            <a:ext cx="457770" cy="40242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1827E6A-F516-4154-87D4-EBB7210152A3}"/>
              </a:ext>
            </a:extLst>
          </p:cNvPr>
          <p:cNvSpPr txBox="1"/>
          <p:nvPr/>
        </p:nvSpPr>
        <p:spPr>
          <a:xfrm>
            <a:off x="9170684" y="6138568"/>
            <a:ext cx="1076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Private Endpoint 10.2.1.23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EBB438-6274-458B-B23E-FE1D286CE265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9937774" y="5916211"/>
            <a:ext cx="600233" cy="385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laque 33">
            <a:extLst>
              <a:ext uri="{FF2B5EF4-FFF2-40B4-BE49-F238E27FC236}">
                <a16:creationId xmlns:a16="http://schemas.microsoft.com/office/drawing/2014/main" id="{86DBF665-3CCE-457A-8510-E70A8A7F6EDF}"/>
              </a:ext>
            </a:extLst>
          </p:cNvPr>
          <p:cNvSpPr/>
          <p:nvPr/>
        </p:nvSpPr>
        <p:spPr>
          <a:xfrm>
            <a:off x="4603537" y="4471600"/>
            <a:ext cx="359807" cy="305160"/>
          </a:xfrm>
          <a:prstGeom prst="plaque">
            <a:avLst>
              <a:gd name="adj" fmla="val 25804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00" b="1">
                <a:solidFill>
                  <a:schemeClr val="bg2"/>
                </a:solidFill>
              </a:rPr>
              <a:t>Topic</a:t>
            </a:r>
            <a:endParaRPr lang="en-US" sz="400" b="1">
              <a:solidFill>
                <a:schemeClr val="bg2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F3C4238-ABF5-4BC3-B1B4-8461BA86A638}"/>
              </a:ext>
            </a:extLst>
          </p:cNvPr>
          <p:cNvSpPr/>
          <p:nvPr/>
        </p:nvSpPr>
        <p:spPr>
          <a:xfrm>
            <a:off x="5598189" y="4107725"/>
            <a:ext cx="1387034" cy="534020"/>
          </a:xfrm>
          <a:prstGeom prst="roundRect">
            <a:avLst>
              <a:gd name="adj" fmla="val 11319"/>
            </a:avLst>
          </a:prstGeom>
          <a:solidFill>
            <a:srgbClr val="0078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EEFBFE-7D7B-4F42-A5F3-EA52917AB8AA}"/>
              </a:ext>
            </a:extLst>
          </p:cNvPr>
          <p:cNvSpPr/>
          <p:nvPr/>
        </p:nvSpPr>
        <p:spPr>
          <a:xfrm>
            <a:off x="5703643" y="4211417"/>
            <a:ext cx="231999" cy="3295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5C589D-04AA-46CF-A90D-1FB7784C7FBC}"/>
              </a:ext>
            </a:extLst>
          </p:cNvPr>
          <p:cNvSpPr/>
          <p:nvPr/>
        </p:nvSpPr>
        <p:spPr>
          <a:xfrm>
            <a:off x="6194575" y="4211418"/>
            <a:ext cx="231999" cy="3295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pic>
        <p:nvPicPr>
          <p:cNvPr id="38" name="Graphic 37" descr="Document outline">
            <a:extLst>
              <a:ext uri="{FF2B5EF4-FFF2-40B4-BE49-F238E27FC236}">
                <a16:creationId xmlns:a16="http://schemas.microsoft.com/office/drawing/2014/main" id="{FA4AB332-A4FD-42D4-B926-EB10F9AEB3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5739" y="4292455"/>
            <a:ext cx="207807" cy="19298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C07FAAC-02C9-4200-986F-AAC8F95129FB}"/>
              </a:ext>
            </a:extLst>
          </p:cNvPr>
          <p:cNvSpPr/>
          <p:nvPr/>
        </p:nvSpPr>
        <p:spPr>
          <a:xfrm>
            <a:off x="6440041" y="4211418"/>
            <a:ext cx="231999" cy="3295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pic>
        <p:nvPicPr>
          <p:cNvPr id="40" name="Graphic 39" descr="Document outline">
            <a:extLst>
              <a:ext uri="{FF2B5EF4-FFF2-40B4-BE49-F238E27FC236}">
                <a16:creationId xmlns:a16="http://schemas.microsoft.com/office/drawing/2014/main" id="{65313B22-9588-4172-9554-2D4033D520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2136" y="4292455"/>
            <a:ext cx="207807" cy="192985"/>
          </a:xfrm>
          <a:prstGeom prst="rect">
            <a:avLst/>
          </a:prstGeom>
        </p:spPr>
      </p:pic>
      <p:pic>
        <p:nvPicPr>
          <p:cNvPr id="41" name="Graphic 40" descr="Document outline">
            <a:extLst>
              <a:ext uri="{FF2B5EF4-FFF2-40B4-BE49-F238E27FC236}">
                <a16:creationId xmlns:a16="http://schemas.microsoft.com/office/drawing/2014/main" id="{845F785F-F086-4886-B3A3-C39F8EFCE6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06671" y="4292455"/>
            <a:ext cx="207807" cy="192985"/>
          </a:xfrm>
          <a:prstGeom prst="rect">
            <a:avLst/>
          </a:prstGeom>
        </p:spPr>
      </p:pic>
      <p:sp>
        <p:nvSpPr>
          <p:cNvPr id="42" name="Rectangle: Diagonal Corners Snipped 41">
            <a:extLst>
              <a:ext uri="{FF2B5EF4-FFF2-40B4-BE49-F238E27FC236}">
                <a16:creationId xmlns:a16="http://schemas.microsoft.com/office/drawing/2014/main" id="{F61522F9-4C21-4C08-8133-150E6520340E}"/>
              </a:ext>
            </a:extLst>
          </p:cNvPr>
          <p:cNvSpPr/>
          <p:nvPr/>
        </p:nvSpPr>
        <p:spPr>
          <a:xfrm>
            <a:off x="5040885" y="4110030"/>
            <a:ext cx="548363" cy="534020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C9CA4B0-0884-4B0E-9717-24B6AD0F8703}"/>
              </a:ext>
            </a:extLst>
          </p:cNvPr>
          <p:cNvSpPr/>
          <p:nvPr/>
        </p:nvSpPr>
        <p:spPr>
          <a:xfrm>
            <a:off x="5598189" y="4689269"/>
            <a:ext cx="1387034" cy="534020"/>
          </a:xfrm>
          <a:prstGeom prst="roundRect">
            <a:avLst>
              <a:gd name="adj" fmla="val 11319"/>
            </a:avLst>
          </a:prstGeom>
          <a:solidFill>
            <a:srgbClr val="0078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44" name="Rectangle: Diagonal Corners Snipped 43">
            <a:extLst>
              <a:ext uri="{FF2B5EF4-FFF2-40B4-BE49-F238E27FC236}">
                <a16:creationId xmlns:a16="http://schemas.microsoft.com/office/drawing/2014/main" id="{985706D4-D71A-4492-AFF1-DCBF1B4F0B92}"/>
              </a:ext>
            </a:extLst>
          </p:cNvPr>
          <p:cNvSpPr/>
          <p:nvPr/>
        </p:nvSpPr>
        <p:spPr>
          <a:xfrm>
            <a:off x="5040885" y="4691574"/>
            <a:ext cx="548363" cy="534020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45" name="Arrow: Bent 44">
            <a:extLst>
              <a:ext uri="{FF2B5EF4-FFF2-40B4-BE49-F238E27FC236}">
                <a16:creationId xmlns:a16="http://schemas.microsoft.com/office/drawing/2014/main" id="{469F86F4-EC75-4070-9D73-C813CCB6948E}"/>
              </a:ext>
            </a:extLst>
          </p:cNvPr>
          <p:cNvSpPr/>
          <p:nvPr/>
        </p:nvSpPr>
        <p:spPr>
          <a:xfrm>
            <a:off x="4755304" y="4271502"/>
            <a:ext cx="203465" cy="17163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46" name="Arrow: Bent 45">
            <a:extLst>
              <a:ext uri="{FF2B5EF4-FFF2-40B4-BE49-F238E27FC236}">
                <a16:creationId xmlns:a16="http://schemas.microsoft.com/office/drawing/2014/main" id="{B7A4802C-7E8B-49E0-928D-9DDEDFD60279}"/>
              </a:ext>
            </a:extLst>
          </p:cNvPr>
          <p:cNvSpPr/>
          <p:nvPr/>
        </p:nvSpPr>
        <p:spPr>
          <a:xfrm flipV="1">
            <a:off x="4755304" y="4805218"/>
            <a:ext cx="203465" cy="18898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36F0224-3806-4896-B347-1DB2AD968F88}"/>
              </a:ext>
            </a:extLst>
          </p:cNvPr>
          <p:cNvGrpSpPr/>
          <p:nvPr/>
        </p:nvGrpSpPr>
        <p:grpSpPr>
          <a:xfrm>
            <a:off x="5106212" y="4867143"/>
            <a:ext cx="397831" cy="191173"/>
            <a:chOff x="3882524" y="2430166"/>
            <a:chExt cx="1203562" cy="71986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AD9B97A-1B0D-42EF-AE6A-3C46F510C641}"/>
                </a:ext>
              </a:extLst>
            </p:cNvPr>
            <p:cNvSpPr/>
            <p:nvPr/>
          </p:nvSpPr>
          <p:spPr>
            <a:xfrm>
              <a:off x="3882524" y="2430166"/>
              <a:ext cx="1203562" cy="7198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">
                  <a:solidFill>
                    <a:schemeClr val="bg2"/>
                  </a:solidFill>
                </a:rPr>
                <a:t>Filter</a:t>
              </a:r>
              <a:br>
                <a:rPr lang="de-DE" sz="400">
                  <a:solidFill>
                    <a:schemeClr val="bg2"/>
                  </a:solidFill>
                </a:rPr>
              </a:br>
              <a:endParaRPr lang="en-US" sz="400">
                <a:solidFill>
                  <a:schemeClr val="bg2"/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341C2-A47C-4A9F-878B-D5487B8E5CF7}"/>
                </a:ext>
              </a:extLst>
            </p:cNvPr>
            <p:cNvCxnSpPr>
              <a:cxnSpLocks/>
              <a:stCxn id="54" idx="1"/>
              <a:endCxn id="54" idx="3"/>
            </p:cNvCxnSpPr>
            <p:nvPr/>
          </p:nvCxnSpPr>
          <p:spPr>
            <a:xfrm>
              <a:off x="3882524" y="2790101"/>
              <a:ext cx="12035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3C6A8E91-96E7-451D-8FAA-C885437B04AE}"/>
              </a:ext>
            </a:extLst>
          </p:cNvPr>
          <p:cNvSpPr/>
          <p:nvPr/>
        </p:nvSpPr>
        <p:spPr>
          <a:xfrm>
            <a:off x="5703643" y="4778905"/>
            <a:ext cx="231999" cy="3295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649D9D4-D97E-4B2D-9477-210CFF8D73B5}"/>
              </a:ext>
            </a:extLst>
          </p:cNvPr>
          <p:cNvSpPr/>
          <p:nvPr/>
        </p:nvSpPr>
        <p:spPr>
          <a:xfrm>
            <a:off x="5949109" y="4778905"/>
            <a:ext cx="231999" cy="3295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3258E853-2796-4119-99FD-C11512C03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5739" y="4859942"/>
            <a:ext cx="207807" cy="192985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5A1A557-9F32-48E5-8332-41B3C4ADA13A}"/>
              </a:ext>
            </a:extLst>
          </p:cNvPr>
          <p:cNvSpPr/>
          <p:nvPr/>
        </p:nvSpPr>
        <p:spPr>
          <a:xfrm>
            <a:off x="6440041" y="4778906"/>
            <a:ext cx="231999" cy="3295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pic>
        <p:nvPicPr>
          <p:cNvPr id="60" name="Graphic 59" descr="Document outline">
            <a:extLst>
              <a:ext uri="{FF2B5EF4-FFF2-40B4-BE49-F238E27FC236}">
                <a16:creationId xmlns:a16="http://schemas.microsoft.com/office/drawing/2014/main" id="{147E7BB1-C519-4B58-B448-C8366CF66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2136" y="4859942"/>
            <a:ext cx="207807" cy="192985"/>
          </a:xfrm>
          <a:prstGeom prst="rect">
            <a:avLst/>
          </a:prstGeom>
        </p:spPr>
      </p:pic>
      <p:pic>
        <p:nvPicPr>
          <p:cNvPr id="61" name="Graphic 60" descr="Document outline">
            <a:extLst>
              <a:ext uri="{FF2B5EF4-FFF2-40B4-BE49-F238E27FC236}">
                <a16:creationId xmlns:a16="http://schemas.microsoft.com/office/drawing/2014/main" id="{86BDBE3A-22A0-481B-B3E1-CFD2F1C149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1205" y="4859942"/>
            <a:ext cx="207807" cy="192985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174A7670-D9E3-4218-AE13-81219B520AE5}"/>
              </a:ext>
            </a:extLst>
          </p:cNvPr>
          <p:cNvGrpSpPr/>
          <p:nvPr/>
        </p:nvGrpSpPr>
        <p:grpSpPr>
          <a:xfrm>
            <a:off x="5093790" y="4271502"/>
            <a:ext cx="397831" cy="191173"/>
            <a:chOff x="3882524" y="2430166"/>
            <a:chExt cx="1203562" cy="71986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9852CF-4902-428A-B6BE-152B3F1E9963}"/>
                </a:ext>
              </a:extLst>
            </p:cNvPr>
            <p:cNvSpPr/>
            <p:nvPr/>
          </p:nvSpPr>
          <p:spPr>
            <a:xfrm>
              <a:off x="3882524" y="2430166"/>
              <a:ext cx="1203562" cy="7198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">
                  <a:solidFill>
                    <a:schemeClr val="bg2"/>
                  </a:solidFill>
                </a:rPr>
                <a:t>Filter</a:t>
              </a:r>
              <a:br>
                <a:rPr lang="de-DE" sz="400">
                  <a:solidFill>
                    <a:schemeClr val="bg2"/>
                  </a:solidFill>
                </a:rPr>
              </a:br>
              <a:endParaRPr lang="en-US" sz="400">
                <a:solidFill>
                  <a:schemeClr val="bg2"/>
                </a:solidFill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9A10F8-C944-41B2-8AEF-05CB347206EA}"/>
                </a:ext>
              </a:extLst>
            </p:cNvPr>
            <p:cNvCxnSpPr>
              <a:cxnSpLocks/>
              <a:stCxn id="80" idx="1"/>
              <a:endCxn id="80" idx="3"/>
            </p:cNvCxnSpPr>
            <p:nvPr/>
          </p:nvCxnSpPr>
          <p:spPr>
            <a:xfrm>
              <a:off x="3882524" y="2790101"/>
              <a:ext cx="12035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E813C55-43AF-4745-AED6-AD40FE872BB9}"/>
              </a:ext>
            </a:extLst>
          </p:cNvPr>
          <p:cNvCxnSpPr>
            <a:cxnSpLocks/>
            <a:stCxn id="31" idx="1"/>
            <a:endCxn id="43" idx="3"/>
          </p:cNvCxnSpPr>
          <p:nvPr/>
        </p:nvCxnSpPr>
        <p:spPr>
          <a:xfrm flipH="1" flipV="1">
            <a:off x="6985223" y="4956279"/>
            <a:ext cx="2494781" cy="9637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0C076EB-FCF0-41DD-9EB4-B44815D1BD55}"/>
              </a:ext>
            </a:extLst>
          </p:cNvPr>
          <p:cNvCxnSpPr>
            <a:cxnSpLocks/>
            <a:stCxn id="20" idx="1"/>
            <a:endCxn id="35" idx="3"/>
          </p:cNvCxnSpPr>
          <p:nvPr/>
        </p:nvCxnSpPr>
        <p:spPr>
          <a:xfrm flipH="1">
            <a:off x="6985223" y="3816782"/>
            <a:ext cx="2494781" cy="55795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014D0E0-539A-4886-9B9B-EA8F4235B8C8}"/>
              </a:ext>
            </a:extLst>
          </p:cNvPr>
          <p:cNvSpPr/>
          <p:nvPr/>
        </p:nvSpPr>
        <p:spPr>
          <a:xfrm>
            <a:off x="672460" y="3812999"/>
            <a:ext cx="2588151" cy="1578162"/>
          </a:xfrm>
          <a:prstGeom prst="rect">
            <a:avLst/>
          </a:prstGeom>
          <a:solidFill>
            <a:schemeClr val="dk1"/>
          </a:solidFill>
          <a:ln w="12700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7C73D5-7895-4968-A6E0-12317DEDA919}"/>
              </a:ext>
            </a:extLst>
          </p:cNvPr>
          <p:cNvSpPr txBox="1"/>
          <p:nvPr/>
        </p:nvSpPr>
        <p:spPr>
          <a:xfrm>
            <a:off x="672460" y="3559480"/>
            <a:ext cx="974626" cy="16158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050" b="1" dirty="0"/>
              <a:t>Public Network</a:t>
            </a:r>
            <a:endParaRPr lang="en-US" sz="105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D6CDA13-60A9-4EC0-9A8E-A1DDDD2CEADE}"/>
              </a:ext>
            </a:extLst>
          </p:cNvPr>
          <p:cNvSpPr/>
          <p:nvPr/>
        </p:nvSpPr>
        <p:spPr>
          <a:xfrm>
            <a:off x="821223" y="4143956"/>
            <a:ext cx="1890773" cy="1094943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FB96724-2594-46CF-99EB-EE75DD9EACDC}"/>
              </a:ext>
            </a:extLst>
          </p:cNvPr>
          <p:cNvSpPr txBox="1"/>
          <p:nvPr/>
        </p:nvSpPr>
        <p:spPr>
          <a:xfrm>
            <a:off x="821223" y="3916672"/>
            <a:ext cx="1590649" cy="16158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050" b="1" dirty="0"/>
              <a:t>Customer NAT</a:t>
            </a:r>
            <a:endParaRPr lang="en-US" sz="1050" dirty="0"/>
          </a:p>
        </p:txBody>
      </p:sp>
      <p:pic>
        <p:nvPicPr>
          <p:cNvPr id="93" name="Graphic 92" descr="Server with solid fill">
            <a:extLst>
              <a:ext uri="{FF2B5EF4-FFF2-40B4-BE49-F238E27FC236}">
                <a16:creationId xmlns:a16="http://schemas.microsoft.com/office/drawing/2014/main" id="{730E1748-3890-45F8-BE82-44C9C55DE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105" y="4401982"/>
            <a:ext cx="358917" cy="35891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0EFAC27-EFA1-479A-A2E7-F1B2CD3EE64B}"/>
              </a:ext>
            </a:extLst>
          </p:cNvPr>
          <p:cNvSpPr txBox="1"/>
          <p:nvPr/>
        </p:nvSpPr>
        <p:spPr>
          <a:xfrm>
            <a:off x="736018" y="4751032"/>
            <a:ext cx="87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Client</a:t>
            </a:r>
            <a:br>
              <a:rPr lang="en-US" sz="900" dirty="0"/>
            </a:br>
            <a:r>
              <a:rPr lang="en-US" sz="900" dirty="0"/>
              <a:t>192.168.1.2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CEAB03C-526D-4DFF-95F0-A1D127AF502F}"/>
              </a:ext>
            </a:extLst>
          </p:cNvPr>
          <p:cNvSpPr/>
          <p:nvPr/>
        </p:nvSpPr>
        <p:spPr>
          <a:xfrm>
            <a:off x="4190823" y="4412436"/>
            <a:ext cx="263894" cy="262663"/>
          </a:xfrm>
          <a:prstGeom prst="ellipse">
            <a:avLst/>
          </a:prstGeom>
          <a:solidFill>
            <a:srgbClr val="FFC000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D2E8C35-9CC1-4B73-A3F8-52F4534CE7E6}"/>
              </a:ext>
            </a:extLst>
          </p:cNvPr>
          <p:cNvSpPr/>
          <p:nvPr/>
        </p:nvSpPr>
        <p:spPr>
          <a:xfrm>
            <a:off x="2552297" y="4412436"/>
            <a:ext cx="263894" cy="262663"/>
          </a:xfrm>
          <a:prstGeom prst="ellipse">
            <a:avLst/>
          </a:prstGeom>
          <a:solidFill>
            <a:srgbClr val="FFC000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669998F-8D6F-4448-BF8D-167CE98DA07F}"/>
              </a:ext>
            </a:extLst>
          </p:cNvPr>
          <p:cNvCxnSpPr>
            <a:cxnSpLocks/>
            <a:stCxn id="97" idx="6"/>
            <a:endCxn id="96" idx="2"/>
          </p:cNvCxnSpPr>
          <p:nvPr/>
        </p:nvCxnSpPr>
        <p:spPr>
          <a:xfrm>
            <a:off x="2816191" y="4543768"/>
            <a:ext cx="1374632" cy="0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70C338F-FE03-461C-8452-D9442E0E4AA4}"/>
              </a:ext>
            </a:extLst>
          </p:cNvPr>
          <p:cNvSpPr/>
          <p:nvPr/>
        </p:nvSpPr>
        <p:spPr>
          <a:xfrm>
            <a:off x="7207771" y="4154471"/>
            <a:ext cx="263894" cy="26266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652C83F-F8AE-44F6-B92D-5F688EBAC5BE}"/>
              </a:ext>
            </a:extLst>
          </p:cNvPr>
          <p:cNvSpPr/>
          <p:nvPr/>
        </p:nvSpPr>
        <p:spPr>
          <a:xfrm>
            <a:off x="7187574" y="4943662"/>
            <a:ext cx="263894" cy="26266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400ECAF-27B2-47A3-8F8C-486D523E9DBC}"/>
              </a:ext>
            </a:extLst>
          </p:cNvPr>
          <p:cNvSpPr/>
          <p:nvPr/>
        </p:nvSpPr>
        <p:spPr>
          <a:xfrm>
            <a:off x="3605601" y="4151843"/>
            <a:ext cx="231999" cy="3295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pic>
        <p:nvPicPr>
          <p:cNvPr id="106" name="Graphic 105" descr="Document outline">
            <a:extLst>
              <a:ext uri="{FF2B5EF4-FFF2-40B4-BE49-F238E27FC236}">
                <a16:creationId xmlns:a16="http://schemas.microsoft.com/office/drawing/2014/main" id="{603D4329-BE9F-47CE-80A5-89886B2440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7697" y="4232881"/>
            <a:ext cx="207807" cy="192985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F45A4E9-179C-4BC8-A86A-881B7C640735}"/>
              </a:ext>
            </a:extLst>
          </p:cNvPr>
          <p:cNvCxnSpPr/>
          <p:nvPr/>
        </p:nvCxnSpPr>
        <p:spPr>
          <a:xfrm>
            <a:off x="3493507" y="4078255"/>
            <a:ext cx="47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DACC30E-3C2C-45C0-9169-63E361A36108}"/>
              </a:ext>
            </a:extLst>
          </p:cNvPr>
          <p:cNvSpPr/>
          <p:nvPr/>
        </p:nvSpPr>
        <p:spPr>
          <a:xfrm>
            <a:off x="7893528" y="3718359"/>
            <a:ext cx="231999" cy="3295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pic>
        <p:nvPicPr>
          <p:cNvPr id="110" name="Graphic 109" descr="Document outline">
            <a:extLst>
              <a:ext uri="{FF2B5EF4-FFF2-40B4-BE49-F238E27FC236}">
                <a16:creationId xmlns:a16="http://schemas.microsoft.com/office/drawing/2014/main" id="{CE55F3D5-7106-4339-ABA7-D4057742C6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5624" y="3799397"/>
            <a:ext cx="207807" cy="192985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7D33587-B338-4DFB-8E1B-4857B4269521}"/>
              </a:ext>
            </a:extLst>
          </p:cNvPr>
          <p:cNvCxnSpPr/>
          <p:nvPr/>
        </p:nvCxnSpPr>
        <p:spPr>
          <a:xfrm>
            <a:off x="7781434" y="3644771"/>
            <a:ext cx="47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59C6A47-042E-44E0-B91F-2F2E37A0FAEE}"/>
              </a:ext>
            </a:extLst>
          </p:cNvPr>
          <p:cNvSpPr/>
          <p:nvPr/>
        </p:nvSpPr>
        <p:spPr>
          <a:xfrm>
            <a:off x="7893528" y="4886890"/>
            <a:ext cx="231999" cy="3295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pic>
        <p:nvPicPr>
          <p:cNvPr id="113" name="Graphic 112" descr="Document outline">
            <a:extLst>
              <a:ext uri="{FF2B5EF4-FFF2-40B4-BE49-F238E27FC236}">
                <a16:creationId xmlns:a16="http://schemas.microsoft.com/office/drawing/2014/main" id="{6E8E138E-DC96-43FE-AEC6-15D78039B3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5624" y="4967928"/>
            <a:ext cx="207807" cy="192985"/>
          </a:xfrm>
          <a:prstGeom prst="rect">
            <a:avLst/>
          </a:prstGeom>
        </p:spPr>
      </p:pic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3A32622-2058-4560-933F-9C0FA141732C}"/>
              </a:ext>
            </a:extLst>
          </p:cNvPr>
          <p:cNvCxnSpPr/>
          <p:nvPr/>
        </p:nvCxnSpPr>
        <p:spPr>
          <a:xfrm>
            <a:off x="7781434" y="4813302"/>
            <a:ext cx="47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17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FEDD-5A56-4753-B3B7-80214001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6086F-69A9-40C5-99F9-7E783CA1A282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Azure Active Directory RBAC and Shared Access Signatures (SAS)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E2D07-A216-4E80-BAEC-36D9C460FBC4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737360"/>
            <a:ext cx="11502887" cy="635000"/>
          </a:xfrm>
        </p:spPr>
        <p:txBody>
          <a:bodyPr/>
          <a:lstStyle/>
          <a:p>
            <a:r>
              <a:rPr lang="en-US" dirty="0"/>
              <a:t>Service Bus has </a:t>
            </a:r>
            <a:r>
              <a:rPr lang="en-US" u="sng" dirty="0"/>
              <a:t>two</a:t>
            </a:r>
            <a:r>
              <a:rPr lang="en-US" dirty="0"/>
              <a:t> authorization models.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4B3ABB-1183-49AE-A1E0-C2F3C658B267}"/>
              </a:ext>
            </a:extLst>
          </p:cNvPr>
          <p:cNvSpPr txBox="1"/>
          <p:nvPr/>
        </p:nvSpPr>
        <p:spPr>
          <a:xfrm>
            <a:off x="377686" y="2433431"/>
            <a:ext cx="10363201" cy="4195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SAS (Local):</a:t>
            </a:r>
            <a:r>
              <a:rPr lang="en-US" dirty="0"/>
              <a:t> Simple model for external clients that cannot use Azure Active Directory for any reason.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Very simple. Rights at namespace or entity scope: "Send", "Listen" (Receive/Subscribe), "Manage"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 accounts. 12 named rules per scope, each rule has a key. Rules combine a set of rights.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HMACSHA256 signed </a:t>
            </a:r>
            <a:r>
              <a:rPr lang="en-US" b="1" dirty="0"/>
              <a:t>tokens</a:t>
            </a:r>
            <a:r>
              <a:rPr lang="en-US" dirty="0"/>
              <a:t> are issued using name and key and passed to the service.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Tokens can be issued in the client or by some security token service holding the key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Can be turned off via the portal on the overview page under "Local Authentication"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AAD RBAC: </a:t>
            </a:r>
            <a:r>
              <a:rPr lang="en-US" dirty="0"/>
              <a:t>Integrated Azure identity model, also for service-level integration (managed identity)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Very detailed, operation-level permission set that can be assigned to roles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Several standard control- and data-plane roles (like Data Owner, Data Sender, Data Receiver)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Roles can be assigned at the namespace and entity level</a:t>
            </a:r>
          </a:p>
        </p:txBody>
      </p:sp>
    </p:spTree>
    <p:extLst>
      <p:ext uri="{BB962C8B-B14F-4D97-AF65-F5344CB8AC3E}">
        <p14:creationId xmlns:p14="http://schemas.microsoft.com/office/powerpoint/2010/main" val="3301951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EE0F-7482-45EE-B546-92787DC4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3DE51-8271-4BAC-B3BE-76B22A9979BA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Azure Active Directory RBAC and Shared Access Signatures (SAS)</a:t>
            </a:r>
          </a:p>
          <a:p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FF45ED-A96A-49F1-8DD9-B9860C4E67E6}"/>
              </a:ext>
            </a:extLst>
          </p:cNvPr>
          <p:cNvSpPr/>
          <p:nvPr/>
        </p:nvSpPr>
        <p:spPr>
          <a:xfrm>
            <a:off x="3918234" y="3178032"/>
            <a:ext cx="2059297" cy="1387531"/>
          </a:xfrm>
          <a:prstGeom prst="roundRect">
            <a:avLst>
              <a:gd name="adj" fmla="val 6533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2C393D-27A8-4B38-B705-D85BBA43E7E8}"/>
              </a:ext>
            </a:extLst>
          </p:cNvPr>
          <p:cNvCxnSpPr>
            <a:cxnSpLocks/>
            <a:stCxn id="7" idx="3"/>
            <a:endCxn id="72" idx="2"/>
          </p:cNvCxnSpPr>
          <p:nvPr/>
        </p:nvCxnSpPr>
        <p:spPr>
          <a:xfrm flipV="1">
            <a:off x="4374579" y="4441077"/>
            <a:ext cx="569092" cy="17840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E5CE4F-404E-4581-9B8A-3D4AC585B147}"/>
              </a:ext>
            </a:extLst>
          </p:cNvPr>
          <p:cNvGrpSpPr/>
          <p:nvPr/>
        </p:nvGrpSpPr>
        <p:grpSpPr>
          <a:xfrm>
            <a:off x="317422" y="4823799"/>
            <a:ext cx="4057157" cy="1883705"/>
            <a:chOff x="655983" y="4780536"/>
            <a:chExt cx="7187501" cy="188370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A756432-5D90-4F46-A165-8093C5878335}"/>
                </a:ext>
              </a:extLst>
            </p:cNvPr>
            <p:cNvGrpSpPr/>
            <p:nvPr/>
          </p:nvGrpSpPr>
          <p:grpSpPr>
            <a:xfrm>
              <a:off x="655983" y="4780536"/>
              <a:ext cx="7187501" cy="1883705"/>
              <a:chOff x="655983" y="4780536"/>
              <a:chExt cx="7187501" cy="1883705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96B704E-12A6-4E20-B10E-CB96ED3B19AD}"/>
                  </a:ext>
                </a:extLst>
              </p:cNvPr>
              <p:cNvSpPr/>
              <p:nvPr/>
            </p:nvSpPr>
            <p:spPr>
              <a:xfrm>
                <a:off x="655985" y="5699391"/>
                <a:ext cx="7187499" cy="96485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16000" rtlCol="0" anchor="ctr"/>
              <a:lstStyle/>
              <a:p>
                <a:r>
                  <a:rPr lang="en-US" dirty="0">
                    <a:solidFill>
                      <a:schemeClr val="bg2">
                        <a:lumMod val="95000"/>
                      </a:schemeClr>
                    </a:solidFill>
                  </a:rPr>
                  <a:t>Service Bus Gateway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B8D4BB6-F49A-4423-AC16-32FA7AA63287}"/>
                  </a:ext>
                </a:extLst>
              </p:cNvPr>
              <p:cNvSpPr/>
              <p:nvPr/>
            </p:nvSpPr>
            <p:spPr>
              <a:xfrm>
                <a:off x="2764787" y="5175623"/>
                <a:ext cx="2891396" cy="285844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HTTPS / WebSockets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37E0DFE3-2B70-4FC3-893F-4319E9E8CC2E}"/>
                  </a:ext>
                </a:extLst>
              </p:cNvPr>
              <p:cNvSpPr/>
              <p:nvPr/>
            </p:nvSpPr>
            <p:spPr>
              <a:xfrm>
                <a:off x="655983" y="4780536"/>
                <a:ext cx="2891396" cy="259858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AMQP 1.0</a:t>
                </a: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130AB8D-8B42-41D4-852A-1F94B613D601}"/>
                </a:ext>
              </a:extLst>
            </p:cNvPr>
            <p:cNvCxnSpPr>
              <a:cxnSpLocks/>
            </p:cNvCxnSpPr>
            <p:nvPr/>
          </p:nvCxnSpPr>
          <p:spPr>
            <a:xfrm>
              <a:off x="1379620" y="5040394"/>
              <a:ext cx="0" cy="658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A082AE3-9C44-475B-A532-646F682BFE75}"/>
                </a:ext>
              </a:extLst>
            </p:cNvPr>
            <p:cNvCxnSpPr>
              <a:cxnSpLocks/>
            </p:cNvCxnSpPr>
            <p:nvPr/>
          </p:nvCxnSpPr>
          <p:spPr>
            <a:xfrm>
              <a:off x="3022912" y="5051602"/>
              <a:ext cx="0" cy="124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189D0CC-63CD-48C8-9529-93356C678C47}"/>
                </a:ext>
              </a:extLst>
            </p:cNvPr>
            <p:cNvCxnSpPr>
              <a:cxnSpLocks/>
            </p:cNvCxnSpPr>
            <p:nvPr/>
          </p:nvCxnSpPr>
          <p:spPr>
            <a:xfrm>
              <a:off x="3297758" y="5456603"/>
              <a:ext cx="0" cy="242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EF85A77E-8763-4257-B782-8E9D1ADDD649}"/>
              </a:ext>
            </a:extLst>
          </p:cNvPr>
          <p:cNvSpPr/>
          <p:nvPr/>
        </p:nvSpPr>
        <p:spPr>
          <a:xfrm>
            <a:off x="1025073" y="1978087"/>
            <a:ext cx="934765" cy="901788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bg2"/>
                </a:solidFill>
              </a:rPr>
              <a:t>Client</a:t>
            </a:r>
          </a:p>
        </p:txBody>
      </p:sp>
      <p:cxnSp>
        <p:nvCxnSpPr>
          <p:cNvPr id="46" name="Straight Arrow Connector 20">
            <a:extLst>
              <a:ext uri="{FF2B5EF4-FFF2-40B4-BE49-F238E27FC236}">
                <a16:creationId xmlns:a16="http://schemas.microsoft.com/office/drawing/2014/main" id="{7B56DF35-05B0-4C55-B35E-CB3E343A30F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888915" y="2619545"/>
            <a:ext cx="3054755" cy="658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76BED8D-4744-4F45-B81D-0664075A5D04}"/>
              </a:ext>
            </a:extLst>
          </p:cNvPr>
          <p:cNvSpPr/>
          <p:nvPr/>
        </p:nvSpPr>
        <p:spPr>
          <a:xfrm>
            <a:off x="4082889" y="3278542"/>
            <a:ext cx="1721561" cy="28140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Identity (SSO)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9CE7405-B791-4E30-A637-D01B47E075AB}"/>
              </a:ext>
            </a:extLst>
          </p:cNvPr>
          <p:cNvSpPr/>
          <p:nvPr/>
        </p:nvSpPr>
        <p:spPr>
          <a:xfrm>
            <a:off x="4082890" y="3630168"/>
            <a:ext cx="1721562" cy="28140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Service Access</a:t>
            </a:r>
          </a:p>
        </p:txBody>
      </p:sp>
      <p:cxnSp>
        <p:nvCxnSpPr>
          <p:cNvPr id="67" name="Straight Arrow Connector 20">
            <a:extLst>
              <a:ext uri="{FF2B5EF4-FFF2-40B4-BE49-F238E27FC236}">
                <a16:creationId xmlns:a16="http://schemas.microsoft.com/office/drawing/2014/main" id="{F79ED477-4686-4F88-AE4E-ADA354445319}"/>
              </a:ext>
            </a:extLst>
          </p:cNvPr>
          <p:cNvCxnSpPr>
            <a:cxnSpLocks/>
            <a:stCxn id="45" idx="5"/>
            <a:endCxn id="66" idx="1"/>
          </p:cNvCxnSpPr>
          <p:nvPr/>
        </p:nvCxnSpPr>
        <p:spPr>
          <a:xfrm rot="16200000" flipH="1">
            <a:off x="2441387" y="2129368"/>
            <a:ext cx="1023060" cy="22599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929A935-C087-4E8B-874D-9A6CBF6DF23B}"/>
              </a:ext>
            </a:extLst>
          </p:cNvPr>
          <p:cNvSpPr/>
          <p:nvPr/>
        </p:nvSpPr>
        <p:spPr>
          <a:xfrm>
            <a:off x="4082890" y="4159672"/>
            <a:ext cx="1721562" cy="28140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2"/>
                </a:solidFill>
              </a:rPr>
              <a:t>AuthZ</a:t>
            </a:r>
            <a:r>
              <a:rPr lang="en-US" sz="1200" dirty="0">
                <a:solidFill>
                  <a:schemeClr val="bg2"/>
                </a:solidFill>
              </a:rPr>
              <a:t> Policy Engine 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9ABE69B-E362-46AB-A995-AB926FA5CC03}"/>
              </a:ext>
            </a:extLst>
          </p:cNvPr>
          <p:cNvCxnSpPr/>
          <p:nvPr/>
        </p:nvCxnSpPr>
        <p:spPr>
          <a:xfrm>
            <a:off x="3918234" y="4049632"/>
            <a:ext cx="205929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700E366-522E-4C3C-B0A1-8467739F4E50}"/>
              </a:ext>
            </a:extLst>
          </p:cNvPr>
          <p:cNvGrpSpPr/>
          <p:nvPr/>
        </p:nvGrpSpPr>
        <p:grpSpPr>
          <a:xfrm>
            <a:off x="3197343" y="2226315"/>
            <a:ext cx="329191" cy="330691"/>
            <a:chOff x="5124079" y="2245199"/>
            <a:chExt cx="653869" cy="607231"/>
          </a:xfrm>
        </p:grpSpPr>
        <p:sp>
          <p:nvSpPr>
            <p:cNvPr id="82" name="Rectangle: Single Corner Snipped 81">
              <a:extLst>
                <a:ext uri="{FF2B5EF4-FFF2-40B4-BE49-F238E27FC236}">
                  <a16:creationId xmlns:a16="http://schemas.microsoft.com/office/drawing/2014/main" id="{AB7DBA20-DDF7-4297-9009-556E79F092D5}"/>
                </a:ext>
              </a:extLst>
            </p:cNvPr>
            <p:cNvSpPr/>
            <p:nvPr/>
          </p:nvSpPr>
          <p:spPr>
            <a:xfrm>
              <a:off x="5254187" y="2308298"/>
              <a:ext cx="391540" cy="500756"/>
            </a:xfrm>
            <a:prstGeom prst="snip1Rect">
              <a:avLst>
                <a:gd name="adj" fmla="val 32052"/>
              </a:avLst>
            </a:prstGeom>
            <a:solidFill>
              <a:srgbClr val="FF99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Graphic 79" descr="Document outline">
              <a:extLst>
                <a:ext uri="{FF2B5EF4-FFF2-40B4-BE49-F238E27FC236}">
                  <a16:creationId xmlns:a16="http://schemas.microsoft.com/office/drawing/2014/main" id="{A6A4D974-C601-48C6-B0F6-281151C90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24079" y="2245199"/>
              <a:ext cx="653869" cy="607231"/>
            </a:xfrm>
            <a:prstGeom prst="rect">
              <a:avLst/>
            </a:prstGeom>
          </p:spPr>
        </p:pic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5AEF0DE-3DC4-40D0-88CC-78F03A03BE7E}"/>
              </a:ext>
            </a:extLst>
          </p:cNvPr>
          <p:cNvCxnSpPr>
            <a:cxnSpLocks/>
          </p:cNvCxnSpPr>
          <p:nvPr/>
        </p:nvCxnSpPr>
        <p:spPr>
          <a:xfrm flipH="1">
            <a:off x="3148511" y="2199736"/>
            <a:ext cx="4186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809242-64A3-42C7-B45F-B97E98846C71}"/>
              </a:ext>
            </a:extLst>
          </p:cNvPr>
          <p:cNvSpPr txBox="1"/>
          <p:nvPr/>
        </p:nvSpPr>
        <p:spPr>
          <a:xfrm>
            <a:off x="2990639" y="2022186"/>
            <a:ext cx="650819" cy="12311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800" dirty="0"/>
              <a:t>Identity Token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0312910-0DC3-4618-A7D6-DE46E65D30D6}"/>
              </a:ext>
            </a:extLst>
          </p:cNvPr>
          <p:cNvGrpSpPr/>
          <p:nvPr/>
        </p:nvGrpSpPr>
        <p:grpSpPr>
          <a:xfrm>
            <a:off x="2894043" y="3394601"/>
            <a:ext cx="329191" cy="330691"/>
            <a:chOff x="5124079" y="2245199"/>
            <a:chExt cx="653869" cy="607231"/>
          </a:xfrm>
        </p:grpSpPr>
        <p:sp>
          <p:nvSpPr>
            <p:cNvPr id="92" name="Rectangle: Single Corner Snipped 91">
              <a:extLst>
                <a:ext uri="{FF2B5EF4-FFF2-40B4-BE49-F238E27FC236}">
                  <a16:creationId xmlns:a16="http://schemas.microsoft.com/office/drawing/2014/main" id="{13F9C783-7752-44C2-B77C-569B85C3302B}"/>
                </a:ext>
              </a:extLst>
            </p:cNvPr>
            <p:cNvSpPr/>
            <p:nvPr/>
          </p:nvSpPr>
          <p:spPr>
            <a:xfrm>
              <a:off x="5254187" y="2308298"/>
              <a:ext cx="391540" cy="500756"/>
            </a:xfrm>
            <a:prstGeom prst="snip1Rect">
              <a:avLst>
                <a:gd name="adj" fmla="val 32052"/>
              </a:avLst>
            </a:prstGeom>
            <a:solidFill>
              <a:srgbClr val="FF99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Graphic 92" descr="Document outline">
              <a:extLst>
                <a:ext uri="{FF2B5EF4-FFF2-40B4-BE49-F238E27FC236}">
                  <a16:creationId xmlns:a16="http://schemas.microsoft.com/office/drawing/2014/main" id="{C31047E5-0B40-425A-BF5E-D2571056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24079" y="2245199"/>
              <a:ext cx="653869" cy="607231"/>
            </a:xfrm>
            <a:prstGeom prst="rect">
              <a:avLst/>
            </a:prstGeom>
          </p:spPr>
        </p:pic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FFF2063-C6F3-4D1D-90DA-9DF063FC5A46}"/>
              </a:ext>
            </a:extLst>
          </p:cNvPr>
          <p:cNvCxnSpPr>
            <a:cxnSpLocks/>
          </p:cNvCxnSpPr>
          <p:nvPr/>
        </p:nvCxnSpPr>
        <p:spPr>
          <a:xfrm>
            <a:off x="2773586" y="3339423"/>
            <a:ext cx="489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D90CE5A-A7DA-445C-9346-D8AD3C793CBA}"/>
              </a:ext>
            </a:extLst>
          </p:cNvPr>
          <p:cNvGrpSpPr/>
          <p:nvPr/>
        </p:nvGrpSpPr>
        <p:grpSpPr>
          <a:xfrm>
            <a:off x="2894043" y="3843449"/>
            <a:ext cx="329191" cy="330691"/>
            <a:chOff x="5124079" y="2245199"/>
            <a:chExt cx="653869" cy="607231"/>
          </a:xfrm>
        </p:grpSpPr>
        <p:sp>
          <p:nvSpPr>
            <p:cNvPr id="97" name="Rectangle: Single Corner Snipped 96">
              <a:extLst>
                <a:ext uri="{FF2B5EF4-FFF2-40B4-BE49-F238E27FC236}">
                  <a16:creationId xmlns:a16="http://schemas.microsoft.com/office/drawing/2014/main" id="{A3B74E71-2382-438E-94F7-28BDD9CE2CDE}"/>
                </a:ext>
              </a:extLst>
            </p:cNvPr>
            <p:cNvSpPr/>
            <p:nvPr/>
          </p:nvSpPr>
          <p:spPr>
            <a:xfrm>
              <a:off x="5254187" y="2308298"/>
              <a:ext cx="391540" cy="500756"/>
            </a:xfrm>
            <a:prstGeom prst="snip1Rect">
              <a:avLst>
                <a:gd name="adj" fmla="val 32052"/>
              </a:avLst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Graphic 97" descr="Document outline">
              <a:extLst>
                <a:ext uri="{FF2B5EF4-FFF2-40B4-BE49-F238E27FC236}">
                  <a16:creationId xmlns:a16="http://schemas.microsoft.com/office/drawing/2014/main" id="{BEEE1764-DBBF-4EF5-9641-9EF9F6ED4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24079" y="2245199"/>
              <a:ext cx="653869" cy="607231"/>
            </a:xfrm>
            <a:prstGeom prst="rect">
              <a:avLst/>
            </a:prstGeom>
          </p:spPr>
        </p:pic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EDBF5AF-48FC-4852-9539-51EB73EB787C}"/>
              </a:ext>
            </a:extLst>
          </p:cNvPr>
          <p:cNvCxnSpPr>
            <a:cxnSpLocks/>
          </p:cNvCxnSpPr>
          <p:nvPr/>
        </p:nvCxnSpPr>
        <p:spPr>
          <a:xfrm flipH="1">
            <a:off x="2844232" y="4272133"/>
            <a:ext cx="4186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B47AC16-F80E-40CB-8925-3E76A6A4449C}"/>
              </a:ext>
            </a:extLst>
          </p:cNvPr>
          <p:cNvSpPr txBox="1"/>
          <p:nvPr/>
        </p:nvSpPr>
        <p:spPr>
          <a:xfrm>
            <a:off x="2615344" y="4332522"/>
            <a:ext cx="955390" cy="12311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800" dirty="0"/>
              <a:t>Service Access Token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89A09EC-1737-4FD3-B2C7-7E21E3394D33}"/>
              </a:ext>
            </a:extLst>
          </p:cNvPr>
          <p:cNvSpPr txBox="1"/>
          <p:nvPr/>
        </p:nvSpPr>
        <p:spPr>
          <a:xfrm>
            <a:off x="5620061" y="2915205"/>
            <a:ext cx="357470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dirty="0"/>
              <a:t>AAD</a:t>
            </a:r>
          </a:p>
        </p:txBody>
      </p:sp>
      <p:cxnSp>
        <p:nvCxnSpPr>
          <p:cNvPr id="108" name="Straight Arrow Connector 20">
            <a:extLst>
              <a:ext uri="{FF2B5EF4-FFF2-40B4-BE49-F238E27FC236}">
                <a16:creationId xmlns:a16="http://schemas.microsoft.com/office/drawing/2014/main" id="{38C29AE4-ECDA-4114-BD15-2998CC455B2C}"/>
              </a:ext>
            </a:extLst>
          </p:cNvPr>
          <p:cNvCxnSpPr>
            <a:cxnSpLocks/>
            <a:stCxn id="45" idx="4"/>
            <a:endCxn id="25" idx="0"/>
          </p:cNvCxnSpPr>
          <p:nvPr/>
        </p:nvCxnSpPr>
        <p:spPr>
          <a:xfrm rot="5400000">
            <a:off x="341007" y="3672350"/>
            <a:ext cx="1943924" cy="358975"/>
          </a:xfrm>
          <a:prstGeom prst="bentConnector3">
            <a:avLst>
              <a:gd name="adj1" fmla="val 6022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20">
            <a:extLst>
              <a:ext uri="{FF2B5EF4-FFF2-40B4-BE49-F238E27FC236}">
                <a16:creationId xmlns:a16="http://schemas.microsoft.com/office/drawing/2014/main" id="{AE664771-ECA9-4973-A88D-D746AFAC6E72}"/>
              </a:ext>
            </a:extLst>
          </p:cNvPr>
          <p:cNvCxnSpPr>
            <a:cxnSpLocks/>
            <a:stCxn id="45" idx="4"/>
            <a:endCxn id="23" idx="0"/>
          </p:cNvCxnSpPr>
          <p:nvPr/>
        </p:nvCxnSpPr>
        <p:spPr>
          <a:xfrm rot="16200000" flipH="1">
            <a:off x="738646" y="3633685"/>
            <a:ext cx="2339011" cy="83139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910246B-BC25-460A-BFBF-197DA9452C79}"/>
              </a:ext>
            </a:extLst>
          </p:cNvPr>
          <p:cNvGrpSpPr/>
          <p:nvPr/>
        </p:nvGrpSpPr>
        <p:grpSpPr>
          <a:xfrm>
            <a:off x="1146253" y="3481252"/>
            <a:ext cx="329191" cy="330691"/>
            <a:chOff x="5124079" y="2245199"/>
            <a:chExt cx="653869" cy="607231"/>
          </a:xfrm>
        </p:grpSpPr>
        <p:sp>
          <p:nvSpPr>
            <p:cNvPr id="116" name="Rectangle: Single Corner Snipped 115">
              <a:extLst>
                <a:ext uri="{FF2B5EF4-FFF2-40B4-BE49-F238E27FC236}">
                  <a16:creationId xmlns:a16="http://schemas.microsoft.com/office/drawing/2014/main" id="{607DC8CB-AA63-4303-AEAD-9A248B48B800}"/>
                </a:ext>
              </a:extLst>
            </p:cNvPr>
            <p:cNvSpPr/>
            <p:nvPr/>
          </p:nvSpPr>
          <p:spPr>
            <a:xfrm>
              <a:off x="5254187" y="2308298"/>
              <a:ext cx="391540" cy="500756"/>
            </a:xfrm>
            <a:prstGeom prst="snip1Rect">
              <a:avLst>
                <a:gd name="adj" fmla="val 32052"/>
              </a:avLst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Graphic 116" descr="Document outline">
              <a:extLst>
                <a:ext uri="{FF2B5EF4-FFF2-40B4-BE49-F238E27FC236}">
                  <a16:creationId xmlns:a16="http://schemas.microsoft.com/office/drawing/2014/main" id="{DEC05545-742B-412B-A4AB-97DFFBF01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24079" y="2245199"/>
              <a:ext cx="653869" cy="607231"/>
            </a:xfrm>
            <a:prstGeom prst="rect">
              <a:avLst/>
            </a:prstGeom>
          </p:spPr>
        </p:pic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26DA0A3-D212-4DF0-AB81-C128886BF56E}"/>
              </a:ext>
            </a:extLst>
          </p:cNvPr>
          <p:cNvCxnSpPr>
            <a:cxnSpLocks/>
          </p:cNvCxnSpPr>
          <p:nvPr/>
        </p:nvCxnSpPr>
        <p:spPr>
          <a:xfrm>
            <a:off x="1133481" y="3467180"/>
            <a:ext cx="0" cy="376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5A453B2-28E4-47B7-883A-89C9E5DDC7C8}"/>
              </a:ext>
            </a:extLst>
          </p:cNvPr>
          <p:cNvGrpSpPr/>
          <p:nvPr/>
        </p:nvGrpSpPr>
        <p:grpSpPr>
          <a:xfrm>
            <a:off x="4584680" y="5266253"/>
            <a:ext cx="329191" cy="330691"/>
            <a:chOff x="5124079" y="2245199"/>
            <a:chExt cx="653869" cy="607231"/>
          </a:xfrm>
        </p:grpSpPr>
        <p:sp>
          <p:nvSpPr>
            <p:cNvPr id="121" name="Rectangle: Single Corner Snipped 120">
              <a:extLst>
                <a:ext uri="{FF2B5EF4-FFF2-40B4-BE49-F238E27FC236}">
                  <a16:creationId xmlns:a16="http://schemas.microsoft.com/office/drawing/2014/main" id="{CB4D5012-D777-433A-846B-112DB84194C1}"/>
                </a:ext>
              </a:extLst>
            </p:cNvPr>
            <p:cNvSpPr/>
            <p:nvPr/>
          </p:nvSpPr>
          <p:spPr>
            <a:xfrm>
              <a:off x="5254187" y="2308298"/>
              <a:ext cx="391540" cy="500756"/>
            </a:xfrm>
            <a:prstGeom prst="snip1Rect">
              <a:avLst>
                <a:gd name="adj" fmla="val 32052"/>
              </a:avLst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Graphic 121" descr="Document outline">
              <a:extLst>
                <a:ext uri="{FF2B5EF4-FFF2-40B4-BE49-F238E27FC236}">
                  <a16:creationId xmlns:a16="http://schemas.microsoft.com/office/drawing/2014/main" id="{CC3AC212-CE1D-48D2-85BF-4F9449571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24079" y="2245199"/>
              <a:ext cx="653869" cy="607231"/>
            </a:xfrm>
            <a:prstGeom prst="rect">
              <a:avLst/>
            </a:prstGeom>
          </p:spPr>
        </p:pic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69904D2-ED82-4C07-8B94-516A214F97E3}"/>
              </a:ext>
            </a:extLst>
          </p:cNvPr>
          <p:cNvCxnSpPr>
            <a:cxnSpLocks/>
          </p:cNvCxnSpPr>
          <p:nvPr/>
        </p:nvCxnSpPr>
        <p:spPr>
          <a:xfrm flipV="1">
            <a:off x="4581353" y="5266253"/>
            <a:ext cx="0" cy="322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E96D01D-32C5-4055-B693-C8422E28F959}"/>
              </a:ext>
            </a:extLst>
          </p:cNvPr>
          <p:cNvSpPr/>
          <p:nvPr/>
        </p:nvSpPr>
        <p:spPr>
          <a:xfrm>
            <a:off x="3269792" y="5914044"/>
            <a:ext cx="926222" cy="6055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Permissions Cache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B6924E4-285B-48F2-BEDE-3B68BD1BEF4C}"/>
              </a:ext>
            </a:extLst>
          </p:cNvPr>
          <p:cNvCxnSpPr/>
          <p:nvPr/>
        </p:nvCxnSpPr>
        <p:spPr>
          <a:xfrm>
            <a:off x="6327913" y="1901687"/>
            <a:ext cx="0" cy="4805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DF75522-4489-4BB5-87F0-2ACB91833A5A}"/>
              </a:ext>
            </a:extLst>
          </p:cNvPr>
          <p:cNvGrpSpPr/>
          <p:nvPr/>
        </p:nvGrpSpPr>
        <p:grpSpPr>
          <a:xfrm>
            <a:off x="6817091" y="4823799"/>
            <a:ext cx="4057157" cy="1883705"/>
            <a:chOff x="655983" y="4780536"/>
            <a:chExt cx="7187501" cy="1883705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EB20EAFD-51D3-488B-A45C-1C3209AE7ED7}"/>
                </a:ext>
              </a:extLst>
            </p:cNvPr>
            <p:cNvGrpSpPr/>
            <p:nvPr/>
          </p:nvGrpSpPr>
          <p:grpSpPr>
            <a:xfrm>
              <a:off x="655983" y="4780536"/>
              <a:ext cx="7187501" cy="1883705"/>
              <a:chOff x="655983" y="4780536"/>
              <a:chExt cx="7187501" cy="1883705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CAA26E5F-4781-4274-9B1D-B5C52DC0BADA}"/>
                  </a:ext>
                </a:extLst>
              </p:cNvPr>
              <p:cNvSpPr/>
              <p:nvPr/>
            </p:nvSpPr>
            <p:spPr>
              <a:xfrm>
                <a:off x="655985" y="5699391"/>
                <a:ext cx="7187499" cy="96485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16000" rtlCol="0" anchor="ctr"/>
              <a:lstStyle/>
              <a:p>
                <a:r>
                  <a:rPr lang="en-US" dirty="0">
                    <a:solidFill>
                      <a:schemeClr val="bg2">
                        <a:lumMod val="95000"/>
                      </a:schemeClr>
                    </a:solidFill>
                  </a:rPr>
                  <a:t>Service Bus Gateway</a:t>
                </a:r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DEEBCD8B-71D7-40D1-A22A-5D2088D32F44}"/>
                  </a:ext>
                </a:extLst>
              </p:cNvPr>
              <p:cNvSpPr/>
              <p:nvPr/>
            </p:nvSpPr>
            <p:spPr>
              <a:xfrm>
                <a:off x="2764787" y="5175623"/>
                <a:ext cx="2891396" cy="285844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HTTPS / WebSockets</a:t>
                </a:r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9BB39481-5AD5-4495-A0ED-40F85A194BC2}"/>
                  </a:ext>
                </a:extLst>
              </p:cNvPr>
              <p:cNvSpPr/>
              <p:nvPr/>
            </p:nvSpPr>
            <p:spPr>
              <a:xfrm>
                <a:off x="655983" y="4780536"/>
                <a:ext cx="2891396" cy="259858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AMQP 1.0</a:t>
                </a: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D7646E4B-0A49-4CB8-BBDF-BE71A25A29B7}"/>
                </a:ext>
              </a:extLst>
            </p:cNvPr>
            <p:cNvCxnSpPr>
              <a:cxnSpLocks/>
            </p:cNvCxnSpPr>
            <p:nvPr/>
          </p:nvCxnSpPr>
          <p:spPr>
            <a:xfrm>
              <a:off x="1379620" y="5040394"/>
              <a:ext cx="0" cy="658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E9468EE-7C23-4E19-A029-358B145E4CA0}"/>
                </a:ext>
              </a:extLst>
            </p:cNvPr>
            <p:cNvCxnSpPr>
              <a:cxnSpLocks/>
            </p:cNvCxnSpPr>
            <p:nvPr/>
          </p:nvCxnSpPr>
          <p:spPr>
            <a:xfrm>
              <a:off x="3022912" y="5051602"/>
              <a:ext cx="0" cy="124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64436F9-568B-49AB-8999-12E596D9FB52}"/>
                </a:ext>
              </a:extLst>
            </p:cNvPr>
            <p:cNvCxnSpPr>
              <a:cxnSpLocks/>
            </p:cNvCxnSpPr>
            <p:nvPr/>
          </p:nvCxnSpPr>
          <p:spPr>
            <a:xfrm>
              <a:off x="3297758" y="5456603"/>
              <a:ext cx="0" cy="242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2280C4B0-1F51-4010-ADD3-B8E6F268B815}"/>
              </a:ext>
            </a:extLst>
          </p:cNvPr>
          <p:cNvSpPr/>
          <p:nvPr/>
        </p:nvSpPr>
        <p:spPr>
          <a:xfrm>
            <a:off x="7524742" y="1978087"/>
            <a:ext cx="934765" cy="901788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bg2"/>
                </a:solidFill>
              </a:rPr>
              <a:t>Client</a:t>
            </a:r>
          </a:p>
        </p:txBody>
      </p:sp>
      <p:cxnSp>
        <p:nvCxnSpPr>
          <p:cNvPr id="139" name="Straight Arrow Connector 20">
            <a:extLst>
              <a:ext uri="{FF2B5EF4-FFF2-40B4-BE49-F238E27FC236}">
                <a16:creationId xmlns:a16="http://schemas.microsoft.com/office/drawing/2014/main" id="{6DB3E020-4EAE-4C11-9441-B7995AD67FE2}"/>
              </a:ext>
            </a:extLst>
          </p:cNvPr>
          <p:cNvCxnSpPr>
            <a:cxnSpLocks/>
            <a:stCxn id="138" idx="6"/>
            <a:endCxn id="163" idx="1"/>
          </p:cNvCxnSpPr>
          <p:nvPr/>
        </p:nvCxnSpPr>
        <p:spPr>
          <a:xfrm flipV="1">
            <a:off x="8459507" y="2426751"/>
            <a:ext cx="1699475" cy="2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20">
            <a:extLst>
              <a:ext uri="{FF2B5EF4-FFF2-40B4-BE49-F238E27FC236}">
                <a16:creationId xmlns:a16="http://schemas.microsoft.com/office/drawing/2014/main" id="{64F7CC31-E712-4508-B1B7-66F52231EE97}"/>
              </a:ext>
            </a:extLst>
          </p:cNvPr>
          <p:cNvCxnSpPr>
            <a:cxnSpLocks/>
            <a:stCxn id="138" idx="4"/>
            <a:endCxn id="137" idx="0"/>
          </p:cNvCxnSpPr>
          <p:nvPr/>
        </p:nvCxnSpPr>
        <p:spPr>
          <a:xfrm rot="5400000">
            <a:off x="6840676" y="3672350"/>
            <a:ext cx="1943924" cy="358975"/>
          </a:xfrm>
          <a:prstGeom prst="bentConnector3">
            <a:avLst>
              <a:gd name="adj1" fmla="val 6022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20">
            <a:extLst>
              <a:ext uri="{FF2B5EF4-FFF2-40B4-BE49-F238E27FC236}">
                <a16:creationId xmlns:a16="http://schemas.microsoft.com/office/drawing/2014/main" id="{1A05BF4D-08E9-40A1-AAB4-F47A4C2DC949}"/>
              </a:ext>
            </a:extLst>
          </p:cNvPr>
          <p:cNvCxnSpPr>
            <a:cxnSpLocks/>
            <a:stCxn id="138" idx="4"/>
            <a:endCxn id="136" idx="0"/>
          </p:cNvCxnSpPr>
          <p:nvPr/>
        </p:nvCxnSpPr>
        <p:spPr>
          <a:xfrm rot="16200000" flipH="1">
            <a:off x="7238315" y="3633685"/>
            <a:ext cx="2339011" cy="83139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1D9DDC7-1410-4DB4-A785-3B7578A477C2}"/>
              </a:ext>
            </a:extLst>
          </p:cNvPr>
          <p:cNvCxnSpPr>
            <a:cxnSpLocks/>
          </p:cNvCxnSpPr>
          <p:nvPr/>
        </p:nvCxnSpPr>
        <p:spPr>
          <a:xfrm>
            <a:off x="7633150" y="3467180"/>
            <a:ext cx="0" cy="376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2" name="Flowchart: Magnetic Disk 161">
            <a:extLst>
              <a:ext uri="{FF2B5EF4-FFF2-40B4-BE49-F238E27FC236}">
                <a16:creationId xmlns:a16="http://schemas.microsoft.com/office/drawing/2014/main" id="{3DC78FCF-3284-40AA-8D12-65622C91B163}"/>
              </a:ext>
            </a:extLst>
          </p:cNvPr>
          <p:cNvSpPr/>
          <p:nvPr/>
        </p:nvSpPr>
        <p:spPr>
          <a:xfrm>
            <a:off x="9393712" y="6122301"/>
            <a:ext cx="1378501" cy="658890"/>
          </a:xfrm>
          <a:prstGeom prst="flowChartMagneticDisk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Entity policies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B821EA9A-DFA2-49E9-8522-18777F2339B5}"/>
              </a:ext>
            </a:extLst>
          </p:cNvPr>
          <p:cNvSpPr/>
          <p:nvPr/>
        </p:nvSpPr>
        <p:spPr>
          <a:xfrm>
            <a:off x="10158982" y="1732985"/>
            <a:ext cx="1206339" cy="1387531"/>
          </a:xfrm>
          <a:prstGeom prst="roundRect">
            <a:avLst>
              <a:gd name="adj" fmla="val 6533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27B01860-5395-4405-AC15-83C920C52899}"/>
              </a:ext>
            </a:extLst>
          </p:cNvPr>
          <p:cNvSpPr/>
          <p:nvPr/>
        </p:nvSpPr>
        <p:spPr>
          <a:xfrm>
            <a:off x="4264876" y="2438050"/>
            <a:ext cx="365686" cy="372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A857F02-A59E-4209-A4D2-6D30F70FC2BE}"/>
              </a:ext>
            </a:extLst>
          </p:cNvPr>
          <p:cNvSpPr/>
          <p:nvPr/>
        </p:nvSpPr>
        <p:spPr>
          <a:xfrm>
            <a:off x="3348038" y="3569269"/>
            <a:ext cx="365686" cy="372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3AC3A18-E0FC-4017-9A64-5F96A4A84B21}"/>
              </a:ext>
            </a:extLst>
          </p:cNvPr>
          <p:cNvSpPr/>
          <p:nvPr/>
        </p:nvSpPr>
        <p:spPr>
          <a:xfrm>
            <a:off x="1324944" y="3899136"/>
            <a:ext cx="365686" cy="372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6CD078-E9A7-4D04-AA47-28219E09C39F}"/>
              </a:ext>
            </a:extLst>
          </p:cNvPr>
          <p:cNvSpPr/>
          <p:nvPr/>
        </p:nvSpPr>
        <p:spPr>
          <a:xfrm>
            <a:off x="4762521" y="4783878"/>
            <a:ext cx="365686" cy="372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F59F57BC-C1E8-4FAD-BB60-A7B5106E8779}"/>
              </a:ext>
            </a:extLst>
          </p:cNvPr>
          <p:cNvSpPr/>
          <p:nvPr/>
        </p:nvSpPr>
        <p:spPr>
          <a:xfrm>
            <a:off x="10224485" y="1866876"/>
            <a:ext cx="1087515" cy="66650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Custom Token Service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B5B4F71D-F334-4A20-B010-F85161095E1D}"/>
              </a:ext>
            </a:extLst>
          </p:cNvPr>
          <p:cNvGrpSpPr/>
          <p:nvPr/>
        </p:nvGrpSpPr>
        <p:grpSpPr>
          <a:xfrm>
            <a:off x="9192829" y="2068260"/>
            <a:ext cx="329191" cy="330691"/>
            <a:chOff x="5124079" y="2245199"/>
            <a:chExt cx="653869" cy="607231"/>
          </a:xfrm>
        </p:grpSpPr>
        <p:sp>
          <p:nvSpPr>
            <p:cNvPr id="174" name="Rectangle: Single Corner Snipped 173">
              <a:extLst>
                <a:ext uri="{FF2B5EF4-FFF2-40B4-BE49-F238E27FC236}">
                  <a16:creationId xmlns:a16="http://schemas.microsoft.com/office/drawing/2014/main" id="{1BA83584-2F07-4A53-935B-CEAAE7599599}"/>
                </a:ext>
              </a:extLst>
            </p:cNvPr>
            <p:cNvSpPr/>
            <p:nvPr/>
          </p:nvSpPr>
          <p:spPr>
            <a:xfrm>
              <a:off x="5254187" y="2308298"/>
              <a:ext cx="391540" cy="500756"/>
            </a:xfrm>
            <a:prstGeom prst="snip1Rect">
              <a:avLst>
                <a:gd name="adj" fmla="val 32052"/>
              </a:avLst>
            </a:prstGeom>
            <a:solidFill>
              <a:srgbClr val="FF99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5" name="Graphic 174" descr="Document outline">
              <a:extLst>
                <a:ext uri="{FF2B5EF4-FFF2-40B4-BE49-F238E27FC236}">
                  <a16:creationId xmlns:a16="http://schemas.microsoft.com/office/drawing/2014/main" id="{F21241A4-2C3C-4BF9-9A07-859ED6DBA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24079" y="2245199"/>
              <a:ext cx="653869" cy="607231"/>
            </a:xfrm>
            <a:prstGeom prst="rect">
              <a:avLst/>
            </a:prstGeom>
          </p:spPr>
        </p:pic>
      </p:grp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E8C6B1A-88BA-4C47-B034-B131B6A12A28}"/>
              </a:ext>
            </a:extLst>
          </p:cNvPr>
          <p:cNvCxnSpPr>
            <a:cxnSpLocks/>
          </p:cNvCxnSpPr>
          <p:nvPr/>
        </p:nvCxnSpPr>
        <p:spPr>
          <a:xfrm flipH="1">
            <a:off x="9143997" y="2041681"/>
            <a:ext cx="4186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CA3E6066-D143-4415-973D-F402017F8905}"/>
              </a:ext>
            </a:extLst>
          </p:cNvPr>
          <p:cNvSpPr txBox="1"/>
          <p:nvPr/>
        </p:nvSpPr>
        <p:spPr>
          <a:xfrm>
            <a:off x="8986125" y="1864131"/>
            <a:ext cx="480901" cy="12311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800" dirty="0"/>
              <a:t>SAS Token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44D7E74-3CB9-41E1-B831-FAFCAAF79FC2}"/>
              </a:ext>
            </a:extLst>
          </p:cNvPr>
          <p:cNvSpPr/>
          <p:nvPr/>
        </p:nvSpPr>
        <p:spPr>
          <a:xfrm>
            <a:off x="9793296" y="1338237"/>
            <a:ext cx="365686" cy="372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BA519CD-F20F-4019-A280-A91D6A5FCCA5}"/>
              </a:ext>
            </a:extLst>
          </p:cNvPr>
          <p:cNvGrpSpPr/>
          <p:nvPr/>
        </p:nvGrpSpPr>
        <p:grpSpPr>
          <a:xfrm>
            <a:off x="7027095" y="2028455"/>
            <a:ext cx="329191" cy="330691"/>
            <a:chOff x="5124079" y="2245199"/>
            <a:chExt cx="653869" cy="607231"/>
          </a:xfrm>
        </p:grpSpPr>
        <p:sp>
          <p:nvSpPr>
            <p:cNvPr id="180" name="Rectangle: Single Corner Snipped 179">
              <a:extLst>
                <a:ext uri="{FF2B5EF4-FFF2-40B4-BE49-F238E27FC236}">
                  <a16:creationId xmlns:a16="http://schemas.microsoft.com/office/drawing/2014/main" id="{D32B2A16-3FD8-4319-8BFF-AA9045B5D622}"/>
                </a:ext>
              </a:extLst>
            </p:cNvPr>
            <p:cNvSpPr/>
            <p:nvPr/>
          </p:nvSpPr>
          <p:spPr>
            <a:xfrm>
              <a:off x="5254187" y="2308298"/>
              <a:ext cx="391540" cy="500756"/>
            </a:xfrm>
            <a:prstGeom prst="snip1Rect">
              <a:avLst>
                <a:gd name="adj" fmla="val 32052"/>
              </a:avLst>
            </a:prstGeom>
            <a:solidFill>
              <a:srgbClr val="FF99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1" name="Graphic 180" descr="Document outline">
              <a:extLst>
                <a:ext uri="{FF2B5EF4-FFF2-40B4-BE49-F238E27FC236}">
                  <a16:creationId xmlns:a16="http://schemas.microsoft.com/office/drawing/2014/main" id="{A3D0A12E-6B3B-4346-B624-00665123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24079" y="2245199"/>
              <a:ext cx="653869" cy="607231"/>
            </a:xfrm>
            <a:prstGeom prst="rect">
              <a:avLst/>
            </a:prstGeom>
          </p:spPr>
        </p:pic>
      </p:grp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93725BB-26FF-40B6-BBCA-4D9C3657D722}"/>
              </a:ext>
            </a:extLst>
          </p:cNvPr>
          <p:cNvSpPr/>
          <p:nvPr/>
        </p:nvSpPr>
        <p:spPr>
          <a:xfrm>
            <a:off x="10286203" y="2625845"/>
            <a:ext cx="951895" cy="2540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Rule / Key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80EBF68-4E8C-47BF-85CB-18553B499DF7}"/>
              </a:ext>
            </a:extLst>
          </p:cNvPr>
          <p:cNvSpPr/>
          <p:nvPr/>
        </p:nvSpPr>
        <p:spPr>
          <a:xfrm>
            <a:off x="6540095" y="2359146"/>
            <a:ext cx="951895" cy="2540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Rule / Key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2B8FC90-3790-4240-8982-E0BB4FF8F481}"/>
              </a:ext>
            </a:extLst>
          </p:cNvPr>
          <p:cNvSpPr/>
          <p:nvPr/>
        </p:nvSpPr>
        <p:spPr>
          <a:xfrm>
            <a:off x="7004285" y="1638276"/>
            <a:ext cx="365686" cy="372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3464E47-643C-47AF-93E7-16A8D5026E98}"/>
              </a:ext>
            </a:extLst>
          </p:cNvPr>
          <p:cNvGrpSpPr/>
          <p:nvPr/>
        </p:nvGrpSpPr>
        <p:grpSpPr>
          <a:xfrm>
            <a:off x="7643233" y="3466903"/>
            <a:ext cx="329191" cy="330691"/>
            <a:chOff x="5124079" y="2245199"/>
            <a:chExt cx="653869" cy="607231"/>
          </a:xfrm>
        </p:grpSpPr>
        <p:sp>
          <p:nvSpPr>
            <p:cNvPr id="186" name="Rectangle: Single Corner Snipped 185">
              <a:extLst>
                <a:ext uri="{FF2B5EF4-FFF2-40B4-BE49-F238E27FC236}">
                  <a16:creationId xmlns:a16="http://schemas.microsoft.com/office/drawing/2014/main" id="{6F6D5662-1556-4A4F-AC54-A48AFCBAB663}"/>
                </a:ext>
              </a:extLst>
            </p:cNvPr>
            <p:cNvSpPr/>
            <p:nvPr/>
          </p:nvSpPr>
          <p:spPr>
            <a:xfrm>
              <a:off x="5254187" y="2308298"/>
              <a:ext cx="391540" cy="500756"/>
            </a:xfrm>
            <a:prstGeom prst="snip1Rect">
              <a:avLst>
                <a:gd name="adj" fmla="val 32052"/>
              </a:avLst>
            </a:prstGeom>
            <a:solidFill>
              <a:srgbClr val="FF99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7" name="Graphic 186" descr="Document outline">
              <a:extLst>
                <a:ext uri="{FF2B5EF4-FFF2-40B4-BE49-F238E27FC236}">
                  <a16:creationId xmlns:a16="http://schemas.microsoft.com/office/drawing/2014/main" id="{E325A286-728E-4E1A-8CC5-FD078C51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24079" y="2245199"/>
              <a:ext cx="653869" cy="607231"/>
            </a:xfrm>
            <a:prstGeom prst="rect">
              <a:avLst/>
            </a:prstGeom>
          </p:spPr>
        </p:pic>
      </p:grpSp>
      <p:sp>
        <p:nvSpPr>
          <p:cNvPr id="189" name="Speech Bubble: Rectangle 188">
            <a:extLst>
              <a:ext uri="{FF2B5EF4-FFF2-40B4-BE49-F238E27FC236}">
                <a16:creationId xmlns:a16="http://schemas.microsoft.com/office/drawing/2014/main" id="{2729520A-8573-4D4B-991A-26CFF34D1258}"/>
              </a:ext>
            </a:extLst>
          </p:cNvPr>
          <p:cNvSpPr/>
          <p:nvPr/>
        </p:nvSpPr>
        <p:spPr>
          <a:xfrm>
            <a:off x="9490947" y="4174140"/>
            <a:ext cx="2562532" cy="824627"/>
          </a:xfrm>
          <a:prstGeom prst="wedgeRectCallout">
            <a:avLst>
              <a:gd name="adj1" fmla="val -31520"/>
              <a:gd name="adj2" fmla="val 180065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SAS policy check is performed against the namespace and entity rule set and verifies the token with the stored signing key for the rule.</a:t>
            </a:r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1763014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1DC3B2-CD20-EBA8-D00D-EFD7E2E8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 and </a:t>
            </a:r>
            <a:r>
              <a:rPr lang="de-DE" dirty="0" err="1"/>
              <a:t>Reliability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D658AFC-FA6B-125B-BC3C-0B39C1C4028E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96310A-560A-83BF-5F2E-36532C71FB7F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823383"/>
          </a:xfrm>
        </p:spPr>
        <p:txBody>
          <a:bodyPr/>
          <a:lstStyle/>
          <a:p>
            <a:r>
              <a:rPr lang="de-DE" dirty="0" err="1"/>
              <a:t>Throughput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Service Bus Standard </a:t>
            </a:r>
            <a:r>
              <a:rPr lang="de-DE" dirty="0" err="1"/>
              <a:t>has</a:t>
            </a:r>
            <a:r>
              <a:rPr lang="de-DE" dirty="0"/>
              <a:t> a soft </a:t>
            </a:r>
            <a:r>
              <a:rPr lang="de-DE" dirty="0" err="1"/>
              <a:t>throttle</a:t>
            </a:r>
            <a:r>
              <a:rPr lang="de-DE" dirty="0"/>
              <a:t> at </a:t>
            </a:r>
            <a:r>
              <a:rPr lang="de-DE" dirty="0" err="1"/>
              <a:t>about</a:t>
            </a:r>
            <a:r>
              <a:rPr lang="de-DE" dirty="0"/>
              <a:t> 500 </a:t>
            </a:r>
            <a:r>
              <a:rPr lang="de-DE" dirty="0" err="1"/>
              <a:t>msg</a:t>
            </a:r>
            <a:r>
              <a:rPr lang="de-DE" dirty="0"/>
              <a:t>/sec per </a:t>
            </a:r>
            <a:r>
              <a:rPr lang="de-DE" dirty="0" err="1"/>
              <a:t>namespace</a:t>
            </a:r>
            <a:endParaRPr lang="de-DE" dirty="0"/>
          </a:p>
          <a:p>
            <a:pPr lvl="2"/>
            <a:r>
              <a:rPr lang="de-DE" dirty="0"/>
              <a:t>1000 </a:t>
            </a:r>
            <a:r>
              <a:rPr lang="de-DE" dirty="0" err="1"/>
              <a:t>credits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send and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counts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credit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Service Bus Premium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limited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and </a:t>
            </a:r>
            <a:r>
              <a:rPr lang="de-DE" dirty="0" err="1"/>
              <a:t>memory</a:t>
            </a:r>
            <a:r>
              <a:rPr lang="de-DE" dirty="0"/>
              <a:t> (MU)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at I/O </a:t>
            </a:r>
            <a:r>
              <a:rPr lang="de-DE" dirty="0" err="1"/>
              <a:t>caps</a:t>
            </a:r>
            <a:endParaRPr lang="de-DE" dirty="0"/>
          </a:p>
          <a:p>
            <a:pPr lvl="2"/>
            <a:r>
              <a:rPr lang="de-DE" dirty="0" err="1"/>
              <a:t>One</a:t>
            </a:r>
            <a:r>
              <a:rPr lang="de-DE" dirty="0"/>
              <a:t> log (a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queue</a:t>
            </a:r>
            <a:r>
              <a:rPr lang="de-DE" dirty="0"/>
              <a:t>) </a:t>
            </a:r>
            <a:r>
              <a:rPr lang="de-DE" dirty="0" err="1"/>
              <a:t>can</a:t>
            </a:r>
            <a:r>
              <a:rPr lang="de-DE" dirty="0"/>
              <a:t> handle </a:t>
            </a:r>
            <a:r>
              <a:rPr lang="de-DE" dirty="0" err="1"/>
              <a:t>about</a:t>
            </a:r>
            <a:r>
              <a:rPr lang="de-DE" dirty="0"/>
              <a:t> 10 MB/sec </a:t>
            </a:r>
            <a:r>
              <a:rPr lang="de-DE" dirty="0" err="1"/>
              <a:t>data</a:t>
            </a:r>
            <a:r>
              <a:rPr lang="de-DE" dirty="0"/>
              <a:t> I/O </a:t>
            </a:r>
            <a:r>
              <a:rPr lang="de-DE" dirty="0" err="1"/>
              <a:t>combined</a:t>
            </a:r>
            <a:r>
              <a:rPr lang="de-DE" dirty="0"/>
              <a:t> (5000 </a:t>
            </a:r>
            <a:r>
              <a:rPr lang="de-DE" dirty="0" err="1"/>
              <a:t>msg</a:t>
            </a:r>
            <a:r>
              <a:rPr lang="de-DE" dirty="0"/>
              <a:t>/sec @ 1kB)</a:t>
            </a:r>
          </a:p>
          <a:p>
            <a:pPr lvl="2"/>
            <a:r>
              <a:rPr lang="de-DE" dirty="0"/>
              <a:t>More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more</a:t>
            </a:r>
            <a:r>
              <a:rPr lang="de-DE" dirty="0"/>
              <a:t> CPU and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,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throughput</a:t>
            </a:r>
            <a:r>
              <a:rPr lang="de-DE" dirty="0"/>
              <a:t>. </a:t>
            </a:r>
          </a:p>
          <a:p>
            <a:pPr indent="-222250"/>
            <a:r>
              <a:rPr lang="de-DE" dirty="0" err="1"/>
              <a:t>Reliability</a:t>
            </a:r>
            <a:r>
              <a:rPr lang="de-DE" dirty="0"/>
              <a:t>:</a:t>
            </a:r>
          </a:p>
          <a:p>
            <a:pPr lvl="1" indent="-222250"/>
            <a:r>
              <a:rPr lang="de-DE" dirty="0"/>
              <a:t>Monthly global </a:t>
            </a:r>
            <a:r>
              <a:rPr lang="de-DE" dirty="0" err="1"/>
              <a:t>uptime</a:t>
            </a:r>
            <a:r>
              <a:rPr lang="de-DE" dirty="0"/>
              <a:t> (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endpoints</a:t>
            </a:r>
            <a:r>
              <a:rPr lang="de-DE" dirty="0"/>
              <a:t> </a:t>
            </a:r>
            <a:r>
              <a:rPr lang="de-DE" dirty="0" err="1"/>
              <a:t>reachable</a:t>
            </a:r>
            <a:r>
              <a:rPr lang="de-DE" dirty="0"/>
              <a:t>?): </a:t>
            </a:r>
            <a:r>
              <a:rPr lang="de-DE" b="1" dirty="0"/>
              <a:t>100%</a:t>
            </a:r>
          </a:p>
          <a:p>
            <a:pPr lvl="1" indent="-222250"/>
            <a:r>
              <a:rPr lang="de-DE" dirty="0"/>
              <a:t>Monthly global </a:t>
            </a:r>
            <a:r>
              <a:rPr lang="de-DE" dirty="0" err="1"/>
              <a:t>reliability</a:t>
            </a:r>
            <a:r>
              <a:rPr lang="de-DE" dirty="0"/>
              <a:t> (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</a:t>
            </a:r>
            <a:r>
              <a:rPr lang="de-DE" dirty="0" err="1"/>
              <a:t>succeeding</a:t>
            </a:r>
            <a:r>
              <a:rPr lang="de-DE" dirty="0"/>
              <a:t>?): </a:t>
            </a:r>
            <a:r>
              <a:rPr lang="de-DE" b="1" dirty="0"/>
              <a:t>&gt; 99.995%</a:t>
            </a:r>
          </a:p>
        </p:txBody>
      </p:sp>
    </p:spTree>
    <p:extLst>
      <p:ext uri="{BB962C8B-B14F-4D97-AF65-F5344CB8AC3E}">
        <p14:creationId xmlns:p14="http://schemas.microsoft.com/office/powerpoint/2010/main" val="91091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D331AD-25A5-4A6B-9D20-943825B6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Service Bus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DDC98F-2884-4D44-9309-841D3231BC5F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397F3-F452-4C1B-8849-6877DBCCD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Platform-</a:t>
            </a:r>
            <a:r>
              <a:rPr lang="de-DE" sz="2400" dirty="0" err="1"/>
              <a:t>as</a:t>
            </a:r>
            <a:r>
              <a:rPr lang="de-DE" sz="2400" dirty="0"/>
              <a:t>-a-Service Queue and </a:t>
            </a:r>
            <a:r>
              <a:rPr lang="de-DE" sz="2400" dirty="0" err="1"/>
              <a:t>PubSub</a:t>
            </a:r>
            <a:r>
              <a:rPr lang="de-DE" sz="2400" dirty="0"/>
              <a:t> Message Broker</a:t>
            </a:r>
          </a:p>
          <a:p>
            <a:r>
              <a:rPr lang="de-DE" sz="2400" dirty="0"/>
              <a:t>Fully </a:t>
            </a:r>
            <a:r>
              <a:rPr lang="de-DE" sz="2400" dirty="0" err="1"/>
              <a:t>managed</a:t>
            </a:r>
            <a:r>
              <a:rPr lang="de-DE" sz="2400" dirty="0"/>
              <a:t>: You </a:t>
            </a:r>
            <a:r>
              <a:rPr lang="de-DE" sz="2400" dirty="0" err="1"/>
              <a:t>use</a:t>
            </a:r>
            <a:r>
              <a:rPr lang="de-DE" sz="2400" dirty="0"/>
              <a:t> the </a:t>
            </a:r>
            <a:r>
              <a:rPr lang="de-DE" sz="2400" dirty="0" err="1"/>
              <a:t>features</a:t>
            </a:r>
            <a:r>
              <a:rPr lang="de-DE" sz="2400" dirty="0"/>
              <a:t>, Azure </a:t>
            </a:r>
            <a:r>
              <a:rPr lang="de-DE" sz="2400" dirty="0" err="1"/>
              <a:t>deals</a:t>
            </a:r>
            <a:r>
              <a:rPr lang="de-DE" sz="2400" dirty="0"/>
              <a:t> with </a:t>
            </a:r>
            <a:r>
              <a:rPr lang="de-DE" sz="2400" dirty="0" err="1"/>
              <a:t>everything</a:t>
            </a:r>
            <a:r>
              <a:rPr lang="de-DE" sz="2400" dirty="0"/>
              <a:t> </a:t>
            </a:r>
            <a:r>
              <a:rPr lang="de-DE" sz="2400" dirty="0" err="1"/>
              <a:t>else</a:t>
            </a:r>
            <a:endParaRPr lang="de-DE" sz="2400" dirty="0"/>
          </a:p>
          <a:p>
            <a:r>
              <a:rPr lang="de-DE" sz="2400" dirty="0"/>
              <a:t>JMS 2.0 and AMQP 1.0 </a:t>
            </a:r>
            <a:r>
              <a:rPr lang="de-DE" sz="2400" dirty="0" err="1"/>
              <a:t>standards</a:t>
            </a:r>
            <a:r>
              <a:rPr lang="de-DE" sz="2400" dirty="0"/>
              <a:t> </a:t>
            </a:r>
            <a:r>
              <a:rPr lang="de-DE" sz="2400" dirty="0" err="1"/>
              <a:t>compliant</a:t>
            </a:r>
            <a:endParaRPr lang="de-DE" sz="2400" dirty="0"/>
          </a:p>
          <a:p>
            <a:r>
              <a:rPr lang="de-DE" sz="2400" dirty="0" err="1"/>
              <a:t>Polyglot</a:t>
            </a:r>
            <a:r>
              <a:rPr lang="de-DE" sz="2400" dirty="0"/>
              <a:t> Azure SDK and </a:t>
            </a:r>
            <a:r>
              <a:rPr lang="de-DE" sz="2400" dirty="0" err="1"/>
              <a:t>cross-platform</a:t>
            </a:r>
            <a:r>
              <a:rPr lang="de-DE" sz="2400" dirty="0"/>
              <a:t> </a:t>
            </a:r>
            <a:r>
              <a:rPr lang="de-DE" sz="2400" dirty="0" err="1"/>
              <a:t>client</a:t>
            </a:r>
            <a:r>
              <a:rPr lang="de-DE" sz="2400" dirty="0"/>
              <a:t> support</a:t>
            </a:r>
          </a:p>
          <a:p>
            <a:r>
              <a:rPr lang="de-DE" sz="2400" dirty="0"/>
              <a:t>Industry-</a:t>
            </a:r>
            <a:r>
              <a:rPr lang="de-DE" sz="2400" dirty="0" err="1"/>
              <a:t>leading</a:t>
            </a:r>
            <a:r>
              <a:rPr lang="de-DE" sz="2400" dirty="0"/>
              <a:t> </a:t>
            </a:r>
            <a:r>
              <a:rPr lang="de-DE" sz="2400" dirty="0" err="1"/>
              <a:t>reliability</a:t>
            </a:r>
            <a:r>
              <a:rPr lang="de-DE" sz="2400" dirty="0"/>
              <a:t> and </a:t>
            </a:r>
            <a:r>
              <a:rPr lang="de-DE" sz="2400" dirty="0" err="1"/>
              <a:t>availability</a:t>
            </a:r>
            <a:endParaRPr lang="de-DE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1328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96566D-DD1D-414C-AADD-B4F88E2F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0BAAA-C993-4922-A06D-55CD97FEF07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That was a lot, wasn't it?</a:t>
            </a:r>
          </a:p>
        </p:txBody>
      </p:sp>
    </p:spTree>
    <p:extLst>
      <p:ext uri="{BB962C8B-B14F-4D97-AF65-F5344CB8AC3E}">
        <p14:creationId xmlns:p14="http://schemas.microsoft.com/office/powerpoint/2010/main" val="316542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884C-4BC8-4725-A01B-E3573759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Azure Service Bus?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FA453-539D-4D5C-BB9C-58C8B786A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Platform-</a:t>
            </a:r>
            <a:r>
              <a:rPr lang="de-DE" dirty="0" err="1"/>
              <a:t>as</a:t>
            </a:r>
            <a:r>
              <a:rPr lang="de-DE" dirty="0"/>
              <a:t>-a-Service Queue and </a:t>
            </a:r>
            <a:r>
              <a:rPr lang="de-DE" dirty="0" err="1"/>
              <a:t>PubSub</a:t>
            </a:r>
            <a:r>
              <a:rPr lang="de-DE" dirty="0"/>
              <a:t> Message Broker</a:t>
            </a:r>
          </a:p>
          <a:p>
            <a:r>
              <a:rPr lang="de-DE" dirty="0"/>
              <a:t>Fully </a:t>
            </a:r>
            <a:r>
              <a:rPr lang="de-DE" dirty="0" err="1"/>
              <a:t>managed</a:t>
            </a:r>
            <a:r>
              <a:rPr lang="de-DE" dirty="0"/>
              <a:t>: You </a:t>
            </a:r>
            <a:r>
              <a:rPr lang="de-DE" dirty="0" err="1"/>
              <a:t>use</a:t>
            </a:r>
            <a:r>
              <a:rPr lang="de-DE" dirty="0"/>
              <a:t> the </a:t>
            </a:r>
            <a:r>
              <a:rPr lang="de-DE" dirty="0" err="1"/>
              <a:t>features</a:t>
            </a:r>
            <a:r>
              <a:rPr lang="de-DE" dirty="0"/>
              <a:t>, Azure </a:t>
            </a:r>
            <a:r>
              <a:rPr lang="de-DE" dirty="0" err="1"/>
              <a:t>deals</a:t>
            </a:r>
            <a:r>
              <a:rPr lang="de-DE" dirty="0"/>
              <a:t> with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else</a:t>
            </a:r>
            <a:endParaRPr lang="de-DE" dirty="0"/>
          </a:p>
          <a:p>
            <a:r>
              <a:rPr lang="de-DE" dirty="0"/>
              <a:t>JMS 2.0 and AMQP 1.0 </a:t>
            </a:r>
            <a:r>
              <a:rPr lang="de-DE" dirty="0" err="1"/>
              <a:t>standards</a:t>
            </a:r>
            <a:r>
              <a:rPr lang="de-DE" dirty="0"/>
              <a:t> </a:t>
            </a:r>
            <a:r>
              <a:rPr lang="de-DE" dirty="0" err="1"/>
              <a:t>compliant</a:t>
            </a:r>
            <a:endParaRPr lang="de-DE" dirty="0"/>
          </a:p>
          <a:p>
            <a:r>
              <a:rPr lang="de-DE" dirty="0" err="1"/>
              <a:t>Polyglot</a:t>
            </a:r>
            <a:r>
              <a:rPr lang="de-DE" dirty="0"/>
              <a:t> Azure SDK and </a:t>
            </a:r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support</a:t>
            </a:r>
          </a:p>
          <a:p>
            <a:r>
              <a:rPr lang="de-DE" dirty="0"/>
              <a:t>Industry-</a:t>
            </a:r>
            <a:r>
              <a:rPr lang="de-DE" dirty="0" err="1"/>
              <a:t>leading</a:t>
            </a:r>
            <a:r>
              <a:rPr lang="de-DE" dirty="0"/>
              <a:t> </a:t>
            </a:r>
            <a:r>
              <a:rPr lang="de-DE" dirty="0" err="1"/>
              <a:t>reliability</a:t>
            </a:r>
            <a:r>
              <a:rPr lang="de-DE" dirty="0"/>
              <a:t> and </a:t>
            </a:r>
            <a:r>
              <a:rPr lang="de-DE" dirty="0" err="1"/>
              <a:t>availability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727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7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E42F-85C3-435C-8929-0A8F9B55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SKUs and Pricing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875D5-CC8A-4870-B29A-C5297747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45403" cy="4890485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Azure Service Bus </a:t>
            </a:r>
            <a:r>
              <a:rPr lang="de-DE" i="1" dirty="0"/>
              <a:t>Standard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Very </a:t>
            </a:r>
            <a:r>
              <a:rPr lang="de-DE" dirty="0" err="1"/>
              <a:t>cheap</a:t>
            </a:r>
            <a:r>
              <a:rPr lang="de-DE" dirty="0"/>
              <a:t> </a:t>
            </a:r>
            <a:r>
              <a:rPr lang="de-DE" dirty="0" err="1"/>
              <a:t>consumption-based</a:t>
            </a:r>
            <a:r>
              <a:rPr lang="de-DE" dirty="0"/>
              <a:t> pricing </a:t>
            </a:r>
            <a:r>
              <a:rPr lang="de-DE" dirty="0" err="1"/>
              <a:t>model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$9.72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charge</a:t>
            </a:r>
            <a:r>
              <a:rPr lang="de-DE" dirty="0"/>
              <a:t> per Azure </a:t>
            </a:r>
            <a:r>
              <a:rPr lang="de-DE" dirty="0" err="1"/>
              <a:t>subscription</a:t>
            </a:r>
            <a:r>
              <a:rPr lang="de-DE" dirty="0"/>
              <a:t> for </a:t>
            </a:r>
            <a:r>
              <a:rPr lang="de-DE" dirty="0" err="1"/>
              <a:t>up</a:t>
            </a:r>
            <a:r>
              <a:rPr lang="de-DE" dirty="0"/>
              <a:t> to 50 </a:t>
            </a:r>
            <a:r>
              <a:rPr lang="de-DE" dirty="0" err="1"/>
              <a:t>namespaces</a:t>
            </a:r>
            <a:endParaRPr lang="de-DE" dirty="0"/>
          </a:p>
          <a:p>
            <a:pPr lvl="2"/>
            <a:r>
              <a:rPr lang="de-DE" dirty="0"/>
              <a:t>13M </a:t>
            </a:r>
            <a:r>
              <a:rPr lang="de-DE" dirty="0" err="1"/>
              <a:t>ops</a:t>
            </a:r>
            <a:r>
              <a:rPr lang="de-DE" dirty="0"/>
              <a:t>/</a:t>
            </a:r>
            <a:r>
              <a:rPr lang="de-DE" dirty="0" err="1"/>
              <a:t>month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, 13-100M </a:t>
            </a:r>
            <a:r>
              <a:rPr lang="de-DE" dirty="0" err="1"/>
              <a:t>ops</a:t>
            </a:r>
            <a:r>
              <a:rPr lang="de-DE" dirty="0"/>
              <a:t>/</a:t>
            </a:r>
            <a:r>
              <a:rPr lang="de-DE" dirty="0" err="1"/>
              <a:t>month</a:t>
            </a:r>
            <a:r>
              <a:rPr lang="de-DE" dirty="0"/>
              <a:t> $0.80 per M, 100-2500 M </a:t>
            </a:r>
            <a:r>
              <a:rPr lang="de-DE" dirty="0" err="1"/>
              <a:t>ops</a:t>
            </a:r>
            <a:r>
              <a:rPr lang="de-DE" dirty="0"/>
              <a:t>/</a:t>
            </a:r>
            <a:r>
              <a:rPr lang="de-DE" dirty="0" err="1"/>
              <a:t>month</a:t>
            </a:r>
            <a:r>
              <a:rPr lang="de-DE" dirty="0"/>
              <a:t> $0.50 per M, 2500M+ </a:t>
            </a:r>
            <a:r>
              <a:rPr lang="de-DE" dirty="0" err="1"/>
              <a:t>ops</a:t>
            </a:r>
            <a:r>
              <a:rPr lang="de-DE" dirty="0"/>
              <a:t>/</a:t>
            </a:r>
            <a:r>
              <a:rPr lang="de-DE" dirty="0" err="1"/>
              <a:t>month</a:t>
            </a:r>
            <a:r>
              <a:rPr lang="de-DE" dirty="0"/>
              <a:t> $0.20 per M.</a:t>
            </a:r>
          </a:p>
          <a:p>
            <a:pPr lvl="2"/>
            <a:r>
              <a:rPr lang="de-DE" dirty="0"/>
              <a:t>Service Bus </a:t>
            </a:r>
            <a:r>
              <a:rPr lang="de-DE" i="1" dirty="0"/>
              <a:t>Basic </a:t>
            </a:r>
            <a:r>
              <a:rPr lang="de-DE" dirty="0"/>
              <a:t>is a </a:t>
            </a:r>
            <a:r>
              <a:rPr lang="de-DE" dirty="0" err="1"/>
              <a:t>queues-only</a:t>
            </a:r>
            <a:r>
              <a:rPr lang="de-DE" dirty="0"/>
              <a:t> limited </a:t>
            </a:r>
            <a:r>
              <a:rPr lang="de-DE" dirty="0" err="1"/>
              <a:t>version</a:t>
            </a:r>
            <a:r>
              <a:rPr lang="de-DE" dirty="0"/>
              <a:t> of </a:t>
            </a:r>
            <a:r>
              <a:rPr lang="de-DE" i="1" dirty="0"/>
              <a:t>Standard, $0.05 per M </a:t>
            </a:r>
            <a:r>
              <a:rPr lang="de-DE" i="1" dirty="0" err="1"/>
              <a:t>ops</a:t>
            </a:r>
            <a:r>
              <a:rPr lang="de-DE" i="1" dirty="0"/>
              <a:t>.</a:t>
            </a:r>
            <a:endParaRPr lang="de-DE" dirty="0"/>
          </a:p>
          <a:p>
            <a:pPr lvl="1"/>
            <a:r>
              <a:rPr lang="de-DE" b="1" dirty="0" err="1"/>
              <a:t>Shared-resources</a:t>
            </a:r>
            <a:r>
              <a:rPr lang="de-DE" b="1" dirty="0"/>
              <a:t> </a:t>
            </a:r>
            <a:r>
              <a:rPr lang="de-DE" b="1" dirty="0" err="1"/>
              <a:t>model</a:t>
            </a:r>
            <a:endParaRPr lang="de-DE" b="1" dirty="0"/>
          </a:p>
          <a:p>
            <a:pPr lvl="1"/>
            <a:r>
              <a:rPr lang="de-DE" dirty="0"/>
              <a:t>Azure SDK, AMQP </a:t>
            </a:r>
            <a:r>
              <a:rPr lang="de-DE" dirty="0" err="1"/>
              <a:t>clients</a:t>
            </a:r>
            <a:r>
              <a:rPr lang="de-DE" dirty="0"/>
              <a:t>, </a:t>
            </a:r>
            <a:r>
              <a:rPr lang="de-DE" dirty="0" err="1"/>
              <a:t>supports</a:t>
            </a:r>
            <a:r>
              <a:rPr lang="de-DE" dirty="0"/>
              <a:t> JMS 1.1/2.0 </a:t>
            </a:r>
            <a:r>
              <a:rPr lang="de-DE" dirty="0" err="1"/>
              <a:t>queue</a:t>
            </a:r>
            <a:r>
              <a:rPr lang="de-DE" dirty="0"/>
              <a:t> API for send and </a:t>
            </a:r>
            <a:r>
              <a:rPr lang="de-DE" dirty="0" err="1"/>
              <a:t>receive</a:t>
            </a:r>
            <a:r>
              <a:rPr lang="de-DE" dirty="0"/>
              <a:t>.</a:t>
            </a:r>
          </a:p>
          <a:p>
            <a:r>
              <a:rPr lang="de-DE" dirty="0"/>
              <a:t>Azure Service Bus </a:t>
            </a:r>
            <a:r>
              <a:rPr lang="de-DE" i="1" dirty="0"/>
              <a:t>Premium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Capacity-based</a:t>
            </a:r>
            <a:r>
              <a:rPr lang="de-DE" dirty="0"/>
              <a:t> pricing </a:t>
            </a:r>
            <a:r>
              <a:rPr lang="de-DE" dirty="0" err="1"/>
              <a:t>model</a:t>
            </a:r>
            <a:endParaRPr lang="de-DE" dirty="0"/>
          </a:p>
          <a:p>
            <a:pPr lvl="2"/>
            <a:r>
              <a:rPr lang="de-DE" dirty="0"/>
              <a:t>$0.928/</a:t>
            </a:r>
            <a:r>
              <a:rPr lang="de-DE" dirty="0" err="1"/>
              <a:t>hour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$677.08/</a:t>
            </a:r>
            <a:r>
              <a:rPr lang="de-DE" dirty="0" err="1"/>
              <a:t>month</a:t>
            </a:r>
            <a:r>
              <a:rPr lang="de-DE" dirty="0"/>
              <a:t> per </a:t>
            </a:r>
            <a:r>
              <a:rPr lang="de-DE" b="1" dirty="0"/>
              <a:t>Messaging Unit </a:t>
            </a:r>
          </a:p>
          <a:p>
            <a:pPr lvl="2"/>
            <a:r>
              <a:rPr lang="de-DE" dirty="0"/>
              <a:t>No </a:t>
            </a:r>
            <a:r>
              <a:rPr lang="de-DE" dirty="0" err="1"/>
              <a:t>further</a:t>
            </a:r>
            <a:r>
              <a:rPr lang="de-DE" dirty="0"/>
              <a:t> per-operation </a:t>
            </a:r>
            <a:r>
              <a:rPr lang="de-DE" dirty="0" err="1"/>
              <a:t>charges</a:t>
            </a:r>
            <a:endParaRPr lang="de-DE" dirty="0"/>
          </a:p>
          <a:p>
            <a:pPr lvl="1"/>
            <a:r>
              <a:rPr lang="de-DE" b="1" dirty="0" err="1"/>
              <a:t>Isolated-resources</a:t>
            </a:r>
            <a:r>
              <a:rPr lang="de-DE" b="1" dirty="0"/>
              <a:t> </a:t>
            </a:r>
            <a:r>
              <a:rPr lang="de-DE" b="1" dirty="0" err="1"/>
              <a:t>model</a:t>
            </a:r>
            <a:endParaRPr lang="de-DE" b="1" dirty="0"/>
          </a:p>
          <a:p>
            <a:pPr lvl="1"/>
            <a:r>
              <a:rPr lang="de-DE" dirty="0"/>
              <a:t>Azure SDK, AMQP </a:t>
            </a:r>
            <a:r>
              <a:rPr lang="de-DE" dirty="0" err="1"/>
              <a:t>clients</a:t>
            </a:r>
            <a:r>
              <a:rPr lang="de-DE" dirty="0"/>
              <a:t>, </a:t>
            </a:r>
            <a:r>
              <a:rPr lang="de-DE" dirty="0" err="1"/>
              <a:t>supports</a:t>
            </a:r>
            <a:r>
              <a:rPr lang="de-DE" dirty="0"/>
              <a:t> the </a:t>
            </a:r>
            <a:r>
              <a:rPr lang="de-DE" dirty="0" err="1"/>
              <a:t>full</a:t>
            </a:r>
            <a:r>
              <a:rPr lang="de-DE" dirty="0"/>
              <a:t> JMS 2.0 feature </a:t>
            </a:r>
            <a:r>
              <a:rPr lang="de-DE" dirty="0" err="1"/>
              <a:t>set</a:t>
            </a:r>
            <a:endParaRPr lang="de-DE" dirty="0"/>
          </a:p>
          <a:p>
            <a:pPr lvl="1"/>
            <a:endParaRPr lang="de-DE" dirty="0"/>
          </a:p>
          <a:p>
            <a:r>
              <a:rPr lang="de-DE" b="1" dirty="0"/>
              <a:t>As </a:t>
            </a:r>
            <a:r>
              <a:rPr lang="de-DE" b="1" dirty="0" err="1"/>
              <a:t>you‘ll</a:t>
            </a:r>
            <a:r>
              <a:rPr lang="de-DE" b="1" dirty="0"/>
              <a:t> </a:t>
            </a:r>
            <a:r>
              <a:rPr lang="de-DE" b="1" dirty="0" err="1"/>
              <a:t>learn</a:t>
            </a:r>
            <a:r>
              <a:rPr lang="de-DE" b="1" dirty="0"/>
              <a:t> </a:t>
            </a:r>
            <a:r>
              <a:rPr lang="de-DE" b="1" dirty="0" err="1"/>
              <a:t>today</a:t>
            </a:r>
            <a:r>
              <a:rPr lang="de-DE" b="1" dirty="0"/>
              <a:t>, </a:t>
            </a:r>
            <a:r>
              <a:rPr lang="de-DE" b="1" dirty="0" err="1"/>
              <a:t>these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different </a:t>
            </a:r>
            <a:r>
              <a:rPr lang="de-DE" b="1" dirty="0" err="1"/>
              <a:t>service</a:t>
            </a:r>
            <a:r>
              <a:rPr lang="de-DE" b="1" dirty="0"/>
              <a:t> </a:t>
            </a:r>
            <a:r>
              <a:rPr lang="de-DE" b="1" dirty="0" err="1"/>
              <a:t>implementations</a:t>
            </a:r>
            <a:r>
              <a:rPr lang="de-DE" b="1" dirty="0"/>
              <a:t> </a:t>
            </a:r>
            <a:r>
              <a:rPr lang="de-DE" b="1" dirty="0" err="1"/>
              <a:t>behind</a:t>
            </a:r>
            <a:r>
              <a:rPr lang="de-DE" b="1" dirty="0"/>
              <a:t> the </a:t>
            </a:r>
            <a:r>
              <a:rPr lang="de-DE" b="1" dirty="0" err="1"/>
              <a:t>scenes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8349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FBD93B-D34E-4E81-876D-33D37014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47" y="169978"/>
            <a:ext cx="5848065" cy="1409700"/>
          </a:xfrm>
        </p:spPr>
        <p:txBody>
          <a:bodyPr>
            <a:noAutofit/>
          </a:bodyPr>
          <a:lstStyle/>
          <a:p>
            <a:r>
              <a:rPr lang="en-US" sz="3200" dirty="0"/>
              <a:t>You're running a JMS 2.0 broker cluster in your own datacenter? </a:t>
            </a:r>
            <a:br>
              <a:rPr lang="en-US" sz="2800" dirty="0"/>
            </a:br>
            <a:br>
              <a:rPr lang="en-US" sz="2000" dirty="0"/>
            </a:br>
            <a:r>
              <a:rPr lang="en-US" sz="2000" dirty="0"/>
              <a:t>IBM? TIBCO? Red Hat? VMWare?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04EFE-EB9A-45B5-8279-20A2D5B056D3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48847" y="1843813"/>
            <a:ext cx="4405093" cy="4514047"/>
          </a:xfrm>
        </p:spPr>
        <p:txBody>
          <a:bodyPr/>
          <a:lstStyle/>
          <a:p>
            <a:r>
              <a:rPr lang="en-US" sz="1800" u="sng" dirty="0"/>
              <a:t>Azure Service Bus </a:t>
            </a:r>
            <a:r>
              <a:rPr lang="en-US" sz="1800" dirty="0"/>
              <a:t>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more reliable and dependable with higher 24/365 uptime </a:t>
            </a:r>
            <a:br>
              <a:rPr lang="en-US" sz="1600" dirty="0"/>
            </a:br>
            <a:r>
              <a:rPr lang="en-US" sz="1200" dirty="0"/>
              <a:t>(no service windows, no weekend downtime) </a:t>
            </a:r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far less costly to own </a:t>
            </a:r>
            <a:br>
              <a:rPr lang="en-US" sz="1600" dirty="0"/>
            </a:br>
            <a:r>
              <a:rPr lang="en-US" sz="1200" dirty="0"/>
              <a:t>(no initial/recurring licensing fees)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far less costly to operate </a:t>
            </a:r>
            <a:br>
              <a:rPr lang="en-US" sz="1600" dirty="0"/>
            </a:br>
            <a:r>
              <a:rPr lang="en-US" sz="1200" dirty="0"/>
              <a:t>(fully managed, no hardware)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just a quick network hop away from your existing workloads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easy to integrate into your network via VPN Gateway or Express Route</a:t>
            </a:r>
          </a:p>
        </p:txBody>
      </p:sp>
      <p:pic>
        <p:nvPicPr>
          <p:cNvPr id="10" name="Picture Placeholder 9" descr="A person with the hand on the chin&#10;&#10;Description automatically generated with medium confidence">
            <a:extLst>
              <a:ext uri="{FF2B5EF4-FFF2-40B4-BE49-F238E27FC236}">
                <a16:creationId xmlns:a16="http://schemas.microsoft.com/office/drawing/2014/main" id="{D4997C11-6427-4AAA-8006-515915D7CAC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9" r="12709"/>
          <a:stretch>
            <a:fillRect/>
          </a:stretch>
        </p:blipFill>
        <p:spPr/>
      </p:pic>
      <p:pic>
        <p:nvPicPr>
          <p:cNvPr id="11" name="Picture 2" descr="Azure logo horizontal">
            <a:extLst>
              <a:ext uri="{FF2B5EF4-FFF2-40B4-BE49-F238E27FC236}">
                <a16:creationId xmlns:a16="http://schemas.microsoft.com/office/drawing/2014/main" id="{5B0E55C1-0AF4-4A77-AFDE-CEB8E6EA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905" y="6156797"/>
            <a:ext cx="2345955" cy="77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DE8C7D-1D99-45EA-97B1-1A1862C4F08C}"/>
              </a:ext>
            </a:extLst>
          </p:cNvPr>
          <p:cNvSpPr txBox="1"/>
          <p:nvPr/>
        </p:nvSpPr>
        <p:spPr>
          <a:xfrm>
            <a:off x="10072922" y="133634"/>
            <a:ext cx="1949252" cy="30777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000" spc="-50" dirty="0">
                <a:solidFill>
                  <a:srgbClr val="7373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Service Bus</a:t>
            </a:r>
          </a:p>
        </p:txBody>
      </p:sp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AD0690DC-DC26-4FE5-AA6B-1C858F71F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949" y="94566"/>
            <a:ext cx="707402" cy="37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81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16A8-A952-4991-9BF1-25FB2C85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9840"/>
            <a:ext cx="11277599" cy="712379"/>
          </a:xfrm>
        </p:spPr>
        <p:txBody>
          <a:bodyPr/>
          <a:lstStyle/>
          <a:p>
            <a:r>
              <a:rPr lang="de-DE"/>
              <a:t>Service Bus Namespaces: Virtual Brokers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ED48FD-A421-410F-8CCB-F6865DF6065D}"/>
              </a:ext>
            </a:extLst>
          </p:cNvPr>
          <p:cNvSpPr/>
          <p:nvPr/>
        </p:nvSpPr>
        <p:spPr>
          <a:xfrm>
            <a:off x="1917087" y="1734206"/>
            <a:ext cx="9358410" cy="44080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>
                <a:solidFill>
                  <a:schemeClr val="bg2"/>
                </a:solidFill>
              </a:rPr>
              <a:t>Service Bus Platform Host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594EDB-D335-4EA2-BBCC-126905017D5F}"/>
              </a:ext>
            </a:extLst>
          </p:cNvPr>
          <p:cNvSpPr/>
          <p:nvPr/>
        </p:nvSpPr>
        <p:spPr>
          <a:xfrm>
            <a:off x="8375692" y="2339602"/>
            <a:ext cx="2417380" cy="369543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err="1"/>
              <a:t>othernamespace</a:t>
            </a:r>
            <a:br>
              <a:rPr lang="de-DE" sz="1400" b="1"/>
            </a:br>
            <a:r>
              <a:rPr lang="de-DE" sz="1400"/>
              <a:t>[.servicebus.windows.net]</a:t>
            </a:r>
            <a:endParaRPr lang="en-US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A3DBA5-8A98-446C-BCDA-15A5649C19C0}"/>
              </a:ext>
            </a:extLst>
          </p:cNvPr>
          <p:cNvSpPr/>
          <p:nvPr/>
        </p:nvSpPr>
        <p:spPr>
          <a:xfrm>
            <a:off x="2025342" y="2339602"/>
            <a:ext cx="6242095" cy="3695437"/>
          </a:xfrm>
          <a:prstGeom prst="roundRect">
            <a:avLst>
              <a:gd name="adj" fmla="val 9841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err="1"/>
              <a:t>yournamespace</a:t>
            </a:r>
            <a:br>
              <a:rPr lang="de-DE" sz="1400" b="1"/>
            </a:br>
            <a:r>
              <a:rPr lang="de-DE" sz="1400"/>
              <a:t>[.servicebus.windows.net]</a:t>
            </a:r>
            <a:endParaRPr 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9BE47-0FDB-4F2B-9DE0-1BA5E492E39C}"/>
              </a:ext>
            </a:extLst>
          </p:cNvPr>
          <p:cNvSpPr/>
          <p:nvPr/>
        </p:nvSpPr>
        <p:spPr>
          <a:xfrm>
            <a:off x="5100668" y="1456511"/>
            <a:ext cx="874460" cy="441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>
                <a:solidFill>
                  <a:schemeClr val="bg2"/>
                </a:solidFill>
              </a:rPr>
              <a:t>DNS</a:t>
            </a:r>
            <a:endParaRPr lang="en-US" sz="1600" b="1">
              <a:solidFill>
                <a:schemeClr val="bg2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F24F1D-77A4-4C10-B753-1573334583FE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>
            <a:off x="5537898" y="1897945"/>
            <a:ext cx="4025297" cy="38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6F3DC4-AB97-46D9-988F-D946BB8CC099}"/>
              </a:ext>
            </a:extLst>
          </p:cNvPr>
          <p:cNvCxnSpPr>
            <a:cxnSpLocks/>
            <a:stCxn id="7" idx="2"/>
            <a:endCxn id="60" idx="0"/>
          </p:cNvCxnSpPr>
          <p:nvPr/>
        </p:nvCxnSpPr>
        <p:spPr>
          <a:xfrm flipH="1">
            <a:off x="5178907" y="1897945"/>
            <a:ext cx="358991" cy="40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1049-9C3E-4404-93BD-DAE60C56379E}"/>
              </a:ext>
            </a:extLst>
          </p:cNvPr>
          <p:cNvSpPr/>
          <p:nvPr/>
        </p:nvSpPr>
        <p:spPr>
          <a:xfrm>
            <a:off x="6235262" y="1456400"/>
            <a:ext cx="4270878" cy="441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>
                <a:solidFill>
                  <a:schemeClr val="bg2"/>
                </a:solidFill>
              </a:rPr>
              <a:t>Networking</a:t>
            </a:r>
            <a:endParaRPr lang="en-US" sz="1600" b="1">
              <a:solidFill>
                <a:schemeClr val="bg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665F9C-0ED6-426D-86C0-D7FA9B0D3A30}"/>
              </a:ext>
            </a:extLst>
          </p:cNvPr>
          <p:cNvSpPr/>
          <p:nvPr/>
        </p:nvSpPr>
        <p:spPr>
          <a:xfrm>
            <a:off x="7711177" y="1128810"/>
            <a:ext cx="689740" cy="6053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Vnet</a:t>
            </a:r>
            <a:endParaRPr lang="de-DE" sz="1200"/>
          </a:p>
          <a:p>
            <a:pPr algn="ctr"/>
            <a:r>
              <a:rPr lang="de-DE" sz="1200"/>
              <a:t>A</a:t>
            </a:r>
            <a:endParaRPr lang="en-US" sz="1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EA370D-C785-42EB-ABE6-3BBAFE96508B}"/>
              </a:ext>
            </a:extLst>
          </p:cNvPr>
          <p:cNvSpPr/>
          <p:nvPr/>
        </p:nvSpPr>
        <p:spPr>
          <a:xfrm>
            <a:off x="8468969" y="1128532"/>
            <a:ext cx="689740" cy="6053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Vnet</a:t>
            </a:r>
            <a:endParaRPr lang="de-DE" sz="1200"/>
          </a:p>
          <a:p>
            <a:pPr algn="ctr"/>
            <a:r>
              <a:rPr lang="de-DE" sz="1200"/>
              <a:t>B1</a:t>
            </a:r>
            <a:endParaRPr lang="en-US" sz="12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4FF560-60D6-45AA-87DE-48BD6877F6A8}"/>
              </a:ext>
            </a:extLst>
          </p:cNvPr>
          <p:cNvCxnSpPr>
            <a:cxnSpLocks/>
            <a:stCxn id="19" idx="2"/>
            <a:endCxn id="61" idx="0"/>
          </p:cNvCxnSpPr>
          <p:nvPr/>
        </p:nvCxnSpPr>
        <p:spPr>
          <a:xfrm>
            <a:off x="8813839" y="1733928"/>
            <a:ext cx="749356" cy="5516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2F1A26-641D-4132-BE93-D4A6023685D7}"/>
              </a:ext>
            </a:extLst>
          </p:cNvPr>
          <p:cNvCxnSpPr>
            <a:cxnSpLocks/>
            <a:stCxn id="18" idx="2"/>
            <a:endCxn id="60" idx="0"/>
          </p:cNvCxnSpPr>
          <p:nvPr/>
        </p:nvCxnSpPr>
        <p:spPr>
          <a:xfrm flipH="1">
            <a:off x="5178907" y="1734206"/>
            <a:ext cx="2877140" cy="5675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B206F4A-BC60-4981-8B94-F507720F2D39}"/>
              </a:ext>
            </a:extLst>
          </p:cNvPr>
          <p:cNvSpPr/>
          <p:nvPr/>
        </p:nvSpPr>
        <p:spPr>
          <a:xfrm>
            <a:off x="6670717" y="1128531"/>
            <a:ext cx="689740" cy="39545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Public</a:t>
            </a:r>
            <a:br>
              <a:rPr lang="de-DE" sz="1200"/>
            </a:br>
            <a:r>
              <a:rPr lang="de-DE" sz="1200"/>
              <a:t>IP</a:t>
            </a:r>
            <a:endParaRPr lang="en-US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4F8015-9A1C-4D96-828C-19FDEA149258}"/>
              </a:ext>
            </a:extLst>
          </p:cNvPr>
          <p:cNvCxnSpPr>
            <a:cxnSpLocks/>
            <a:stCxn id="27" idx="2"/>
            <a:endCxn id="60" idx="0"/>
          </p:cNvCxnSpPr>
          <p:nvPr/>
        </p:nvCxnSpPr>
        <p:spPr>
          <a:xfrm flipH="1">
            <a:off x="5178907" y="1523982"/>
            <a:ext cx="1836680" cy="77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B80D9F-94A1-4100-BA67-DA92D336B8C1}"/>
              </a:ext>
            </a:extLst>
          </p:cNvPr>
          <p:cNvCxnSpPr>
            <a:cxnSpLocks/>
            <a:stCxn id="27" idx="2"/>
            <a:endCxn id="61" idx="0"/>
          </p:cNvCxnSpPr>
          <p:nvPr/>
        </p:nvCxnSpPr>
        <p:spPr>
          <a:xfrm>
            <a:off x="7015587" y="1523982"/>
            <a:ext cx="2547608" cy="76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3124F5-3AEF-48BC-B52D-CECA44B87B44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 flipV="1">
            <a:off x="5975128" y="1326257"/>
            <a:ext cx="695589" cy="350971"/>
          </a:xfrm>
          <a:prstGeom prst="bentConnector3">
            <a:avLst>
              <a:gd name="adj1" fmla="val 264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81F0AC8-4FCC-42F4-9A87-1F730EE3FE91}"/>
              </a:ext>
            </a:extLst>
          </p:cNvPr>
          <p:cNvSpPr/>
          <p:nvPr/>
        </p:nvSpPr>
        <p:spPr>
          <a:xfrm>
            <a:off x="3131063" y="3137531"/>
            <a:ext cx="1141424" cy="35945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bg2"/>
                </a:solidFill>
              </a:rPr>
              <a:t>orders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636850F-4214-42EE-8530-8E577A963D40}"/>
              </a:ext>
            </a:extLst>
          </p:cNvPr>
          <p:cNvSpPr/>
          <p:nvPr/>
        </p:nvSpPr>
        <p:spPr>
          <a:xfrm>
            <a:off x="3131063" y="3527163"/>
            <a:ext cx="1141424" cy="35945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bg2"/>
                </a:solidFill>
              </a:rPr>
              <a:t>invoices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DB44563-8178-4334-A094-27D4FDF6DACF}"/>
              </a:ext>
            </a:extLst>
          </p:cNvPr>
          <p:cNvSpPr/>
          <p:nvPr/>
        </p:nvSpPr>
        <p:spPr>
          <a:xfrm>
            <a:off x="3131063" y="3916795"/>
            <a:ext cx="1141424" cy="35945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bg2"/>
                </a:solidFill>
              </a:rPr>
              <a:t>deliveries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0225268-A7E5-48D3-A0E2-7608E97D55AE}"/>
              </a:ext>
            </a:extLst>
          </p:cNvPr>
          <p:cNvSpPr/>
          <p:nvPr/>
        </p:nvSpPr>
        <p:spPr>
          <a:xfrm>
            <a:off x="3131063" y="4306745"/>
            <a:ext cx="1141424" cy="35945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bg2"/>
                </a:solidFill>
              </a:rPr>
              <a:t>production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ED6CEC5-ADD4-49A0-9BC6-4A18BBEE445B}"/>
              </a:ext>
            </a:extLst>
          </p:cNvPr>
          <p:cNvSpPr/>
          <p:nvPr/>
        </p:nvSpPr>
        <p:spPr>
          <a:xfrm>
            <a:off x="4695789" y="3137531"/>
            <a:ext cx="2307284" cy="35945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bg2"/>
                </a:solidFill>
              </a:rPr>
              <a:t>warehouses</a:t>
            </a:r>
            <a:r>
              <a:rPr lang="de-DE" sz="1400">
                <a:solidFill>
                  <a:schemeClr val="bg2"/>
                </a:solidFill>
              </a:rPr>
              <a:t>/AB/</a:t>
            </a:r>
            <a:r>
              <a:rPr lang="de-DE" sz="1400" b="1" err="1">
                <a:solidFill>
                  <a:schemeClr val="bg2"/>
                </a:solidFill>
              </a:rPr>
              <a:t>siteA</a:t>
            </a:r>
            <a:endParaRPr lang="en-US" sz="1400" b="1">
              <a:solidFill>
                <a:schemeClr val="bg2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A1D239C-7862-439A-8A03-B0B51F10FBED}"/>
              </a:ext>
            </a:extLst>
          </p:cNvPr>
          <p:cNvSpPr/>
          <p:nvPr/>
        </p:nvSpPr>
        <p:spPr>
          <a:xfrm>
            <a:off x="4707708" y="3527163"/>
            <a:ext cx="2307881" cy="35945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bg2"/>
                </a:solidFill>
              </a:rPr>
              <a:t>warehouses</a:t>
            </a:r>
            <a:r>
              <a:rPr lang="de-DE" sz="1400">
                <a:solidFill>
                  <a:schemeClr val="bg2"/>
                </a:solidFill>
              </a:rPr>
              <a:t>/AB/</a:t>
            </a:r>
            <a:r>
              <a:rPr lang="de-DE" sz="1400" b="1" err="1">
                <a:solidFill>
                  <a:schemeClr val="bg2"/>
                </a:solidFill>
              </a:rPr>
              <a:t>siteB</a:t>
            </a:r>
            <a:endParaRPr lang="en-US" sz="1400" b="1">
              <a:solidFill>
                <a:schemeClr val="bg2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E39AF1E-6412-4B5F-B53F-CE478AB12495}"/>
              </a:ext>
            </a:extLst>
          </p:cNvPr>
          <p:cNvSpPr/>
          <p:nvPr/>
        </p:nvSpPr>
        <p:spPr>
          <a:xfrm>
            <a:off x="4707707" y="3924229"/>
            <a:ext cx="2307881" cy="35945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bg2"/>
                </a:solidFill>
              </a:rPr>
              <a:t>warehouses</a:t>
            </a:r>
            <a:r>
              <a:rPr lang="de-DE" sz="1400">
                <a:solidFill>
                  <a:schemeClr val="bg2"/>
                </a:solidFill>
              </a:rPr>
              <a:t>/CD/</a:t>
            </a:r>
            <a:r>
              <a:rPr lang="de-DE" sz="1400" b="1" err="1">
                <a:solidFill>
                  <a:schemeClr val="bg2"/>
                </a:solidFill>
              </a:rPr>
              <a:t>siteA</a:t>
            </a:r>
            <a:endParaRPr lang="en-US" sz="1400" b="1">
              <a:solidFill>
                <a:schemeClr val="bg2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0337B95-AD05-4802-A2A9-4CE97A410A98}"/>
              </a:ext>
            </a:extLst>
          </p:cNvPr>
          <p:cNvSpPr/>
          <p:nvPr/>
        </p:nvSpPr>
        <p:spPr>
          <a:xfrm>
            <a:off x="4707706" y="4321295"/>
            <a:ext cx="2307881" cy="35945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bg2"/>
                </a:solidFill>
              </a:rPr>
              <a:t>warehouses</a:t>
            </a:r>
            <a:r>
              <a:rPr lang="de-DE" sz="1400">
                <a:solidFill>
                  <a:schemeClr val="bg2"/>
                </a:solidFill>
              </a:rPr>
              <a:t>/CD/</a:t>
            </a:r>
            <a:r>
              <a:rPr lang="de-DE" sz="1400" b="1" err="1">
                <a:solidFill>
                  <a:schemeClr val="bg2"/>
                </a:solidFill>
              </a:rPr>
              <a:t>siteB</a:t>
            </a:r>
            <a:endParaRPr lang="en-US" sz="1400" b="1">
              <a:solidFill>
                <a:schemeClr val="bg2"/>
              </a:solidFill>
            </a:endParaRP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9D0EE85E-E166-49F5-B0A3-2D35B41A31CF}"/>
              </a:ext>
            </a:extLst>
          </p:cNvPr>
          <p:cNvSpPr/>
          <p:nvPr/>
        </p:nvSpPr>
        <p:spPr>
          <a:xfrm>
            <a:off x="2381412" y="4976557"/>
            <a:ext cx="2355400" cy="975142"/>
          </a:xfrm>
          <a:prstGeom prst="wedgeRectCallout">
            <a:avLst>
              <a:gd name="adj1" fmla="val 6724"/>
              <a:gd name="adj2" fmla="val -75626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Names of queues and topics can be a flat list</a:t>
            </a: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BD0C50B9-1A38-46A5-96CD-2BF1EC3BACFF}"/>
              </a:ext>
            </a:extLst>
          </p:cNvPr>
          <p:cNvSpPr/>
          <p:nvPr/>
        </p:nvSpPr>
        <p:spPr>
          <a:xfrm>
            <a:off x="4903288" y="4958444"/>
            <a:ext cx="2355400" cy="975142"/>
          </a:xfrm>
          <a:prstGeom prst="wedgeRectCallout">
            <a:avLst>
              <a:gd name="adj1" fmla="val 2172"/>
              <a:gd name="adj2" fmla="val -73039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Names of queues and topics can also form a hierarchy. Entities must be at the leaves.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FAA287B-1540-44D6-9D2E-08168FC1BF9C}"/>
              </a:ext>
            </a:extLst>
          </p:cNvPr>
          <p:cNvSpPr/>
          <p:nvPr/>
        </p:nvSpPr>
        <p:spPr>
          <a:xfrm>
            <a:off x="9013670" y="3152081"/>
            <a:ext cx="1141424" cy="35945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bg2"/>
                </a:solidFill>
              </a:rPr>
              <a:t>xyz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7581603-70C0-4D28-A735-E46717843721}"/>
              </a:ext>
            </a:extLst>
          </p:cNvPr>
          <p:cNvSpPr/>
          <p:nvPr/>
        </p:nvSpPr>
        <p:spPr>
          <a:xfrm>
            <a:off x="9013670" y="3541713"/>
            <a:ext cx="1141424" cy="35945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bg2"/>
                </a:solidFill>
              </a:rPr>
              <a:t>abc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32FB7F2-0D82-46D5-A8FF-B4D190E4E4F4}"/>
              </a:ext>
            </a:extLst>
          </p:cNvPr>
          <p:cNvSpPr/>
          <p:nvPr/>
        </p:nvSpPr>
        <p:spPr>
          <a:xfrm>
            <a:off x="9013670" y="3931345"/>
            <a:ext cx="1141424" cy="35945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bg2"/>
                </a:solidFill>
              </a:rPr>
              <a:t>klm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304E5CA-4B6F-4891-9CCA-9E51C07AF532}"/>
              </a:ext>
            </a:extLst>
          </p:cNvPr>
          <p:cNvSpPr/>
          <p:nvPr/>
        </p:nvSpPr>
        <p:spPr>
          <a:xfrm>
            <a:off x="9013670" y="4321295"/>
            <a:ext cx="1141424" cy="35945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bg2"/>
                </a:solidFill>
              </a:rPr>
              <a:t>bmg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63F572-8502-44FA-B684-DD3EBC5CBBFB}"/>
              </a:ext>
            </a:extLst>
          </p:cNvPr>
          <p:cNvSpPr/>
          <p:nvPr/>
        </p:nvSpPr>
        <p:spPr>
          <a:xfrm>
            <a:off x="9230437" y="1137491"/>
            <a:ext cx="689740" cy="6053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Vnet</a:t>
            </a:r>
            <a:endParaRPr lang="de-DE" sz="1200"/>
          </a:p>
          <a:p>
            <a:pPr algn="ctr"/>
            <a:r>
              <a:rPr lang="de-DE" sz="1200"/>
              <a:t>B2</a:t>
            </a:r>
            <a:endParaRPr lang="en-US" sz="12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214333C-59ED-4F9E-9435-A06622BA3727}"/>
              </a:ext>
            </a:extLst>
          </p:cNvPr>
          <p:cNvCxnSpPr>
            <a:cxnSpLocks/>
            <a:stCxn id="55" idx="2"/>
            <a:endCxn id="61" idx="0"/>
          </p:cNvCxnSpPr>
          <p:nvPr/>
        </p:nvCxnSpPr>
        <p:spPr>
          <a:xfrm flipH="1">
            <a:off x="9563195" y="1742887"/>
            <a:ext cx="12112" cy="54265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FD249C9-ABAB-46D0-B684-2CB84B601947}"/>
              </a:ext>
            </a:extLst>
          </p:cNvPr>
          <p:cNvSpPr/>
          <p:nvPr/>
        </p:nvSpPr>
        <p:spPr>
          <a:xfrm>
            <a:off x="2801104" y="2301766"/>
            <a:ext cx="4755605" cy="1619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2">
                    <a:lumMod val="95000"/>
                  </a:schemeClr>
                </a:solidFill>
              </a:rPr>
              <a:t>Firewall with IP Filters</a:t>
            </a:r>
            <a:endParaRPr lang="en-US" sz="1100">
              <a:solidFill>
                <a:schemeClr val="bg2">
                  <a:lumMod val="9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FE8878-BF95-4F9E-816D-FA223CE99BA2}"/>
              </a:ext>
            </a:extLst>
          </p:cNvPr>
          <p:cNvSpPr/>
          <p:nvPr/>
        </p:nvSpPr>
        <p:spPr>
          <a:xfrm>
            <a:off x="8725056" y="2285541"/>
            <a:ext cx="1676277" cy="1492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bg2">
                    <a:lumMod val="95000"/>
                  </a:schemeClr>
                </a:solidFill>
              </a:rPr>
              <a:t>Firewall</a:t>
            </a:r>
            <a:endParaRPr lang="en-US" sz="1100">
              <a:solidFill>
                <a:schemeClr val="bg2">
                  <a:lumMod val="9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24F34D4-3804-467B-8849-531E1B060F98}"/>
              </a:ext>
            </a:extLst>
          </p:cNvPr>
          <p:cNvSpPr/>
          <p:nvPr/>
        </p:nvSpPr>
        <p:spPr>
          <a:xfrm>
            <a:off x="1917087" y="6330847"/>
            <a:ext cx="9358410" cy="3300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Azure Resource Manager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F1B16-B1D3-4B60-8676-9D675C15A350}"/>
              </a:ext>
            </a:extLst>
          </p:cNvPr>
          <p:cNvCxnSpPr>
            <a:cxnSpLocks/>
            <a:stCxn id="69" idx="0"/>
            <a:endCxn id="4" idx="2"/>
          </p:cNvCxnSpPr>
          <p:nvPr/>
        </p:nvCxnSpPr>
        <p:spPr>
          <a:xfrm flipV="1">
            <a:off x="6596292" y="6142218"/>
            <a:ext cx="0" cy="1886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1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9514-481D-4459-B514-3D97E5EF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Bus Queues (I)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42EA5B-7FD7-4412-BF33-8CE394A3A528}"/>
              </a:ext>
            </a:extLst>
          </p:cNvPr>
          <p:cNvSpPr/>
          <p:nvPr/>
        </p:nvSpPr>
        <p:spPr>
          <a:xfrm>
            <a:off x="2295460" y="2839369"/>
            <a:ext cx="3525170" cy="1461464"/>
          </a:xfrm>
          <a:prstGeom prst="roundRect">
            <a:avLst>
              <a:gd name="adj" fmla="val 11319"/>
            </a:avLst>
          </a:prstGeom>
          <a:solidFill>
            <a:srgbClr val="0078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D52E24-E7F1-411D-9346-022E97179797}"/>
              </a:ext>
            </a:extLst>
          </p:cNvPr>
          <p:cNvSpPr/>
          <p:nvPr/>
        </p:nvSpPr>
        <p:spPr>
          <a:xfrm>
            <a:off x="2563475" y="2978105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CAAC257-75C1-4438-BF12-214E2B005086}"/>
              </a:ext>
            </a:extLst>
          </p:cNvPr>
          <p:cNvSpPr/>
          <p:nvPr/>
        </p:nvSpPr>
        <p:spPr>
          <a:xfrm>
            <a:off x="4271932" y="1149383"/>
            <a:ext cx="1927070" cy="1266546"/>
          </a:xfrm>
          <a:prstGeom prst="wedgeRectCallout">
            <a:avLst>
              <a:gd name="adj1" fmla="val -31527"/>
              <a:gd name="adj2" fmla="val 86293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Sequential log, ordered by sequence number (order of arrival)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E5ABC-A9E1-4ADC-B3D4-72D843F92DCC}"/>
              </a:ext>
            </a:extLst>
          </p:cNvPr>
          <p:cNvSpPr/>
          <p:nvPr/>
        </p:nvSpPr>
        <p:spPr>
          <a:xfrm>
            <a:off x="2597701" y="3004906"/>
            <a:ext cx="521175" cy="32161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Seq no</a:t>
            </a:r>
            <a:br>
              <a:rPr lang="en-US" sz="800"/>
            </a:br>
            <a:r>
              <a:rPr lang="en-US" sz="800"/>
              <a:t>744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FFE5-D64D-47EA-8F5D-714BFEA45E2D}"/>
              </a:ext>
            </a:extLst>
          </p:cNvPr>
          <p:cNvSpPr/>
          <p:nvPr/>
        </p:nvSpPr>
        <p:spPr>
          <a:xfrm>
            <a:off x="3187330" y="2978106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9B3A4A-50EB-40F1-8ED0-243D55176835}"/>
              </a:ext>
            </a:extLst>
          </p:cNvPr>
          <p:cNvSpPr/>
          <p:nvPr/>
        </p:nvSpPr>
        <p:spPr>
          <a:xfrm>
            <a:off x="3221556" y="3004907"/>
            <a:ext cx="521175" cy="32161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Seq no</a:t>
            </a:r>
            <a:br>
              <a:rPr lang="en-US" sz="800"/>
            </a:br>
            <a:r>
              <a:rPr lang="en-US" sz="800"/>
              <a:t>743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62D6F9-90CF-4040-8F37-E59A520BF225}"/>
              </a:ext>
            </a:extLst>
          </p:cNvPr>
          <p:cNvSpPr/>
          <p:nvPr/>
        </p:nvSpPr>
        <p:spPr>
          <a:xfrm>
            <a:off x="3811185" y="2978107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9B64D4-72E9-4971-98DF-C1EDF9CA6F46}"/>
              </a:ext>
            </a:extLst>
          </p:cNvPr>
          <p:cNvSpPr/>
          <p:nvPr/>
        </p:nvSpPr>
        <p:spPr>
          <a:xfrm>
            <a:off x="3845411" y="3004908"/>
            <a:ext cx="521175" cy="32161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Seq no</a:t>
            </a:r>
            <a:br>
              <a:rPr lang="en-US" sz="800"/>
            </a:br>
            <a:r>
              <a:rPr lang="en-US" sz="800"/>
              <a:t>742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8744FE80-248F-4DC8-AF91-CC09659C1766}"/>
              </a:ext>
            </a:extLst>
          </p:cNvPr>
          <p:cNvSpPr/>
          <p:nvPr/>
        </p:nvSpPr>
        <p:spPr>
          <a:xfrm>
            <a:off x="2428166" y="4625184"/>
            <a:ext cx="3106424" cy="1778350"/>
          </a:xfrm>
          <a:prstGeom prst="wedgeRectCallout">
            <a:avLst>
              <a:gd name="adj1" fmla="val 3172"/>
              <a:gd name="adj2" fmla="val -71215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Oldest available message is the next to be acquired and delivered.</a:t>
            </a:r>
            <a:br>
              <a:rPr lang="en-US" sz="1400"/>
            </a:br>
            <a:br>
              <a:rPr lang="en-US" sz="1400"/>
            </a:br>
            <a:r>
              <a:rPr lang="en-US" sz="1400"/>
              <a:t>In Premium, using JMS, consumers can skip to the first available message that fits a certain criterion (message selector) without head-of-line blocking.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2452AE-C61B-43A7-BAE8-E5CCF452F391}"/>
              </a:ext>
            </a:extLst>
          </p:cNvPr>
          <p:cNvSpPr/>
          <p:nvPr/>
        </p:nvSpPr>
        <p:spPr>
          <a:xfrm>
            <a:off x="1499499" y="3004906"/>
            <a:ext cx="589629" cy="901788"/>
          </a:xfrm>
          <a:prstGeom prst="rect">
            <a:avLst/>
          </a:prstGeom>
          <a:solidFill>
            <a:schemeClr val="accent3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3F6ED24-08F1-4FF7-8CDA-63CCC8C9B0A9}"/>
              </a:ext>
            </a:extLst>
          </p:cNvPr>
          <p:cNvSpPr/>
          <p:nvPr/>
        </p:nvSpPr>
        <p:spPr>
          <a:xfrm>
            <a:off x="2089127" y="3260309"/>
            <a:ext cx="440119" cy="365760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Document outline">
            <a:extLst>
              <a:ext uri="{FF2B5EF4-FFF2-40B4-BE49-F238E27FC236}">
                <a16:creationId xmlns:a16="http://schemas.microsoft.com/office/drawing/2014/main" id="{4E0B1356-41CA-477E-8587-A5F97D228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4217" y="3361996"/>
            <a:ext cx="528145" cy="528145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194A1437-8038-44A4-AC19-94DAF705031D}"/>
              </a:ext>
            </a:extLst>
          </p:cNvPr>
          <p:cNvGrpSpPr/>
          <p:nvPr/>
        </p:nvGrpSpPr>
        <p:grpSpPr>
          <a:xfrm>
            <a:off x="4435040" y="2978108"/>
            <a:ext cx="589629" cy="912033"/>
            <a:chOff x="4435040" y="2978108"/>
            <a:chExt cx="589629" cy="91203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4A0BA8-D028-40E2-B063-D0660346C77E}"/>
                </a:ext>
              </a:extLst>
            </p:cNvPr>
            <p:cNvSpPr/>
            <p:nvPr/>
          </p:nvSpPr>
          <p:spPr>
            <a:xfrm>
              <a:off x="4435040" y="2978108"/>
              <a:ext cx="589629" cy="9017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017CE8-CA72-4227-BAF8-272772F96EB4}"/>
                </a:ext>
              </a:extLst>
            </p:cNvPr>
            <p:cNvSpPr/>
            <p:nvPr/>
          </p:nvSpPr>
          <p:spPr>
            <a:xfrm>
              <a:off x="4469266" y="3004909"/>
              <a:ext cx="521175" cy="321617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Seq no</a:t>
              </a:r>
              <a:br>
                <a:rPr lang="en-US" sz="800"/>
              </a:br>
              <a:r>
                <a:rPr lang="en-US" sz="800"/>
                <a:t>741</a:t>
              </a:r>
            </a:p>
          </p:txBody>
        </p:sp>
        <p:pic>
          <p:nvPicPr>
            <p:cNvPr id="27" name="Graphic 26" descr="Document outline">
              <a:extLst>
                <a:ext uri="{FF2B5EF4-FFF2-40B4-BE49-F238E27FC236}">
                  <a16:creationId xmlns:a16="http://schemas.microsoft.com/office/drawing/2014/main" id="{A06C06DC-0079-48B2-B207-AF97E3391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5782" y="3361996"/>
              <a:ext cx="528145" cy="528145"/>
            </a:xfrm>
            <a:prstGeom prst="rect">
              <a:avLst/>
            </a:prstGeom>
          </p:spPr>
        </p:pic>
      </p:grpSp>
      <p:pic>
        <p:nvPicPr>
          <p:cNvPr id="28" name="Graphic 27" descr="Document outline">
            <a:extLst>
              <a:ext uri="{FF2B5EF4-FFF2-40B4-BE49-F238E27FC236}">
                <a16:creationId xmlns:a16="http://schemas.microsoft.com/office/drawing/2014/main" id="{0209DFDA-4341-4115-95A2-6C6A13E34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8072" y="3361996"/>
            <a:ext cx="528145" cy="528145"/>
          </a:xfrm>
          <a:prstGeom prst="rect">
            <a:avLst/>
          </a:prstGeom>
        </p:spPr>
      </p:pic>
      <p:pic>
        <p:nvPicPr>
          <p:cNvPr id="29" name="Graphic 28" descr="Document outline">
            <a:extLst>
              <a:ext uri="{FF2B5EF4-FFF2-40B4-BE49-F238E27FC236}">
                <a16:creationId xmlns:a16="http://schemas.microsoft.com/office/drawing/2014/main" id="{63499F02-F064-4AAD-9E02-2D8730112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1927" y="3361996"/>
            <a:ext cx="528145" cy="528145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1F2A34CE-C4BF-4A57-89A5-3E976ECA8EA9}"/>
              </a:ext>
            </a:extLst>
          </p:cNvPr>
          <p:cNvGrpSpPr/>
          <p:nvPr/>
        </p:nvGrpSpPr>
        <p:grpSpPr>
          <a:xfrm>
            <a:off x="5058895" y="2978109"/>
            <a:ext cx="589629" cy="912032"/>
            <a:chOff x="5058895" y="2978109"/>
            <a:chExt cx="589629" cy="9120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0C099B-BCEF-4052-8444-BCCEAC1AAD24}"/>
                </a:ext>
              </a:extLst>
            </p:cNvPr>
            <p:cNvSpPr/>
            <p:nvPr/>
          </p:nvSpPr>
          <p:spPr>
            <a:xfrm>
              <a:off x="5058895" y="2978109"/>
              <a:ext cx="589629" cy="901788"/>
            </a:xfrm>
            <a:prstGeom prst="rect">
              <a:avLst/>
            </a:prstGeom>
            <a:solidFill>
              <a:srgbClr val="419BD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FACCBF-D09D-4AA3-A69E-F380FC2E1706}"/>
                </a:ext>
              </a:extLst>
            </p:cNvPr>
            <p:cNvSpPr/>
            <p:nvPr/>
          </p:nvSpPr>
          <p:spPr>
            <a:xfrm>
              <a:off x="5093121" y="3004910"/>
              <a:ext cx="521175" cy="321617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Seq no</a:t>
              </a:r>
              <a:br>
                <a:rPr lang="en-US" sz="800"/>
              </a:br>
              <a:r>
                <a:rPr lang="en-US" sz="800"/>
                <a:t>740</a:t>
              </a:r>
            </a:p>
          </p:txBody>
        </p:sp>
        <p:pic>
          <p:nvPicPr>
            <p:cNvPr id="30" name="Graphic 29" descr="Document outline">
              <a:extLst>
                <a:ext uri="{FF2B5EF4-FFF2-40B4-BE49-F238E27FC236}">
                  <a16:creationId xmlns:a16="http://schemas.microsoft.com/office/drawing/2014/main" id="{B35D99C4-3A9B-4DDD-97CA-8E60FAB81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89637" y="3361996"/>
              <a:ext cx="528145" cy="528145"/>
            </a:xfrm>
            <a:prstGeom prst="rect">
              <a:avLst/>
            </a:prstGeom>
          </p:spPr>
        </p:pic>
      </p:grpSp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40E17077-6B40-4960-B78C-C791C1C29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753" y="3326523"/>
            <a:ext cx="528145" cy="528145"/>
          </a:xfrm>
          <a:prstGeom prst="rect">
            <a:avLst/>
          </a:prstGeom>
        </p:spPr>
      </p:pic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A629982E-16A6-4759-B124-CC8479F0246B}"/>
              </a:ext>
            </a:extLst>
          </p:cNvPr>
          <p:cNvSpPr/>
          <p:nvPr/>
        </p:nvSpPr>
        <p:spPr>
          <a:xfrm>
            <a:off x="1407632" y="1122581"/>
            <a:ext cx="2311686" cy="1293347"/>
          </a:xfrm>
          <a:prstGeom prst="wedgeRectCallout">
            <a:avLst>
              <a:gd name="adj1" fmla="val -10973"/>
              <a:gd name="adj2" fmla="val 108447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Send: Add sequence number &amp; server timestamp, write/flush to log, then report as accepted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19968A-9EEA-45B8-96A3-7FECBA09C737}"/>
              </a:ext>
            </a:extLst>
          </p:cNvPr>
          <p:cNvSpPr/>
          <p:nvPr/>
        </p:nvSpPr>
        <p:spPr>
          <a:xfrm>
            <a:off x="2563475" y="3953992"/>
            <a:ext cx="589629" cy="239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available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81092C6-E393-4231-A3CA-33DB8755C4AE}"/>
              </a:ext>
            </a:extLst>
          </p:cNvPr>
          <p:cNvSpPr/>
          <p:nvPr/>
        </p:nvSpPr>
        <p:spPr>
          <a:xfrm>
            <a:off x="3187328" y="3946504"/>
            <a:ext cx="589629" cy="239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available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9ACA5E2-20CF-4D79-ABCA-26AF619F2625}"/>
              </a:ext>
            </a:extLst>
          </p:cNvPr>
          <p:cNvSpPr/>
          <p:nvPr/>
        </p:nvSpPr>
        <p:spPr>
          <a:xfrm>
            <a:off x="3807107" y="3946503"/>
            <a:ext cx="589629" cy="239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available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4EC8DD9-2267-4174-B148-FDF86631C7E1}"/>
              </a:ext>
            </a:extLst>
          </p:cNvPr>
          <p:cNvSpPr/>
          <p:nvPr/>
        </p:nvSpPr>
        <p:spPr>
          <a:xfrm>
            <a:off x="4426886" y="3946502"/>
            <a:ext cx="589629" cy="239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acquired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78A8959-EB6F-4F1D-8973-F778584D7856}"/>
              </a:ext>
            </a:extLst>
          </p:cNvPr>
          <p:cNvSpPr/>
          <p:nvPr/>
        </p:nvSpPr>
        <p:spPr>
          <a:xfrm>
            <a:off x="5059423" y="3953991"/>
            <a:ext cx="589629" cy="239635"/>
          </a:xfrm>
          <a:prstGeom prst="roundRect">
            <a:avLst/>
          </a:prstGeom>
          <a:solidFill>
            <a:srgbClr val="0048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deleted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6DEAEC-5662-474C-938E-5FC11463AD70}"/>
              </a:ext>
            </a:extLst>
          </p:cNvPr>
          <p:cNvSpPr/>
          <p:nvPr/>
        </p:nvSpPr>
        <p:spPr>
          <a:xfrm>
            <a:off x="591987" y="2992295"/>
            <a:ext cx="934765" cy="901788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bg2"/>
                </a:solidFill>
              </a:rPr>
              <a:t>Producer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236F39-E089-4345-A1A5-6FC6A7EE29A5}"/>
              </a:ext>
            </a:extLst>
          </p:cNvPr>
          <p:cNvSpPr/>
          <p:nvPr/>
        </p:nvSpPr>
        <p:spPr>
          <a:xfrm>
            <a:off x="7306492" y="1722618"/>
            <a:ext cx="1028242" cy="991967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bg2"/>
                </a:solidFill>
              </a:rPr>
              <a:t>Consumer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53B197-65CB-425E-A0F3-93AD7B2A7103}"/>
              </a:ext>
            </a:extLst>
          </p:cNvPr>
          <p:cNvSpPr/>
          <p:nvPr/>
        </p:nvSpPr>
        <p:spPr>
          <a:xfrm>
            <a:off x="7319568" y="4474072"/>
            <a:ext cx="1028242" cy="991967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bg2"/>
                </a:solidFill>
              </a:rPr>
              <a:t>Consumer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1914C2AC-96F5-4C96-A6A4-1152760F47F1}"/>
              </a:ext>
            </a:extLst>
          </p:cNvPr>
          <p:cNvSpPr/>
          <p:nvPr/>
        </p:nvSpPr>
        <p:spPr>
          <a:xfrm rot="14436386" flipH="1" flipV="1">
            <a:off x="6564895" y="2126054"/>
            <a:ext cx="264860" cy="1591758"/>
          </a:xfrm>
          <a:prstGeom prst="upArrow">
            <a:avLst/>
          </a:prstGeom>
          <a:solidFill>
            <a:srgbClr val="9900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FE0170-0B8D-41E1-8100-2C5EC55D11BA}"/>
              </a:ext>
            </a:extLst>
          </p:cNvPr>
          <p:cNvGrpSpPr/>
          <p:nvPr/>
        </p:nvGrpSpPr>
        <p:grpSpPr>
          <a:xfrm rot="3797439">
            <a:off x="5731840" y="4056513"/>
            <a:ext cx="1744158" cy="417260"/>
            <a:chOff x="5982709" y="3697181"/>
            <a:chExt cx="1744158" cy="417260"/>
          </a:xfrm>
        </p:grpSpPr>
        <p:sp>
          <p:nvSpPr>
            <p:cNvPr id="46" name="Arrow: Up 45">
              <a:extLst>
                <a:ext uri="{FF2B5EF4-FFF2-40B4-BE49-F238E27FC236}">
                  <a16:creationId xmlns:a16="http://schemas.microsoft.com/office/drawing/2014/main" id="{820BD7B7-0D8F-46A1-9E40-EC5D2E45DADE}"/>
                </a:ext>
              </a:extLst>
            </p:cNvPr>
            <p:cNvSpPr/>
            <p:nvPr/>
          </p:nvSpPr>
          <p:spPr>
            <a:xfrm rot="14436386">
              <a:off x="6646158" y="3033732"/>
              <a:ext cx="264860" cy="1591758"/>
            </a:xfrm>
            <a:prstGeom prst="upArrow">
              <a:avLst/>
            </a:prstGeom>
            <a:solidFill>
              <a:srgbClr val="9900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row: Up 46">
              <a:extLst>
                <a:ext uri="{FF2B5EF4-FFF2-40B4-BE49-F238E27FC236}">
                  <a16:creationId xmlns:a16="http://schemas.microsoft.com/office/drawing/2014/main" id="{498FC924-3FE5-4E1A-B21C-593E2F35452C}"/>
                </a:ext>
              </a:extLst>
            </p:cNvPr>
            <p:cNvSpPr/>
            <p:nvPr/>
          </p:nvSpPr>
          <p:spPr>
            <a:xfrm rot="14436386" flipH="1" flipV="1">
              <a:off x="6798558" y="3186132"/>
              <a:ext cx="264860" cy="1591758"/>
            </a:xfrm>
            <a:prstGeom prst="upArrow">
              <a:avLst/>
            </a:prstGeom>
            <a:solidFill>
              <a:srgbClr val="9900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B5929A1-C0BC-417E-8608-4198B4C85FAB}"/>
              </a:ext>
            </a:extLst>
          </p:cNvPr>
          <p:cNvGrpSpPr/>
          <p:nvPr/>
        </p:nvGrpSpPr>
        <p:grpSpPr>
          <a:xfrm>
            <a:off x="7525798" y="5179344"/>
            <a:ext cx="589629" cy="912032"/>
            <a:chOff x="5058895" y="2978109"/>
            <a:chExt cx="589629" cy="91203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253CAC5-3DC8-41B4-964E-B1389134F8EB}"/>
                </a:ext>
              </a:extLst>
            </p:cNvPr>
            <p:cNvSpPr/>
            <p:nvPr/>
          </p:nvSpPr>
          <p:spPr>
            <a:xfrm>
              <a:off x="5058895" y="2978109"/>
              <a:ext cx="589629" cy="901788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8D02BAF-1AED-4909-B32D-0891E86C3F19}"/>
                </a:ext>
              </a:extLst>
            </p:cNvPr>
            <p:cNvSpPr/>
            <p:nvPr/>
          </p:nvSpPr>
          <p:spPr>
            <a:xfrm>
              <a:off x="5093121" y="3004910"/>
              <a:ext cx="521175" cy="321617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Seq no</a:t>
              </a:r>
              <a:br>
                <a:rPr lang="en-US" sz="800"/>
              </a:br>
              <a:r>
                <a:rPr lang="en-US" sz="800"/>
                <a:t>740</a:t>
              </a:r>
            </a:p>
          </p:txBody>
        </p:sp>
        <p:pic>
          <p:nvPicPr>
            <p:cNvPr id="54" name="Graphic 53" descr="Document outline">
              <a:extLst>
                <a:ext uri="{FF2B5EF4-FFF2-40B4-BE49-F238E27FC236}">
                  <a16:creationId xmlns:a16="http://schemas.microsoft.com/office/drawing/2014/main" id="{F1CCF08C-B04D-4E42-A090-97BAE1B5B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89637" y="3361996"/>
              <a:ext cx="528145" cy="52814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62283B6-8946-431C-8AB6-CE85D6A22977}"/>
              </a:ext>
            </a:extLst>
          </p:cNvPr>
          <p:cNvGrpSpPr/>
          <p:nvPr/>
        </p:nvGrpSpPr>
        <p:grpSpPr>
          <a:xfrm>
            <a:off x="7569460" y="1122581"/>
            <a:ext cx="589629" cy="912033"/>
            <a:chOff x="4435040" y="2978108"/>
            <a:chExt cx="589629" cy="91203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539A4E3-C6F1-4ED9-B8F9-60C56CE67DA6}"/>
                </a:ext>
              </a:extLst>
            </p:cNvPr>
            <p:cNvSpPr/>
            <p:nvPr/>
          </p:nvSpPr>
          <p:spPr>
            <a:xfrm>
              <a:off x="4435040" y="2978108"/>
              <a:ext cx="589629" cy="901788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E1FD0CB-2143-4F46-BBE3-C914969C9AED}"/>
                </a:ext>
              </a:extLst>
            </p:cNvPr>
            <p:cNvSpPr/>
            <p:nvPr/>
          </p:nvSpPr>
          <p:spPr>
            <a:xfrm>
              <a:off x="4469266" y="3004909"/>
              <a:ext cx="521175" cy="321617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Seq no</a:t>
              </a:r>
              <a:br>
                <a:rPr lang="en-US" sz="800"/>
              </a:br>
              <a:r>
                <a:rPr lang="en-US" sz="800"/>
                <a:t>741</a:t>
              </a:r>
            </a:p>
          </p:txBody>
        </p:sp>
        <p:pic>
          <p:nvPicPr>
            <p:cNvPr id="58" name="Graphic 57" descr="Document outline">
              <a:extLst>
                <a:ext uri="{FF2B5EF4-FFF2-40B4-BE49-F238E27FC236}">
                  <a16:creationId xmlns:a16="http://schemas.microsoft.com/office/drawing/2014/main" id="{C1AF79E2-AC2D-41C8-8F11-566EDAC4C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5782" y="3361996"/>
              <a:ext cx="528145" cy="528145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646180C-9071-4EA9-A434-B0161A410B3D}"/>
              </a:ext>
            </a:extLst>
          </p:cNvPr>
          <p:cNvCxnSpPr>
            <a:stCxn id="18" idx="0"/>
          </p:cNvCxnSpPr>
          <p:nvPr/>
        </p:nvCxnSpPr>
        <p:spPr>
          <a:xfrm flipV="1">
            <a:off x="4729854" y="1573475"/>
            <a:ext cx="2839606" cy="143143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AFB8584-8C88-439B-8E84-7A5EC491F737}"/>
              </a:ext>
            </a:extLst>
          </p:cNvPr>
          <p:cNvCxnSpPr>
            <a:cxnSpLocks/>
            <a:stCxn id="30" idx="2"/>
            <a:endCxn id="52" idx="1"/>
          </p:cNvCxnSpPr>
          <p:nvPr/>
        </p:nvCxnSpPr>
        <p:spPr>
          <a:xfrm>
            <a:off x="5353710" y="3890141"/>
            <a:ext cx="2172088" cy="174009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7B8DE666-3AB0-48F6-A9D0-FD118E2EDAB2}"/>
              </a:ext>
            </a:extLst>
          </p:cNvPr>
          <p:cNvSpPr/>
          <p:nvPr/>
        </p:nvSpPr>
        <p:spPr>
          <a:xfrm>
            <a:off x="7035817" y="3826207"/>
            <a:ext cx="672781" cy="274386"/>
          </a:xfrm>
          <a:prstGeom prst="wedgeRectCallout">
            <a:avLst>
              <a:gd name="adj1" fmla="val -97813"/>
              <a:gd name="adj2" fmla="val 59022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2"/>
                </a:solidFill>
              </a:rPr>
              <a:t>accept</a:t>
            </a:r>
          </a:p>
        </p:txBody>
      </p: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F3FC0BD8-6ACF-456F-B6DF-089003224D14}"/>
              </a:ext>
            </a:extLst>
          </p:cNvPr>
          <p:cNvSpPr/>
          <p:nvPr/>
        </p:nvSpPr>
        <p:spPr>
          <a:xfrm>
            <a:off x="5766973" y="4860522"/>
            <a:ext cx="672781" cy="274386"/>
          </a:xfrm>
          <a:prstGeom prst="wedgeRectCallout">
            <a:avLst>
              <a:gd name="adj1" fmla="val 70907"/>
              <a:gd name="adj2" fmla="val -180001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2"/>
                </a:solidFill>
              </a:rPr>
              <a:t>transfer</a:t>
            </a:r>
          </a:p>
        </p:txBody>
      </p:sp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98BA2AB8-209D-4772-A12E-AABD64EB16E9}"/>
              </a:ext>
            </a:extLst>
          </p:cNvPr>
          <p:cNvSpPr/>
          <p:nvPr/>
        </p:nvSpPr>
        <p:spPr>
          <a:xfrm>
            <a:off x="6896679" y="3038069"/>
            <a:ext cx="672781" cy="274386"/>
          </a:xfrm>
          <a:prstGeom prst="wedgeRectCallout">
            <a:avLst>
              <a:gd name="adj1" fmla="val -4080"/>
              <a:gd name="adj2" fmla="val -154720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2"/>
                </a:solidFill>
              </a:rPr>
              <a:t>transfer</a:t>
            </a:r>
          </a:p>
        </p:txBody>
      </p: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75EE120D-EA17-4419-98CC-5645DD72E9E6}"/>
              </a:ext>
            </a:extLst>
          </p:cNvPr>
          <p:cNvSpPr/>
          <p:nvPr/>
        </p:nvSpPr>
        <p:spPr>
          <a:xfrm>
            <a:off x="8823338" y="1506470"/>
            <a:ext cx="2313423" cy="1450744"/>
          </a:xfrm>
          <a:prstGeom prst="wedgeRectCallout">
            <a:avLst>
              <a:gd name="adj1" fmla="val -100327"/>
              <a:gd name="adj2" fmla="val 59334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Acquired messages are locked </a:t>
            </a:r>
            <a:r>
              <a:rPr lang="en-US" sz="1400" b="1"/>
              <a:t>exclusively</a:t>
            </a:r>
            <a:r>
              <a:rPr lang="en-US" sz="1400"/>
              <a:t> to the acquirer (consumer) until they are settled or the lock expires*</a:t>
            </a:r>
          </a:p>
        </p:txBody>
      </p: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7C200D23-C655-43C8-99EA-0167BBE5C4A5}"/>
              </a:ext>
            </a:extLst>
          </p:cNvPr>
          <p:cNvSpPr/>
          <p:nvPr/>
        </p:nvSpPr>
        <p:spPr>
          <a:xfrm>
            <a:off x="8841145" y="3570101"/>
            <a:ext cx="2295616" cy="2975742"/>
          </a:xfrm>
          <a:prstGeom prst="wedgeRectCallout">
            <a:avLst>
              <a:gd name="adj1" fmla="val -96379"/>
              <a:gd name="adj2" fmla="val -35297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tells the broker the state of the message.</a:t>
            </a:r>
            <a:br>
              <a:rPr lang="en-US" sz="1400"/>
            </a:br>
            <a:br>
              <a:rPr lang="en-US" sz="1400"/>
            </a:br>
            <a:r>
              <a:rPr lang="en-US" sz="1400" b="1"/>
              <a:t>accepted</a:t>
            </a:r>
            <a:r>
              <a:rPr lang="en-US" sz="1400"/>
              <a:t>: Accepted and handled. Can be removed, must not be redelivered.</a:t>
            </a:r>
            <a:br>
              <a:rPr lang="en-US" sz="1400"/>
            </a:br>
            <a:br>
              <a:rPr lang="en-US" sz="1400"/>
            </a:br>
            <a:r>
              <a:rPr lang="en-US" sz="1400" b="1"/>
              <a:t>released</a:t>
            </a:r>
            <a:r>
              <a:rPr lang="en-US" sz="1400"/>
              <a:t>: Not handled. Should be redelivered.</a:t>
            </a:r>
          </a:p>
          <a:p>
            <a:pPr algn="ctr"/>
            <a:br>
              <a:rPr lang="en-US" sz="1400" b="1"/>
            </a:br>
            <a:r>
              <a:rPr lang="en-US" sz="1400" b="1"/>
              <a:t>rejected</a:t>
            </a:r>
            <a:r>
              <a:rPr lang="en-US" sz="1400"/>
              <a:t>: Not handled. Considered defective. Must not be redelivered.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DA0062-B65C-4347-B56D-D033D81096BE}"/>
              </a:ext>
            </a:extLst>
          </p:cNvPr>
          <p:cNvSpPr txBox="1"/>
          <p:nvPr/>
        </p:nvSpPr>
        <p:spPr>
          <a:xfrm>
            <a:off x="5470657" y="6629792"/>
            <a:ext cx="6705362" cy="16927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100"/>
              <a:t>* locks always have a timeout and instantly expire when the connection breaks. (As of 3/22, might change ;) </a:t>
            </a:r>
          </a:p>
        </p:txBody>
      </p:sp>
      <p:sp>
        <p:nvSpPr>
          <p:cNvPr id="70" name="Speech Bubble: Rectangle 69">
            <a:extLst>
              <a:ext uri="{FF2B5EF4-FFF2-40B4-BE49-F238E27FC236}">
                <a16:creationId xmlns:a16="http://schemas.microsoft.com/office/drawing/2014/main" id="{33D9DE0E-EEC7-47BF-8FB2-20FFE6C310BC}"/>
              </a:ext>
            </a:extLst>
          </p:cNvPr>
          <p:cNvSpPr/>
          <p:nvPr/>
        </p:nvSpPr>
        <p:spPr>
          <a:xfrm>
            <a:off x="6506569" y="77995"/>
            <a:ext cx="3299583" cy="975142"/>
          </a:xfrm>
          <a:prstGeom prst="wedgeRectCallout">
            <a:avLst>
              <a:gd name="adj1" fmla="val -19039"/>
              <a:gd name="adj2" fmla="val 66001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There can be up to 5000 concurrently competing consumers per entity.</a:t>
            </a:r>
          </a:p>
          <a:p>
            <a:pPr algn="ctr"/>
            <a:endParaRPr lang="en-US" sz="1400"/>
          </a:p>
          <a:p>
            <a:pPr algn="ctr"/>
            <a:r>
              <a:rPr lang="en-US" sz="1400"/>
              <a:t>First come, first served.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2607C49-028E-4613-83F1-A1D764EDCD8E}"/>
              </a:ext>
            </a:extLst>
          </p:cNvPr>
          <p:cNvSpPr/>
          <p:nvPr/>
        </p:nvSpPr>
        <p:spPr>
          <a:xfrm>
            <a:off x="98178" y="4622448"/>
            <a:ext cx="1747301" cy="1778351"/>
          </a:xfrm>
          <a:prstGeom prst="rect">
            <a:avLst/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Max </a:t>
            </a:r>
            <a:r>
              <a:rPr lang="de-DE" sz="1400" err="1"/>
              <a:t>message</a:t>
            </a:r>
            <a:r>
              <a:rPr lang="de-DE" sz="1400"/>
              <a:t> </a:t>
            </a:r>
            <a:r>
              <a:rPr lang="de-DE" sz="1400" err="1"/>
              <a:t>size</a:t>
            </a:r>
            <a:r>
              <a:rPr lang="de-DE" sz="1400"/>
              <a:t>:  Std: </a:t>
            </a:r>
            <a:r>
              <a:rPr lang="de-DE" sz="1400" b="1"/>
              <a:t>Up to 1MB</a:t>
            </a:r>
            <a:br>
              <a:rPr lang="de-DE" sz="1400" b="1" baseline="30000"/>
            </a:br>
            <a:r>
              <a:rPr lang="de-DE" sz="1400" err="1"/>
              <a:t>Prm</a:t>
            </a:r>
            <a:r>
              <a:rPr lang="de-DE" sz="1400"/>
              <a:t>: </a:t>
            </a:r>
            <a:r>
              <a:rPr lang="de-DE" sz="1400" b="1"/>
              <a:t>Up to 100 MB</a:t>
            </a:r>
          </a:p>
          <a:p>
            <a:pPr algn="ctr"/>
            <a:br>
              <a:rPr lang="de-DE" sz="1400"/>
            </a:br>
            <a:r>
              <a:rPr lang="de-DE" sz="1400"/>
              <a:t>Max </a:t>
            </a:r>
            <a:r>
              <a:rPr lang="de-DE" sz="1400" err="1"/>
              <a:t>queue</a:t>
            </a:r>
            <a:r>
              <a:rPr lang="de-DE" sz="1400"/>
              <a:t> </a:t>
            </a:r>
            <a:r>
              <a:rPr lang="de-DE" sz="1400" err="1"/>
              <a:t>size</a:t>
            </a:r>
            <a:r>
              <a:rPr lang="de-DE" sz="1400"/>
              <a:t>: </a:t>
            </a:r>
            <a:br>
              <a:rPr lang="de-DE" sz="1400"/>
            </a:br>
            <a:r>
              <a:rPr lang="de-DE" sz="1400" b="1"/>
              <a:t>Up to 80GB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381651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9514-481D-4459-B514-3D97E5EF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Bus Queues (II)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42EA5B-7FD7-4412-BF33-8CE394A3A528}"/>
              </a:ext>
            </a:extLst>
          </p:cNvPr>
          <p:cNvSpPr/>
          <p:nvPr/>
        </p:nvSpPr>
        <p:spPr>
          <a:xfrm>
            <a:off x="2295460" y="2839369"/>
            <a:ext cx="3525170" cy="1461464"/>
          </a:xfrm>
          <a:prstGeom prst="roundRect">
            <a:avLst>
              <a:gd name="adj" fmla="val 11319"/>
            </a:avLst>
          </a:prstGeom>
          <a:solidFill>
            <a:srgbClr val="0078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D52E24-E7F1-411D-9346-022E97179797}"/>
              </a:ext>
            </a:extLst>
          </p:cNvPr>
          <p:cNvSpPr/>
          <p:nvPr/>
        </p:nvSpPr>
        <p:spPr>
          <a:xfrm>
            <a:off x="2563475" y="2978105"/>
            <a:ext cx="589629" cy="901788"/>
          </a:xfrm>
          <a:prstGeom prst="rect">
            <a:avLst/>
          </a:prstGeom>
          <a:solidFill>
            <a:srgbClr val="419BD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E5ABC-A9E1-4ADC-B3D4-72D843F92DCC}"/>
              </a:ext>
            </a:extLst>
          </p:cNvPr>
          <p:cNvSpPr/>
          <p:nvPr/>
        </p:nvSpPr>
        <p:spPr>
          <a:xfrm>
            <a:off x="2597701" y="3004906"/>
            <a:ext cx="521175" cy="32161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Seq no</a:t>
            </a:r>
            <a:br>
              <a:rPr lang="en-US" sz="800"/>
            </a:br>
            <a:r>
              <a:rPr lang="en-US" sz="800"/>
              <a:t>744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FFE5-D64D-47EA-8F5D-714BFEA45E2D}"/>
              </a:ext>
            </a:extLst>
          </p:cNvPr>
          <p:cNvSpPr/>
          <p:nvPr/>
        </p:nvSpPr>
        <p:spPr>
          <a:xfrm>
            <a:off x="3187330" y="2978106"/>
            <a:ext cx="589629" cy="901788"/>
          </a:xfrm>
          <a:prstGeom prst="rect">
            <a:avLst/>
          </a:prstGeom>
          <a:solidFill>
            <a:srgbClr val="419BD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9B3A4A-50EB-40F1-8ED0-243D55176835}"/>
              </a:ext>
            </a:extLst>
          </p:cNvPr>
          <p:cNvSpPr/>
          <p:nvPr/>
        </p:nvSpPr>
        <p:spPr>
          <a:xfrm>
            <a:off x="3221556" y="3004907"/>
            <a:ext cx="521175" cy="32161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Seq no</a:t>
            </a:r>
            <a:br>
              <a:rPr lang="en-US" sz="800"/>
            </a:br>
            <a:r>
              <a:rPr lang="en-US" sz="800"/>
              <a:t>743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62D6F9-90CF-4040-8F37-E59A520BF225}"/>
              </a:ext>
            </a:extLst>
          </p:cNvPr>
          <p:cNvSpPr/>
          <p:nvPr/>
        </p:nvSpPr>
        <p:spPr>
          <a:xfrm>
            <a:off x="3811185" y="2978107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9B64D4-72E9-4971-98DF-C1EDF9CA6F46}"/>
              </a:ext>
            </a:extLst>
          </p:cNvPr>
          <p:cNvSpPr/>
          <p:nvPr/>
        </p:nvSpPr>
        <p:spPr>
          <a:xfrm>
            <a:off x="3845411" y="3004908"/>
            <a:ext cx="521175" cy="32161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Seq no</a:t>
            </a:r>
            <a:br>
              <a:rPr lang="en-US" sz="800"/>
            </a:br>
            <a:r>
              <a:rPr lang="en-US" sz="800"/>
              <a:t>742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2452AE-C61B-43A7-BAE8-E5CCF452F391}"/>
              </a:ext>
            </a:extLst>
          </p:cNvPr>
          <p:cNvSpPr/>
          <p:nvPr/>
        </p:nvSpPr>
        <p:spPr>
          <a:xfrm>
            <a:off x="1499499" y="3004906"/>
            <a:ext cx="589629" cy="901788"/>
          </a:xfrm>
          <a:prstGeom prst="rect">
            <a:avLst/>
          </a:prstGeom>
          <a:solidFill>
            <a:schemeClr val="accent3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3F6ED24-08F1-4FF7-8CDA-63CCC8C9B0A9}"/>
              </a:ext>
            </a:extLst>
          </p:cNvPr>
          <p:cNvSpPr/>
          <p:nvPr/>
        </p:nvSpPr>
        <p:spPr>
          <a:xfrm>
            <a:off x="2089127" y="3260309"/>
            <a:ext cx="440119" cy="365760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Document outline">
            <a:extLst>
              <a:ext uri="{FF2B5EF4-FFF2-40B4-BE49-F238E27FC236}">
                <a16:creationId xmlns:a16="http://schemas.microsoft.com/office/drawing/2014/main" id="{4E0B1356-41CA-477E-8587-A5F97D228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4217" y="3361996"/>
            <a:ext cx="528145" cy="528145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194A1437-8038-44A4-AC19-94DAF705031D}"/>
              </a:ext>
            </a:extLst>
          </p:cNvPr>
          <p:cNvGrpSpPr/>
          <p:nvPr/>
        </p:nvGrpSpPr>
        <p:grpSpPr>
          <a:xfrm>
            <a:off x="4435040" y="2978108"/>
            <a:ext cx="589629" cy="912033"/>
            <a:chOff x="4435040" y="2978108"/>
            <a:chExt cx="589629" cy="91203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4A0BA8-D028-40E2-B063-D0660346C77E}"/>
                </a:ext>
              </a:extLst>
            </p:cNvPr>
            <p:cNvSpPr/>
            <p:nvPr/>
          </p:nvSpPr>
          <p:spPr>
            <a:xfrm>
              <a:off x="4435040" y="2978108"/>
              <a:ext cx="589629" cy="9017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017CE8-CA72-4227-BAF8-272772F96EB4}"/>
                </a:ext>
              </a:extLst>
            </p:cNvPr>
            <p:cNvSpPr/>
            <p:nvPr/>
          </p:nvSpPr>
          <p:spPr>
            <a:xfrm>
              <a:off x="4469266" y="3004909"/>
              <a:ext cx="521175" cy="321617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Seq no</a:t>
              </a:r>
              <a:br>
                <a:rPr lang="en-US" sz="800"/>
              </a:br>
              <a:r>
                <a:rPr lang="en-US" sz="800"/>
                <a:t>741</a:t>
              </a:r>
            </a:p>
          </p:txBody>
        </p:sp>
        <p:pic>
          <p:nvPicPr>
            <p:cNvPr id="27" name="Graphic 26" descr="Document outline">
              <a:extLst>
                <a:ext uri="{FF2B5EF4-FFF2-40B4-BE49-F238E27FC236}">
                  <a16:creationId xmlns:a16="http://schemas.microsoft.com/office/drawing/2014/main" id="{A06C06DC-0079-48B2-B207-AF97E3391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5782" y="3361996"/>
              <a:ext cx="528145" cy="528145"/>
            </a:xfrm>
            <a:prstGeom prst="rect">
              <a:avLst/>
            </a:prstGeom>
          </p:spPr>
        </p:pic>
      </p:grpSp>
      <p:pic>
        <p:nvPicPr>
          <p:cNvPr id="28" name="Graphic 27" descr="Document outline">
            <a:extLst>
              <a:ext uri="{FF2B5EF4-FFF2-40B4-BE49-F238E27FC236}">
                <a16:creationId xmlns:a16="http://schemas.microsoft.com/office/drawing/2014/main" id="{0209DFDA-4341-4115-95A2-6C6A13E34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8072" y="3361996"/>
            <a:ext cx="528145" cy="528145"/>
          </a:xfrm>
          <a:prstGeom prst="rect">
            <a:avLst/>
          </a:prstGeom>
        </p:spPr>
      </p:pic>
      <p:pic>
        <p:nvPicPr>
          <p:cNvPr id="29" name="Graphic 28" descr="Document outline">
            <a:extLst>
              <a:ext uri="{FF2B5EF4-FFF2-40B4-BE49-F238E27FC236}">
                <a16:creationId xmlns:a16="http://schemas.microsoft.com/office/drawing/2014/main" id="{63499F02-F064-4AAD-9E02-2D8730112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1927" y="3361996"/>
            <a:ext cx="528145" cy="528145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1F2A34CE-C4BF-4A57-89A5-3E976ECA8EA9}"/>
              </a:ext>
            </a:extLst>
          </p:cNvPr>
          <p:cNvGrpSpPr/>
          <p:nvPr/>
        </p:nvGrpSpPr>
        <p:grpSpPr>
          <a:xfrm>
            <a:off x="5058895" y="2978109"/>
            <a:ext cx="589629" cy="912032"/>
            <a:chOff x="5058895" y="2978109"/>
            <a:chExt cx="589629" cy="9120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0C099B-BCEF-4052-8444-BCCEAC1AAD24}"/>
                </a:ext>
              </a:extLst>
            </p:cNvPr>
            <p:cNvSpPr/>
            <p:nvPr/>
          </p:nvSpPr>
          <p:spPr>
            <a:xfrm>
              <a:off x="5058895" y="2978109"/>
              <a:ext cx="589629" cy="901788"/>
            </a:xfrm>
            <a:prstGeom prst="rect">
              <a:avLst/>
            </a:prstGeom>
            <a:solidFill>
              <a:srgbClr val="419BD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FACCBF-D09D-4AA3-A69E-F380FC2E1706}"/>
                </a:ext>
              </a:extLst>
            </p:cNvPr>
            <p:cNvSpPr/>
            <p:nvPr/>
          </p:nvSpPr>
          <p:spPr>
            <a:xfrm>
              <a:off x="5093121" y="3004910"/>
              <a:ext cx="521175" cy="321617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Seq no</a:t>
              </a:r>
              <a:br>
                <a:rPr lang="en-US" sz="800"/>
              </a:br>
              <a:r>
                <a:rPr lang="en-US" sz="800"/>
                <a:t>740</a:t>
              </a:r>
            </a:p>
          </p:txBody>
        </p:sp>
        <p:pic>
          <p:nvPicPr>
            <p:cNvPr id="30" name="Graphic 29" descr="Document outline">
              <a:extLst>
                <a:ext uri="{FF2B5EF4-FFF2-40B4-BE49-F238E27FC236}">
                  <a16:creationId xmlns:a16="http://schemas.microsoft.com/office/drawing/2014/main" id="{B35D99C4-3A9B-4DDD-97CA-8E60FAB81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89637" y="3361996"/>
              <a:ext cx="528145" cy="528145"/>
            </a:xfrm>
            <a:prstGeom prst="rect">
              <a:avLst/>
            </a:prstGeom>
          </p:spPr>
        </p:pic>
      </p:grpSp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40E17077-6B40-4960-B78C-C791C1C29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753" y="3326523"/>
            <a:ext cx="528145" cy="52814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19968A-9EEA-45B8-96A3-7FECBA09C737}"/>
              </a:ext>
            </a:extLst>
          </p:cNvPr>
          <p:cNvSpPr/>
          <p:nvPr/>
        </p:nvSpPr>
        <p:spPr>
          <a:xfrm>
            <a:off x="2563475" y="3953992"/>
            <a:ext cx="589629" cy="23963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scheduled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81092C6-E393-4231-A3CA-33DB8755C4AE}"/>
              </a:ext>
            </a:extLst>
          </p:cNvPr>
          <p:cNvSpPr/>
          <p:nvPr/>
        </p:nvSpPr>
        <p:spPr>
          <a:xfrm>
            <a:off x="3187328" y="3946504"/>
            <a:ext cx="589629" cy="23963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deferred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9ACA5E2-20CF-4D79-ABCA-26AF619F2625}"/>
              </a:ext>
            </a:extLst>
          </p:cNvPr>
          <p:cNvSpPr/>
          <p:nvPr/>
        </p:nvSpPr>
        <p:spPr>
          <a:xfrm>
            <a:off x="3807107" y="3946503"/>
            <a:ext cx="589629" cy="239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available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4EC8DD9-2267-4174-B148-FDF86631C7E1}"/>
              </a:ext>
            </a:extLst>
          </p:cNvPr>
          <p:cNvSpPr/>
          <p:nvPr/>
        </p:nvSpPr>
        <p:spPr>
          <a:xfrm>
            <a:off x="4426886" y="3946502"/>
            <a:ext cx="589629" cy="239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acquired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78A8959-EB6F-4F1D-8973-F778584D7856}"/>
              </a:ext>
            </a:extLst>
          </p:cNvPr>
          <p:cNvSpPr/>
          <p:nvPr/>
        </p:nvSpPr>
        <p:spPr>
          <a:xfrm>
            <a:off x="5059423" y="3953991"/>
            <a:ext cx="589629" cy="239635"/>
          </a:xfrm>
          <a:prstGeom prst="roundRect">
            <a:avLst/>
          </a:prstGeom>
          <a:solidFill>
            <a:srgbClr val="0048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deleted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6DEAEC-5662-474C-938E-5FC11463AD70}"/>
              </a:ext>
            </a:extLst>
          </p:cNvPr>
          <p:cNvSpPr/>
          <p:nvPr/>
        </p:nvSpPr>
        <p:spPr>
          <a:xfrm>
            <a:off x="591987" y="2992295"/>
            <a:ext cx="934765" cy="901788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bg2"/>
                </a:solidFill>
              </a:rPr>
              <a:t>Producer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7300D64B-6149-41BA-BF9A-E616C5EC268F}"/>
              </a:ext>
            </a:extLst>
          </p:cNvPr>
          <p:cNvSpPr/>
          <p:nvPr/>
        </p:nvSpPr>
        <p:spPr>
          <a:xfrm>
            <a:off x="313807" y="4797865"/>
            <a:ext cx="3788114" cy="1867796"/>
          </a:xfrm>
          <a:prstGeom prst="wedgeRectCallout">
            <a:avLst>
              <a:gd name="adj1" fmla="val 18566"/>
              <a:gd name="adj2" fmla="val -78857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en-US" sz="1100" b="1"/>
              <a:t>Scheduled</a:t>
            </a:r>
            <a:r>
              <a:rPr lang="en-US" sz="1100"/>
              <a:t> messages have been accepted and stored in the queue log, but they are made available for delivery only after </a:t>
            </a:r>
            <a:r>
              <a:rPr lang="en-US" sz="1100" b="1"/>
              <a:t>ScheduledTimeUtc</a:t>
            </a:r>
            <a:r>
              <a:rPr lang="en-US" sz="1100"/>
              <a:t>.</a:t>
            </a:r>
          </a:p>
          <a:p>
            <a:pPr algn="ctr"/>
            <a:br>
              <a:rPr lang="en-US" sz="1100"/>
            </a:br>
            <a:r>
              <a:rPr lang="en-US" sz="1100"/>
              <a:t>Scheduled messages </a:t>
            </a:r>
            <a:r>
              <a:rPr lang="en-US" sz="1100" i="1"/>
              <a:t>can be canceled </a:t>
            </a:r>
            <a:r>
              <a:rPr lang="en-US" sz="1100"/>
              <a:t>using the sequence number returned by the scheduling API. </a:t>
            </a:r>
          </a:p>
          <a:p>
            <a:pPr algn="ctr"/>
            <a:endParaRPr lang="en-US" sz="1100"/>
          </a:p>
          <a:p>
            <a:pPr algn="ctr"/>
            <a:r>
              <a:rPr lang="en-US" sz="1100"/>
              <a:t>Scheduled messages are re-sequenced and re-timestamped as their state changes to available.</a:t>
            </a:r>
          </a:p>
        </p:txBody>
      </p:sp>
      <p:sp>
        <p:nvSpPr>
          <p:cNvPr id="62" name="Speech Bubble: Rectangle 61">
            <a:extLst>
              <a:ext uri="{FF2B5EF4-FFF2-40B4-BE49-F238E27FC236}">
                <a16:creationId xmlns:a16="http://schemas.microsoft.com/office/drawing/2014/main" id="{BF8FF042-3472-4E31-BA8A-8335CC8A730F}"/>
              </a:ext>
            </a:extLst>
          </p:cNvPr>
          <p:cNvSpPr/>
          <p:nvPr/>
        </p:nvSpPr>
        <p:spPr>
          <a:xfrm>
            <a:off x="4149032" y="4797865"/>
            <a:ext cx="3788114" cy="1867796"/>
          </a:xfrm>
          <a:prstGeom prst="wedgeRectCallout">
            <a:avLst>
              <a:gd name="adj1" fmla="val -66668"/>
              <a:gd name="adj2" fmla="val -82672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en-US" sz="1100" b="1"/>
              <a:t>Deferred</a:t>
            </a:r>
            <a:r>
              <a:rPr lang="en-US" sz="1100"/>
              <a:t> messages have been delivered to a consumer at least once and the consumer has decided to set them aside instead of settling them.</a:t>
            </a:r>
          </a:p>
          <a:p>
            <a:pPr algn="ctr"/>
            <a:endParaRPr lang="en-US" sz="1100"/>
          </a:p>
          <a:p>
            <a:pPr algn="ctr"/>
            <a:r>
              <a:rPr lang="en-US" sz="1100"/>
              <a:t>Deferred messages remain in the log but are not eligible for delivery until they are restored into the available state.</a:t>
            </a:r>
          </a:p>
          <a:p>
            <a:pPr algn="ctr"/>
            <a:endParaRPr lang="en-US" sz="1100"/>
          </a:p>
          <a:p>
            <a:pPr algn="ctr"/>
            <a:r>
              <a:rPr lang="en-US" sz="1100"/>
              <a:t>Deferral is a special feature for state workflow engines that expect to handle messages in a particular sequence.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64AC426-CDEC-4FF7-97AB-395F085A1648}"/>
              </a:ext>
            </a:extLst>
          </p:cNvPr>
          <p:cNvSpPr/>
          <p:nvPr/>
        </p:nvSpPr>
        <p:spPr>
          <a:xfrm>
            <a:off x="4546774" y="1321542"/>
            <a:ext cx="2509872" cy="1461464"/>
          </a:xfrm>
          <a:prstGeom prst="roundRect">
            <a:avLst>
              <a:gd name="adj" fmla="val 1131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>
                <a:solidFill>
                  <a:schemeClr val="bg2"/>
                </a:solidFill>
              </a:rPr>
              <a:t>Dead-letter</a:t>
            </a:r>
            <a:br>
              <a:rPr lang="en-US" sz="1200">
                <a:solidFill>
                  <a:schemeClr val="bg2"/>
                </a:solidFill>
              </a:rPr>
            </a:br>
            <a:r>
              <a:rPr lang="en-US" sz="1200">
                <a:solidFill>
                  <a:schemeClr val="bg2"/>
                </a:solidFill>
              </a:rPr>
              <a:t>Queue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F05B113-95EA-4B3C-816A-964A9B172655}"/>
              </a:ext>
            </a:extLst>
          </p:cNvPr>
          <p:cNvSpPr/>
          <p:nvPr/>
        </p:nvSpPr>
        <p:spPr>
          <a:xfrm>
            <a:off x="4846454" y="1451813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EA0582C-D9C9-4B75-BF23-868411CDC1A5}"/>
              </a:ext>
            </a:extLst>
          </p:cNvPr>
          <p:cNvSpPr/>
          <p:nvPr/>
        </p:nvSpPr>
        <p:spPr>
          <a:xfrm>
            <a:off x="4880680" y="1478614"/>
            <a:ext cx="521175" cy="32161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Seq no</a:t>
            </a:r>
            <a:br>
              <a:rPr lang="en-US" sz="800"/>
            </a:br>
            <a:r>
              <a:rPr lang="en-US" sz="800"/>
              <a:t>521</a:t>
            </a:r>
          </a:p>
        </p:txBody>
      </p:sp>
      <p:pic>
        <p:nvPicPr>
          <p:cNvPr id="73" name="Graphic 72" descr="Document outline">
            <a:extLst>
              <a:ext uri="{FF2B5EF4-FFF2-40B4-BE49-F238E27FC236}">
                <a16:creationId xmlns:a16="http://schemas.microsoft.com/office/drawing/2014/main" id="{518D9791-1F84-4544-8710-215936C82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7196" y="1835702"/>
            <a:ext cx="528145" cy="528145"/>
          </a:xfrm>
          <a:prstGeom prst="rect">
            <a:avLst/>
          </a:prstGeom>
        </p:spPr>
      </p:pic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AA90A17-61CC-4431-BC73-B80B70871174}"/>
              </a:ext>
            </a:extLst>
          </p:cNvPr>
          <p:cNvSpPr/>
          <p:nvPr/>
        </p:nvSpPr>
        <p:spPr>
          <a:xfrm>
            <a:off x="4842376" y="2420209"/>
            <a:ext cx="589629" cy="239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available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CE1A5E6-598D-4D05-9EB2-3A547C0ADBBF}"/>
              </a:ext>
            </a:extLst>
          </p:cNvPr>
          <p:cNvSpPr/>
          <p:nvPr/>
        </p:nvSpPr>
        <p:spPr>
          <a:xfrm>
            <a:off x="5506371" y="1448659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015EF65-443B-4FA4-88FF-5248959F9D77}"/>
              </a:ext>
            </a:extLst>
          </p:cNvPr>
          <p:cNvSpPr/>
          <p:nvPr/>
        </p:nvSpPr>
        <p:spPr>
          <a:xfrm>
            <a:off x="5540597" y="1475460"/>
            <a:ext cx="521175" cy="32161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Seq no</a:t>
            </a:r>
            <a:br>
              <a:rPr lang="en-US" sz="800"/>
            </a:br>
            <a:r>
              <a:rPr lang="en-US" sz="800"/>
              <a:t>671</a:t>
            </a:r>
          </a:p>
        </p:txBody>
      </p:sp>
      <p:pic>
        <p:nvPicPr>
          <p:cNvPr id="77" name="Graphic 76" descr="Document outline">
            <a:extLst>
              <a:ext uri="{FF2B5EF4-FFF2-40B4-BE49-F238E27FC236}">
                <a16:creationId xmlns:a16="http://schemas.microsoft.com/office/drawing/2014/main" id="{044B3E7C-D5EC-4992-8F6B-ACED5CE5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7113" y="1832548"/>
            <a:ext cx="528145" cy="528145"/>
          </a:xfrm>
          <a:prstGeom prst="rect">
            <a:avLst/>
          </a:prstGeom>
        </p:spPr>
      </p:pic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F472374-0DBB-42CF-A79E-487973371610}"/>
              </a:ext>
            </a:extLst>
          </p:cNvPr>
          <p:cNvSpPr/>
          <p:nvPr/>
        </p:nvSpPr>
        <p:spPr>
          <a:xfrm>
            <a:off x="5502293" y="2417055"/>
            <a:ext cx="589629" cy="239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available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FF256054-47EE-4305-B9ED-F3DC2E58DEB0}"/>
              </a:ext>
            </a:extLst>
          </p:cNvPr>
          <p:cNvSpPr/>
          <p:nvPr/>
        </p:nvSpPr>
        <p:spPr>
          <a:xfrm>
            <a:off x="4050226" y="2294124"/>
            <a:ext cx="465807" cy="444165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Speech Bubble: Rectangle 78">
            <a:extLst>
              <a:ext uri="{FF2B5EF4-FFF2-40B4-BE49-F238E27FC236}">
                <a16:creationId xmlns:a16="http://schemas.microsoft.com/office/drawing/2014/main" id="{3FB08FB6-F0C9-477C-B39B-35DD22A778CA}"/>
              </a:ext>
            </a:extLst>
          </p:cNvPr>
          <p:cNvSpPr/>
          <p:nvPr/>
        </p:nvSpPr>
        <p:spPr>
          <a:xfrm>
            <a:off x="8479623" y="719151"/>
            <a:ext cx="3461508" cy="4426714"/>
          </a:xfrm>
          <a:prstGeom prst="wedgeRectCallout">
            <a:avLst>
              <a:gd name="adj1" fmla="val -87232"/>
              <a:gd name="adj2" fmla="val -18381"/>
            </a:avLst>
          </a:prstGeom>
          <a:ln w="952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en-US" sz="1400"/>
              <a:t>Every queue and topic subscription has its own </a:t>
            </a:r>
            <a:r>
              <a:rPr lang="en-US" sz="1400" b="1"/>
              <a:t>dead-letter </a:t>
            </a:r>
            <a:r>
              <a:rPr lang="en-US" sz="1400" b="1" err="1"/>
              <a:t>subqueue</a:t>
            </a:r>
            <a:r>
              <a:rPr lang="en-US" sz="1400"/>
              <a:t>: </a:t>
            </a:r>
            <a:r>
              <a:rPr lang="en-US" sz="1400" err="1"/>
              <a:t>myqueue</a:t>
            </a:r>
            <a:r>
              <a:rPr lang="en-US" sz="1400"/>
              <a:t>/$</a:t>
            </a:r>
            <a:r>
              <a:rPr lang="en-US" sz="1400" err="1"/>
              <a:t>deadletterqueue</a:t>
            </a:r>
            <a:endParaRPr lang="en-US" sz="1400"/>
          </a:p>
          <a:p>
            <a:pPr algn="ctr"/>
            <a:endParaRPr lang="en-US" sz="1400"/>
          </a:p>
          <a:p>
            <a:pPr algn="ctr"/>
            <a:r>
              <a:rPr lang="en-US" sz="1400"/>
              <a:t>All messages that cannot be delivered (released more often than permitted) or have been rejected and optionally those that have expired and put into the dead-letter queue and remain there. </a:t>
            </a:r>
          </a:p>
          <a:p>
            <a:pPr algn="ctr"/>
            <a:endParaRPr lang="en-US" sz="1400"/>
          </a:p>
          <a:p>
            <a:pPr algn="ctr"/>
            <a:r>
              <a:rPr lang="en-US" sz="1400"/>
              <a:t>The reason for why and from where the message has been moved is remarked in the </a:t>
            </a:r>
            <a:r>
              <a:rPr lang="en-US" sz="1400" b="1" err="1"/>
              <a:t>DeadLetterReason</a:t>
            </a:r>
            <a:r>
              <a:rPr lang="en-US" sz="1400"/>
              <a:t>, </a:t>
            </a:r>
            <a:r>
              <a:rPr lang="en-US" sz="1400" b="1" err="1"/>
              <a:t>DeadLetterErrorDescription</a:t>
            </a:r>
            <a:r>
              <a:rPr lang="en-US" sz="1400"/>
              <a:t>, and </a:t>
            </a:r>
            <a:r>
              <a:rPr lang="en-US" sz="1400" b="1" err="1"/>
              <a:t>DeadLetterSource</a:t>
            </a:r>
            <a:r>
              <a:rPr lang="en-US" sz="1400"/>
              <a:t> properties.</a:t>
            </a:r>
          </a:p>
          <a:p>
            <a:pPr algn="ctr"/>
            <a:endParaRPr lang="en-US" sz="1400"/>
          </a:p>
          <a:p>
            <a:pPr algn="ctr"/>
            <a:r>
              <a:rPr lang="en-US" sz="1400"/>
              <a:t>The </a:t>
            </a:r>
            <a:r>
              <a:rPr lang="en-US" sz="1400" err="1"/>
              <a:t>deadletter</a:t>
            </a:r>
            <a:r>
              <a:rPr lang="en-US" sz="1400"/>
              <a:t> queue is otherwise a normal queue and can be used with the normal receiver clients.</a:t>
            </a:r>
          </a:p>
        </p:txBody>
      </p:sp>
    </p:spTree>
    <p:extLst>
      <p:ext uri="{BB962C8B-B14F-4D97-AF65-F5344CB8AC3E}">
        <p14:creationId xmlns:p14="http://schemas.microsoft.com/office/powerpoint/2010/main" val="401017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9514-481D-4459-B514-3D97E5EF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Queues (III)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42EA5B-7FD7-4412-BF33-8CE394A3A528}"/>
              </a:ext>
            </a:extLst>
          </p:cNvPr>
          <p:cNvSpPr/>
          <p:nvPr/>
        </p:nvSpPr>
        <p:spPr>
          <a:xfrm>
            <a:off x="2295460" y="2839369"/>
            <a:ext cx="3525170" cy="1461464"/>
          </a:xfrm>
          <a:prstGeom prst="roundRect">
            <a:avLst>
              <a:gd name="adj" fmla="val 11319"/>
            </a:avLst>
          </a:prstGeom>
          <a:solidFill>
            <a:srgbClr val="0078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62D6F9-90CF-4040-8F37-E59A520BF225}"/>
              </a:ext>
            </a:extLst>
          </p:cNvPr>
          <p:cNvSpPr/>
          <p:nvPr/>
        </p:nvSpPr>
        <p:spPr>
          <a:xfrm>
            <a:off x="3811185" y="2978107"/>
            <a:ext cx="589629" cy="901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9B64D4-72E9-4971-98DF-C1EDF9CA6F46}"/>
              </a:ext>
            </a:extLst>
          </p:cNvPr>
          <p:cNvSpPr/>
          <p:nvPr/>
        </p:nvSpPr>
        <p:spPr>
          <a:xfrm>
            <a:off x="3845411" y="3004908"/>
            <a:ext cx="521175" cy="32161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Seq no</a:t>
            </a:r>
            <a:br>
              <a:rPr lang="en-US" sz="800"/>
            </a:br>
            <a:r>
              <a:rPr lang="en-US" sz="800"/>
              <a:t>742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2452AE-C61B-43A7-BAE8-E5CCF452F391}"/>
              </a:ext>
            </a:extLst>
          </p:cNvPr>
          <p:cNvSpPr/>
          <p:nvPr/>
        </p:nvSpPr>
        <p:spPr>
          <a:xfrm>
            <a:off x="1499499" y="3004906"/>
            <a:ext cx="589629" cy="901788"/>
          </a:xfrm>
          <a:prstGeom prst="rect">
            <a:avLst/>
          </a:prstGeom>
          <a:solidFill>
            <a:schemeClr val="accent3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3F6ED24-08F1-4FF7-8CDA-63CCC8C9B0A9}"/>
              </a:ext>
            </a:extLst>
          </p:cNvPr>
          <p:cNvSpPr/>
          <p:nvPr/>
        </p:nvSpPr>
        <p:spPr>
          <a:xfrm>
            <a:off x="2089127" y="3260309"/>
            <a:ext cx="440119" cy="365760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Document outline">
            <a:extLst>
              <a:ext uri="{FF2B5EF4-FFF2-40B4-BE49-F238E27FC236}">
                <a16:creationId xmlns:a16="http://schemas.microsoft.com/office/drawing/2014/main" id="{63499F02-F064-4AAD-9E02-2D8730112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1927" y="3361996"/>
            <a:ext cx="528145" cy="528145"/>
          </a:xfrm>
          <a:prstGeom prst="rect">
            <a:avLst/>
          </a:prstGeom>
        </p:spPr>
      </p:pic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40E17077-6B40-4960-B78C-C791C1C29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753" y="3326523"/>
            <a:ext cx="528145" cy="528145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9ACA5E2-20CF-4D79-ABCA-26AF619F2625}"/>
              </a:ext>
            </a:extLst>
          </p:cNvPr>
          <p:cNvSpPr/>
          <p:nvPr/>
        </p:nvSpPr>
        <p:spPr>
          <a:xfrm>
            <a:off x="3807107" y="3946503"/>
            <a:ext cx="589629" cy="239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2"/>
                </a:solidFill>
              </a:rPr>
              <a:t>available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6DEAEC-5662-474C-938E-5FC11463AD70}"/>
              </a:ext>
            </a:extLst>
          </p:cNvPr>
          <p:cNvSpPr/>
          <p:nvPr/>
        </p:nvSpPr>
        <p:spPr>
          <a:xfrm>
            <a:off x="591987" y="2992295"/>
            <a:ext cx="934765" cy="901788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bg2"/>
                </a:solidFill>
              </a:rPr>
              <a:t>Producer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7300D64B-6149-41BA-BF9A-E616C5EC268F}"/>
              </a:ext>
            </a:extLst>
          </p:cNvPr>
          <p:cNvSpPr/>
          <p:nvPr/>
        </p:nvSpPr>
        <p:spPr>
          <a:xfrm>
            <a:off x="1293655" y="4886672"/>
            <a:ext cx="3788114" cy="1284234"/>
          </a:xfrm>
          <a:prstGeom prst="wedgeRectCallout">
            <a:avLst>
              <a:gd name="adj1" fmla="val 19779"/>
              <a:gd name="adj2" fmla="val -98180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en-US" sz="1600" dirty="0"/>
              <a:t>For each entity, Service Bus raises events into </a:t>
            </a:r>
            <a:r>
              <a:rPr lang="en-US" sz="1600" b="1" dirty="0"/>
              <a:t>Event Grid </a:t>
            </a:r>
            <a:r>
              <a:rPr lang="en-US" sz="1600" dirty="0"/>
              <a:t>when a queue has active messages, both periodically and when there are no current receivers.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A1DB08-6368-D16B-40C1-0415DBA6E2DB}"/>
              </a:ext>
            </a:extLst>
          </p:cNvPr>
          <p:cNvSpPr/>
          <p:nvPr/>
        </p:nvSpPr>
        <p:spPr>
          <a:xfrm>
            <a:off x="6987882" y="1575029"/>
            <a:ext cx="2228562" cy="168528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e-DE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Processing</a:t>
            </a:r>
            <a:br>
              <a:rPr lang="de-DE" sz="140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de-DE" sz="14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Function</a:t>
            </a:r>
            <a:endParaRPr lang="en-US" sz="14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5732C3AA-F17D-F7D1-762F-DFD456895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551" y="1701300"/>
            <a:ext cx="743185" cy="39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40AEA0-1448-976A-B188-13C9444277CA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4025144" y="2091472"/>
            <a:ext cx="6563" cy="785782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31418FE-C44B-0BAC-A46E-5DDA978040EC}"/>
              </a:ext>
            </a:extLst>
          </p:cNvPr>
          <p:cNvSpPr/>
          <p:nvPr/>
        </p:nvSpPr>
        <p:spPr>
          <a:xfrm>
            <a:off x="7249795" y="2347940"/>
            <a:ext cx="1796795" cy="73242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7A73F5-4496-5B51-E90D-863D3E9B5C5C}"/>
              </a:ext>
            </a:extLst>
          </p:cNvPr>
          <p:cNvCxnSpPr>
            <a:cxnSpLocks/>
          </p:cNvCxnSpPr>
          <p:nvPr/>
        </p:nvCxnSpPr>
        <p:spPr>
          <a:xfrm flipH="1">
            <a:off x="5851372" y="2696315"/>
            <a:ext cx="1398423" cy="3455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6" descr="See the source image">
            <a:extLst>
              <a:ext uri="{FF2B5EF4-FFF2-40B4-BE49-F238E27FC236}">
                <a16:creationId xmlns:a16="http://schemas.microsoft.com/office/drawing/2014/main" id="{BAF8CCA2-5B48-3E20-DFBF-D997426E5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318" y="2478446"/>
            <a:ext cx="464988" cy="43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1030">
            <a:extLst>
              <a:ext uri="{FF2B5EF4-FFF2-40B4-BE49-F238E27FC236}">
                <a16:creationId xmlns:a16="http://schemas.microsoft.com/office/drawing/2014/main" id="{B2BA2AED-8C69-66B1-1C97-B694A83A81FC}"/>
              </a:ext>
            </a:extLst>
          </p:cNvPr>
          <p:cNvCxnSpPr>
            <a:cxnSpLocks/>
            <a:stCxn id="8" idx="0"/>
            <a:endCxn id="22" idx="0"/>
          </p:cNvCxnSpPr>
          <p:nvPr/>
        </p:nvCxnSpPr>
        <p:spPr>
          <a:xfrm rot="16200000" flipH="1">
            <a:off x="5691905" y="34539"/>
            <a:ext cx="777146" cy="4110668"/>
          </a:xfrm>
          <a:prstGeom prst="curvedConnector3">
            <a:avLst>
              <a:gd name="adj1" fmla="val -29415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95823B0-E8EB-8748-18BE-7E823A8AB419}"/>
              </a:ext>
            </a:extLst>
          </p:cNvPr>
          <p:cNvSpPr txBox="1"/>
          <p:nvPr/>
        </p:nvSpPr>
        <p:spPr>
          <a:xfrm>
            <a:off x="124088" y="1736716"/>
            <a:ext cx="3634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Microsoft.ServiceBus</a:t>
            </a:r>
            <a:r>
              <a:rPr lang="en-US" sz="1200" b="0" i="0" dirty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sz="1200" b="0" i="0" dirty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 err="1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ActiveMessagesAvailableWithNoListeners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7C2940-E9E3-C280-9D04-3B927DDB49A1}"/>
              </a:ext>
            </a:extLst>
          </p:cNvPr>
          <p:cNvSpPr txBox="1"/>
          <p:nvPr/>
        </p:nvSpPr>
        <p:spPr>
          <a:xfrm>
            <a:off x="124088" y="2212805"/>
            <a:ext cx="39339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Microsoft.ServiceBus</a:t>
            </a:r>
            <a:r>
              <a:rPr lang="en-US" sz="1200" b="0" i="0" dirty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sz="1200" b="0" i="0" dirty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 err="1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ActiveMessagesAvailablePeriodicNotifications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4495E066-19AA-D237-DD7F-37C2B575C050}"/>
              </a:ext>
            </a:extLst>
          </p:cNvPr>
          <p:cNvSpPr/>
          <p:nvPr/>
        </p:nvSpPr>
        <p:spPr>
          <a:xfrm>
            <a:off x="6665946" y="4300833"/>
            <a:ext cx="3788114" cy="1284234"/>
          </a:xfrm>
          <a:prstGeom prst="wedgeRectCallout">
            <a:avLst>
              <a:gd name="adj1" fmla="val -14185"/>
              <a:gd name="adj2" fmla="val -137180"/>
            </a:avLst>
          </a:prstGeom>
          <a:ln w="63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en-US" sz="1600" dirty="0"/>
              <a:t>Handlers for very quiet queues with minimal throughput can "scale to zero", and then be triggered by those events and yet process the message reliably.</a:t>
            </a:r>
          </a:p>
        </p:txBody>
      </p:sp>
    </p:spTree>
    <p:extLst>
      <p:ext uri="{BB962C8B-B14F-4D97-AF65-F5344CB8AC3E}">
        <p14:creationId xmlns:p14="http://schemas.microsoft.com/office/powerpoint/2010/main" val="3621772932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C2B7BB99-79FA-4638-A664-927C7D3473D6}" vid="{AFF0A173-41E4-49A8-A6CF-5637773BFC70}"/>
    </a:ext>
  </a:extLst>
</a:theme>
</file>

<file path=ppt/theme/theme2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C2B7BB99-79FA-4638-A664-927C7D3473D6}" vid="{1C722832-AB6E-45D2-8850-8B26C806C08E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C2B7BB99-79FA-4638-A664-927C7D3473D6}" vid="{D5B7FD49-6713-426F-B59B-91D58FCFE710}"/>
    </a:ext>
  </a:extLst>
</a:theme>
</file>

<file path=ppt/theme/theme4.xml><?xml version="1.0" encoding="utf-8"?>
<a:theme xmlns:a="http://schemas.openxmlformats.org/drawingml/2006/main" name="1_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C2B7BB99-79FA-4638-A664-927C7D3473D6}" vid="{D5B7FD49-6713-426F-B59B-91D58FCFE71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 Developer Template</Template>
  <TotalTime>0</TotalTime>
  <Words>3481</Words>
  <Application>Microsoft Office PowerPoint</Application>
  <PresentationFormat>Widescreen</PresentationFormat>
  <Paragraphs>600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Calibri</vt:lpstr>
      <vt:lpstr>Consolas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Light - 2018H2</vt:lpstr>
      <vt:lpstr>Azure Dev Dark - 2018H2</vt:lpstr>
      <vt:lpstr>Azure Dev Titles and Headers - 2018H2</vt:lpstr>
      <vt:lpstr>1_Azure Dev Titles and Headers - 2018H2</vt:lpstr>
      <vt:lpstr>Azure Service Bus</vt:lpstr>
      <vt:lpstr>Agenda</vt:lpstr>
      <vt:lpstr>What is Azure Service Bus?</vt:lpstr>
      <vt:lpstr>SKUs and Pricing</vt:lpstr>
      <vt:lpstr>You're running a JMS 2.0 broker cluster in your own datacenter?   IBM? TIBCO? Red Hat? VMWare?</vt:lpstr>
      <vt:lpstr>Service Bus Namespaces: Virtual Brokers</vt:lpstr>
      <vt:lpstr>Service Bus Queues (I)</vt:lpstr>
      <vt:lpstr>Service Bus Queues (II)</vt:lpstr>
      <vt:lpstr>Service Bus Queues (III)</vt:lpstr>
      <vt:lpstr>Service Bus Queues – Sessions </vt:lpstr>
      <vt:lpstr>Service Bus Queues – Tx </vt:lpstr>
      <vt:lpstr>Service Bus Topics</vt:lpstr>
      <vt:lpstr>SDK Support: JMS 2.0 Provider </vt:lpstr>
      <vt:lpstr>SDK Support: Azure SDKs</vt:lpstr>
      <vt:lpstr>Compatible Generic AMQP 1.0 Clients </vt:lpstr>
      <vt:lpstr>Architecture</vt:lpstr>
      <vt:lpstr>Logical Architecture</vt:lpstr>
      <vt:lpstr>Fault Domains &amp; Availability Zones</vt:lpstr>
      <vt:lpstr>Backend and Gateway Clusters</vt:lpstr>
      <vt:lpstr>Backend and Gateway Clusters</vt:lpstr>
      <vt:lpstr>Gateway and Backend</vt:lpstr>
      <vt:lpstr>Backend: Service Bus Premium.</vt:lpstr>
      <vt:lpstr>Networking Features</vt:lpstr>
      <vt:lpstr>Networking Features</vt:lpstr>
      <vt:lpstr>Authorization</vt:lpstr>
      <vt:lpstr>Authorization</vt:lpstr>
      <vt:lpstr>Performance and Reliability</vt:lpstr>
      <vt:lpstr>Azure Service Bus</vt:lpstr>
      <vt:lpstr>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Bus Deep Dive</dc:title>
  <dc:creator>Clemens Vasters</dc:creator>
  <cp:lastModifiedBy>Clemens Vasters</cp:lastModifiedBy>
  <cp:revision>2</cp:revision>
  <dcterms:created xsi:type="dcterms:W3CDTF">2022-03-24T13:39:36Z</dcterms:created>
  <dcterms:modified xsi:type="dcterms:W3CDTF">2022-04-08T16:15:20Z</dcterms:modified>
</cp:coreProperties>
</file>