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64" r:id="rId5"/>
    <p:sldId id="278" r:id="rId6"/>
    <p:sldId id="277" r:id="rId7"/>
    <p:sldId id="266" r:id="rId8"/>
    <p:sldId id="273" r:id="rId9"/>
    <p:sldId id="267" r:id="rId10"/>
    <p:sldId id="268" r:id="rId11"/>
    <p:sldId id="269" r:id="rId12"/>
    <p:sldId id="270" r:id="rId13"/>
    <p:sldId id="271" r:id="rId14"/>
    <p:sldId id="272" r:id="rId15"/>
    <p:sldId id="279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Hubble_Space_Telescop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71600" y="4343400"/>
            <a:ext cx="4953000" cy="685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u="sng" dirty="0" smtClean="0"/>
              <a:t>PRESENTATION TOPIC</a:t>
            </a:r>
            <a:br>
              <a:rPr lang="en-US" b="1" i="1" u="sng" dirty="0" smtClean="0"/>
            </a:br>
            <a:endParaRPr lang="en-US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2835275"/>
            <a:ext cx="7772400" cy="1508125"/>
          </a:xfrm>
        </p:spPr>
        <p:txBody>
          <a:bodyPr/>
          <a:lstStyle/>
          <a:p>
            <a:r>
              <a:rPr lang="en-US" dirty="0" smtClean="0"/>
              <a:t>DARK MATTER &amp;DARK ENERGY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 Hypothetical form of energy permeated all the space.</a:t>
            </a:r>
          </a:p>
          <a:p>
            <a:pPr>
              <a:buFontTx/>
              <a:buChar char="-"/>
            </a:pPr>
            <a:r>
              <a:rPr lang="en-US" dirty="0" smtClean="0"/>
              <a:t>It  is  a prominent theory to support the expansion of the universe.</a:t>
            </a:r>
          </a:p>
          <a:p>
            <a:pPr>
              <a:buFontTx/>
              <a:buChar char="-"/>
            </a:pPr>
            <a:r>
              <a:rPr lang="en-US" dirty="0" smtClean="0"/>
              <a:t>It occupies a major portion of the universe of about 69%.</a:t>
            </a:r>
          </a:p>
          <a:p>
            <a:pPr>
              <a:buFontTx/>
              <a:buChar char="-"/>
            </a:pPr>
            <a:r>
              <a:rPr lang="en-US" dirty="0" smtClean="0"/>
              <a:t>It is uniformly separated all over the universe.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Detection methods</a:t>
            </a:r>
          </a:p>
          <a:p>
            <a:r>
              <a:rPr lang="en-US" dirty="0" smtClean="0"/>
              <a:t>Supernova.</a:t>
            </a:r>
          </a:p>
          <a:p>
            <a:r>
              <a:rPr lang="en-US" dirty="0" smtClean="0"/>
              <a:t>Cosmic microwave background.</a:t>
            </a:r>
          </a:p>
          <a:p>
            <a:r>
              <a:rPr lang="en-US" dirty="0" smtClean="0"/>
              <a:t>Late time integrated </a:t>
            </a:r>
            <a:r>
              <a:rPr lang="en-US" dirty="0" err="1" smtClean="0"/>
              <a:t>sachs-wolfe</a:t>
            </a:r>
            <a:r>
              <a:rPr lang="en-US" dirty="0" smtClean="0"/>
              <a:t> effect.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14400" y="273050"/>
            <a:ext cx="8229600" cy="1162050"/>
          </a:xfrm>
        </p:spPr>
        <p:txBody>
          <a:bodyPr/>
          <a:lstStyle/>
          <a:p>
            <a:r>
              <a:rPr lang="en-US" dirty="0" smtClean="0"/>
              <a:t>Supernova-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657600" y="1435100"/>
            <a:ext cx="548640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- Supernovae are useful for cosmology because they are excellent standard candles across cosmological distances.</a:t>
            </a:r>
          </a:p>
          <a:p>
            <a:pPr>
              <a:buNone/>
            </a:pPr>
            <a:r>
              <a:rPr lang="en-US" dirty="0" smtClean="0"/>
              <a:t>- allow the expansion history of the universe to be measured by looking at the relationship between the distance to an object and its red-shift.</a:t>
            </a:r>
          </a:p>
          <a:p>
            <a:pPr>
              <a:buNone/>
            </a:pPr>
            <a:r>
              <a:rPr lang="en-US" dirty="0" smtClean="0"/>
              <a:t>- Type 1a supernovae are the best-known standard candles across cosmological distances because of their extreme and consistent luminosity.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435100"/>
            <a:ext cx="3048000" cy="45720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1400" dirty="0" smtClean="0"/>
              <a:t>A Type </a:t>
            </a:r>
            <a:r>
              <a:rPr lang="en-US" sz="1400" dirty="0" err="1" smtClean="0"/>
              <a:t>Ia</a:t>
            </a:r>
            <a:r>
              <a:rPr lang="en-US" sz="1400" dirty="0" smtClean="0"/>
              <a:t> supernova (bright  spot on bottom left)near galaxy.</a:t>
            </a:r>
            <a:endParaRPr lang="en-US" sz="1200" dirty="0" smtClean="0"/>
          </a:p>
        </p:txBody>
      </p:sp>
      <p:pic>
        <p:nvPicPr>
          <p:cNvPr id="6" name="Picture 5" descr="superno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29718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14400" y="273050"/>
            <a:ext cx="8229600" cy="1162050"/>
          </a:xfrm>
        </p:spPr>
        <p:txBody>
          <a:bodyPr/>
          <a:lstStyle/>
          <a:p>
            <a:r>
              <a:rPr lang="en-US" dirty="0" smtClean="0"/>
              <a:t>CMB-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657600" y="1435100"/>
            <a:ext cx="5486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Measurements of cosmic microwave background (CMB) anisotropies indicate that the universe is close to flat.</a:t>
            </a:r>
          </a:p>
          <a:p>
            <a:r>
              <a:rPr lang="en-US" dirty="0" smtClean="0"/>
              <a:t> For the shape of the universe to be flat, the mass/energy density of the universe must be equal to the critical density. </a:t>
            </a:r>
          </a:p>
          <a:p>
            <a:r>
              <a:rPr lang="en-US" dirty="0" smtClean="0"/>
              <a:t>The total amount of matter in the universe (including baryons and dark matter), as measured from the CMB spectrum, accounts for only about 30% of the critical density. </a:t>
            </a:r>
          </a:p>
          <a:p>
            <a:r>
              <a:rPr lang="en-US" dirty="0" smtClean="0"/>
              <a:t>This implies the existence of an additional form of energy to account for the remaining 70%.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1435100"/>
            <a:ext cx="2514600" cy="45720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Estimated distribution of matter and energy in universe.</a:t>
            </a:r>
            <a:endParaRPr lang="en-US" dirty="0"/>
          </a:p>
        </p:txBody>
      </p:sp>
      <p:pic>
        <p:nvPicPr>
          <p:cNvPr id="6" name="Picture 5" descr="cm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28800"/>
            <a:ext cx="2895601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r>
              <a:rPr lang="en-US" dirty="0" smtClean="0"/>
              <a:t>Alternatives-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/>
          <a:lstStyle/>
          <a:p>
            <a:r>
              <a:rPr lang="en-US" dirty="0" smtClean="0"/>
              <a:t>The simplest explanation is that it is simply the “cost of having space”. </a:t>
            </a:r>
          </a:p>
          <a:p>
            <a:r>
              <a:rPr lang="en-US" dirty="0" smtClean="0"/>
              <a:t>That is a volume of space has some intrinsic fundamental energy. This is cosmological constant.</a:t>
            </a:r>
          </a:p>
          <a:p>
            <a:r>
              <a:rPr lang="en-US" dirty="0" smtClean="0"/>
              <a:t>Cosmological constant has negative pressure equal to its energy density and so causes the expansion of universe to accelerate.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r>
              <a:rPr lang="en-US" dirty="0" smtClean="0"/>
              <a:t>Properties.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density of dark energy is very low, much less than the ordinary matter and dark matter.</a:t>
            </a:r>
          </a:p>
          <a:p>
            <a:r>
              <a:rPr lang="en-US" dirty="0" smtClean="0"/>
              <a:t>It is filled homogeneously through out the universe. </a:t>
            </a:r>
          </a:p>
          <a:p>
            <a:r>
              <a:rPr lang="en-US" dirty="0" smtClean="0"/>
              <a:t>Distance measurements and their relation to </a:t>
            </a:r>
            <a:r>
              <a:rPr lang="en-US" dirty="0" err="1" smtClean="0"/>
              <a:t>redshift</a:t>
            </a:r>
            <a:r>
              <a:rPr lang="en-US" dirty="0" smtClean="0"/>
              <a:t>, which suggest the universe has expanded more in the last half </a:t>
            </a:r>
            <a:r>
              <a:rPr lang="en-US" dirty="0" smtClean="0"/>
              <a:t>of </a:t>
            </a:r>
            <a:r>
              <a:rPr lang="en-US" dirty="0" smtClean="0"/>
              <a:t>its life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it is rarefied ,it is unlikely to be detectable in the laboratory experiments.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6000" dirty="0" smtClean="0"/>
              <a:t>THANK  YOU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2819400"/>
            <a:ext cx="7772400" cy="1508125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We know  about  only normal matter  which is only 5%  of  the composition of  universe  and the rest is </a:t>
            </a:r>
          </a:p>
          <a:p>
            <a:r>
              <a:rPr lang="en-US" i="1" dirty="0" smtClean="0"/>
              <a:t>                        DARK MATTER  &amp; DARK ENERGY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DARK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/>
          <a:lstStyle/>
          <a:p>
            <a:r>
              <a:rPr lang="en-US" dirty="0" smtClean="0"/>
              <a:t>-Is hypothetical matter that cannot be seen directly  by any </a:t>
            </a:r>
            <a:r>
              <a:rPr lang="en-US" dirty="0" smtClean="0"/>
              <a:t>means(e.g. telescope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is about 27% of composition of the universe.</a:t>
            </a:r>
          </a:p>
          <a:p>
            <a:r>
              <a:rPr lang="en-US" dirty="0" smtClean="0"/>
              <a:t>Does  not show any  significant interaction with light.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r>
              <a:rPr lang="en-US" dirty="0" smtClean="0"/>
              <a:t>Detection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 is detected using Gravitational </a:t>
            </a:r>
            <a:r>
              <a:rPr lang="en-US" dirty="0" err="1" smtClean="0"/>
              <a:t>lensing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existence is known by galaxy  notion curves.</a:t>
            </a:r>
          </a:p>
          <a:p>
            <a:r>
              <a:rPr lang="en-US" dirty="0" smtClean="0"/>
              <a:t>It’s </a:t>
            </a:r>
            <a:r>
              <a:rPr lang="en-US" dirty="0" err="1" smtClean="0"/>
              <a:t>exsistance</a:t>
            </a:r>
            <a:r>
              <a:rPr lang="en-US" dirty="0" smtClean="0"/>
              <a:t> is also known by </a:t>
            </a:r>
            <a:r>
              <a:rPr lang="en-US" b="1" dirty="0" smtClean="0"/>
              <a:t>Velocity dispersions of galaxies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r>
              <a:rPr lang="en-US" b="1" dirty="0" smtClean="0"/>
              <a:t>Velocity dispersions of galaxies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The calculated velocity curve from GR is much lower then that of  observed velocity.</a:t>
            </a:r>
          </a:p>
          <a:p>
            <a:r>
              <a:rPr lang="en-US" dirty="0" smtClean="0"/>
              <a:t>This is solved by assuming dark matter in the galaxy.</a:t>
            </a:r>
          </a:p>
          <a:p>
            <a:r>
              <a:rPr lang="en-US" dirty="0" smtClean="0"/>
              <a:t>This dark matter provide extra gravitational field so velocity is increases.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3050"/>
            <a:ext cx="8229600" cy="1162050"/>
          </a:xfrm>
        </p:spPr>
        <p:txBody>
          <a:bodyPr/>
          <a:lstStyle/>
          <a:p>
            <a:r>
              <a:rPr lang="en-US" dirty="0" smtClean="0"/>
              <a:t>Gravitational </a:t>
            </a:r>
            <a:r>
              <a:rPr lang="en-US" dirty="0" err="1" smtClean="0"/>
              <a:t>Lensing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435100"/>
            <a:ext cx="2514600" cy="45720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Strong gravitational </a:t>
            </a:r>
            <a:r>
              <a:rPr lang="en-US" dirty="0" err="1" smtClean="0"/>
              <a:t>lensing</a:t>
            </a:r>
            <a:r>
              <a:rPr lang="en-US" dirty="0" smtClean="0"/>
              <a:t> as observed by the </a:t>
            </a:r>
            <a:r>
              <a:rPr lang="en-US" dirty="0" smtClean="0">
                <a:hlinkClick r:id="rId2" tooltip="Hubble Space Telescope"/>
              </a:rPr>
              <a:t>Hubble Space Telescope</a:t>
            </a:r>
            <a:r>
              <a:rPr lang="en-US" dirty="0" smtClean="0"/>
              <a:t> in </a:t>
            </a:r>
            <a:r>
              <a:rPr lang="en-US" dirty="0" err="1" smtClean="0"/>
              <a:t>Abell</a:t>
            </a:r>
            <a:r>
              <a:rPr lang="en-US" dirty="0" smtClean="0"/>
              <a:t> 1689 indicates the presence of dark matter—enlarge the image to see the </a:t>
            </a:r>
            <a:r>
              <a:rPr lang="en-US" dirty="0" err="1" smtClean="0"/>
              <a:t>lensing</a:t>
            </a:r>
            <a:r>
              <a:rPr lang="en-US" dirty="0" smtClean="0"/>
              <a:t> arcs.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657600" y="1435100"/>
            <a:ext cx="5486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bending of light when it pass through gravitational field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Lensing</a:t>
            </a:r>
            <a:r>
              <a:rPr lang="en-US" dirty="0" smtClean="0"/>
              <a:t> relies on the effects of general relativity to predict masses without relying on dynamics, and so is a completely independent means of measuring the dark matter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, the observed distortion of background galaxies into arcs when the light passes through a gravitational lens, has been observed around a few distant clusters including </a:t>
            </a:r>
            <a:r>
              <a:rPr lang="en-US" dirty="0" err="1" smtClean="0"/>
              <a:t>Abell</a:t>
            </a:r>
            <a:r>
              <a:rPr lang="en-US" dirty="0" smtClean="0"/>
              <a:t> </a:t>
            </a:r>
            <a:r>
              <a:rPr lang="en-US" dirty="0" smtClean="0"/>
              <a:t>1689.</a:t>
            </a:r>
            <a:endParaRPr lang="en-US" dirty="0" smtClean="0"/>
          </a:p>
          <a:p>
            <a:r>
              <a:rPr lang="en-US" dirty="0" smtClean="0"/>
              <a:t>With this method we can make the maps of dark matter.</a:t>
            </a:r>
            <a:endParaRPr lang="en-US" dirty="0"/>
          </a:p>
        </p:txBody>
      </p:sp>
      <p:pic>
        <p:nvPicPr>
          <p:cNvPr id="5" name="Picture 4" descr="Gravitationell-lins-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7800"/>
            <a:ext cx="1950720" cy="2023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</a:t>
            </a:r>
            <a:r>
              <a:rPr lang="en-US" dirty="0" smtClean="0"/>
              <a:t>is commonly known that dark matter is made up of baryonic and non-baryonic </a:t>
            </a:r>
            <a:r>
              <a:rPr lang="en-US" dirty="0" smtClean="0"/>
              <a:t>bodies.</a:t>
            </a:r>
          </a:p>
          <a:p>
            <a:r>
              <a:rPr lang="en-US" dirty="0" smtClean="0"/>
              <a:t>Non-baryonic elements would not only include particles found in atoms, but also </a:t>
            </a:r>
            <a:r>
              <a:rPr lang="en-US" dirty="0" err="1" smtClean="0"/>
              <a:t>axions</a:t>
            </a:r>
            <a:r>
              <a:rPr lang="en-US" dirty="0" smtClean="0"/>
              <a:t> and Weakly Interacting Massive Particles (WIMPs).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exists and probably composed of weakly interacting particles(WIMP’s).</a:t>
            </a:r>
          </a:p>
          <a:p>
            <a:r>
              <a:rPr lang="en-US" dirty="0" smtClean="0"/>
              <a:t>WIMP’s interact through gravitational and weak forces.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r>
              <a:rPr lang="en-US" dirty="0" smtClean="0"/>
              <a:t>Properties.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512763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DARK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/>
          <a:lstStyle/>
          <a:p>
            <a:r>
              <a:rPr lang="en-US" dirty="0" smtClean="0"/>
              <a:t>Unexplained force that is drawing galaxies away from each other, against pull of gravity at an accelerated rate.</a:t>
            </a:r>
          </a:p>
          <a:p>
            <a:r>
              <a:rPr lang="en-US" dirty="0" smtClean="0"/>
              <a:t>A bit like anti gravity.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784350"/>
            <a:ext cx="7772400" cy="4572000"/>
          </a:xfrm>
        </p:spPr>
        <p:txBody>
          <a:bodyPr/>
          <a:lstStyle/>
          <a:p>
            <a:r>
              <a:rPr lang="en-US" sz="4000" dirty="0" smtClean="0"/>
              <a:t>What is dark energy?</a:t>
            </a:r>
          </a:p>
          <a:p>
            <a:r>
              <a:rPr lang="en-US" sz="4000" dirty="0" smtClean="0"/>
              <a:t>How it is observed ?</a:t>
            </a:r>
            <a:r>
              <a:rPr lang="en-US" dirty="0" smtClean="0"/>
              <a:t>(detection methods).</a:t>
            </a:r>
          </a:p>
          <a:p>
            <a:r>
              <a:rPr lang="en-US" sz="4000" dirty="0" smtClean="0"/>
              <a:t>What are its properties 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544</TotalTime>
  <Words>718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PRESENTATION TOPIC </vt:lpstr>
      <vt:lpstr>Slide 2</vt:lpstr>
      <vt:lpstr>DARK MATTER</vt:lpstr>
      <vt:lpstr>Detection methods </vt:lpstr>
      <vt:lpstr>Velocity dispersions of galaxies </vt:lpstr>
      <vt:lpstr>Gravitational Lensing</vt:lpstr>
      <vt:lpstr>Properties.</vt:lpstr>
      <vt:lpstr>DARK ENERGY</vt:lpstr>
      <vt:lpstr>Slide 9</vt:lpstr>
      <vt:lpstr>Slide 10</vt:lpstr>
      <vt:lpstr>Slide 11</vt:lpstr>
      <vt:lpstr>Supernova-</vt:lpstr>
      <vt:lpstr>CMB-</vt:lpstr>
      <vt:lpstr>Alternatives- </vt:lpstr>
      <vt:lpstr>Properties.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 </dc:title>
  <dc:creator>admin</dc:creator>
  <cp:lastModifiedBy>admin</cp:lastModifiedBy>
  <cp:revision>70</cp:revision>
  <dcterms:created xsi:type="dcterms:W3CDTF">2006-08-16T00:00:00Z</dcterms:created>
  <dcterms:modified xsi:type="dcterms:W3CDTF">2015-05-20T08:43:45Z</dcterms:modified>
</cp:coreProperties>
</file>