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0" r:id="rId1"/>
    <p:sldMasterId id="2147483768" r:id="rId2"/>
  </p:sldMasterIdLst>
  <p:notesMasterIdLst>
    <p:notesMasterId r:id="rId26"/>
  </p:notesMasterIdLst>
  <p:sldIdLst>
    <p:sldId id="256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4" autoAdjust="0"/>
    <p:restoredTop sz="94624" autoAdjust="0"/>
  </p:normalViewPr>
  <p:slideViewPr>
    <p:cSldViewPr>
      <p:cViewPr varScale="1">
        <p:scale>
          <a:sx n="77" d="100"/>
          <a:sy n="77" d="100"/>
        </p:scale>
        <p:origin x="726" y="9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CC27E23A-96A0-4635-B081-E4E5F894D7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807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DE3923-1BF5-4585-8428-B63DD7573AA1}" type="slidenum">
              <a:rPr lang="en-IN" altLang="en-US" sz="1400" smtClean="0"/>
              <a:pPr>
                <a:spcBef>
                  <a:spcPct val="0"/>
                </a:spcBef>
              </a:pPr>
              <a:t>1</a:t>
            </a:fld>
            <a:endParaRPr lang="en-IN" altLang="en-US" sz="1400" smtClean="0"/>
          </a:p>
        </p:txBody>
      </p:sp>
      <p:sp>
        <p:nvSpPr>
          <p:cNvPr id="112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9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149C18-9877-41ED-9273-8D7966C19434}" type="slidenum">
              <a:rPr lang="en-IN" altLang="en-US" sz="1400" smtClean="0"/>
              <a:pPr>
                <a:spcBef>
                  <a:spcPct val="0"/>
                </a:spcBef>
              </a:pPr>
              <a:t>11</a:t>
            </a:fld>
            <a:endParaRPr lang="en-IN" altLang="en-US" sz="1400" smtClean="0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E5FA0D-A651-4ED5-AF7F-EB48C82F46F4}" type="slidenum">
              <a:rPr lang="en-IN" altLang="en-US" sz="1400" smtClean="0"/>
              <a:pPr>
                <a:spcBef>
                  <a:spcPct val="0"/>
                </a:spcBef>
              </a:pPr>
              <a:t>2</a:t>
            </a:fld>
            <a:endParaRPr lang="en-IN" altLang="en-US" sz="1400" smtClean="0"/>
          </a:p>
        </p:txBody>
      </p:sp>
      <p:sp>
        <p:nvSpPr>
          <p:cNvPr id="133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3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5F7778-8EBD-4640-BDEB-A8A2524122E7}" type="slidenum">
              <a:rPr lang="en-IN" altLang="en-US" sz="1400" smtClean="0"/>
              <a:pPr>
                <a:spcBef>
                  <a:spcPct val="0"/>
                </a:spcBef>
              </a:pPr>
              <a:t>4</a:t>
            </a:fld>
            <a:endParaRPr lang="en-IN" altLang="en-US" sz="1400" smtClean="0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DBFF2A-0BC1-4418-AB25-693EE7D61F66}" type="slidenum">
              <a:rPr lang="en-IN" altLang="en-US" sz="1400" smtClean="0"/>
              <a:pPr>
                <a:spcBef>
                  <a:spcPct val="0"/>
                </a:spcBef>
              </a:pPr>
              <a:t>5</a:t>
            </a:fld>
            <a:endParaRPr lang="en-IN" altLang="en-US" sz="1400" smtClean="0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9D3647-DC7B-4665-93EB-4A58F65ACA7C}" type="slidenum">
              <a:rPr lang="en-IN" altLang="en-US" sz="1400" smtClean="0"/>
              <a:pPr>
                <a:spcBef>
                  <a:spcPct val="0"/>
                </a:spcBef>
              </a:pPr>
              <a:t>6</a:t>
            </a:fld>
            <a:endParaRPr lang="en-IN" altLang="en-US" sz="1400" smtClean="0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4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2E30B9-235E-4172-A30D-36E318EC7E90}" type="slidenum">
              <a:rPr lang="en-IN" altLang="en-US" sz="1400" smtClean="0"/>
              <a:pPr>
                <a:spcBef>
                  <a:spcPct val="0"/>
                </a:spcBef>
              </a:pPr>
              <a:t>7</a:t>
            </a:fld>
            <a:endParaRPr lang="en-IN" altLang="en-US" sz="1400" smtClean="0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3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977137-CFC6-4019-AB5B-6A3F24E44BE3}" type="slidenum">
              <a:rPr lang="en-IN" altLang="en-US" sz="1400" smtClean="0"/>
              <a:pPr>
                <a:spcBef>
                  <a:spcPct val="0"/>
                </a:spcBef>
              </a:pPr>
              <a:t>8</a:t>
            </a:fld>
            <a:endParaRPr lang="en-IN" altLang="en-US" sz="1400" smtClean="0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6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2A9A54-83CE-4D2A-9A61-50289054C588}" type="slidenum">
              <a:rPr lang="en-IN" altLang="en-US" sz="1400" smtClean="0"/>
              <a:pPr>
                <a:spcBef>
                  <a:spcPct val="0"/>
                </a:spcBef>
              </a:pPr>
              <a:t>9</a:t>
            </a:fld>
            <a:endParaRPr lang="en-IN" altLang="en-US" sz="1400" smtClean="0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5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0A591-CC41-44EA-9661-DC931C0033A4}" type="slidenum">
              <a:rPr lang="en-IN" altLang="en-US" sz="1400" smtClean="0"/>
              <a:pPr>
                <a:spcBef>
                  <a:spcPct val="0"/>
                </a:spcBef>
              </a:pPr>
              <a:t>10</a:t>
            </a:fld>
            <a:endParaRPr lang="en-IN" altLang="en-US" sz="1400" smtClean="0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2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7450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392E2-06ED-490E-BE05-7FE451D72626}" type="datetimeFigureOut">
              <a:rPr lang="en-US"/>
              <a:pPr>
                <a:defRPr/>
              </a:pPr>
              <a:t>5/22/2015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22741-348B-4260-ADC5-2887B636E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2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2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086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23" y="303431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9" y="1768693"/>
            <a:ext cx="1001712" cy="47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" y="1768693"/>
            <a:ext cx="1003300" cy="47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7450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DC68-4D9A-4A62-A627-EF4E94C178B8}" type="datetimeFigureOut">
              <a:rPr lang="en-US"/>
              <a:pPr>
                <a:defRPr/>
              </a:pPr>
              <a:t>5/22/2015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B2A91-072A-43E8-9369-E05088AB9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6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2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086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23" y="303431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9" y="1768693"/>
            <a:ext cx="1001712" cy="47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" y="1768693"/>
            <a:ext cx="1003300" cy="47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738" y="671513"/>
            <a:ext cx="8377237" cy="1604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6738" y="2360613"/>
            <a:ext cx="837723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2475" y="6470650"/>
            <a:ext cx="1322388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DF54224-46BA-411F-BDB4-D748BB7DC3AC}" type="datetimeFigureOut">
              <a:rPr lang="en-US"/>
              <a:pPr>
                <a:defRPr/>
              </a:pPr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738" y="6470650"/>
            <a:ext cx="6472237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8363" y="6470650"/>
            <a:ext cx="455612" cy="4175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2255A4-CD55-494F-B5DD-949E1260C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738" y="671513"/>
            <a:ext cx="8377237" cy="1604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6738" y="2360613"/>
            <a:ext cx="837723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2475" y="6470650"/>
            <a:ext cx="1322388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E6FAEF4-52EF-4554-A73C-872EF73DB52E}" type="datetimeFigureOut">
              <a:rPr lang="en-US"/>
              <a:pPr>
                <a:defRPr/>
              </a:pPr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738" y="6470650"/>
            <a:ext cx="6472237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8363" y="6470650"/>
            <a:ext cx="455612" cy="4175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07D5FB-AADF-4E5B-90C1-71A7775BC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936625" y="2051050"/>
            <a:ext cx="8569325" cy="1620838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6600" b="1" dirty="0" smtClean="0">
                <a:solidFill>
                  <a:srgbClr val="FF0000"/>
                </a:solidFill>
              </a:rPr>
              <a:t>Gravitational Waves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6263" y="3492500"/>
            <a:ext cx="8785225" cy="2003425"/>
          </a:xfrm>
        </p:spPr>
        <p:txBody>
          <a:bodyPr/>
          <a:lstStyle/>
          <a:p>
            <a:pPr eaLnBrk="1" hangingPunct="1"/>
            <a:r>
              <a:rPr lang="en-IN" altLang="en-US" sz="4400" smtClean="0">
                <a:solidFill>
                  <a:srgbClr val="FF0000"/>
                </a:solidFill>
              </a:rPr>
              <a:t>The Child of General Relativity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Differences with EM waves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500063" y="1457325"/>
            <a:ext cx="9001125" cy="35956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IN" altLang="en-US" sz="2400" smtClean="0"/>
              <a:t>Mathematically, EM waves arises as solution of Maxwell's equations without any approximation. But GW  arises as solution in linear approximation.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IN" altLang="en-US" sz="2400" smtClean="0"/>
              <a:t>GW are not absorbed by intervening medium. They can travel through matter of any composition or density.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IN" altLang="en-US" sz="2400" smtClean="0"/>
              <a:t>Photons are themselves neutral. But gravitons themselves are massive. Mass is cause of gravitation. So the nonlinearity of field equations.</a:t>
            </a:r>
          </a:p>
        </p:txBody>
      </p: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075238"/>
            <a:ext cx="35861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4716463"/>
            <a:ext cx="316865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503238" y="1768475"/>
            <a:ext cx="4425950" cy="2090738"/>
          </a:xfrm>
          <a:custGeom>
            <a:avLst/>
            <a:gdLst>
              <a:gd name="T0" fmla="*/ 4425950 w 4425950"/>
              <a:gd name="T1" fmla="*/ 1045369 h 2090738"/>
              <a:gd name="T2" fmla="*/ 2212975 w 4425950"/>
              <a:gd name="T3" fmla="*/ 2090738 h 2090738"/>
              <a:gd name="T4" fmla="*/ 0 w 4425950"/>
              <a:gd name="T5" fmla="*/ 1045369 h 2090738"/>
              <a:gd name="T6" fmla="*/ 2212975 w 4425950"/>
              <a:gd name="T7" fmla="*/ 0 h 20907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25950"/>
              <a:gd name="T13" fmla="*/ 0 h 2090738"/>
              <a:gd name="T14" fmla="*/ 4425950 w 4425950"/>
              <a:gd name="T15" fmla="*/ 2090738 h 2090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25950" h="2090738">
                <a:moveTo>
                  <a:pt x="0" y="0"/>
                </a:moveTo>
                <a:lnTo>
                  <a:pt x="12295" y="0"/>
                </a:lnTo>
                <a:lnTo>
                  <a:pt x="12295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5153025" y="1768475"/>
            <a:ext cx="4425950" cy="2090738"/>
          </a:xfrm>
          <a:custGeom>
            <a:avLst/>
            <a:gdLst>
              <a:gd name="T0" fmla="*/ 4425950 w 4425950"/>
              <a:gd name="T1" fmla="*/ 1045369 h 2090738"/>
              <a:gd name="T2" fmla="*/ 2212975 w 4425950"/>
              <a:gd name="T3" fmla="*/ 2090738 h 2090738"/>
              <a:gd name="T4" fmla="*/ 0 w 4425950"/>
              <a:gd name="T5" fmla="*/ 1045369 h 2090738"/>
              <a:gd name="T6" fmla="*/ 2212975 w 4425950"/>
              <a:gd name="T7" fmla="*/ 0 h 20907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25950"/>
              <a:gd name="T13" fmla="*/ 0 h 2090738"/>
              <a:gd name="T14" fmla="*/ 4425950 w 4425950"/>
              <a:gd name="T15" fmla="*/ 2090738 h 2090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25950" h="2090738">
                <a:moveTo>
                  <a:pt x="0" y="0"/>
                </a:moveTo>
                <a:lnTo>
                  <a:pt x="12295" y="0"/>
                </a:lnTo>
                <a:lnTo>
                  <a:pt x="12295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503238" y="4059238"/>
            <a:ext cx="9070975" cy="2090737"/>
          </a:xfrm>
          <a:custGeom>
            <a:avLst/>
            <a:gdLst>
              <a:gd name="T0" fmla="*/ 9070975 w 9070975"/>
              <a:gd name="T1" fmla="*/ 1045369 h 2090737"/>
              <a:gd name="T2" fmla="*/ 4535500 w 9070975"/>
              <a:gd name="T3" fmla="*/ 2090737 h 2090737"/>
              <a:gd name="T4" fmla="*/ 0 w 9070975"/>
              <a:gd name="T5" fmla="*/ 1045369 h 2090737"/>
              <a:gd name="T6" fmla="*/ 4535500 w 9070975"/>
              <a:gd name="T7" fmla="*/ 0 h 209073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2090737"/>
              <a:gd name="T14" fmla="*/ 9070975 w 9070975"/>
              <a:gd name="T15" fmla="*/ 2090737 h 20907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2090737">
                <a:moveTo>
                  <a:pt x="0" y="0"/>
                </a:moveTo>
                <a:lnTo>
                  <a:pt x="25197" y="0"/>
                </a:lnTo>
                <a:lnTo>
                  <a:pt x="25197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503238" y="1768475"/>
            <a:ext cx="9070975" cy="5430838"/>
          </a:xfrm>
          <a:custGeom>
            <a:avLst/>
            <a:gdLst>
              <a:gd name="T0" fmla="*/ 9070975 w 9070975"/>
              <a:gd name="T1" fmla="*/ 2715419 h 5430838"/>
              <a:gd name="T2" fmla="*/ 4535500 w 9070975"/>
              <a:gd name="T3" fmla="*/ 5430838 h 5430838"/>
              <a:gd name="T4" fmla="*/ 0 w 9070975"/>
              <a:gd name="T5" fmla="*/ 2715419 h 5430838"/>
              <a:gd name="T6" fmla="*/ 4535500 w 9070975"/>
              <a:gd name="T7" fmla="*/ 0 h 54308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5430838"/>
              <a:gd name="T14" fmla="*/ 9070975 w 9070975"/>
              <a:gd name="T15" fmla="*/ 5430838 h 54308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5430838">
                <a:moveTo>
                  <a:pt x="0" y="0"/>
                </a:moveTo>
                <a:lnTo>
                  <a:pt x="25200" y="0"/>
                </a:lnTo>
                <a:lnTo>
                  <a:pt x="25200" y="15086"/>
                </a:lnTo>
                <a:lnTo>
                  <a:pt x="0" y="150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7200" b="1" dirty="0" smtClean="0">
                <a:solidFill>
                  <a:schemeClr val="accent5">
                    <a:lumMod val="50000"/>
                  </a:schemeClr>
                </a:solidFill>
              </a:rPr>
              <a:t>IMPORTANCE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363" y="1763713"/>
            <a:ext cx="9361487" cy="3090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IN" altLang="en-US" sz="4400" smtClean="0"/>
              <a:t>One of the triumphs of general relativity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IN" altLang="en-US" sz="4400" smtClean="0"/>
              <a:t>It will complete Big-Bang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263" y="4859338"/>
            <a:ext cx="8785225" cy="1809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Arial" charset="0"/>
              </a:rPr>
              <a:t>“Other than finding life on other planets or directly detecting dark matter, I can’t think of any other plausible near-term astrophysical discovery more important than this one for improving our understanding of the universe,” 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Caltech theoretical physicist Sean Carroll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6000" b="1" u="sng" dirty="0" smtClean="0"/>
              <a:t>GRAVITATIONAL WAVE DETECTION </a:t>
            </a:r>
            <a:endParaRPr lang="en-IN" sz="6000" b="1" u="sng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611188"/>
            <a:ext cx="8375650" cy="1300162"/>
          </a:xfrm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dirty="0"/>
              <a:t>Gravitational Waves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17513" y="1474788"/>
            <a:ext cx="8377237" cy="2763837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Emitted by a massive object, or group of objects, whose shape</a:t>
            </a:r>
            <a:br>
              <a:rPr lang="en-US" altLang="en-US" sz="2000" smtClean="0"/>
            </a:br>
            <a:r>
              <a:rPr lang="en-US" altLang="en-US" sz="2000" smtClean="0"/>
              <a:t>or orientation changes rapidly with time</a:t>
            </a:r>
          </a:p>
          <a:p>
            <a:pPr eaLnBrk="1" hangingPunct="1"/>
            <a:r>
              <a:rPr lang="en-US" altLang="en-US" sz="2000" smtClean="0"/>
              <a:t>Changes the geometry of space in a time-varying way</a:t>
            </a:r>
          </a:p>
          <a:p>
            <a:pPr eaLnBrk="1" hangingPunct="1"/>
            <a:r>
              <a:rPr lang="en-US" altLang="en-US" sz="2000" smtClean="0"/>
              <a:t>Strength and polarization depend on direction relative to source</a:t>
            </a:r>
          </a:p>
          <a:p>
            <a:pPr eaLnBrk="1" hangingPunct="1"/>
            <a:endParaRPr lang="en-IN" altLang="en-US" sz="2000" smtClean="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876300" y="3514725"/>
            <a:ext cx="544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Can be a linear combination of polarization components</a:t>
            </a:r>
          </a:p>
        </p:txBody>
      </p:sp>
      <p:pic>
        <p:nvPicPr>
          <p:cNvPr id="32773" name="Picture 6" descr="hplus1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157663"/>
            <a:ext cx="15748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 descr="hcross1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38625"/>
            <a:ext cx="157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 descr="hrot1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203700"/>
            <a:ext cx="157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847725" y="6257925"/>
            <a:ext cx="1922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“Plus” polarization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3770313" y="6264275"/>
            <a:ext cx="204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“Cross” polarization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7138988" y="6264275"/>
            <a:ext cx="2063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Circular polarization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6386513" y="10191750"/>
            <a:ext cx="37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6513513" y="10360025"/>
            <a:ext cx="37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9"/>
          <p:cNvSpPr>
            <a:spLocks noChangeShapeType="1"/>
          </p:cNvSpPr>
          <p:nvPr/>
        </p:nvSpPr>
        <p:spPr bwMode="auto">
          <a:xfrm>
            <a:off x="6575425" y="99393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38300" y="6961188"/>
            <a:ext cx="366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808163" y="6711950"/>
            <a:ext cx="25400" cy="496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Arc 17"/>
          <p:cNvSpPr>
            <a:spLocks/>
          </p:cNvSpPr>
          <p:nvPr/>
        </p:nvSpPr>
        <p:spPr bwMode="auto">
          <a:xfrm>
            <a:off x="8045450" y="6561138"/>
            <a:ext cx="184150" cy="461962"/>
          </a:xfrm>
          <a:custGeom>
            <a:avLst/>
            <a:gdLst>
              <a:gd name="T0" fmla="*/ 7154441 w 43200"/>
              <a:gd name="T1" fmla="*/ 0 h 43200"/>
              <a:gd name="T2" fmla="*/ 2923714 w 43200"/>
              <a:gd name="T3" fmla="*/ 54650917 h 43200"/>
              <a:gd name="T4" fmla="*/ 7154441 w 43200"/>
              <a:gd name="T5" fmla="*/ 282270491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719"/>
                  <a:pt x="3278" y="8250"/>
                  <a:pt x="8826" y="418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719"/>
                  <a:pt x="3278" y="8250"/>
                  <a:pt x="8826" y="4181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6925" y="6792913"/>
            <a:ext cx="411163" cy="417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697413" y="6792913"/>
            <a:ext cx="239712" cy="417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80808"/>
                </a:solidFill>
              </a:rPr>
              <a:t>					GW </a:t>
            </a:r>
            <a:r>
              <a:rPr lang="en-US" altLang="en-US" dirty="0">
                <a:solidFill>
                  <a:srgbClr val="080808"/>
                </a:solidFill>
              </a:rPr>
              <a:t>Detection I – Indirect</a:t>
            </a:r>
            <a:br>
              <a:rPr lang="en-US" altLang="en-US" dirty="0">
                <a:solidFill>
                  <a:srgbClr val="080808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44625"/>
            <a:ext cx="5538787" cy="5746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Binary pulsars</a:t>
            </a:r>
          </a:p>
          <a:p>
            <a:pPr lvl="1" eaLnBrk="1" fontAlgn="auto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 Observe binary systems with optical &amp; radio telescopes.</a:t>
            </a:r>
          </a:p>
          <a:p>
            <a:pPr lvl="1" eaLnBrk="1" fontAlgn="auto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 See changes in orbit due to loss of energy to GWs.</a:t>
            </a:r>
          </a:p>
          <a:p>
            <a:pPr lvl="1" eaLnBrk="1" fontAlgn="auto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 Best test of GR to date – J1915+1606 (</a:t>
            </a:r>
            <a:r>
              <a:rPr lang="en-US" altLang="en-US" sz="2000" dirty="0" err="1">
                <a:solidFill>
                  <a:srgbClr val="080808"/>
                </a:solidFill>
              </a:rPr>
              <a:t>Hulse</a:t>
            </a:r>
            <a:r>
              <a:rPr lang="en-US" altLang="en-US" sz="2000" dirty="0">
                <a:solidFill>
                  <a:srgbClr val="080808"/>
                </a:solidFill>
              </a:rPr>
              <a:t>/Taylor Nobel Prize 1993), J0737-3039.</a:t>
            </a:r>
          </a:p>
          <a:p>
            <a:pPr eaLnBrk="1" fontAlgn="auto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Pulsar timing</a:t>
            </a:r>
          </a:p>
          <a:p>
            <a:pPr lvl="1" eaLnBrk="1" fontAlgn="auto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 GWs propagating across line of sight from a pulsar to an observer change light travel time.</a:t>
            </a:r>
          </a:p>
          <a:p>
            <a:pPr lvl="1" eaLnBrk="1" fontAlgn="auto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>
                <a:solidFill>
                  <a:srgbClr val="080808"/>
                </a:solidFill>
              </a:rPr>
              <a:t> See this time shift in pulse timing.</a:t>
            </a: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IN" dirty="0"/>
          </a:p>
        </p:txBody>
      </p:sp>
      <p:pic>
        <p:nvPicPr>
          <p:cNvPr id="33796" name="Picture 3" descr="PulsarTi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1546225"/>
            <a:ext cx="29606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5650"/>
            <a:ext cx="8377238" cy="16049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80808"/>
                </a:solidFill>
              </a:rPr>
              <a:t>				</a:t>
            </a:r>
            <a:r>
              <a:rPr lang="en-US" altLang="en-US" b="1" dirty="0" smtClean="0">
                <a:solidFill>
                  <a:srgbClr val="080808"/>
                </a:solidFill>
              </a:rPr>
              <a:t>GW </a:t>
            </a:r>
            <a:r>
              <a:rPr lang="en-US" altLang="en-US" b="1" dirty="0">
                <a:solidFill>
                  <a:srgbClr val="080808"/>
                </a:solidFill>
              </a:rPr>
              <a:t>Detection II – Resonant Bars</a:t>
            </a:r>
            <a:r>
              <a:rPr lang="en-US" altLang="en-US" dirty="0">
                <a:solidFill>
                  <a:srgbClr val="080808"/>
                </a:solidFill>
              </a:rPr>
              <a:t/>
            </a:r>
            <a:br>
              <a:rPr lang="en-US" altLang="en-US" dirty="0">
                <a:solidFill>
                  <a:srgbClr val="080808"/>
                </a:solidFill>
              </a:rPr>
            </a:br>
            <a:endParaRPr lang="en-IN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66738" y="1474788"/>
            <a:ext cx="5662612" cy="56403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80808"/>
                </a:solidFill>
              </a:rPr>
              <a:t> A large cylinder of metal resonates when bathed in gravitational waves of the right frequency.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80808"/>
                </a:solidFill>
              </a:rPr>
              <a:t> Detectors must be suspended to give seismic isolation. Cryogenic cooling reduces thermal noise.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80808"/>
                </a:solidFill>
              </a:rPr>
              <a:t> First ever GW detector was a resonant aluminium bar. Today there are several increasingly sophisticated experiments in operation –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smtClean="0">
                <a:solidFill>
                  <a:srgbClr val="080808"/>
                </a:solidFill>
              </a:rPr>
              <a:t>ALLEGRO (US), AURIGA (Italy), EXPLORER (CERN), NAUTILUS (Italy), NIOBE (Australia), GRAIL (Netherlands)</a:t>
            </a:r>
          </a:p>
          <a:p>
            <a:pPr eaLnBrk="1" hangingPunct="1"/>
            <a:endParaRPr lang="en-IN" altLang="en-US" sz="2000" smtClean="0"/>
          </a:p>
        </p:txBody>
      </p:sp>
      <p:pic>
        <p:nvPicPr>
          <p:cNvPr id="34820" name="Picture 4" descr="auri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927225"/>
            <a:ext cx="2555875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80808"/>
                </a:solidFill>
              </a:rPr>
              <a:t>			</a:t>
            </a:r>
            <a:r>
              <a:rPr lang="en-US" altLang="en-US" b="1" dirty="0" smtClean="0">
                <a:solidFill>
                  <a:srgbClr val="080808"/>
                </a:solidFill>
              </a:rPr>
              <a:t>GW </a:t>
            </a:r>
            <a:r>
              <a:rPr lang="en-US" altLang="en-US" b="1" dirty="0">
                <a:solidFill>
                  <a:srgbClr val="080808"/>
                </a:solidFill>
              </a:rPr>
              <a:t>Detection III – Interferometers</a:t>
            </a:r>
            <a:r>
              <a:rPr lang="en-US" altLang="en-US" sz="4000" b="1" dirty="0">
                <a:solidFill>
                  <a:srgbClr val="080808"/>
                </a:solidFill>
              </a:rPr>
              <a:t/>
            </a:r>
            <a:br>
              <a:rPr lang="en-US" altLang="en-US" sz="4000" b="1" dirty="0">
                <a:solidFill>
                  <a:srgbClr val="080808"/>
                </a:solidFill>
              </a:rPr>
            </a:br>
            <a:endParaRPr lang="en-IN" sz="4000" b="1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66738" y="1730375"/>
            <a:ext cx="8377237" cy="1263650"/>
          </a:xfrm>
        </p:spPr>
        <p:txBody>
          <a:bodyPr/>
          <a:lstStyle/>
          <a:p>
            <a:pPr algn="ctr" eaLnBrk="1" hangingPunct="1"/>
            <a:r>
              <a:rPr lang="en-US" altLang="en-US" sz="2000" smtClean="0">
                <a:solidFill>
                  <a:srgbClr val="080808"/>
                </a:solidFill>
              </a:rPr>
              <a:t> Interferometers exploit quadrupole nature of GWs – send laser beams in perpendicular directions and combine them on return to construct interference patterns.</a:t>
            </a:r>
          </a:p>
          <a:p>
            <a:pPr eaLnBrk="1" hangingPunct="1"/>
            <a:endParaRPr lang="en-IN" altLang="en-US" sz="2000" smtClean="0"/>
          </a:p>
        </p:txBody>
      </p:sp>
      <p:pic>
        <p:nvPicPr>
          <p:cNvPr id="35844" name="Picture 3" descr="h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495550"/>
            <a:ext cx="17018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 descr="h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868863"/>
            <a:ext cx="17018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 descr="FabryPerotSchema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708275"/>
            <a:ext cx="4348163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23850"/>
            <a:ext cx="8377238" cy="12207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/>
              <a:t>					Laser </a:t>
            </a:r>
            <a:r>
              <a:rPr lang="en-US" altLang="en-US" sz="4000" b="1" dirty="0"/>
              <a:t>Interferometers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76363"/>
            <a:ext cx="8377238" cy="3551237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000" dirty="0"/>
              <a:t>Measure </a:t>
            </a:r>
            <a:r>
              <a:rPr lang="en-US" altLang="en-US" sz="2000" i="1" dirty="0"/>
              <a:t>difference</a:t>
            </a:r>
            <a:r>
              <a:rPr lang="en-US" altLang="en-US" sz="2000" dirty="0"/>
              <a:t> in arm lengths to a fraction of a </a:t>
            </a:r>
            <a:r>
              <a:rPr lang="en-US" altLang="en-US" sz="2000" dirty="0" smtClean="0"/>
              <a:t>wavelength</a:t>
            </a: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000" dirty="0"/>
              <a:t>Responds to one polarization </a:t>
            </a:r>
            <a:r>
              <a:rPr lang="en-US" altLang="en-US" sz="2000" dirty="0" smtClean="0"/>
              <a:t>component</a:t>
            </a:r>
          </a:p>
          <a:p>
            <a:pPr marL="0" indent="0" eaLnBrk="1" fontAlgn="auto" hangingPunct="1">
              <a:spcBef>
                <a:spcPts val="0"/>
              </a:spcBef>
              <a:buFont typeface="Arial"/>
              <a:buNone/>
              <a:defRPr/>
            </a:pPr>
            <a:r>
              <a:rPr lang="en-US" altLang="en-US" sz="2800" b="1" dirty="0" smtClean="0"/>
              <a:t>  </a:t>
            </a:r>
            <a:r>
              <a:rPr lang="en-US" altLang="en-US" sz="2800" b="1" u="sng" dirty="0" smtClean="0"/>
              <a:t>Antenna </a:t>
            </a:r>
            <a:r>
              <a:rPr lang="en-US" altLang="en-US" sz="2800" b="1" u="sng" dirty="0"/>
              <a:t>Pattern of </a:t>
            </a:r>
            <a:r>
              <a:rPr lang="en-US" altLang="en-US" sz="2800" b="1" u="sng" dirty="0" smtClean="0"/>
              <a:t>a Laser Interferometer</a:t>
            </a:r>
          </a:p>
          <a:p>
            <a:pPr marL="0" indent="0" eaLnBrk="1" fontAlgn="auto" hangingPunct="1">
              <a:spcBef>
                <a:spcPts val="0"/>
              </a:spcBef>
              <a:buFont typeface="Arial"/>
              <a:buNone/>
              <a:defRPr/>
            </a:pPr>
            <a:r>
              <a:rPr lang="en-US" altLang="en-US" sz="2000" dirty="0" smtClean="0"/>
              <a:t>     Directional </a:t>
            </a:r>
            <a:r>
              <a:rPr lang="en-US" altLang="en-US" sz="2000" dirty="0"/>
              <a:t>sensitivity depends on polarization of waves</a:t>
            </a:r>
          </a:p>
          <a:p>
            <a:pPr marL="0" indent="0" eaLnBrk="1" fontAlgn="auto" hangingPunct="1">
              <a:spcBef>
                <a:spcPts val="0"/>
              </a:spcBef>
              <a:buFont typeface="Arial"/>
              <a:buNone/>
              <a:defRPr/>
            </a:pPr>
            <a:endParaRPr lang="en-US" altLang="en-US" sz="2800" b="1" u="sng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US" altLang="en-US" sz="20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IN" sz="2000" dirty="0"/>
          </a:p>
        </p:txBody>
      </p:sp>
      <p:pic>
        <p:nvPicPr>
          <p:cNvPr id="36868" name="Picture 14" descr="forPeterhPlush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5534" r="2879" b="2766"/>
          <a:stretch>
            <a:fillRect/>
          </a:stretch>
        </p:blipFill>
        <p:spPr bwMode="auto">
          <a:xfrm>
            <a:off x="812800" y="3876675"/>
            <a:ext cx="415925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15"/>
          <p:cNvSpPr>
            <a:spLocks noChangeArrowheads="1"/>
          </p:cNvSpPr>
          <p:nvPr/>
        </p:nvSpPr>
        <p:spPr bwMode="auto">
          <a:xfrm>
            <a:off x="1063625" y="3436938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“</a:t>
            </a:r>
            <a:r>
              <a:rPr lang="en-US" altLang="en-US" sz="2000">
                <a:solidFill>
                  <a:srgbClr val="FFFFFF"/>
                </a:solidFill>
                <a:sym typeface="Symbol" panose="05050102010706020507" pitchFamily="18" charset="2"/>
              </a:rPr>
              <a:t>” polarization</a:t>
            </a:r>
            <a:endParaRPr lang="en-US" altLang="en-US" sz="2000">
              <a:solidFill>
                <a:srgbClr val="FFFFFF"/>
              </a:solidFill>
            </a:endParaRPr>
          </a:p>
        </p:txBody>
      </p:sp>
      <p:pic>
        <p:nvPicPr>
          <p:cNvPr id="36870" name="Picture 16" descr="forPeterhR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r="7201"/>
          <a:stretch>
            <a:fillRect/>
          </a:stretch>
        </p:blipFill>
        <p:spPr bwMode="auto">
          <a:xfrm>
            <a:off x="6613525" y="3876675"/>
            <a:ext cx="178752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18"/>
          <p:cNvSpPr>
            <a:spLocks noChangeArrowheads="1"/>
          </p:cNvSpPr>
          <p:nvPr/>
        </p:nvSpPr>
        <p:spPr bwMode="auto">
          <a:xfrm>
            <a:off x="6624638" y="3419475"/>
            <a:ext cx="1766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RMS sensitivity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4213"/>
            <a:ext cx="8377238" cy="1604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80808"/>
                </a:solidFill>
              </a:rPr>
              <a:t>			  Ground </a:t>
            </a:r>
            <a:r>
              <a:rPr lang="en-US" altLang="en-US" sz="4000" b="1" dirty="0">
                <a:solidFill>
                  <a:srgbClr val="080808"/>
                </a:solidFill>
              </a:rPr>
              <a:t>Based Interferometers</a:t>
            </a:r>
            <a:br>
              <a:rPr lang="en-US" altLang="en-US" sz="4000" b="1" dirty="0">
                <a:solidFill>
                  <a:srgbClr val="080808"/>
                </a:solidFill>
              </a:rPr>
            </a:br>
            <a:endParaRPr lang="en-IN" sz="4000" b="1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254500" y="1535113"/>
            <a:ext cx="5100638" cy="53403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smtClean="0"/>
              <a:t>Several ground based interferometers are now operating or are being built –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/>
              <a:t> </a:t>
            </a:r>
            <a:r>
              <a:rPr lang="en-US" altLang="en-US" sz="2000" b="1" smtClean="0"/>
              <a:t>LIGO</a:t>
            </a:r>
            <a:r>
              <a:rPr lang="en-US" altLang="en-US" sz="2000" smtClean="0"/>
              <a:t> – US project. Two 4km and one 2km detector.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/>
              <a:t> </a:t>
            </a:r>
            <a:r>
              <a:rPr lang="en-US" altLang="en-US" sz="2000" b="1" smtClean="0"/>
              <a:t>GEO</a:t>
            </a:r>
            <a:r>
              <a:rPr lang="en-US" altLang="en-US" sz="2000" smtClean="0"/>
              <a:t> – British/German project. One 600m detector.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/>
              <a:t> </a:t>
            </a:r>
            <a:r>
              <a:rPr lang="en-US" altLang="en-US" sz="2000" b="1" smtClean="0"/>
              <a:t>VIRGO </a:t>
            </a:r>
            <a:r>
              <a:rPr lang="en-US" altLang="en-US" sz="2000" smtClean="0"/>
              <a:t>– Italian/French project. One 3km detector.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/>
              <a:t> </a:t>
            </a:r>
            <a:r>
              <a:rPr lang="en-US" altLang="en-US" sz="2000" b="1" smtClean="0"/>
              <a:t>TAMA</a:t>
            </a:r>
            <a:r>
              <a:rPr lang="en-US" altLang="en-US" sz="2000" smtClean="0"/>
              <a:t> – Japanese project. One 300m detector.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/>
              <a:t> </a:t>
            </a:r>
            <a:r>
              <a:rPr lang="en-US" altLang="en-US" sz="2000" b="1" smtClean="0"/>
              <a:t>AIGO </a:t>
            </a:r>
            <a:r>
              <a:rPr lang="en-US" altLang="en-US" sz="2000" smtClean="0"/>
              <a:t>– Australian project. One 80m detector.</a:t>
            </a:r>
          </a:p>
          <a:p>
            <a:pPr eaLnBrk="1" hangingPunct="1"/>
            <a:endParaRPr lang="en-IN" altLang="en-US" smtClean="0"/>
          </a:p>
        </p:txBody>
      </p:sp>
      <p:pic>
        <p:nvPicPr>
          <p:cNvPr id="37892" name="Picture 4" descr="livings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58925"/>
            <a:ext cx="3402012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684213"/>
            <a:ext cx="8377238" cy="1604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80808"/>
                </a:solidFill>
              </a:rPr>
              <a:t>				Space </a:t>
            </a:r>
            <a:r>
              <a:rPr lang="en-US" altLang="en-US" sz="4000" b="1" dirty="0">
                <a:solidFill>
                  <a:srgbClr val="080808"/>
                </a:solidFill>
              </a:rPr>
              <a:t>Based Interferometers</a:t>
            </a:r>
            <a:br>
              <a:rPr lang="en-US" altLang="en-US" sz="4000" b="1" dirty="0">
                <a:solidFill>
                  <a:srgbClr val="080808"/>
                </a:solidFill>
              </a:rPr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475" y="1609725"/>
            <a:ext cx="6011863" cy="52197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A space based interferometer, LISA, is planned</a:t>
            </a:r>
          </a:p>
          <a:p>
            <a:pPr lvl="1"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Joint NASA/ESA mission.</a:t>
            </a:r>
          </a:p>
          <a:p>
            <a:pPr lvl="1"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Will consist of three satellites in a heliocentric, earth-trailing orbit.</a:t>
            </a:r>
          </a:p>
          <a:p>
            <a:pPr lvl="1"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Longer baseline (5 million km) gives sensitivity to lower frequency gravitational waves.</a:t>
            </a: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Launch date is 2013.</a:t>
            </a: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80808"/>
                </a:solidFill>
              </a:rPr>
              <a:t>LISA will be a true GW telescope – confusion between multiple sources dominates over instrumental noise throughout much of the spectrum.</a:t>
            </a: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IN" dirty="0"/>
          </a:p>
        </p:txBody>
      </p:sp>
      <p:pic>
        <p:nvPicPr>
          <p:cNvPr id="38916" name="Picture 3" descr="LISAral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54275"/>
            <a:ext cx="2851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503238" y="1768475"/>
            <a:ext cx="9215437" cy="2090738"/>
          </a:xfrm>
          <a:custGeom>
            <a:avLst/>
            <a:gdLst>
              <a:gd name="T0" fmla="*/ 9215437 w 9215437"/>
              <a:gd name="T1" fmla="*/ 1045369 h 2090738"/>
              <a:gd name="T2" fmla="*/ 4607719 w 9215437"/>
              <a:gd name="T3" fmla="*/ 2090738 h 2090738"/>
              <a:gd name="T4" fmla="*/ 0 w 9215437"/>
              <a:gd name="T5" fmla="*/ 1045369 h 2090738"/>
              <a:gd name="T6" fmla="*/ 4607719 w 9215437"/>
              <a:gd name="T7" fmla="*/ 0 h 20907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215437"/>
              <a:gd name="T13" fmla="*/ 0 h 2090738"/>
              <a:gd name="T14" fmla="*/ 9215437 w 9215437"/>
              <a:gd name="T15" fmla="*/ 2090738 h 2090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15437" h="2090738">
                <a:moveTo>
                  <a:pt x="0" y="0"/>
                </a:moveTo>
                <a:lnTo>
                  <a:pt x="25598" y="0"/>
                </a:lnTo>
                <a:lnTo>
                  <a:pt x="25598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503238" y="4059238"/>
            <a:ext cx="9070975" cy="2090737"/>
          </a:xfrm>
          <a:custGeom>
            <a:avLst/>
            <a:gdLst>
              <a:gd name="T0" fmla="*/ 9070975 w 9070975"/>
              <a:gd name="T1" fmla="*/ 1045369 h 2090737"/>
              <a:gd name="T2" fmla="*/ 4535500 w 9070975"/>
              <a:gd name="T3" fmla="*/ 2090737 h 2090737"/>
              <a:gd name="T4" fmla="*/ 0 w 9070975"/>
              <a:gd name="T5" fmla="*/ 1045369 h 2090737"/>
              <a:gd name="T6" fmla="*/ 4535500 w 9070975"/>
              <a:gd name="T7" fmla="*/ 0 h 209073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2090737"/>
              <a:gd name="T14" fmla="*/ 9070975 w 9070975"/>
              <a:gd name="T15" fmla="*/ 2090737 h 20907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2090737">
                <a:moveTo>
                  <a:pt x="0" y="0"/>
                </a:moveTo>
                <a:lnTo>
                  <a:pt x="25197" y="0"/>
                </a:lnTo>
                <a:lnTo>
                  <a:pt x="25197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6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A Necessary Change</a:t>
            </a:r>
            <a:r>
              <a:rPr lang="en-IN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/>
            </a:r>
            <a:br>
              <a:rPr lang="en-IN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</a:br>
            <a:endParaRPr lang="en-I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19138" y="4140200"/>
            <a:ext cx="7850187" cy="2952750"/>
          </a:xfrm>
        </p:spPr>
        <p:txBody>
          <a:bodyPr rtlCol="0">
            <a:normAutofit/>
          </a:bodyPr>
          <a:lstStyle/>
          <a:p>
            <a:pPr marL="215900" indent="-215900" eaLnBrk="1" fontAlgn="auto" hangingPunct="1">
              <a:spcBef>
                <a:spcPts val="0"/>
              </a:spcBef>
              <a:buClr>
                <a:srgbClr val="FFFF00"/>
              </a:buClr>
              <a:buSzPct val="45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sz="3200" dirty="0" smtClean="0">
                <a:solidFill>
                  <a:srgbClr val="FFFF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Concepts after Einstein :-</a:t>
            </a:r>
          </a:p>
          <a:p>
            <a:pPr marL="215900" indent="-215900" eaLnBrk="1" fontAlgn="auto" hangingPunct="1">
              <a:spcBef>
                <a:spcPts val="0"/>
              </a:spcBef>
              <a:buClr>
                <a:srgbClr val="FFFFFF"/>
              </a:buClr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smtClean="0">
                <a:solidFill>
                  <a:srgbClr val="FFFFFF"/>
                </a:solidFill>
                <a:latin typeface="Arial" pitchFamily="34" charset="0"/>
                <a:ea typeface="DejaVu Sans" charset="0"/>
                <a:cs typeface="Arial" pitchFamily="34" charset="0"/>
              </a:rPr>
              <a:t>Time is not absolute</a:t>
            </a:r>
          </a:p>
          <a:p>
            <a:pPr marL="215900" indent="-215900" eaLnBrk="1" fontAlgn="auto" hangingPunct="1">
              <a:spcBef>
                <a:spcPts val="0"/>
              </a:spcBef>
              <a:buClr>
                <a:srgbClr val="FFFFFF"/>
              </a:buClr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smtClean="0">
                <a:solidFill>
                  <a:srgbClr val="FFFFFF"/>
                </a:solidFill>
                <a:latin typeface="Arial" pitchFamily="34" charset="0"/>
                <a:ea typeface="DejaVu Sans" charset="0"/>
                <a:cs typeface="Arial" pitchFamily="34" charset="0"/>
              </a:rPr>
              <a:t>There is no ether frame</a:t>
            </a:r>
          </a:p>
          <a:p>
            <a:pPr marL="215900" indent="-215900" eaLnBrk="1" fontAlgn="auto" hangingPunct="1">
              <a:spcBef>
                <a:spcPts val="0"/>
              </a:spcBef>
              <a:buClr>
                <a:srgbClr val="FFFFFF"/>
              </a:buClr>
              <a:buSzPct val="45000"/>
              <a:buFont typeface="Wingdings" charset="0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smtClean="0">
                <a:solidFill>
                  <a:srgbClr val="FFFFFF"/>
                </a:solidFill>
                <a:latin typeface="Arial" pitchFamily="34" charset="0"/>
                <a:ea typeface="DejaVu Sans" charset="0"/>
                <a:cs typeface="Arial" pitchFamily="34" charset="0"/>
              </a:rPr>
              <a:t>Notion of </a:t>
            </a:r>
            <a:r>
              <a:rPr lang="en-IN" dirty="0" err="1" smtClean="0">
                <a:solidFill>
                  <a:srgbClr val="FFFFFF"/>
                </a:solidFill>
                <a:latin typeface="Arial" pitchFamily="34" charset="0"/>
                <a:ea typeface="DejaVu Sans" charset="0"/>
                <a:cs typeface="Arial" pitchFamily="34" charset="0"/>
              </a:rPr>
              <a:t>spacetime</a:t>
            </a:r>
            <a:endParaRPr lang="en-IN" dirty="0" smtClean="0">
              <a:solidFill>
                <a:srgbClr val="FFFFFF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IN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6263" y="1403350"/>
            <a:ext cx="792003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5900" indent="-2159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49263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49263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49263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49263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FFFF00"/>
              </a:buClr>
              <a:buSzPct val="45000"/>
              <a:buFont typeface="Times New Roman" panose="02020603050405020304" pitchFamily="18" charset="0"/>
              <a:buNone/>
            </a:pPr>
            <a:r>
              <a:rPr lang="en-IN" altLang="en-US" sz="3200">
                <a:solidFill>
                  <a:srgbClr val="FFFF00"/>
                </a:solidFill>
                <a:latin typeface="Arial" panose="020B0604020202020204" pitchFamily="34" charset="0"/>
                <a:ea typeface="DejaVu Sans" charset="0"/>
                <a:cs typeface="DejaVu Sans" charset="0"/>
              </a:rPr>
              <a:t>Concepts before Einstein :-</a:t>
            </a:r>
          </a:p>
          <a:p>
            <a:pPr eaLnBrk="1">
              <a:spcAft>
                <a:spcPct val="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l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rPr>
              <a:t>There is a preferred reference frame ether</a:t>
            </a:r>
          </a:p>
          <a:p>
            <a:pPr eaLnBrk="1">
              <a:spcAft>
                <a:spcPct val="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l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rPr>
              <a:t>Time is </a:t>
            </a:r>
            <a:r>
              <a:rPr lang="en-IN" altLang="en-US" sz="3200">
                <a:solidFill>
                  <a:srgbClr val="99FF99"/>
                </a:solidFill>
                <a:latin typeface="Arial" panose="020B0604020202020204" pitchFamily="34" charset="0"/>
                <a:ea typeface="DejaVu Sans" charset="0"/>
                <a:cs typeface="DejaVu Sans" charset="0"/>
              </a:rPr>
              <a:t>absolute </a:t>
            </a:r>
          </a:p>
          <a:p>
            <a:pPr eaLnBrk="1">
              <a:spcAft>
                <a:spcPct val="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l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rPr>
              <a:t>3 dimensional universe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900" y="323850"/>
            <a:ext cx="8377238" cy="16049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80808"/>
                </a:solidFill>
              </a:rPr>
              <a:t>					Interferometers </a:t>
            </a:r>
            <a:r>
              <a:rPr lang="en-US" altLang="en-US" sz="4000" b="1" dirty="0">
                <a:solidFill>
                  <a:srgbClr val="080808"/>
                </a:solidFill>
              </a:rPr>
              <a:t>- Sources</a:t>
            </a:r>
            <a:br>
              <a:rPr lang="en-US" altLang="en-US" sz="4000" b="1" dirty="0">
                <a:solidFill>
                  <a:srgbClr val="080808"/>
                </a:solidFill>
              </a:rPr>
            </a:br>
            <a:endParaRPr lang="en-IN" sz="4000" b="1" dirty="0"/>
          </a:p>
        </p:txBody>
      </p:sp>
      <p:pic>
        <p:nvPicPr>
          <p:cNvPr id="39939" name="Picture 4" descr="LIGO-L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474788"/>
            <a:ext cx="680561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650"/>
            <a:ext cx="8377238" cy="13890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00000"/>
                </a:solidFill>
              </a:rPr>
              <a:t>				  Difficulties </a:t>
            </a:r>
            <a:r>
              <a:rPr lang="en-US" altLang="en-US" sz="4000" b="1" dirty="0">
                <a:solidFill>
                  <a:srgbClr val="000000"/>
                </a:solidFill>
              </a:rPr>
              <a:t>in GW detection</a:t>
            </a:r>
            <a:br>
              <a:rPr lang="en-US" altLang="en-US" sz="4000" b="1" dirty="0">
                <a:solidFill>
                  <a:srgbClr val="000000"/>
                </a:solidFill>
              </a:rPr>
            </a:br>
            <a:endParaRPr lang="en-IN" sz="4000" b="1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66738" y="1022350"/>
            <a:ext cx="5605462" cy="36147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00000"/>
                </a:solidFill>
              </a:rPr>
              <a:t> Gravitational waves are very weak and weakly interacting.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00000"/>
                </a:solidFill>
              </a:rPr>
              <a:t> Events are faint, typically an order of magnitude below the noise.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00000"/>
                </a:solidFill>
              </a:rPr>
              <a:t> Detection will be by matched filtering using a bank of templates.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00000"/>
                </a:solidFill>
              </a:rPr>
              <a:t>  Overlap of template with data pulls signal out of the noise.</a:t>
            </a:r>
          </a:p>
          <a:p>
            <a:pPr eaLnBrk="1" hangingPunct="1"/>
            <a:endParaRPr lang="en-IN" altLang="en-US" sz="2000" smtClean="0"/>
          </a:p>
        </p:txBody>
      </p:sp>
      <p:pic>
        <p:nvPicPr>
          <p:cNvPr id="40964" name="Picture 3" descr="RawSig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1474788"/>
            <a:ext cx="30241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 descr="ProcS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446588"/>
            <a:ext cx="3024187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361113" y="4006850"/>
            <a:ext cx="3159125" cy="2955925"/>
            <a:chOff x="3072" y="2268"/>
            <a:chExt cx="2544" cy="1748"/>
          </a:xfrm>
        </p:grpSpPr>
        <p:pic>
          <p:nvPicPr>
            <p:cNvPr id="40967" name="Picture 6" descr="ChirpTempl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544"/>
              <a:ext cx="2544" cy="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Text Box 15"/>
            <p:cNvSpPr txBox="1">
              <a:spLocks noChangeArrowheads="1"/>
            </p:cNvSpPr>
            <p:nvPr/>
          </p:nvSpPr>
          <p:spPr bwMode="auto">
            <a:xfrm>
              <a:off x="4184" y="2268"/>
              <a:ext cx="24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defTabSz="4572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200150" indent="-285750" defTabSz="4572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543050" indent="-171450" defTabSz="4572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00250" indent="-171450" defTabSz="457200"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457450" indent="-17145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14650" indent="-17145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371850" indent="-17145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29050" indent="-171450" defTabSz="457200" eaLnBrk="0" fontAlgn="base" hangingPunct="0">
                <a:spcBef>
                  <a:spcPct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527050"/>
            <a:ext cx="8377237" cy="13382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 smtClean="0">
                <a:solidFill>
                  <a:srgbClr val="080808"/>
                </a:solidFill>
              </a:rPr>
              <a:t>				“</a:t>
            </a:r>
            <a:r>
              <a:rPr lang="en-US" altLang="en-US" sz="4000" b="1" dirty="0">
                <a:solidFill>
                  <a:srgbClr val="080808"/>
                </a:solidFill>
              </a:rPr>
              <a:t>GW detections” to date - Bars</a:t>
            </a:r>
            <a:br>
              <a:rPr lang="en-US" altLang="en-US" sz="4000" b="1" dirty="0">
                <a:solidFill>
                  <a:srgbClr val="080808"/>
                </a:solidFill>
              </a:rPr>
            </a:br>
            <a:endParaRPr lang="en-IN" sz="4000" b="1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66738" y="1458913"/>
            <a:ext cx="5707062" cy="492442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rgbClr val="080808"/>
                </a:solidFill>
              </a:rPr>
              <a:t> In the late 60s/early 70s, Joseph Weber claimed to have made coincident detections in two detectors, 1000km apart. The claim was never verified and is regarded skeptically.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smtClean="0">
                <a:solidFill>
                  <a:srgbClr val="080808"/>
                </a:solidFill>
              </a:rPr>
              <a:t> In 2002, the EXPLORER and NAUTILUS teams announced an excess of events towards the galactic centre.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en-US" sz="2000" smtClean="0">
                <a:solidFill>
                  <a:srgbClr val="080808"/>
                </a:solidFill>
              </a:rPr>
              <a:t> These results are highly controversial, even though no claim of a “detection” was actually made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en-US" sz="2000" smtClean="0">
                <a:solidFill>
                  <a:srgbClr val="080808"/>
                </a:solidFill>
              </a:rPr>
              <a:t> The statistics used in analysing the data are extremely suspect</a:t>
            </a:r>
          </a:p>
          <a:p>
            <a:pPr eaLnBrk="1" hangingPunct="1"/>
            <a:endParaRPr lang="en-IN" altLang="en-US" sz="2000" smtClean="0"/>
          </a:p>
        </p:txBody>
      </p:sp>
      <p:pic>
        <p:nvPicPr>
          <p:cNvPr id="41988" name="Picture 3" descr="We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704975"/>
            <a:ext cx="2814638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3" y="1790700"/>
            <a:ext cx="8375650" cy="9826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8000" b="1" dirty="0" smtClean="0"/>
              <a:t>		THANK YOU</a:t>
            </a:r>
            <a:endParaRPr lang="en-IN" sz="8000" b="1" dirty="0"/>
          </a:p>
        </p:txBody>
      </p:sp>
      <p:sp>
        <p:nvSpPr>
          <p:cNvPr id="5" name="Rectangle 4"/>
          <p:cNvSpPr/>
          <p:nvPr/>
        </p:nvSpPr>
        <p:spPr>
          <a:xfrm>
            <a:off x="1525730" y="3270937"/>
            <a:ext cx="702916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/>
              </a:rPr>
              <a:t>By MANDEEP SINGH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/>
              </a:rPr>
              <a:t>TATHAGATA KARMAKAR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8000" dirty="0" err="1" smtClean="0">
                <a:solidFill>
                  <a:schemeClr val="accent3">
                    <a:lumMod val="50000"/>
                  </a:schemeClr>
                </a:solidFill>
              </a:rPr>
              <a:t>Spacetime</a:t>
            </a:r>
            <a:endParaRPr lang="en-IN" sz="8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01125" cy="2155825"/>
          </a:xfrm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Bef>
                <a:spcPts val="0"/>
              </a:spcBef>
              <a:buFont typeface="Arial"/>
              <a:buNone/>
              <a:defRPr/>
            </a:pPr>
            <a:r>
              <a:rPr lang="en-I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Spacetime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(also space–time, space time or </a:t>
            </a:r>
            <a:r>
              <a:rPr lang="en-I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spacetime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continuum) is any mathematical	model that combines space and time into a single Interwoven continuum.</a:t>
            </a:r>
          </a:p>
          <a:p>
            <a:pPr marL="0" indent="0" algn="ctr" eaLnBrk="1" fontAlgn="auto" hangingPunct="1">
              <a:spcBef>
                <a:spcPts val="0"/>
              </a:spcBef>
              <a:buFont typeface="Arial"/>
              <a:buNone/>
              <a:defRPr/>
            </a:pP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                  </a:t>
            </a:r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Wikipedia</a:t>
            </a:r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4067175"/>
            <a:ext cx="9072562" cy="295275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Bef>
                <a:spcPts val="0"/>
              </a:spcBef>
              <a:buFont typeface="Wingdings" charset="0"/>
              <a:buChar char="§"/>
              <a:defRPr/>
            </a:pPr>
            <a:r>
              <a:rPr lang="en-IN" dirty="0" smtClean="0">
                <a:solidFill>
                  <a:srgbClr val="F2F2F2"/>
                </a:solidFill>
              </a:rPr>
              <a:t>Event as a point in four dimension.</a:t>
            </a:r>
          </a:p>
          <a:p>
            <a:pPr marL="0" indent="0" eaLnBrk="1" fontAlgn="auto" hangingPunct="1">
              <a:spcBef>
                <a:spcPts val="0"/>
              </a:spcBef>
              <a:buFont typeface="Wingdings" charset="0"/>
              <a:buChar char="§"/>
              <a:defRPr/>
            </a:pPr>
            <a:r>
              <a:rPr lang="en-IN" dirty="0" smtClean="0">
                <a:solidFill>
                  <a:srgbClr val="F2F2F2"/>
                </a:solidFill>
              </a:rPr>
              <a:t>Space and time intervals of one coordinate system gets intermixed to give those intervals in another coordinate system.</a:t>
            </a:r>
          </a:p>
          <a:p>
            <a:pPr marL="0" indent="0" eaLnBrk="1" fontAlgn="auto" hangingPunct="1">
              <a:spcBef>
                <a:spcPts val="0"/>
              </a:spcBef>
              <a:buFont typeface="Wingdings" charset="0"/>
              <a:buChar char="§"/>
              <a:defRPr/>
            </a:pPr>
            <a:r>
              <a:rPr lang="en-IN" dirty="0" smtClean="0">
                <a:solidFill>
                  <a:srgbClr val="F2F2F2"/>
                </a:solidFill>
              </a:rPr>
              <a:t>Transformations in special relativity can be interpreted as rotation of coordinate system (realised by </a:t>
            </a:r>
            <a:r>
              <a:rPr lang="en-IN" dirty="0" err="1" smtClean="0">
                <a:solidFill>
                  <a:srgbClr val="F2F2F2"/>
                </a:solidFill>
              </a:rPr>
              <a:t>Minkowski</a:t>
            </a:r>
            <a:r>
              <a:rPr lang="en-IN" dirty="0" smtClean="0">
                <a:solidFill>
                  <a:srgbClr val="F2F2F2"/>
                </a:solidFill>
              </a:rPr>
              <a:t>).</a:t>
            </a:r>
          </a:p>
          <a:p>
            <a:pPr marL="0" indent="0" eaLnBrk="1" fontAlgn="auto" hangingPunct="1">
              <a:spcBef>
                <a:spcPts val="0"/>
              </a:spcBef>
              <a:buFont typeface="Arial" charset="0"/>
              <a:buChar char="•"/>
              <a:defRPr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338" y="466725"/>
            <a:ext cx="9793287" cy="25209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6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'Crooked' and 'Straight</a:t>
            </a:r>
            <a:r>
              <a:rPr lang="en-IN" sz="6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'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5467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/>
              <a:t>Space was thought to be 'flat' or 'Euclidean'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/>
              <a:t>In GR Einstein showed that spacetime gets curved in presence of mass.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/>
              <a:t>Gravitation was interpreted as a consequence of curved spacetime.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/>
              <a:t>Well, it was not a mere 'interpretation', it was a new physics. This model of gravitation gives different predictions than Newton's model.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/>
              <a:t>Experiments confirmed that Einstein was correct.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7200" dirty="0" smtClean="0">
                <a:solidFill>
                  <a:schemeClr val="bg1">
                    <a:lumMod val="95000"/>
                  </a:schemeClr>
                </a:solidFill>
              </a:rPr>
              <a:t>Gravitational Waves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8785225" cy="215582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mtClean="0"/>
              <a:t>  Gravitational waves are ripples in the curvature of spacetime that propagate as a wave, travelling outward from the source.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mtClean="0"/>
              <a:t>                                                                         Wikipedia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36625" y="4500563"/>
            <a:ext cx="8496300" cy="2663825"/>
          </a:xfrm>
        </p:spPr>
        <p:txBody>
          <a:bodyPr/>
          <a:lstStyle/>
          <a:p>
            <a:pPr marL="0" indent="0" eaLnBrk="1" hangingPunct="1"/>
            <a:r>
              <a:rPr lang="en-IN" altLang="en-US" smtClean="0"/>
              <a:t>Emerge as solution of Einstein's field equations in linear approximation.</a:t>
            </a:r>
          </a:p>
          <a:p>
            <a:pPr marL="0" indent="0" eaLnBrk="1" hangingPunct="1"/>
            <a:r>
              <a:rPr lang="en-IN" altLang="en-US" smtClean="0"/>
              <a:t>There are both similarities and dissimilarities with EM waves.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8000" dirty="0" smtClean="0"/>
              <a:t>Origin of GW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238" y="1768475"/>
            <a:ext cx="9290050" cy="4891088"/>
          </a:xfrm>
        </p:spPr>
        <p:txBody>
          <a:bodyPr/>
          <a:lstStyle/>
          <a:p>
            <a:pPr eaLnBrk="1" hangingPunct="1"/>
            <a:r>
              <a:rPr lang="en-IN" altLang="en-US" sz="2000" smtClean="0">
                <a:solidFill>
                  <a:schemeClr val="bg1"/>
                </a:solidFill>
              </a:rPr>
              <a:t>Curvature of spacetime depends on the mass per unit volume at any region.</a:t>
            </a:r>
          </a:p>
          <a:p>
            <a:pPr eaLnBrk="1" hangingPunct="1"/>
            <a:r>
              <a:rPr lang="en-IN" altLang="en-US" sz="2000" smtClean="0">
                <a:solidFill>
                  <a:schemeClr val="bg1"/>
                </a:solidFill>
              </a:rPr>
              <a:t>When mass moves the curvature changes.</a:t>
            </a:r>
          </a:p>
          <a:p>
            <a:pPr eaLnBrk="1" hangingPunct="1"/>
            <a:r>
              <a:rPr lang="en-IN" altLang="en-US" sz="2000" smtClean="0">
                <a:solidFill>
                  <a:schemeClr val="bg1"/>
                </a:solidFill>
              </a:rPr>
              <a:t>The changes of curvature due to accelerating object propagates at speed of light.</a:t>
            </a:r>
          </a:p>
          <a:p>
            <a:pPr eaLnBrk="1" hangingPunct="1"/>
            <a:r>
              <a:rPr lang="en-IN" altLang="en-US" sz="2000" smtClean="0">
                <a:solidFill>
                  <a:schemeClr val="bg1"/>
                </a:solidFill>
              </a:rPr>
              <a:t>This is called gravitational wave.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>
                <a:solidFill>
                  <a:schemeClr val="bg1"/>
                </a:solidFill>
              </a:rPr>
              <a:t>Similar origin of EM waves.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 sz="2000" smtClean="0">
                <a:solidFill>
                  <a:schemeClr val="bg1"/>
                </a:solidFill>
              </a:rPr>
              <a:t>Both travel at the speed of light (in vacuum)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7200" b="1" dirty="0" smtClean="0"/>
              <a:t>Sources of GW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Two objects orbiting each other in a quasi-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Keplerian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planar orbit (basically, as a planet would orbit the Sun) will radiate.</a:t>
            </a:r>
          </a:p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 spinning non-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axisymmetric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planetoid — say with a large bump or dimple on the equator — will radiate.</a:t>
            </a:r>
          </a:p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 supernova will radiate except in the unlikely event that the explosion is perfectly symmetric.</a:t>
            </a:r>
          </a:p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An isolated non-spinning solid object moving at a constant velocity will not radiate. This can be regarded as a consequence of the principle of conservation of linear momentum.</a:t>
            </a:r>
          </a:p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 spinning disk will not radiate. This can be regarded as a consequence of the principle of conservation of angular momentum. However, it will show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gravitomagnetic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effects.</a:t>
            </a:r>
          </a:p>
          <a:p>
            <a:pPr eaLnBrk="1" fontAlgn="auto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 spherically pulsating spherical star (non-zero monopole moment or mass, but zero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quadrupole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moment) will not radiate, in agreement with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Birkhoff's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theorem.                                                                                    </a:t>
            </a:r>
            <a:r>
              <a:rPr lang="en-IN" sz="1400" dirty="0" smtClean="0">
                <a:solidFill>
                  <a:schemeClr val="bg1">
                    <a:lumMod val="95000"/>
                  </a:schemeClr>
                </a:solidFill>
              </a:rPr>
              <a:t>Wikipedia</a:t>
            </a:r>
            <a:endParaRPr lang="en-IN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647700" y="1979613"/>
            <a:ext cx="8928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rgbClr val="FF0000"/>
                </a:solidFill>
              </a:rPr>
              <a:t>Accelerating mass provided its motion is not spherically or cylindrically symmetric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7200" b="1" dirty="0" smtClean="0">
                <a:solidFill>
                  <a:schemeClr val="bg2">
                    <a:lumMod val="75000"/>
                  </a:schemeClr>
                </a:solidFill>
              </a:rPr>
              <a:t>Some Properties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0363" y="1768475"/>
            <a:ext cx="9359900" cy="2587625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IN" altLang="en-US" smtClean="0"/>
              <a:t>Gravitation is very weak compared to electromagnetic forces. So gravitational wave is hard to detect.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IN" altLang="en-US" smtClean="0"/>
              <a:t>Gravitational waves comes in two types of polarizations: plus polarization and X polarization</a:t>
            </a:r>
          </a:p>
        </p:txBody>
      </p:sp>
      <p:pic>
        <p:nvPicPr>
          <p:cNvPr id="11" name="Picture 10" descr="gw_pha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572000"/>
            <a:ext cx="957738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503238" y="1768475"/>
            <a:ext cx="4425950" cy="2090738"/>
          </a:xfrm>
          <a:custGeom>
            <a:avLst/>
            <a:gdLst>
              <a:gd name="T0" fmla="*/ 4425950 w 4425950"/>
              <a:gd name="T1" fmla="*/ 1045369 h 2090738"/>
              <a:gd name="T2" fmla="*/ 2212975 w 4425950"/>
              <a:gd name="T3" fmla="*/ 2090738 h 2090738"/>
              <a:gd name="T4" fmla="*/ 0 w 4425950"/>
              <a:gd name="T5" fmla="*/ 1045369 h 2090738"/>
              <a:gd name="T6" fmla="*/ 2212975 w 4425950"/>
              <a:gd name="T7" fmla="*/ 0 h 20907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25950"/>
              <a:gd name="T13" fmla="*/ 0 h 2090738"/>
              <a:gd name="T14" fmla="*/ 4425950 w 4425950"/>
              <a:gd name="T15" fmla="*/ 2090738 h 2090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25950" h="2090738">
                <a:moveTo>
                  <a:pt x="0" y="0"/>
                </a:moveTo>
                <a:lnTo>
                  <a:pt x="12295" y="0"/>
                </a:lnTo>
                <a:lnTo>
                  <a:pt x="12295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5153025" y="1768475"/>
            <a:ext cx="4425950" cy="2090738"/>
          </a:xfrm>
          <a:custGeom>
            <a:avLst/>
            <a:gdLst>
              <a:gd name="T0" fmla="*/ 4425950 w 4425950"/>
              <a:gd name="T1" fmla="*/ 1045369 h 2090738"/>
              <a:gd name="T2" fmla="*/ 2212975 w 4425950"/>
              <a:gd name="T3" fmla="*/ 2090738 h 2090738"/>
              <a:gd name="T4" fmla="*/ 0 w 4425950"/>
              <a:gd name="T5" fmla="*/ 1045369 h 2090738"/>
              <a:gd name="T6" fmla="*/ 2212975 w 4425950"/>
              <a:gd name="T7" fmla="*/ 0 h 20907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25950"/>
              <a:gd name="T13" fmla="*/ 0 h 2090738"/>
              <a:gd name="T14" fmla="*/ 4425950 w 4425950"/>
              <a:gd name="T15" fmla="*/ 2090738 h 2090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25950" h="2090738">
                <a:moveTo>
                  <a:pt x="0" y="0"/>
                </a:moveTo>
                <a:lnTo>
                  <a:pt x="12295" y="0"/>
                </a:lnTo>
                <a:lnTo>
                  <a:pt x="12295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503238" y="4059238"/>
            <a:ext cx="9070975" cy="2090737"/>
          </a:xfrm>
          <a:custGeom>
            <a:avLst/>
            <a:gdLst>
              <a:gd name="T0" fmla="*/ 9070975 w 9070975"/>
              <a:gd name="T1" fmla="*/ 1045369 h 2090737"/>
              <a:gd name="T2" fmla="*/ 4535500 w 9070975"/>
              <a:gd name="T3" fmla="*/ 2090737 h 2090737"/>
              <a:gd name="T4" fmla="*/ 0 w 9070975"/>
              <a:gd name="T5" fmla="*/ 1045369 h 2090737"/>
              <a:gd name="T6" fmla="*/ 4535500 w 9070975"/>
              <a:gd name="T7" fmla="*/ 0 h 209073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2090737"/>
              <a:gd name="T14" fmla="*/ 9070975 w 9070975"/>
              <a:gd name="T15" fmla="*/ 2090737 h 20907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2090737">
                <a:moveTo>
                  <a:pt x="0" y="0"/>
                </a:moveTo>
                <a:lnTo>
                  <a:pt x="25197" y="0"/>
                </a:lnTo>
                <a:lnTo>
                  <a:pt x="25197" y="5807"/>
                </a:lnTo>
                <a:lnTo>
                  <a:pt x="0" y="58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503238" y="301625"/>
            <a:ext cx="9070975" cy="1260475"/>
          </a:xfrm>
          <a:custGeom>
            <a:avLst/>
            <a:gdLst>
              <a:gd name="T0" fmla="*/ 9070975 w 9070975"/>
              <a:gd name="T1" fmla="*/ 630238 h 1260475"/>
              <a:gd name="T2" fmla="*/ 4535500 w 9070975"/>
              <a:gd name="T3" fmla="*/ 1260475 h 1260475"/>
              <a:gd name="T4" fmla="*/ 0 w 9070975"/>
              <a:gd name="T5" fmla="*/ 630238 h 1260475"/>
              <a:gd name="T6" fmla="*/ 4535500 w 9070975"/>
              <a:gd name="T7" fmla="*/ 0 h 12604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0475"/>
              <a:gd name="T14" fmla="*/ 9070975 w 9070975"/>
              <a:gd name="T15" fmla="*/ 1260475 h 1260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0475">
                <a:moveTo>
                  <a:pt x="0" y="0"/>
                </a:moveTo>
                <a:lnTo>
                  <a:pt x="25197" y="0"/>
                </a:lnTo>
                <a:lnTo>
                  <a:pt x="25197" y="3504"/>
                </a:lnTo>
                <a:lnTo>
                  <a:pt x="0" y="35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25607" name="AutoShape 9"/>
          <p:cNvSpPr>
            <a:spLocks noChangeArrowheads="1"/>
          </p:cNvSpPr>
          <p:nvPr/>
        </p:nvSpPr>
        <p:spPr bwMode="auto">
          <a:xfrm>
            <a:off x="5472113" y="5111750"/>
            <a:ext cx="3743325" cy="1306513"/>
          </a:xfrm>
          <a:custGeom>
            <a:avLst/>
            <a:gdLst>
              <a:gd name="T0" fmla="*/ 3743325 w 3743325"/>
              <a:gd name="T1" fmla="*/ 653257 h 1306513"/>
              <a:gd name="T2" fmla="*/ 1871666 w 3743325"/>
              <a:gd name="T3" fmla="*/ 1306513 h 1306513"/>
              <a:gd name="T4" fmla="*/ 0 w 3743325"/>
              <a:gd name="T5" fmla="*/ 653257 h 1306513"/>
              <a:gd name="T6" fmla="*/ 1871666 w 3743325"/>
              <a:gd name="T7" fmla="*/ 0 h 13065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43325"/>
              <a:gd name="T13" fmla="*/ 0 h 1306513"/>
              <a:gd name="T14" fmla="*/ 3743325 w 3743325"/>
              <a:gd name="T15" fmla="*/ 1306513 h 13065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3325" h="1306513">
                <a:moveTo>
                  <a:pt x="0" y="0"/>
                </a:moveTo>
                <a:lnTo>
                  <a:pt x="10399" y="0"/>
                </a:lnTo>
                <a:lnTo>
                  <a:pt x="10399" y="3629"/>
                </a:lnTo>
                <a:lnTo>
                  <a:pt x="0" y="362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7200" dirty="0" smtClean="0">
                <a:solidFill>
                  <a:schemeClr val="bg2">
                    <a:lumMod val="75000"/>
                  </a:schemeClr>
                </a:solidFill>
              </a:rPr>
              <a:t>Some</a:t>
            </a:r>
            <a:r>
              <a:rPr lang="en-IN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7200" dirty="0" smtClean="0">
                <a:solidFill>
                  <a:schemeClr val="bg2">
                    <a:lumMod val="75000"/>
                  </a:schemeClr>
                </a:solidFill>
              </a:rPr>
              <a:t>Properties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338" y="1474788"/>
            <a:ext cx="9505950" cy="1122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It causes oscillating motion of bodies perpendicular to its direction of motion</a:t>
            </a:r>
          </a:p>
        </p:txBody>
      </p:sp>
      <p:pic>
        <p:nvPicPr>
          <p:cNvPr id="17" name="Picture 16" descr="150px-GravitationalWave_PlusPolariz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059113"/>
            <a:ext cx="3486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150px-GravitationalWave_CrossPolariz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987675"/>
            <a:ext cx="301148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19138" y="5867400"/>
            <a:ext cx="4392612" cy="1295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Motion of beads placed perpendicular to  plus polarized wave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6213" y="5867400"/>
            <a:ext cx="4392612" cy="1295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Motion of beads placed perpendicular to  cross polarized wave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1158</Words>
  <Application>Microsoft Office PowerPoint</Application>
  <PresentationFormat>Custom</PresentationFormat>
  <Paragraphs>129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 Light</vt:lpstr>
      <vt:lpstr>Calibri</vt:lpstr>
      <vt:lpstr>Times New Roman</vt:lpstr>
      <vt:lpstr>Arial Unicode MS</vt:lpstr>
      <vt:lpstr>DejaVu Sans</vt:lpstr>
      <vt:lpstr>Wingdings</vt:lpstr>
      <vt:lpstr>Courier New</vt:lpstr>
      <vt:lpstr>Symbol</vt:lpstr>
      <vt:lpstr>Celestial</vt:lpstr>
      <vt:lpstr>Theme1</vt:lpstr>
      <vt:lpstr>Gravitational Waves</vt:lpstr>
      <vt:lpstr>A Necessary Change </vt:lpstr>
      <vt:lpstr>Spacetime</vt:lpstr>
      <vt:lpstr>'Crooked' and 'Straight'</vt:lpstr>
      <vt:lpstr>Gravitational Waves</vt:lpstr>
      <vt:lpstr>Origin of GW</vt:lpstr>
      <vt:lpstr>Sources of GW</vt:lpstr>
      <vt:lpstr>Some Properties</vt:lpstr>
      <vt:lpstr>Some Properties</vt:lpstr>
      <vt:lpstr>Differences with EM waves</vt:lpstr>
      <vt:lpstr>IMPORTANCE</vt:lpstr>
      <vt:lpstr>GRAVITATIONAL WAVE DETECTION </vt:lpstr>
      <vt:lpstr>Gravitational Waves</vt:lpstr>
      <vt:lpstr>     GW Detection I – Indirect </vt:lpstr>
      <vt:lpstr>    GW Detection II – Resonant Bars </vt:lpstr>
      <vt:lpstr>   GW Detection III – Interferometers </vt:lpstr>
      <vt:lpstr>     Laser Interferometers</vt:lpstr>
      <vt:lpstr>     Ground Based Interferometers </vt:lpstr>
      <vt:lpstr>    Space Based Interferometers </vt:lpstr>
      <vt:lpstr>     Interferometers - Sources </vt:lpstr>
      <vt:lpstr>      Difficulties in GW detection </vt:lpstr>
      <vt:lpstr>    “GW detections” to date - Bars </vt:lpstr>
      <vt:lpstr>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Waves</dc:title>
  <dc:creator>Tathagata</dc:creator>
  <cp:lastModifiedBy>MANDEEP</cp:lastModifiedBy>
  <cp:revision>56</cp:revision>
  <cp:lastPrinted>1601-01-01T00:00:00Z</cp:lastPrinted>
  <dcterms:created xsi:type="dcterms:W3CDTF">2015-05-19T09:15:24Z</dcterms:created>
  <dcterms:modified xsi:type="dcterms:W3CDTF">2015-05-22T03:59:22Z</dcterms:modified>
</cp:coreProperties>
</file>