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8" r:id="rId6"/>
    <p:sldId id="259"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2356923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6BC33-A768-4AF5-8698-0D39B604154C}" type="datetimeFigureOut">
              <a:rPr lang="en-IN" smtClean="0"/>
              <a:t>19-05-2015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3985395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67993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96785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2335553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3415756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716860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185649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1406967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1429228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6BC33-A768-4AF5-8698-0D39B604154C}" type="datetimeFigureOut">
              <a:rPr lang="en-IN" smtClean="0"/>
              <a:t>19-05-2015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2435083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16BC33-A768-4AF5-8698-0D39B604154C}" type="datetimeFigureOut">
              <a:rPr lang="en-IN" smtClean="0"/>
              <a:t>19-05-2015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2744819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6BC33-A768-4AF5-8698-0D39B604154C}" type="datetimeFigureOut">
              <a:rPr lang="en-IN" smtClean="0"/>
              <a:t>19-05-2015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2233382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16BC33-A768-4AF5-8698-0D39B604154C}" type="datetimeFigureOut">
              <a:rPr lang="en-IN" smtClean="0"/>
              <a:t>19-05-2015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3657513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6BC33-A768-4AF5-8698-0D39B604154C}" type="datetimeFigureOut">
              <a:rPr lang="en-IN" smtClean="0"/>
              <a:t>19-05-2015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4091566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6BC33-A768-4AF5-8698-0D39B604154C}" type="datetimeFigureOut">
              <a:rPr lang="en-IN" smtClean="0"/>
              <a:t>19-05-2015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324887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016BC33-A768-4AF5-8698-0D39B604154C}" type="datetimeFigureOut">
              <a:rPr lang="en-IN" smtClean="0"/>
              <a:t>19-05-2015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5247A6D-E70C-4C46-BB45-A62B698A3E42}" type="slidenum">
              <a:rPr lang="en-IN" smtClean="0"/>
              <a:t>‹#›</a:t>
            </a:fld>
            <a:endParaRPr lang="en-IN"/>
          </a:p>
        </p:txBody>
      </p:sp>
    </p:spTree>
    <p:extLst>
      <p:ext uri="{BB962C8B-B14F-4D97-AF65-F5344CB8AC3E}">
        <p14:creationId xmlns:p14="http://schemas.microsoft.com/office/powerpoint/2010/main" val="424117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016BC33-A768-4AF5-8698-0D39B604154C}" type="datetimeFigureOut">
              <a:rPr lang="en-IN" smtClean="0"/>
              <a:t>19-05-2015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247A6D-E70C-4C46-BB45-A62B698A3E42}" type="slidenum">
              <a:rPr lang="en-IN" smtClean="0"/>
              <a:t>‹#›</a:t>
            </a:fld>
            <a:endParaRPr lang="en-IN"/>
          </a:p>
        </p:txBody>
      </p:sp>
    </p:spTree>
    <p:extLst>
      <p:ext uri="{BB962C8B-B14F-4D97-AF65-F5344CB8AC3E}">
        <p14:creationId xmlns:p14="http://schemas.microsoft.com/office/powerpoint/2010/main" val="3380766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effectLst>
                  <a:outerShdw blurRad="38100" dist="38100" dir="2700000" algn="tl">
                    <a:srgbClr val="000000"/>
                  </a:outerShdw>
                </a:effectLst>
              </a:rPr>
              <a:t>Space Junk</a:t>
            </a:r>
            <a:endParaRPr lang="en-IN" dirty="0"/>
          </a:p>
        </p:txBody>
      </p:sp>
      <p:sp>
        <p:nvSpPr>
          <p:cNvPr id="4" name="TextBox 3"/>
          <p:cNvSpPr txBox="1"/>
          <p:nvPr/>
        </p:nvSpPr>
        <p:spPr>
          <a:xfrm>
            <a:off x="9182636" y="6194738"/>
            <a:ext cx="2910625" cy="523220"/>
          </a:xfrm>
          <a:prstGeom prst="rect">
            <a:avLst/>
          </a:prstGeom>
          <a:noFill/>
        </p:spPr>
        <p:txBody>
          <a:bodyPr wrap="square" rtlCol="0">
            <a:spAutoFit/>
          </a:bodyPr>
          <a:lstStyle/>
          <a:p>
            <a:r>
              <a:rPr lang="en-IN" sz="1400" dirty="0" smtClean="0">
                <a:effectLst>
                  <a:outerShdw blurRad="38100" dist="38100" dir="2700000" algn="tl">
                    <a:srgbClr val="000000">
                      <a:alpha val="43137"/>
                    </a:srgbClr>
                  </a:outerShdw>
                </a:effectLst>
              </a:rPr>
              <a:t>VAGISH  KUMAR CHOUDHARY</a:t>
            </a:r>
          </a:p>
          <a:p>
            <a:r>
              <a:rPr lang="en-IN" sz="1400" dirty="0" smtClean="0">
                <a:effectLst>
                  <a:outerShdw blurRad="38100" dist="38100" dir="2700000" algn="tl">
                    <a:srgbClr val="000000">
                      <a:alpha val="43137"/>
                    </a:srgbClr>
                  </a:outerShdw>
                </a:effectLst>
              </a:rPr>
              <a:t>KARTIKEYA SRIVASTAVA</a:t>
            </a:r>
          </a:p>
        </p:txBody>
      </p:sp>
    </p:spTree>
    <p:extLst>
      <p:ext uri="{BB962C8B-B14F-4D97-AF65-F5344CB8AC3E}">
        <p14:creationId xmlns:p14="http://schemas.microsoft.com/office/powerpoint/2010/main" val="322821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99302"/>
          </a:xfrm>
        </p:spPr>
        <p:txBody>
          <a:bodyPr>
            <a:noAutofit/>
          </a:bodyPr>
          <a:lstStyle/>
          <a:p>
            <a:pPr algn="ctr"/>
            <a:r>
              <a:rPr lang="en-IN" sz="9600" dirty="0" smtClean="0">
                <a:effectLst>
                  <a:outerShdw blurRad="38100" dist="38100" dir="2700000" algn="tl">
                    <a:srgbClr val="000000">
                      <a:alpha val="43137"/>
                    </a:srgbClr>
                  </a:outerShdw>
                </a:effectLst>
                <a:latin typeface="+mn-lt"/>
              </a:rPr>
              <a:t>How to Deal?</a:t>
            </a:r>
            <a:endParaRPr lang="en-IN" sz="96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450153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Armouring</a:t>
            </a:r>
            <a:endParaRPr lang="en-IN" dirty="0"/>
          </a:p>
        </p:txBody>
      </p:sp>
      <p:sp>
        <p:nvSpPr>
          <p:cNvPr id="3" name="Content Placeholder 2"/>
          <p:cNvSpPr>
            <a:spLocks noGrp="1"/>
          </p:cNvSpPr>
          <p:nvPr>
            <p:ph idx="1"/>
          </p:nvPr>
        </p:nvSpPr>
        <p:spPr>
          <a:xfrm>
            <a:off x="1141413" y="2666999"/>
            <a:ext cx="5645753" cy="3124201"/>
          </a:xfrm>
        </p:spPr>
        <p:txBody>
          <a:bodyPr/>
          <a:lstStyle/>
          <a:p>
            <a:r>
              <a:rPr lang="en-US" dirty="0" smtClean="0"/>
              <a:t>Some ideas for protecting items in space have come from NASA’s Hypervelocity Impact Technology Facility</a:t>
            </a:r>
          </a:p>
          <a:p>
            <a:r>
              <a:rPr lang="en-US" dirty="0" smtClean="0"/>
              <a:t>They have developed many advanced shielding concepts that will be used on the ISS</a:t>
            </a:r>
          </a:p>
          <a:p>
            <a:endParaRPr lang="en-IN" dirty="0"/>
          </a:p>
        </p:txBody>
      </p:sp>
      <p:pic>
        <p:nvPicPr>
          <p:cNvPr id="4" name="Picture 3"/>
          <p:cNvPicPr>
            <a:picLocks noChangeAspect="1"/>
          </p:cNvPicPr>
          <p:nvPr/>
        </p:nvPicPr>
        <p:blipFill>
          <a:blip r:embed="rId2"/>
          <a:stretch>
            <a:fillRect/>
          </a:stretch>
        </p:blipFill>
        <p:spPr>
          <a:xfrm>
            <a:off x="7599361" y="1008309"/>
            <a:ext cx="3448050" cy="5034653"/>
          </a:xfrm>
          <a:prstGeom prst="rect">
            <a:avLst/>
          </a:prstGeom>
        </p:spPr>
      </p:pic>
    </p:spTree>
    <p:extLst>
      <p:ext uri="{BB962C8B-B14F-4D97-AF65-F5344CB8AC3E}">
        <p14:creationId xmlns:p14="http://schemas.microsoft.com/office/powerpoint/2010/main" val="3051224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Orbit</a:t>
            </a:r>
            <a:endParaRPr lang="en-IN" dirty="0"/>
          </a:p>
        </p:txBody>
      </p:sp>
      <p:sp>
        <p:nvSpPr>
          <p:cNvPr id="3" name="Content Placeholder 2"/>
          <p:cNvSpPr>
            <a:spLocks noGrp="1"/>
          </p:cNvSpPr>
          <p:nvPr>
            <p:ph idx="1"/>
          </p:nvPr>
        </p:nvSpPr>
        <p:spPr/>
        <p:txBody>
          <a:bodyPr/>
          <a:lstStyle/>
          <a:p>
            <a:r>
              <a:rPr lang="en-US" dirty="0"/>
              <a:t>Sometimes it would require too much fuel to de-orbit a satellite from its path. In these cases, it can also be brought to an orbit where atmospheric drag would cause it to de-orbit after some years. </a:t>
            </a:r>
          </a:p>
          <a:p>
            <a:r>
              <a:rPr lang="en-US" dirty="0"/>
              <a:t>This has been done! The French Spot-1 satellite, brought its time to atmospheric reentry down from an estimated 200 years to about 15 years by lowering its perigee from 830 km to about 550 km.</a:t>
            </a:r>
          </a:p>
          <a:p>
            <a:endParaRPr lang="en-IN" dirty="0"/>
          </a:p>
        </p:txBody>
      </p:sp>
    </p:spTree>
    <p:extLst>
      <p:ext uri="{BB962C8B-B14F-4D97-AF65-F5344CB8AC3E}">
        <p14:creationId xmlns:p14="http://schemas.microsoft.com/office/powerpoint/2010/main" val="1719004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Terminator Tether</a:t>
            </a:r>
            <a:endParaRPr lang="en-IN" dirty="0"/>
          </a:p>
        </p:txBody>
      </p:sp>
      <p:sp>
        <p:nvSpPr>
          <p:cNvPr id="3" name="Content Placeholder 2"/>
          <p:cNvSpPr>
            <a:spLocks noGrp="1"/>
          </p:cNvSpPr>
          <p:nvPr>
            <p:ph idx="1"/>
          </p:nvPr>
        </p:nvSpPr>
        <p:spPr>
          <a:xfrm>
            <a:off x="1141413" y="2666999"/>
            <a:ext cx="6624548" cy="3124201"/>
          </a:xfrm>
        </p:spPr>
        <p:txBody>
          <a:bodyPr/>
          <a:lstStyle/>
          <a:p>
            <a:r>
              <a:rPr lang="en-US" dirty="0" smtClean="0"/>
              <a:t>When a satellite has completed its task, it could be brought back down to Earth where it could be properly disposed of and/or recycled. </a:t>
            </a:r>
          </a:p>
          <a:p>
            <a:r>
              <a:rPr lang="en-US" dirty="0" smtClean="0"/>
              <a:t>This could be done with the use of a "terminator tether," also called an “electro-dynamic tether” that is rolled out, and slows down the spacecraft</a:t>
            </a:r>
            <a:endParaRPr lang="en-IN" dirty="0"/>
          </a:p>
        </p:txBody>
      </p:sp>
      <p:pic>
        <p:nvPicPr>
          <p:cNvPr id="4" name="Picture 3"/>
          <p:cNvPicPr>
            <a:picLocks noChangeAspect="1"/>
          </p:cNvPicPr>
          <p:nvPr/>
        </p:nvPicPr>
        <p:blipFill>
          <a:blip r:embed="rId2"/>
          <a:stretch>
            <a:fillRect/>
          </a:stretch>
        </p:blipFill>
        <p:spPr>
          <a:xfrm>
            <a:off x="7935799" y="1385081"/>
            <a:ext cx="3371851" cy="3929503"/>
          </a:xfrm>
          <a:prstGeom prst="rect">
            <a:avLst/>
          </a:prstGeom>
        </p:spPr>
      </p:pic>
    </p:spTree>
    <p:extLst>
      <p:ext uri="{BB962C8B-B14F-4D97-AF65-F5344CB8AC3E}">
        <p14:creationId xmlns:p14="http://schemas.microsoft.com/office/powerpoint/2010/main" val="17572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Ideas</a:t>
            </a:r>
            <a:endParaRPr lang="en-IN" dirty="0"/>
          </a:p>
        </p:txBody>
      </p:sp>
      <p:sp>
        <p:nvSpPr>
          <p:cNvPr id="3" name="Content Placeholder 2"/>
          <p:cNvSpPr>
            <a:spLocks noGrp="1"/>
          </p:cNvSpPr>
          <p:nvPr>
            <p:ph idx="1"/>
          </p:nvPr>
        </p:nvSpPr>
        <p:spPr/>
        <p:txBody>
          <a:bodyPr>
            <a:normAutofit fontScale="92500" lnSpcReduction="10000"/>
          </a:bodyPr>
          <a:lstStyle/>
          <a:p>
            <a:pPr>
              <a:spcAft>
                <a:spcPts val="600"/>
              </a:spcAft>
            </a:pPr>
            <a:r>
              <a:rPr lang="en-US" sz="2400" dirty="0" smtClean="0"/>
              <a:t>Unfortunately, many other ideas are either too expensive or unrealistic. These involve pulling space debris back into Earth's atmosphere by:</a:t>
            </a:r>
          </a:p>
          <a:p>
            <a:pPr lvl="1">
              <a:spcAft>
                <a:spcPts val="600"/>
              </a:spcAft>
            </a:pPr>
            <a:r>
              <a:rPr lang="en-US" dirty="0"/>
              <a:t>Using laser brooms to vaporize or nudge particles into rapidly-decaying orbits also called the Orion Project</a:t>
            </a:r>
          </a:p>
          <a:p>
            <a:pPr lvl="1">
              <a:spcAft>
                <a:spcPts val="600"/>
              </a:spcAft>
            </a:pPr>
            <a:r>
              <a:rPr lang="en-US" dirty="0"/>
              <a:t>Huge aero-gel blobs to absorb impacting junk and eventually fall out of orbit with them trapped inside </a:t>
            </a:r>
          </a:p>
          <a:p>
            <a:pPr>
              <a:spcAft>
                <a:spcPts val="600"/>
              </a:spcAft>
            </a:pPr>
            <a:r>
              <a:rPr lang="en-US" sz="2400" dirty="0" smtClean="0"/>
              <a:t>Instead, NASA currently focuses on preventing collisions by keeping track of the larger debris, and preventing more debris from littering space.</a:t>
            </a:r>
          </a:p>
          <a:p>
            <a:endParaRPr lang="en-IN" dirty="0"/>
          </a:p>
        </p:txBody>
      </p:sp>
    </p:spTree>
    <p:extLst>
      <p:ext uri="{BB962C8B-B14F-4D97-AF65-F5344CB8AC3E}">
        <p14:creationId xmlns:p14="http://schemas.microsoft.com/office/powerpoint/2010/main" val="2928480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IN" dirty="0"/>
          </a:p>
        </p:txBody>
      </p:sp>
      <p:sp>
        <p:nvSpPr>
          <p:cNvPr id="3" name="Content Placeholder 2"/>
          <p:cNvSpPr>
            <a:spLocks noGrp="1"/>
          </p:cNvSpPr>
          <p:nvPr>
            <p:ph idx="1"/>
          </p:nvPr>
        </p:nvSpPr>
        <p:spPr/>
        <p:txBody>
          <a:bodyPr/>
          <a:lstStyle/>
          <a:p>
            <a:r>
              <a:rPr lang="en-US" dirty="0"/>
              <a:t>http://www.nasa.gov/</a:t>
            </a:r>
          </a:p>
          <a:p>
            <a:r>
              <a:rPr lang="en-US" dirty="0"/>
              <a:t>http://www.space.com/spacewatch/space_junk.html</a:t>
            </a:r>
          </a:p>
          <a:p>
            <a:r>
              <a:rPr lang="en-US" dirty="0"/>
              <a:t>http://www.space.com/scienceastronomy/planetearth/space_junk_000901.html</a:t>
            </a:r>
          </a:p>
          <a:p>
            <a:r>
              <a:rPr lang="en-US" dirty="0"/>
              <a:t>http://</a:t>
            </a:r>
            <a:r>
              <a:rPr lang="en-US" dirty="0" smtClean="0"/>
              <a:t>en.wikipedia.org/wiki/Space_debris</a:t>
            </a:r>
          </a:p>
          <a:p>
            <a:r>
              <a:rPr lang="en-US" dirty="0" smtClean="0"/>
              <a:t>http://images.google.com</a:t>
            </a:r>
          </a:p>
          <a:p>
            <a:endParaRPr lang="en-US" dirty="0"/>
          </a:p>
        </p:txBody>
      </p:sp>
    </p:spTree>
    <p:extLst>
      <p:ext uri="{BB962C8B-B14F-4D97-AF65-F5344CB8AC3E}">
        <p14:creationId xmlns:p14="http://schemas.microsoft.com/office/powerpoint/2010/main" val="335005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02287"/>
            <a:ext cx="10515600" cy="2253803"/>
          </a:xfrm>
        </p:spPr>
        <p:txBody>
          <a:bodyPr>
            <a:normAutofit/>
          </a:bodyPr>
          <a:lstStyle/>
          <a:p>
            <a:pPr algn="ctr"/>
            <a:r>
              <a:rPr lang="en-IN" sz="8000" dirty="0" smtClean="0">
                <a:effectLst>
                  <a:outerShdw blurRad="38100" dist="38100" dir="2700000" algn="tl">
                    <a:srgbClr val="000000">
                      <a:alpha val="43137"/>
                    </a:srgbClr>
                  </a:outerShdw>
                </a:effectLst>
                <a:latin typeface="+mn-lt"/>
              </a:rPr>
              <a:t>Thank You!</a:t>
            </a:r>
            <a:endParaRPr lang="en-IN" sz="80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973640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out there?</a:t>
            </a:r>
            <a:endParaRPr lang="en-IN" dirty="0"/>
          </a:p>
        </p:txBody>
      </p:sp>
      <p:sp>
        <p:nvSpPr>
          <p:cNvPr id="3" name="Content Placeholder 2"/>
          <p:cNvSpPr>
            <a:spLocks noGrp="1"/>
          </p:cNvSpPr>
          <p:nvPr>
            <p:ph idx="1"/>
          </p:nvPr>
        </p:nvSpPr>
        <p:spPr>
          <a:xfrm>
            <a:off x="1141413" y="1944710"/>
            <a:ext cx="5723026" cy="4546241"/>
          </a:xfrm>
        </p:spPr>
        <p:txBody>
          <a:bodyPr>
            <a:normAutofit/>
          </a:bodyPr>
          <a:lstStyle/>
          <a:p>
            <a:r>
              <a:rPr lang="en-US" dirty="0" smtClean="0"/>
              <a:t>Space debris is also called orbital debris, space junk and space waste. </a:t>
            </a:r>
          </a:p>
          <a:p>
            <a:r>
              <a:rPr lang="en-US" dirty="0" smtClean="0"/>
              <a:t>They are man-made objects that are in orbit around the Earth that no longer serve any useful purpose to us. </a:t>
            </a:r>
          </a:p>
          <a:p>
            <a:r>
              <a:rPr lang="en-US" dirty="0" smtClean="0"/>
              <a:t>They can include anything from entirely used rocket stages and defunct satellites to explosion fragments, paint flakes, dust, slag from solid rocket motors, coolants released by RORSAT nuclear powered satellites, deliberate insertion of small needles, and other small particles from equipment.</a:t>
            </a:r>
          </a:p>
        </p:txBody>
      </p:sp>
      <p:pic>
        <p:nvPicPr>
          <p:cNvPr id="4" name="Picture 3"/>
          <p:cNvPicPr>
            <a:picLocks noChangeAspect="1"/>
          </p:cNvPicPr>
          <p:nvPr/>
        </p:nvPicPr>
        <p:blipFill>
          <a:blip r:embed="rId2"/>
          <a:stretch>
            <a:fillRect/>
          </a:stretch>
        </p:blipFill>
        <p:spPr>
          <a:xfrm>
            <a:off x="6864439" y="1390918"/>
            <a:ext cx="4597758" cy="4889679"/>
          </a:xfrm>
          <a:prstGeom prst="rect">
            <a:avLst/>
          </a:prstGeom>
        </p:spPr>
      </p:pic>
    </p:spTree>
    <p:extLst>
      <p:ext uri="{BB962C8B-B14F-4D97-AF65-F5344CB8AC3E}">
        <p14:creationId xmlns:p14="http://schemas.microsoft.com/office/powerpoint/2010/main" val="393458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is this bad?</a:t>
            </a:r>
            <a:endParaRPr lang="en-IN" dirty="0"/>
          </a:p>
        </p:txBody>
      </p:sp>
      <p:sp>
        <p:nvSpPr>
          <p:cNvPr id="3" name="Content Placeholder 2"/>
          <p:cNvSpPr>
            <a:spLocks noGrp="1"/>
          </p:cNvSpPr>
          <p:nvPr>
            <p:ph idx="1"/>
          </p:nvPr>
        </p:nvSpPr>
        <p:spPr>
          <a:xfrm>
            <a:off x="1141413" y="1931831"/>
            <a:ext cx="6096514" cy="4713668"/>
          </a:xfrm>
        </p:spPr>
        <p:txBody>
          <a:bodyPr>
            <a:normAutofit fontScale="92500" lnSpcReduction="10000"/>
          </a:bodyPr>
          <a:lstStyle/>
          <a:p>
            <a:pPr>
              <a:spcAft>
                <a:spcPts val="600"/>
              </a:spcAft>
            </a:pPr>
            <a:r>
              <a:rPr lang="en-US" sz="2500" dirty="0" smtClean="0"/>
              <a:t>“Sandblasting” or erosive damage, can occur on objects that are both being used and unused when they come into contact with clouds of very small particles in space.</a:t>
            </a:r>
          </a:p>
          <a:p>
            <a:pPr>
              <a:spcAft>
                <a:spcPts val="600"/>
              </a:spcAft>
            </a:pPr>
            <a:r>
              <a:rPr lang="en-US" sz="2500" dirty="0" smtClean="0"/>
              <a:t>Collisions can be highly damaging to functioning satellites due to the extremely high orbital velocities at which this “junk” travels. Some debris have been recorded moving along at 17,500 mph! . Collisions are known to produce even more space junk. This phenomenon is called the </a:t>
            </a:r>
            <a:r>
              <a:rPr lang="en-US" sz="2500" b="1" dirty="0" smtClean="0"/>
              <a:t>Kessler Syndrome</a:t>
            </a:r>
            <a:r>
              <a:rPr lang="en-US" sz="2500" dirty="0" smtClean="0"/>
              <a:t>.</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17334"/>
          <a:stretch>
            <a:fillRect/>
          </a:stretch>
        </p:blipFill>
        <p:spPr bwMode="auto">
          <a:xfrm>
            <a:off x="8086010" y="2731394"/>
            <a:ext cx="32321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58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IN" dirty="0" smtClean="0"/>
              <a:t>Why to worry?</a:t>
            </a:r>
            <a:endParaRPr lang="en-IN" dirty="0"/>
          </a:p>
        </p:txBody>
      </p:sp>
      <p:sp>
        <p:nvSpPr>
          <p:cNvPr id="3" name="Content Placeholder 2"/>
          <p:cNvSpPr>
            <a:spLocks noGrp="1"/>
          </p:cNvSpPr>
          <p:nvPr>
            <p:ph idx="1"/>
          </p:nvPr>
        </p:nvSpPr>
        <p:spPr>
          <a:xfrm>
            <a:off x="838200" y="1326524"/>
            <a:ext cx="10515600" cy="6336406"/>
          </a:xfrm>
        </p:spPr>
        <p:txBody>
          <a:bodyPr>
            <a:normAutofit/>
          </a:bodyPr>
          <a:lstStyle/>
          <a:p>
            <a:r>
              <a:rPr lang="en-US" dirty="0" smtClean="0"/>
              <a:t>In 1999 it was estimated there were 4 million pounds of space junk in low-Earth orbit, made up of 110,000 objects larger than 1 cm. -- large enough to damage a satellite or a space-based telescope. Currently, about 100-200 new objects get added annually.</a:t>
            </a:r>
            <a:endParaRPr lang="en-US" sz="3200" dirty="0" smtClean="0">
              <a:latin typeface="Times New Roman" panose="02020603050405020304" pitchFamily="18" charset="0"/>
            </a:endParaRPr>
          </a:p>
          <a:p>
            <a:pPr>
              <a:lnSpc>
                <a:spcPct val="80000"/>
              </a:lnSpc>
            </a:pPr>
            <a:r>
              <a:rPr lang="en-US" dirty="0" smtClean="0"/>
              <a:t>Space Debris in general (debris can have extraterrestrial origins as well) can move at speeds up to 22,000 miles an hour.</a:t>
            </a:r>
          </a:p>
          <a:p>
            <a:pPr>
              <a:lnSpc>
                <a:spcPct val="80000"/>
              </a:lnSpc>
            </a:pPr>
            <a:r>
              <a:rPr lang="en-US" dirty="0" smtClean="0"/>
              <a:t>It means that even a small piece can cause a lot of damage to </a:t>
            </a:r>
            <a:r>
              <a:rPr lang="en-US" dirty="0"/>
              <a:t>a</a:t>
            </a:r>
            <a:r>
              <a:rPr lang="en-US" dirty="0" smtClean="0"/>
              <a:t> Space Shuttle.</a:t>
            </a:r>
          </a:p>
          <a:p>
            <a:pPr>
              <a:lnSpc>
                <a:spcPct val="80000"/>
              </a:lnSpc>
            </a:pPr>
            <a:r>
              <a:rPr lang="en-US" dirty="0" smtClean="0"/>
              <a:t>It can cripple satellites worth billions of dollars.</a:t>
            </a:r>
            <a:endParaRPr lang="en-US" dirty="0"/>
          </a:p>
          <a:p>
            <a:pPr>
              <a:lnSpc>
                <a:spcPct val="80000"/>
              </a:lnSpc>
            </a:pPr>
            <a:r>
              <a:rPr lang="en-US" dirty="0" smtClean="0"/>
              <a:t>It can even kill astronauts.</a:t>
            </a:r>
          </a:p>
          <a:p>
            <a:pPr>
              <a:lnSpc>
                <a:spcPct val="80000"/>
              </a:lnSpc>
            </a:pPr>
            <a:r>
              <a:rPr lang="en-US" dirty="0"/>
              <a:t>L</a:t>
            </a:r>
            <a:r>
              <a:rPr lang="en-US" dirty="0" smtClean="0"/>
              <a:t>arge pieces may smash into each other, breaking into hundreds of pieces and creating a dramatic cascade of collisions that can create chaos, threaten satellites and future human space travel.</a:t>
            </a:r>
          </a:p>
          <a:p>
            <a:pPr>
              <a:lnSpc>
                <a:spcPct val="80000"/>
              </a:lnSpc>
            </a:pPr>
            <a:endParaRPr lang="en-US" dirty="0" smtClean="0"/>
          </a:p>
          <a:p>
            <a:pPr>
              <a:lnSpc>
                <a:spcPct val="80000"/>
              </a:lnSpc>
            </a:pPr>
            <a:endParaRPr lang="en-US" dirty="0" smtClean="0"/>
          </a:p>
          <a:p>
            <a:endParaRPr lang="en-IN" dirty="0"/>
          </a:p>
        </p:txBody>
      </p:sp>
    </p:spTree>
    <p:extLst>
      <p:ext uri="{BB962C8B-B14F-4D97-AF65-F5344CB8AC3E}">
        <p14:creationId xmlns:p14="http://schemas.microsoft.com/office/powerpoint/2010/main" val="1822575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Interesting Facts</a:t>
            </a:r>
            <a:endParaRPr lang="en-IN" dirty="0"/>
          </a:p>
        </p:txBody>
      </p:sp>
      <p:sp>
        <p:nvSpPr>
          <p:cNvPr id="3" name="Content Placeholder 2"/>
          <p:cNvSpPr>
            <a:spLocks noGrp="1"/>
          </p:cNvSpPr>
          <p:nvPr>
            <p:ph idx="1"/>
          </p:nvPr>
        </p:nvSpPr>
        <p:spPr>
          <a:xfrm>
            <a:off x="1141413" y="2666999"/>
            <a:ext cx="6083635" cy="3939863"/>
          </a:xfrm>
        </p:spPr>
        <p:txBody>
          <a:bodyPr>
            <a:normAutofit fontScale="92500"/>
          </a:bodyPr>
          <a:lstStyle/>
          <a:p>
            <a:r>
              <a:rPr lang="en-US" dirty="0"/>
              <a:t>A</a:t>
            </a:r>
            <a:r>
              <a:rPr lang="en-US" dirty="0" smtClean="0"/>
              <a:t> tiny speck of paint from a satellite dug a pit in a space shuttle window nearly a 1/4 in. wide.</a:t>
            </a:r>
          </a:p>
          <a:p>
            <a:r>
              <a:rPr lang="en-US" dirty="0"/>
              <a:t>T</a:t>
            </a:r>
            <a:r>
              <a:rPr lang="en-US" dirty="0" smtClean="0"/>
              <a:t>he risk that a person will be hit and injured by falling space junk is less than one in 1 trillion (In 2006 a woman in Tulsa, Oklahoma was hit, but not injured, by a small piece of charred metal mesh that was later confirmed to be part of a Delta II rocket launched in 1996)</a:t>
            </a:r>
          </a:p>
          <a:p>
            <a:r>
              <a:rPr lang="en-US" dirty="0" smtClean="0"/>
              <a:t>The “most dangerous garment in history” orbited with a speed of 28,000 km/h for one month in 1965. Edward White, a Gemini 4 astronaut, lost this glove during the 1st American space walk.</a:t>
            </a:r>
          </a:p>
          <a:p>
            <a:endParaRPr lang="en-US" dirty="0" smtClean="0"/>
          </a:p>
          <a:p>
            <a:endParaRPr lang="en-US" dirty="0" smtClean="0"/>
          </a:p>
          <a:p>
            <a:endParaRPr lang="en-IN" dirty="0"/>
          </a:p>
        </p:txBody>
      </p:sp>
      <p:pic>
        <p:nvPicPr>
          <p:cNvPr id="4" name="Picture 3"/>
          <p:cNvPicPr>
            <a:picLocks noChangeAspect="1"/>
          </p:cNvPicPr>
          <p:nvPr/>
        </p:nvPicPr>
        <p:blipFill>
          <a:blip r:embed="rId2"/>
          <a:stretch>
            <a:fillRect/>
          </a:stretch>
        </p:blipFill>
        <p:spPr>
          <a:xfrm>
            <a:off x="7456868" y="2162912"/>
            <a:ext cx="4056845" cy="3711582"/>
          </a:xfrm>
          <a:prstGeom prst="rect">
            <a:avLst/>
          </a:prstGeom>
        </p:spPr>
      </p:pic>
    </p:spTree>
    <p:extLst>
      <p:ext uri="{BB962C8B-B14F-4D97-AF65-F5344CB8AC3E}">
        <p14:creationId xmlns:p14="http://schemas.microsoft.com/office/powerpoint/2010/main" val="2556776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283594"/>
          </a:xfrm>
        </p:spPr>
        <p:txBody>
          <a:bodyPr/>
          <a:lstStyle/>
          <a:p>
            <a:r>
              <a:rPr lang="en-IN" dirty="0" smtClean="0"/>
              <a:t>Interesting Facts</a:t>
            </a:r>
            <a:endParaRPr lang="en-IN" dirty="0"/>
          </a:p>
        </p:txBody>
      </p:sp>
      <p:sp>
        <p:nvSpPr>
          <p:cNvPr id="3" name="Content Placeholder 2"/>
          <p:cNvSpPr>
            <a:spLocks noGrp="1"/>
          </p:cNvSpPr>
          <p:nvPr>
            <p:ph idx="1"/>
          </p:nvPr>
        </p:nvSpPr>
        <p:spPr>
          <a:xfrm>
            <a:off x="1141413" y="2666999"/>
            <a:ext cx="6006362" cy="3124201"/>
          </a:xfrm>
        </p:spPr>
        <p:txBody>
          <a:bodyPr>
            <a:noAutofit/>
          </a:bodyPr>
          <a:lstStyle/>
          <a:p>
            <a:pPr>
              <a:lnSpc>
                <a:spcPct val="80000"/>
              </a:lnSpc>
            </a:pPr>
            <a:r>
              <a:rPr lang="en-US" dirty="0" smtClean="0"/>
              <a:t>In July 2006 astronaut Piers Sellers reported that he lost a spatula (it is nicknamed “</a:t>
            </a:r>
            <a:r>
              <a:rPr lang="en-US" dirty="0" err="1" smtClean="0"/>
              <a:t>spatsat</a:t>
            </a:r>
            <a:r>
              <a:rPr lang="en-US" dirty="0" smtClean="0"/>
              <a:t>”)</a:t>
            </a:r>
          </a:p>
          <a:p>
            <a:pPr>
              <a:lnSpc>
                <a:spcPct val="80000"/>
              </a:lnSpc>
            </a:pPr>
            <a:r>
              <a:rPr lang="en-US" dirty="0" smtClean="0"/>
              <a:t>In 2006 a couple of bolts “escaped” as astronauts were adding a part to the ISS (at 17,000 mph even a small bolt can hit a space shuttle with the impact of a hand grenade)</a:t>
            </a:r>
          </a:p>
          <a:p>
            <a:pPr>
              <a:lnSpc>
                <a:spcPct val="80000"/>
              </a:lnSpc>
            </a:pPr>
            <a:r>
              <a:rPr lang="en-US" dirty="0" smtClean="0"/>
              <a:t>The oldest piece of space junk still in orbit is the second U.S. satellite, Vanguard I, launched on March 17, 1958, which worked for only 6 years</a:t>
            </a:r>
          </a:p>
          <a:p>
            <a:r>
              <a:rPr lang="en-US" dirty="0" smtClean="0"/>
              <a:t>In June 2000, the total number of </a:t>
            </a:r>
            <a:r>
              <a:rPr lang="en-US" dirty="0" err="1" smtClean="0"/>
              <a:t>trackable</a:t>
            </a:r>
            <a:r>
              <a:rPr lang="en-US" dirty="0" smtClean="0"/>
              <a:t> space objects included 90 space probes, 2,671 satellites and 6,096 pieces of space junk.</a:t>
            </a:r>
          </a:p>
          <a:p>
            <a:endParaRPr lang="en-IN" dirty="0"/>
          </a:p>
        </p:txBody>
      </p:sp>
      <p:pic>
        <p:nvPicPr>
          <p:cNvPr id="4" name="Picture 3"/>
          <p:cNvPicPr>
            <a:picLocks noChangeAspect="1"/>
          </p:cNvPicPr>
          <p:nvPr/>
        </p:nvPicPr>
        <p:blipFill>
          <a:blip r:embed="rId2"/>
          <a:stretch>
            <a:fillRect/>
          </a:stretch>
        </p:blipFill>
        <p:spPr>
          <a:xfrm>
            <a:off x="7534141" y="1251397"/>
            <a:ext cx="3795279" cy="4967154"/>
          </a:xfrm>
          <a:prstGeom prst="rect">
            <a:avLst/>
          </a:prstGeom>
        </p:spPr>
      </p:pic>
    </p:spTree>
    <p:extLst>
      <p:ext uri="{BB962C8B-B14F-4D97-AF65-F5344CB8AC3E}">
        <p14:creationId xmlns:p14="http://schemas.microsoft.com/office/powerpoint/2010/main" val="132965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“Re-Entry” of Skylab</a:t>
            </a:r>
            <a:endParaRPr lang="en-IN" dirty="0"/>
          </a:p>
        </p:txBody>
      </p:sp>
      <p:sp>
        <p:nvSpPr>
          <p:cNvPr id="3" name="Content Placeholder 2"/>
          <p:cNvSpPr>
            <a:spLocks noGrp="1"/>
          </p:cNvSpPr>
          <p:nvPr>
            <p:ph idx="1"/>
          </p:nvPr>
        </p:nvSpPr>
        <p:spPr>
          <a:xfrm>
            <a:off x="1141412" y="1970468"/>
            <a:ext cx="6341213" cy="4481847"/>
          </a:xfrm>
        </p:spPr>
        <p:txBody>
          <a:bodyPr>
            <a:normAutofit/>
          </a:bodyPr>
          <a:lstStyle/>
          <a:p>
            <a:r>
              <a:rPr lang="en-US" dirty="0" smtClean="0"/>
              <a:t>The most spectacular re-entry was Skylab, the U.S. space station that was launched in 1973</a:t>
            </a:r>
          </a:p>
          <a:p>
            <a:r>
              <a:rPr lang="en-US" dirty="0" smtClean="0"/>
              <a:t>Most of it splashed down in the Indian Ocean in 1979, but some landed in sparsely populated western Australia</a:t>
            </a:r>
          </a:p>
          <a:p>
            <a:r>
              <a:rPr lang="en-US" dirty="0" smtClean="0"/>
              <a:t>No one was injured but the U.S. Department of State received a $400 fine for littering the town of Esperance, Australia </a:t>
            </a:r>
          </a:p>
          <a:p>
            <a:endParaRPr lang="en-IN" dirty="0"/>
          </a:p>
        </p:txBody>
      </p:sp>
      <p:pic>
        <p:nvPicPr>
          <p:cNvPr id="4" name="Picture 3"/>
          <p:cNvPicPr>
            <a:picLocks noChangeAspect="1"/>
          </p:cNvPicPr>
          <p:nvPr/>
        </p:nvPicPr>
        <p:blipFill>
          <a:blip r:embed="rId2"/>
          <a:stretch>
            <a:fillRect/>
          </a:stretch>
        </p:blipFill>
        <p:spPr>
          <a:xfrm>
            <a:off x="7760997" y="1816792"/>
            <a:ext cx="3675442" cy="4062989"/>
          </a:xfrm>
          <a:prstGeom prst="rect">
            <a:avLst/>
          </a:prstGeom>
        </p:spPr>
      </p:pic>
    </p:spTree>
    <p:extLst>
      <p:ext uri="{BB962C8B-B14F-4D97-AF65-F5344CB8AC3E}">
        <p14:creationId xmlns:p14="http://schemas.microsoft.com/office/powerpoint/2010/main" val="73204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Chain Reaction</a:t>
            </a:r>
            <a:endParaRPr lang="en-IN" dirty="0"/>
          </a:p>
        </p:txBody>
      </p:sp>
      <p:sp>
        <p:nvSpPr>
          <p:cNvPr id="3" name="Content Placeholder 2"/>
          <p:cNvSpPr>
            <a:spLocks noGrp="1"/>
          </p:cNvSpPr>
          <p:nvPr>
            <p:ph idx="1"/>
          </p:nvPr>
        </p:nvSpPr>
        <p:spPr>
          <a:xfrm>
            <a:off x="1141413" y="1944710"/>
            <a:ext cx="5765708" cy="4765183"/>
          </a:xfrm>
        </p:spPr>
        <p:txBody>
          <a:bodyPr>
            <a:normAutofit/>
          </a:bodyPr>
          <a:lstStyle/>
          <a:p>
            <a:r>
              <a:rPr lang="en-US" dirty="0" smtClean="0"/>
              <a:t>China’s test on January 11, 2007 of an anti-satellite (ASAT) rocket shattered an old weather satellite into thousands of large fragments </a:t>
            </a:r>
          </a:p>
          <a:p>
            <a:r>
              <a:rPr lang="en-US" dirty="0" smtClean="0"/>
              <a:t>This is the worst such episode in space history</a:t>
            </a:r>
          </a:p>
          <a:p>
            <a:r>
              <a:rPr lang="en-US" dirty="0" smtClean="0"/>
              <a:t>Today, next year, or next decade some of this debris may start a cascade of collisions that may expand for centuries, putting billions of dollars of advanced satellites at risk </a:t>
            </a:r>
          </a:p>
          <a:p>
            <a:endParaRPr lang="en-IN" dirty="0"/>
          </a:p>
        </p:txBody>
      </p:sp>
      <p:pic>
        <p:nvPicPr>
          <p:cNvPr id="4" name="Picture 3"/>
          <p:cNvPicPr>
            <a:picLocks noChangeAspect="1"/>
          </p:cNvPicPr>
          <p:nvPr/>
        </p:nvPicPr>
        <p:blipFill>
          <a:blip r:embed="rId2"/>
          <a:stretch>
            <a:fillRect/>
          </a:stretch>
        </p:blipFill>
        <p:spPr>
          <a:xfrm>
            <a:off x="7276191" y="1713425"/>
            <a:ext cx="4140290" cy="4395863"/>
          </a:xfrm>
          <a:prstGeom prst="rect">
            <a:avLst/>
          </a:prstGeom>
        </p:spPr>
      </p:pic>
    </p:spTree>
    <p:extLst>
      <p:ext uri="{BB962C8B-B14F-4D97-AF65-F5344CB8AC3E}">
        <p14:creationId xmlns:p14="http://schemas.microsoft.com/office/powerpoint/2010/main" val="2746423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Situation</a:t>
            </a:r>
            <a:endParaRPr lang="en-IN" dirty="0"/>
          </a:p>
        </p:txBody>
      </p:sp>
      <p:sp>
        <p:nvSpPr>
          <p:cNvPr id="3" name="Content Placeholder 2"/>
          <p:cNvSpPr>
            <a:spLocks noGrp="1"/>
          </p:cNvSpPr>
          <p:nvPr>
            <p:ph idx="1"/>
          </p:nvPr>
        </p:nvSpPr>
        <p:spPr/>
        <p:txBody>
          <a:bodyPr/>
          <a:lstStyle/>
          <a:p>
            <a:r>
              <a:rPr lang="en-US" dirty="0" smtClean="0"/>
              <a:t>Space agencies continue to monitor the debris in space as new objects are added every few days from launches, collisions and explosions</a:t>
            </a:r>
          </a:p>
          <a:p>
            <a:r>
              <a:rPr lang="en-US" dirty="0" smtClean="0"/>
              <a:t>As of now, there are no regulations controlling the generation of junk, only recommendations are about minimizing it</a:t>
            </a:r>
          </a:p>
          <a:p>
            <a:r>
              <a:rPr lang="en-US" dirty="0" smtClean="0"/>
              <a:t>The U.S. Space Command monitors space debris and informs NASA and other agencies when there is a threat</a:t>
            </a:r>
          </a:p>
          <a:p>
            <a:endParaRPr lang="en-IN" dirty="0"/>
          </a:p>
        </p:txBody>
      </p:sp>
    </p:spTree>
    <p:extLst>
      <p:ext uri="{BB962C8B-B14F-4D97-AF65-F5344CB8AC3E}">
        <p14:creationId xmlns:p14="http://schemas.microsoft.com/office/powerpoint/2010/main" val="3474875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128</TotalTime>
  <Words>1042</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Times New Roman</vt:lpstr>
      <vt:lpstr>Mesh</vt:lpstr>
      <vt:lpstr>Space Junk</vt:lpstr>
      <vt:lpstr>What is out there?</vt:lpstr>
      <vt:lpstr>Why is this bad?</vt:lpstr>
      <vt:lpstr>Why to worry?</vt:lpstr>
      <vt:lpstr>Interesting Facts</vt:lpstr>
      <vt:lpstr>Interesting Facts</vt:lpstr>
      <vt:lpstr>“Re-Entry” of Skylab</vt:lpstr>
      <vt:lpstr>Chinese Chain Reaction</vt:lpstr>
      <vt:lpstr>Current Situation</vt:lpstr>
      <vt:lpstr>How to Deal?</vt:lpstr>
      <vt:lpstr>Armouring</vt:lpstr>
      <vt:lpstr>Alternate Orbit</vt:lpstr>
      <vt:lpstr>Terminator Tether</vt:lpstr>
      <vt:lpstr>Other Ideas</vt:lpstr>
      <vt:lpstr>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Junk</dc:title>
  <dc:creator>Kartikeya Srivastava</dc:creator>
  <cp:lastModifiedBy>Kartikeya Srivastava</cp:lastModifiedBy>
  <cp:revision>16</cp:revision>
  <dcterms:created xsi:type="dcterms:W3CDTF">2015-05-19T11:49:40Z</dcterms:created>
  <dcterms:modified xsi:type="dcterms:W3CDTF">2015-05-19T16:09:15Z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