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67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06F93-4CF5-4844-B7BE-0D075B12FCAE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562A6-663F-4593-BF7E-74E2C681E3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62A6-663F-4593-BF7E-74E2C681E3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E5C8668-2E7D-4255-BBBA-0C613CEF5F11}" type="datetimeFigureOut">
              <a:rPr lang="en-US" smtClean="0"/>
              <a:pPr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01D76A-F776-4D8E-AA1D-6136B843A1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hit\Desktop\xraya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scene3d>
            <a:camera prst="orthographicFront"/>
            <a:lightRig rig="morning" dir="t"/>
          </a:scene3d>
          <a:sp3d>
            <a:bevelT w="12700"/>
          </a:sp3d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752599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X Ray Astronomy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64770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Presented by:-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				Mohit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Shashwat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Ankit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9"/>
            <a:ext cx="8229600" cy="5821363"/>
          </a:xfrm>
        </p:spPr>
        <p:txBody>
          <a:bodyPr/>
          <a:lstStyle/>
          <a:p>
            <a:r>
              <a:rPr lang="en-US" sz="2800" b="1" u="sng" dirty="0" smtClean="0"/>
              <a:t>TIME SERIES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sz="2800" dirty="0" smtClean="0"/>
              <a:t>As the detectors can tell when each photon hit, it is trivial to see if a sources' emission is varying in time. In the case of a stellar X-ray source, an X-ray binary for example, or the emission from an Active Galactic Nucleus (AGN), this is </a:t>
            </a:r>
            <a:r>
              <a:rPr lang="en-US" sz="2800" b="1" dirty="0" smtClean="0"/>
              <a:t>useful to show the orbital period of the source </a:t>
            </a:r>
            <a:r>
              <a:rPr lang="en-US" sz="2800" dirty="0" smtClean="0"/>
              <a:t>(or part of it).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554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X-Rays helped in exploring our Solar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5"/>
                </a:solidFill>
              </a:rPr>
              <a:t>Earth’s </a:t>
            </a:r>
            <a:r>
              <a:rPr lang="en-US" sz="3200" b="1" u="sng" dirty="0" err="1" smtClean="0">
                <a:solidFill>
                  <a:schemeClr val="accent5"/>
                </a:solidFill>
              </a:rPr>
              <a:t>Geocorona</a:t>
            </a:r>
            <a:r>
              <a:rPr lang="en-US" sz="3200" b="1" u="sng" dirty="0" smtClean="0">
                <a:solidFill>
                  <a:schemeClr val="accent5"/>
                </a:solidFill>
              </a:rPr>
              <a:t>:-</a:t>
            </a:r>
          </a:p>
          <a:p>
            <a:r>
              <a:rPr lang="en-US" sz="1800" dirty="0" smtClean="0"/>
              <a:t>Very close to home, Chandra has detected evidence of X-rays from Earth's </a:t>
            </a:r>
            <a:r>
              <a:rPr lang="en-US" sz="1800" dirty="0" err="1" smtClean="0"/>
              <a:t>geocorona</a:t>
            </a:r>
            <a:r>
              <a:rPr lang="en-US" sz="1800" dirty="0" smtClean="0"/>
              <a:t> (extended outer atmosphere) through which Chandra moves</a:t>
            </a:r>
            <a:r>
              <a:rPr lang="en-US" sz="1800" b="1" dirty="0" smtClean="0"/>
              <a:t>. The </a:t>
            </a:r>
            <a:r>
              <a:rPr lang="en-US" sz="1800" b="1" dirty="0" err="1" smtClean="0"/>
              <a:t>geocoronal</a:t>
            </a:r>
            <a:r>
              <a:rPr lang="en-US" sz="1800" b="1" dirty="0" smtClean="0"/>
              <a:t> X-rays are caused by collisions between hydrogen atoms in the </a:t>
            </a:r>
            <a:r>
              <a:rPr lang="en-US" sz="1800" b="1" dirty="0" err="1" smtClean="0"/>
              <a:t>geocorona</a:t>
            </a:r>
            <a:r>
              <a:rPr lang="en-US" sz="1800" b="1" dirty="0" smtClean="0"/>
              <a:t> with carbon, oxygen and neon ions that are streaming away from the Sun in the solar wind.</a:t>
            </a:r>
          </a:p>
          <a:p>
            <a:endParaRPr lang="en-US" sz="1800" dirty="0"/>
          </a:p>
        </p:txBody>
      </p:sp>
      <p:pic>
        <p:nvPicPr>
          <p:cNvPr id="4" name="Picture 3" descr="magfieldG-72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282" y="4038600"/>
            <a:ext cx="3810000" cy="2133600"/>
          </a:xfrm>
          <a:prstGeom prst="rect">
            <a:avLst/>
          </a:prstGeom>
        </p:spPr>
      </p:pic>
      <p:pic>
        <p:nvPicPr>
          <p:cNvPr id="5" name="Picture 4" descr="charge_ex_4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0" y="4114800"/>
            <a:ext cx="5143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707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1999s4_03_nomarkup_th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2504180" cy="2235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406236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By observing X-rays due to charge exchange in the </a:t>
            </a:r>
            <a:r>
              <a:rPr lang="en-US" dirty="0" err="1" smtClean="0"/>
              <a:t>cometary</a:t>
            </a:r>
            <a:r>
              <a:rPr lang="en-US" dirty="0" smtClean="0"/>
              <a:t> atmosphere, </a:t>
            </a:r>
            <a:r>
              <a:rPr lang="en-US" b="1" dirty="0" smtClean="0"/>
              <a:t>it is possible to study the elements present in the solar wind, the structure of the comet's atmosphere, and </a:t>
            </a:r>
            <a:r>
              <a:rPr lang="en-US" b="1" dirty="0" err="1" smtClean="0"/>
              <a:t>cometary</a:t>
            </a:r>
            <a:r>
              <a:rPr lang="en-US" b="1" dirty="0" smtClean="0"/>
              <a:t> rotation</a:t>
            </a:r>
            <a:r>
              <a:rPr lang="en-US" dirty="0" smtClean="0"/>
              <a:t>. In the future it may be possible to detect X-radiation from collections of hundreds of comets around stars other than the Sun. Young stars would be the most promising candidates because they have vigorous stellar winds. </a:t>
            </a:r>
            <a:endParaRPr lang="en-US" dirty="0"/>
          </a:p>
        </p:txBody>
      </p:sp>
      <p:pic>
        <p:nvPicPr>
          <p:cNvPr id="6" name="Picture 5" descr="fluorescence_med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1380" y="3810000"/>
            <a:ext cx="5462831" cy="2895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Imaging of a comet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6200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>
                <a:solidFill>
                  <a:schemeClr val="accent2">
                    <a:lumMod val="75000"/>
                  </a:schemeClr>
                </a:solidFill>
              </a:rPr>
              <a:t>COMETS</a:t>
            </a:r>
            <a:endParaRPr lang="en-IN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on_comp_4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1" y="1600200"/>
            <a:ext cx="6715125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818" y="5334000"/>
            <a:ext cx="755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X-rays give a direct measurement of elements present, independent of assumptions about the type of mineral or other complications.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652790"/>
            <a:ext cx="4009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MOON IN X-RAY </a:t>
            </a:r>
            <a:endParaRPr lang="en-IN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431" y="228600"/>
            <a:ext cx="7683641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Famous X Ray Telescopes:-</a:t>
            </a:r>
            <a:endParaRPr lang="en-US" dirty="0"/>
          </a:p>
        </p:txBody>
      </p:sp>
      <p:pic>
        <p:nvPicPr>
          <p:cNvPr id="4" name="Content Placeholder 3" descr="Chandra_X-ray_Observat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02203"/>
            <a:ext cx="3657600" cy="3183467"/>
          </a:xfrm>
        </p:spPr>
      </p:pic>
      <p:pic>
        <p:nvPicPr>
          <p:cNvPr id="5" name="Picture 4" descr="xmm_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362200"/>
            <a:ext cx="3810000" cy="2952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15000"/>
            <a:ext cx="3708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Chandra telescope by NASA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5698911"/>
            <a:ext cx="321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XMM-Newton by ESA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an </a:t>
            </a:r>
            <a:r>
              <a:rPr lang="en-US" dirty="0" err="1" smtClean="0"/>
              <a:t>Xray</a:t>
            </a:r>
            <a:r>
              <a:rPr lang="en-US" dirty="0" smtClean="0"/>
              <a:t> Telescope focus </a:t>
            </a:r>
            <a:r>
              <a:rPr lang="en-US" dirty="0" err="1" smtClean="0"/>
              <a:t>Xrays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g29a_chandr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828799"/>
            <a:ext cx="8977745" cy="2978597"/>
          </a:xfrm>
        </p:spPr>
      </p:pic>
      <p:sp>
        <p:nvSpPr>
          <p:cNvPr id="6" name="TextBox 5"/>
          <p:cNvSpPr txBox="1"/>
          <p:nvPr/>
        </p:nvSpPr>
        <p:spPr>
          <a:xfrm>
            <a:off x="381000" y="4909066"/>
            <a:ext cx="678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cannot use a spherical mirror to focus the x ray beam at the centre.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278398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Because the x ray photon gets absorbed upon normal incidence</a:t>
            </a:r>
            <a:r>
              <a:rPr lang="en-US" dirty="0" smtClean="0"/>
              <a:t>. Hence we use </a:t>
            </a:r>
          </a:p>
          <a:p>
            <a:r>
              <a:rPr lang="en-US" dirty="0" smtClean="0"/>
              <a:t>Parabaloid or hyperboloid mirror. These mirrors reflect x ray photons at a gazing </a:t>
            </a:r>
          </a:p>
          <a:p>
            <a:r>
              <a:rPr lang="en-US" dirty="0" smtClean="0"/>
              <a:t>Angle. So to focus x ray the length can be very large so we use nested mirrors </a:t>
            </a:r>
          </a:p>
          <a:p>
            <a:r>
              <a:rPr lang="en-US" dirty="0" smtClean="0"/>
              <a:t>As in case of CHANDRA.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315200" cy="1600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Future Scope in X-Ray Astronomy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543800" cy="3886200"/>
          </a:xfrm>
        </p:spPr>
        <p:txBody>
          <a:bodyPr>
            <a:normAutofit lnSpcReduction="10000"/>
          </a:bodyPr>
          <a:lstStyle/>
          <a:p>
            <a:endParaRPr lang="en-IN" b="1" i="1" dirty="0" smtClean="0"/>
          </a:p>
          <a:p>
            <a:r>
              <a:rPr lang="en-IN" b="1" i="1" dirty="0" smtClean="0"/>
              <a:t>The </a:t>
            </a:r>
            <a:r>
              <a:rPr lang="en-IN" b="1" i="1" dirty="0"/>
              <a:t>evolving violent </a:t>
            </a:r>
            <a:r>
              <a:rPr lang="en-IN" b="1" i="1" dirty="0" smtClean="0"/>
              <a:t>universe</a:t>
            </a:r>
          </a:p>
          <a:p>
            <a:pPr marL="0" indent="0">
              <a:buNone/>
            </a:pPr>
            <a:r>
              <a:rPr lang="en-IN" sz="2000" dirty="0" smtClean="0"/>
              <a:t>   finding </a:t>
            </a:r>
            <a:r>
              <a:rPr lang="en-IN" sz="2000" dirty="0"/>
              <a:t>massive black holes growing in the </a:t>
            </a:r>
            <a:r>
              <a:rPr lang="en-IN" sz="2000" dirty="0" err="1"/>
              <a:t>centers</a:t>
            </a:r>
            <a:r>
              <a:rPr lang="en-IN" sz="2000" dirty="0"/>
              <a:t> of </a:t>
            </a:r>
            <a:r>
              <a:rPr lang="en-IN" sz="2000" dirty="0" smtClean="0"/>
              <a:t>galaxies.</a:t>
            </a:r>
            <a:endParaRPr lang="en-IN" sz="2000" b="1" i="1" dirty="0" smtClean="0"/>
          </a:p>
          <a:p>
            <a:r>
              <a:rPr lang="en-IN" b="1" i="1" dirty="0"/>
              <a:t>The universe taking </a:t>
            </a:r>
            <a:r>
              <a:rPr lang="en-IN" b="1" i="1" dirty="0" smtClean="0"/>
              <a:t>shape</a:t>
            </a:r>
          </a:p>
          <a:p>
            <a:pPr marL="0" indent="0">
              <a:buNone/>
            </a:pPr>
            <a:r>
              <a:rPr lang="en-IN" sz="2000" dirty="0" smtClean="0"/>
              <a:t> revealing </a:t>
            </a:r>
            <a:r>
              <a:rPr lang="en-IN" sz="2000" dirty="0"/>
              <a:t>how the baryonic component of the Universe formed </a:t>
            </a:r>
            <a:r>
              <a:rPr lang="en-IN" sz="2000" dirty="0" smtClean="0"/>
              <a:t>large-  scale </a:t>
            </a:r>
            <a:r>
              <a:rPr lang="en-IN" sz="2000" dirty="0"/>
              <a:t>structures and understanding how and when the Universe was chemically enriched by supernovae.</a:t>
            </a:r>
            <a:endParaRPr lang="en-IN" sz="2000" dirty="0" smtClean="0"/>
          </a:p>
          <a:p>
            <a:r>
              <a:rPr lang="en-IN" b="1" i="1" dirty="0"/>
              <a:t>Matter under extreme conditions</a:t>
            </a: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sz="2000" dirty="0"/>
              <a:t>studying how matter behaves in the strongest gravitational fields around black holes and at very high densities in the interiors of neutron stars and accretion disks.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3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43000" y="838200"/>
            <a:ext cx="7086600" cy="7969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What is X-ray Astronomy?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22313" y="1905000"/>
            <a:ext cx="7772400" cy="1447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20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7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tint val="7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tint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X ray astronomy is an observational branch of </a:t>
            </a:r>
            <a:r>
              <a:rPr kumimoji="0" lang="en-US" sz="3200" b="0" i="0" u="none" strike="noStrike" kern="1200" cap="none" spc="0" normalizeH="0" baseline="0" noProof="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7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tint val="7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tint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astronomy</a:t>
            </a:r>
            <a:r>
              <a:rPr kumimoji="0" lang="en-US" sz="3200" b="0" i="0" u="none" strike="noStrike" kern="1200" cap="none" spc="0" normalizeH="0" noProof="0" dirty="0" smtClean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7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tint val="7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tint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which deals with the study of x ray observation and detection from astronomical objects.</a:t>
            </a:r>
            <a:endParaRPr kumimoji="0" lang="en-US" sz="3200" b="0" i="0" u="none" strike="noStrike" kern="1200" cap="none" spc="0" normalizeH="0" baseline="0" noProof="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1">
                      <a:tint val="75000"/>
                      <a:shade val="30000"/>
                      <a:satMod val="115000"/>
                    </a:schemeClr>
                  </a:gs>
                  <a:gs pos="50000">
                    <a:schemeClr val="tx1">
                      <a:tint val="75000"/>
                      <a:shade val="67500"/>
                      <a:satMod val="115000"/>
                    </a:schemeClr>
                  </a:gs>
                  <a:gs pos="100000">
                    <a:schemeClr val="tx1">
                      <a:tint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3962400"/>
            <a:ext cx="6858000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 rays are observed by earth surfaces and hence instruments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 detect x rays are taken to higher altitudes  using balloons , rockets etc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Astronomical Sources:-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Content Placeholder 6" descr="source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349032"/>
            <a:ext cx="2362200" cy="2100995"/>
          </a:xfrm>
        </p:spPr>
      </p:pic>
      <p:pic>
        <p:nvPicPr>
          <p:cNvPr id="9" name="Picture 8" descr="xraya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314" y="3860094"/>
            <a:ext cx="2362200" cy="2362200"/>
          </a:xfrm>
          <a:prstGeom prst="rect">
            <a:avLst/>
          </a:prstGeom>
        </p:spPr>
      </p:pic>
      <p:pic>
        <p:nvPicPr>
          <p:cNvPr id="11" name="Picture 10" descr="sourc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1423289"/>
            <a:ext cx="2362200" cy="23517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09900" y="20728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Nebulae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7024914" y="233752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Active stars</a:t>
            </a:r>
            <a:endParaRPr lang="en-US" sz="28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910771" y="62585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Super novas</a:t>
            </a:r>
            <a:endParaRPr lang="en-US" sz="2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79" y="4062500"/>
            <a:ext cx="2755442" cy="1957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0" y="625858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Sun’s C </a:t>
            </a:r>
            <a:r>
              <a:rPr lang="en-IN" sz="2400" b="1" u="sng" dirty="0" err="1" smtClean="0"/>
              <a:t>orona</a:t>
            </a:r>
            <a:endParaRPr lang="en-IN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28600"/>
            <a:ext cx="67818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Sources of X Rays:-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2057400"/>
            <a:ext cx="75438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 ray emmission is expected from astronomical objects that contain extremely hot gases at temperatures from about a million kelvin (K) to hundreds of millions of kelvin (MK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Gravity also contributes in </a:t>
            </a:r>
            <a:r>
              <a:rPr lang="en-US" dirty="0" err="1" smtClean="0"/>
              <a:t>productional</a:t>
            </a:r>
            <a:r>
              <a:rPr lang="en-US" dirty="0" smtClean="0"/>
              <a:t> of X Rays . </a:t>
            </a:r>
          </a:p>
          <a:p>
            <a:endParaRPr lang="en-US" dirty="0" smtClean="0"/>
          </a:p>
          <a:p>
            <a:r>
              <a:rPr lang="en-US" dirty="0" err="1" smtClean="0"/>
              <a:t>Infalling</a:t>
            </a:r>
            <a:r>
              <a:rPr lang="en-US" dirty="0" smtClean="0"/>
              <a:t> gas and dust is heated by the strong gravitational fields of these and other celestial objects.</a:t>
            </a:r>
          </a:p>
          <a:p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lasmas </a:t>
            </a:r>
            <a:r>
              <a:rPr lang="en-US" dirty="0" smtClean="0"/>
              <a:t>are also good sources of x rays. plasma contains ions. If the gas cloud is dense there will be large number of electron - proton interaction(when an electron gazes around a proton large amount of energy is released as x ray photons),and the luminosity of the gas cloud will be high.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an optical and X Ray Sky</a:t>
            </a:r>
            <a:endParaRPr lang="en-US" dirty="0"/>
          </a:p>
        </p:txBody>
      </p:sp>
      <p:pic>
        <p:nvPicPr>
          <p:cNvPr id="4" name="Content Placeholder 3" descr="Optical_Or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799505"/>
            <a:ext cx="3129077" cy="4419600"/>
          </a:xfrm>
        </p:spPr>
      </p:pic>
      <p:pic>
        <p:nvPicPr>
          <p:cNvPr id="5" name="Picture 4" descr="X-ray_Or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0091" y="1987835"/>
            <a:ext cx="3032379" cy="42709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6265718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Orion in optical light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7870" y="6265718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Orion in X 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Ray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u="sng" dirty="0" smtClean="0"/>
              <a:t>Astronomers classify x-rays by their energy in following ways:-</a:t>
            </a:r>
          </a:p>
          <a:p>
            <a:endParaRPr lang="en-US" sz="3600" b="1" i="1" u="sng" dirty="0"/>
          </a:p>
          <a:p>
            <a:r>
              <a:rPr lang="en-US" sz="2800" b="1" i="1" dirty="0" smtClean="0"/>
              <a:t>	0.1 - 1.0 </a:t>
            </a:r>
            <a:r>
              <a:rPr lang="en-US" sz="2800" b="1" i="1" dirty="0" err="1" smtClean="0"/>
              <a:t>kev</a:t>
            </a:r>
            <a:r>
              <a:rPr lang="en-US" sz="2800" b="1" i="1" dirty="0" smtClean="0"/>
              <a:t> =&gt; soft x rays</a:t>
            </a:r>
          </a:p>
          <a:p>
            <a:r>
              <a:rPr lang="en-US" sz="2800" b="1" i="1" dirty="0" smtClean="0"/>
              <a:t>	1.0 - 100 </a:t>
            </a:r>
            <a:r>
              <a:rPr lang="en-US" sz="2800" b="1" i="1" dirty="0" err="1" smtClean="0"/>
              <a:t>kev</a:t>
            </a:r>
            <a:r>
              <a:rPr lang="en-US" sz="2800" b="1" i="1" dirty="0" smtClean="0"/>
              <a:t> =&gt; hard x rays</a:t>
            </a:r>
          </a:p>
          <a:p>
            <a:r>
              <a:rPr lang="en-US" sz="2800" b="1" i="1" dirty="0" smtClean="0"/>
              <a:t>	&gt;100 </a:t>
            </a:r>
            <a:r>
              <a:rPr lang="en-US" sz="2800" b="1" i="1" dirty="0" err="1" smtClean="0"/>
              <a:t>kev</a:t>
            </a:r>
            <a:r>
              <a:rPr lang="en-US" sz="2800" b="1" i="1" dirty="0" smtClean="0"/>
              <a:t> soft gamma rays</a:t>
            </a:r>
            <a:endParaRPr 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838200"/>
            <a:ext cx="83820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do we get from x ray observations?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28" y="71475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X-ray observations produce a wide range data in many forms .</a:t>
            </a:r>
          </a:p>
          <a:p>
            <a:r>
              <a:rPr lang="en-US" b="1" u="sng" dirty="0" smtClean="0"/>
              <a:t>IMAGES</a:t>
            </a:r>
            <a:endParaRPr lang="en-US" b="1" u="sng" dirty="0"/>
          </a:p>
        </p:txBody>
      </p:sp>
      <p:pic>
        <p:nvPicPr>
          <p:cNvPr id="4" name="Picture 3" descr="3clust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99" y="3962400"/>
            <a:ext cx="7393259" cy="2598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Images are the most easily accessible result from X-ray missions. </a:t>
            </a:r>
            <a:r>
              <a:rPr lang="en-US" sz="2400" b="1" dirty="0" smtClean="0"/>
              <a:t>The raw output of an X-ray detector is the "events" file - which shows how many photons hit each pixel of the detector.</a:t>
            </a:r>
            <a:r>
              <a:rPr lang="en-US" sz="2400" dirty="0" smtClean="0"/>
              <a:t> However the extra information, for example the energies of the photons, give a greater insight into what is going on in the object under study</a:t>
            </a:r>
          </a:p>
          <a:p>
            <a:r>
              <a:rPr lang="en-US" sz="2800" b="1" u="sng" dirty="0" smtClean="0">
                <a:solidFill>
                  <a:schemeClr val="bg2">
                    <a:lumMod val="10000"/>
                  </a:schemeClr>
                </a:solidFill>
              </a:rPr>
              <a:t>SPECTRA</a:t>
            </a:r>
          </a:p>
          <a:p>
            <a:r>
              <a:rPr lang="en-US" sz="2200" dirty="0" smtClean="0"/>
              <a:t>This can show information like how many X-rays are coming from the object at a particular energy. There are also some electron transitions which have lines in the "soft" (low-energy) X-ray band. If these are not there then we can tell that, for example, there is very little (or even no) cool X-ray gas in Clusters of galaxies. </a:t>
            </a:r>
            <a:r>
              <a:rPr lang="en-US" sz="2200" b="1" dirty="0" smtClean="0"/>
              <a:t>The analysis of spectra can tell about the composition of a star system</a:t>
            </a:r>
            <a:r>
              <a:rPr lang="en-US" sz="2200" dirty="0" smtClean="0"/>
              <a:t> and provide information for thermo analysis of a star system.</a:t>
            </a:r>
          </a:p>
          <a:p>
            <a:endParaRPr lang="en-US" sz="2200" dirty="0"/>
          </a:p>
          <a:p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533400"/>
            <a:ext cx="8473136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699</TotalTime>
  <Words>784</Words>
  <Application>Microsoft Office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NewsPrint</vt:lpstr>
      <vt:lpstr>X Ray Astronomy</vt:lpstr>
      <vt:lpstr>What is X-ray Astronomy?</vt:lpstr>
      <vt:lpstr>Astronomical Sources:-</vt:lpstr>
      <vt:lpstr>Sources of X Rays:-</vt:lpstr>
      <vt:lpstr>Difference between an optical and X Ray Sky</vt:lpstr>
      <vt:lpstr>X Ray Classification</vt:lpstr>
      <vt:lpstr>What do we get from x ray observations?</vt:lpstr>
      <vt:lpstr>PowerPoint Presentation</vt:lpstr>
      <vt:lpstr>PowerPoint Presentation</vt:lpstr>
      <vt:lpstr>PowerPoint Presentation</vt:lpstr>
      <vt:lpstr>How X-Rays helped in exploring our Solar system</vt:lpstr>
      <vt:lpstr>PowerPoint Presentation</vt:lpstr>
      <vt:lpstr>PowerPoint Presentation</vt:lpstr>
      <vt:lpstr>Famous X Ray Telescopes:-</vt:lpstr>
      <vt:lpstr>How does an Xray Telescope focus Xrays?</vt:lpstr>
      <vt:lpstr>Future Scope in X-Ray Astronomy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Ray Astronomy</dc:title>
  <dc:creator>Mohit</dc:creator>
  <cp:lastModifiedBy>Shashwat Pandey</cp:lastModifiedBy>
  <cp:revision>32</cp:revision>
  <dcterms:created xsi:type="dcterms:W3CDTF">2015-05-18T07:39:25Z</dcterms:created>
  <dcterms:modified xsi:type="dcterms:W3CDTF">2015-05-22T16:31:19Z</dcterms:modified>
</cp:coreProperties>
</file>