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64" r:id="rId6"/>
    <p:sldId id="260" r:id="rId7"/>
    <p:sldId id="269" r:id="rId8"/>
    <p:sldId id="261" r:id="rId9"/>
    <p:sldId id="262" r:id="rId10"/>
    <p:sldId id="265"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60" autoAdjust="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5A52407-7C93-48E9-B2A5-E76ABB67D22A}" type="datetimeFigureOut">
              <a:rPr lang="en-US" smtClean="0"/>
              <a:pPr/>
              <a:t>6/3/2013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42810-BAE3-4B1E-8012-785B6709F545}"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5A52407-7C93-48E9-B2A5-E76ABB67D22A}" type="datetimeFigureOut">
              <a:rPr lang="en-US" smtClean="0"/>
              <a:pPr/>
              <a:t>6/3/2013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42810-BAE3-4B1E-8012-785B6709F54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5A52407-7C93-48E9-B2A5-E76ABB67D22A}" type="datetimeFigureOut">
              <a:rPr lang="en-US" smtClean="0"/>
              <a:pPr/>
              <a:t>6/3/2013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42810-BAE3-4B1E-8012-785B6709F54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5A52407-7C93-48E9-B2A5-E76ABB67D22A}" type="datetimeFigureOut">
              <a:rPr lang="en-US" smtClean="0"/>
              <a:pPr/>
              <a:t>6/3/2013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42810-BAE3-4B1E-8012-785B6709F54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A52407-7C93-48E9-B2A5-E76ABB67D22A}" type="datetimeFigureOut">
              <a:rPr lang="en-US" smtClean="0"/>
              <a:pPr/>
              <a:t>6/3/2013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42810-BAE3-4B1E-8012-785B6709F545}"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5A52407-7C93-48E9-B2A5-E76ABB67D22A}" type="datetimeFigureOut">
              <a:rPr lang="en-US" smtClean="0"/>
              <a:pPr/>
              <a:t>6/3/2013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442810-BAE3-4B1E-8012-785B6709F54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5A52407-7C93-48E9-B2A5-E76ABB67D22A}" type="datetimeFigureOut">
              <a:rPr lang="en-US" smtClean="0"/>
              <a:pPr/>
              <a:t>6/3/2013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442810-BAE3-4B1E-8012-785B6709F54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5A52407-7C93-48E9-B2A5-E76ABB67D22A}" type="datetimeFigureOut">
              <a:rPr lang="en-US" smtClean="0"/>
              <a:pPr/>
              <a:t>6/3/2013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442810-BAE3-4B1E-8012-785B6709F54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A52407-7C93-48E9-B2A5-E76ABB67D22A}" type="datetimeFigureOut">
              <a:rPr lang="en-US" smtClean="0"/>
              <a:pPr/>
              <a:t>6/3/2013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442810-BAE3-4B1E-8012-785B6709F54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A52407-7C93-48E9-B2A5-E76ABB67D22A}" type="datetimeFigureOut">
              <a:rPr lang="en-US" smtClean="0"/>
              <a:pPr/>
              <a:t>6/3/2013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442810-BAE3-4B1E-8012-785B6709F54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A52407-7C93-48E9-B2A5-E76ABB67D22A}" type="datetimeFigureOut">
              <a:rPr lang="en-US" smtClean="0"/>
              <a:pPr/>
              <a:t>6/3/2013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442810-BAE3-4B1E-8012-785B6709F545}"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A52407-7C93-48E9-B2A5-E76ABB67D22A}" type="datetimeFigureOut">
              <a:rPr lang="en-US" smtClean="0"/>
              <a:pPr/>
              <a:t>6/3/2013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442810-BAE3-4B1E-8012-785B6709F54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youtube.com/watch?v=F3Xzr2KVsR8"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youtube.com/watch?v=ZCuFf70fgYc"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t>
            </a:r>
            <a:endParaRPr lang="en-IN" dirty="0"/>
          </a:p>
        </p:txBody>
      </p:sp>
      <p:pic>
        <p:nvPicPr>
          <p:cNvPr id="6" name="Content Placeholder 5" descr="asteroids-html51.jpg"/>
          <p:cNvPicPr>
            <a:picLocks noGrp="1" noChangeAspect="1"/>
          </p:cNvPicPr>
          <p:nvPr>
            <p:ph idx="1"/>
          </p:nvPr>
        </p:nvPicPr>
        <p:blipFill>
          <a:blip r:embed="rId2"/>
          <a:stretch>
            <a:fillRect/>
          </a:stretch>
        </p:blipFill>
        <p:spPr>
          <a:xfrm>
            <a:off x="0" y="0"/>
            <a:ext cx="9144000" cy="6858000"/>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2984"/>
          </a:xfrm>
        </p:spPr>
        <p:txBody>
          <a:bodyPr>
            <a:normAutofit/>
          </a:bodyPr>
          <a:lstStyle/>
          <a:p>
            <a:r>
              <a:rPr lang="en-US" sz="4800" dirty="0" smtClean="0">
                <a:solidFill>
                  <a:srgbClr val="FFFF00"/>
                </a:solidFill>
                <a:latin typeface="Brush Script MT" pitchFamily="66" charset="0"/>
              </a:rPr>
              <a:t>Discovery Of Asteroids</a:t>
            </a:r>
            <a:endParaRPr lang="en-IN" sz="4800" dirty="0">
              <a:solidFill>
                <a:srgbClr val="FFFF00"/>
              </a:solidFill>
              <a:latin typeface="Brush Script MT" pitchFamily="66" charset="0"/>
            </a:endParaRPr>
          </a:p>
        </p:txBody>
      </p:sp>
      <p:sp>
        <p:nvSpPr>
          <p:cNvPr id="3" name="Content Placeholder 2"/>
          <p:cNvSpPr>
            <a:spLocks noGrp="1"/>
          </p:cNvSpPr>
          <p:nvPr>
            <p:ph idx="1"/>
          </p:nvPr>
        </p:nvSpPr>
        <p:spPr>
          <a:xfrm>
            <a:off x="457200" y="1071546"/>
            <a:ext cx="8229600" cy="5054617"/>
          </a:xfrm>
        </p:spPr>
        <p:txBody>
          <a:bodyPr>
            <a:normAutofit lnSpcReduction="10000"/>
          </a:bodyPr>
          <a:lstStyle/>
          <a:p>
            <a:r>
              <a:rPr lang="en-IN" sz="4400" dirty="0" smtClean="0">
                <a:solidFill>
                  <a:schemeClr val="bg1"/>
                </a:solidFill>
                <a:latin typeface="Brush Script MT" pitchFamily="66" charset="0"/>
              </a:rPr>
              <a:t>In 1801, while making a star map, Italian priest and astronomer Giuseppe Piazzi accidentally discovered the first and largest asteroid, Ceres, orbiting between Mars and Jupiter. Ceres accounts for a quarter of all the mass of all the thousands of known asteroids in or near the main asteroid belt</a:t>
            </a:r>
            <a:r>
              <a:rPr lang="en-IN" dirty="0" smtClean="0">
                <a:solidFill>
                  <a:schemeClr val="bg1"/>
                </a:solidFill>
                <a:latin typeface="Brush Script MT" pitchFamily="66" charset="0"/>
              </a:rPr>
              <a:t>.</a:t>
            </a:r>
            <a:endParaRPr lang="en-IN" dirty="0">
              <a:solidFill>
                <a:schemeClr val="bg1"/>
              </a:solidFill>
              <a:latin typeface="Brush Script MT" pitchFamily="66"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endParaRPr lang="en-IN" dirty="0"/>
          </a:p>
        </p:txBody>
      </p:sp>
      <p:sp>
        <p:nvSpPr>
          <p:cNvPr id="3" name="Content Placeholder 2"/>
          <p:cNvSpPr>
            <a:spLocks noGrp="1"/>
          </p:cNvSpPr>
          <p:nvPr>
            <p:ph idx="1"/>
          </p:nvPr>
        </p:nvSpPr>
        <p:spPr>
          <a:xfrm>
            <a:off x="457200" y="500042"/>
            <a:ext cx="8229600" cy="5626121"/>
          </a:xfrm>
        </p:spPr>
        <p:txBody>
          <a:bodyPr>
            <a:normAutofit fontScale="92500" lnSpcReduction="10000"/>
          </a:bodyPr>
          <a:lstStyle/>
          <a:p>
            <a:pPr>
              <a:buNone/>
            </a:pPr>
            <a:r>
              <a:rPr lang="en-IN" sz="5200" dirty="0" smtClean="0">
                <a:solidFill>
                  <a:schemeClr val="bg1"/>
                </a:solidFill>
              </a:rPr>
              <a:t>                   </a:t>
            </a:r>
            <a:r>
              <a:rPr lang="en-IN" sz="5200" dirty="0" smtClean="0">
                <a:solidFill>
                  <a:schemeClr val="bg1"/>
                </a:solidFill>
                <a:latin typeface="Brush Script MT" pitchFamily="66" charset="0"/>
              </a:rPr>
              <a:t>Bodes </a:t>
            </a:r>
            <a:r>
              <a:rPr lang="en-IN" sz="5200" dirty="0" smtClean="0">
                <a:solidFill>
                  <a:schemeClr val="bg1"/>
                </a:solidFill>
                <a:latin typeface="Brush Script MT" pitchFamily="66" charset="0"/>
              </a:rPr>
              <a:t>law </a:t>
            </a:r>
            <a:endParaRPr lang="en-IN" sz="5200" dirty="0" smtClean="0">
              <a:solidFill>
                <a:schemeClr val="bg1"/>
              </a:solidFill>
              <a:latin typeface="Brush Script MT" pitchFamily="66" charset="0"/>
            </a:endParaRPr>
          </a:p>
          <a:p>
            <a:r>
              <a:rPr lang="en-IN" sz="4000" dirty="0" smtClean="0">
                <a:solidFill>
                  <a:schemeClr val="bg1"/>
                </a:solidFill>
                <a:latin typeface="Brush Script MT" pitchFamily="66" charset="0"/>
              </a:rPr>
              <a:t>The </a:t>
            </a:r>
            <a:r>
              <a:rPr lang="en-IN" sz="4000" dirty="0" err="1" smtClean="0">
                <a:solidFill>
                  <a:schemeClr val="bg1"/>
                </a:solidFill>
                <a:latin typeface="Brush Script MT" pitchFamily="66" charset="0"/>
              </a:rPr>
              <a:t>Titius</a:t>
            </a:r>
            <a:r>
              <a:rPr lang="en-IN" sz="4000" dirty="0" smtClean="0">
                <a:solidFill>
                  <a:schemeClr val="bg1"/>
                </a:solidFill>
                <a:latin typeface="Brush Script MT" pitchFamily="66" charset="0"/>
              </a:rPr>
              <a:t>-Bode Law is rough rule that predicts the spacing of the planets in the Solar System. The relationship was first pointed out by Johann </a:t>
            </a:r>
            <a:r>
              <a:rPr lang="en-IN" sz="4000" dirty="0" err="1" smtClean="0">
                <a:solidFill>
                  <a:schemeClr val="bg1"/>
                </a:solidFill>
                <a:latin typeface="Brush Script MT" pitchFamily="66" charset="0"/>
              </a:rPr>
              <a:t>Titius</a:t>
            </a:r>
            <a:r>
              <a:rPr lang="en-IN" sz="4000" dirty="0" smtClean="0">
                <a:solidFill>
                  <a:schemeClr val="bg1"/>
                </a:solidFill>
                <a:latin typeface="Brush Script MT" pitchFamily="66" charset="0"/>
              </a:rPr>
              <a:t> in 1766 and was formulated as a mathematical expression by J.E. Bode in 1778. It lead Bode to predict the existence of another planet between Mars and Jupiter in what we now recognize as the asteroid belt. origin </a:t>
            </a:r>
            <a:r>
              <a:rPr lang="en-IN" dirty="0" smtClean="0"/>
              <a:t/>
            </a:r>
            <a:br>
              <a:rPr lang="en-IN" dirty="0" smtClean="0"/>
            </a:b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solidFill>
                  <a:srgbClr val="FFFF00"/>
                </a:solidFill>
                <a:latin typeface="Brush Script MT" pitchFamily="66" charset="0"/>
              </a:rPr>
              <a:t>What</a:t>
            </a:r>
            <a:r>
              <a:rPr lang="en-US" sz="6600" dirty="0" smtClean="0">
                <a:solidFill>
                  <a:srgbClr val="FFFF00"/>
                </a:solidFill>
                <a:effectLst>
                  <a:outerShdw blurRad="38100" dist="38100" dir="2700000" algn="tl">
                    <a:srgbClr val="000000">
                      <a:alpha val="43137"/>
                    </a:srgbClr>
                  </a:outerShdw>
                </a:effectLst>
                <a:latin typeface="Brush Script MT" pitchFamily="66" charset="0"/>
              </a:rPr>
              <a:t> is an ASTEROID</a:t>
            </a:r>
            <a:endParaRPr lang="en-IN" sz="6600" dirty="0">
              <a:solidFill>
                <a:srgbClr val="FFFF00"/>
              </a:solidFill>
              <a:effectLst>
                <a:outerShdw blurRad="38100" dist="38100" dir="2700000" algn="tl">
                  <a:srgbClr val="000000">
                    <a:alpha val="43137"/>
                  </a:srgbClr>
                </a:outerShdw>
              </a:effectLst>
              <a:latin typeface="Brush Script MT" pitchFamily="66" charset="0"/>
            </a:endParaRPr>
          </a:p>
        </p:txBody>
      </p:sp>
      <p:sp>
        <p:nvSpPr>
          <p:cNvPr id="3" name="Content Placeholder 2"/>
          <p:cNvSpPr>
            <a:spLocks noGrp="1"/>
          </p:cNvSpPr>
          <p:nvPr>
            <p:ph idx="1"/>
          </p:nvPr>
        </p:nvSpPr>
        <p:spPr/>
        <p:txBody>
          <a:bodyPr>
            <a:normAutofit fontScale="92500" lnSpcReduction="10000"/>
          </a:bodyPr>
          <a:lstStyle/>
          <a:p>
            <a:r>
              <a:rPr lang="en-IN" sz="5400" dirty="0" smtClean="0">
                <a:solidFill>
                  <a:schemeClr val="bg1"/>
                </a:solidFill>
                <a:latin typeface="Brush Script MT" pitchFamily="66" charset="0"/>
              </a:rPr>
              <a:t>Asteroids are the rocky remnants of the material from which the planets formed</a:t>
            </a:r>
            <a:r>
              <a:rPr lang="en-IN" sz="5400" dirty="0" smtClean="0">
                <a:solidFill>
                  <a:schemeClr val="bg1"/>
                </a:solidFill>
              </a:rPr>
              <a:t>.</a:t>
            </a:r>
          </a:p>
          <a:p>
            <a:r>
              <a:rPr lang="en-IN" sz="5400" dirty="0" smtClean="0">
                <a:solidFill>
                  <a:schemeClr val="bg1"/>
                </a:solidFill>
                <a:latin typeface="Brush Script MT" pitchFamily="66" charset="0"/>
              </a:rPr>
              <a:t>They have also been called </a:t>
            </a:r>
            <a:r>
              <a:rPr lang="en-IN" sz="5400" b="1" dirty="0" smtClean="0">
                <a:solidFill>
                  <a:schemeClr val="bg1"/>
                </a:solidFill>
                <a:latin typeface="Brush Script MT" pitchFamily="66" charset="0"/>
              </a:rPr>
              <a:t>planetoids</a:t>
            </a:r>
            <a:r>
              <a:rPr lang="en-IN" sz="5400" dirty="0" smtClean="0">
                <a:solidFill>
                  <a:schemeClr val="bg1"/>
                </a:solidFill>
                <a:latin typeface="Brush Script MT" pitchFamily="66" charset="0"/>
              </a:rPr>
              <a:t>, especially the larger ones</a:t>
            </a:r>
          </a:p>
          <a:p>
            <a:endParaRPr lang="en-IN" sz="4000" dirty="0">
              <a:solidFill>
                <a:schemeClr val="bg1"/>
              </a:solidFill>
              <a:latin typeface="Brush Script MT" pitchFamily="66"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solidFill>
                  <a:srgbClr val="FFFF00"/>
                </a:solidFill>
                <a:latin typeface="Brush Script MT" pitchFamily="66" charset="0"/>
              </a:rPr>
              <a:t>Formation</a:t>
            </a:r>
            <a:endParaRPr lang="en-IN" sz="6600" dirty="0">
              <a:solidFill>
                <a:srgbClr val="FFFF00"/>
              </a:solidFill>
              <a:latin typeface="Brush Script MT" pitchFamily="66" charset="0"/>
            </a:endParaRPr>
          </a:p>
        </p:txBody>
      </p:sp>
      <p:sp>
        <p:nvSpPr>
          <p:cNvPr id="3" name="Content Placeholder 2"/>
          <p:cNvSpPr>
            <a:spLocks noGrp="1"/>
          </p:cNvSpPr>
          <p:nvPr>
            <p:ph idx="1"/>
          </p:nvPr>
        </p:nvSpPr>
        <p:spPr/>
        <p:txBody>
          <a:bodyPr>
            <a:normAutofit fontScale="92500" lnSpcReduction="10000"/>
          </a:bodyPr>
          <a:lstStyle/>
          <a:p>
            <a:r>
              <a:rPr lang="en-US" sz="4000" dirty="0" smtClean="0">
                <a:solidFill>
                  <a:schemeClr val="bg1"/>
                </a:solidFill>
                <a:latin typeface="Brush Script Std" pitchFamily="66" charset="0"/>
              </a:rPr>
              <a:t>The most obvious and general thought </a:t>
            </a:r>
          </a:p>
          <a:p>
            <a:pPr>
              <a:buNone/>
            </a:pPr>
            <a:r>
              <a:rPr lang="en-US" sz="4000" dirty="0" smtClean="0">
                <a:solidFill>
                  <a:schemeClr val="bg1"/>
                </a:solidFill>
                <a:latin typeface="Brush Script Std" pitchFamily="66" charset="0"/>
              </a:rPr>
              <a:t>  “ A Planet would some how been destroyed millions of years and that resulted to asteroid belts ” . </a:t>
            </a:r>
          </a:p>
          <a:p>
            <a:pPr>
              <a:buNone/>
            </a:pPr>
            <a:r>
              <a:rPr lang="en-US" sz="4000" dirty="0" smtClean="0">
                <a:solidFill>
                  <a:schemeClr val="bg1"/>
                </a:solidFill>
                <a:latin typeface="Brush Script Std" pitchFamily="66" charset="0"/>
              </a:rPr>
              <a:t>The chemical composition of asteroids vary greatly </a:t>
            </a:r>
          </a:p>
          <a:p>
            <a:pPr>
              <a:buNone/>
            </a:pPr>
            <a:r>
              <a:rPr lang="en-US" sz="4000" dirty="0" smtClean="0">
                <a:solidFill>
                  <a:schemeClr val="bg1"/>
                </a:solidFill>
                <a:latin typeface="Brush Script Std" pitchFamily="66" charset="0"/>
              </a:rPr>
              <a:t> total mass of asteroid belt is just 4% of that of earth </a:t>
            </a:r>
          </a:p>
          <a:p>
            <a:endParaRPr lang="en-IN"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5000" b="-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3" name="Content Placeholder 2"/>
          <p:cNvSpPr>
            <a:spLocks noGrp="1"/>
          </p:cNvSpPr>
          <p:nvPr>
            <p:ph idx="1"/>
          </p:nvPr>
        </p:nvSpPr>
        <p:spPr>
          <a:xfrm>
            <a:off x="457200" y="285728"/>
            <a:ext cx="8229600" cy="5840435"/>
          </a:xfrm>
        </p:spPr>
        <p:txBody>
          <a:bodyPr/>
          <a:lstStyle/>
          <a:p>
            <a:pPr>
              <a:buNone/>
            </a:pPr>
            <a:endParaRPr lang="en-US" dirty="0" smtClean="0"/>
          </a:p>
          <a:p>
            <a:pPr>
              <a:buNone/>
            </a:pPr>
            <a:endParaRPr lang="en-US" dirty="0" smtClean="0"/>
          </a:p>
          <a:p>
            <a:pPr>
              <a:buNone/>
            </a:pPr>
            <a:r>
              <a:rPr lang="en-US" dirty="0" smtClean="0"/>
              <a:t> </a:t>
            </a:r>
            <a:r>
              <a:rPr lang="en-US" dirty="0" smtClean="0"/>
              <a:t>                  </a:t>
            </a:r>
            <a:r>
              <a:rPr lang="en-US" sz="5400" dirty="0" smtClean="0">
                <a:solidFill>
                  <a:schemeClr val="bg1"/>
                </a:solidFill>
                <a:latin typeface="Brush Script MT" pitchFamily="66" charset="0"/>
              </a:rPr>
              <a:t>Formation of asteroids</a:t>
            </a:r>
            <a:endParaRPr lang="en-IN" sz="5400" dirty="0" smtClean="0">
              <a:solidFill>
                <a:schemeClr val="bg1"/>
              </a:solidFill>
              <a:latin typeface="Brush Script MT" pitchFamily="66" charset="0"/>
              <a:hlinkClick r:id="rId3"/>
            </a:endParaRPr>
          </a:p>
          <a:p>
            <a:endParaRPr lang="en-IN" dirty="0" smtClean="0">
              <a:hlinkClick r:id="rId3"/>
            </a:endParaRPr>
          </a:p>
          <a:p>
            <a:endParaRPr lang="en-IN" dirty="0" smtClean="0">
              <a:hlinkClick r:id="rId3"/>
            </a:endParaRPr>
          </a:p>
          <a:p>
            <a:endParaRPr lang="en-IN" dirty="0" smtClean="0">
              <a:hlinkClick r:id="rId3"/>
            </a:endParaRPr>
          </a:p>
          <a:p>
            <a:r>
              <a:rPr lang="en-IN" dirty="0" smtClean="0">
                <a:hlinkClick r:id="rId3"/>
              </a:rPr>
              <a:t>http</a:t>
            </a:r>
            <a:r>
              <a:rPr lang="en-IN" dirty="0" smtClean="0">
                <a:hlinkClick r:id="rId3"/>
              </a:rPr>
              <a:t>://www.youtube.com/watch?v=F3Xzr2KVsR8</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57298"/>
          </a:xfrm>
        </p:spPr>
        <p:txBody>
          <a:bodyPr>
            <a:normAutofit/>
          </a:bodyPr>
          <a:lstStyle/>
          <a:p>
            <a:r>
              <a:rPr lang="en-US" sz="4800" dirty="0" smtClean="0">
                <a:solidFill>
                  <a:srgbClr val="FFFF00"/>
                </a:solidFill>
                <a:latin typeface="Brush Script MT" pitchFamily="66" charset="0"/>
              </a:rPr>
              <a:t>But Actual Facts </a:t>
            </a:r>
            <a:endParaRPr lang="en-IN" sz="4800" dirty="0">
              <a:solidFill>
                <a:srgbClr val="FFFF00"/>
              </a:solidFill>
              <a:latin typeface="Brush Script MT" pitchFamily="66" charset="0"/>
            </a:endParaRPr>
          </a:p>
        </p:txBody>
      </p:sp>
      <p:sp>
        <p:nvSpPr>
          <p:cNvPr id="3" name="Content Placeholder 2"/>
          <p:cNvSpPr>
            <a:spLocks noGrp="1"/>
          </p:cNvSpPr>
          <p:nvPr>
            <p:ph idx="1"/>
          </p:nvPr>
        </p:nvSpPr>
        <p:spPr>
          <a:xfrm>
            <a:off x="214282" y="1000108"/>
            <a:ext cx="8715436" cy="5572164"/>
          </a:xfrm>
        </p:spPr>
        <p:txBody>
          <a:bodyPr>
            <a:normAutofit fontScale="92500" lnSpcReduction="10000"/>
          </a:bodyPr>
          <a:lstStyle/>
          <a:p>
            <a:pPr lvl="2">
              <a:buNone/>
            </a:pPr>
            <a:endParaRPr lang="en-US" sz="3500" dirty="0" smtClean="0"/>
          </a:p>
          <a:p>
            <a:r>
              <a:rPr lang="en-IN" sz="3900" dirty="0" smtClean="0">
                <a:solidFill>
                  <a:schemeClr val="bg1"/>
                </a:solidFill>
                <a:latin typeface="Brush Script MT" pitchFamily="66" charset="0"/>
              </a:rPr>
              <a:t>Asteroids are leftovers from the formation of our solar system about 4.6 billion years ago. Early on, the birth of Jupiter prevented any planetary bodies from forming in the gap between Mars and Jupiter, causing the small objects that were there to collide with each other and fragment into the asteroids seen today.</a:t>
            </a:r>
          </a:p>
          <a:p>
            <a:r>
              <a:rPr lang="en-US" sz="3900" dirty="0" smtClean="0">
                <a:solidFill>
                  <a:schemeClr val="bg1"/>
                </a:solidFill>
                <a:latin typeface="Brush Script MT" pitchFamily="66" charset="0"/>
              </a:rPr>
              <a:t>Also , it is said that </a:t>
            </a:r>
            <a:r>
              <a:rPr lang="en-IN" sz="3900" dirty="0" smtClean="0">
                <a:solidFill>
                  <a:schemeClr val="bg1"/>
                </a:solidFill>
                <a:latin typeface="Brush Script MT" pitchFamily="66" charset="0"/>
              </a:rPr>
              <a:t> Some were ejected from planets following a collision, such as when Mars was hit by a Pluto-sized object .</a:t>
            </a:r>
            <a:endParaRPr lang="en-US" sz="3900" dirty="0" smtClean="0">
              <a:solidFill>
                <a:schemeClr val="bg1"/>
              </a:solidFill>
              <a:latin typeface="Brush Script MT" pitchFamily="66"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solidFill>
                  <a:srgbClr val="FFFF00"/>
                </a:solidFill>
                <a:latin typeface="Brush Script Std" pitchFamily="66" charset="0"/>
              </a:rPr>
              <a:t>Asteroid Belt</a:t>
            </a:r>
            <a:endParaRPr lang="en-IN" sz="6000" dirty="0">
              <a:solidFill>
                <a:srgbClr val="FFFF00"/>
              </a:solidFill>
              <a:latin typeface="Brush Script Std" pitchFamily="66" charset="0"/>
            </a:endParaRPr>
          </a:p>
        </p:txBody>
      </p:sp>
      <p:sp>
        <p:nvSpPr>
          <p:cNvPr id="3" name="Content Placeholder 2"/>
          <p:cNvSpPr>
            <a:spLocks noGrp="1"/>
          </p:cNvSpPr>
          <p:nvPr>
            <p:ph idx="1"/>
          </p:nvPr>
        </p:nvSpPr>
        <p:spPr/>
        <p:txBody>
          <a:bodyPr/>
          <a:lstStyle/>
          <a:p>
            <a:r>
              <a:rPr lang="en-US" dirty="0" smtClean="0"/>
              <a:t>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solidFill>
                  <a:schemeClr val="bg1"/>
                </a:solidFill>
                <a:latin typeface="Brush Script MT" pitchFamily="66" charset="0"/>
              </a:rPr>
              <a:t>Asteroid Belt</a:t>
            </a:r>
            <a:endParaRPr lang="en-IN" sz="6000" dirty="0">
              <a:solidFill>
                <a:schemeClr val="bg1"/>
              </a:solidFill>
              <a:latin typeface="Brush Script MT" pitchFamily="66" charset="0"/>
            </a:endParaRPr>
          </a:p>
        </p:txBody>
      </p:sp>
      <p:sp>
        <p:nvSpPr>
          <p:cNvPr id="3" name="Content Placeholder 2"/>
          <p:cNvSpPr>
            <a:spLocks noGrp="1"/>
          </p:cNvSpPr>
          <p:nvPr>
            <p:ph idx="1"/>
          </p:nvPr>
        </p:nvSpPr>
        <p:spPr/>
        <p:txBody>
          <a:bodyPr/>
          <a:lstStyle/>
          <a:p>
            <a:endParaRPr lang="en-IN" dirty="0" smtClean="0">
              <a:hlinkClick r:id="rId3"/>
            </a:endParaRPr>
          </a:p>
          <a:p>
            <a:endParaRPr lang="en-IN" dirty="0" smtClean="0">
              <a:hlinkClick r:id="rId3"/>
            </a:endParaRPr>
          </a:p>
          <a:p>
            <a:endParaRPr lang="en-IN" dirty="0" smtClean="0">
              <a:hlinkClick r:id="rId3"/>
            </a:endParaRPr>
          </a:p>
          <a:p>
            <a:r>
              <a:rPr lang="en-IN" dirty="0" smtClean="0">
                <a:hlinkClick r:id="rId3"/>
              </a:rPr>
              <a:t>http</a:t>
            </a:r>
            <a:r>
              <a:rPr lang="en-IN" dirty="0" smtClean="0">
                <a:hlinkClick r:id="rId3"/>
              </a:rPr>
              <a:t>://www.youtube.com/watch?v=ZCuFf70fgYc</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3" name="Content Placeholder 2"/>
          <p:cNvSpPr>
            <a:spLocks noGrp="1"/>
          </p:cNvSpPr>
          <p:nvPr>
            <p:ph idx="1"/>
          </p:nvPr>
        </p:nvSpPr>
        <p:spPr>
          <a:xfrm>
            <a:off x="500034" y="0"/>
            <a:ext cx="8229600" cy="6858000"/>
          </a:xfrm>
        </p:spPr>
        <p:txBody>
          <a:bodyPr>
            <a:noAutofit/>
          </a:bodyPr>
          <a:lstStyle/>
          <a:p>
            <a:pPr>
              <a:buNone/>
            </a:pPr>
            <a:endParaRPr lang="en-IN" sz="4400" dirty="0" smtClean="0">
              <a:solidFill>
                <a:schemeClr val="bg1"/>
              </a:solidFill>
              <a:latin typeface="Brush Script MT" pitchFamily="66" charset="0"/>
            </a:endParaRPr>
          </a:p>
          <a:p>
            <a:pPr>
              <a:buNone/>
            </a:pPr>
            <a:r>
              <a:rPr lang="en-US" sz="4400" dirty="0" smtClean="0">
                <a:solidFill>
                  <a:srgbClr val="FFFF00"/>
                </a:solidFill>
                <a:latin typeface="Brush Script MT" pitchFamily="66" charset="0"/>
              </a:rPr>
              <a:t>  </a:t>
            </a:r>
            <a:r>
              <a:rPr lang="en-US" sz="4400" dirty="0" smtClean="0">
                <a:solidFill>
                  <a:srgbClr val="FFFF00"/>
                </a:solidFill>
                <a:latin typeface="Brush Script Std" pitchFamily="66" charset="0"/>
              </a:rPr>
              <a:t>Asteroid Belt</a:t>
            </a:r>
            <a:endParaRPr lang="en-IN" sz="4400" dirty="0" smtClean="0">
              <a:solidFill>
                <a:srgbClr val="FFFF00"/>
              </a:solidFill>
              <a:latin typeface="Brush Script Std" pitchFamily="66" charset="0"/>
            </a:endParaRPr>
          </a:p>
          <a:p>
            <a:pPr>
              <a:buNone/>
            </a:pPr>
            <a:endParaRPr lang="en-IN" sz="4400" dirty="0" smtClean="0">
              <a:solidFill>
                <a:schemeClr val="bg1"/>
              </a:solidFill>
              <a:latin typeface="Brush Script MT" pitchFamily="66" charset="0"/>
            </a:endParaRPr>
          </a:p>
          <a:p>
            <a:r>
              <a:rPr lang="en-IN" sz="4400" dirty="0" smtClean="0">
                <a:solidFill>
                  <a:schemeClr val="bg1"/>
                </a:solidFill>
                <a:latin typeface="Brush Script MT" pitchFamily="66" charset="0"/>
              </a:rPr>
              <a:t>The majority of known asteroids orbit within the asteroid belt between the orbits of Mars and Jupiter, generally in relatively low-eccentricity (i.e. not very elongated) orbits.</a:t>
            </a:r>
          </a:p>
          <a:p>
            <a:endParaRPr lang="en-IN" sz="4400" dirty="0" smtClean="0">
              <a:solidFill>
                <a:schemeClr val="bg1"/>
              </a:solidFill>
              <a:latin typeface="Brush Script MT" pitchFamily="66" charset="0"/>
            </a:endParaRPr>
          </a:p>
          <a:p>
            <a:endParaRPr lang="en-IN" sz="4400" dirty="0" smtClean="0">
              <a:solidFill>
                <a:schemeClr val="bg1"/>
              </a:solidFill>
              <a:latin typeface="Brush Script MT" pitchFamily="66" charset="0"/>
            </a:endParaRPr>
          </a:p>
          <a:p>
            <a:endParaRPr lang="en-IN" sz="4400" dirty="0" smtClean="0">
              <a:solidFill>
                <a:schemeClr val="bg1"/>
              </a:solidFill>
              <a:latin typeface="Brush Script MT" pitchFamily="66" charset="0"/>
            </a:endParaRPr>
          </a:p>
          <a:p>
            <a:r>
              <a:rPr lang="en-IN" sz="4400" dirty="0" smtClean="0"/>
              <a:t> </a:t>
            </a:r>
            <a:endParaRPr lang="en-IN" sz="4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3" name="Content Placeholder 2"/>
          <p:cNvSpPr>
            <a:spLocks noGrp="1"/>
          </p:cNvSpPr>
          <p:nvPr>
            <p:ph idx="1"/>
          </p:nvPr>
        </p:nvSpPr>
        <p:spPr>
          <a:xfrm>
            <a:off x="428596" y="214290"/>
            <a:ext cx="8229600" cy="6643710"/>
          </a:xfrm>
        </p:spPr>
        <p:txBody>
          <a:bodyPr>
            <a:normAutofit/>
          </a:bodyPr>
          <a:lstStyle/>
          <a:p>
            <a:pPr>
              <a:buNone/>
            </a:pPr>
            <a:r>
              <a:rPr lang="en-IN" sz="3500" dirty="0" smtClean="0">
                <a:solidFill>
                  <a:schemeClr val="bg1"/>
                </a:solidFill>
                <a:latin typeface="Brush Script MT" pitchFamily="66" charset="0"/>
              </a:rPr>
              <a:t>2.  </a:t>
            </a:r>
            <a:r>
              <a:rPr lang="en-IN" sz="4000" dirty="0" smtClean="0">
                <a:solidFill>
                  <a:schemeClr val="bg1"/>
                </a:solidFill>
                <a:latin typeface="Brush Script MT" pitchFamily="66" charset="0"/>
              </a:rPr>
              <a:t>This belt is now estimated to contain between 1.1  and 1.9 million asteroids larger than 1 km (0.6 mi) in diameter , and millions of smaller ones.</a:t>
            </a:r>
          </a:p>
          <a:p>
            <a:pPr>
              <a:buNone/>
            </a:pPr>
            <a:r>
              <a:rPr lang="en-IN" sz="4000" dirty="0" smtClean="0">
                <a:solidFill>
                  <a:schemeClr val="bg1"/>
                </a:solidFill>
                <a:latin typeface="Brush Script MT" pitchFamily="66" charset="0"/>
              </a:rPr>
              <a:t> 3. These asteroids may be remnants of   the accretion of </a:t>
            </a:r>
            <a:r>
              <a:rPr lang="en-IN" sz="4000" dirty="0" err="1" smtClean="0">
                <a:solidFill>
                  <a:schemeClr val="bg1"/>
                </a:solidFill>
                <a:latin typeface="Brush Script MT" pitchFamily="66" charset="0"/>
              </a:rPr>
              <a:t>planetsimals</a:t>
            </a:r>
            <a:r>
              <a:rPr lang="en-IN" sz="4000" dirty="0" smtClean="0">
                <a:solidFill>
                  <a:schemeClr val="bg1"/>
                </a:solidFill>
                <a:latin typeface="Brush Script MT" pitchFamily="66" charset="0"/>
              </a:rPr>
              <a:t> into planets during the formative period of the Solar System was prevented by large gravitational perturbations by Jupiter</a:t>
            </a:r>
            <a:r>
              <a:rPr lang="en-IN" dirty="0" smtClean="0">
                <a:solidFill>
                  <a:schemeClr val="bg1"/>
                </a:solidFill>
                <a:latin typeface="Brush Script MT" pitchFamily="66" charset="0"/>
              </a:rPr>
              <a:t>.</a:t>
            </a:r>
            <a:endParaRPr lang="en-IN" dirty="0">
              <a:solidFill>
                <a:schemeClr val="bg1"/>
              </a:solidFill>
              <a:latin typeface="Brush Script MT" pitchFamily="66"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1199</TotalTime>
  <Words>244</Words>
  <Application>Microsoft Office PowerPoint</Application>
  <PresentationFormat>On-screen Show (4:3)</PresentationFormat>
  <Paragraphs>45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vt:lpstr>
      <vt:lpstr>What is an ASTEROID</vt:lpstr>
      <vt:lpstr>Formation</vt:lpstr>
      <vt:lpstr>  </vt:lpstr>
      <vt:lpstr>But Actual Facts </vt:lpstr>
      <vt:lpstr>Asteroid Belt</vt:lpstr>
      <vt:lpstr>Asteroid Belt</vt:lpstr>
      <vt:lpstr> </vt:lpstr>
      <vt:lpstr>   </vt:lpstr>
      <vt:lpstr>Discovery Of Asteroids</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Astroids</dc:title>
  <dc:creator>sony</dc:creator>
  <cp:lastModifiedBy>sony</cp:lastModifiedBy>
  <cp:revision>87</cp:revision>
  <dcterms:created xsi:type="dcterms:W3CDTF">2013-05-28T07:48:16Z</dcterms:created>
  <dcterms:modified xsi:type="dcterms:W3CDTF">2013-06-03T15:00:40Z</dcterms:modified>
</cp:coreProperties>
</file>