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5" r:id="rId6"/>
    <p:sldId id="262" r:id="rId7"/>
    <p:sldId id="263" r:id="rId8"/>
    <p:sldId id="267" r:id="rId9"/>
    <p:sldId id="268" r:id="rId10"/>
    <p:sldId id="266" r:id="rId11"/>
    <p:sldId id="264" r:id="rId12"/>
    <p:sldId id="25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AF6"/>
    <a:srgbClr val="586BB0"/>
    <a:srgbClr val="ECF3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70" d="100"/>
          <a:sy n="70" d="100"/>
        </p:scale>
        <p:origin x="69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225460704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87539501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61185973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170884804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349578536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372015628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127793328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154969063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300448487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200392196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5C318-69DD-47AB-96B5-1ADCED2AC27B}" type="datetimeFigureOut">
              <a:rPr lang="en-IN" smtClean="0"/>
              <a:pPr/>
              <a:t>21-05-2014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5D8F8-547B-47A6-9042-131D29CC1659}" type="slidenum">
              <a:rPr lang="en-IN" smtClean="0"/>
              <a:pPr/>
              <a:t>‹#›</a:t>
            </a:fld>
            <a:endParaRPr lang="en-IN"/>
          </a:p>
        </p:txBody>
      </p:sp>
    </p:spTree>
    <p:extLst>
      <p:ext uri="{BB962C8B-B14F-4D97-AF65-F5344CB8AC3E}">
        <p14:creationId xmlns:p14="http://schemas.microsoft.com/office/powerpoint/2010/main" val="372417002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100000">
              <a:srgbClr val="DEEAF6"/>
            </a:gs>
            <a:gs pos="83000">
              <a:srgbClr val="ECF3FA"/>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5C318-69DD-47AB-96B5-1ADCED2AC27B}" type="datetimeFigureOut">
              <a:rPr lang="en-IN" smtClean="0"/>
              <a:pPr/>
              <a:t>21-05-2014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5D8F8-547B-47A6-9042-131D29CC1659}" type="slidenum">
              <a:rPr lang="en-IN" smtClean="0"/>
              <a:pPr/>
              <a:t>‹#›</a:t>
            </a:fld>
            <a:endParaRPr lang="en-IN"/>
          </a:p>
        </p:txBody>
      </p:sp>
    </p:spTree>
    <p:extLst>
      <p:ext uri="{BB962C8B-B14F-4D97-AF65-F5344CB8AC3E}">
        <p14:creationId xmlns:p14="http://schemas.microsoft.com/office/powerpoint/2010/main" val="214898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39918" y="211016"/>
            <a:ext cx="6763391" cy="1569660"/>
          </a:xfrm>
          <a:prstGeom prst="rect">
            <a:avLst/>
          </a:prstGeom>
          <a:noFill/>
        </p:spPr>
        <p:txBody>
          <a:bodyPr wrap="none" lIns="91440" tIns="45720" rIns="91440" bIns="45720">
            <a:spAutoFit/>
          </a:bodyPr>
          <a:lstStyle/>
          <a:p>
            <a:pPr algn="ctr"/>
            <a:r>
              <a:rPr lang="en-US" sz="9600" spc="600" dirty="0" smtClean="0">
                <a:ln w="0">
                  <a:solidFill>
                    <a:schemeClr val="accent1"/>
                  </a:solidFill>
                </a:ln>
                <a:solidFill>
                  <a:schemeClr val="bg1"/>
                </a:solidFill>
                <a:effectLst>
                  <a:glow rad="139700">
                    <a:schemeClr val="accent5">
                      <a:satMod val="175000"/>
                      <a:alpha val="40000"/>
                    </a:schemeClr>
                  </a:glow>
                  <a:outerShdw blurRad="38100" dist="19050" dir="2700000" algn="tl" rotWithShape="0">
                    <a:schemeClr val="dk1">
                      <a:alpha val="40000"/>
                    </a:schemeClr>
                  </a:outerShdw>
                </a:effectLst>
                <a:latin typeface="Rockwell Extra Bold" panose="02060903040505020403" pitchFamily="18" charset="0"/>
              </a:rPr>
              <a:t>GENESIS</a:t>
            </a:r>
            <a:endParaRPr lang="en-US" sz="9600" spc="600" dirty="0">
              <a:ln w="0">
                <a:solidFill>
                  <a:schemeClr val="accent1"/>
                </a:solidFill>
              </a:ln>
              <a:solidFill>
                <a:schemeClr val="bg1"/>
              </a:solidFill>
              <a:effectLst>
                <a:glow rad="139700">
                  <a:schemeClr val="accent5">
                    <a:satMod val="175000"/>
                    <a:alpha val="40000"/>
                  </a:schemeClr>
                </a:glow>
                <a:outerShdw blurRad="38100" dist="19050" dir="2700000" algn="tl" rotWithShape="0">
                  <a:schemeClr val="dk1">
                    <a:alpha val="40000"/>
                  </a:schemeClr>
                </a:outerShdw>
              </a:effectLst>
              <a:latin typeface="Rockwell Extra Bold" panose="02060903040505020403" pitchFamily="18" charset="0"/>
            </a:endParaRPr>
          </a:p>
        </p:txBody>
      </p:sp>
      <p:sp>
        <p:nvSpPr>
          <p:cNvPr id="9" name="TextBox 8"/>
          <p:cNvSpPr txBox="1"/>
          <p:nvPr/>
        </p:nvSpPr>
        <p:spPr>
          <a:xfrm>
            <a:off x="7431314" y="6488668"/>
            <a:ext cx="4760686" cy="369332"/>
          </a:xfrm>
          <a:prstGeom prst="rect">
            <a:avLst/>
          </a:prstGeom>
          <a:noFill/>
        </p:spPr>
        <p:txBody>
          <a:bodyPr wrap="square" rtlCol="0">
            <a:spAutoFit/>
          </a:bodyPr>
          <a:lstStyle/>
          <a:p>
            <a:r>
              <a:rPr lang="en-IN" dirty="0" smtClean="0">
                <a:solidFill>
                  <a:schemeClr val="bg1"/>
                </a:solidFill>
              </a:rPr>
              <a:t>The </a:t>
            </a:r>
            <a:r>
              <a:rPr lang="en-IN" dirty="0">
                <a:solidFill>
                  <a:schemeClr val="bg1"/>
                </a:solidFill>
              </a:rPr>
              <a:t>Great Nebula in </a:t>
            </a:r>
            <a:r>
              <a:rPr lang="en-IN" dirty="0" smtClean="0">
                <a:solidFill>
                  <a:schemeClr val="bg1"/>
                </a:solidFill>
              </a:rPr>
              <a:t>Carina by ESO VLT telescope</a:t>
            </a:r>
            <a:endParaRPr lang="en-IN" dirty="0">
              <a:solidFill>
                <a:schemeClr val="bg1"/>
              </a:solidFill>
            </a:endParaRPr>
          </a:p>
        </p:txBody>
      </p:sp>
      <p:sp>
        <p:nvSpPr>
          <p:cNvPr id="2" name="Rectangle 1"/>
          <p:cNvSpPr/>
          <p:nvPr/>
        </p:nvSpPr>
        <p:spPr>
          <a:xfrm>
            <a:off x="8764172" y="3509076"/>
            <a:ext cx="3314097" cy="2554545"/>
          </a:xfrm>
          <a:prstGeom prst="rect">
            <a:avLst/>
          </a:prstGeom>
          <a:noFill/>
        </p:spPr>
        <p:txBody>
          <a:bodyPr wrap="square" lIns="91440" tIns="45720" rIns="91440" bIns="45720">
            <a:spAutoFit/>
          </a:bodyPr>
          <a:lstStyle/>
          <a:p>
            <a:r>
              <a:rPr lang="en-US" sz="4000" b="1" cap="none" spc="50" dirty="0" smtClean="0">
                <a:ln w="0"/>
                <a:solidFill>
                  <a:schemeClr val="bg2"/>
                </a:solidFill>
                <a:effectLst>
                  <a:innerShdw blurRad="63500" dist="50800" dir="13500000">
                    <a:srgbClr val="000000">
                      <a:alpha val="50000"/>
                    </a:srgbClr>
                  </a:innerShdw>
                </a:effectLst>
              </a:rPr>
              <a:t> Presented by  </a:t>
            </a:r>
            <a:br>
              <a:rPr lang="en-US" sz="4000" b="1" cap="none" spc="50" dirty="0" smtClean="0">
                <a:ln w="0"/>
                <a:solidFill>
                  <a:schemeClr val="bg2"/>
                </a:solidFill>
                <a:effectLst>
                  <a:innerShdw blurRad="63500" dist="50800" dir="13500000">
                    <a:srgbClr val="000000">
                      <a:alpha val="50000"/>
                    </a:srgbClr>
                  </a:innerShdw>
                </a:effectLst>
              </a:rPr>
            </a:br>
            <a:r>
              <a:rPr lang="en-US" sz="4000" b="1" cap="none" spc="50" dirty="0" smtClean="0">
                <a:ln w="0"/>
                <a:solidFill>
                  <a:schemeClr val="bg2"/>
                </a:solidFill>
                <a:effectLst>
                  <a:innerShdw blurRad="63500" dist="50800" dir="13500000">
                    <a:srgbClr val="000000">
                      <a:alpha val="50000"/>
                    </a:srgbClr>
                  </a:innerShdw>
                </a:effectLst>
              </a:rPr>
              <a:t>Aditya</a:t>
            </a:r>
            <a:br>
              <a:rPr lang="en-US" sz="4000" b="1" cap="none" spc="50" dirty="0" smtClean="0">
                <a:ln w="0"/>
                <a:solidFill>
                  <a:schemeClr val="bg2"/>
                </a:solidFill>
                <a:effectLst>
                  <a:innerShdw blurRad="63500" dist="50800" dir="13500000">
                    <a:srgbClr val="000000">
                      <a:alpha val="50000"/>
                    </a:srgbClr>
                  </a:innerShdw>
                </a:effectLst>
              </a:rPr>
            </a:br>
            <a:r>
              <a:rPr lang="en-US" sz="4000" b="1" cap="none" spc="50" dirty="0" smtClean="0">
                <a:ln w="0"/>
                <a:solidFill>
                  <a:schemeClr val="bg2"/>
                </a:solidFill>
                <a:effectLst>
                  <a:innerShdw blurRad="63500" dist="50800" dir="13500000">
                    <a:srgbClr val="000000">
                      <a:alpha val="50000"/>
                    </a:srgbClr>
                  </a:innerShdw>
                </a:effectLst>
              </a:rPr>
              <a:t>Shubham</a:t>
            </a:r>
            <a:br>
              <a:rPr lang="en-US" sz="4000" b="1" cap="none" spc="50" dirty="0" smtClean="0">
                <a:ln w="0"/>
                <a:solidFill>
                  <a:schemeClr val="bg2"/>
                </a:solidFill>
                <a:effectLst>
                  <a:innerShdw blurRad="63500" dist="50800" dir="13500000">
                    <a:srgbClr val="000000">
                      <a:alpha val="50000"/>
                    </a:srgbClr>
                  </a:innerShdw>
                </a:effectLst>
              </a:rPr>
            </a:br>
            <a:r>
              <a:rPr lang="en-US" sz="4000" b="1" spc="50" dirty="0" smtClean="0">
                <a:ln w="0"/>
                <a:solidFill>
                  <a:schemeClr val="bg2"/>
                </a:solidFill>
                <a:effectLst>
                  <a:innerShdw blurRad="63500" dist="50800" dir="13500000">
                    <a:srgbClr val="000000">
                      <a:alpha val="50000"/>
                    </a:srgbClr>
                  </a:innerShdw>
                </a:effectLst>
              </a:rPr>
              <a:t>K</a:t>
            </a:r>
            <a:r>
              <a:rPr lang="en-US" sz="4000" b="1" cap="none" spc="50" dirty="0" smtClean="0">
                <a:ln w="0"/>
                <a:solidFill>
                  <a:schemeClr val="bg2"/>
                </a:solidFill>
                <a:effectLst>
                  <a:innerShdw blurRad="63500" dist="50800" dir="13500000">
                    <a:srgbClr val="000000">
                      <a:alpha val="50000"/>
                    </a:srgbClr>
                  </a:innerShdw>
                </a:effectLst>
              </a:rPr>
              <a:t>eshaw</a:t>
            </a:r>
            <a:endParaRPr lang="en-US" sz="4000" b="1" cap="none" spc="50" dirty="0">
              <a:ln w="0"/>
              <a:solidFill>
                <a:schemeClr val="bg2"/>
              </a:solidFill>
              <a:effectLst>
                <a:innerShdw blurRad="63500" dist="50800" dir="13500000">
                  <a:srgbClr val="000000">
                    <a:alpha val="50000"/>
                  </a:srgbClr>
                </a:innerShdw>
              </a:effectLst>
            </a:endParaRPr>
          </a:p>
        </p:txBody>
      </p:sp>
      <p:sp>
        <p:nvSpPr>
          <p:cNvPr id="5" name="Rectangle 4"/>
          <p:cNvSpPr/>
          <p:nvPr/>
        </p:nvSpPr>
        <p:spPr>
          <a:xfrm>
            <a:off x="714085" y="2048728"/>
            <a:ext cx="10924978" cy="707886"/>
          </a:xfrm>
          <a:prstGeom prst="rect">
            <a:avLst/>
          </a:prstGeom>
          <a:noFill/>
        </p:spPr>
        <p:txBody>
          <a:bodyPr wrap="none" lIns="91440" tIns="45720" rIns="91440" bIns="45720">
            <a:spAutoFit/>
          </a:bodyPr>
          <a:lstStyle/>
          <a:p>
            <a:pPr algn="ctr"/>
            <a:r>
              <a:rPr lang="en-US" sz="4000" spc="600" dirty="0" smtClean="0">
                <a:ln w="0">
                  <a:solidFill>
                    <a:schemeClr val="accent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latin typeface="Rockwell Extra Bold" panose="02060903040505020403" pitchFamily="18" charset="0"/>
              </a:rPr>
              <a:t>A STORY OF STAR FORMATION</a:t>
            </a:r>
            <a:endParaRPr lang="en-US" sz="4000" spc="600" dirty="0">
              <a:ln w="0">
                <a:solidFill>
                  <a:schemeClr val="accent1"/>
                </a:solidFill>
              </a:ln>
              <a:solidFill>
                <a:schemeClr val="bg1"/>
              </a:solidFill>
              <a:effectLst>
                <a:glow rad="228600">
                  <a:schemeClr val="accent4">
                    <a:satMod val="175000"/>
                    <a:alpha val="40000"/>
                  </a:schemeClr>
                </a:glow>
                <a:outerShdw blurRad="38100" dist="19050" dir="2700000" algn="tl" rotWithShape="0">
                  <a:schemeClr val="dk1">
                    <a:alpha val="40000"/>
                  </a:schemeClr>
                </a:outerShdw>
              </a:effectLst>
              <a:latin typeface="Rockwell Extra Bold" panose="02060903040505020403" pitchFamily="18" charset="0"/>
            </a:endParaRPr>
          </a:p>
        </p:txBody>
      </p:sp>
    </p:spTree>
    <p:extLst>
      <p:ext uri="{BB962C8B-B14F-4D97-AF65-F5344CB8AC3E}">
        <p14:creationId xmlns:p14="http://schemas.microsoft.com/office/powerpoint/2010/main" val="4203661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7000">
              <a:schemeClr val="bg1"/>
            </a:gs>
            <a:gs pos="100000">
              <a:srgbClr val="DEEAF6"/>
            </a:gs>
          </a:gsLst>
          <a:lin ang="2700000" scaled="1"/>
        </a:gradFill>
        <a:effectLst/>
      </p:bgPr>
    </p:bg>
    <p:spTree>
      <p:nvGrpSpPr>
        <p:cNvPr id="1" name=""/>
        <p:cNvGrpSpPr/>
        <p:nvPr/>
      </p:nvGrpSpPr>
      <p:grpSpPr>
        <a:xfrm>
          <a:off x="0" y="0"/>
          <a:ext cx="0" cy="0"/>
          <a:chOff x="0" y="0"/>
          <a:chExt cx="0" cy="0"/>
        </a:xfrm>
      </p:grpSpPr>
      <p:pic>
        <p:nvPicPr>
          <p:cNvPr id="5122" name="Picture 2" descr="http://www.physicsoftheuniverse.com/images/bigbang_star_form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57" y="1325563"/>
            <a:ext cx="7380968" cy="494029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46315" y="0"/>
            <a:ext cx="10515600" cy="1325563"/>
          </a:xfrm>
        </p:spPr>
        <p:txBody>
          <a:bodyPr/>
          <a:lstStyle/>
          <a:p>
            <a:pPr algn="ctr"/>
            <a:r>
              <a:rPr lang="en-IN" b="1" dirty="0" smtClean="0">
                <a:solidFill>
                  <a:schemeClr val="tx2">
                    <a:lumMod val="50000"/>
                  </a:schemeClr>
                </a:solidFill>
                <a:effectLst/>
                <a:latin typeface="Adobe Garamond Pro Bold" panose="02020702060506020403" pitchFamily="18" charset="0"/>
              </a:rPr>
              <a:t>STAR’S BIRTH  </a:t>
            </a:r>
            <a:endParaRPr lang="en-IN" b="1" dirty="0">
              <a:solidFill>
                <a:schemeClr val="tx2">
                  <a:lumMod val="50000"/>
                </a:schemeClr>
              </a:solidFill>
              <a:effectLst/>
              <a:latin typeface="Adobe Garamond Pro Bold" panose="02020702060506020403" pitchFamily="18" charset="0"/>
            </a:endParaRPr>
          </a:p>
        </p:txBody>
      </p:sp>
    </p:spTree>
    <p:extLst>
      <p:ext uri="{BB962C8B-B14F-4D97-AF65-F5344CB8AC3E}">
        <p14:creationId xmlns:p14="http://schemas.microsoft.com/office/powerpoint/2010/main" val="400912073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MAIN SEQUENCE STARS </a:t>
            </a:r>
            <a:endParaRPr lang="en-IN" dirty="0"/>
          </a:p>
        </p:txBody>
      </p:sp>
      <p:sp>
        <p:nvSpPr>
          <p:cNvPr id="3" name="Content Placeholder 2"/>
          <p:cNvSpPr>
            <a:spLocks noGrp="1"/>
          </p:cNvSpPr>
          <p:nvPr>
            <p:ph idx="1"/>
          </p:nvPr>
        </p:nvSpPr>
        <p:spPr/>
        <p:txBody>
          <a:bodyPr/>
          <a:lstStyle/>
          <a:p>
            <a:pPr>
              <a:buClr>
                <a:schemeClr val="accent2">
                  <a:lumMod val="75000"/>
                </a:schemeClr>
              </a:buClr>
              <a:buFont typeface="Wingdings" panose="05000000000000000000" pitchFamily="2" charset="2"/>
              <a:buChar char="v"/>
            </a:pPr>
            <a:r>
              <a:rPr lang="en-IN" dirty="0" smtClean="0"/>
              <a:t> The most common star which is very dim and has very low mass known as </a:t>
            </a:r>
            <a:r>
              <a:rPr lang="en-IN" dirty="0" smtClean="0">
                <a:solidFill>
                  <a:srgbClr val="FF0000"/>
                </a:solidFill>
              </a:rPr>
              <a:t>RED DWARF STAR </a:t>
            </a:r>
            <a:r>
              <a:rPr lang="en-IN" dirty="0" smtClean="0"/>
              <a:t>. It transports energy from the core to the surface by convection alone  .</a:t>
            </a:r>
          </a:p>
          <a:p>
            <a:pPr>
              <a:buClr>
                <a:schemeClr val="accent2">
                  <a:lumMod val="75000"/>
                </a:schemeClr>
              </a:buClr>
              <a:buFont typeface="Wingdings" panose="05000000000000000000" pitchFamily="2" charset="2"/>
              <a:buChar char="v"/>
            </a:pPr>
            <a:r>
              <a:rPr lang="en-IN" dirty="0" smtClean="0"/>
              <a:t>For a medium sized star like the sun the energy transported is by photons via radiation and convection from core to the surface known as photosphere .</a:t>
            </a:r>
          </a:p>
          <a:p>
            <a:pPr>
              <a:buClr>
                <a:schemeClr val="accent2">
                  <a:lumMod val="75000"/>
                </a:schemeClr>
              </a:buClr>
              <a:buFont typeface="Wingdings" panose="05000000000000000000" pitchFamily="2" charset="2"/>
              <a:buChar char="v"/>
            </a:pPr>
            <a:r>
              <a:rPr lang="en-IN" dirty="0" smtClean="0"/>
              <a:t>As we know the gravitational pull acts inwards and the radiation pressure acts outwards , the star lives like this for million or billion of years . </a:t>
            </a:r>
          </a:p>
          <a:p>
            <a:pPr>
              <a:buClr>
                <a:schemeClr val="accent2">
                  <a:lumMod val="75000"/>
                </a:schemeClr>
              </a:buClr>
              <a:buFont typeface="Wingdings" panose="05000000000000000000" pitchFamily="2" charset="2"/>
              <a:buChar char="v"/>
            </a:pPr>
            <a:r>
              <a:rPr lang="en-IN" dirty="0" smtClean="0"/>
              <a:t>After this what happens depend upon the mass of the star formed .</a:t>
            </a:r>
            <a:endParaRPr lang="en-IN" dirty="0"/>
          </a:p>
        </p:txBody>
      </p:sp>
    </p:spTree>
    <p:extLst>
      <p:ext uri="{BB962C8B-B14F-4D97-AF65-F5344CB8AC3E}">
        <p14:creationId xmlns:p14="http://schemas.microsoft.com/office/powerpoint/2010/main" val="161727339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511403"/>
            <a:ext cx="5157787" cy="823912"/>
          </a:xfrm>
        </p:spPr>
        <p:txBody>
          <a:bodyPr/>
          <a:lstStyle/>
          <a:p>
            <a:r>
              <a:rPr lang="en-IN" dirty="0" smtClean="0"/>
              <a:t>Small Stars- mass </a:t>
            </a:r>
            <a:r>
              <a:rPr lang="en-IN" dirty="0" err="1" smtClean="0"/>
              <a:t>upto</a:t>
            </a:r>
            <a:r>
              <a:rPr lang="en-IN" dirty="0" smtClean="0"/>
              <a:t> one and a half times that of the Sun</a:t>
            </a:r>
            <a:endParaRPr lang="en-IN" dirty="0"/>
          </a:p>
        </p:txBody>
      </p:sp>
      <p:sp>
        <p:nvSpPr>
          <p:cNvPr id="4" name="Content Placeholder 3"/>
          <p:cNvSpPr>
            <a:spLocks noGrp="1"/>
          </p:cNvSpPr>
          <p:nvPr>
            <p:ph sz="half" idx="2"/>
          </p:nvPr>
        </p:nvSpPr>
        <p:spPr>
          <a:xfrm>
            <a:off x="839788" y="1625599"/>
            <a:ext cx="5157787" cy="4564063"/>
          </a:xfrm>
        </p:spPr>
        <p:txBody>
          <a:bodyPr>
            <a:normAutofit fontScale="92500" lnSpcReduction="10000"/>
          </a:bodyPr>
          <a:lstStyle/>
          <a:p>
            <a:pPr marL="571500" indent="-571500">
              <a:buFont typeface="+mj-lt"/>
              <a:buAutoNum type="romanLcPeriod" startAt="5"/>
            </a:pPr>
            <a:r>
              <a:rPr lang="en-IN" sz="1800" dirty="0" smtClean="0"/>
              <a:t>These remain in main sequence for about 10 billion years, until all of the hydrogen has fused to form helium.</a:t>
            </a:r>
          </a:p>
          <a:p>
            <a:pPr marL="571500" indent="-571500">
              <a:buFont typeface="+mj-lt"/>
              <a:buAutoNum type="romanLcPeriod" startAt="5"/>
            </a:pPr>
            <a:r>
              <a:rPr lang="en-IN" sz="1800" dirty="0" smtClean="0"/>
              <a:t>The helium core now starts to contract further and reactions begin to occur in a shell around the core.</a:t>
            </a:r>
          </a:p>
          <a:p>
            <a:pPr marL="571500" indent="-571500">
              <a:buFont typeface="+mj-lt"/>
              <a:buAutoNum type="romanLcPeriod" startAt="5"/>
            </a:pPr>
            <a:r>
              <a:rPr lang="en-IN" sz="1800" dirty="0" smtClean="0"/>
              <a:t>The core is hot enough for the helium to fuse to form carbon. The outer layers begin to expand, cool and shine less brightly. The expanding star is now called a </a:t>
            </a:r>
            <a:r>
              <a:rPr lang="en-IN" sz="1800" b="1" i="1" dirty="0" smtClean="0"/>
              <a:t>Red Giant.</a:t>
            </a:r>
          </a:p>
          <a:p>
            <a:pPr marL="571500" indent="-571500">
              <a:buFont typeface="+mj-lt"/>
              <a:buAutoNum type="romanLcPeriod" startAt="5"/>
            </a:pPr>
            <a:r>
              <a:rPr lang="en-IN" sz="1800" dirty="0" smtClean="0"/>
              <a:t>The helium core runs out, and the outer layers drift of away from the core as a gaseous shell, this gas that surrounds the core is called a </a:t>
            </a:r>
            <a:r>
              <a:rPr lang="en-IN" sz="1800" b="1" i="1" dirty="0" smtClean="0"/>
              <a:t>Planetary Nebula</a:t>
            </a:r>
            <a:r>
              <a:rPr lang="en-IN" sz="1800" dirty="0" smtClean="0"/>
              <a:t>.</a:t>
            </a:r>
          </a:p>
          <a:p>
            <a:pPr marL="571500" indent="-571500">
              <a:buFont typeface="+mj-lt"/>
              <a:buAutoNum type="romanLcPeriod" startAt="5"/>
            </a:pPr>
            <a:r>
              <a:rPr lang="en-IN" sz="1800" dirty="0" smtClean="0"/>
              <a:t>The remaining core (</a:t>
            </a:r>
            <a:r>
              <a:rPr lang="en-IN" sz="1800" dirty="0" err="1" smtClean="0"/>
              <a:t>thats</a:t>
            </a:r>
            <a:r>
              <a:rPr lang="en-IN" sz="1800" dirty="0" smtClean="0"/>
              <a:t> 80% of the original star) is now in its final stages. The core becomes a W</a:t>
            </a:r>
            <a:r>
              <a:rPr lang="en-IN" sz="1800" b="1" i="1" dirty="0" smtClean="0"/>
              <a:t>hite Dwarf</a:t>
            </a:r>
            <a:r>
              <a:rPr lang="en-IN" sz="1800" dirty="0" smtClean="0"/>
              <a:t> the star eventually cools and dims. When it stops shining, the now dead star is called a </a:t>
            </a:r>
            <a:r>
              <a:rPr lang="en-IN" sz="1800" b="1" i="1" dirty="0" smtClean="0"/>
              <a:t>Black Dwarf</a:t>
            </a:r>
            <a:r>
              <a:rPr lang="en-IN" sz="1800" dirty="0" smtClean="0"/>
              <a:t>.</a:t>
            </a:r>
            <a:endParaRPr lang="en-IN" sz="1800" dirty="0"/>
          </a:p>
        </p:txBody>
      </p:sp>
      <p:sp>
        <p:nvSpPr>
          <p:cNvPr id="5" name="Text Placeholder 4"/>
          <p:cNvSpPr>
            <a:spLocks noGrp="1"/>
          </p:cNvSpPr>
          <p:nvPr>
            <p:ph type="body" sz="quarter" idx="3"/>
          </p:nvPr>
        </p:nvSpPr>
        <p:spPr>
          <a:xfrm>
            <a:off x="6172200" y="511403"/>
            <a:ext cx="5183188" cy="823912"/>
          </a:xfrm>
        </p:spPr>
        <p:txBody>
          <a:bodyPr/>
          <a:lstStyle/>
          <a:p>
            <a:r>
              <a:rPr lang="en-IN" dirty="0" smtClean="0"/>
              <a:t>Massive Stars- mass can be 3 to 50 times that of the Sun</a:t>
            </a:r>
            <a:endParaRPr lang="en-IN" dirty="0"/>
          </a:p>
        </p:txBody>
      </p:sp>
      <p:sp>
        <p:nvSpPr>
          <p:cNvPr id="6" name="Content Placeholder 5"/>
          <p:cNvSpPr>
            <a:spLocks noGrp="1"/>
          </p:cNvSpPr>
          <p:nvPr>
            <p:ph sz="quarter" idx="4"/>
          </p:nvPr>
        </p:nvSpPr>
        <p:spPr>
          <a:xfrm>
            <a:off x="6172200" y="1625599"/>
            <a:ext cx="5183188" cy="4564064"/>
          </a:xfrm>
        </p:spPr>
        <p:txBody>
          <a:bodyPr>
            <a:normAutofit lnSpcReduction="10000"/>
          </a:bodyPr>
          <a:lstStyle/>
          <a:p>
            <a:pPr marL="571500" indent="-571500">
              <a:buFont typeface="+mj-lt"/>
              <a:buAutoNum type="romanLcPeriod" startAt="5"/>
            </a:pPr>
            <a:r>
              <a:rPr lang="en-IN" sz="1700" dirty="0" smtClean="0"/>
              <a:t>These remain in main sequence for about only millions of years and shines readily until all the hydrogen has fused to form helium.</a:t>
            </a:r>
          </a:p>
          <a:p>
            <a:pPr marL="571500" indent="-571500">
              <a:buFont typeface="+mj-lt"/>
              <a:buAutoNum type="romanLcPeriod" startAt="5"/>
            </a:pPr>
            <a:r>
              <a:rPr lang="en-IN" sz="1700" dirty="0" smtClean="0"/>
              <a:t>The massive star then becomes a </a:t>
            </a:r>
            <a:r>
              <a:rPr lang="en-IN" sz="1700" b="1" i="1" dirty="0" smtClean="0"/>
              <a:t>Red Supergiant</a:t>
            </a:r>
            <a:r>
              <a:rPr lang="en-IN" sz="1700" dirty="0" smtClean="0"/>
              <a:t> and starts of with a helium core surrounded by a shell of cooling, expanding gas.</a:t>
            </a:r>
          </a:p>
          <a:p>
            <a:pPr marL="571500" indent="-571500">
              <a:buFont typeface="+mj-lt"/>
              <a:buAutoNum type="romanLcPeriod" startAt="5"/>
            </a:pPr>
            <a:r>
              <a:rPr lang="en-IN" sz="1700" dirty="0" smtClean="0"/>
              <a:t>In the next million years a series of nuclear reactions occur forming different elements in shells around the iron core.</a:t>
            </a:r>
          </a:p>
          <a:p>
            <a:pPr marL="571500" indent="-571500">
              <a:buFont typeface="+mj-lt"/>
              <a:buAutoNum type="romanLcPeriod" startAt="5"/>
            </a:pPr>
            <a:r>
              <a:rPr lang="en-IN" sz="1700" dirty="0" smtClean="0"/>
              <a:t>The core collapses in less than a second, causing an explosion called a </a:t>
            </a:r>
            <a:r>
              <a:rPr lang="en-IN" sz="1700" b="1" i="1" dirty="0" smtClean="0"/>
              <a:t>Supernova</a:t>
            </a:r>
            <a:r>
              <a:rPr lang="en-IN" sz="1700" dirty="0" smtClean="0"/>
              <a:t>, in which a shock wave blows of the outer layers of the star.</a:t>
            </a:r>
          </a:p>
          <a:p>
            <a:pPr marL="571500" indent="-571500">
              <a:buFont typeface="+mj-lt"/>
              <a:buAutoNum type="romanLcPeriod" startAt="5"/>
            </a:pPr>
            <a:r>
              <a:rPr lang="en-IN" sz="1800" dirty="0" smtClean="0"/>
              <a:t>Sometimes the core survives the explosion. If the surviving core is between 1.5 - 3 solar masses it contracts to become a </a:t>
            </a:r>
            <a:r>
              <a:rPr lang="en-IN" sz="1800" dirty="0" err="1" smtClean="0"/>
              <a:t>a</a:t>
            </a:r>
            <a:r>
              <a:rPr lang="en-IN" sz="1800" dirty="0" smtClean="0"/>
              <a:t> tiny, very dense </a:t>
            </a:r>
            <a:r>
              <a:rPr lang="en-IN" sz="1800" b="1" i="1" dirty="0" smtClean="0"/>
              <a:t>Neutron Star</a:t>
            </a:r>
            <a:r>
              <a:rPr lang="en-IN" sz="1800" dirty="0" smtClean="0"/>
              <a:t>. If the core is much greater than 3 solar masses, the core contracts to become a </a:t>
            </a:r>
            <a:r>
              <a:rPr lang="en-IN" sz="1800" b="1" i="1" dirty="0" smtClean="0"/>
              <a:t>Black Hole.</a:t>
            </a:r>
            <a:endParaRPr lang="en-IN" sz="1700" dirty="0"/>
          </a:p>
        </p:txBody>
      </p:sp>
    </p:spTree>
    <p:extLst>
      <p:ext uri="{BB962C8B-B14F-4D97-AF65-F5344CB8AC3E}">
        <p14:creationId xmlns:p14="http://schemas.microsoft.com/office/powerpoint/2010/main" val="72359797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1539240" y="3910182"/>
            <a:ext cx="10515600" cy="1325563"/>
          </a:xfrm>
        </p:spPr>
        <p:txBody>
          <a:bodyPr>
            <a:normAutofit/>
          </a:bodyPr>
          <a:lstStyle/>
          <a:p>
            <a:pPr algn="ctr"/>
            <a:r>
              <a:rPr lang="en-IN" sz="7200" b="1" dirty="0" smtClean="0">
                <a:solidFill>
                  <a:schemeClr val="bg1"/>
                </a:solidFill>
                <a:effectLst>
                  <a:glow rad="101600">
                    <a:schemeClr val="bg1">
                      <a:lumMod val="65000"/>
                      <a:alpha val="60000"/>
                    </a:schemeClr>
                  </a:glow>
                </a:effectLst>
                <a:latin typeface="Aharoni" panose="02010803020104030203" pitchFamily="2" charset="-79"/>
                <a:cs typeface="Aharoni" panose="02010803020104030203" pitchFamily="2" charset="-79"/>
              </a:rPr>
              <a:t>THANK YOU</a:t>
            </a:r>
            <a:endParaRPr lang="en-IN" sz="7200" b="1" dirty="0">
              <a:solidFill>
                <a:schemeClr val="bg1"/>
              </a:solidFill>
              <a:effectLst>
                <a:glow rad="101600">
                  <a:schemeClr val="bg1">
                    <a:lumMod val="65000"/>
                    <a:alpha val="60000"/>
                  </a:schemeClr>
                </a:glo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9179494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9000">
              <a:schemeClr val="bg1">
                <a:lumMod val="0"/>
                <a:lumOff val="100000"/>
              </a:schemeClr>
            </a:gs>
            <a:gs pos="100000">
              <a:srgbClr val="FF0000"/>
            </a:gs>
            <a:gs pos="90000">
              <a:srgbClr val="FFFF00"/>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828" y="79148"/>
            <a:ext cx="10515600" cy="1325563"/>
          </a:xfrm>
        </p:spPr>
        <p:txBody>
          <a:bodyPr/>
          <a:lstStyle/>
          <a:p>
            <a:pPr algn="ctr"/>
            <a:r>
              <a:rPr lang="en-IN" b="1" dirty="0" smtClean="0">
                <a:solidFill>
                  <a:schemeClr val="tx2">
                    <a:lumMod val="50000"/>
                  </a:schemeClr>
                </a:solidFill>
                <a:effectLst/>
                <a:latin typeface="Adobe Garamond Pro Bold" panose="02020702060506020403" pitchFamily="18" charset="0"/>
              </a:rPr>
              <a:t>STAR’S BIRTH  </a:t>
            </a:r>
            <a:endParaRPr lang="en-IN" b="1" dirty="0">
              <a:solidFill>
                <a:schemeClr val="tx2">
                  <a:lumMod val="50000"/>
                </a:schemeClr>
              </a:solidFill>
              <a:effectLst/>
              <a:latin typeface="Adobe Garamond Pro Bold" panose="02020702060506020403" pitchFamily="18" charset="0"/>
            </a:endParaRPr>
          </a:p>
        </p:txBody>
      </p:sp>
      <p:sp>
        <p:nvSpPr>
          <p:cNvPr id="3" name="Content Placeholder 2"/>
          <p:cNvSpPr>
            <a:spLocks noGrp="1"/>
          </p:cNvSpPr>
          <p:nvPr>
            <p:ph idx="1"/>
          </p:nvPr>
        </p:nvSpPr>
        <p:spPr>
          <a:xfrm>
            <a:off x="838200" y="1404711"/>
            <a:ext cx="10515600" cy="4351338"/>
          </a:xfrm>
        </p:spPr>
        <p:txBody>
          <a:bodyPr/>
          <a:lstStyle/>
          <a:p>
            <a:pPr marL="571500" indent="-571500">
              <a:buFont typeface="+mj-lt"/>
              <a:buAutoNum type="romanLcPeriod"/>
            </a:pPr>
            <a:r>
              <a:rPr lang="en-IN" dirty="0" smtClean="0"/>
              <a:t>Stars are born in a region of high density </a:t>
            </a:r>
            <a:r>
              <a:rPr lang="en-IN" b="1" i="1" dirty="0" smtClean="0"/>
              <a:t>Nebula</a:t>
            </a:r>
            <a:r>
              <a:rPr lang="en-IN" dirty="0" smtClean="0"/>
              <a:t>, and condenses into a huge globule of gas and dust that contracts under its own gravity. </a:t>
            </a:r>
          </a:p>
          <a:p>
            <a:pPr marL="571500" indent="-571500">
              <a:buFont typeface="+mj-lt"/>
              <a:buAutoNum type="romanLcPeriod"/>
            </a:pPr>
            <a:r>
              <a:rPr lang="en-IN" dirty="0" smtClean="0"/>
              <a:t>A region of condensing matter will begin to heat up and start to glow forming </a:t>
            </a:r>
            <a:r>
              <a:rPr lang="en-IN" b="1" i="1" dirty="0" err="1" smtClean="0"/>
              <a:t>Protostars</a:t>
            </a:r>
            <a:r>
              <a:rPr lang="en-IN" b="1" i="1" dirty="0" smtClean="0"/>
              <a:t>. </a:t>
            </a:r>
            <a:r>
              <a:rPr lang="en-IN" dirty="0" smtClean="0"/>
              <a:t>If a </a:t>
            </a:r>
            <a:r>
              <a:rPr lang="en-IN" dirty="0" err="1" smtClean="0"/>
              <a:t>protostar</a:t>
            </a:r>
            <a:r>
              <a:rPr lang="en-IN" dirty="0" smtClean="0"/>
              <a:t> contains enough matter the central temperature reaches 15 million degrees centigrade.</a:t>
            </a:r>
          </a:p>
          <a:p>
            <a:pPr marL="571500" indent="-571500">
              <a:buFont typeface="+mj-lt"/>
              <a:buAutoNum type="romanLcPeriod"/>
            </a:pPr>
            <a:r>
              <a:rPr lang="en-IN" dirty="0" smtClean="0"/>
              <a:t>At this temperature, nuclear reactions in which hydrogen fuses to form helium can start.</a:t>
            </a:r>
          </a:p>
          <a:p>
            <a:pPr marL="571500" indent="-571500">
              <a:buFont typeface="+mj-lt"/>
              <a:buAutoNum type="romanLcPeriod"/>
            </a:pPr>
            <a:r>
              <a:rPr lang="en-IN" dirty="0" smtClean="0"/>
              <a:t>The star begins to release energy, stopping it from contracting even more and causes it to shine. It is now a M</a:t>
            </a:r>
            <a:r>
              <a:rPr lang="en-IN" b="1" i="1" dirty="0" smtClean="0"/>
              <a:t>ain Sequence Star.</a:t>
            </a:r>
          </a:p>
          <a:p>
            <a:pPr marL="0" indent="0">
              <a:buNone/>
            </a:pPr>
            <a:endParaRPr lang="en-IN" dirty="0"/>
          </a:p>
        </p:txBody>
      </p:sp>
      <p:sp>
        <p:nvSpPr>
          <p:cNvPr id="4" name="Title 1"/>
          <p:cNvSpPr txBox="1">
            <a:spLocks/>
          </p:cNvSpPr>
          <p:nvPr/>
        </p:nvSpPr>
        <p:spPr>
          <a:xfrm>
            <a:off x="838200" y="5992585"/>
            <a:ext cx="10515600" cy="752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smtClean="0"/>
              <a:t>*The first 4 stages of all the stars are same  and the stages which follow differs with the mass of the given star . </a:t>
            </a:r>
            <a:endParaRPr lang="en-IN" sz="2000" dirty="0"/>
          </a:p>
        </p:txBody>
      </p:sp>
    </p:spTree>
    <p:extLst>
      <p:ext uri="{BB962C8B-B14F-4D97-AF65-F5344CB8AC3E}">
        <p14:creationId xmlns:p14="http://schemas.microsoft.com/office/powerpoint/2010/main" val="245335406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8000">
              <a:schemeClr val="bg1"/>
            </a:gs>
            <a:gs pos="100000">
              <a:srgbClr val="DEEAF6"/>
            </a:gs>
            <a:gs pos="83000">
              <a:srgbClr val="ECF3FA"/>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18975"/>
            <a:ext cx="10515599" cy="674914"/>
          </a:xfrm>
        </p:spPr>
        <p:txBody>
          <a:bodyPr/>
          <a:lstStyle/>
          <a:p>
            <a:pPr algn="ctr"/>
            <a:r>
              <a:rPr lang="en-IN" dirty="0" smtClean="0"/>
              <a:t>INTERSTELLAR CLOUDS </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827" r="25827"/>
          <a:stretch>
            <a:fillRect/>
          </a:stretch>
        </p:blipFill>
        <p:spPr>
          <a:xfrm>
            <a:off x="8054975" y="1335315"/>
            <a:ext cx="3300413" cy="4525735"/>
          </a:xfrm>
        </p:spPr>
      </p:pic>
      <p:sp>
        <p:nvSpPr>
          <p:cNvPr id="4" name="Text Placeholder 3"/>
          <p:cNvSpPr>
            <a:spLocks noGrp="1"/>
          </p:cNvSpPr>
          <p:nvPr>
            <p:ph type="body" sz="half" idx="2"/>
          </p:nvPr>
        </p:nvSpPr>
        <p:spPr>
          <a:xfrm>
            <a:off x="584782" y="1146630"/>
            <a:ext cx="6896326" cy="5283199"/>
          </a:xfrm>
        </p:spPr>
        <p:txBody>
          <a:bodyPr>
            <a:noAutofit/>
          </a:bodyPr>
          <a:lstStyle/>
          <a:p>
            <a:pPr marL="285750" indent="-285750">
              <a:buFont typeface="Wingdings" panose="05000000000000000000" pitchFamily="2" charset="2"/>
              <a:buChar char="q"/>
            </a:pPr>
            <a:r>
              <a:rPr lang="en-IN" sz="2000" dirty="0" smtClean="0"/>
              <a:t>Interstellar means between stars . In astronomy, the interstellar medium (or ISM) is the matter that exists in the space between the star systems in a galaxy. This matter includes gas in ionic, atomic, and molecular form, dust, and cosmic rays .</a:t>
            </a:r>
          </a:p>
          <a:p>
            <a:pPr marL="285750" indent="-285750">
              <a:buFont typeface="Wingdings" panose="05000000000000000000" pitchFamily="2" charset="2"/>
              <a:buChar char="q"/>
            </a:pPr>
            <a:r>
              <a:rPr lang="en-IN" sz="2000" dirty="0" smtClean="0"/>
              <a:t>About 99% of the interstellar medium is in a gaseous state, with hydrogen making up 90% of the atoms. About half of this gas is tied up in interstellar gas clouds which have different properties depending on the temperature of the gas.</a:t>
            </a:r>
          </a:p>
          <a:p>
            <a:pPr marL="285750" indent="-285750">
              <a:buFont typeface="Wingdings" panose="05000000000000000000" pitchFamily="2" charset="2"/>
              <a:buChar char="q"/>
            </a:pPr>
            <a:r>
              <a:rPr lang="en-IN" sz="2000" dirty="0" smtClean="0"/>
              <a:t>In the coldest and densest regions of the interstellar medium we find clouds whose cores contain molecular gases, primarily molecular hydrogen (H2) gas.</a:t>
            </a:r>
          </a:p>
          <a:p>
            <a:pPr marL="285750" indent="-285750">
              <a:buFont typeface="Wingdings" panose="05000000000000000000" pitchFamily="2" charset="2"/>
              <a:buChar char="q"/>
            </a:pPr>
            <a:r>
              <a:rPr lang="en-IN" sz="2000" dirty="0" smtClean="0"/>
              <a:t>These giant molecular clouds have typical densities of 100 particles per cm3, diameters of 100 light-years (9.5×1014 km), masses of up to 6 million solar masses, and an average interior temperature of 10 K.</a:t>
            </a:r>
          </a:p>
          <a:p>
            <a:pPr marL="285750" indent="-285750">
              <a:buFont typeface="Wingdings" panose="05000000000000000000" pitchFamily="2" charset="2"/>
              <a:buChar char="q"/>
            </a:pPr>
            <a:r>
              <a:rPr lang="en-IN" sz="2000" dirty="0" smtClean="0"/>
              <a:t>These types of clouds are known as stellar nursery .</a:t>
            </a:r>
            <a:endParaRPr lang="en-IN" sz="2000" dirty="0"/>
          </a:p>
        </p:txBody>
      </p:sp>
      <p:sp>
        <p:nvSpPr>
          <p:cNvPr id="3" name="TextBox 2"/>
          <p:cNvSpPr txBox="1"/>
          <p:nvPr/>
        </p:nvSpPr>
        <p:spPr>
          <a:xfrm>
            <a:off x="8040914" y="5868989"/>
            <a:ext cx="3314473" cy="369332"/>
          </a:xfrm>
          <a:prstGeom prst="rect">
            <a:avLst/>
          </a:prstGeom>
          <a:noFill/>
        </p:spPr>
        <p:txBody>
          <a:bodyPr wrap="square" rtlCol="0">
            <a:spAutoFit/>
          </a:bodyPr>
          <a:lstStyle/>
          <a:p>
            <a:r>
              <a:rPr lang="en-IN" dirty="0" smtClean="0">
                <a:solidFill>
                  <a:schemeClr val="tx1">
                    <a:lumMod val="75000"/>
                    <a:lumOff val="25000"/>
                  </a:schemeClr>
                </a:solidFill>
              </a:rPr>
              <a:t>A portion of the </a:t>
            </a:r>
            <a:r>
              <a:rPr lang="en-IN" dirty="0">
                <a:solidFill>
                  <a:schemeClr val="tx1">
                    <a:lumMod val="75000"/>
                    <a:lumOff val="25000"/>
                  </a:schemeClr>
                </a:solidFill>
              </a:rPr>
              <a:t>C</a:t>
            </a:r>
            <a:r>
              <a:rPr lang="en-IN" dirty="0" smtClean="0">
                <a:solidFill>
                  <a:schemeClr val="tx1">
                    <a:lumMod val="75000"/>
                    <a:lumOff val="25000"/>
                  </a:schemeClr>
                </a:solidFill>
              </a:rPr>
              <a:t>arina nebulae</a:t>
            </a:r>
            <a:endParaRPr lang="en-IN" dirty="0">
              <a:solidFill>
                <a:schemeClr val="tx1">
                  <a:lumMod val="75000"/>
                  <a:lumOff val="25000"/>
                </a:schemeClr>
              </a:solidFill>
            </a:endParaRPr>
          </a:p>
        </p:txBody>
      </p:sp>
    </p:spTree>
    <p:extLst>
      <p:ext uri="{BB962C8B-B14F-4D97-AF65-F5344CB8AC3E}">
        <p14:creationId xmlns:p14="http://schemas.microsoft.com/office/powerpoint/2010/main" val="349001555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100000">
              <a:srgbClr val="DEEAF6"/>
            </a:gs>
            <a:gs pos="83000">
              <a:srgbClr val="ECF3F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91654"/>
            <a:ext cx="10515599" cy="878114"/>
          </a:xfrm>
        </p:spPr>
        <p:txBody>
          <a:bodyPr>
            <a:normAutofit/>
          </a:bodyPr>
          <a:lstStyle/>
          <a:p>
            <a:pPr algn="ctr"/>
            <a:r>
              <a:rPr lang="en-IN" sz="4000" b="1" dirty="0" smtClean="0">
                <a:latin typeface="Times New Roman" panose="02020603050405020304" pitchFamily="18" charset="0"/>
                <a:cs typeface="Times New Roman" panose="02020603050405020304" pitchFamily="18" charset="0"/>
              </a:rPr>
              <a:t>CLOUD COLLAPSE</a:t>
            </a:r>
            <a:endParaRPr lang="en-IN" sz="4000" b="1"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7266" r="7266"/>
          <a:stretch>
            <a:fillRect/>
          </a:stretch>
        </p:blipFill>
        <p:spPr>
          <a:xfrm>
            <a:off x="7648574" y="1393567"/>
            <a:ext cx="3706813" cy="4337050"/>
          </a:xfrm>
        </p:spPr>
      </p:pic>
      <p:sp>
        <p:nvSpPr>
          <p:cNvPr id="4" name="Text Placeholder 3"/>
          <p:cNvSpPr>
            <a:spLocks noGrp="1"/>
          </p:cNvSpPr>
          <p:nvPr>
            <p:ph type="body" sz="half" idx="2"/>
          </p:nvPr>
        </p:nvSpPr>
        <p:spPr>
          <a:xfrm>
            <a:off x="177205" y="1140730"/>
            <a:ext cx="6952343" cy="5579383"/>
          </a:xfrm>
        </p:spPr>
        <p:txBody>
          <a:bodyPr>
            <a:noAutofit/>
          </a:bodyPr>
          <a:lstStyle/>
          <a:p>
            <a:pPr marL="285750" indent="-285750">
              <a:lnSpc>
                <a:spcPct val="100000"/>
              </a:lnSpc>
              <a:buFont typeface="Wingdings" panose="05000000000000000000" pitchFamily="2" charset="2"/>
              <a:buChar char="Ø"/>
            </a:pPr>
            <a:r>
              <a:rPr lang="en-IN" sz="2400" dirty="0" smtClean="0"/>
              <a:t>A</a:t>
            </a:r>
            <a:r>
              <a:rPr lang="en-IN" sz="2000" dirty="0" smtClean="0"/>
              <a:t>n interstellar cloud of gas will remain in hydrostatic equilibrium as long as the kinetic energy of the gas pressure is in balance with the potential energy of the internal gravitational force.</a:t>
            </a:r>
          </a:p>
          <a:p>
            <a:pPr marL="742950" lvl="1" indent="-285750">
              <a:lnSpc>
                <a:spcPct val="100000"/>
              </a:lnSpc>
              <a:buFont typeface="Wingdings" panose="05000000000000000000" pitchFamily="2" charset="2"/>
              <a:buChar char="Ø"/>
            </a:pPr>
            <a:r>
              <a:rPr lang="en-IN" sz="1800" dirty="0" smtClean="0"/>
              <a:t>For a spherical cloud, to be in hydrostatic equilibrium :</a:t>
            </a:r>
          </a:p>
          <a:p>
            <a:pPr marL="285750" indent="-285750">
              <a:lnSpc>
                <a:spcPct val="150000"/>
              </a:lnSpc>
              <a:buFont typeface="Wingdings" panose="05000000000000000000" pitchFamily="2" charset="2"/>
              <a:buChar char="Ø"/>
            </a:pPr>
            <a:endParaRPr lang="en-IN" sz="2000" dirty="0" smtClean="0"/>
          </a:p>
          <a:p>
            <a:pPr marL="742950" lvl="1" indent="-285750">
              <a:lnSpc>
                <a:spcPct val="150000"/>
              </a:lnSpc>
              <a:buFont typeface="Wingdings" panose="05000000000000000000" pitchFamily="2" charset="2"/>
              <a:buChar char="Ø"/>
            </a:pPr>
            <a:endParaRPr lang="en-IN" sz="1800" dirty="0"/>
          </a:p>
          <a:p>
            <a:pPr lvl="1">
              <a:lnSpc>
                <a:spcPct val="100000"/>
              </a:lnSpc>
              <a:spcBef>
                <a:spcPts val="200"/>
              </a:spcBef>
            </a:pPr>
            <a:r>
              <a:rPr lang="en-IN" sz="1600" dirty="0" smtClean="0"/>
              <a:t>Where,</a:t>
            </a:r>
          </a:p>
          <a:p>
            <a:pPr lvl="1">
              <a:lnSpc>
                <a:spcPct val="100000"/>
              </a:lnSpc>
              <a:spcBef>
                <a:spcPts val="200"/>
              </a:spcBef>
            </a:pPr>
            <a:r>
              <a:rPr lang="en-IN" sz="1600" dirty="0" smtClean="0"/>
              <a:t> M(r) is the enclosed mass,</a:t>
            </a:r>
          </a:p>
          <a:p>
            <a:pPr lvl="1">
              <a:lnSpc>
                <a:spcPct val="100000"/>
              </a:lnSpc>
              <a:spcBef>
                <a:spcPts val="200"/>
              </a:spcBef>
            </a:pPr>
            <a:r>
              <a:rPr lang="en-IN" sz="1600" dirty="0"/>
              <a:t> </a:t>
            </a:r>
            <a:r>
              <a:rPr lang="en-IN" sz="1600" dirty="0" smtClean="0"/>
              <a:t>p the pressure,</a:t>
            </a:r>
          </a:p>
          <a:p>
            <a:pPr lvl="1">
              <a:lnSpc>
                <a:spcPct val="100000"/>
              </a:lnSpc>
              <a:spcBef>
                <a:spcPts val="200"/>
              </a:spcBef>
            </a:pPr>
            <a:r>
              <a:rPr lang="en-IN" sz="1600" dirty="0"/>
              <a:t> </a:t>
            </a:r>
            <a:r>
              <a:rPr lang="en-IN" sz="1600" i="1" dirty="0" smtClean="0"/>
              <a:t>p</a:t>
            </a:r>
            <a:r>
              <a:rPr lang="en-IN" sz="1600" dirty="0" smtClean="0"/>
              <a:t>(r) the density of gas at radius r</a:t>
            </a:r>
          </a:p>
          <a:p>
            <a:pPr lvl="1">
              <a:lnSpc>
                <a:spcPct val="100000"/>
              </a:lnSpc>
              <a:spcBef>
                <a:spcPts val="200"/>
              </a:spcBef>
            </a:pPr>
            <a:endParaRPr lang="en-IN" sz="1600" i="1" dirty="0" smtClean="0"/>
          </a:p>
          <a:p>
            <a:pPr marL="285750" indent="-285750">
              <a:lnSpc>
                <a:spcPct val="150000"/>
              </a:lnSpc>
              <a:buFont typeface="Wingdings" panose="05000000000000000000" pitchFamily="2" charset="2"/>
              <a:buChar char="Ø"/>
            </a:pPr>
            <a:r>
              <a:rPr lang="en-IN" sz="2000" dirty="0" smtClean="0"/>
              <a:t>This can be expressed using the virial theorem, which states that, to maintain equilibrium, the gravitational potential energy must equal twice the internal thermal energy.</a:t>
            </a:r>
          </a:p>
        </p:txBody>
      </p:sp>
      <p:sp>
        <p:nvSpPr>
          <p:cNvPr id="3" name="Rectangle 1"/>
          <p:cNvSpPr>
            <a:spLocks noChangeArrowheads="1"/>
          </p:cNvSpPr>
          <p:nvPr/>
        </p:nvSpPr>
        <p:spPr bwMode="auto">
          <a:xfrm>
            <a:off x="6778171" y="6032889"/>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2" descr="\frac{dp}{dr}=-\frac{G\rho(r) M_{enc}(r)}{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95" y="3071132"/>
            <a:ext cx="2630082" cy="62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89918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7616" y="1381595"/>
            <a:ext cx="5938384" cy="4893647"/>
          </a:xfrm>
          <a:prstGeom prst="rect">
            <a:avLst/>
          </a:prstGeom>
        </p:spPr>
        <p:txBody>
          <a:bodyPr wrap="square">
            <a:spAutoFit/>
          </a:bodyPr>
          <a:lstStyle/>
          <a:p>
            <a:pPr marL="285750" indent="-285750">
              <a:buFont typeface="Wingdings" panose="05000000000000000000" pitchFamily="2" charset="2"/>
              <a:buChar char="Ø"/>
            </a:pPr>
            <a:r>
              <a:rPr lang="en-IN" sz="2400" dirty="0"/>
              <a:t>If a cloud is massive enough that the gas pressure is insufficient to support it, the cloud will undergo gravitational collapse</a:t>
            </a:r>
            <a:r>
              <a:rPr lang="en-IN" sz="2400" dirty="0" smtClean="0"/>
              <a:t>.</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As it collapses, a molecular cloud breaks into smaller and smaller pieces in a hierarchical manner, until the fragments reach stellar mass</a:t>
            </a:r>
            <a:r>
              <a:rPr lang="en-IN" sz="2400" dirty="0" smtClean="0"/>
              <a:t>.</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The fragments condense into rotating spheres of gas that serve as stellar embryos after radiating energy released by gravitational potential energy.</a:t>
            </a:r>
          </a:p>
        </p:txBody>
      </p:sp>
      <p:sp>
        <p:nvSpPr>
          <p:cNvPr id="6" name="Title 1"/>
          <p:cNvSpPr txBox="1">
            <a:spLocks/>
          </p:cNvSpPr>
          <p:nvPr/>
        </p:nvSpPr>
        <p:spPr>
          <a:xfrm>
            <a:off x="839788" y="283031"/>
            <a:ext cx="10515599" cy="8781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smtClean="0">
                <a:latin typeface="Times New Roman" panose="02020603050405020304" pitchFamily="18" charset="0"/>
                <a:cs typeface="Times New Roman" panose="02020603050405020304" pitchFamily="18" charset="0"/>
              </a:rPr>
              <a:t>CLOUD COLLAPSE</a:t>
            </a:r>
            <a:endParaRPr lang="en-IN" sz="4000" b="1" dirty="0">
              <a:latin typeface="Times New Roman" panose="02020603050405020304" pitchFamily="18" charset="0"/>
              <a:cs typeface="Times New Roman" panose="02020603050405020304" pitchFamily="18" charset="0"/>
            </a:endParaRPr>
          </a:p>
        </p:txBody>
      </p:sp>
      <p:pic>
        <p:nvPicPr>
          <p:cNvPr id="4098" name="Picture 2" descr="http://physicsforme.files.wordpress.com/2011/09/star_form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070" y="1698171"/>
            <a:ext cx="5611645" cy="4548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36432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8457"/>
          </a:xfrm>
        </p:spPr>
        <p:txBody>
          <a:bodyPr>
            <a:normAutofit fontScale="90000"/>
          </a:bodyPr>
          <a:lstStyle/>
          <a:p>
            <a:pPr algn="ctr"/>
            <a:r>
              <a:rPr lang="en-IN" dirty="0" smtClean="0"/>
              <a:t>PROTOSTAR</a:t>
            </a:r>
            <a:endParaRPr lang="en-IN" dirty="0"/>
          </a:p>
        </p:txBody>
      </p:sp>
      <p:sp>
        <p:nvSpPr>
          <p:cNvPr id="3" name="Content Placeholder 2"/>
          <p:cNvSpPr>
            <a:spLocks noGrp="1"/>
          </p:cNvSpPr>
          <p:nvPr>
            <p:ph idx="1"/>
          </p:nvPr>
        </p:nvSpPr>
        <p:spPr>
          <a:xfrm>
            <a:off x="838200" y="1119116"/>
            <a:ext cx="10515600" cy="5057847"/>
          </a:xfrm>
        </p:spPr>
        <p:txBody>
          <a:bodyPr>
            <a:normAutofit lnSpcReduction="10000"/>
          </a:bodyPr>
          <a:lstStyle/>
          <a:p>
            <a:r>
              <a:rPr lang="en-IN" dirty="0" smtClean="0"/>
              <a:t>Clouds continue to collapse as long as the gravitational potential energy is eliminated . </a:t>
            </a:r>
          </a:p>
          <a:p>
            <a:r>
              <a:rPr lang="en-IN" dirty="0"/>
              <a:t>During the collapse, the density of the cloud increases toward the </a:t>
            </a:r>
            <a:r>
              <a:rPr lang="en-IN" dirty="0" err="1"/>
              <a:t>center</a:t>
            </a:r>
            <a:r>
              <a:rPr lang="en-IN" dirty="0"/>
              <a:t> and thus the middle region becomes optically opaque first</a:t>
            </a:r>
            <a:r>
              <a:rPr lang="en-IN" dirty="0" smtClean="0"/>
              <a:t>.</a:t>
            </a:r>
          </a:p>
          <a:p>
            <a:r>
              <a:rPr lang="en-IN" dirty="0" smtClean="0"/>
              <a:t>Particles fall towards the centre of the sphere and the kinetic </a:t>
            </a:r>
            <a:r>
              <a:rPr lang="en-IN" dirty="0"/>
              <a:t>energy increases . The kinetic energy of a group of particles is the thermal kinetic energy, or temperature, of the cloud. The more the cloud contracts the more the temperature increases</a:t>
            </a:r>
            <a:r>
              <a:rPr lang="en-IN" dirty="0" smtClean="0"/>
              <a:t>.</a:t>
            </a:r>
          </a:p>
          <a:p>
            <a:r>
              <a:rPr lang="en-IN" dirty="0" smtClean="0"/>
              <a:t>When the temperature is large enough </a:t>
            </a:r>
            <a:r>
              <a:rPr lang="en-IN" dirty="0"/>
              <a:t>so that </a:t>
            </a:r>
            <a:r>
              <a:rPr lang="en-IN" dirty="0" smtClean="0"/>
              <a:t>the gas </a:t>
            </a:r>
            <a:r>
              <a:rPr lang="en-IN" dirty="0"/>
              <a:t>is hot enough for the internal pressure to support </a:t>
            </a:r>
            <a:r>
              <a:rPr lang="en-IN" dirty="0" smtClean="0"/>
              <a:t>the cloud against further gravitational collapse and at this point the cloud is known as PROTOSTAR.</a:t>
            </a:r>
          </a:p>
          <a:p>
            <a:endParaRPr lang="en-IN" dirty="0"/>
          </a:p>
          <a:p>
            <a:endParaRPr lang="en-IN" dirty="0"/>
          </a:p>
        </p:txBody>
      </p:sp>
    </p:spTree>
    <p:extLst>
      <p:ext uri="{BB962C8B-B14F-4D97-AF65-F5344CB8AC3E}">
        <p14:creationId xmlns:p14="http://schemas.microsoft.com/office/powerpoint/2010/main" val="107800308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HAPPENS AFTER THIS ?</a:t>
            </a:r>
            <a:endParaRPr lang="en-IN" dirty="0"/>
          </a:p>
        </p:txBody>
      </p:sp>
      <p:sp>
        <p:nvSpPr>
          <p:cNvPr id="3" name="Content Placeholder 2"/>
          <p:cNvSpPr>
            <a:spLocks noGrp="1"/>
          </p:cNvSpPr>
          <p:nvPr>
            <p:ph idx="1"/>
          </p:nvPr>
        </p:nvSpPr>
        <p:spPr/>
        <p:txBody>
          <a:bodyPr/>
          <a:lstStyle/>
          <a:p>
            <a:pPr>
              <a:buClr>
                <a:schemeClr val="accent1">
                  <a:lumMod val="75000"/>
                </a:schemeClr>
              </a:buClr>
              <a:buFont typeface="Wingdings" panose="05000000000000000000" pitchFamily="2" charset="2"/>
              <a:buChar char="Ø"/>
            </a:pPr>
            <a:r>
              <a:rPr lang="en-IN" dirty="0" smtClean="0"/>
              <a:t>If the ball of  gas formed does not have enough mass i.e. not enough atoms have been collected at the centre then it remains glowing dimly  for the rest of its life also known as BROWN DWARF .</a:t>
            </a:r>
          </a:p>
          <a:p>
            <a:pPr>
              <a:buClr>
                <a:schemeClr val="accent1">
                  <a:lumMod val="75000"/>
                </a:schemeClr>
              </a:buClr>
              <a:buFont typeface="Wingdings" panose="05000000000000000000" pitchFamily="2" charset="2"/>
              <a:buChar char="Ø"/>
            </a:pPr>
            <a:r>
              <a:rPr lang="en-IN" dirty="0" smtClean="0"/>
              <a:t>The centre of the ball of gas  is the densest and the hottest region and If the temperature reaches about 15 million degree Celsius then pressure becomes very high and then it starts fusing hydrogen and it is said that star’s true life starts here .</a:t>
            </a:r>
          </a:p>
          <a:p>
            <a:pPr>
              <a:buClr>
                <a:schemeClr val="accent1">
                  <a:lumMod val="75000"/>
                </a:schemeClr>
              </a:buClr>
              <a:buFont typeface="Wingdings" panose="05000000000000000000" pitchFamily="2" charset="2"/>
              <a:buChar char="Ø"/>
            </a:pPr>
            <a:r>
              <a:rPr lang="en-IN" dirty="0" smtClean="0"/>
              <a:t>Once fusion starts star becomes a MAIN SEQUENCE STAR .</a:t>
            </a:r>
          </a:p>
          <a:p>
            <a:pPr>
              <a:buClr>
                <a:schemeClr val="accent1">
                  <a:lumMod val="75000"/>
                </a:schemeClr>
              </a:buClr>
              <a:buFont typeface="Wingdings" panose="05000000000000000000" pitchFamily="2" charset="2"/>
              <a:buChar char="Ø"/>
            </a:pPr>
            <a:endParaRPr lang="en-IN" dirty="0" smtClean="0"/>
          </a:p>
          <a:p>
            <a:pPr>
              <a:buClr>
                <a:schemeClr val="accent1">
                  <a:lumMod val="75000"/>
                </a:schemeClr>
              </a:buClr>
              <a:buFont typeface="Wingdings" panose="05000000000000000000" pitchFamily="2" charset="2"/>
              <a:buChar char="Ø"/>
            </a:pPr>
            <a:endParaRPr lang="en-IN" dirty="0"/>
          </a:p>
        </p:txBody>
      </p:sp>
    </p:spTree>
    <p:extLst>
      <p:ext uri="{BB962C8B-B14F-4D97-AF65-F5344CB8AC3E}">
        <p14:creationId xmlns:p14="http://schemas.microsoft.com/office/powerpoint/2010/main" val="418218267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892" y="-82599"/>
            <a:ext cx="10515600" cy="1325563"/>
          </a:xfrm>
        </p:spPr>
        <p:txBody>
          <a:bodyPr/>
          <a:lstStyle/>
          <a:p>
            <a:pPr algn="ctr"/>
            <a:r>
              <a:rPr lang="en-IN" b="1" dirty="0" smtClean="0"/>
              <a:t>T TAURI STAR</a:t>
            </a:r>
            <a:endParaRPr lang="en-IN" b="1" dirty="0"/>
          </a:p>
        </p:txBody>
      </p:sp>
      <p:sp>
        <p:nvSpPr>
          <p:cNvPr id="5" name="TextBox 4"/>
          <p:cNvSpPr txBox="1"/>
          <p:nvPr/>
        </p:nvSpPr>
        <p:spPr>
          <a:xfrm>
            <a:off x="155575" y="917912"/>
            <a:ext cx="7619851" cy="5940088"/>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t>T </a:t>
            </a:r>
            <a:r>
              <a:rPr lang="en-IN" sz="2000" dirty="0" err="1"/>
              <a:t>Tauri</a:t>
            </a:r>
            <a:r>
              <a:rPr lang="en-IN" sz="2000" dirty="0"/>
              <a:t> stars </a:t>
            </a:r>
            <a:r>
              <a:rPr lang="en-IN" sz="2000" dirty="0" smtClean="0"/>
              <a:t>represent </a:t>
            </a:r>
            <a:r>
              <a:rPr lang="en-IN" sz="2000" dirty="0"/>
              <a:t>an intermediate stage </a:t>
            </a:r>
            <a:r>
              <a:rPr lang="en-IN" sz="2000" dirty="0" smtClean="0"/>
              <a:t>between </a:t>
            </a:r>
            <a:r>
              <a:rPr lang="en-IN" sz="2000" dirty="0" err="1"/>
              <a:t>protostars</a:t>
            </a:r>
            <a:r>
              <a:rPr lang="en-IN" sz="2000" dirty="0"/>
              <a:t> </a:t>
            </a:r>
            <a:r>
              <a:rPr lang="en-IN" sz="2000" dirty="0" smtClean="0"/>
              <a:t>and </a:t>
            </a:r>
            <a:r>
              <a:rPr lang="en-IN" sz="2000" dirty="0"/>
              <a:t>low-mass main sequence (hydrogen burning) stars like the </a:t>
            </a:r>
            <a:r>
              <a:rPr lang="en-IN" sz="2000" dirty="0" smtClean="0"/>
              <a:t>Sun.</a:t>
            </a:r>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err="1" smtClean="0"/>
              <a:t>Protostars</a:t>
            </a:r>
            <a:r>
              <a:rPr lang="en-IN" sz="2000" dirty="0" smtClean="0"/>
              <a:t> forms from molecular clouds. When a portion of a molecular cloud reaches a critical mass it begins to collapse under its own gravity. The </a:t>
            </a:r>
            <a:r>
              <a:rPr lang="en-IN" sz="2000" dirty="0"/>
              <a:t>initial collapse takes about 100,000 years. After that time the star reaches a surface temperature similar to that of a main sequence star of the same mass and becomes visible. It is now a T </a:t>
            </a:r>
            <a:r>
              <a:rPr lang="en-IN" sz="2000" dirty="0" err="1"/>
              <a:t>Tauri</a:t>
            </a:r>
            <a:r>
              <a:rPr lang="en-IN" sz="2000" dirty="0"/>
              <a:t> star</a:t>
            </a:r>
            <a:r>
              <a:rPr lang="en-IN" sz="2000" dirty="0" smtClean="0"/>
              <a:t>.</a:t>
            </a:r>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a:t>T </a:t>
            </a:r>
            <a:r>
              <a:rPr lang="en-IN" sz="2000" dirty="0" err="1"/>
              <a:t>Tauri</a:t>
            </a:r>
            <a:r>
              <a:rPr lang="en-IN" sz="2000" dirty="0"/>
              <a:t> stars are the youngest visible F, G, K, M spectral type </a:t>
            </a:r>
            <a:r>
              <a:rPr lang="en-IN" sz="2000" dirty="0" smtClean="0"/>
              <a:t>stars. Their </a:t>
            </a:r>
            <a:r>
              <a:rPr lang="en-IN" sz="2000" dirty="0"/>
              <a:t>surface temperatures are similar to those of main sequence stars of the same mass, but they are significantly more luminous because their radii are larger. Their central temperatures are too low for hydrogen fusion. Instead, they are powered by gravitational energy released </a:t>
            </a:r>
            <a:r>
              <a:rPr lang="en-IN" sz="2000" dirty="0" smtClean="0"/>
              <a:t>when </a:t>
            </a:r>
            <a:r>
              <a:rPr lang="en-IN" sz="2000" dirty="0"/>
              <a:t>the stars </a:t>
            </a:r>
            <a:r>
              <a:rPr lang="en-IN" sz="2000" dirty="0" smtClean="0"/>
              <a:t>contract.</a:t>
            </a:r>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Eventually they start fusing hydrogen in their core after about 10 million years</a:t>
            </a:r>
            <a:endParaRPr lang="en-IN" sz="2000" dirty="0"/>
          </a:p>
        </p:txBody>
      </p:sp>
      <p:sp>
        <p:nvSpPr>
          <p:cNvPr id="9" name="AutoShape 8" descr="data:image/jpeg;base64,/9j/4AAQSkZJRgABAQAAAQABAAD/2wBDAAkGBwgHBgkIBwgKCgkLDRYPDQwMDRsUFRAWIB0iIiAdHx8kKDQsJCYxJx8fLT0tMTU3Ojo6Iys/RD84QzQ5Ojf/2wBDAQoKCg0MDRoPDxo3JR8lNzc3Nzc3Nzc3Nzc3Nzc3Nzc3Nzc3Nzc3Nzc3Nzc3Nzc3Nzc3Nzc3Nzc3Nzc3Nzc3Nzf/wAARCAC3ARMDASIAAhEBAxEB/8QAGwAAAQUBAQAAAAAAAAAAAAAABAABAgMFBgf/xAAzEAACAgEDAwQBAgYCAQUAAAABAgADEQQSIQUxQRMiUWFxMoEGFEKRobEVYvAjgsHR4f/EABkBAAMBAQEAAAAAAAAAAAAAAAABAgMEBf/EACERAQEBAQACAwEAAwEAAAAAAAABEQIDEhMhMUEEFFFh/9oADAMBAAIRAxEAPwDyYp2kSsv2xis59dWBysbYSQAMk9hCCv1GKR6nAxXEYrCCkiUj0sD7YxWXlIxSPU4oIjES7ZIlY9LFOIxEuKyJWPU4qIjYlpWNiPRivH1GxLNsRENJXiNLMRsR6SEUkRGxGDRR8RsQBoo8UAaPFGgCj+Y0UAUUcxoA8aKKAKKKKAKKKKAb+zjPHMbbCBVmSNWO849d2BdsbbC/QJGQIxpI8Q0vUJtjbYX6J+IjQR3j9i9QZSMUhp05xnHEgaTD2TeQRrjGuGGkjxGNX1H7JvIE1yJSGmr6kTV9Sp0mwEUjFIYavqRNUc6LAmyR2wv05E1ytTgbbG2wn0+ZE1x6WBtsRWXlJFklaSjEbYT2GfMuKyJWGhSRGxLSJEiPSQiksRsRg0UUaAKKPiNAFFFFAFFFFAFFFFAO3XT5HEuXSFx+nOPiWUbd3v4WaaJWK8KwzPOterOdZSabacAf2ltWh9Szbtyc9pqrSCgYcyzT2V5zxvXscSL2ucMzW9JekqdpwZE9MULuYn+01tRZZeQrkbfGDGpVUfFhLL8HmTe6r44yRocqSFOJUemkJuH9p01dCuxVSVDfvLhovTsSqzDJnJIGZnfNg+KOSXpjWYwuD+IrejspOFOR8T0F9DpXCvp2QuB+kkDMhfoKgcmtuf1YXt9xfPUfFy83bplhONpzKX0Lr+pTPUqel0MDgK2B3HiC39H09+1FAUH+qVP8lF8MeYtpGH9MrOnPxPS9R/Dlbvsr24mVq/4bdLNqL2+Jpz/kxl14L/HDGg/EiaPqdZd0Kxf6efxBLOk2DPsM1580rLrx2ObNR7YkWq5m5ZoGH9JlFmkIAOJtO5Wd5Yxq+pBquZqtpiM8SlqMeJc6TjMauQNZJwBkzQar6lLVfUrSwCVkSkLaqVMkelgYrIkS8rIFY9LFREbEt25+BIlY9CuKSIiPPJj0IRSWIxEZF4xmNHigDRR4oB6JaoZSFGCJVU1iEADJ+JE7gu4NmVpcwfOeZ52PW1retYlY9XjPjEqS3dZu4H4kVtNy4sY8S7T11N2OD9zK/TWfYk2o2Oc4H7xV+pcwFecjyfEE1FQXs37Zml0RbGsCqu7PEzv1Nit+8rRp9aioPtLt9dpoaXSG22t7QFY87Sckf+fc0VoNVXuC5IxnHIkksOoU9sIP3mGam9/8Rv0VdQYvyPnABgtWsrqbKhjjsT4gfUdU+4qXJHbvkQEagjtzNufFrHrux0dnUKmG70/1dxjvKqzVZY25cVH4mP61jKvHB7EwhFuPtLgfiazwRlfJjXqGmRWFLMD43QqpESoO2x88lSIFotNdYQEIP5HeaX8sTjNfPbtH8HKflqL6WrUsGVFAHeRPRdKzkYXt4hq6W1VAKAAn5xLf5awNjcNuPIi/14PlrmtT/DNZLhFAAPkTK1n8LlV4XHM9FrTcuGXJjNQShDID+0fxd8/lL35v68f1XQrK85TiZOp6c1fdfue2v0/TXVFWTk/UxOp/w3UVLLXnPbHzK+Tvn9henPX48dt0pz2gtmnPxPQuo/w69eQqn9xOc1vTHr4KkCac+aVF8djl7K8cAQd65tX6Ur3ECspx4ms7Z+rMZPqVskPeqUNXLnRYEKyBWEskrKypSxSRI4lxWRIlaMVYjYluJHEelivEWJPEYiPSQxFJY+ooDHYraSu0HvLqa+Mnn8zORyDiH6O8oCp/zOLqPR4u/oqu0fpYcQmu9FHt7fEAFoL+JeBvPaZdRtKIsdGIIHM1ui6v0LAAScnspxMf0gRjPM0NAprIdXH7zHuTFTddybb7KVbsgXyYJZqWAZa1A4gul6sPQ9Nt24HjzmRu1JdCUTGfIEyk+02MzV7ixLShWx3zCNWHbkiC1qzcYnZx+ObobRtOCeD9TV6eN7gHkZ4mJRuDhTxNrSDY6kcGbRjXfdK0Fa6YOQCe/EclVuGFGPsQTonUwAtdjgjt3h2pCpetqbdrd+f9R59fSP6IWsWjJI47CT9A8cKc95KsVgbhzkZjO9u4BR3PP1LyI2omjbxsBH1JeiNuBkfmDfz7tZtrTgHGT5h1NjWD3JLnJaBtpsTIVciUKjqeAcTbZVIwePzBdRpQ3IyD8iT1xqp0xL6q7XKWJx8zC6l0Wi0k7Aee4nWWacqS5bP3A9RQp5ycnntjM5PJ4N+4348v/Xm/Wv4eAQ2JWVHicxrej20rvZfafie06hEajY6oynv8zB1+h019L1e3OOJz+3XjbSc9vG79NtJ4gVlX1PQOqfw6yZKDIPYgTmNX06yskFDkTo4806Z9eKxz7Vylq8TTtoIPaDPXN50yvIEpIFYWyStklzpOBSI2JeySBWXKWKmUAnByJErLSI2I9LFWIpb+wij0sb2NpzLBZ2lQbIPMnUiseTOeuuUTUcnOeYStuMDtKK0TA8fckm3d7jnEyv21lwYuo5HaWVaooThgM+DBt6jAH+RIMQTnzM7yv2rY02sdbFZTz5E3qNVXYd6cg/qAGMH5nJaQlmAE3tHsQLYG9/kZmPckVNrUsqFg3DG2UrQuCQYSNQl1IAO1gP0ggf2g6j035JIj47Z98q7aCBkcmT0+retgtufgQvchQjGR9QS+oNyonVx3rm65bGlvYDKnibWk1NliKLHJUHicZp73pOGPH3NrR63cuNxmv6zdmuqNSqpHs+R2h9Tq4DA/5nJ6bWsqkE5HbE09PaD7q7CrH5lRNar6E+p6lDDnkqf/AIhul9owwwfuA0apgAtq/wDuEPrsDDggzWVFiy4rtOZnPrGpbGNyeRDra1de5H4MBt0Svz6jftiO0hFiLbWHRjgjIMEvoFtZV8KfB8QlWwgQL7AAABFYuVI8TLr7VPpzut0z0A7yxP14mU9gDAWg/kTr6tl+aNQM/DGYPWtAdPcWrHKj88Tn78csb895Ql+22pDWAR9ic/1LpaPYxdQu74HeHfzNlTMw4JPYdpFr1sAdcbx/R4M4vJ4rzdjr8fkl+q4XqnRnSxylZ2+OJgajRunJXieumurV12F2FZI/TOW6p0wsjbVyFPfEfj81n1T68U6+48+srx4lDJOi1nTWX3YmVdQyHkTs57lc/XjsZxSVlIY9crZZrKz9QjJg8SBWFFZArKlTgbbFLtkUelg9XGJJbCD3ggcySEmKxU6aC2bvMtVh3JgVWcy1vg/4kWNJ0NS5SZM2jPYTNUjPeEK3xM7yudNKi/BwRgHyIdRca2G05X7mTSScDEvXep+pl1y156bL6jLhmBHkFTD6tYtwAJJYTnEuRf1O/wCJalmQGVj/AKmXqd6dhSvtwOMiP6DHjvz2mFo9dbVn37lnR9O1ddtBYFc+ATzFLeU2Sgr6PTGeB/uNW7KMwm4tc5GP3kv5bFQOOTOjnyxh1409PrLABnJAmvpdaMAhh+JhAGrmTrf357To56lY3l2em6iMANx9wwaxLGG1sH/qcTjE1jpx3ELo1wyecYE0lRY7A6u1EGHBH/aS/wCQwRvTj5BnLjqL+ngNuGPMVeuy/vyPsQtox1S66kn3BlbxuHeLUX78bf8AcwqupEnbuyB8ywdSVWC7EODnmRbTkayra1mADt75+Iurmk6ZvUIyBjMzretsV2rsQYxmYet1xYkeoWzJ+sxUn9Z+uVWdtnb4glb7TgnDCXXOSM/+GAu59QEeJHUac1rUhL8BiRtGMiRv0zqjE8jupBxiA+oQwdSQfzNGq86rTlHzuxwZweXx5ddnj7YGo0wL4uAYsT2nOdR0Leoyqoxmdddpn07ZdyRn4ziVYoe9QawQfuTx3ea264nUefanRtXziAunJnfdS6VvZvSIO7sPiczr+nNRw4907ePJrl78WfjCZJWVhtlRU8iUMs2lY2B9sUt2xR6WH9JQe8iTt7SneYiSRNcZaIWyJrCYOr4kt4MWHq1Scy6uzB5g65PaXKme5k2KlaNWqUDjv8y0XF278GZqkKJdW3nMyvMazqjyUHbvHrd1PDQYWCWVOSc+JneVa0qLuNpHJ+IdpXasBgT+AZk1XAdgDLjex/qxMrFyuv0GurtIB+PIhj6lHU+mRgeCZymi1W0Z4J+oYmoaw5r4I8zL1yq/Y0vXJBXbxniE1qWUEdplDqHprtfBPmaWg1NdpXnjyJr8lkZXjamK35PaVl2UN5hOo1CrXgEYPaMGpagnsfmac+ZHXjQrvwMZwSJH+adSRnMkyVsy4I/aUXVhTkfM2nk1leFx17oBu/xG/wCVyOT+0qSgWDvAtTTsbvD3lHrWg/UCxJHbHzKTrATncMHuIAMY7cyLEAR+0GDn1YVQFPHx4MoFhLHxB1yR2yJJQxPMi9LkEi3nBmt0kMH3gbhMmqhie2RNfp+6nkcfIM5vLfpvxB1+iW/3lvv/AO5ga3S/+sfTcE9wfkTa/m/coyMFhKtTTWPUNYHzOW/+Ori2frnNRYFwEYh8cgngwLW0V6isOm7cP1AnjMnbtGoYNxzK3V6rNylip8DzN+PpXU1jaughd2yZNiEHkYnV3iy1BtTOJn6mhCPeApnTz05u+HPlIoa9A3nHaKaax9WCWklOZUB8y1BidTkh2UyK8GXd5DAzEa1CSJauQJXWRLN3zIqofdzLVaDeeZIPjtFYqUUrAeYTUcjEzQx8wiu3A4mfXKueh49nJjG7n6ghvLY3RxYpkeq/ZpUWnHE1NJZu4JOZg1W4xzNCnUbR7e/yJl3yvmj7nO7Oe3fMK0+pVagM4OecTJe4vx/mPTaVfGf7yLzsVv22n1PC7X3bfEk2u9gGMGYGpvy5IOPxGXUuFHu8xzlNrpaNR7gxsHeGXaobcbc/c5j+aNi5fj7EKXUhah792IXdEkdDRqUCg4z+JDUlLMEDExKepbfacY+4WmsR12k4PcYi2w/WUWlaBf1DmQ1GmxggiZ9urVX4c4PaX160MMFoe1g9JV9NZHtxkSz0DvHHeRo1latyVJ8y19SoIdWXA8Sb3VziDKEatxheB9S3VMAAD7c+cyei11V1WBgkDjAmfrtR6F59RS2Oc4z/AHmVu1pzyM0unLkl2GwfPeC9T19VNDLWwYnI7zM1fWmzhtyjtwe0xdVqfWPDfn7jnFv6vcO2pLWHI57y3T6p17nP1BsNWAzLkfPeQstGeBN5C3Gpp78WEP8ApPzKOo0+uxNHImcdSd//AOwzT3FWDA+0nkSpMK2VnP0+3ccqYpvGyh/cWAzFL9qy9Y8zHMsXtIqMCS3ATuealnEiXkC2TEBDBq5W4kw3PeD7sSStFh6I7yYwB9yhbcdo/qfMnFavAJ5MfOJGpwRiJhzxJxR92ZYpHGJTiPuxFYcolH2wiq8g5zxM5bMGXLdnAxJvJzpqJqBz9yS2EqWzM31T8y5btqY+ZneFzoT6n3E1pGPiAmzLS71A2BC8iVpV6gbcDiSVxtO84HgzPDgDmTW3cuMzO8rnQx7Bn2nMlp9Vtbay5gIbgGOXwciHqej7LTvx2+Myddqun6grjxAWtyBzHDYO4H9pPqqUWNWVPIBxCq9cSpG0Mp8Z7TIez3cgSaWEYI7QvKpW7pNeulfcCPrmT1/VjqTlmHAxx5/Mxnw6hgcwZ2ZPxJnjlutPewZdeLEbduDD9IHb7zKAD3/yJWtkm7gqCOG/3LkxO6n6jKQpOI1rqMY7mU+srMA0rtb7yB5lTke30m45GZZTayHC9oNv3DnmKp8YP3LxGtUOrAEjkxQQXKR5/tFFh+zjg5jFiZBZKdzy0lki2BIZxGzA0s8ZjjmRAzLFERwhxGJkzIEQNZW0v3wVTgywZk2HKJU7hJNWdsVWAOZK21QMSFhjxLaSMZg7tk8SSGVYnRLtg8RjbniVnJEr5zJxWiVOZapPmD1ZJl5OJNhxaz4zmRrtIlLMSZFTzF6q1o1OTkHtJOw4xA1sKnvELCWMn1V7DEPEkXAOR2+IKtmI+9WJGcReqvZd6gJxziTrsxwRAy+D3ie1vniHqPZoevs4HMV1m+ZtbktyYUbMDEXpip3pFmU/UibjjEjv3cGUP7WlSJvWL2bODH3EjB/YwY2EDtHW3jvxKwvZcMnzwO4k3tziUBxn6kwA3OYYPZaHOIpRuA4zFDB7OdBkgYop1OI5MQMUUAkG4kg8UURnDZj94oojOOJINgxRRGuFmBKnfPmKKGDUAfMtU8RRQoiYbiOvMUUlSxCAY72RRRGgHyeZJGycRRQoWDkiTIAxFFJWYZMns9mYooqqKGb3SYPEUUaSzg5EXq54MUUMGrEMi7Y7iKKKfqv4qd5AHiKKWj+rassQMy9kKriKKTf1U/FBbmKKKViN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http://upload.wikimedia.org/wikipedia/commons/thumb/0/0b/Artist%E2%80%99s_Impression_of_a_Baby_Star_Still_Surrounded_by_a_Protoplanetary_Disc.jpg/220px-Artist%E2%80%99s_Impression_of_a_Baby_Star_Still_Surrounded_by_a_Protoplanetary_Dis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598" y="2146430"/>
            <a:ext cx="3577263" cy="23902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39598" y="4536692"/>
            <a:ext cx="3577263" cy="646331"/>
          </a:xfrm>
          <a:prstGeom prst="rect">
            <a:avLst/>
          </a:prstGeom>
          <a:noFill/>
        </p:spPr>
        <p:txBody>
          <a:bodyPr wrap="square" rtlCol="0">
            <a:spAutoFit/>
          </a:bodyPr>
          <a:lstStyle/>
          <a:p>
            <a:pPr algn="just"/>
            <a:r>
              <a:rPr lang="en-IN" dirty="0" smtClean="0">
                <a:solidFill>
                  <a:schemeClr val="bg2">
                    <a:lumMod val="50000"/>
                  </a:schemeClr>
                </a:solidFill>
              </a:rPr>
              <a:t>An artists </a:t>
            </a:r>
            <a:r>
              <a:rPr lang="en-IN" dirty="0" err="1" smtClean="0">
                <a:solidFill>
                  <a:schemeClr val="bg2">
                    <a:lumMod val="50000"/>
                  </a:schemeClr>
                </a:solidFill>
              </a:rPr>
              <a:t>impession</a:t>
            </a:r>
            <a:r>
              <a:rPr lang="en-IN" dirty="0" smtClean="0">
                <a:solidFill>
                  <a:schemeClr val="bg2">
                    <a:lumMod val="50000"/>
                  </a:schemeClr>
                </a:solidFill>
              </a:rPr>
              <a:t> of a T </a:t>
            </a:r>
            <a:r>
              <a:rPr lang="en-IN" dirty="0" err="1" smtClean="0">
                <a:solidFill>
                  <a:schemeClr val="bg2">
                    <a:lumMod val="50000"/>
                  </a:schemeClr>
                </a:solidFill>
              </a:rPr>
              <a:t>Tauri</a:t>
            </a:r>
            <a:r>
              <a:rPr lang="en-IN" dirty="0" smtClean="0">
                <a:solidFill>
                  <a:schemeClr val="bg2">
                    <a:lumMod val="50000"/>
                  </a:schemeClr>
                </a:solidFill>
              </a:rPr>
              <a:t> star with a </a:t>
            </a:r>
            <a:r>
              <a:rPr lang="en-IN" dirty="0" err="1" smtClean="0">
                <a:solidFill>
                  <a:schemeClr val="bg2">
                    <a:lumMod val="50000"/>
                  </a:schemeClr>
                </a:solidFill>
              </a:rPr>
              <a:t>protoplanetary</a:t>
            </a:r>
            <a:r>
              <a:rPr lang="en-IN" dirty="0" smtClean="0">
                <a:solidFill>
                  <a:schemeClr val="bg2">
                    <a:lumMod val="50000"/>
                  </a:schemeClr>
                </a:solidFill>
              </a:rPr>
              <a:t> disk</a:t>
            </a:r>
            <a:endParaRPr lang="en-IN" dirty="0">
              <a:solidFill>
                <a:schemeClr val="bg2">
                  <a:lumMod val="50000"/>
                </a:schemeClr>
              </a:solidFill>
            </a:endParaRPr>
          </a:p>
        </p:txBody>
      </p:sp>
    </p:spTree>
    <p:extLst>
      <p:ext uri="{BB962C8B-B14F-4D97-AF65-F5344CB8AC3E}">
        <p14:creationId xmlns:p14="http://schemas.microsoft.com/office/powerpoint/2010/main" val="175052541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33" y="140042"/>
            <a:ext cx="10515600" cy="1182321"/>
          </a:xfrm>
        </p:spPr>
        <p:txBody>
          <a:bodyPr>
            <a:normAutofit/>
          </a:bodyPr>
          <a:lstStyle/>
          <a:p>
            <a:pPr algn="ctr"/>
            <a:r>
              <a:rPr lang="en-IN" sz="4800" b="1" dirty="0" smtClean="0"/>
              <a:t>PROTOPLANETARY DISK</a:t>
            </a:r>
            <a:endParaRPr lang="en-IN" sz="4800" b="1" dirty="0"/>
          </a:p>
        </p:txBody>
      </p:sp>
      <p:sp>
        <p:nvSpPr>
          <p:cNvPr id="3" name="TextBox 2"/>
          <p:cNvSpPr txBox="1"/>
          <p:nvPr/>
        </p:nvSpPr>
        <p:spPr>
          <a:xfrm>
            <a:off x="267286" y="1322363"/>
            <a:ext cx="7047914" cy="4708981"/>
          </a:xfrm>
          <a:prstGeom prst="rect">
            <a:avLst/>
          </a:prstGeom>
          <a:noFill/>
        </p:spPr>
        <p:txBody>
          <a:bodyPr wrap="square" rtlCol="0">
            <a:spAutoFit/>
          </a:bodyPr>
          <a:lstStyle/>
          <a:p>
            <a:pPr marL="342900" indent="-342900">
              <a:buFont typeface="Wingdings" panose="05000000000000000000" pitchFamily="2" charset="2"/>
              <a:buChar char=""/>
            </a:pPr>
            <a:r>
              <a:rPr lang="en-IN" sz="2000" dirty="0"/>
              <a:t>A </a:t>
            </a:r>
            <a:r>
              <a:rPr lang="en-IN" sz="2000" dirty="0" err="1"/>
              <a:t>protoplanetary</a:t>
            </a:r>
            <a:r>
              <a:rPr lang="en-IN" sz="2000" dirty="0"/>
              <a:t> disk is a rotating </a:t>
            </a:r>
            <a:r>
              <a:rPr lang="en-IN" sz="2000" dirty="0" err="1"/>
              <a:t>circumstellar</a:t>
            </a:r>
            <a:r>
              <a:rPr lang="en-IN" sz="2000" dirty="0"/>
              <a:t> disk of dense gas surrounding a young newly formed </a:t>
            </a:r>
            <a:r>
              <a:rPr lang="en-IN" sz="2000" dirty="0" smtClean="0"/>
              <a:t> </a:t>
            </a:r>
            <a:r>
              <a:rPr lang="en-IN" sz="2000" dirty="0"/>
              <a:t>T </a:t>
            </a:r>
            <a:r>
              <a:rPr lang="en-IN" sz="2000" dirty="0" err="1"/>
              <a:t>Tauri</a:t>
            </a:r>
            <a:r>
              <a:rPr lang="en-IN" sz="2000" dirty="0"/>
              <a:t> </a:t>
            </a:r>
            <a:r>
              <a:rPr lang="en-IN" sz="2000" dirty="0" smtClean="0"/>
              <a:t>star.</a:t>
            </a:r>
          </a:p>
          <a:p>
            <a:pPr marL="342900" indent="-342900">
              <a:buFont typeface="Wingdings" panose="05000000000000000000" pitchFamily="2" charset="2"/>
              <a:buChar char=""/>
            </a:pPr>
            <a:endParaRPr lang="en-IN" sz="2000" dirty="0" smtClean="0"/>
          </a:p>
          <a:p>
            <a:pPr marL="342900" indent="-342900">
              <a:buFont typeface="Wingdings" panose="05000000000000000000" pitchFamily="2" charset="2"/>
              <a:buChar char=""/>
            </a:pPr>
            <a:r>
              <a:rPr lang="en-IN" sz="2000" dirty="0"/>
              <a:t>The </a:t>
            </a:r>
            <a:r>
              <a:rPr lang="en-IN" sz="2000" dirty="0" err="1"/>
              <a:t>protoplanetary</a:t>
            </a:r>
            <a:r>
              <a:rPr lang="en-IN" sz="2000" dirty="0"/>
              <a:t> disk may be considered an accretion disc because gaseous material may be falling from the inner edge of the disk onto the surface of the </a:t>
            </a:r>
            <a:r>
              <a:rPr lang="en-IN" sz="2000" dirty="0" smtClean="0"/>
              <a:t>star.</a:t>
            </a:r>
          </a:p>
          <a:p>
            <a:pPr marL="342900" indent="-342900">
              <a:buFont typeface="Wingdings" panose="05000000000000000000" pitchFamily="2" charset="2"/>
              <a:buChar char=""/>
            </a:pPr>
            <a:endParaRPr lang="en-IN" sz="2000" dirty="0" smtClean="0"/>
          </a:p>
          <a:p>
            <a:pPr marL="342900" indent="-342900">
              <a:buFont typeface="Wingdings" panose="05000000000000000000" pitchFamily="2" charset="2"/>
              <a:buChar char=""/>
            </a:pPr>
            <a:r>
              <a:rPr lang="en-IN" sz="2000" dirty="0" smtClean="0"/>
              <a:t>As the </a:t>
            </a:r>
            <a:r>
              <a:rPr lang="en-IN" sz="2000" dirty="0"/>
              <a:t>collapsing cloud, called a solar nebula, becomes denser, random gas motions originally present in the cloud average out in </a:t>
            </a:r>
            <a:r>
              <a:rPr lang="en-IN" sz="2000" dirty="0" err="1"/>
              <a:t>favor</a:t>
            </a:r>
            <a:r>
              <a:rPr lang="en-IN" sz="2000" dirty="0"/>
              <a:t> of the direction of the nebula's net angular momentum. Conservation of angular momentum causes the rotation to increase as the nebula radius decreases. This rotation causes the cloud to flatten out—much like forming a flat pizza out of dough—and take the form of a </a:t>
            </a:r>
            <a:r>
              <a:rPr lang="en-IN" sz="2000" dirty="0" smtClean="0"/>
              <a:t>disk, the </a:t>
            </a:r>
            <a:r>
              <a:rPr lang="en-IN" sz="2000" dirty="0" err="1" smtClean="0"/>
              <a:t>protoplanetary</a:t>
            </a:r>
            <a:r>
              <a:rPr lang="en-IN" sz="2000" dirty="0" smtClean="0"/>
              <a:t> disk.</a:t>
            </a:r>
            <a:endParaRPr lang="en-IN" sz="2000" dirty="0"/>
          </a:p>
        </p:txBody>
      </p:sp>
      <p:pic>
        <p:nvPicPr>
          <p:cNvPr id="5" name="Picture 2" descr="File:M42proply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232" y="2321327"/>
            <a:ext cx="3201975" cy="23920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229600" y="4724602"/>
            <a:ext cx="3208607" cy="307777"/>
          </a:xfrm>
          <a:prstGeom prst="rect">
            <a:avLst/>
          </a:prstGeom>
          <a:noFill/>
        </p:spPr>
        <p:txBody>
          <a:bodyPr wrap="square" rtlCol="0">
            <a:spAutoFit/>
          </a:bodyPr>
          <a:lstStyle/>
          <a:p>
            <a:r>
              <a:rPr lang="en-IN" sz="1400" dirty="0" smtClean="0">
                <a:solidFill>
                  <a:schemeClr val="bg2">
                    <a:lumMod val="25000"/>
                  </a:schemeClr>
                </a:solidFill>
              </a:rPr>
              <a:t>A </a:t>
            </a:r>
            <a:r>
              <a:rPr lang="en-IN" sz="1400" dirty="0" err="1" smtClean="0">
                <a:solidFill>
                  <a:schemeClr val="bg2">
                    <a:lumMod val="25000"/>
                  </a:schemeClr>
                </a:solidFill>
              </a:rPr>
              <a:t>protoplanetary</a:t>
            </a:r>
            <a:r>
              <a:rPr lang="en-IN" sz="1400" dirty="0" smtClean="0">
                <a:solidFill>
                  <a:schemeClr val="bg2">
                    <a:lumMod val="25000"/>
                  </a:schemeClr>
                </a:solidFill>
              </a:rPr>
              <a:t> disk in the </a:t>
            </a:r>
            <a:r>
              <a:rPr lang="en-IN" sz="1400" dirty="0">
                <a:solidFill>
                  <a:schemeClr val="bg2">
                    <a:lumMod val="25000"/>
                  </a:schemeClr>
                </a:solidFill>
              </a:rPr>
              <a:t>O</a:t>
            </a:r>
            <a:r>
              <a:rPr lang="en-IN" sz="1400" dirty="0" smtClean="0">
                <a:solidFill>
                  <a:schemeClr val="bg2">
                    <a:lumMod val="25000"/>
                  </a:schemeClr>
                </a:solidFill>
              </a:rPr>
              <a:t>rion Nebula</a:t>
            </a:r>
            <a:endParaRPr lang="en-IN" sz="1400" dirty="0">
              <a:solidFill>
                <a:schemeClr val="bg2">
                  <a:lumMod val="25000"/>
                </a:schemeClr>
              </a:solidFill>
            </a:endParaRPr>
          </a:p>
        </p:txBody>
      </p:sp>
    </p:spTree>
    <p:extLst>
      <p:ext uri="{BB962C8B-B14F-4D97-AF65-F5344CB8AC3E}">
        <p14:creationId xmlns:p14="http://schemas.microsoft.com/office/powerpoint/2010/main" val="261085536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1487</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Adobe Garamond Pro Bold</vt:lpstr>
      <vt:lpstr>Aharoni</vt:lpstr>
      <vt:lpstr>Arial</vt:lpstr>
      <vt:lpstr>Calibri</vt:lpstr>
      <vt:lpstr>Calibri Light</vt:lpstr>
      <vt:lpstr>Rockwell Extra Bold</vt:lpstr>
      <vt:lpstr>Times New Roman</vt:lpstr>
      <vt:lpstr>Wingdings</vt:lpstr>
      <vt:lpstr>Office Theme</vt:lpstr>
      <vt:lpstr>PowerPoint Presentation</vt:lpstr>
      <vt:lpstr>STAR’S BIRTH  </vt:lpstr>
      <vt:lpstr>INTERSTELLAR CLOUDS </vt:lpstr>
      <vt:lpstr>CLOUD COLLAPSE</vt:lpstr>
      <vt:lpstr>PowerPoint Presentation</vt:lpstr>
      <vt:lpstr>PROTOSTAR</vt:lpstr>
      <vt:lpstr>WHAT HAPPENS AFTER THIS ?</vt:lpstr>
      <vt:lpstr>T TAURI STAR</vt:lpstr>
      <vt:lpstr>PROTOPLANETARY DISK</vt:lpstr>
      <vt:lpstr>STAR’S BIRTH  </vt:lpstr>
      <vt:lpstr>MAIN SEQUENCE STARS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kumar</dc:creator>
  <cp:lastModifiedBy>shubham kumar</cp:lastModifiedBy>
  <cp:revision>44</cp:revision>
  <dcterms:created xsi:type="dcterms:W3CDTF">2014-05-21T05:58:29Z</dcterms:created>
  <dcterms:modified xsi:type="dcterms:W3CDTF">2014-05-21T16:12:10Z</dcterms:modified>
</cp:coreProperties>
</file>