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8" r:id="rId3"/>
    <p:sldId id="312" r:id="rId4"/>
    <p:sldId id="259" r:id="rId5"/>
    <p:sldId id="260" r:id="rId6"/>
    <p:sldId id="257" r:id="rId7"/>
    <p:sldId id="261" r:id="rId8"/>
    <p:sldId id="262" r:id="rId9"/>
    <p:sldId id="273" r:id="rId10"/>
    <p:sldId id="274" r:id="rId11"/>
    <p:sldId id="275" r:id="rId12"/>
    <p:sldId id="276" r:id="rId13"/>
    <p:sldId id="263" r:id="rId14"/>
    <p:sldId id="264" r:id="rId15"/>
    <p:sldId id="265" r:id="rId16"/>
    <p:sldId id="272" r:id="rId17"/>
    <p:sldId id="271" r:id="rId18"/>
    <p:sldId id="278" r:id="rId19"/>
    <p:sldId id="277" r:id="rId20"/>
    <p:sldId id="279" r:id="rId21"/>
    <p:sldId id="282" r:id="rId22"/>
    <p:sldId id="283" r:id="rId23"/>
    <p:sldId id="285" r:id="rId24"/>
    <p:sldId id="286" r:id="rId25"/>
    <p:sldId id="284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313" r:id="rId37"/>
    <p:sldId id="314" r:id="rId38"/>
    <p:sldId id="298" r:id="rId39"/>
    <p:sldId id="299" r:id="rId40"/>
    <p:sldId id="300" r:id="rId41"/>
    <p:sldId id="315" r:id="rId42"/>
    <p:sldId id="316" r:id="rId43"/>
    <p:sldId id="301" r:id="rId44"/>
    <p:sldId id="302" r:id="rId45"/>
    <p:sldId id="318" r:id="rId46"/>
    <p:sldId id="323" r:id="rId47"/>
    <p:sldId id="319" r:id="rId48"/>
    <p:sldId id="320" r:id="rId49"/>
    <p:sldId id="303" r:id="rId50"/>
    <p:sldId id="304" r:id="rId51"/>
    <p:sldId id="305" r:id="rId52"/>
    <p:sldId id="306" r:id="rId53"/>
    <p:sldId id="322" r:id="rId54"/>
    <p:sldId id="321" r:id="rId55"/>
    <p:sldId id="307" r:id="rId56"/>
    <p:sldId id="308" r:id="rId57"/>
    <p:sldId id="324" r:id="rId58"/>
    <p:sldId id="325" r:id="rId59"/>
    <p:sldId id="309" r:id="rId60"/>
    <p:sldId id="310" r:id="rId61"/>
    <p:sldId id="311" r:id="rId62"/>
    <p:sldId id="326" r:id="rId63"/>
    <p:sldId id="327" r:id="rId64"/>
    <p:sldId id="328" r:id="rId65"/>
    <p:sldId id="329" r:id="rId66"/>
    <p:sldId id="330" r:id="rId67"/>
    <p:sldId id="331" r:id="rId68"/>
    <p:sldId id="332" r:id="rId6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-one" initials="x" lastIdx="2" clrIdx="0">
    <p:extLst>
      <p:ext uri="{19B8F6BF-5375-455C-9EA6-DF929625EA0E}">
        <p15:presenceInfo xmlns:p15="http://schemas.microsoft.com/office/powerpoint/2012/main" userId="x-one" providerId="None"/>
      </p:ext>
    </p:extLst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61"/>
  </p:normalViewPr>
  <p:slideViewPr>
    <p:cSldViewPr>
      <p:cViewPr varScale="1">
        <p:scale>
          <a:sx n="127" d="100"/>
          <a:sy n="127" d="100"/>
        </p:scale>
        <p:origin x="2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9T22:51:17.42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C58FE6D-062A-4439-B84C-B00A75DAC7EA}" type="datetimeFigureOut">
              <a:rPr lang="zh-CN" altLang="en-US"/>
              <a:pPr>
                <a:defRPr/>
              </a:pPr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BB1C56-4984-49CB-A87F-7A5F0544B6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8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B7FDBF-55C0-49BC-AD7A-5352F3F63FC7}" type="slidenum">
              <a:rPr lang="en-US" altLang="zh-CN" smtClean="0">
                <a:latin typeface="Calibri" panose="020F0502020204030204" pitchFamily="34" charset="0"/>
              </a:rPr>
              <a:pPr/>
              <a:t>34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上面的运算可以理解为两个算法的串行执行和嵌套执行</a:t>
            </a:r>
          </a:p>
        </p:txBody>
      </p:sp>
    </p:spTree>
    <p:extLst>
      <p:ext uri="{BB962C8B-B14F-4D97-AF65-F5344CB8AC3E}">
        <p14:creationId xmlns:p14="http://schemas.microsoft.com/office/powerpoint/2010/main" val="1763906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单调增，某些点值可以相等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0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A30474-85FE-4617-A7F9-71B5153EAFB4}" type="slidenum">
              <a:rPr lang="en-US" altLang="zh-CN" smtClean="0">
                <a:latin typeface="Calibri" panose="020F0502020204030204" pitchFamily="34" charset="0"/>
              </a:rPr>
              <a:pPr/>
              <a:t>40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举例</a:t>
            </a:r>
            <a:r>
              <a:rPr lang="en-US" altLang="zh-CN">
                <a:sym typeface="Wingdings" panose="05000000000000000000" pitchFamily="2" charset="2"/>
              </a:rPr>
              <a:t>: </a:t>
            </a:r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en-US" altLang="zh-CN"/>
              <a:t>N=15</a:t>
            </a:r>
            <a:r>
              <a:rPr lang="zh-CN" altLang="en-US"/>
              <a:t>，</a:t>
            </a:r>
            <a:r>
              <a:rPr lang="en-US" altLang="zh-CN"/>
              <a:t>a=2,b=2</a:t>
            </a:r>
            <a:r>
              <a:rPr lang="zh-CN" altLang="en-US"/>
              <a:t>；（</a:t>
            </a:r>
            <a:r>
              <a:rPr lang="en-US" altLang="zh-CN"/>
              <a:t>2</a:t>
            </a:r>
            <a:r>
              <a:rPr lang="zh-CN" altLang="en-US"/>
              <a:t>） </a:t>
            </a:r>
            <a:r>
              <a:rPr lang="en-US" altLang="zh-CN"/>
              <a:t>a=15,b=4</a:t>
            </a:r>
          </a:p>
        </p:txBody>
      </p:sp>
    </p:spTree>
    <p:extLst>
      <p:ext uri="{BB962C8B-B14F-4D97-AF65-F5344CB8AC3E}">
        <p14:creationId xmlns:p14="http://schemas.microsoft.com/office/powerpoint/2010/main" val="164078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A30474-85FE-4617-A7F9-71B5153EAFB4}" type="slidenum">
              <a:rPr lang="en-US" altLang="zh-CN" smtClean="0">
                <a:latin typeface="Calibri" panose="020F0502020204030204" pitchFamily="34" charset="0"/>
              </a:rPr>
              <a:pPr/>
              <a:t>41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举例</a:t>
            </a:r>
            <a:r>
              <a:rPr lang="en-US" altLang="zh-CN">
                <a:sym typeface="Wingdings" panose="05000000000000000000" pitchFamily="2" charset="2"/>
              </a:rPr>
              <a:t>: </a:t>
            </a:r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en-US" altLang="zh-CN"/>
              <a:t>N=15</a:t>
            </a:r>
            <a:r>
              <a:rPr lang="zh-CN" altLang="en-US"/>
              <a:t>，</a:t>
            </a:r>
            <a:r>
              <a:rPr lang="en-US" altLang="zh-CN"/>
              <a:t>a=2,b=2</a:t>
            </a:r>
            <a:r>
              <a:rPr lang="zh-CN" altLang="en-US"/>
              <a:t>；（</a:t>
            </a:r>
            <a:r>
              <a:rPr lang="en-US" altLang="zh-CN"/>
              <a:t>2</a:t>
            </a:r>
            <a:r>
              <a:rPr lang="zh-CN" altLang="en-US"/>
              <a:t>） </a:t>
            </a:r>
            <a:r>
              <a:rPr lang="en-US" altLang="zh-CN"/>
              <a:t>a=15,b=4</a:t>
            </a:r>
          </a:p>
        </p:txBody>
      </p:sp>
    </p:spTree>
    <p:extLst>
      <p:ext uri="{BB962C8B-B14F-4D97-AF65-F5344CB8AC3E}">
        <p14:creationId xmlns:p14="http://schemas.microsoft.com/office/powerpoint/2010/main" val="203844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A30474-85FE-4617-A7F9-71B5153EAFB4}" type="slidenum">
              <a:rPr lang="en-US" altLang="zh-CN" smtClean="0">
                <a:latin typeface="Calibri" panose="020F0502020204030204" pitchFamily="34" charset="0"/>
              </a:rPr>
              <a:pPr/>
              <a:t>42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举例</a:t>
            </a:r>
            <a:r>
              <a:rPr lang="en-US" altLang="zh-CN">
                <a:sym typeface="Wingdings" panose="05000000000000000000" pitchFamily="2" charset="2"/>
              </a:rPr>
              <a:t>: </a:t>
            </a:r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en-US" altLang="zh-CN"/>
              <a:t>N=15</a:t>
            </a:r>
            <a:r>
              <a:rPr lang="zh-CN" altLang="en-US"/>
              <a:t>，</a:t>
            </a:r>
            <a:r>
              <a:rPr lang="en-US" altLang="zh-CN"/>
              <a:t>a=2,b=2</a:t>
            </a:r>
            <a:r>
              <a:rPr lang="zh-CN" altLang="en-US"/>
              <a:t>；（</a:t>
            </a:r>
            <a:r>
              <a:rPr lang="en-US" altLang="zh-CN"/>
              <a:t>2</a:t>
            </a:r>
            <a:r>
              <a:rPr lang="zh-CN" altLang="en-US"/>
              <a:t>） </a:t>
            </a:r>
            <a:r>
              <a:rPr lang="en-US" altLang="zh-CN"/>
              <a:t>a=15,b=4</a:t>
            </a:r>
          </a:p>
        </p:txBody>
      </p:sp>
    </p:spTree>
    <p:extLst>
      <p:ext uri="{BB962C8B-B14F-4D97-AF65-F5344CB8AC3E}">
        <p14:creationId xmlns:p14="http://schemas.microsoft.com/office/powerpoint/2010/main" val="718441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指数是多项式的上界，证明取</a:t>
            </a:r>
            <a:r>
              <a:rPr lang="en-US" altLang="zh-CN" dirty="0"/>
              <a:t>n0</a:t>
            </a:r>
            <a:r>
              <a:rPr lang="zh-CN" altLang="en-US" dirty="0"/>
              <a:t>大于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的大者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35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指数是多项式的上界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03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指数是多项式的上界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54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4A88C6-B91A-4F3B-AE02-A2BC943E1FBB}" type="slidenum">
              <a:rPr lang="en-US" altLang="zh-CN" smtClean="0">
                <a:latin typeface="Calibri" panose="020F0502020204030204" pitchFamily="34" charset="0"/>
              </a:rPr>
              <a:pPr/>
              <a:t>47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7194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4A88C6-B91A-4F3B-AE02-A2BC943E1FBB}" type="slidenum">
              <a:rPr lang="en-US" altLang="zh-CN" smtClean="0">
                <a:latin typeface="Calibri" panose="020F0502020204030204" pitchFamily="34" charset="0"/>
              </a:rPr>
              <a:pPr/>
              <a:t>48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56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7B0D6B-7FE4-4DA6-9B37-4E7A4659CABC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5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4A88C6-B91A-4F3B-AE02-A2BC943E1FBB}" type="slidenum">
              <a:rPr lang="en-US" altLang="zh-CN" smtClean="0">
                <a:latin typeface="Calibri" panose="020F0502020204030204" pitchFamily="34" charset="0"/>
              </a:rPr>
              <a:pPr/>
              <a:t>49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839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86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2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18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33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0E9141-9B67-4AAE-893D-18F0965A2D16}" type="slidenum">
              <a:rPr lang="en-US" altLang="zh-CN" smtClean="0">
                <a:latin typeface="Calibri" panose="020F0502020204030204" pitchFamily="34" charset="0"/>
              </a:rPr>
              <a:pPr/>
              <a:t>60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毫秒</a:t>
            </a:r>
          </a:p>
        </p:txBody>
      </p:sp>
    </p:spTree>
    <p:extLst>
      <p:ext uri="{BB962C8B-B14F-4D97-AF65-F5344CB8AC3E}">
        <p14:creationId xmlns:p14="http://schemas.microsoft.com/office/powerpoint/2010/main" val="122534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9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钱永健 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Roger </a:t>
            </a: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Yonchien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Tsien</a:t>
            </a:r>
            <a:endParaRPr lang="en" altLang="zh-CN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丹尼斯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里奇</a:t>
            </a:r>
            <a:r>
              <a:rPr lang="en" altLang="zh-C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Dennis Ritchie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；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肯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汤普森 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Ken Thompson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1999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年，获得了比尔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克林顿总统颁发的美国国家技术奖章，表彰在联合发明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UNIX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操作系统和创建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语言方面的贡献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0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nian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9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9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6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f(n) =</a:t>
            </a:r>
            <a:r>
              <a:rPr kumimoji="1" lang="zh-CN" altLang="en-US" dirty="0"/>
              <a:t>“的” </a:t>
            </a:r>
            <a:r>
              <a:rPr kumimoji="1" lang="en-US" altLang="zh-CN" dirty="0"/>
              <a:t>O</a:t>
            </a:r>
            <a:r>
              <a:rPr kumimoji="1" lang="zh-CN" altLang="en-US" dirty="0"/>
              <a:t>“渐进上界” （）“是”</a:t>
            </a:r>
            <a:r>
              <a:rPr kumimoji="1" lang="en-US" altLang="zh-CN" dirty="0"/>
              <a:t>g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</a:t>
            </a:r>
            <a:r>
              <a:rPr kumimoji="1" lang="zh-CN" altLang="en-US" dirty="0"/>
              <a:t>）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B1C56-4984-49CB-A87F-7A5F0544B6E2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6341A2-3DE7-4195-9549-DF8329A12E40}" type="slidenum">
              <a:rPr lang="en-US" altLang="zh-CN" smtClean="0">
                <a:latin typeface="Calibri" panose="020F0502020204030204" pitchFamily="34" charset="0"/>
              </a:rPr>
              <a:pPr/>
              <a:t>31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a</a:t>
            </a:r>
            <a:r>
              <a:rPr lang="zh-CN" altLang="en-US"/>
              <a:t>相当于</a:t>
            </a:r>
            <a:r>
              <a:rPr lang="en-US" altLang="zh-CN"/>
              <a:t>f(n),b</a:t>
            </a:r>
            <a:r>
              <a:rPr lang="zh-CN" altLang="en-US"/>
              <a:t>相当于</a:t>
            </a:r>
            <a:r>
              <a:rPr lang="en-US" altLang="zh-CN"/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95882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0A6D8-7188-4B26-B0F3-E54C5D2A7D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438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6E3B9-E3CF-4DCD-A1D2-D85142D26C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87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43650" y="228600"/>
            <a:ext cx="196215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7340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898D6-AD15-4627-B311-7324C2F918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844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4BBE-AD03-4D4B-84E9-91D4FBDA4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536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8653B-8DDD-40C0-A749-BDEF7A0569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170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FA0B9-D675-4021-A48C-9713C9078A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079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F2D6-51F6-40E4-A2FE-93CEE021C0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486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78A26-9B00-4056-A6CF-645D71952C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850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3CF5A-DDA5-41E7-863C-9F97E0F9C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6944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5811E-1D0D-48AD-B5D7-806C18A20A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524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0C28-62F2-44F9-AA0F-32355095D4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673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0BA5B-5B2E-4DB2-91E1-84D1C8D5D2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56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DDDDD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楷体_GB2312" pitchFamily="49" charset="-122"/>
                <a:ea typeface="楷体_GB2312" pitchFamily="49" charset="-122"/>
              </a:defRPr>
            </a:lvl1pPr>
          </a:lstStyle>
          <a:p>
            <a:pPr>
              <a:defRPr/>
            </a:pPr>
            <a:fld id="{90935E7D-C545-4064-AC10-DF7B13F207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29" name="Picture 2" descr="C:\Documents and Settings\Administrator\桌面\2010061905444341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0"/>
            <a:ext cx="130651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华文琥珀" pitchFamily="2" charset="-122"/>
          <a:ea typeface="华文琥珀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华文琥珀" panose="02010800040101010101" pitchFamily="2" charset="-122"/>
          <a:ea typeface="华文琥珀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华文琥珀" panose="02010800040101010101" pitchFamily="2" charset="-122"/>
          <a:ea typeface="华文琥珀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华文琥珀" panose="02010800040101010101" pitchFamily="2" charset="-122"/>
          <a:ea typeface="华文琥珀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华文琥珀" panose="02010800040101010101" pitchFamily="2" charset="-122"/>
          <a:ea typeface="华文琥珀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3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image" Target="../media/image4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39.bin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9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0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9.wmf"/><Relationship Id="rId2" Type="http://schemas.openxmlformats.org/officeDocument/2006/relationships/oleObject" Target="../embeddings/oleObject62.bin"/><Relationship Id="rId16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68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2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0.bin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8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83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3" y="1052513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accent6"/>
                </a:solidFill>
              </a:rPr>
              <a:t>算法设计与分析</a:t>
            </a:r>
            <a:endParaRPr lang="zh-CN" altLang="en-US" dirty="0"/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1285875" y="3429000"/>
            <a:ext cx="6400800" cy="1752600"/>
          </a:xfrm>
        </p:spPr>
        <p:txBody>
          <a:bodyPr/>
          <a:lstStyle/>
          <a:p>
            <a:pPr algn="r" eaLnBrk="1" hangingPunct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宋洪涛</a:t>
            </a:r>
          </a:p>
          <a:p>
            <a:pPr algn="r" eaLnBrk="1" hangingPunct="1"/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Email</a:t>
            </a:r>
            <a:r>
              <a:rPr lang="zh-CN" altLang="en-US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songhongtao@hrbeu.edu.cn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b="1" dirty="0">
                <a:solidFill>
                  <a:srgbClr val="0000FF"/>
                </a:solidFill>
              </a:rPr>
              <a:t>算法是计算机科学</a:t>
            </a:r>
            <a:r>
              <a:rPr lang="zh-CN" altLang="en-US" b="1" dirty="0">
                <a:solidFill>
                  <a:srgbClr val="0000FF"/>
                </a:solidFill>
              </a:rPr>
              <a:t>基础</a:t>
            </a:r>
            <a:r>
              <a:rPr lang="zh-CN" altLang="zh-CN" b="1" dirty="0">
                <a:solidFill>
                  <a:srgbClr val="3907F1"/>
                </a:solidFill>
              </a:rPr>
              <a:t>的</a:t>
            </a:r>
            <a:r>
              <a:rPr lang="zh-CN" altLang="en-US" b="1" dirty="0">
                <a:solidFill>
                  <a:srgbClr val="3907F1"/>
                </a:solidFill>
              </a:rPr>
              <a:t>重要</a:t>
            </a:r>
            <a:r>
              <a:rPr lang="zh-CN" altLang="zh-CN" b="1" dirty="0">
                <a:solidFill>
                  <a:srgbClr val="5629F9"/>
                </a:solidFill>
              </a:rPr>
              <a:t>主题</a:t>
            </a:r>
            <a:r>
              <a:rPr lang="zh-CN" altLang="en-US" b="1" dirty="0">
                <a:solidFill>
                  <a:srgbClr val="5629F9"/>
                </a:solidFill>
              </a:rPr>
              <a:t>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359080" cy="4876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70 </a:t>
            </a:r>
            <a:r>
              <a:rPr lang="zh-CN" altLang="en-US" dirty="0">
                <a:ea typeface="黑体" panose="02010609060101010101" pitchFamily="49" charset="-122"/>
              </a:rPr>
              <a:t>年代前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计算机科学基础的主题没有被清楚地认清。</a:t>
            </a:r>
          </a:p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70 </a:t>
            </a:r>
            <a:r>
              <a:rPr lang="zh-CN" altLang="en-US" dirty="0">
                <a:ea typeface="黑体" panose="02010609060101010101" pitchFamily="49" charset="-122"/>
              </a:rPr>
              <a:t>年代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/>
              <a:t>Knuth </a:t>
            </a:r>
            <a:r>
              <a:rPr lang="zh-CN" altLang="en-US" dirty="0"/>
              <a:t>出版了</a:t>
            </a:r>
            <a:r>
              <a:rPr lang="en-US" altLang="zh-CN" dirty="0"/>
              <a:t>《The Art of Computer Programming》</a:t>
            </a:r>
            <a:br>
              <a:rPr lang="en-US" altLang="zh-CN" dirty="0"/>
            </a:br>
            <a:r>
              <a:rPr lang="zh-CN" altLang="en-US" dirty="0"/>
              <a:t>以算法研究为主线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确立了算法为计算机科学基础的重要主题</a:t>
            </a:r>
            <a:br>
              <a:rPr lang="zh-CN" altLang="en-US" dirty="0"/>
            </a:br>
            <a:r>
              <a:rPr lang="en-US" altLang="zh-CN" dirty="0"/>
              <a:t>Knuth </a:t>
            </a:r>
            <a:r>
              <a:rPr lang="zh-CN" altLang="en-US" dirty="0"/>
              <a:t>于</a:t>
            </a:r>
            <a:r>
              <a:rPr lang="en-US" altLang="zh-CN" dirty="0"/>
              <a:t>1974 </a:t>
            </a:r>
            <a:r>
              <a:rPr lang="zh-CN" altLang="en-US" dirty="0"/>
              <a:t>年获得图灵奖。</a:t>
            </a:r>
          </a:p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70 </a:t>
            </a:r>
            <a:r>
              <a:rPr lang="zh-CN" altLang="en-US" dirty="0">
                <a:ea typeface="黑体" panose="02010609060101010101" pitchFamily="49" charset="-122"/>
              </a:rPr>
              <a:t>年代后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算法作为计算机科学核心推动了计算机科学技术飞速发展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和生活密切相关，地铁收费、交通摄像、网络购物等等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算法的地位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盖楼的例子</a:t>
            </a: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00788" y="6265863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131BF9-6D2C-4DDB-BF1F-32EAD2CB18CF}" type="slidenum">
              <a:rPr lang="en-US" altLang="zh-CN" sz="1400" smtClean="0">
                <a:latin typeface="楷体_GB2312" pitchFamily="49" charset="-122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928938" y="2220689"/>
            <a:ext cx="1800225" cy="433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能盖楼吗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000250" y="3077939"/>
            <a:ext cx="3646488" cy="5762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适合盖什么样的楼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86000" y="4149502"/>
            <a:ext cx="3148013" cy="5048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大楼的设计方案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071688" y="5221064"/>
            <a:ext cx="3600450" cy="5762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找施工队按设计盖楼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863975" y="265407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858126" y="3666483"/>
            <a:ext cx="5849" cy="4274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863974" y="4709890"/>
            <a:ext cx="1" cy="5111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72250" y="2792189"/>
            <a:ext cx="1570038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+mn-lt"/>
                <a:ea typeface="+mn-ea"/>
              </a:rPr>
              <a:t>建筑专家论证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72250" y="4061438"/>
            <a:ext cx="1570038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+mn-lt"/>
                <a:ea typeface="+mn-ea"/>
              </a:rPr>
              <a:t>建筑师设计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2250" y="5435377"/>
            <a:ext cx="1570038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+mn-lt"/>
                <a:ea typeface="+mn-ea"/>
              </a:rPr>
              <a:t>农民工垒砖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算法的地位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72401"/>
                </a:solidFill>
                <a:ea typeface="黑体" panose="02010609060101010101" pitchFamily="49" charset="-122"/>
              </a:rPr>
              <a:t>解决一个计算问题的过程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00788" y="6265863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E15F12-E627-4C09-9678-D34828DE60FA}" type="slidenum">
              <a:rPr lang="en-US" altLang="zh-CN" sz="1400" smtClean="0">
                <a:latin typeface="楷体_GB2312" pitchFamily="49" charset="-122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643063" y="2276127"/>
            <a:ext cx="1800225" cy="433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可计算</a:t>
            </a:r>
            <a:r>
              <a:rPr lang="zh-CN" altLang="en-US" sz="2400" b="1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否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211263" y="3141315"/>
            <a:ext cx="2663825" cy="5762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适合计算</a:t>
            </a:r>
            <a:r>
              <a:rPr lang="zh-CN" altLang="en-US" sz="2400" b="1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否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66800" y="4149377"/>
            <a:ext cx="2951163" cy="5048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算法设计与分析</a:t>
            </a:r>
            <a:endParaRPr lang="zh-CN" altLang="en-US" sz="2400" b="1" dirty="0">
              <a:solidFill>
                <a:srgbClr val="3907F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79463" y="5012977"/>
            <a:ext cx="3600450" cy="5762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用计算机语言实现</a:t>
            </a:r>
            <a:r>
              <a:rPr lang="zh-CN" altLang="en-US" sz="2400" b="1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06663" y="270951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06663" y="371757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506663" y="4652615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3796" name="Picture 4" descr="C:\Documents and Settings\Administrator\桌面\12427195330ohHkjj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92" y="1342593"/>
            <a:ext cx="397986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C:\Documents and Settings\Administrator\桌面\51c692a132a1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668961"/>
            <a:ext cx="3929062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 descr="C:\Documents and Settings\Administrator\桌面\2013062610482771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92" y="3676650"/>
            <a:ext cx="385921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 descr="D:\我的文档\My Pictures\Funny\1290952902907_70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84" y="668961"/>
            <a:ext cx="3261640" cy="552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一个例子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排序问题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输入：</a:t>
            </a:r>
            <a:r>
              <a:rPr lang="en-US" altLang="zh-CN" i="1" dirty="0"/>
              <a:t>n</a:t>
            </a:r>
            <a:r>
              <a:rPr lang="zh-CN" altLang="en-US" dirty="0"/>
              <a:t>个数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.</a:t>
            </a:r>
          </a:p>
          <a:p>
            <a:pPr lvl="1" eaLnBrk="1" hangingPunct="1"/>
            <a:r>
              <a:rPr lang="zh-CN" altLang="en-US" dirty="0"/>
              <a:t>输出：一个排列</a:t>
            </a:r>
            <a:r>
              <a:rPr lang="en-US" altLang="zh-CN" i="1" dirty="0"/>
              <a:t>a’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a’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a’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满足</a:t>
            </a:r>
            <a:r>
              <a:rPr lang="en-US" altLang="zh-CN" i="1" dirty="0"/>
              <a:t>a’</a:t>
            </a:r>
            <a:r>
              <a:rPr lang="en-US" altLang="zh-CN" baseline="-25000" dirty="0"/>
              <a:t>1 </a:t>
            </a:r>
            <a:r>
              <a:rPr lang="en-US" altLang="zh-CN" b="1" dirty="0">
                <a:sym typeface="Symbol" panose="05050102010706020507" pitchFamily="18" charset="2"/>
              </a:rPr>
              <a:t> </a:t>
            </a:r>
            <a:r>
              <a:rPr lang="en-US" altLang="zh-CN" i="1" dirty="0"/>
              <a:t>a’</a:t>
            </a:r>
            <a:r>
              <a:rPr lang="en-US" altLang="zh-CN" baseline="-25000" dirty="0"/>
              <a:t>2 </a:t>
            </a:r>
            <a:r>
              <a:rPr lang="en-US" altLang="zh-CN" b="1" dirty="0">
                <a:sym typeface="Symbol" panose="05050102010706020507" pitchFamily="18" charset="2"/>
              </a:rPr>
              <a:t></a:t>
            </a:r>
            <a:r>
              <a:rPr lang="en-US" altLang="zh-CN" dirty="0">
                <a:sym typeface="Symbol" panose="05050102010706020507" pitchFamily="18" charset="2"/>
              </a:rPr>
              <a:t>…</a:t>
            </a:r>
            <a:r>
              <a:rPr lang="en-US" altLang="zh-CN" b="1" dirty="0">
                <a:sym typeface="Symbol" panose="05050102010706020507" pitchFamily="18" charset="2"/>
              </a:rPr>
              <a:t> </a:t>
            </a:r>
            <a:r>
              <a:rPr lang="en-US" altLang="zh-CN" i="1" dirty="0"/>
              <a:t> </a:t>
            </a:r>
            <a:r>
              <a:rPr lang="en-US" altLang="zh-CN" i="1" dirty="0" err="1"/>
              <a:t>a’</a:t>
            </a:r>
            <a:r>
              <a:rPr lang="en-US" altLang="zh-CN" i="1" baseline="-25000" dirty="0" err="1"/>
              <a:t>n</a:t>
            </a:r>
            <a:endParaRPr lang="en-US" altLang="zh-CN" i="1" baseline="-25000" dirty="0"/>
          </a:p>
          <a:p>
            <a:pPr marL="457200" lvl="1" indent="0" eaLnBrk="1" hangingPunct="1">
              <a:buNone/>
            </a:pP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实例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A[1 ,…, n]=5, 2, 4, 6, 1, 3</a:t>
            </a:r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插入排序（抓扑克牌）</a:t>
            </a:r>
          </a:p>
          <a:p>
            <a:pPr marL="781050" lvl="1" indent="-381000" eaLnBrk="1" hangingPunct="1">
              <a:buClr>
                <a:srgbClr val="83A355"/>
              </a:buClr>
              <a:defRPr/>
            </a:pP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A[1 ,…, n]=5, 2, 4, 6, 1, 3</a:t>
            </a:r>
          </a:p>
          <a:p>
            <a:pPr marL="781050" lvl="1" indent="-381000" eaLnBrk="1" hangingPunct="1">
              <a:buClr>
                <a:srgbClr val="83A355"/>
              </a:buClr>
              <a:defRPr/>
            </a:pP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A[1 ,…, n]=</a:t>
            </a:r>
            <a:r>
              <a:rPr lang="en-US" altLang="zh-CN" b="1" dirty="0">
                <a:solidFill>
                  <a:srgbClr val="F72401"/>
                </a:solidFill>
                <a:latin typeface="Cambria Math" pitchFamily="18" charset="0"/>
                <a:ea typeface="Cambria Math" pitchFamily="18" charset="0"/>
              </a:rPr>
              <a:t>5</a:t>
            </a:r>
          </a:p>
          <a:p>
            <a:pPr marL="781050" lvl="1" indent="-381000" eaLnBrk="1" hangingPunct="1">
              <a:buClr>
                <a:srgbClr val="83A355"/>
              </a:buClr>
              <a:defRPr/>
            </a:pP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A[1 ,…, n]=</a:t>
            </a:r>
            <a:r>
              <a:rPr lang="en-US" altLang="zh-CN" b="1" dirty="0">
                <a:solidFill>
                  <a:srgbClr val="F72401"/>
                </a:solidFill>
                <a:latin typeface="Cambria Math" pitchFamily="18" charset="0"/>
                <a:ea typeface="Cambria Math" pitchFamily="18" charset="0"/>
              </a:rPr>
              <a:t>2, 5</a:t>
            </a:r>
          </a:p>
          <a:p>
            <a:pPr marL="781050" lvl="1" indent="-381000" eaLnBrk="1" hangingPunct="1">
              <a:buClr>
                <a:srgbClr val="83A355"/>
              </a:buClr>
              <a:defRPr/>
            </a:pP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A[1 ,…, n]=</a:t>
            </a:r>
            <a:r>
              <a:rPr lang="en-US" altLang="zh-CN" b="1" dirty="0">
                <a:solidFill>
                  <a:srgbClr val="F72401"/>
                </a:solidFill>
                <a:latin typeface="Cambria Math" pitchFamily="18" charset="0"/>
                <a:ea typeface="Cambria Math" pitchFamily="18" charset="0"/>
              </a:rPr>
              <a:t>2, 4, 5</a:t>
            </a:r>
          </a:p>
          <a:p>
            <a:pPr marL="781050" lvl="1" indent="-381000" eaLnBrk="1" hangingPunct="1">
              <a:buClr>
                <a:srgbClr val="83A355"/>
              </a:buClr>
              <a:defRPr/>
            </a:pP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A[1 ,…, n]=</a:t>
            </a:r>
            <a:r>
              <a:rPr lang="en-US" altLang="zh-CN" b="1" dirty="0">
                <a:solidFill>
                  <a:srgbClr val="F72401"/>
                </a:solidFill>
                <a:latin typeface="Cambria Math" pitchFamily="18" charset="0"/>
                <a:ea typeface="Cambria Math" pitchFamily="18" charset="0"/>
              </a:rPr>
              <a:t>2, 4, 5, 6</a:t>
            </a:r>
          </a:p>
          <a:p>
            <a:pPr marL="781050" lvl="1" indent="-381000" eaLnBrk="1" hangingPunct="1">
              <a:buClr>
                <a:srgbClr val="83A355"/>
              </a:buClr>
              <a:defRPr/>
            </a:pP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A[1 ,…, n]= </a:t>
            </a:r>
            <a:r>
              <a:rPr lang="en-US" altLang="zh-CN" b="1" dirty="0">
                <a:solidFill>
                  <a:srgbClr val="F72401"/>
                </a:solidFill>
                <a:latin typeface="Cambria Math" pitchFamily="18" charset="0"/>
                <a:ea typeface="Cambria Math" pitchFamily="18" charset="0"/>
              </a:rPr>
              <a:t>1, 2, 4, 5, 6</a:t>
            </a:r>
          </a:p>
          <a:p>
            <a:pPr marL="781050" lvl="1" indent="-381000" eaLnBrk="1" hangingPunct="1">
              <a:buClr>
                <a:srgbClr val="83A355"/>
              </a:buClr>
              <a:defRPr/>
            </a:pP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A[1 ,…, n]= </a:t>
            </a:r>
            <a:r>
              <a:rPr lang="en-US" altLang="zh-CN" b="1" dirty="0">
                <a:solidFill>
                  <a:srgbClr val="F72401"/>
                </a:solidFill>
                <a:latin typeface="Cambria Math" pitchFamily="18" charset="0"/>
                <a:ea typeface="Cambria Math" pitchFamily="18" charset="0"/>
              </a:rPr>
              <a:t>1, 2, 3, 4, 5, 6</a:t>
            </a:r>
          </a:p>
          <a:p>
            <a:pPr lvl="1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一个例子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CC3300"/>
              </a:buClr>
              <a:buSzTx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Insertion-sort(A)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Input: 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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1,.....,n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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=n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个数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output: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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1,.....,n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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=n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个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sorted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数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</a:pP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1.  </a:t>
            </a:r>
            <a:r>
              <a:rPr lang="en-US" altLang="zh-CN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j=2  </a:t>
            </a:r>
            <a:r>
              <a:rPr lang="en-US" altLang="zh-CN" b="1" dirty="0">
                <a:solidFill>
                  <a:srgbClr val="2D2DB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n  </a:t>
            </a:r>
            <a:r>
              <a:rPr lang="en-US" altLang="zh-CN" b="1" dirty="0">
                <a:solidFill>
                  <a:srgbClr val="2D2DB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2.    </a:t>
            </a:r>
            <a:r>
              <a:rPr lang="en-US" altLang="zh-CN" b="1" dirty="0">
                <a:solidFill>
                  <a:srgbClr val="00664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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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914400" lvl="1" indent="-457200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AutoNum type="arabicPeriod" startAt="3"/>
            </a:pP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j-1;      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4.       </a:t>
            </a:r>
            <a:r>
              <a:rPr lang="en-US" altLang="zh-CN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&gt;0 </a:t>
            </a:r>
            <a:r>
              <a:rPr lang="en-US" altLang="zh-CN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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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CN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b="1" dirty="0">
                <a:solidFill>
                  <a:srgbClr val="2D2DB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5.             A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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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A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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6.             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i-1;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7.       A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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</a:t>
            </a:r>
            <a:r>
              <a:rPr lang="en-US" altLang="zh-CN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eaLnBrk="1" hangingPunct="1">
              <a:buFont typeface="ZapfDingbats" pitchFamily="82" charset="2"/>
              <a:buNone/>
            </a:pPr>
            <a:endParaRPr lang="zh-CN" altLang="en-US" dirty="0">
              <a:ea typeface="Cambria Math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306016" y="5733256"/>
            <a:ext cx="5400600" cy="371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306016" y="5733256"/>
            <a:ext cx="423664" cy="3711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29680" y="5733256"/>
            <a:ext cx="423664" cy="3711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53344" y="5733256"/>
            <a:ext cx="423664" cy="3711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3728" y="5733256"/>
            <a:ext cx="423664" cy="3711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47392" y="5733256"/>
            <a:ext cx="423664" cy="3711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371056" y="5733256"/>
            <a:ext cx="423664" cy="3711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794720" y="5733256"/>
            <a:ext cx="423664" cy="3711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i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218384" y="5733256"/>
            <a:ext cx="423664" cy="37112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j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642048" y="5733256"/>
            <a:ext cx="423664" cy="371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012432" y="5733256"/>
            <a:ext cx="423664" cy="371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436096" y="5733256"/>
            <a:ext cx="423664" cy="371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859760" y="5733256"/>
            <a:ext cx="423664" cy="371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269378" y="5733256"/>
            <a:ext cx="437238" cy="371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9471" y="5334599"/>
            <a:ext cx="52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664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5647928" y="2276872"/>
            <a:ext cx="3388568" cy="20162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1.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共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for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和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while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循环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2.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循环内，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key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不变，最终找到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key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的位置</a:t>
            </a:r>
            <a:endParaRPr lang="en-US" altLang="zh-CN" sz="2000" dirty="0">
              <a:latin typeface="Times New Roman" pitchFamily="18" charset="0"/>
              <a:ea typeface="宋体" charset="-122"/>
            </a:endParaRPr>
          </a:p>
          <a:p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3.While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循环每比较一次，为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串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出待插入的位置</a:t>
            </a:r>
            <a:endParaRPr lang="en-US" altLang="zh-CN" sz="2000" dirty="0">
              <a:latin typeface="Times New Roman" pitchFamily="18" charset="0"/>
              <a:ea typeface="宋体" charset="-122"/>
            </a:endParaRPr>
          </a:p>
          <a:p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4.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判断结束，插入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14375" y="2643188"/>
            <a:ext cx="7772400" cy="9144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算法分析基础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112B5D-3D93-3045-9983-ADB4EDDB6280}"/>
              </a:ext>
            </a:extLst>
          </p:cNvPr>
          <p:cNvSpPr/>
          <p:nvPr/>
        </p:nvSpPr>
        <p:spPr>
          <a:xfrm>
            <a:off x="3947182" y="5589240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什么更重要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108485-AABD-7642-910E-54743C3A7FB7}"/>
              </a:ext>
            </a:extLst>
          </p:cNvPr>
          <p:cNvSpPr/>
          <p:nvPr/>
        </p:nvSpPr>
        <p:spPr>
          <a:xfrm>
            <a:off x="2123728" y="4725144"/>
            <a:ext cx="20882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i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？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算法的正确性分析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4110038" cy="4876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一个算法是</a:t>
            </a:r>
            <a:r>
              <a:rPr lang="zh-CN" altLang="en-US" dirty="0">
                <a:solidFill>
                  <a:schemeClr val="accent2"/>
                </a:solidFill>
                <a:ea typeface="黑体" panose="02010609060101010101" pitchFamily="49" charset="-122"/>
              </a:rPr>
              <a:t>正确的</a:t>
            </a:r>
            <a:r>
              <a:rPr lang="zh-CN" altLang="en-US" dirty="0">
                <a:ea typeface="黑体" panose="02010609060101010101" pitchFamily="49" charset="-122"/>
              </a:rPr>
              <a:t>，它对于每一个输入都最终停止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而且产生正确的输出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例：证明插入排序算法是正确的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86313" y="1214438"/>
            <a:ext cx="4357687" cy="43576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CC3300"/>
              </a:buClr>
              <a:defRPr/>
            </a:pP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 algn="just" eaLnBrk="1" hangingPunct="1">
              <a:spcBef>
                <a:spcPct val="20000"/>
              </a:spcBef>
              <a:buClr>
                <a:srgbClr val="CC3300"/>
              </a:buClr>
              <a:defRPr/>
            </a:pPr>
            <a:r>
              <a:rPr lang="en-US" altLang="zh-CN" sz="2000" b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Input:  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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1,.....,n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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个数</a:t>
            </a:r>
            <a:endParaRPr lang="en-US" altLang="zh-CN" sz="200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CC3300"/>
              </a:buClr>
              <a:defRPr/>
            </a:pPr>
            <a:r>
              <a:rPr lang="en-US" altLang="zh-CN" sz="2000" b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output: 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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1,.....,n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</a:t>
            </a:r>
            <a:r>
              <a:rPr lang="en-US" altLang="zh-CN" sz="2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sz="2000">
                <a:latin typeface="Cambria Math" panose="020405030504060302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000">
                <a:latin typeface="Cambria Math" panose="02040503050406030204" pitchFamily="18" charset="0"/>
              </a:rPr>
              <a:t>sorted</a:t>
            </a:r>
            <a:r>
              <a:rPr lang="zh-CN" altLang="en-US" sz="2000">
                <a:latin typeface="Cambria Math" panose="02040503050406030204" pitchFamily="18" charset="0"/>
                <a:cs typeface="Times New Roman" panose="02020603050405020304" pitchFamily="18" charset="0"/>
              </a:rPr>
              <a:t>数</a:t>
            </a:r>
            <a:endParaRPr lang="en-US" altLang="zh-CN" sz="200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  <a:buClr>
                <a:srgbClr val="CC3300"/>
              </a:buClr>
              <a:defRPr/>
            </a:pPr>
            <a:r>
              <a:rPr lang="en-US" altLang="zh-CN">
                <a:latin typeface="Cambria Math" panose="02040503050406030204" pitchFamily="18" charset="0"/>
              </a:rPr>
              <a:t>1.  </a:t>
            </a:r>
            <a:r>
              <a:rPr lang="en-US" altLang="zh-CN" b="1">
                <a:solidFill>
                  <a:schemeClr val="accent2"/>
                </a:solidFill>
                <a:latin typeface="Cambria Math" panose="02040503050406030204" pitchFamily="18" charset="0"/>
              </a:rPr>
              <a:t>for</a:t>
            </a:r>
            <a:r>
              <a:rPr lang="en-US" altLang="zh-CN">
                <a:latin typeface="Cambria Math" panose="02040503050406030204" pitchFamily="18" charset="0"/>
              </a:rPr>
              <a:t> j=2  </a:t>
            </a:r>
            <a:r>
              <a:rPr lang="en-US" altLang="zh-CN" b="1">
                <a:solidFill>
                  <a:srgbClr val="2D2DB9"/>
                </a:solidFill>
                <a:latin typeface="Cambria Math" panose="02040503050406030204" pitchFamily="18" charset="0"/>
              </a:rPr>
              <a:t>to</a:t>
            </a:r>
            <a:r>
              <a:rPr lang="en-US" altLang="zh-CN">
                <a:latin typeface="Cambria Math" panose="02040503050406030204" pitchFamily="18" charset="0"/>
              </a:rPr>
              <a:t> n  </a:t>
            </a:r>
            <a:r>
              <a:rPr lang="en-US" altLang="zh-CN" b="1">
                <a:solidFill>
                  <a:srgbClr val="2D2DB9"/>
                </a:solidFill>
                <a:latin typeface="Cambria Math" panose="02040503050406030204" pitchFamily="18" charset="0"/>
              </a:rPr>
              <a:t>do</a:t>
            </a:r>
          </a:p>
          <a:p>
            <a:pPr lvl="1" algn="just" eaLnBrk="1" hangingPunct="1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  <a:buClr>
                <a:srgbClr val="CC3300"/>
              </a:buClr>
              <a:defRPr/>
            </a:pPr>
            <a:r>
              <a:rPr lang="en-US" altLang="zh-CN">
                <a:latin typeface="Cambria Math" panose="02040503050406030204" pitchFamily="18" charset="0"/>
              </a:rPr>
              <a:t>2.    </a:t>
            </a:r>
            <a:r>
              <a:rPr lang="en-US" altLang="zh-CN" b="1">
                <a:solidFill>
                  <a:srgbClr val="00664D"/>
                </a:solidFill>
                <a:latin typeface="Cambria Math" panose="02040503050406030204" pitchFamily="18" charset="0"/>
              </a:rPr>
              <a:t>  key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</a:t>
            </a:r>
            <a:r>
              <a:rPr lang="en-US" altLang="zh-CN">
                <a:latin typeface="Cambria Math" panose="02040503050406030204" pitchFamily="18" charset="0"/>
              </a:rPr>
              <a:t>A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</a:t>
            </a:r>
            <a:r>
              <a:rPr lang="en-US" altLang="zh-CN">
                <a:latin typeface="Cambria Math" panose="02040503050406030204" pitchFamily="18" charset="0"/>
              </a:rPr>
              <a:t>j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</a:t>
            </a:r>
            <a:r>
              <a:rPr lang="en-US" altLang="zh-CN">
                <a:latin typeface="Cambria Math" panose="02040503050406030204" pitchFamily="18" charset="0"/>
              </a:rPr>
              <a:t>;</a:t>
            </a:r>
          </a:p>
          <a:p>
            <a:pPr lvl="1" algn="just" eaLnBrk="1" hangingPunct="1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  <a:buClr>
                <a:srgbClr val="CC3300"/>
              </a:buClr>
              <a:defRPr/>
            </a:pPr>
            <a:r>
              <a:rPr lang="en-US" altLang="zh-CN">
                <a:latin typeface="Cambria Math" panose="02040503050406030204" pitchFamily="18" charset="0"/>
              </a:rPr>
              <a:t>3.       i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</a:t>
            </a:r>
            <a:r>
              <a:rPr lang="en-US" altLang="zh-CN">
                <a:latin typeface="Cambria Math" panose="02040503050406030204" pitchFamily="18" charset="0"/>
              </a:rPr>
              <a:t>j-1;</a:t>
            </a:r>
          </a:p>
          <a:p>
            <a:pPr lvl="1" algn="just" eaLnBrk="1" hangingPunct="1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  <a:buClr>
                <a:srgbClr val="CC3300"/>
              </a:buClr>
              <a:defRPr/>
            </a:pPr>
            <a:r>
              <a:rPr lang="en-US" altLang="zh-CN">
                <a:latin typeface="Cambria Math" panose="02040503050406030204" pitchFamily="18" charset="0"/>
              </a:rPr>
              <a:t>4.       </a:t>
            </a:r>
            <a:r>
              <a:rPr lang="en-US" altLang="zh-CN" b="1">
                <a:solidFill>
                  <a:schemeClr val="accent2"/>
                </a:solidFill>
                <a:latin typeface="Cambria Math" panose="02040503050406030204" pitchFamily="18" charset="0"/>
              </a:rPr>
              <a:t>while</a:t>
            </a:r>
            <a:r>
              <a:rPr lang="en-US" altLang="zh-CN">
                <a:latin typeface="Cambria Math" panose="02040503050406030204" pitchFamily="18" charset="0"/>
              </a:rPr>
              <a:t> i&gt;0 </a:t>
            </a:r>
            <a:r>
              <a:rPr lang="en-US" altLang="zh-CN" b="1">
                <a:solidFill>
                  <a:schemeClr val="accent2"/>
                </a:solidFill>
                <a:latin typeface="Cambria Math" panose="02040503050406030204" pitchFamily="18" charset="0"/>
              </a:rPr>
              <a:t>and</a:t>
            </a:r>
            <a:r>
              <a:rPr lang="en-US" altLang="zh-CN">
                <a:latin typeface="Cambria Math" panose="02040503050406030204" pitchFamily="18" charset="0"/>
              </a:rPr>
              <a:t> A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</a:t>
            </a:r>
            <a:r>
              <a:rPr lang="en-US" altLang="zh-CN">
                <a:latin typeface="Cambria Math" panose="02040503050406030204" pitchFamily="18" charset="0"/>
              </a:rPr>
              <a:t>i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</a:t>
            </a:r>
            <a:r>
              <a:rPr lang="en-US" altLang="zh-CN">
                <a:latin typeface="Cambria Math" panose="02040503050406030204" pitchFamily="18" charset="0"/>
              </a:rPr>
              <a:t>&gt;</a:t>
            </a:r>
            <a:r>
              <a:rPr lang="en-US" altLang="zh-CN" b="1">
                <a:solidFill>
                  <a:srgbClr val="00664D"/>
                </a:solidFill>
                <a:latin typeface="Cambria Math" panose="02040503050406030204" pitchFamily="18" charset="0"/>
              </a:rPr>
              <a:t>key</a:t>
            </a:r>
            <a:r>
              <a:rPr lang="en-US" altLang="zh-CN">
                <a:latin typeface="Cambria Math" panose="02040503050406030204" pitchFamily="18" charset="0"/>
              </a:rPr>
              <a:t>  </a:t>
            </a:r>
            <a:r>
              <a:rPr lang="en-US" altLang="zh-CN" b="1">
                <a:solidFill>
                  <a:srgbClr val="2D2DB9"/>
                </a:solidFill>
                <a:latin typeface="Cambria Math" panose="02040503050406030204" pitchFamily="18" charset="0"/>
              </a:rPr>
              <a:t>do</a:t>
            </a:r>
          </a:p>
          <a:p>
            <a:pPr lvl="1" algn="just" eaLnBrk="1" hangingPunct="1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  <a:buClr>
                <a:srgbClr val="CC3300"/>
              </a:buClr>
              <a:defRPr/>
            </a:pPr>
            <a:r>
              <a:rPr lang="en-US" altLang="zh-CN">
                <a:latin typeface="Cambria Math" panose="02040503050406030204" pitchFamily="18" charset="0"/>
              </a:rPr>
              <a:t>5.             A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</a:t>
            </a:r>
            <a:r>
              <a:rPr lang="en-US" altLang="zh-CN">
                <a:latin typeface="Cambria Math" panose="02040503050406030204" pitchFamily="18" charset="0"/>
              </a:rPr>
              <a:t>i+1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A</a:t>
            </a:r>
            <a:r>
              <a:rPr lang="en-US" altLang="zh-CN">
                <a:latin typeface="Cambria Math" panose="02040503050406030204" pitchFamily="18" charset="0"/>
              </a:rPr>
              <a:t>i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</a:t>
            </a:r>
            <a:r>
              <a:rPr lang="en-US" altLang="zh-CN">
                <a:latin typeface="Cambria Math" panose="02040503050406030204" pitchFamily="18" charset="0"/>
              </a:rPr>
              <a:t>; </a:t>
            </a:r>
          </a:p>
          <a:p>
            <a:pPr lvl="1" algn="just" eaLnBrk="1" hangingPunct="1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  <a:buClr>
                <a:srgbClr val="CC3300"/>
              </a:buClr>
              <a:defRPr/>
            </a:pPr>
            <a:r>
              <a:rPr lang="en-US" altLang="zh-CN">
                <a:latin typeface="Cambria Math" panose="02040503050406030204" pitchFamily="18" charset="0"/>
              </a:rPr>
              <a:t>6.             i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</a:t>
            </a:r>
            <a:r>
              <a:rPr lang="en-US" altLang="zh-CN">
                <a:latin typeface="Cambria Math" panose="02040503050406030204" pitchFamily="18" charset="0"/>
              </a:rPr>
              <a:t>i-1;</a:t>
            </a:r>
          </a:p>
          <a:p>
            <a:pPr lvl="1" algn="just" eaLnBrk="1" hangingPunct="1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  <a:buClr>
                <a:srgbClr val="CC3300"/>
              </a:buClr>
              <a:defRPr/>
            </a:pPr>
            <a:r>
              <a:rPr lang="en-US" altLang="zh-CN">
                <a:latin typeface="Cambria Math" panose="02040503050406030204" pitchFamily="18" charset="0"/>
              </a:rPr>
              <a:t>7.       A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</a:t>
            </a:r>
            <a:r>
              <a:rPr lang="en-US" altLang="zh-CN">
                <a:latin typeface="Cambria Math" panose="02040503050406030204" pitchFamily="18" charset="0"/>
              </a:rPr>
              <a:t>i+1</a:t>
            </a:r>
            <a:r>
              <a:rPr lang="en-US" altLang="zh-CN">
                <a:latin typeface="Cambria Math" panose="02040503050406030204" pitchFamily="18" charset="0"/>
                <a:sym typeface="Symbol" panose="05050102010706020507" pitchFamily="18" charset="2"/>
              </a:rPr>
              <a:t></a:t>
            </a:r>
            <a:r>
              <a:rPr lang="en-US" altLang="zh-CN" b="1">
                <a:solidFill>
                  <a:srgbClr val="00664D"/>
                </a:solidFill>
                <a:latin typeface="Cambria Math" panose="02040503050406030204" pitchFamily="18" charset="0"/>
              </a:rPr>
              <a:t>key</a:t>
            </a:r>
            <a:r>
              <a:rPr lang="en-US" altLang="zh-CN">
                <a:latin typeface="Cambria Math" panose="020405030504060302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正确性证明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只需证明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</a:rPr>
              <a:t>循环不变性</a:t>
            </a:r>
            <a:r>
              <a:rPr lang="zh-CN" altLang="en-US" dirty="0">
                <a:ea typeface="黑体" panose="02010609060101010101" pitchFamily="49" charset="-122"/>
              </a:rPr>
              <a:t>：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在每次</a:t>
            </a:r>
            <a:r>
              <a:rPr lang="en-US" altLang="zh-CN" dirty="0"/>
              <a:t>for</a:t>
            </a:r>
            <a:r>
              <a:rPr lang="zh-CN" altLang="en-US" dirty="0"/>
              <a:t>循环开始前，子数组</a:t>
            </a:r>
            <a:r>
              <a:rPr lang="en-US" altLang="zh-CN" dirty="0"/>
              <a:t>A[1…j-1]</a:t>
            </a:r>
            <a:r>
              <a:rPr lang="zh-CN" altLang="en-US" dirty="0"/>
              <a:t>恰好是原始数组中</a:t>
            </a:r>
            <a:r>
              <a:rPr lang="en-US" altLang="zh-CN" dirty="0"/>
              <a:t>A[1…j-1]</a:t>
            </a:r>
            <a:r>
              <a:rPr lang="zh-CN" altLang="en-US" dirty="0"/>
              <a:t>各元素排好序的形式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证明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初始化：</a:t>
            </a:r>
            <a:r>
              <a:rPr lang="en-US" altLang="zh-CN" dirty="0"/>
              <a:t>j=2</a:t>
            </a:r>
          </a:p>
          <a:p>
            <a:pPr lvl="1" eaLnBrk="1" hangingPunct="1"/>
            <a:r>
              <a:rPr lang="zh-CN" altLang="en-US" dirty="0"/>
              <a:t>归纳：</a:t>
            </a:r>
            <a:r>
              <a:rPr lang="en-US" altLang="zh-CN" dirty="0"/>
              <a:t>A[1…j-1]</a:t>
            </a:r>
            <a:r>
              <a:rPr lang="zh-CN" altLang="en-US" dirty="0"/>
              <a:t>排好序，</a:t>
            </a:r>
            <a:r>
              <a:rPr lang="en-US" altLang="zh-CN" dirty="0"/>
              <a:t>A[j]</a:t>
            </a:r>
            <a:r>
              <a:rPr lang="zh-CN" altLang="en-US" dirty="0"/>
              <a:t>正确插入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终止：算法终止时</a:t>
            </a:r>
            <a:r>
              <a:rPr lang="en-US" altLang="zh-CN" dirty="0"/>
              <a:t>A[1…n]</a:t>
            </a:r>
            <a:r>
              <a:rPr lang="zh-CN" altLang="en-US" dirty="0"/>
              <a:t>排好序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算法复杂性分析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33400" y="2924175"/>
            <a:ext cx="7772400" cy="3324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49" charset="-122"/>
              </a:rPr>
              <a:t>分析算法运行的时间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solidFill>
                  <a:schemeClr val="accent2"/>
                </a:solidFill>
              </a:rPr>
              <a:t>时间复杂性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ea typeface="黑体" panose="02010609060101010101" pitchFamily="49" charset="-122"/>
              </a:rPr>
              <a:t>分析算法运行的空间（存储器）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>
              <a:defRPr/>
            </a:pPr>
            <a:r>
              <a:rPr lang="zh-CN" altLang="en-US" dirty="0"/>
              <a:t>空间复杂性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marL="457200" lvl="1" indent="0" eaLnBrk="1" hangingPunct="1">
              <a:buFont typeface="ZapfDingbats" pitchFamily="82" charset="2"/>
              <a:buNone/>
              <a:defRPr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47675" y="1628775"/>
            <a:ext cx="76533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3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marL="457200" lvl="1" indent="0" eaLnBrk="1" hangingPunct="1">
              <a:buFont typeface="ZapfDingbats" pitchFamily="82" charset="2"/>
              <a:buNone/>
              <a:defRPr/>
            </a:pPr>
            <a:r>
              <a:rPr lang="zh-CN" altLang="en-US" sz="2800" kern="0" dirty="0">
                <a:latin typeface="华文琥珀" panose="02010800040101010101" pitchFamily="2" charset="-122"/>
                <a:ea typeface="华文琥珀" panose="02010800040101010101" pitchFamily="2" charset="-122"/>
              </a:rPr>
              <a:t>算法的复杂性：运行算法所需的计算机资源，</a:t>
            </a:r>
            <a:endParaRPr lang="en-US" altLang="zh-CN" sz="2800" kern="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457200" lvl="1" indent="0" eaLnBrk="1" hangingPunct="1">
              <a:buFont typeface="ZapfDingbats" pitchFamily="82" charset="2"/>
              <a:buNone/>
              <a:defRPr/>
            </a:pPr>
            <a:r>
              <a:rPr lang="en-US" altLang="zh-CN" sz="2800" kern="0" dirty="0">
                <a:latin typeface="华文琥珀" panose="02010800040101010101" pitchFamily="2" charset="-122"/>
                <a:ea typeface="华文琥珀" panose="02010800040101010101" pitchFamily="2" charset="-122"/>
              </a:rPr>
              <a:t>                            </a:t>
            </a:r>
            <a:r>
              <a:rPr lang="zh-CN" altLang="en-US" sz="2800" kern="0" dirty="0">
                <a:latin typeface="华文琥珀" panose="02010800040101010101" pitchFamily="2" charset="-122"/>
                <a:ea typeface="华文琥珀" panose="02010800040101010101" pitchFamily="2" charset="-122"/>
              </a:rPr>
              <a:t>反映算法的效率。</a:t>
            </a:r>
            <a:endParaRPr lang="zh-CN" altLang="en-US" sz="28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89138"/>
            <a:ext cx="8229600" cy="4530725"/>
          </a:xfrm>
        </p:spPr>
        <p:txBody>
          <a:bodyPr/>
          <a:lstStyle/>
          <a:p>
            <a:pPr eaLnBrk="1" hangingPunct="1">
              <a:buClr>
                <a:srgbClr val="83A355"/>
              </a:buClr>
            </a:pPr>
            <a:r>
              <a:rPr lang="en-US" altLang="zh-CN" b="1" dirty="0">
                <a:solidFill>
                  <a:srgbClr val="2605A1"/>
                </a:solidFill>
                <a:ea typeface="黑体" panose="02010609060101010101" pitchFamily="49" charset="-122"/>
              </a:rPr>
              <a:t>48</a:t>
            </a:r>
            <a:r>
              <a:rPr lang="zh-CN" altLang="en-US" b="1" dirty="0">
                <a:solidFill>
                  <a:srgbClr val="2605A1"/>
                </a:solidFill>
                <a:ea typeface="黑体" panose="02010609060101010101" pitchFamily="49" charset="-122"/>
              </a:rPr>
              <a:t>学时（授课</a:t>
            </a:r>
            <a:r>
              <a:rPr lang="en-US" altLang="zh-CN" b="1" dirty="0">
                <a:solidFill>
                  <a:srgbClr val="2605A1"/>
                </a:solidFill>
                <a:ea typeface="黑体" panose="02010609060101010101" pitchFamily="49" charset="-122"/>
              </a:rPr>
              <a:t>32</a:t>
            </a:r>
            <a:r>
              <a:rPr lang="zh-CN" altLang="en-US" b="1" dirty="0">
                <a:solidFill>
                  <a:srgbClr val="2605A1"/>
                </a:solidFill>
                <a:ea typeface="黑体" panose="02010609060101010101" pitchFamily="49" charset="-122"/>
              </a:rPr>
              <a:t>、上机</a:t>
            </a:r>
            <a:r>
              <a:rPr lang="en-US" altLang="zh-CN" b="1" dirty="0">
                <a:solidFill>
                  <a:srgbClr val="2605A1"/>
                </a:solidFill>
                <a:ea typeface="黑体" panose="02010609060101010101" pitchFamily="49" charset="-122"/>
              </a:rPr>
              <a:t>16</a:t>
            </a:r>
            <a:r>
              <a:rPr lang="zh-CN" altLang="en-US" b="1" dirty="0">
                <a:solidFill>
                  <a:srgbClr val="2605A1"/>
                </a:solidFill>
                <a:ea typeface="黑体" panose="02010609060101010101" pitchFamily="49" charset="-122"/>
              </a:rPr>
              <a:t>）</a:t>
            </a:r>
          </a:p>
          <a:p>
            <a:pPr eaLnBrk="1" hangingPunct="1">
              <a:buClr>
                <a:srgbClr val="83A355"/>
              </a:buClr>
            </a:pPr>
            <a:r>
              <a:rPr lang="en-US" altLang="zh-CN" b="1" dirty="0">
                <a:solidFill>
                  <a:srgbClr val="2605A1"/>
                </a:solidFill>
                <a:ea typeface="黑体" panose="02010609060101010101" pitchFamily="49" charset="-122"/>
              </a:rPr>
              <a:t>2.5</a:t>
            </a:r>
            <a:r>
              <a:rPr lang="zh-CN" altLang="en-US" b="1" dirty="0">
                <a:solidFill>
                  <a:srgbClr val="2605A1"/>
                </a:solidFill>
                <a:ea typeface="黑体" panose="02010609060101010101" pitchFamily="49" charset="-122"/>
              </a:rPr>
              <a:t>学分</a:t>
            </a:r>
            <a:endParaRPr lang="en-US" altLang="zh-CN" b="1" dirty="0">
              <a:solidFill>
                <a:srgbClr val="2605A1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rgbClr val="83A355"/>
              </a:buClr>
            </a:pPr>
            <a:endParaRPr lang="en-US" altLang="zh-CN" b="1" dirty="0">
              <a:solidFill>
                <a:srgbClr val="2605A1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buClr>
                <a:srgbClr val="83A355"/>
              </a:buClr>
              <a:buNone/>
            </a:pPr>
            <a:r>
              <a:rPr lang="zh-CN" altLang="en-US" b="1" dirty="0">
                <a:solidFill>
                  <a:srgbClr val="2605A1"/>
                </a:solidFill>
                <a:ea typeface="黑体" panose="02010609060101010101" pitchFamily="49" charset="-122"/>
              </a:rPr>
              <a:t>成绩分布：</a:t>
            </a:r>
          </a:p>
          <a:p>
            <a:pPr eaLnBrk="1" hangingPunct="1">
              <a:buClr>
                <a:srgbClr val="83A355"/>
              </a:buClr>
            </a:pPr>
            <a:r>
              <a:rPr lang="zh-CN" altLang="en-US" b="1" dirty="0">
                <a:solidFill>
                  <a:srgbClr val="2605A1"/>
                </a:solidFill>
                <a:ea typeface="黑体" panose="02010609060101010101" pitchFamily="49" charset="-122"/>
              </a:rPr>
              <a:t>平时成绩：</a:t>
            </a:r>
            <a:r>
              <a:rPr lang="en-US" altLang="zh-CN" b="1" dirty="0">
                <a:solidFill>
                  <a:srgbClr val="2605A1"/>
                </a:solidFill>
                <a:ea typeface="黑体" panose="02010609060101010101" pitchFamily="49" charset="-122"/>
              </a:rPr>
              <a:t>10%</a:t>
            </a:r>
            <a:endParaRPr lang="zh-CN" altLang="en-US" b="1" dirty="0">
              <a:solidFill>
                <a:srgbClr val="2605A1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rgbClr val="83A355"/>
              </a:buClr>
            </a:pPr>
            <a:r>
              <a:rPr lang="zh-CN" altLang="en-US" b="1" dirty="0">
                <a:solidFill>
                  <a:srgbClr val="2605A1"/>
                </a:solidFill>
                <a:ea typeface="黑体" panose="02010609060101010101" pitchFamily="49" charset="-122"/>
              </a:rPr>
              <a:t>实验成绩：</a:t>
            </a:r>
            <a:r>
              <a:rPr lang="en-US" altLang="zh-CN" b="1" dirty="0">
                <a:solidFill>
                  <a:srgbClr val="2605A1"/>
                </a:solidFill>
                <a:ea typeface="黑体" panose="02010609060101010101" pitchFamily="49" charset="-122"/>
              </a:rPr>
              <a:t>30%</a:t>
            </a:r>
          </a:p>
          <a:p>
            <a:pPr eaLnBrk="1" hangingPunct="1">
              <a:buClr>
                <a:srgbClr val="83A355"/>
              </a:buClr>
            </a:pPr>
            <a:r>
              <a:rPr lang="zh-CN" altLang="en-US" b="1" dirty="0">
                <a:solidFill>
                  <a:srgbClr val="2605A1"/>
                </a:solidFill>
                <a:ea typeface="黑体" panose="02010609060101010101" pitchFamily="49" charset="-122"/>
              </a:rPr>
              <a:t>闭卷考试：</a:t>
            </a:r>
            <a:r>
              <a:rPr lang="en-US" altLang="zh-CN" b="1" dirty="0">
                <a:solidFill>
                  <a:srgbClr val="2605A1"/>
                </a:solidFill>
                <a:ea typeface="黑体" panose="02010609060101010101" pitchFamily="49" charset="-122"/>
              </a:rPr>
              <a:t>60%</a:t>
            </a: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F1622-E4D9-4503-8FB9-A477219DF103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平时成绩和考试 </a:t>
            </a:r>
            <a:endParaRPr lang="zh-CN" altLang="en-US" b="1">
              <a:solidFill>
                <a:srgbClr val="5629F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算法的时间复杂性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以插入排序算法为例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更长的数组</a:t>
            </a:r>
            <a:r>
              <a:rPr lang="en-US" altLang="zh-CN" dirty="0"/>
              <a:t>——</a:t>
            </a:r>
            <a:r>
              <a:rPr lang="zh-CN" altLang="en-US" dirty="0"/>
              <a:t>更多的时间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把算法运行的时间定义为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输入大小</a:t>
            </a:r>
            <a:r>
              <a:rPr lang="zh-CN" altLang="en-US" dirty="0">
                <a:ea typeface="黑体" panose="02010609060101010101" pitchFamily="49" charset="-122"/>
              </a:rPr>
              <a:t>的函数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输入大小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排序问题的输入大小</a:t>
            </a:r>
            <a:r>
              <a:rPr lang="en-US" altLang="zh-CN" dirty="0"/>
              <a:t>=</a:t>
            </a:r>
            <a:r>
              <a:rPr lang="zh-CN" altLang="en-US" dirty="0"/>
              <a:t>数组的长度</a:t>
            </a:r>
          </a:p>
          <a:p>
            <a:pPr lvl="1" eaLnBrk="1" hangingPunct="1"/>
            <a:r>
              <a:rPr lang="zh-CN" altLang="en-US" dirty="0"/>
              <a:t>矩阵问题的输入大小</a:t>
            </a:r>
            <a:r>
              <a:rPr lang="en-US" altLang="zh-CN" dirty="0"/>
              <a:t>=</a:t>
            </a:r>
            <a:r>
              <a:rPr lang="zh-CN" altLang="en-US" dirty="0"/>
              <a:t>矩阵的行数</a:t>
            </a:r>
            <a:r>
              <a:rPr lang="en-US" altLang="zh-CN" dirty="0"/>
              <a:t>/</a:t>
            </a:r>
            <a:r>
              <a:rPr lang="zh-CN" altLang="en-US" dirty="0"/>
              <a:t>列数</a:t>
            </a:r>
          </a:p>
          <a:p>
            <a:pPr lvl="1" eaLnBrk="1" hangingPunct="1"/>
            <a:r>
              <a:rPr lang="zh-CN" altLang="en-US" dirty="0"/>
              <a:t>图论问题的输入大小</a:t>
            </a:r>
            <a:r>
              <a:rPr lang="en-US" altLang="zh-CN" dirty="0"/>
              <a:t>=</a:t>
            </a:r>
            <a:r>
              <a:rPr lang="zh-CN" altLang="en-US" dirty="0"/>
              <a:t>图的边数</a:t>
            </a:r>
            <a:r>
              <a:rPr lang="en-US" altLang="zh-CN" dirty="0"/>
              <a:t>/</a:t>
            </a:r>
            <a:r>
              <a:rPr lang="zh-CN" altLang="en-US" dirty="0"/>
              <a:t>结点数</a:t>
            </a: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算法的时间复杂性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以插入排序算法为例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相同长度的数组</a:t>
            </a:r>
            <a:r>
              <a:rPr lang="en-US" altLang="zh-CN" dirty="0"/>
              <a:t>——</a:t>
            </a:r>
            <a:r>
              <a:rPr lang="zh-CN" altLang="en-US" dirty="0"/>
              <a:t> 运行时间不一定相同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分析三种情况下的时间复杂性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最好情况下时间复杂性</a:t>
            </a:r>
            <a:r>
              <a:rPr lang="en-US" altLang="zh-CN" i="1" dirty="0" err="1"/>
              <a:t>T</a:t>
            </a:r>
            <a:r>
              <a:rPr lang="en-US" altLang="zh-CN" baseline="-25000" dirty="0" err="1"/>
              <a:t>min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zh-CN" altLang="en-US" dirty="0"/>
              <a:t>在长度为</a:t>
            </a:r>
            <a:r>
              <a:rPr lang="en-US" altLang="zh-CN" i="1" dirty="0"/>
              <a:t>n</a:t>
            </a:r>
            <a:r>
              <a:rPr lang="zh-CN" altLang="en-US" dirty="0"/>
              <a:t>的输入上运行的最短时间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最坏情况下时间复杂性</a:t>
            </a:r>
            <a:r>
              <a:rPr lang="en-US" altLang="zh-CN" i="1" dirty="0" err="1"/>
              <a:t>T</a:t>
            </a:r>
            <a:r>
              <a:rPr lang="en-US" altLang="zh-CN" baseline="-25000" dirty="0" err="1"/>
              <a:t>max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zh-CN" altLang="en-US" dirty="0"/>
              <a:t>在长度为</a:t>
            </a:r>
            <a:r>
              <a:rPr lang="en-US" altLang="zh-CN" i="1" dirty="0"/>
              <a:t>n</a:t>
            </a:r>
            <a:r>
              <a:rPr lang="zh-CN" altLang="en-US" dirty="0"/>
              <a:t>的输入上运行的最长时间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平均时间复杂性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avg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zh-CN" altLang="en-US" dirty="0"/>
              <a:t>在长度为</a:t>
            </a:r>
            <a:r>
              <a:rPr lang="en-US" altLang="zh-CN" i="1" dirty="0"/>
              <a:t>n</a:t>
            </a:r>
            <a:r>
              <a:rPr lang="zh-CN" altLang="en-US" dirty="0"/>
              <a:t>的输入上运行的平均时间</a:t>
            </a:r>
            <a:endParaRPr lang="en-US" altLang="zh-CN" dirty="0"/>
          </a:p>
          <a:p>
            <a:pPr lvl="2" eaLnBrk="1" hangingPunct="1"/>
            <a:endParaRPr lang="en-US" altLang="zh-CN" dirty="0"/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算法的时间复杂性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359775" cy="4876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用</a:t>
            </a:r>
            <a:r>
              <a:rPr lang="en-US" altLang="zh-CN" b="1" i="1" dirty="0">
                <a:solidFill>
                  <a:schemeClr val="accent2"/>
                </a:solidFill>
                <a:ea typeface="黑体" panose="02010609060101010101" pitchFamily="49" charset="-122"/>
              </a:rPr>
              <a:t>t</a:t>
            </a:r>
            <a:r>
              <a:rPr lang="en-US" altLang="zh-CN" b="1" dirty="0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表示算法在某个实例 </a:t>
            </a:r>
            <a:r>
              <a:rPr lang="en-US" altLang="zh-CN" b="1" i="1" dirty="0">
                <a:solidFill>
                  <a:schemeClr val="accent2"/>
                </a:solidFill>
                <a:ea typeface="黑体" panose="02010609060101010101" pitchFamily="49" charset="-122"/>
              </a:rPr>
              <a:t>I </a:t>
            </a:r>
            <a:r>
              <a:rPr lang="zh-CN" altLang="en-US" dirty="0">
                <a:ea typeface="黑体" panose="02010609060101010101" pitchFamily="49" charset="-122"/>
              </a:rPr>
              <a:t>上的运行时间，</a:t>
            </a:r>
            <a:r>
              <a:rPr lang="en-US" altLang="zh-CN" b="1" i="1" dirty="0">
                <a:solidFill>
                  <a:schemeClr val="accent2"/>
                </a:solidFill>
                <a:ea typeface="黑体" panose="02010609060101010101" pitchFamily="49" charset="-122"/>
              </a:rPr>
              <a:t>size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表示实例 </a:t>
            </a:r>
            <a:r>
              <a:rPr lang="en-US" altLang="zh-CN" b="1" i="1" dirty="0">
                <a:solidFill>
                  <a:schemeClr val="accent2"/>
                </a:solidFill>
                <a:ea typeface="黑体" panose="02010609060101010101" pitchFamily="49" charset="-122"/>
              </a:rPr>
              <a:t>I </a:t>
            </a:r>
            <a:r>
              <a:rPr lang="zh-CN" altLang="en-US" dirty="0">
                <a:ea typeface="黑体" panose="02010609060101010101" pitchFamily="49" charset="-122"/>
              </a:rPr>
              <a:t>的大小，</a:t>
            </a:r>
            <a:r>
              <a:rPr lang="en-US" altLang="zh-CN" i="1" dirty="0">
                <a:solidFill>
                  <a:schemeClr val="accent2"/>
                </a:solidFill>
                <a:ea typeface="黑体" panose="02010609060101010101" pitchFamily="49" charset="-122"/>
              </a:rPr>
              <a:t>D</a:t>
            </a:r>
            <a:r>
              <a:rPr lang="zh-CN" altLang="en-US" dirty="0">
                <a:ea typeface="黑体" panose="02010609060101010101" pitchFamily="49" charset="-122"/>
              </a:rPr>
              <a:t>是所有输入</a:t>
            </a:r>
            <a:r>
              <a:rPr lang="en-US" altLang="zh-CN" b="1" i="1" dirty="0">
                <a:solidFill>
                  <a:schemeClr val="accent2"/>
                </a:solidFill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的集合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endParaRPr lang="en-US" altLang="zh-CN" dirty="0">
              <a:ea typeface="黑体" panose="02010609060101010101" pitchFamily="49" charset="-122"/>
            </a:endParaRPr>
          </a:p>
          <a:p>
            <a:pPr lvl="2" eaLnBrk="1" hangingPunct="1">
              <a:buFontTx/>
              <a:buNone/>
            </a:pPr>
            <a:endParaRPr lang="en-US" altLang="zh-CN" i="1" dirty="0"/>
          </a:p>
          <a:p>
            <a:pPr lvl="2" eaLnBrk="1" hangingPunct="1"/>
            <a:r>
              <a:rPr lang="en-US" altLang="zh-CN" b="1" i="1" dirty="0">
                <a:solidFill>
                  <a:schemeClr val="accent2"/>
                </a:solidFill>
              </a:rPr>
              <a:t>P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I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  <a:r>
              <a:rPr lang="zh-CN" altLang="en-US" b="1" dirty="0">
                <a:solidFill>
                  <a:schemeClr val="accent2"/>
                </a:solidFill>
              </a:rPr>
              <a:t>为实例</a:t>
            </a:r>
            <a:r>
              <a:rPr lang="en-US" altLang="zh-CN" b="1" i="1" dirty="0">
                <a:solidFill>
                  <a:schemeClr val="accent2"/>
                </a:solidFill>
              </a:rPr>
              <a:t>I</a:t>
            </a:r>
            <a:r>
              <a:rPr lang="zh-CN" altLang="en-US" b="1" dirty="0">
                <a:solidFill>
                  <a:schemeClr val="accent2"/>
                </a:solidFill>
              </a:rPr>
              <a:t>出现的概率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lvl="2" eaLnBrk="1" hangingPunct="1"/>
            <a:endParaRPr lang="en-US" altLang="zh-CN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460625" y="3530600"/>
          <a:ext cx="29749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66400" progId="Equation.DSMT4">
                  <p:embed/>
                </p:oleObj>
              </mc:Choice>
              <mc:Fallback>
                <p:oleObj name="Equation" r:id="rId2" imgW="123156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3530600"/>
                        <a:ext cx="29749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435225" y="4429125"/>
          <a:ext cx="37004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368280" progId="Equation.DSMT4">
                  <p:embed/>
                </p:oleObj>
              </mc:Choice>
              <mc:Fallback>
                <p:oleObj name="Equation" r:id="rId4" imgW="15620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4429125"/>
                        <a:ext cx="370046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流程图: 过程 1"/>
          <p:cNvSpPr/>
          <p:nvPr/>
        </p:nvSpPr>
        <p:spPr bwMode="auto">
          <a:xfrm>
            <a:off x="2435224" y="2603500"/>
            <a:ext cx="6097215" cy="589557"/>
          </a:xfrm>
          <a:prstGeom prst="flowChartProcess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最有实际价值！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786914"/>
              </p:ext>
            </p:extLst>
          </p:nvPr>
        </p:nvGraphicFramePr>
        <p:xfrm>
          <a:off x="2484438" y="2603500"/>
          <a:ext cx="31432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120" imgH="266400" progId="Equation.DSMT4">
                  <p:embed/>
                </p:oleObj>
              </mc:Choice>
              <mc:Fallback>
                <p:oleObj name="Equation" r:id="rId6" imgW="125712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603500"/>
                        <a:ext cx="31432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插入排序的时间复杂性 </a:t>
            </a:r>
            <a:r>
              <a:rPr lang="en-US" altLang="zh-CN"/>
              <a:t>(</a:t>
            </a:r>
            <a:r>
              <a:rPr lang="zh-CN" altLang="en-US"/>
              <a:t>最坏情况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967663" cy="4876800"/>
          </a:xfrm>
        </p:spPr>
        <p:txBody>
          <a:bodyPr/>
          <a:lstStyle/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Insertion-sort(A)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1.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for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j=2 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to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n 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do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                                       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cost             times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                    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2.      </a:t>
            </a:r>
            <a:r>
              <a:rPr lang="en-US" altLang="zh-CN" b="1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key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  <a:sym typeface="Symbol" pitchFamily="18" charset="2"/>
              </a:rPr>
              <a:t>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  <a:sym typeface="Symbol" pitchFamily="18" charset="2"/>
              </a:rPr>
              <a:t>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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;                            ------------ c1                 n-1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3.      i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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j-1;                                    -----------  c2                 n-1                           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4.     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while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&gt;0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and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  <a:sym typeface="Symbol" pitchFamily="18" charset="2"/>
              </a:rPr>
              <a:t>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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&gt;</a:t>
            </a:r>
            <a:r>
              <a:rPr lang="en-US" altLang="zh-CN" b="1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key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do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--------  c3              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5.             A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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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  <a:sym typeface="Symbol" pitchFamily="18" charset="2"/>
              </a:rPr>
              <a:t>A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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;                 ----------- c4                               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6.             i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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i-1;                               ----------- c5                    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7.      A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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</a:t>
            </a:r>
            <a:r>
              <a:rPr lang="en-US" altLang="zh-CN" b="1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key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;                      ------------- c6                n-1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endParaRPr lang="en-US" altLang="zh-CN" dirty="0">
              <a:latin typeface="Cambria Math" pitchFamily="18" charset="0"/>
              <a:ea typeface="Cambria Math" pitchFamily="18" charset="0"/>
            </a:endParaRP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endParaRPr lang="en-US" altLang="zh-CN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8A8C1E-8494-416A-8D64-AE6E4709A5AC}" type="slidenum">
              <a:rPr lang="en-US" altLang="zh-CN" sz="1400" smtClean="0">
                <a:latin typeface="楷体_GB2312" pitchFamily="49" charset="-122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1071563" y="4357688"/>
          <a:ext cx="6637337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37200" imgH="1727200" progId="Equation.DSMT4">
                  <p:embed/>
                </p:oleObj>
              </mc:Choice>
              <mc:Fallback>
                <p:oleObj name="Equation" r:id="rId2" imgW="5537200" imgH="172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357688"/>
                        <a:ext cx="6637337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844663"/>
              </p:ext>
            </p:extLst>
          </p:nvPr>
        </p:nvGraphicFramePr>
        <p:xfrm>
          <a:off x="7524328" y="3212976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457200" progId="Equation.DSMT4">
                  <p:embed/>
                </p:oleObj>
              </mc:Choice>
              <mc:Fallback>
                <p:oleObj name="Equation" r:id="rId4" imgW="583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328" y="3212976"/>
                        <a:ext cx="584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45109"/>
              </p:ext>
            </p:extLst>
          </p:nvPr>
        </p:nvGraphicFramePr>
        <p:xfrm>
          <a:off x="7596336" y="2755776"/>
          <a:ext cx="29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457200" progId="Equation.DSMT4">
                  <p:embed/>
                </p:oleObj>
              </mc:Choice>
              <mc:Fallback>
                <p:oleObj name="Equation" r:id="rId6" imgW="291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96336" y="2755776"/>
                        <a:ext cx="292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插入排序的时间复杂性</a:t>
            </a:r>
            <a:r>
              <a:rPr lang="en-US" altLang="zh-CN"/>
              <a:t>(</a:t>
            </a:r>
            <a:r>
              <a:rPr lang="zh-CN" altLang="en-US"/>
              <a:t>最好情况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967663" cy="4876800"/>
          </a:xfrm>
        </p:spPr>
        <p:txBody>
          <a:bodyPr/>
          <a:lstStyle/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Insertion-sort(A)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1.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for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j=2 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to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n 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do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                                       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cost             times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                    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2.      </a:t>
            </a:r>
            <a:r>
              <a:rPr lang="en-US" altLang="zh-CN" b="1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key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  <a:sym typeface="Symbol" pitchFamily="18" charset="2"/>
              </a:rPr>
              <a:t>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  <a:sym typeface="Symbol" pitchFamily="18" charset="2"/>
              </a:rPr>
              <a:t>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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;                            ------------ c1                 n-1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3.      i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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j-1;                                    -----------  c2                 n-1                           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4.     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while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&gt;0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and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  <a:sym typeface="Symbol" pitchFamily="18" charset="2"/>
              </a:rPr>
              <a:t>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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&gt;</a:t>
            </a:r>
            <a:r>
              <a:rPr lang="en-US" altLang="zh-CN" b="1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key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altLang="zh-CN" b="1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do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--------  c3                 n-1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5.             A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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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  <a:sym typeface="Symbol" pitchFamily="18" charset="2"/>
              </a:rPr>
              <a:t>A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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;                 ----------- c4                 0              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6.             i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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i-1;                               ----------- c5                 0  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7.      A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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</a:t>
            </a:r>
            <a:r>
              <a:rPr lang="en-US" altLang="zh-CN" b="1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key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;                      ------------- c6                 n-1</a:t>
            </a: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endParaRPr lang="en-US" altLang="zh-CN" dirty="0">
              <a:latin typeface="Cambria Math" pitchFamily="18" charset="0"/>
              <a:ea typeface="Cambria Math" pitchFamily="18" charset="0"/>
            </a:endParaRPr>
          </a:p>
          <a:p>
            <a:pPr lvl="1" algn="just" eaLnBrk="1" hangingPunct="1">
              <a:lnSpc>
                <a:spcPct val="75000"/>
              </a:lnSpc>
              <a:buClr>
                <a:srgbClr val="CC3300"/>
              </a:buClr>
              <a:buSzTx/>
              <a:buFontTx/>
              <a:buNone/>
              <a:defRPr/>
            </a:pPr>
            <a:endParaRPr lang="en-US" altLang="zh-CN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8BA56-F8F0-4C8F-ACCA-44D4AC59D347}" type="slidenum">
              <a:rPr lang="en-US" altLang="zh-CN" sz="1400" smtClean="0">
                <a:latin typeface="楷体_GB2312" pitchFamily="49" charset="-122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1387475" y="4751388"/>
          <a:ext cx="59324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900" imgH="584200" progId="Equation.3">
                  <p:embed/>
                </p:oleObj>
              </mc:Choice>
              <mc:Fallback>
                <p:oleObj name="Equation" r:id="rId2" imgW="3898900" imgH="584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751388"/>
                        <a:ext cx="59324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渐近时间复杂性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215064" cy="4876800"/>
              </a:xfrm>
            </p:spPr>
            <p:txBody>
              <a:bodyPr/>
              <a:lstStyle/>
              <a:p>
                <a:pPr eaLnBrk="1" hangingPunct="1">
                  <a:buFont typeface="ZapfDingbats" pitchFamily="82" charset="2"/>
                  <a:buNone/>
                </a:pPr>
                <a:endParaRPr lang="en-US" altLang="zh-CN" i="1" dirty="0">
                  <a:ea typeface="黑体" panose="02010609060101010101" pitchFamily="49" charset="-122"/>
                </a:endParaRPr>
              </a:p>
              <a:p>
                <a:pPr eaLnBrk="1" hangingPunct="1"/>
                <a:r>
                  <a:rPr lang="en-US" altLang="zh-CN" i="1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T</a:t>
                </a:r>
                <a:r>
                  <a:rPr lang="en-US" altLang="zh-CN" baseline="-25000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min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)  ~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n            </a:t>
                </a:r>
                <a:r>
                  <a:rPr lang="en-US" altLang="zh-CN" i="1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T</a:t>
                </a:r>
                <a:r>
                  <a:rPr lang="en-US" altLang="zh-CN" baseline="-25000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max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)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~ n</a:t>
                </a:r>
                <a:r>
                  <a:rPr lang="en-US" altLang="zh-CN" baseline="30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</a:t>
                </a:r>
              </a:p>
              <a:p>
                <a:pPr marL="0" indent="0" eaLnBrk="1" hangingPunct="1">
                  <a:buNone/>
                </a:pP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</a:p>
              <a:p>
                <a:pPr eaLnBrk="1" hangingPunct="1"/>
                <a:r>
                  <a:rPr lang="zh-CN" altLang="en-US" dirty="0">
                    <a:ea typeface="黑体" panose="02010609060101010101" pitchFamily="49" charset="-122"/>
                  </a:rPr>
                  <a:t>一般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来说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)→∞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。如果存在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lang="zh-CN" altLang="en-US" i="1" dirty="0">
                            <a:ea typeface="黑体" panose="02010609060101010101" pitchFamily="49" charset="-122"/>
                          </a:rPr>
                          <m:t> 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使得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时，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lang="zh-CN" altLang="en-US" i="1" dirty="0">
                            <a:ea typeface="黑体" panose="02010609060101010101" pitchFamily="49" charset="-122"/>
                          </a:rPr>
                          <m:t> 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)/</a:t>
                </a:r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0,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则称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lang="zh-CN" altLang="en-US" i="1" dirty="0">
                            <a:ea typeface="黑体" panose="02010609060101010101" pitchFamily="49" charset="-122"/>
                          </a:rPr>
                          <m:t> 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时的渐进性态，或称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lang="zh-CN" altLang="en-US" i="1" dirty="0">
                            <a:ea typeface="黑体" panose="02010609060101010101" pitchFamily="49" charset="-122"/>
                          </a:rPr>
                          <m:t> 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为渐进复杂性。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直观的讲，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lang="zh-CN" altLang="en-US" i="1" dirty="0">
                            <a:solidFill>
                              <a:srgbClr val="FF0000"/>
                            </a:solidFill>
                            <a:ea typeface="黑体" panose="02010609060101010101" pitchFamily="49" charset="-122"/>
                          </a:rPr>
                          <m:t> 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去掉低阶后的主项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0" indent="0" eaLnBrk="1" hangingPunct="1">
                  <a:buNone/>
                </a:pP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65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215064" cy="4876800"/>
              </a:xfrm>
              <a:blipFill rotWithShape="0">
                <a:blip r:embed="rId4"/>
                <a:stretch>
                  <a:fillRect l="-1114" r="-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6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68869"/>
              </p:ext>
            </p:extLst>
          </p:nvPr>
        </p:nvGraphicFramePr>
        <p:xfrm>
          <a:off x="611560" y="1184025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060" imgH="266584" progId="Equation.3">
                  <p:embed/>
                </p:oleObj>
              </mc:Choice>
              <mc:Fallback>
                <p:oleObj name="Equation" r:id="rId5" imgW="1244060" imgH="26658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84025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136642"/>
              </p:ext>
            </p:extLst>
          </p:nvPr>
        </p:nvGraphicFramePr>
        <p:xfrm>
          <a:off x="3908884" y="1170531"/>
          <a:ext cx="3810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8000" imgH="279400" progId="Equation.3">
                  <p:embed/>
                </p:oleObj>
              </mc:Choice>
              <mc:Fallback>
                <p:oleObj name="Equation" r:id="rId7" imgW="17780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884" y="1170531"/>
                        <a:ext cx="38100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渐近复杂性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i="1" dirty="0">
                <a:solidFill>
                  <a:srgbClr val="FF0000"/>
                </a:solidFill>
              </a:rPr>
              <a:t> （符号） 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00063" y="1357313"/>
            <a:ext cx="7772400" cy="48768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Clr>
                <a:srgbClr val="CC3300"/>
              </a:buClr>
            </a:pPr>
            <a:r>
              <a:rPr lang="zh-CN" altLang="en-US" sz="2400" b="1" dirty="0">
                <a:ea typeface="Cambria Math" panose="02040503050406030204" pitchFamily="18" charset="0"/>
              </a:rPr>
              <a:t>对于正值函数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ea typeface="Cambria Math" panose="02040503050406030204" pitchFamily="18" charset="0"/>
              </a:rPr>
              <a:t> 0</a:t>
            </a:r>
            <a:r>
              <a:rPr lang="zh-CN" altLang="en-US" sz="2400" b="1" dirty="0">
                <a:ea typeface="Cambria Math" panose="02040503050406030204" pitchFamily="18" charset="0"/>
              </a:rPr>
              <a:t>和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ea typeface="Cambria Math" panose="02040503050406030204" pitchFamily="18" charset="0"/>
              </a:rPr>
              <a:t> 0</a:t>
            </a:r>
            <a:r>
              <a:rPr lang="zh-CN" altLang="en-US" sz="2400" b="1" dirty="0">
                <a:ea typeface="Cambria Math" panose="02040503050406030204" pitchFamily="18" charset="0"/>
              </a:rPr>
              <a:t>，如果</a:t>
            </a:r>
            <a:r>
              <a:rPr lang="zh-CN" altLang="en-US" sz="2400" b="1" dirty="0">
                <a:solidFill>
                  <a:srgbClr val="FF0000"/>
                </a:solidFill>
                <a:ea typeface="Cambria Math" panose="02040503050406030204" pitchFamily="18" charset="0"/>
              </a:rPr>
              <a:t>存在</a:t>
            </a:r>
            <a:r>
              <a:rPr lang="zh-CN" altLang="en-US" sz="2400" b="1" i="1" dirty="0">
                <a:solidFill>
                  <a:srgbClr val="FF0000"/>
                </a:solidFill>
                <a:ea typeface="Cambria Math" panose="02040503050406030204" pitchFamily="18" charset="0"/>
              </a:rPr>
              <a:t>正常数</a:t>
            </a:r>
            <a:r>
              <a:rPr lang="en-US" altLang="zh-CN" sz="2400" b="1" i="1" dirty="0">
                <a:ea typeface="Cambria Math" panose="02040503050406030204" pitchFamily="18" charset="0"/>
              </a:rPr>
              <a:t>c</a:t>
            </a:r>
            <a:r>
              <a:rPr lang="zh-CN" altLang="en-US" sz="2400" b="1" dirty="0">
                <a:ea typeface="Cambria Math" panose="02040503050406030204" pitchFamily="18" charset="0"/>
              </a:rPr>
              <a:t>和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0</a:t>
            </a:r>
            <a:r>
              <a:rPr lang="zh-CN" altLang="en-US" sz="2400" b="1" dirty="0">
                <a:ea typeface="Cambria Math" panose="02040503050406030204" pitchFamily="18" charset="0"/>
              </a:rPr>
              <a:t>使得对所有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0</a:t>
            </a:r>
            <a:r>
              <a:rPr lang="zh-CN" altLang="en-US" sz="2400" b="1" dirty="0">
                <a:ea typeface="Cambria Math" panose="02040503050406030204" pitchFamily="18" charset="0"/>
              </a:rPr>
              <a:t>有：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ea typeface="Cambria Math" panose="02040503050406030204" pitchFamily="18" charset="0"/>
              </a:rPr>
              <a:t> </a:t>
            </a:r>
            <a:r>
              <a:rPr lang="en-US" altLang="zh-CN" sz="2400" b="1" i="1" dirty="0">
                <a:ea typeface="Cambria Math" panose="02040503050406030204" pitchFamily="18" charset="0"/>
              </a:rPr>
              <a:t>cg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，则称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是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的低阶函数或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是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Cambria Math" panose="02040503050406030204" pitchFamily="18" charset="0"/>
              </a:rPr>
              <a:t>渐近上界</a:t>
            </a:r>
            <a:r>
              <a:rPr lang="zh-CN" altLang="en-US" sz="2400" b="1" dirty="0">
                <a:ea typeface="Cambria Math" panose="02040503050406030204" pitchFamily="18" charset="0"/>
              </a:rPr>
              <a:t>，记为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)=</a:t>
            </a:r>
            <a:r>
              <a:rPr lang="en-US" altLang="zh-CN" sz="2400" b="1" i="1" dirty="0">
                <a:ea typeface="Cambria Math" panose="02040503050406030204" pitchFamily="18" charset="0"/>
              </a:rPr>
              <a:t>O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)) </a:t>
            </a:r>
          </a:p>
          <a:p>
            <a:pPr eaLnBrk="1" hangingPunct="1"/>
            <a:endParaRPr lang="zh-CN" altLang="en-US" dirty="0">
              <a:ea typeface="Cambria Math" panose="02040503050406030204" pitchFamily="18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3E701E-1F2D-490C-93CB-F4D6957251AE}" type="slidenum">
              <a:rPr lang="en-US" altLang="zh-CN" sz="1400" smtClean="0">
                <a:latin typeface="楷体_GB2312" pitchFamily="49" charset="-122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885802"/>
              </p:ext>
            </p:extLst>
          </p:nvPr>
        </p:nvGraphicFramePr>
        <p:xfrm>
          <a:off x="978496" y="3356992"/>
          <a:ext cx="178593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254" imgH="393529" progId="Equation.3">
                  <p:embed/>
                </p:oleObj>
              </mc:Choice>
              <mc:Fallback>
                <p:oleObj name="Equation" r:id="rId3" imgW="1028254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496" y="3356992"/>
                        <a:ext cx="178593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167542"/>
              </p:ext>
            </p:extLst>
          </p:nvPr>
        </p:nvGraphicFramePr>
        <p:xfrm>
          <a:off x="971600" y="4117975"/>
          <a:ext cx="15954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531" imgH="203112" progId="Equation.3">
                  <p:embed/>
                </p:oleObj>
              </mc:Choice>
              <mc:Fallback>
                <p:oleObj name="Equation" r:id="rId5" imgW="85053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17975"/>
                        <a:ext cx="159543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35839"/>
              </p:ext>
            </p:extLst>
          </p:nvPr>
        </p:nvGraphicFramePr>
        <p:xfrm>
          <a:off x="964548" y="4768578"/>
          <a:ext cx="174148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2865" imgH="203112" progId="Equation.3">
                  <p:embed/>
                </p:oleObj>
              </mc:Choice>
              <mc:Fallback>
                <p:oleObj name="Equation" r:id="rId7" imgW="100286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548" y="4768578"/>
                        <a:ext cx="174148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414271"/>
              </p:ext>
            </p:extLst>
          </p:nvPr>
        </p:nvGraphicFramePr>
        <p:xfrm>
          <a:off x="971600" y="6020334"/>
          <a:ext cx="12350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200" imgH="228600" progId="Equation.3">
                  <p:embed/>
                </p:oleObj>
              </mc:Choice>
              <mc:Fallback>
                <p:oleObj name="Equation" r:id="rId9" imgW="711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020334"/>
                        <a:ext cx="12350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734897"/>
              </p:ext>
            </p:extLst>
          </p:nvPr>
        </p:nvGraphicFramePr>
        <p:xfrm>
          <a:off x="971600" y="5378637"/>
          <a:ext cx="16097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927100" imgH="228600" progId="Equation.3">
                  <p:embed/>
                </p:oleObj>
              </mc:Choice>
              <mc:Fallback>
                <p:oleObj name="公式" r:id="rId11" imgW="927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78637"/>
                        <a:ext cx="16097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内容占位符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3697851" y="3069275"/>
            <a:ext cx="4536504" cy="378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渐近复杂性      </a:t>
            </a:r>
            <a:r>
              <a:rPr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ea typeface="Cambria Math" panose="02040503050406030204" pitchFamily="18" charset="0"/>
              </a:rPr>
              <a:t>对于正值函数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和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，如果</a:t>
            </a:r>
            <a:r>
              <a:rPr lang="zh-CN" altLang="en-US" sz="2400" b="1" dirty="0">
                <a:solidFill>
                  <a:srgbClr val="FF0000"/>
                </a:solidFill>
                <a:ea typeface="Cambria Math" panose="02040503050406030204" pitchFamily="18" charset="0"/>
              </a:rPr>
              <a:t>存在</a:t>
            </a:r>
            <a:r>
              <a:rPr lang="zh-CN" altLang="en-US" sz="2400" b="1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正常数</a:t>
            </a:r>
            <a:r>
              <a:rPr lang="en-US" altLang="zh-CN" sz="2400" b="1" i="1" dirty="0">
                <a:ea typeface="Cambria Math" panose="02040503050406030204" pitchFamily="18" charset="0"/>
              </a:rPr>
              <a:t>c</a:t>
            </a:r>
            <a:r>
              <a:rPr lang="zh-CN" altLang="en-US" sz="2400" b="1" dirty="0">
                <a:ea typeface="Cambria Math" panose="02040503050406030204" pitchFamily="18" charset="0"/>
              </a:rPr>
              <a:t>和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0</a:t>
            </a:r>
            <a:r>
              <a:rPr lang="zh-CN" altLang="en-US" sz="2400" b="1" dirty="0">
                <a:ea typeface="Cambria Math" panose="02040503050406030204" pitchFamily="18" charset="0"/>
              </a:rPr>
              <a:t>使得对所有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0</a:t>
            </a:r>
            <a:r>
              <a:rPr lang="zh-CN" altLang="en-US" sz="2400" b="1" dirty="0">
                <a:ea typeface="Cambria Math" panose="02040503050406030204" pitchFamily="18" charset="0"/>
              </a:rPr>
              <a:t>有：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ea typeface="Cambria Math" panose="02040503050406030204" pitchFamily="18" charset="0"/>
              </a:rPr>
              <a:t> </a:t>
            </a:r>
            <a:r>
              <a:rPr lang="en-US" altLang="zh-CN" sz="2400" b="1" i="1" dirty="0">
                <a:ea typeface="Cambria Math" panose="02040503050406030204" pitchFamily="18" charset="0"/>
              </a:rPr>
              <a:t>cg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，则称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是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的高阶函数或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是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Cambria Math" panose="02040503050406030204" pitchFamily="18" charset="0"/>
              </a:rPr>
              <a:t>渐近下界</a:t>
            </a:r>
            <a:r>
              <a:rPr lang="zh-CN" altLang="en-US" sz="2400" b="1" dirty="0">
                <a:ea typeface="Cambria Math" panose="02040503050406030204" pitchFamily="18" charset="0"/>
              </a:rPr>
              <a:t>，记为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)=</a:t>
            </a:r>
            <a:r>
              <a:rPr lang="en-US" altLang="zh-CN" sz="2400" b="1" i="1" dirty="0">
                <a:ea typeface="Cambria Math" panose="020405030504060302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)) </a:t>
            </a:r>
          </a:p>
          <a:p>
            <a:pPr eaLnBrk="1" hangingPunct="1"/>
            <a:endParaRPr lang="zh-CN" altLang="en-US" dirty="0">
              <a:ea typeface="Cambria Math" panose="02040503050406030204" pitchFamily="18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4E569E-EFBA-446C-BEE5-C1CD9010F668}" type="slidenum">
              <a:rPr lang="en-US" altLang="zh-CN" sz="1400" smtClean="0">
                <a:latin typeface="楷体_GB2312" pitchFamily="49" charset="-122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081499"/>
              </p:ext>
            </p:extLst>
          </p:nvPr>
        </p:nvGraphicFramePr>
        <p:xfrm>
          <a:off x="952357" y="3235485"/>
          <a:ext cx="4662264" cy="42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5200" imgH="203200" progId="Equation.3">
                  <p:embed/>
                </p:oleObj>
              </mc:Choice>
              <mc:Fallback>
                <p:oleObj name="Equation" r:id="rId2" imgW="22352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357" y="3235485"/>
                        <a:ext cx="4662264" cy="423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61814"/>
              </p:ext>
            </p:extLst>
          </p:nvPr>
        </p:nvGraphicFramePr>
        <p:xfrm>
          <a:off x="952357" y="3887927"/>
          <a:ext cx="2241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393529" progId="Equation.3">
                  <p:embed/>
                </p:oleObj>
              </mc:Choice>
              <mc:Fallback>
                <p:oleObj name="Equation" r:id="rId4" imgW="1040948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357" y="3887927"/>
                        <a:ext cx="22415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99864"/>
              </p:ext>
            </p:extLst>
          </p:nvPr>
        </p:nvGraphicFramePr>
        <p:xfrm>
          <a:off x="952357" y="4905953"/>
          <a:ext cx="2105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476" imgH="393529" progId="Equation.3">
                  <p:embed/>
                </p:oleObj>
              </mc:Choice>
              <mc:Fallback>
                <p:oleObj name="Equation" r:id="rId6" imgW="977476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357" y="4905953"/>
                        <a:ext cx="21050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66" y="3505186"/>
            <a:ext cx="4037634" cy="33720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渐近复杂性     </a:t>
            </a:r>
            <a:r>
              <a:rPr lang="en-US" altLang="zh-CN" b="1" i="1">
                <a:ea typeface="华文行楷" panose="02010800040101010101" pitchFamily="2" charset="-122"/>
                <a:sym typeface="Symbol" panose="05050102010706020507" pitchFamily="18" charset="2"/>
              </a:rPr>
              <a:t>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500188"/>
            <a:ext cx="77724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ea typeface="Cambria Math" panose="02040503050406030204" pitchFamily="18" charset="0"/>
              </a:rPr>
              <a:t>对于正值函数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和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，如果</a:t>
            </a:r>
            <a:r>
              <a:rPr lang="zh-CN" altLang="en-US" sz="2400" b="1" dirty="0">
                <a:solidFill>
                  <a:srgbClr val="FF0000"/>
                </a:solidFill>
                <a:ea typeface="Cambria Math" panose="02040503050406030204" pitchFamily="18" charset="0"/>
              </a:rPr>
              <a:t>存在正常数</a:t>
            </a:r>
            <a:r>
              <a:rPr lang="en-US" altLang="zh-CN" sz="2400" b="1" i="1" dirty="0">
                <a:ea typeface="Cambria Math" panose="02040503050406030204" pitchFamily="18" charset="0"/>
              </a:rPr>
              <a:t>c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1</a:t>
            </a:r>
            <a:r>
              <a:rPr lang="zh-CN" altLang="en-US" sz="2400" b="1" dirty="0">
                <a:ea typeface="Cambria Math" panose="02040503050406030204" pitchFamily="18" charset="0"/>
              </a:rPr>
              <a:t>，</a:t>
            </a:r>
            <a:r>
              <a:rPr lang="en-US" altLang="zh-CN" sz="2400" b="1" i="1" dirty="0">
                <a:ea typeface="Cambria Math" panose="02040503050406030204" pitchFamily="18" charset="0"/>
              </a:rPr>
              <a:t>c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2</a:t>
            </a:r>
            <a:r>
              <a:rPr lang="zh-CN" altLang="en-US" sz="2400" b="1" dirty="0">
                <a:ea typeface="Cambria Math" panose="02040503050406030204" pitchFamily="18" charset="0"/>
              </a:rPr>
              <a:t>和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0</a:t>
            </a:r>
            <a:r>
              <a:rPr lang="zh-CN" altLang="en-US" sz="2400" b="1" dirty="0">
                <a:ea typeface="Cambria Math" panose="02040503050406030204" pitchFamily="18" charset="0"/>
              </a:rPr>
              <a:t>使得对所有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0</a:t>
            </a:r>
            <a:r>
              <a:rPr lang="zh-CN" altLang="en-US" sz="2400" b="1" dirty="0">
                <a:ea typeface="Cambria Math" panose="02040503050406030204" pitchFamily="18" charset="0"/>
              </a:rPr>
              <a:t>有：</a:t>
            </a:r>
            <a:r>
              <a:rPr lang="en-US" altLang="zh-CN" sz="2400" b="1" i="1" dirty="0">
                <a:ea typeface="Cambria Math" panose="02040503050406030204" pitchFamily="18" charset="0"/>
              </a:rPr>
              <a:t> c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1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 </a:t>
            </a:r>
            <a:r>
              <a:rPr lang="en-US" altLang="zh-CN" sz="2400" b="1" dirty="0">
                <a:ea typeface="Cambria Math" panose="02040503050406030204" pitchFamily="18" charset="0"/>
              </a:rPr>
              <a:t> 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ea typeface="Cambria Math" panose="02040503050406030204" pitchFamily="18" charset="0"/>
              </a:rPr>
              <a:t>c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2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，则称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是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Cambria Math" panose="02040503050406030204" pitchFamily="18" charset="0"/>
              </a:rPr>
              <a:t>同阶函数</a:t>
            </a:r>
            <a:r>
              <a:rPr lang="zh-CN" altLang="en-US" sz="2400" b="1" dirty="0">
                <a:ea typeface="Cambria Math" panose="02040503050406030204" pitchFamily="18" charset="0"/>
              </a:rPr>
              <a:t>，记为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)=</a:t>
            </a:r>
            <a:r>
              <a:rPr lang="en-US" altLang="zh-CN" sz="24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i="1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)) </a:t>
            </a:r>
          </a:p>
          <a:p>
            <a:pPr lvl="1" eaLnBrk="1" hangingPunct="1"/>
            <a:endParaRPr lang="en-US" altLang="zh-CN" i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)=</a:t>
            </a:r>
            <a:r>
              <a:rPr lang="en-US" altLang="zh-CN" i="1" dirty="0">
                <a:sym typeface="Symbol" panose="05050102010706020507" pitchFamily="18" charset="2"/>
              </a:rPr>
              <a:t>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)) 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 if</a:t>
            </a: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)=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))   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)=</a:t>
            </a:r>
            <a:r>
              <a:rPr lang="en-US" altLang="zh-CN" i="1" dirty="0">
                <a:sym typeface="Symbol" panose="05050102010706020507" pitchFamily="18" charset="2"/>
              </a:rPr>
              <a:t>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  <a:endParaRPr lang="zh-CN" altLang="en-US" dirty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90505E-784C-4AB1-98BC-93AF641D1AA5}" type="slidenum">
              <a:rPr lang="en-US" altLang="zh-CN" sz="1400" smtClean="0">
                <a:latin typeface="楷体_GB2312" pitchFamily="49" charset="-122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1808163" y="4357688"/>
          <a:ext cx="17414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393529" progId="Equation.3">
                  <p:embed/>
                </p:oleObj>
              </mc:Choice>
              <mc:Fallback>
                <p:oleObj name="Equation" r:id="rId2" imgW="1002865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357688"/>
                        <a:ext cx="174148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1762125" y="5143500"/>
          <a:ext cx="15478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203200" progId="Equation.3">
                  <p:embed/>
                </p:oleObj>
              </mc:Choice>
              <mc:Fallback>
                <p:oleObj name="Equation" r:id="rId4" imgW="825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143500"/>
                        <a:ext cx="154781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808163" y="5857875"/>
          <a:ext cx="16970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476" imgH="203112" progId="Equation.3">
                  <p:embed/>
                </p:oleObj>
              </mc:Choice>
              <mc:Fallback>
                <p:oleObj name="Equation" r:id="rId6" imgW="977476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857875"/>
                        <a:ext cx="16970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5"/>
          <p:cNvGraphicFramePr>
            <a:graphicFrameLocks noChangeAspect="1"/>
          </p:cNvGraphicFramePr>
          <p:nvPr/>
        </p:nvGraphicFramePr>
        <p:xfrm>
          <a:off x="5164138" y="4572000"/>
          <a:ext cx="119221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228600" progId="Equation.3">
                  <p:embed/>
                </p:oleObj>
              </mc:Choice>
              <mc:Fallback>
                <p:oleObj name="Equation" r:id="rId8" imgW="685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4572000"/>
                        <a:ext cx="119221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渐近复杂性      </a:t>
            </a:r>
            <a:r>
              <a:rPr lang="en-US" altLang="zh-CN" i="1"/>
              <a:t>o</a:t>
            </a:r>
            <a:r>
              <a:rPr lang="zh-CN" altLang="en-US" i="1"/>
              <a:t> </a:t>
            </a:r>
            <a:r>
              <a:rPr lang="zh-CN" altLang="en-US"/>
              <a:t> 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ea typeface="Cambria Math" panose="02040503050406030204" pitchFamily="18" charset="0"/>
              </a:rPr>
              <a:t>正值函数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和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，如果</a:t>
            </a:r>
            <a:r>
              <a:rPr lang="zh-CN" altLang="en-US" sz="2400" b="1" dirty="0">
                <a:solidFill>
                  <a:srgbClr val="FF0000"/>
                </a:solidFill>
                <a:ea typeface="Cambria Math" panose="02040503050406030204" pitchFamily="18" charset="0"/>
              </a:rPr>
              <a:t>对于任意正常数</a:t>
            </a:r>
            <a:r>
              <a:rPr lang="en-US" altLang="zh-CN" sz="2400" b="1" dirty="0">
                <a:ea typeface="Cambria Math" panose="02040503050406030204" pitchFamily="18" charset="0"/>
              </a:rPr>
              <a:t>c</a:t>
            </a:r>
            <a:r>
              <a:rPr lang="zh-CN" altLang="en-US" sz="2400" b="1" dirty="0">
                <a:ea typeface="Cambria Math" panose="02040503050406030204" pitchFamily="18" charset="0"/>
              </a:rPr>
              <a:t>，存在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0</a:t>
            </a:r>
            <a:r>
              <a:rPr lang="zh-CN" altLang="en-US" sz="2400" b="1" dirty="0">
                <a:ea typeface="Cambria Math" panose="02040503050406030204" pitchFamily="18" charset="0"/>
              </a:rPr>
              <a:t>使得对所有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0</a:t>
            </a:r>
            <a:r>
              <a:rPr lang="zh-CN" altLang="en-US" sz="2400" b="1" dirty="0">
                <a:ea typeface="Cambria Math" panose="02040503050406030204" pitchFamily="18" charset="0"/>
              </a:rPr>
              <a:t>有：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dirty="0">
                <a:ea typeface="Cambria Math" panose="02040503050406030204" pitchFamily="18" charset="0"/>
              </a:rPr>
              <a:t> </a:t>
            </a:r>
            <a:r>
              <a:rPr lang="en-US" altLang="zh-CN" sz="2400" b="1" i="1" dirty="0">
                <a:ea typeface="Cambria Math" panose="02040503050406030204" pitchFamily="18" charset="0"/>
              </a:rPr>
              <a:t>cg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，则称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是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的严格低阶函数或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是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Cambria Math" panose="02040503050406030204" pitchFamily="18" charset="0"/>
              </a:rPr>
              <a:t>严格渐近上界</a:t>
            </a:r>
            <a:r>
              <a:rPr lang="zh-CN" altLang="en-US" sz="2400" b="1" dirty="0">
                <a:ea typeface="Cambria Math" panose="02040503050406030204" pitchFamily="18" charset="0"/>
              </a:rPr>
              <a:t>，记为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)=</a:t>
            </a:r>
            <a:r>
              <a:rPr lang="en-US" altLang="zh-CN" sz="2400" b="1" i="1" dirty="0">
                <a:ea typeface="Cambria Math" panose="02040503050406030204" pitchFamily="18" charset="0"/>
              </a:rPr>
              <a:t>o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)) </a:t>
            </a:r>
          </a:p>
          <a:p>
            <a:pPr eaLnBrk="1" hangingPunct="1"/>
            <a:endParaRPr lang="zh-CN" altLang="en-US" dirty="0">
              <a:ea typeface="Cambria Math" panose="02040503050406030204" pitchFamily="18" charset="0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1CB9AF-F33C-4492-9863-EE15DA1B461D}" type="slidenum">
              <a:rPr lang="en-US" altLang="zh-CN" sz="1400" smtClean="0">
                <a:latin typeface="楷体_GB2312" pitchFamily="49" charset="-122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7157" name="Object 2"/>
          <p:cNvGraphicFramePr>
            <a:graphicFrameLocks noChangeAspect="1"/>
          </p:cNvGraphicFramePr>
          <p:nvPr/>
        </p:nvGraphicFramePr>
        <p:xfrm>
          <a:off x="3357563" y="4071938"/>
          <a:ext cx="15446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228600" progId="Equation.3">
                  <p:embed/>
                </p:oleObj>
              </mc:Choice>
              <mc:Fallback>
                <p:oleObj name="Equation" r:id="rId2" imgW="889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071938"/>
                        <a:ext cx="15446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算法概述</a:t>
            </a:r>
            <a:endParaRPr lang="en-US" altLang="zh-CN" dirty="0"/>
          </a:p>
          <a:p>
            <a:r>
              <a:rPr lang="zh-CN" altLang="en-US" dirty="0"/>
              <a:t>递归和分治</a:t>
            </a:r>
            <a:endParaRPr lang="en-US" altLang="zh-CN" dirty="0"/>
          </a:p>
          <a:p>
            <a:r>
              <a:rPr lang="zh-CN" altLang="en-US" dirty="0"/>
              <a:t>动态规划</a:t>
            </a:r>
            <a:endParaRPr lang="en-US" altLang="zh-CN" dirty="0"/>
          </a:p>
          <a:p>
            <a:r>
              <a:rPr lang="zh-CN" altLang="en-US" dirty="0"/>
              <a:t>贪心算法</a:t>
            </a:r>
            <a:endParaRPr lang="en-US" altLang="zh-CN" dirty="0"/>
          </a:p>
          <a:p>
            <a:r>
              <a:rPr lang="zh-CN" altLang="en-US" dirty="0"/>
              <a:t>回溯法</a:t>
            </a:r>
            <a:endParaRPr lang="en-US" altLang="zh-CN" dirty="0"/>
          </a:p>
          <a:p>
            <a:r>
              <a:rPr lang="zh-CN" altLang="en-US" dirty="0"/>
              <a:t>分支限界法</a:t>
            </a:r>
          </a:p>
        </p:txBody>
      </p:sp>
    </p:spTree>
    <p:extLst>
      <p:ext uri="{BB962C8B-B14F-4D97-AF65-F5344CB8AC3E}">
        <p14:creationId xmlns:p14="http://schemas.microsoft.com/office/powerpoint/2010/main" val="10981535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渐近复杂性          </a:t>
            </a:r>
            <a:r>
              <a:rPr lang="zh-CN" altLang="en-US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ea typeface="Cambria Math" panose="02040503050406030204" pitchFamily="18" charset="0"/>
              </a:rPr>
              <a:t>正值函数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和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，如果</a:t>
            </a:r>
            <a:r>
              <a:rPr lang="zh-CN" altLang="en-US" sz="2400" b="1" dirty="0">
                <a:solidFill>
                  <a:srgbClr val="FF0000"/>
                </a:solidFill>
                <a:ea typeface="Cambria Math" panose="02040503050406030204" pitchFamily="18" charset="0"/>
              </a:rPr>
              <a:t>对于任意</a:t>
            </a:r>
            <a:r>
              <a:rPr lang="zh-CN" altLang="en-US" sz="2400" b="1" dirty="0">
                <a:ea typeface="Cambria Math" panose="02040503050406030204" pitchFamily="18" charset="0"/>
              </a:rPr>
              <a:t>正常数</a:t>
            </a:r>
            <a:r>
              <a:rPr lang="en-US" altLang="zh-CN" sz="2400" b="1" i="1" dirty="0">
                <a:ea typeface="Cambria Math" panose="02040503050406030204" pitchFamily="18" charset="0"/>
              </a:rPr>
              <a:t>c</a:t>
            </a:r>
            <a:r>
              <a:rPr lang="zh-CN" altLang="en-US" sz="2400" b="1" dirty="0">
                <a:ea typeface="Cambria Math" panose="02040503050406030204" pitchFamily="18" charset="0"/>
              </a:rPr>
              <a:t>，存在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0</a:t>
            </a:r>
            <a:r>
              <a:rPr lang="zh-CN" altLang="en-US" sz="2400" b="1" dirty="0">
                <a:ea typeface="Cambria Math" panose="02040503050406030204" pitchFamily="18" charset="0"/>
              </a:rPr>
              <a:t>使得对所有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baseline="-25000" dirty="0">
                <a:ea typeface="Cambria Math" panose="02040503050406030204" pitchFamily="18" charset="0"/>
              </a:rPr>
              <a:t>0</a:t>
            </a:r>
            <a:r>
              <a:rPr lang="zh-CN" altLang="en-US" sz="2400" b="1" dirty="0">
                <a:ea typeface="Cambria Math" panose="02040503050406030204" pitchFamily="18" charset="0"/>
              </a:rPr>
              <a:t>有：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en-US" altLang="zh-CN" sz="2400" b="1" dirty="0">
                <a:ea typeface="Cambria Math" panose="020405030504060302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400" b="1" dirty="0">
                <a:ea typeface="Cambria Math" panose="02040503050406030204" pitchFamily="18" charset="0"/>
              </a:rPr>
              <a:t> </a:t>
            </a:r>
            <a:r>
              <a:rPr lang="en-US" altLang="zh-CN" sz="2400" b="1" i="1" dirty="0">
                <a:ea typeface="Cambria Math" panose="02040503050406030204" pitchFamily="18" charset="0"/>
              </a:rPr>
              <a:t>cg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 </a:t>
            </a:r>
            <a:r>
              <a:rPr lang="zh-CN" altLang="en-US" sz="2400" b="1" dirty="0">
                <a:ea typeface="Cambria Math" panose="02040503050406030204" pitchFamily="18" charset="0"/>
              </a:rPr>
              <a:t>，则称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是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的严格高阶函数或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是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</a:t>
            </a:r>
            <a:r>
              <a:rPr lang="zh-CN" altLang="en-US" sz="2400" b="1" dirty="0">
                <a:ea typeface="Cambria Math" panose="020405030504060302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Cambria Math" panose="02040503050406030204" pitchFamily="18" charset="0"/>
              </a:rPr>
              <a:t>严格渐近下界</a:t>
            </a:r>
            <a:r>
              <a:rPr lang="zh-CN" altLang="en-US" sz="2400" b="1" dirty="0">
                <a:ea typeface="Cambria Math" panose="02040503050406030204" pitchFamily="18" charset="0"/>
              </a:rPr>
              <a:t>，记为</a:t>
            </a:r>
            <a:r>
              <a:rPr lang="en-US" altLang="zh-CN" sz="2400" b="1" i="1" dirty="0">
                <a:ea typeface="Cambria Math" panose="02040503050406030204" pitchFamily="18" charset="0"/>
              </a:rPr>
              <a:t>f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)=</a:t>
            </a:r>
            <a:r>
              <a:rPr lang="zh-CN" altLang="en-US" sz="2400" b="1" i="1" dirty="0">
                <a:ea typeface="Cambria Math" panose="020405030504060302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g</a:t>
            </a:r>
            <a:r>
              <a:rPr lang="en-US" altLang="zh-CN" sz="2400" b="1" dirty="0">
                <a:ea typeface="Cambria Math" panose="02040503050406030204" pitchFamily="18" charset="0"/>
              </a:rPr>
              <a:t>(</a:t>
            </a:r>
            <a:r>
              <a:rPr lang="en-US" altLang="zh-CN" sz="2400" b="1" i="1" dirty="0"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ea typeface="Cambria Math" panose="02040503050406030204" pitchFamily="18" charset="0"/>
              </a:rPr>
              <a:t>)) </a:t>
            </a:r>
          </a:p>
          <a:p>
            <a:pPr eaLnBrk="1" hangingPunct="1"/>
            <a:endParaRPr lang="zh-CN" altLang="en-US" dirty="0">
              <a:ea typeface="Cambria Math" panose="02040503050406030204" pitchFamily="18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50E0B3-42DF-4E3C-88F4-5ABD24A4C01C}" type="slidenum">
              <a:rPr lang="en-US" altLang="zh-CN" sz="1400" smtClean="0">
                <a:latin typeface="楷体_GB2312" pitchFamily="49" charset="-122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7284" name="Object 2"/>
          <p:cNvGraphicFramePr>
            <a:graphicFrameLocks noChangeAspect="1"/>
          </p:cNvGraphicFramePr>
          <p:nvPr/>
        </p:nvGraphicFramePr>
        <p:xfrm>
          <a:off x="2928938" y="3643313"/>
          <a:ext cx="20780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393700" progId="Equation.3">
                  <p:embed/>
                </p:oleObj>
              </mc:Choice>
              <mc:Fallback>
                <p:oleObj name="Equation" r:id="rId2" imgW="9652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643313"/>
                        <a:ext cx="20780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7"/>
          <p:cNvSpPr>
            <a:spLocks noGrp="1" noChangeArrowheads="1"/>
          </p:cNvSpPr>
          <p:nvPr>
            <p:ph idx="1"/>
          </p:nvPr>
        </p:nvSpPr>
        <p:spPr>
          <a:xfrm>
            <a:off x="519113" y="1706563"/>
            <a:ext cx="8229600" cy="4530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CC3300"/>
              </a:buClr>
            </a:pP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)= 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g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)) 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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 a 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 b;</a:t>
            </a:r>
          </a:p>
          <a:p>
            <a:pPr eaLnBrk="1" hangingPunct="1">
              <a:lnSpc>
                <a:spcPct val="150000"/>
              </a:lnSpc>
              <a:buClr>
                <a:srgbClr val="CC3300"/>
              </a:buClr>
            </a:pP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)= 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g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)) 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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 a 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 b;</a:t>
            </a:r>
          </a:p>
          <a:p>
            <a:pPr eaLnBrk="1" hangingPunct="1">
              <a:lnSpc>
                <a:spcPct val="150000"/>
              </a:lnSpc>
              <a:buClr>
                <a:srgbClr val="CC3300"/>
              </a:buClr>
            </a:pP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)= 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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g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)) 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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 a 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= b;</a:t>
            </a:r>
          </a:p>
          <a:p>
            <a:pPr eaLnBrk="1" hangingPunct="1">
              <a:lnSpc>
                <a:spcPct val="150000"/>
              </a:lnSpc>
              <a:buClr>
                <a:srgbClr val="CC3300"/>
              </a:buClr>
            </a:pP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)=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o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g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))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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 a &lt;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b;</a:t>
            </a:r>
          </a:p>
          <a:p>
            <a:pPr eaLnBrk="1" hangingPunct="1">
              <a:lnSpc>
                <a:spcPct val="150000"/>
              </a:lnSpc>
              <a:buClr>
                <a:srgbClr val="CC3300"/>
              </a:buClr>
            </a:pP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)=</a:t>
            </a:r>
            <a:r>
              <a:rPr lang="zh-CN" altLang="en-US" sz="28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g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2605A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)) 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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</a:rPr>
              <a:t> a </a:t>
            </a:r>
            <a:r>
              <a:rPr lang="en-US" altLang="zh-CN" sz="28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&gt; b;</a:t>
            </a:r>
          </a:p>
          <a:p>
            <a:pPr eaLnBrk="1" hangingPunct="1">
              <a:lnSpc>
                <a:spcPct val="150000"/>
              </a:lnSpc>
              <a:buClr>
                <a:srgbClr val="CC3300"/>
              </a:buClr>
            </a:pPr>
            <a:endParaRPr lang="en-US" altLang="zh-CN" sz="2800" b="1" dirty="0">
              <a:solidFill>
                <a:srgbClr val="2605A1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AB9C93-302C-4C8B-8613-74A8F8C821EA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796" name="AutoShape 1028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渐近分析中函数比较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1706563"/>
            <a:ext cx="8229600" cy="4530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CC3300"/>
              </a:buClr>
            </a:pP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）传递性：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i="1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</a:t>
            </a:r>
            <a:r>
              <a:rPr lang="zh-CN" altLang="en-US" sz="2400" b="1" dirty="0">
                <a:ea typeface="黑体" panose="02010609060101010101" pitchFamily="49" charset="-122"/>
              </a:rPr>
              <a:t>， 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i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ea typeface="黑体" panose="02010609060101010101" pitchFamily="49" charset="-122"/>
              </a:rPr>
              <a:t>  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i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黑体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</a:t>
            </a:r>
            <a:r>
              <a:rPr lang="zh-CN" altLang="en-US" sz="2400" b="1" dirty="0">
                <a:ea typeface="黑体" panose="02010609060101010101" pitchFamily="49" charset="-122"/>
              </a:rPr>
              <a:t>， 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黑体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ea typeface="黑体" panose="02010609060101010101" pitchFamily="49" charset="-122"/>
              </a:rPr>
              <a:t>  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黑体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</a:t>
            </a:r>
            <a:r>
              <a:rPr lang="zh-CN" altLang="en-US" sz="2400" b="1" dirty="0">
                <a:ea typeface="黑体" panose="02010609060101010101" pitchFamily="49" charset="-122"/>
              </a:rPr>
              <a:t>， 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 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ea typeface="黑体" panose="02010609060101010101" pitchFamily="49" charset="-122"/>
              </a:rPr>
              <a:t>  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b="1" dirty="0">
              <a:ea typeface="黑体" panose="02010609060101010101" pitchFamily="49" charset="-122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35486B-B831-440D-B946-99B738338D9D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渐近分析记号的若干性质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5600"/>
            <a:ext cx="7772400" cy="5232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Clr>
                <a:srgbClr val="CC3300"/>
              </a:buClr>
            </a:pP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）反身性：</a:t>
            </a:r>
            <a:b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</a:b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i="1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  <a:br>
              <a:rPr lang="zh-CN" altLang="en-US" sz="2400" b="1" dirty="0">
                <a:ea typeface="黑体" panose="02010609060101010101" pitchFamily="49" charset="-122"/>
              </a:rPr>
            </a:b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黑体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  <a:br>
              <a:rPr lang="zh-CN" altLang="en-US" sz="2400" b="1" dirty="0">
                <a:ea typeface="黑体" panose="02010609060101010101" pitchFamily="49" charset="-122"/>
              </a:rPr>
            </a:b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)).</a:t>
            </a:r>
          </a:p>
          <a:p>
            <a:pPr eaLnBrk="1" hangingPunct="1">
              <a:lnSpc>
                <a:spcPct val="140000"/>
              </a:lnSpc>
              <a:buClr>
                <a:srgbClr val="CC3300"/>
              </a:buClr>
            </a:pP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）对称性：</a:t>
            </a:r>
            <a:b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</a:b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i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40000"/>
              </a:lnSpc>
              <a:buClr>
                <a:srgbClr val="CC3300"/>
              </a:buClr>
            </a:pP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）互对称性：</a:t>
            </a:r>
            <a:b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</a:b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 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  <a:br>
              <a:rPr lang="zh-CN" altLang="en-US" sz="2400" b="1" dirty="0">
                <a:ea typeface="黑体" panose="02010609060101010101" pitchFamily="49" charset="-122"/>
              </a:rPr>
            </a:b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72200E-E413-486F-BB6F-46B2BC7443A3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渐近分析记号的若干性质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5600"/>
            <a:ext cx="7772400" cy="5043488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Clr>
                <a:srgbClr val="CC3300"/>
              </a:buClr>
            </a:pP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）算术运算：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))+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(max{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(n), 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)}) 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))+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(n)+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))*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(n)*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 err="1">
                <a:ea typeface="黑体" panose="02010609060101010101" pitchFamily="49" charset="-122"/>
              </a:rPr>
              <a:t>cf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(n)) 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))+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g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(n)) </a:t>
            </a:r>
            <a:r>
              <a:rPr lang="zh-CN" altLang="en-US" sz="2400" b="1" dirty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A3183B-9521-4A4B-A0F4-D901C7AB88FC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渐近分析记号的若干性质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49288" y="1484313"/>
            <a:ext cx="8243887" cy="518504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CC3300"/>
              </a:buClr>
            </a:pPr>
            <a:r>
              <a:rPr lang="zh-CN" altLang="en-US" sz="2000" b="1" dirty="0">
                <a:solidFill>
                  <a:srgbClr val="0000CC"/>
                </a:solidFill>
                <a:ea typeface="黑体" panose="02010609060101010101" pitchFamily="49" charset="-122"/>
              </a:rPr>
              <a:t>证明</a:t>
            </a:r>
            <a:r>
              <a:rPr lang="en-US" altLang="zh-CN" sz="2000" b="1" i="1" dirty="0"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))+</a:t>
            </a:r>
            <a:r>
              <a:rPr lang="en-US" altLang="zh-CN" sz="2000" b="1" i="1" dirty="0"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g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 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000" b="1" dirty="0">
                <a:ea typeface="黑体" panose="02010609060101010101" pitchFamily="49" charset="-122"/>
              </a:rPr>
              <a:t> </a:t>
            </a:r>
            <a:r>
              <a:rPr lang="en-US" altLang="zh-CN" sz="2000" b="1" i="1" dirty="0"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ea typeface="黑体" panose="02010609060101010101" pitchFamily="49" charset="-122"/>
              </a:rPr>
              <a:t>(n) + </a:t>
            </a:r>
            <a:r>
              <a:rPr lang="en-US" altLang="zh-CN" sz="2000" b="1" i="1" dirty="0">
                <a:ea typeface="黑体" panose="02010609060101010101" pitchFamily="49" charset="-122"/>
              </a:rPr>
              <a:t>g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 </a:t>
            </a:r>
            <a:endParaRPr lang="zh-CN" altLang="en-US" sz="2000" b="1" dirty="0">
              <a:solidFill>
                <a:srgbClr val="F72401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/>
              <a:t>对于任意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=</a:t>
            </a:r>
            <a:r>
              <a:rPr lang="en-US" altLang="zh-CN" sz="2000" b="1" i="1" dirty="0"/>
              <a:t>O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)) </a:t>
            </a:r>
            <a:r>
              <a:rPr lang="zh-CN" altLang="en-US" sz="2000" b="1" dirty="0"/>
              <a:t>，存在正常数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和自然数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，使得对所有</a:t>
            </a:r>
            <a:r>
              <a:rPr lang="en-US" altLang="zh-CN" sz="2000" b="1" i="1" dirty="0"/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 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，有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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1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/>
              <a:t>类似地，对于任意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=</a:t>
            </a:r>
            <a:r>
              <a:rPr lang="en-US" altLang="zh-CN" sz="2000" b="1" i="1" dirty="0"/>
              <a:t>O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)) </a:t>
            </a:r>
            <a:r>
              <a:rPr lang="zh-CN" altLang="en-US" sz="2000" b="1" dirty="0"/>
              <a:t>，存在正常数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2</a:t>
            </a:r>
            <a:r>
              <a:rPr lang="zh-CN" altLang="en-US" sz="2000" b="1" dirty="0"/>
              <a:t>和自然数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2</a:t>
            </a:r>
            <a:r>
              <a:rPr lang="zh-CN" altLang="en-US" sz="2000" b="1" dirty="0"/>
              <a:t>，使得对所有</a:t>
            </a:r>
            <a:r>
              <a:rPr lang="en-US" altLang="zh-CN" sz="2000" b="1" i="1" dirty="0"/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 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2</a:t>
            </a:r>
            <a:r>
              <a:rPr lang="zh-CN" altLang="en-US" sz="2000" b="1" dirty="0"/>
              <a:t>，有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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2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/>
              <a:t>令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=max{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}</a:t>
            </a:r>
            <a:r>
              <a:rPr lang="zh-CN" altLang="en-US" sz="2000" b="1" dirty="0"/>
              <a:t>， 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 =max{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}</a:t>
            </a:r>
            <a:r>
              <a:rPr lang="zh-CN" altLang="en-US" sz="2000" b="1" dirty="0"/>
              <a:t>，</a:t>
            </a:r>
            <a:r>
              <a:rPr lang="en-US" altLang="zh-CN" sz="2000" b="1" i="1" dirty="0"/>
              <a:t>h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)= 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(n)+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/>
              <a:t>则对所有的 </a:t>
            </a:r>
            <a:r>
              <a:rPr lang="en-US" altLang="zh-CN" sz="2000" b="1" i="1" dirty="0"/>
              <a:t>n </a:t>
            </a:r>
            <a:r>
              <a:rPr lang="en-US" altLang="zh-CN" sz="2000" b="1" dirty="0">
                <a:sym typeface="Symbol" panose="05050102010706020507" pitchFamily="18" charset="2"/>
              </a:rPr>
              <a:t> 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3</a:t>
            </a:r>
            <a:r>
              <a:rPr lang="zh-CN" altLang="en-US" sz="2000" b="1" dirty="0"/>
              <a:t>，有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+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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1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+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2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   		                 </a:t>
            </a:r>
            <a:r>
              <a:rPr lang="en-US" altLang="zh-CN" sz="2000" b="1" dirty="0">
                <a:ea typeface="黑体" panose="02010609060101010101" pitchFamily="49" charset="-122"/>
              </a:rPr>
              <a:t> </a:t>
            </a:r>
            <a:r>
              <a:rPr lang="en-US" altLang="zh-CN" sz="2000" b="1" i="1" dirty="0">
                <a:ea typeface="黑体" panose="02010609060101010101" pitchFamily="49" charset="-122"/>
              </a:rPr>
              <a:t>c</a:t>
            </a:r>
            <a:r>
              <a:rPr lang="en-US" altLang="zh-CN" sz="2000" b="1" baseline="-25000" dirty="0">
                <a:ea typeface="黑体" panose="02010609060101010101" pitchFamily="49" charset="-122"/>
              </a:rPr>
              <a:t>3</a:t>
            </a:r>
            <a:r>
              <a:rPr lang="en-US" altLang="zh-CN" sz="2000" b="1" i="1" dirty="0"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 + </a:t>
            </a:r>
            <a:r>
              <a:rPr lang="en-US" altLang="zh-CN" sz="2000" b="1" i="1" dirty="0">
                <a:ea typeface="黑体" panose="02010609060101010101" pitchFamily="49" charset="-122"/>
              </a:rPr>
              <a:t>c</a:t>
            </a:r>
            <a:r>
              <a:rPr lang="en-US" altLang="zh-CN" sz="2000" b="1" baseline="-25000" dirty="0">
                <a:ea typeface="黑体" panose="02010609060101010101" pitchFamily="49" charset="-122"/>
              </a:rPr>
              <a:t>3</a:t>
            </a:r>
            <a:r>
              <a:rPr lang="en-US" altLang="zh-CN" sz="2000" b="1" i="1" dirty="0">
                <a:ea typeface="黑体" panose="02010609060101010101" pitchFamily="49" charset="-122"/>
              </a:rPr>
              <a:t>g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)= </a:t>
            </a:r>
            <a:r>
              <a:rPr lang="en-US" altLang="zh-CN" sz="2000" b="1" i="1" dirty="0">
                <a:ea typeface="黑体" panose="02010609060101010101" pitchFamily="49" charset="-122"/>
              </a:rPr>
              <a:t>c</a:t>
            </a:r>
            <a:r>
              <a:rPr lang="en-US" altLang="zh-CN" sz="2000" b="1" baseline="-25000" dirty="0">
                <a:ea typeface="黑体" panose="02010609060101010101" pitchFamily="49" charset="-122"/>
              </a:rPr>
              <a:t>3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 + </a:t>
            </a:r>
            <a:r>
              <a:rPr lang="en-US" altLang="zh-CN" sz="2000" b="1" i="1" dirty="0">
                <a:ea typeface="黑体" panose="02010609060101010101" pitchFamily="49" charset="-122"/>
              </a:rPr>
              <a:t>g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    		                 </a:t>
            </a:r>
            <a:r>
              <a:rPr lang="en-US" altLang="zh-CN" sz="2000" b="1" dirty="0">
                <a:ea typeface="黑体" panose="02010609060101010101" pitchFamily="49" charset="-122"/>
              </a:rPr>
              <a:t>= </a:t>
            </a:r>
            <a:r>
              <a:rPr lang="en-US" altLang="zh-CN" sz="2000" b="1" i="1" dirty="0"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h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 .</a:t>
            </a: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9E6898-B3E5-421E-B8FF-A893D35DD482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渐近分析记号的若干性质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49288" y="1484313"/>
            <a:ext cx="8243887" cy="57610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CC3300"/>
              </a:buClr>
            </a:pPr>
            <a:r>
              <a:rPr lang="zh-CN" altLang="en-US" sz="2000" b="1" dirty="0">
                <a:solidFill>
                  <a:srgbClr val="0000CC"/>
                </a:solidFill>
                <a:ea typeface="黑体" panose="02010609060101010101" pitchFamily="49" charset="-122"/>
              </a:rPr>
              <a:t>证明 </a:t>
            </a:r>
            <a:r>
              <a:rPr lang="en-US" altLang="zh-CN" sz="2000" b="1" i="1" dirty="0"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))*</a:t>
            </a:r>
            <a:r>
              <a:rPr lang="en-US" altLang="zh-CN" sz="2000" b="1" i="1" dirty="0"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g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 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000" b="1" dirty="0">
                <a:ea typeface="黑体" panose="02010609060101010101" pitchFamily="49" charset="-122"/>
              </a:rPr>
              <a:t> </a:t>
            </a:r>
            <a:r>
              <a:rPr lang="en-US" altLang="zh-CN" sz="2000" b="1" i="1" dirty="0"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ea typeface="黑体" panose="02010609060101010101" pitchFamily="49" charset="-122"/>
              </a:rPr>
              <a:t>(n)*</a:t>
            </a:r>
            <a:r>
              <a:rPr lang="en-US" altLang="zh-CN" sz="2000" b="1" i="1" dirty="0">
                <a:ea typeface="黑体" panose="02010609060101010101" pitchFamily="49" charset="-122"/>
              </a:rPr>
              <a:t>g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 </a:t>
            </a:r>
            <a:r>
              <a:rPr lang="zh-CN" altLang="en-US" sz="2000" b="1" dirty="0">
                <a:ea typeface="黑体" panose="02010609060101010101" pitchFamily="49" charset="-122"/>
              </a:rPr>
              <a:t>；</a:t>
            </a:r>
            <a:endParaRPr lang="zh-CN" altLang="en-US" sz="2000" b="1" dirty="0">
              <a:solidFill>
                <a:srgbClr val="F72401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/>
              <a:t>对于任意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=</a:t>
            </a:r>
            <a:r>
              <a:rPr lang="en-US" altLang="zh-CN" sz="2000" b="1" i="1" dirty="0"/>
              <a:t>O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)) </a:t>
            </a:r>
            <a:r>
              <a:rPr lang="zh-CN" altLang="en-US" sz="2000" b="1" dirty="0"/>
              <a:t>，存在正常数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和自然数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，使得对所有</a:t>
            </a:r>
            <a:r>
              <a:rPr lang="en-US" altLang="zh-CN" sz="2000" b="1" i="1" dirty="0"/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 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，有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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1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/>
              <a:t>类似地，对于任意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=</a:t>
            </a:r>
            <a:r>
              <a:rPr lang="en-US" altLang="zh-CN" sz="2000" b="1" i="1" dirty="0"/>
              <a:t>O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)) </a:t>
            </a:r>
            <a:r>
              <a:rPr lang="zh-CN" altLang="en-US" sz="2000" b="1" dirty="0"/>
              <a:t>，存在正常数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2</a:t>
            </a:r>
            <a:r>
              <a:rPr lang="zh-CN" altLang="en-US" sz="2000" b="1" dirty="0"/>
              <a:t>和自然数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2</a:t>
            </a:r>
            <a:r>
              <a:rPr lang="zh-CN" altLang="en-US" sz="2000" b="1" dirty="0"/>
              <a:t>，使得对所有</a:t>
            </a:r>
            <a:r>
              <a:rPr lang="en-US" altLang="zh-CN" sz="2000" b="1" i="1" dirty="0"/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 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2</a:t>
            </a:r>
            <a:r>
              <a:rPr lang="zh-CN" altLang="en-US" sz="2000" b="1" dirty="0"/>
              <a:t>，有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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2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/>
              <a:t>令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=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2</a:t>
            </a:r>
            <a:r>
              <a:rPr lang="zh-CN" altLang="en-US" sz="2000" b="1" dirty="0"/>
              <a:t>， 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 =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2</a:t>
            </a:r>
            <a:r>
              <a:rPr lang="zh-CN" altLang="en-US" sz="2000" b="1" dirty="0"/>
              <a:t>，</a:t>
            </a:r>
            <a:r>
              <a:rPr lang="en-US" altLang="zh-CN" sz="2000" b="1" i="1" dirty="0"/>
              <a:t>h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)= 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(n)*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/>
              <a:t>则对所有的 </a:t>
            </a:r>
            <a:r>
              <a:rPr lang="en-US" altLang="zh-CN" sz="2000" b="1" i="1" dirty="0"/>
              <a:t>n </a:t>
            </a:r>
            <a:r>
              <a:rPr lang="en-US" altLang="zh-CN" sz="2000" b="1" dirty="0">
                <a:sym typeface="Symbol" panose="05050102010706020507" pitchFamily="18" charset="2"/>
              </a:rPr>
              <a:t> 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3</a:t>
            </a:r>
            <a:r>
              <a:rPr lang="zh-CN" altLang="en-US" sz="2000" b="1" dirty="0"/>
              <a:t>，有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*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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1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*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2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   		                 </a:t>
            </a:r>
            <a:r>
              <a:rPr lang="en-US" altLang="zh-CN" sz="2000" b="1" dirty="0">
                <a:ea typeface="黑体" panose="02010609060101010101" pitchFamily="49" charset="-122"/>
              </a:rPr>
              <a:t> </a:t>
            </a:r>
            <a:r>
              <a:rPr lang="en-US" altLang="zh-CN" sz="2000" b="1" i="1" dirty="0">
                <a:ea typeface="黑体" panose="02010609060101010101" pitchFamily="49" charset="-122"/>
              </a:rPr>
              <a:t>c</a:t>
            </a:r>
            <a:r>
              <a:rPr lang="en-US" altLang="zh-CN" sz="2000" b="1" baseline="-25000" dirty="0">
                <a:ea typeface="黑体" panose="02010609060101010101" pitchFamily="49" charset="-122"/>
              </a:rPr>
              <a:t>3</a:t>
            </a:r>
            <a:r>
              <a:rPr lang="en-US" altLang="zh-CN" sz="2000" b="1" i="1" dirty="0"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 * </a:t>
            </a:r>
            <a:r>
              <a:rPr lang="en-US" altLang="zh-CN" sz="2000" b="1" i="1" dirty="0">
                <a:ea typeface="黑体" panose="02010609060101010101" pitchFamily="49" charset="-122"/>
              </a:rPr>
              <a:t>g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)= </a:t>
            </a:r>
            <a:r>
              <a:rPr lang="en-US" altLang="zh-CN" sz="2000" b="1" i="1" dirty="0">
                <a:ea typeface="黑体" panose="02010609060101010101" pitchFamily="49" charset="-122"/>
              </a:rPr>
              <a:t>c</a:t>
            </a:r>
            <a:r>
              <a:rPr lang="en-US" altLang="zh-CN" sz="2000" b="1" baseline="-25000" dirty="0">
                <a:ea typeface="黑体" panose="02010609060101010101" pitchFamily="49" charset="-122"/>
              </a:rPr>
              <a:t>3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 * </a:t>
            </a:r>
            <a:r>
              <a:rPr lang="en-US" altLang="zh-CN" sz="2000" b="1" i="1" dirty="0">
                <a:ea typeface="黑体" panose="02010609060101010101" pitchFamily="49" charset="-122"/>
              </a:rPr>
              <a:t>g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    		                 </a:t>
            </a:r>
            <a:r>
              <a:rPr lang="en-US" altLang="zh-CN" sz="2000" b="1" dirty="0">
                <a:ea typeface="黑体" panose="02010609060101010101" pitchFamily="49" charset="-122"/>
              </a:rPr>
              <a:t>= </a:t>
            </a:r>
            <a:r>
              <a:rPr lang="en-US" altLang="zh-CN" sz="2000" b="1" i="1" dirty="0"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h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 .</a:t>
            </a: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9E6898-B3E5-421E-B8FF-A893D35DD482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渐近分析记号的若干性质 </a:t>
            </a:r>
          </a:p>
        </p:txBody>
      </p:sp>
    </p:spTree>
    <p:extLst>
      <p:ext uri="{BB962C8B-B14F-4D97-AF65-F5344CB8AC3E}">
        <p14:creationId xmlns:p14="http://schemas.microsoft.com/office/powerpoint/2010/main" val="2038753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49288" y="1484313"/>
            <a:ext cx="8243887" cy="4536975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黑体" panose="02010609060101010101" pitchFamily="49" charset="-122"/>
              </a:rPr>
              <a:t>证明 </a:t>
            </a:r>
            <a:r>
              <a:rPr lang="en-US" altLang="zh-CN" sz="2000" b="1" i="1" dirty="0"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 err="1">
                <a:ea typeface="黑体" panose="02010609060101010101" pitchFamily="49" charset="-122"/>
              </a:rPr>
              <a:t>cf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 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000" b="1" dirty="0">
                <a:ea typeface="黑体" panose="02010609060101010101" pitchFamily="49" charset="-122"/>
              </a:rPr>
              <a:t> </a:t>
            </a:r>
            <a:r>
              <a:rPr lang="en-US" altLang="zh-CN" sz="2000" b="1" i="1" dirty="0"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ea typeface="黑体" panose="02010609060101010101" pitchFamily="49" charset="-122"/>
              </a:rPr>
              <a:t>(n)) </a:t>
            </a:r>
            <a:r>
              <a:rPr lang="zh-CN" altLang="en-US" sz="2000" b="1" dirty="0">
                <a:ea typeface="黑体" panose="02010609060101010101" pitchFamily="49" charset="-122"/>
              </a:rPr>
              <a:t>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/>
              <a:t>另</a:t>
            </a:r>
            <a:r>
              <a:rPr lang="en-US" altLang="zh-CN" sz="2000" b="1" i="1" dirty="0"/>
              <a:t>g(n)=</a:t>
            </a:r>
            <a:r>
              <a:rPr lang="en-US" altLang="zh-CN" sz="2000" b="1" i="1" dirty="0" err="1"/>
              <a:t>cf</a:t>
            </a:r>
            <a:r>
              <a:rPr lang="en-US" altLang="zh-CN" sz="2000" b="1" i="1" dirty="0"/>
              <a:t>(n),</a:t>
            </a:r>
            <a:r>
              <a:rPr lang="zh-CN" altLang="en-US" sz="2000" b="1" dirty="0"/>
              <a:t>对于任意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=</a:t>
            </a:r>
            <a:r>
              <a:rPr lang="en-US" altLang="zh-CN" sz="2000" b="1" i="1" dirty="0"/>
              <a:t>O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</a:t>
            </a:r>
            <a:r>
              <a:rPr lang="en-US" altLang="zh-CN" sz="2000" b="1" i="1" dirty="0" err="1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))= </a:t>
            </a:r>
            <a:r>
              <a:rPr lang="en-US" altLang="zh-CN" sz="2000" b="1" i="1" dirty="0"/>
              <a:t>O(g(n)))</a:t>
            </a:r>
            <a:r>
              <a:rPr lang="zh-CN" altLang="en-US" sz="2000" b="1" dirty="0"/>
              <a:t>，存在正常数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和自然数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，使得对所有</a:t>
            </a:r>
            <a:r>
              <a:rPr lang="en-US" altLang="zh-CN" sz="2000" b="1" i="1" dirty="0"/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 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，有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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1 </a:t>
            </a:r>
            <a:r>
              <a:rPr lang="en-US" altLang="zh-CN" sz="2000" b="1" i="1" dirty="0"/>
              <a:t>g(n)</a:t>
            </a:r>
            <a:r>
              <a:rPr lang="en-US" altLang="zh-CN" sz="2000" b="1" dirty="0">
                <a:sym typeface="Symbol" panose="05050102010706020507" pitchFamily="18" charset="2"/>
              </a:rPr>
              <a:t>  </a:t>
            </a:r>
            <a:r>
              <a:rPr lang="en-US" altLang="zh-CN" sz="2000" b="1" i="1" dirty="0"/>
              <a:t>c</a:t>
            </a:r>
            <a:r>
              <a:rPr lang="en-US" altLang="zh-CN" sz="2000" b="1" i="1" baseline="-25000" dirty="0"/>
              <a:t>1 </a:t>
            </a:r>
            <a:r>
              <a:rPr lang="en-US" altLang="zh-CN" sz="2000" b="1" i="1" dirty="0">
                <a:sym typeface="Symbol" panose="05050102010706020507" pitchFamily="18" charset="2"/>
              </a:rPr>
              <a:t>c f(n)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/>
              <a:t>令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=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 </a:t>
            </a:r>
            <a:r>
              <a:rPr lang="en-US" altLang="zh-CN" sz="2000" b="1" i="1" dirty="0"/>
              <a:t>c</a:t>
            </a:r>
            <a:r>
              <a:rPr lang="zh-CN" altLang="en-US" sz="2000" b="1" dirty="0"/>
              <a:t>，则对所有的 </a:t>
            </a:r>
            <a:r>
              <a:rPr lang="en-US" altLang="zh-CN" sz="2000" b="1" i="1" dirty="0"/>
              <a:t>n </a:t>
            </a:r>
            <a:r>
              <a:rPr lang="en-US" altLang="zh-CN" sz="2000" b="1" dirty="0">
                <a:sym typeface="Symbol" panose="05050102010706020507" pitchFamily="18" charset="2"/>
              </a:rPr>
              <a:t> </a:t>
            </a:r>
            <a:r>
              <a:rPr lang="en-US" altLang="zh-CN" sz="2000" b="1" i="1" dirty="0"/>
              <a:t>n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，有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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c</a:t>
            </a:r>
            <a:r>
              <a:rPr lang="en-US" altLang="zh-CN" sz="2000" b="1" baseline="-25000" dirty="0"/>
              <a:t>2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所以，</a:t>
            </a:r>
            <a:r>
              <a:rPr lang="en-US" altLang="zh-CN" sz="2000" b="1" i="1" dirty="0"/>
              <a:t> G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=</a:t>
            </a:r>
            <a:r>
              <a:rPr lang="en-US" altLang="zh-CN" sz="2000" b="1" i="1" dirty="0"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))=</a:t>
            </a:r>
            <a:r>
              <a:rPr lang="en-US" altLang="zh-CN" sz="2000" b="1" i="1" dirty="0">
                <a:ea typeface="黑体" panose="02010609060101010101" pitchFamily="49" charset="-122"/>
              </a:rPr>
              <a:t> O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 err="1">
                <a:ea typeface="黑体" panose="02010609060101010101" pitchFamily="49" charset="-122"/>
              </a:rPr>
              <a:t>cf</a:t>
            </a:r>
            <a:r>
              <a:rPr lang="en-US" altLang="zh-CN" sz="2000" b="1" dirty="0">
                <a:ea typeface="黑体" panose="02010609060101010101" pitchFamily="49" charset="-12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</a:rPr>
              <a:t>)) .</a:t>
            </a: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9E6898-B3E5-421E-B8FF-A893D35DD482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渐近分析记号的若干性质 </a:t>
            </a:r>
          </a:p>
        </p:txBody>
      </p:sp>
    </p:spTree>
    <p:extLst>
      <p:ext uri="{BB962C8B-B14F-4D97-AF65-F5344CB8AC3E}">
        <p14:creationId xmlns:p14="http://schemas.microsoft.com/office/powerpoint/2010/main" val="130301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渐近复杂性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ea typeface="华文行楷" pitchFamily="2" charset="-122"/>
              </a:rPr>
              <a:t>并非所有函数都是可比的，即对于有的</a:t>
            </a:r>
            <a:r>
              <a:rPr lang="en-US" altLang="zh-CN" sz="2800" b="1" i="1" dirty="0">
                <a:ea typeface="华文行楷" pitchFamily="2" charset="-122"/>
              </a:rPr>
              <a:t>f(n)</a:t>
            </a:r>
            <a:r>
              <a:rPr lang="zh-CN" altLang="en-US" sz="2800" b="1" dirty="0">
                <a:ea typeface="华文行楷" pitchFamily="2" charset="-122"/>
              </a:rPr>
              <a:t>和</a:t>
            </a:r>
            <a:r>
              <a:rPr lang="en-US" altLang="zh-CN" sz="2800" b="1" i="1" dirty="0">
                <a:ea typeface="华文行楷" pitchFamily="2" charset="-122"/>
              </a:rPr>
              <a:t>g(n)</a:t>
            </a:r>
            <a:r>
              <a:rPr lang="zh-CN" altLang="en-US" sz="2800" b="1" i="1" dirty="0">
                <a:ea typeface="华文行楷" pitchFamily="2" charset="-122"/>
              </a:rPr>
              <a:t>，</a:t>
            </a:r>
            <a:r>
              <a:rPr lang="en-US" altLang="zh-CN" sz="2800" b="1" i="1" dirty="0">
                <a:ea typeface="华文行楷" pitchFamily="2" charset="-122"/>
              </a:rPr>
              <a:t>f(n)</a:t>
            </a:r>
            <a:r>
              <a:rPr lang="en-US" altLang="zh-CN" sz="2800" b="1" dirty="0">
                <a:ea typeface="华文行楷" pitchFamily="2" charset="-122"/>
                <a:sym typeface="Symbol" pitchFamily="18" charset="2"/>
              </a:rPr>
              <a:t></a:t>
            </a:r>
            <a:r>
              <a:rPr lang="en-US" altLang="zh-CN" sz="2800" b="1" i="1" dirty="0">
                <a:ea typeface="华文行楷" pitchFamily="2" charset="-122"/>
              </a:rPr>
              <a:t>O(g(n)), f(n)</a:t>
            </a:r>
            <a:r>
              <a:rPr lang="en-US" altLang="zh-CN" sz="2800" b="1" dirty="0">
                <a:sym typeface="Symbol" pitchFamily="18" charset="2"/>
              </a:rPr>
              <a:t></a:t>
            </a:r>
            <a:r>
              <a:rPr lang="en-US" altLang="zh-CN" sz="2800" b="1" i="1" dirty="0">
                <a:sym typeface="Symbol" pitchFamily="18" charset="2"/>
              </a:rPr>
              <a:t></a:t>
            </a:r>
            <a:r>
              <a:rPr lang="en-US" altLang="zh-CN" sz="2800" b="1" i="1" dirty="0">
                <a:ea typeface="华文行楷" pitchFamily="2" charset="-122"/>
              </a:rPr>
              <a:t>(g(n))</a:t>
            </a:r>
          </a:p>
          <a:p>
            <a:pPr eaLnBrk="1" hangingPunct="1">
              <a:defRPr/>
            </a:pPr>
            <a:endParaRPr lang="en-US" altLang="zh-CN" sz="1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itchFamily="2" charset="-122"/>
            </a:endParaRPr>
          </a:p>
          <a:p>
            <a:pPr eaLnBrk="1" hangingPunct="1">
              <a:defRPr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   </a:t>
            </a:r>
            <a:r>
              <a:rPr lang="zh-CN" altLang="en-US" sz="3600" b="1" dirty="0">
                <a:solidFill>
                  <a:srgbClr val="FF0000"/>
                </a:solidFill>
                <a:ea typeface="华文行楷" pitchFamily="2" charset="-122"/>
              </a:rPr>
              <a:t>例如，</a:t>
            </a:r>
            <a:r>
              <a:rPr lang="en-US" altLang="zh-CN" sz="3600" b="1" i="1" dirty="0">
                <a:solidFill>
                  <a:srgbClr val="FF0000"/>
                </a:solidFill>
                <a:ea typeface="华文行楷" pitchFamily="2" charset="-122"/>
              </a:rPr>
              <a:t>n </a:t>
            </a:r>
            <a:r>
              <a:rPr lang="zh-CN" altLang="en-US" sz="3600" b="1" dirty="0">
                <a:solidFill>
                  <a:srgbClr val="FF0000"/>
                </a:solidFill>
                <a:ea typeface="华文行楷" pitchFamily="2" charset="-122"/>
              </a:rPr>
              <a:t>和 </a:t>
            </a:r>
            <a:r>
              <a:rPr lang="en-US" altLang="zh-CN" sz="3600" b="1" i="1" dirty="0">
                <a:solidFill>
                  <a:srgbClr val="FF0000"/>
                </a:solidFill>
                <a:ea typeface="华文行楷" pitchFamily="2" charset="-122"/>
              </a:rPr>
              <a:t>n</a:t>
            </a:r>
            <a:r>
              <a:rPr lang="en-US" altLang="zh-CN" sz="3600" b="1" i="1" baseline="30000" dirty="0">
                <a:solidFill>
                  <a:srgbClr val="FF0000"/>
                </a:solidFill>
                <a:ea typeface="华文行楷" pitchFamily="2" charset="-122"/>
              </a:rPr>
              <a:t>1+sin(n)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F9D084-B9CF-4191-8A13-995F360A8F88}" type="slidenum">
              <a:rPr lang="en-US" altLang="zh-CN" sz="1400" smtClean="0">
                <a:latin typeface="楷体_GB2312" pitchFamily="49" charset="-122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068960"/>
            <a:ext cx="4392488" cy="36684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87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19113" y="1706563"/>
                <a:ext cx="8229600" cy="4530725"/>
              </a:xfrm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  <a:buClr>
                    <a:srgbClr val="CC3300"/>
                  </a:buClr>
                </a:pPr>
                <a:r>
                  <a:rPr lang="zh-CN" altLang="en-US" sz="2400" b="1" dirty="0">
                    <a:solidFill>
                      <a:srgbClr val="3907F1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400" b="1" dirty="0">
                    <a:solidFill>
                      <a:srgbClr val="3907F1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sz="2400" b="1" dirty="0">
                    <a:solidFill>
                      <a:srgbClr val="3907F1"/>
                    </a:solidFill>
                    <a:ea typeface="黑体" panose="02010609060101010101" pitchFamily="49" charset="-122"/>
                  </a:rPr>
                  <a:t>）单调函数</a:t>
                </a: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2400" b="1" dirty="0">
                    <a:ea typeface="黑体" panose="02010609060101010101" pitchFamily="49" charset="-122"/>
                  </a:rPr>
                  <a:t>单调递增：</a:t>
                </a:r>
                <a:r>
                  <a:rPr lang="en-US" altLang="zh-CN" sz="2400" b="1" i="1" dirty="0">
                    <a:ea typeface="黑体" panose="02010609060101010101" pitchFamily="49" charset="-122"/>
                  </a:rPr>
                  <a:t>m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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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 dirty="0">
                    <a:ea typeface="黑体" panose="02010609060101010101" pitchFamily="49" charset="-122"/>
                  </a:rPr>
                  <a:t>m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)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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 ;</a:t>
                </a: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2400" b="1" dirty="0">
                    <a:ea typeface="黑体" panose="02010609060101010101" pitchFamily="49" charset="-122"/>
                  </a:rPr>
                  <a:t>单调递减：</a:t>
                </a:r>
                <a:r>
                  <a:rPr lang="en-US" altLang="zh-CN" sz="2400" b="1" i="1" dirty="0">
                    <a:ea typeface="黑体" panose="02010609060101010101" pitchFamily="49" charset="-122"/>
                  </a:rPr>
                  <a:t>m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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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 dirty="0">
                    <a:ea typeface="黑体" panose="02010609060101010101" pitchFamily="49" charset="-122"/>
                  </a:rPr>
                  <a:t>m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)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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);</a:t>
                </a: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2400" b="1" dirty="0">
                    <a:ea typeface="黑体" panose="02010609060101010101" pitchFamily="49" charset="-122"/>
                  </a:rPr>
                  <a:t>严格单调递增：</a:t>
                </a:r>
                <a:r>
                  <a:rPr lang="en-US" altLang="zh-CN" sz="2400" b="1" i="1" dirty="0">
                    <a:ea typeface="黑体" panose="02010609060101010101" pitchFamily="49" charset="-122"/>
                  </a:rPr>
                  <a:t>m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&lt;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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 dirty="0">
                    <a:ea typeface="黑体" panose="02010609060101010101" pitchFamily="49" charset="-122"/>
                  </a:rPr>
                  <a:t>m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)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&lt;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);</a:t>
                </a: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2400" b="1" dirty="0">
                    <a:ea typeface="黑体" panose="02010609060101010101" pitchFamily="49" charset="-122"/>
                  </a:rPr>
                  <a:t>严格单调递减：</a:t>
                </a:r>
                <a:r>
                  <a:rPr lang="en-US" altLang="zh-CN" sz="2400" b="1" i="1" dirty="0">
                    <a:ea typeface="黑体" panose="02010609060101010101" pitchFamily="49" charset="-122"/>
                  </a:rPr>
                  <a:t>m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&lt;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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 dirty="0">
                    <a:ea typeface="黑体" panose="02010609060101010101" pitchFamily="49" charset="-122"/>
                  </a:rPr>
                  <a:t>m</a:t>
                </a:r>
                <a:r>
                  <a:rPr lang="en-US" altLang="zh-CN" sz="2400" b="1" dirty="0">
                    <a:ea typeface="黑体" panose="02010609060101010101" pitchFamily="49" charset="-122"/>
                  </a:rPr>
                  <a:t>) &gt;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).</a:t>
                </a:r>
              </a:p>
              <a:p>
                <a:pPr eaLnBrk="1" hangingPunct="1">
                  <a:lnSpc>
                    <a:spcPct val="130000"/>
                  </a:lnSpc>
                  <a:buClr>
                    <a:srgbClr val="CC3300"/>
                  </a:buClr>
                </a:pPr>
                <a:r>
                  <a:rPr lang="zh-CN" altLang="en-US" sz="2400" b="1" dirty="0">
                    <a:solidFill>
                      <a:srgbClr val="3907F1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（</a:t>
                </a:r>
                <a:r>
                  <a:rPr lang="en-US" altLang="zh-CN" sz="2400" b="1" dirty="0">
                    <a:solidFill>
                      <a:srgbClr val="3907F1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1" dirty="0">
                    <a:solidFill>
                      <a:srgbClr val="3907F1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）取整函数</a:t>
                </a: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 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x 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 </a:t>
                </a:r>
                <a:r>
                  <a:rPr lang="zh-CN" altLang="en-US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：不大于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的最大整数；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↓</m:t>
                    </m:r>
                  </m:oMath>
                </a14:m>
                <a:endParaRPr lang="zh-CN" altLang="en-US" sz="2400" b="1" dirty="0">
                  <a:ea typeface="黑体" panose="02010609060101010101" pitchFamily="49" charset="-122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 </a:t>
                </a:r>
                <a:r>
                  <a:rPr lang="zh-CN" altLang="en-US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  </a:t>
                </a:r>
                <a:r>
                  <a:rPr lang="zh-CN" altLang="en-US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：不小于</a:t>
                </a:r>
                <a:r>
                  <a:rPr lang="en-US" altLang="zh-CN" sz="2400" b="1" i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的最小整数。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↑</m:t>
                    </m:r>
                  </m:oMath>
                </a14:m>
                <a:r>
                  <a:rPr lang="zh-CN" altLang="en-US" sz="2400" b="1" dirty="0">
                    <a:ea typeface="黑体" panose="02010609060101010101" pitchFamily="49" charset="-122"/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18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113" y="1706563"/>
                <a:ext cx="8229600" cy="4530725"/>
              </a:xfrm>
              <a:blipFill rotWithShape="0">
                <a:blip r:embed="rId3"/>
                <a:stretch>
                  <a:fillRect l="-667" t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7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EDAF6B-7E90-4F33-A47B-9778A520F2A0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7772400" cy="4895850"/>
          </a:xfrm>
        </p:spPr>
        <p:txBody>
          <a:bodyPr/>
          <a:lstStyle/>
          <a:p>
            <a:pPr eaLnBrk="1" hangingPunct="1">
              <a:buClr>
                <a:srgbClr val="83A355"/>
              </a:buClr>
              <a:buFont typeface="Wingdings" panose="05000000000000000000" pitchFamily="2" charset="2"/>
              <a:buNone/>
            </a:pPr>
            <a:endParaRPr lang="en-US" altLang="zh-CN" sz="3600" dirty="0">
              <a:solidFill>
                <a:srgbClr val="2605A1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rgbClr val="83A355"/>
              </a:buClr>
            </a:pPr>
            <a:r>
              <a:rPr lang="zh-CN" altLang="en-US" sz="3600" dirty="0">
                <a:solidFill>
                  <a:srgbClr val="2605A1"/>
                </a:solidFill>
                <a:ea typeface="黑体" panose="02010609060101010101" pitchFamily="49" charset="-122"/>
              </a:rPr>
              <a:t>算法的概念</a:t>
            </a:r>
            <a:endParaRPr lang="en-US" altLang="zh-CN" sz="3600" dirty="0">
              <a:solidFill>
                <a:srgbClr val="2605A1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rgbClr val="83A355"/>
              </a:buClr>
            </a:pPr>
            <a:r>
              <a:rPr lang="zh-CN" altLang="en-US" sz="3600" dirty="0">
                <a:solidFill>
                  <a:srgbClr val="2605A1"/>
                </a:solidFill>
                <a:ea typeface="黑体" panose="02010609060101010101" pitchFamily="49" charset="-122"/>
              </a:rPr>
              <a:t>算法的地位</a:t>
            </a:r>
            <a:endParaRPr lang="en-US" altLang="zh-CN" sz="3600" dirty="0">
              <a:solidFill>
                <a:srgbClr val="2605A1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rgbClr val="83A355"/>
              </a:buClr>
            </a:pPr>
            <a:r>
              <a:rPr lang="zh-CN" altLang="en-US" sz="3600" dirty="0">
                <a:solidFill>
                  <a:srgbClr val="2605A1"/>
                </a:solidFill>
                <a:ea typeface="黑体" panose="02010609060101010101" pitchFamily="49" charset="-122"/>
              </a:rPr>
              <a:t>算法实例</a:t>
            </a:r>
          </a:p>
          <a:p>
            <a:pPr eaLnBrk="1" hangingPunct="1">
              <a:buClr>
                <a:srgbClr val="83A355"/>
              </a:buClr>
            </a:pPr>
            <a:r>
              <a:rPr lang="zh-CN" altLang="en-US" sz="3600" dirty="0">
                <a:solidFill>
                  <a:srgbClr val="2605A1"/>
                </a:solidFill>
                <a:ea typeface="黑体" panose="02010609060101010101" pitchFamily="49" charset="-122"/>
              </a:rPr>
              <a:t>算法分析基础</a:t>
            </a:r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8C9EE2-1D85-4A03-A48E-AF7540616C22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4" name="AutoShape 5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 算法概述 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7993062" cy="5113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-1 &lt;  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    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  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x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 &lt; 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+1</a:t>
            </a:r>
            <a:r>
              <a:rPr lang="zh-CN" altLang="en-US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；  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x=2.5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x =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2.5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 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 = 2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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x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 =3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2605A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 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/2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  +  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n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/2  = 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;                    n=2.5</a:t>
            </a:r>
            <a:r>
              <a:rPr lang="zh-CN" altLang="en-US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n=-3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 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=2.5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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/2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  +  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n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/2  = 1+2 = 3 ≠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  </a:t>
            </a:r>
            <a:r>
              <a:rPr lang="zh-CN" altLang="en-US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（需规定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是整数）</a:t>
            </a:r>
            <a:endParaRPr lang="en-US" altLang="zh-CN" sz="2400" b="1" i="1" dirty="0">
              <a:solidFill>
                <a:srgbClr val="FF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  n=-3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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/2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  +  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n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/2  = -2 +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=-3 =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 </a:t>
            </a: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3B917-14A0-45C2-8CC6-C2026EC6EAD2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12" name="AutoShape 5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7993062" cy="5113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)=  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 , 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)= 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x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 </a:t>
            </a:r>
            <a:r>
              <a:rPr lang="zh-CN" altLang="en-US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400" b="1" dirty="0">
                <a:solidFill>
                  <a:srgbClr val="2605A1"/>
                </a:solidFill>
                <a:ea typeface="黑体" panose="02010609060101010101" pitchFamily="49" charset="-122"/>
              </a:rPr>
              <a:t>单调递增函数。</a:t>
            </a:r>
            <a:endParaRPr lang="en-US" altLang="zh-CN" sz="2400" b="1" dirty="0">
              <a:solidFill>
                <a:srgbClr val="2605A1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</a:rPr>
              <a:t>   </a:t>
            </a:r>
            <a:endParaRPr lang="zh-CN" altLang="en-US" sz="2400" b="1" dirty="0">
              <a:solidFill>
                <a:srgbClr val="2605A1"/>
              </a:solidFill>
              <a:ea typeface="黑体" panose="02010609060101010101" pitchFamily="49" charset="-122"/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3B917-14A0-45C2-8CC6-C2026EC6EAD2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12" name="AutoShape 5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132856"/>
            <a:ext cx="5741840" cy="47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3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7993062" cy="5113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</a:t>
            </a:r>
            <a:r>
              <a:rPr lang="zh-CN" altLang="en-US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</a:t>
            </a:r>
            <a:r>
              <a:rPr lang="zh-CN" altLang="en-US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 /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 = 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n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ab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 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  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 /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b 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 =  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en-US" altLang="zh-CN" sz="2400" b="1" i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ab </a:t>
            </a: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 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r>
              <a:rPr lang="zh-CN" altLang="en-US" sz="2400" b="1" dirty="0">
                <a:solidFill>
                  <a:srgbClr val="2605A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表达式中的多个同向取整可以合并！</a:t>
            </a:r>
            <a:endParaRPr lang="en-US" altLang="zh-CN" sz="2400" b="1" dirty="0">
              <a:solidFill>
                <a:srgbClr val="2605A1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b="1" dirty="0">
              <a:solidFill>
                <a:srgbClr val="2605A1"/>
              </a:solidFill>
              <a:ea typeface="黑体" panose="02010609060101010101" pitchFamily="49" charset="-122"/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3B917-14A0-45C2-8CC6-C2026EC6EAD2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12" name="AutoShape 5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</p:spTree>
    <p:extLst>
      <p:ext uri="{BB962C8B-B14F-4D97-AF65-F5344CB8AC3E}">
        <p14:creationId xmlns:p14="http://schemas.microsoft.com/office/powerpoint/2010/main" val="1070488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73225"/>
            <a:ext cx="7772400" cy="4779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72401"/>
              </a:buClr>
            </a:pP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）多项式函数</a:t>
            </a:r>
            <a:endParaRPr lang="en-US" altLang="zh-CN" sz="2400" b="1" dirty="0">
              <a:solidFill>
                <a:srgbClr val="3907F1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1" dirty="0"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)= </a:t>
            </a:r>
            <a:r>
              <a:rPr lang="en-US" altLang="zh-CN" sz="2400" b="1" i="1" dirty="0">
                <a:ea typeface="黑体" panose="02010609060101010101" pitchFamily="49" charset="-122"/>
              </a:rPr>
              <a:t>a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ea typeface="黑体" panose="02010609060101010101" pitchFamily="49" charset="-122"/>
              </a:rPr>
              <a:t>+</a:t>
            </a:r>
            <a:r>
              <a:rPr lang="en-US" altLang="zh-CN" sz="2400" b="1" i="1" dirty="0">
                <a:ea typeface="黑体" panose="02010609060101010101" pitchFamily="49" charset="-122"/>
              </a:rPr>
              <a:t>a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+</a:t>
            </a:r>
            <a:r>
              <a:rPr lang="en-US" altLang="zh-CN" sz="2400" b="1" i="1" dirty="0">
                <a:ea typeface="黑体" panose="02010609060101010101" pitchFamily="49" charset="-122"/>
              </a:rPr>
              <a:t>a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2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baseline="30000" dirty="0"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ea typeface="黑体" panose="02010609060101010101" pitchFamily="49" charset="-122"/>
              </a:rPr>
              <a:t>+…+</a:t>
            </a:r>
            <a:r>
              <a:rPr lang="en-US" altLang="zh-CN" sz="2400" b="1" i="1" dirty="0" err="1">
                <a:ea typeface="黑体" panose="02010609060101010101" pitchFamily="49" charset="-122"/>
              </a:rPr>
              <a:t>a</a:t>
            </a:r>
            <a:r>
              <a:rPr lang="en-US" altLang="zh-CN" sz="2400" b="1" baseline="-25000" dirty="0" err="1">
                <a:ea typeface="黑体" panose="02010609060101010101" pitchFamily="49" charset="-122"/>
              </a:rPr>
              <a:t>d</a:t>
            </a:r>
            <a:r>
              <a:rPr lang="en-US" altLang="zh-CN" sz="2400" b="1" i="1" dirty="0" err="1">
                <a:ea typeface="黑体" panose="02010609060101010101" pitchFamily="49" charset="-122"/>
              </a:rPr>
              <a:t>n</a:t>
            </a:r>
            <a:r>
              <a:rPr lang="en-US" altLang="zh-CN" sz="2400" b="1" baseline="30000" dirty="0" err="1">
                <a:ea typeface="黑体" panose="02010609060101010101" pitchFamily="49" charset="-122"/>
              </a:rPr>
              <a:t>d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  <a:endParaRPr lang="en-US" altLang="zh-CN" sz="2400" b="1" strike="sngStrike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b="1" i="1" dirty="0"/>
              <a:t>p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) = </a:t>
            </a:r>
            <a:r>
              <a:rPr lang="en-US" altLang="zh-CN" b="1" i="1" dirty="0">
                <a:ea typeface="华文行楷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b="1" dirty="0"/>
              <a:t>(</a:t>
            </a:r>
            <a:r>
              <a:rPr lang="en-US" altLang="zh-CN" b="1" i="1" dirty="0" err="1"/>
              <a:t>n</a:t>
            </a:r>
            <a:r>
              <a:rPr lang="en-US" altLang="zh-CN" b="1" i="1" baseline="30000" dirty="0" err="1"/>
              <a:t>d</a:t>
            </a:r>
            <a:r>
              <a:rPr lang="en-US" altLang="zh-CN" b="1" dirty="0"/>
              <a:t>);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i="1" dirty="0">
                <a:sym typeface="Symbol" panose="05050102010706020507" pitchFamily="18" charset="2"/>
              </a:rPr>
              <a:t>k </a:t>
            </a:r>
            <a:r>
              <a:rPr lang="en-US" altLang="zh-CN" b="1" dirty="0">
                <a:sym typeface="Symbol" panose="05050102010706020507" pitchFamily="18" charset="2"/>
              </a:rPr>
              <a:t> </a:t>
            </a:r>
            <a:r>
              <a:rPr lang="en-US" altLang="zh-CN" b="1" i="1" dirty="0">
                <a:sym typeface="Symbol" panose="05050102010706020507" pitchFamily="18" charset="2"/>
              </a:rPr>
              <a:t>d</a:t>
            </a:r>
            <a:r>
              <a:rPr lang="en-US" altLang="zh-CN" b="1" dirty="0">
                <a:sym typeface="Symbol" panose="05050102010706020507" pitchFamily="18" charset="2"/>
              </a:rPr>
              <a:t> </a:t>
            </a:r>
            <a:r>
              <a:rPr lang="en-US" altLang="zh-CN" b="1" i="1" dirty="0"/>
              <a:t> p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) = </a:t>
            </a:r>
            <a:r>
              <a:rPr lang="en-US" altLang="zh-CN" b="1" i="1" dirty="0">
                <a:sym typeface="Symbol" panose="05050102010706020507" pitchFamily="18" charset="2"/>
              </a:rPr>
              <a:t>O</a:t>
            </a:r>
            <a:r>
              <a:rPr lang="en-US" altLang="zh-CN" b="1" dirty="0"/>
              <a:t>(</a:t>
            </a:r>
            <a:r>
              <a:rPr lang="en-US" altLang="zh-CN" b="1" i="1" dirty="0" err="1"/>
              <a:t>n</a:t>
            </a:r>
            <a:r>
              <a:rPr lang="en-US" altLang="zh-CN" b="1" i="1" baseline="30000" dirty="0" err="1"/>
              <a:t>k</a:t>
            </a:r>
            <a:r>
              <a:rPr lang="en-US" altLang="zh-CN" b="1" dirty="0"/>
              <a:t>) ;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i="1" dirty="0">
                <a:sym typeface="Symbol" panose="05050102010706020507" pitchFamily="18" charset="2"/>
              </a:rPr>
              <a:t>k </a:t>
            </a:r>
            <a:r>
              <a:rPr lang="en-US" altLang="zh-CN" b="1" dirty="0">
                <a:sym typeface="Symbol" panose="05050102010706020507" pitchFamily="18" charset="2"/>
              </a:rPr>
              <a:t> </a:t>
            </a:r>
            <a:r>
              <a:rPr lang="en-US" altLang="zh-CN" b="1" i="1" dirty="0">
                <a:sym typeface="Symbol" panose="05050102010706020507" pitchFamily="18" charset="2"/>
              </a:rPr>
              <a:t>d</a:t>
            </a:r>
            <a:r>
              <a:rPr lang="en-US" altLang="zh-CN" b="1" dirty="0">
                <a:sym typeface="Symbol" panose="05050102010706020507" pitchFamily="18" charset="2"/>
              </a:rPr>
              <a:t> </a:t>
            </a:r>
            <a:r>
              <a:rPr lang="en-US" altLang="zh-CN" b="1" i="1" dirty="0"/>
              <a:t> p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) = </a:t>
            </a:r>
            <a:r>
              <a:rPr lang="en-US" altLang="zh-CN" b="1" dirty="0">
                <a:sym typeface="Symbol" panose="05050102010706020507" pitchFamily="18" charset="2"/>
              </a:rPr>
              <a:t></a:t>
            </a:r>
            <a:r>
              <a:rPr lang="en-US" altLang="zh-CN" b="1" dirty="0"/>
              <a:t>(</a:t>
            </a:r>
            <a:r>
              <a:rPr lang="en-US" altLang="zh-CN" b="1" i="1" dirty="0" err="1"/>
              <a:t>n</a:t>
            </a:r>
            <a:r>
              <a:rPr lang="en-US" altLang="zh-CN" b="1" i="1" baseline="30000" dirty="0" err="1"/>
              <a:t>k</a:t>
            </a:r>
            <a:r>
              <a:rPr lang="en-US" altLang="zh-CN" b="1" dirty="0"/>
              <a:t>)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 = </a:t>
            </a:r>
            <a:r>
              <a:rPr lang="en-US" altLang="zh-CN" sz="2400" b="1" i="1" dirty="0">
                <a:ea typeface="黑体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 err="1">
                <a:ea typeface="黑体" panose="02010609060101010101" pitchFamily="49" charset="-122"/>
              </a:rPr>
              <a:t>n</a:t>
            </a:r>
            <a:r>
              <a:rPr lang="en-US" altLang="zh-CN" sz="2400" b="1" i="1" baseline="30000" dirty="0" err="1">
                <a:ea typeface="黑体" panose="02010609060101010101" pitchFamily="49" charset="-122"/>
              </a:rPr>
              <a:t>k</a:t>
            </a:r>
            <a:r>
              <a:rPr lang="en-US" altLang="zh-CN" sz="2400" b="1" dirty="0">
                <a:ea typeface="黑体" panose="02010609060101010101" pitchFamily="49" charset="-122"/>
              </a:rPr>
              <a:t>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        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多项式有界</a:t>
            </a:r>
            <a:r>
              <a:rPr lang="zh-CN" altLang="en-US" sz="2400" b="1" dirty="0"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 = </a:t>
            </a:r>
            <a:r>
              <a:rPr lang="en-US" altLang="zh-CN" sz="2400" b="1" i="1" dirty="0">
                <a:ea typeface="黑体" panose="02010609060101010101" pitchFamily="49" charset="-122"/>
              </a:rPr>
              <a:t>O</a:t>
            </a:r>
            <a:r>
              <a:rPr lang="en-US" altLang="zh-CN" sz="2400" b="1" dirty="0">
                <a:ea typeface="黑体" panose="02010609060101010101" pitchFamily="49" charset="-122"/>
              </a:rPr>
              <a:t>(1)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ea typeface="黑体" panose="02010609060101010101" pitchFamily="49" charset="-122"/>
              </a:rPr>
              <a:t>c</a:t>
            </a:r>
            <a:r>
              <a:rPr lang="en-US" altLang="zh-CN" sz="2400" b="1" dirty="0">
                <a:ea typeface="黑体" panose="02010609060101010101" pitchFamily="49" charset="-122"/>
              </a:rPr>
              <a:t>;    </a:t>
            </a:r>
            <a:r>
              <a:rPr lang="zh-CN" altLang="en-US" sz="2400" b="1" dirty="0">
                <a:ea typeface="黑体" panose="02010609060101010101" pitchFamily="49" charset="-122"/>
              </a:rPr>
              <a:t>有界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C3519-8278-4B50-B796-78624CB43CF5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1482725"/>
            <a:ext cx="7772400" cy="5375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72401"/>
              </a:buClr>
            </a:pP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）指数函数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对于正整数</a:t>
            </a:r>
            <a:r>
              <a:rPr lang="en-US" altLang="zh-CN" sz="2400" b="1" i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400" b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和实数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&gt;0: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b="1" i="1" dirty="0">
                <a:ea typeface="黑体" panose="02010609060101010101" pitchFamily="49" charset="-122"/>
              </a:rPr>
              <a:t>     a</a:t>
            </a:r>
            <a:r>
              <a:rPr lang="en-US" altLang="zh-CN" sz="2400" b="1" baseline="30000" dirty="0"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ea typeface="黑体" panose="02010609060101010101" pitchFamily="49" charset="-122"/>
              </a:rPr>
              <a:t>=1;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ea typeface="黑体" panose="02010609060101010101" pitchFamily="49" charset="-122"/>
              </a:rPr>
              <a:t>     </a:t>
            </a:r>
            <a:r>
              <a:rPr lang="en-US" altLang="zh-CN" sz="2400" b="1" i="1" dirty="0">
                <a:ea typeface="黑体" panose="02010609060101010101" pitchFamily="49" charset="-122"/>
              </a:rPr>
              <a:t>a</a:t>
            </a:r>
            <a:r>
              <a:rPr lang="en-US" altLang="zh-CN" sz="2400" b="1" baseline="30000" dirty="0">
                <a:ea typeface="黑体" panose="02010609060101010101" pitchFamily="49" charset="-122"/>
              </a:rPr>
              <a:t>1</a:t>
            </a:r>
            <a:r>
              <a:rPr lang="en-US" altLang="zh-CN" sz="2400" b="1" dirty="0">
                <a:ea typeface="黑体" panose="02010609060101010101" pitchFamily="49" charset="-122"/>
              </a:rPr>
              <a:t>=</a:t>
            </a:r>
            <a:r>
              <a:rPr lang="en-US" altLang="zh-CN" sz="2400" b="1" i="1" dirty="0"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ea typeface="黑体" panose="02010609060101010101" pitchFamily="49" charset="-122"/>
              </a:rPr>
              <a:t>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ea typeface="黑体" panose="02010609060101010101" pitchFamily="49" charset="-122"/>
              </a:rPr>
              <a:t>     </a:t>
            </a:r>
            <a:r>
              <a:rPr lang="en-US" altLang="zh-CN" sz="2400" b="1" i="1" dirty="0">
                <a:ea typeface="黑体" panose="02010609060101010101" pitchFamily="49" charset="-122"/>
              </a:rPr>
              <a:t>a</a:t>
            </a:r>
            <a:r>
              <a:rPr lang="en-US" altLang="zh-CN" sz="2400" b="1" baseline="30000" dirty="0">
                <a:ea typeface="黑体" panose="02010609060101010101" pitchFamily="49" charset="-122"/>
              </a:rPr>
              <a:t>-1</a:t>
            </a:r>
            <a:r>
              <a:rPr lang="en-US" altLang="zh-CN" sz="2400" b="1" dirty="0">
                <a:ea typeface="黑体" panose="02010609060101010101" pitchFamily="49" charset="-122"/>
              </a:rPr>
              <a:t>=1/</a:t>
            </a:r>
            <a:r>
              <a:rPr lang="en-US" altLang="zh-CN" sz="2400" b="1" i="1" dirty="0"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ea typeface="黑体" panose="02010609060101010101" pitchFamily="49" charset="-122"/>
              </a:rPr>
              <a:t>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    (</a:t>
            </a:r>
            <a:r>
              <a:rPr lang="en-US" altLang="zh-CN" sz="2400" b="1" i="1" dirty="0">
                <a:ea typeface="黑体" panose="02010609060101010101" pitchFamily="49" charset="-122"/>
              </a:rPr>
              <a:t>a</a:t>
            </a:r>
            <a:r>
              <a:rPr lang="en-US" altLang="zh-CN" sz="2400" b="1" i="1" baseline="30000" dirty="0">
                <a:ea typeface="黑体" panose="02010609060101010101" pitchFamily="49" charset="-122"/>
              </a:rPr>
              <a:t>m</a:t>
            </a:r>
            <a:r>
              <a:rPr lang="en-US" altLang="zh-CN" sz="2400" b="1" dirty="0">
                <a:ea typeface="黑体" panose="02010609060101010101" pitchFamily="49" charset="-122"/>
              </a:rPr>
              <a:t>)</a:t>
            </a:r>
            <a:r>
              <a:rPr lang="en-US" altLang="zh-CN" sz="2400" b="1" i="1" baseline="30000" dirty="0">
                <a:ea typeface="黑体" panose="02010609060101010101" pitchFamily="49" charset="-122"/>
              </a:rPr>
              <a:t>n </a:t>
            </a:r>
            <a:r>
              <a:rPr lang="en-US" altLang="zh-CN" sz="2400" b="1" dirty="0">
                <a:ea typeface="黑体" panose="02010609060101010101" pitchFamily="49" charset="-122"/>
              </a:rPr>
              <a:t>= </a:t>
            </a:r>
            <a:r>
              <a:rPr lang="en-US" altLang="zh-CN" sz="2400" b="1" i="1" dirty="0" err="1">
                <a:ea typeface="黑体" panose="02010609060101010101" pitchFamily="49" charset="-122"/>
              </a:rPr>
              <a:t>a</a:t>
            </a:r>
            <a:r>
              <a:rPr lang="en-US" altLang="zh-CN" sz="2400" b="1" i="1" baseline="30000" dirty="0" err="1">
                <a:ea typeface="黑体" panose="02010609060101010101" pitchFamily="49" charset="-122"/>
              </a:rPr>
              <a:t>mn</a:t>
            </a:r>
            <a:r>
              <a:rPr lang="en-US" altLang="zh-CN" sz="2400" b="1" i="1" baseline="30000" dirty="0"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;</a:t>
            </a:r>
            <a:r>
              <a:rPr lang="en-US" altLang="zh-CN" sz="2400" b="1" i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    (</a:t>
            </a:r>
            <a:r>
              <a:rPr lang="en-US" altLang="zh-CN" sz="2400" b="1" i="1" dirty="0">
                <a:ea typeface="黑体" panose="02010609060101010101" pitchFamily="49" charset="-122"/>
              </a:rPr>
              <a:t>a</a:t>
            </a:r>
            <a:r>
              <a:rPr lang="en-US" altLang="zh-CN" sz="2400" b="1" i="1" baseline="30000" dirty="0">
                <a:ea typeface="黑体" panose="02010609060101010101" pitchFamily="49" charset="-122"/>
              </a:rPr>
              <a:t>m</a:t>
            </a:r>
            <a:r>
              <a:rPr lang="en-US" altLang="zh-CN" sz="2400" b="1" dirty="0">
                <a:ea typeface="黑体" panose="02010609060101010101" pitchFamily="49" charset="-122"/>
              </a:rPr>
              <a:t>)</a:t>
            </a:r>
            <a:r>
              <a:rPr lang="en-US" altLang="zh-CN" sz="2400" b="1" i="1" baseline="30000" dirty="0">
                <a:ea typeface="黑体" panose="02010609060101010101" pitchFamily="49" charset="-122"/>
              </a:rPr>
              <a:t>n </a:t>
            </a:r>
            <a:r>
              <a:rPr lang="en-US" altLang="zh-CN" sz="2400" b="1" dirty="0">
                <a:ea typeface="黑体" panose="02010609060101010101" pitchFamily="49" charset="-122"/>
              </a:rPr>
              <a:t>=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</a:rPr>
              <a:t>a</a:t>
            </a:r>
            <a:r>
              <a:rPr lang="en-US" altLang="zh-CN" sz="2400" b="1" i="1" baseline="30000" dirty="0"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ea typeface="黑体" panose="02010609060101010101" pitchFamily="49" charset="-122"/>
              </a:rPr>
              <a:t>)</a:t>
            </a:r>
            <a:r>
              <a:rPr lang="en-US" altLang="zh-CN" sz="2400" b="1" i="1" baseline="30000" dirty="0">
                <a:ea typeface="黑体" panose="02010609060101010101" pitchFamily="49" charset="-122"/>
              </a:rPr>
              <a:t>m </a:t>
            </a:r>
            <a:r>
              <a:rPr lang="en-US" altLang="zh-CN" sz="2400" b="1" dirty="0">
                <a:ea typeface="黑体" panose="02010609060101010101" pitchFamily="49" charset="-122"/>
              </a:rPr>
              <a:t>;</a:t>
            </a:r>
            <a:r>
              <a:rPr lang="en-US" altLang="zh-CN" sz="2400" b="1" i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b="1" i="1" dirty="0">
                <a:ea typeface="黑体" panose="02010609060101010101" pitchFamily="49" charset="-122"/>
              </a:rPr>
              <a:t>    </a:t>
            </a:r>
            <a:r>
              <a:rPr lang="en-US" altLang="zh-CN" sz="2400" b="1" i="1" dirty="0" err="1">
                <a:ea typeface="黑体" panose="02010609060101010101" pitchFamily="49" charset="-122"/>
              </a:rPr>
              <a:t>a</a:t>
            </a:r>
            <a:r>
              <a:rPr lang="en-US" altLang="zh-CN" sz="2400" b="1" i="1" baseline="30000" dirty="0" err="1">
                <a:ea typeface="黑体" panose="02010609060101010101" pitchFamily="49" charset="-122"/>
              </a:rPr>
              <a:t>m</a:t>
            </a:r>
            <a:r>
              <a:rPr lang="en-US" altLang="zh-CN" sz="2400" b="1" i="1" dirty="0" err="1">
                <a:ea typeface="黑体" panose="02010609060101010101" pitchFamily="49" charset="-122"/>
              </a:rPr>
              <a:t>a</a:t>
            </a:r>
            <a:r>
              <a:rPr lang="en-US" altLang="zh-CN" sz="2400" b="1" i="1" baseline="30000" dirty="0" err="1">
                <a:ea typeface="黑体" panose="02010609060101010101" pitchFamily="49" charset="-122"/>
              </a:rPr>
              <a:t>n</a:t>
            </a:r>
            <a:r>
              <a:rPr lang="en-US" altLang="zh-CN" sz="2400" b="1" i="1" baseline="30000" dirty="0">
                <a:ea typeface="黑体" panose="02010609060101010101" pitchFamily="49" charset="-122"/>
              </a:rPr>
              <a:t>  </a:t>
            </a:r>
            <a:r>
              <a:rPr lang="en-US" altLang="zh-CN" sz="2400" b="1" i="1" dirty="0">
                <a:ea typeface="黑体" panose="02010609060101010101" pitchFamily="49" charset="-122"/>
              </a:rPr>
              <a:t>=</a:t>
            </a:r>
            <a:r>
              <a:rPr lang="en-US" altLang="zh-CN" sz="2400" b="1" i="1" baseline="30000" dirty="0">
                <a:ea typeface="黑体" panose="02010609060101010101" pitchFamily="49" charset="-122"/>
              </a:rPr>
              <a:t> </a:t>
            </a:r>
            <a:r>
              <a:rPr lang="en-US" altLang="zh-CN" sz="2400" b="1" i="1" dirty="0" err="1">
                <a:ea typeface="黑体" panose="02010609060101010101" pitchFamily="49" charset="-122"/>
              </a:rPr>
              <a:t>a</a:t>
            </a:r>
            <a:r>
              <a:rPr lang="en-US" altLang="zh-CN" sz="2400" b="1" i="1" baseline="30000" dirty="0" err="1">
                <a:ea typeface="黑体" panose="02010609060101010101" pitchFamily="49" charset="-122"/>
              </a:rPr>
              <a:t>m+n</a:t>
            </a:r>
            <a:r>
              <a:rPr lang="en-US" altLang="zh-CN" sz="2400" b="1" i="1" baseline="30000" dirty="0"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ea typeface="黑体" panose="02010609060101010101" pitchFamily="49" charset="-122"/>
              </a:rPr>
              <a:t>    </a:t>
            </a:r>
            <a:r>
              <a:rPr lang="en-US" altLang="zh-CN" sz="2400" b="1" i="1" dirty="0"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ea typeface="黑体" panose="02010609060101010101" pitchFamily="49" charset="-122"/>
              </a:rPr>
              <a:t>&gt;1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i="1" baseline="30000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400" b="1" dirty="0">
                <a:ea typeface="黑体" panose="02010609060101010101" pitchFamily="49" charset="-122"/>
              </a:rPr>
              <a:t>单调递增函数</a:t>
            </a:r>
            <a:r>
              <a:rPr lang="en-US" altLang="zh-CN" sz="2400" b="1" dirty="0">
                <a:ea typeface="黑体" panose="02010609060101010101" pitchFamily="49" charset="-122"/>
              </a:rPr>
              <a:t>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</a:rPr>
              <a:t>    a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&gt;1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                      </a:t>
            </a:r>
            <a:r>
              <a:rPr lang="en-US" altLang="zh-CN" sz="2400" b="1" i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i="1" baseline="30000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i="1" baseline="30000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DB917-CF1C-466E-814C-0D82B7B51490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087563" y="5949950"/>
          <a:ext cx="12239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98500" imgH="419100" progId="Equation.3">
                  <p:embed/>
                </p:oleObj>
              </mc:Choice>
              <mc:Fallback>
                <p:oleObj name="公式" r:id="rId3" imgW="698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949950"/>
                        <a:ext cx="122396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6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547" y="2260189"/>
            <a:ext cx="4415378" cy="36875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1482725"/>
            <a:ext cx="7772400" cy="5375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72401"/>
              </a:buClr>
            </a:pP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）指数函数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对于正整数</a:t>
            </a:r>
            <a:r>
              <a:rPr lang="en-US" altLang="zh-CN" sz="2400" b="1" i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400" b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&gt;1: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sz="2400" b="1" dirty="0">
              <a:solidFill>
                <a:srgbClr val="FF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DB917-CF1C-466E-814C-0D82B7B51490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955364"/>
              </p:ext>
            </p:extLst>
          </p:nvPr>
        </p:nvGraphicFramePr>
        <p:xfrm>
          <a:off x="4182678" y="1761219"/>
          <a:ext cx="936104" cy="855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380880" progId="Equation.DSMT4">
                  <p:embed/>
                </p:oleObj>
              </mc:Choice>
              <mc:Fallback>
                <p:oleObj name="Equation" r:id="rId3" imgW="419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678" y="1761219"/>
                        <a:ext cx="936104" cy="855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6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141525"/>
              </p:ext>
            </p:extLst>
          </p:nvPr>
        </p:nvGraphicFramePr>
        <p:xfrm>
          <a:off x="1075680" y="2708920"/>
          <a:ext cx="35750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203040" progId="Equation.DSMT4">
                  <p:embed/>
                </p:oleObj>
              </mc:Choice>
              <mc:Fallback>
                <p:oleObj name="Equation" r:id="rId5" imgW="1600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680" y="2708920"/>
                        <a:ext cx="35750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319945"/>
              </p:ext>
            </p:extLst>
          </p:nvPr>
        </p:nvGraphicFramePr>
        <p:xfrm>
          <a:off x="1058863" y="3478213"/>
          <a:ext cx="45370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1840" imgH="977760" progId="Equation.DSMT4">
                  <p:embed/>
                </p:oleObj>
              </mc:Choice>
              <mc:Fallback>
                <p:oleObj name="Equation" r:id="rId7" imgW="203184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3478213"/>
                        <a:ext cx="4537075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306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1482725"/>
            <a:ext cx="7772400" cy="5375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72401"/>
              </a:buClr>
            </a:pP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）指数函数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对于正整数</a:t>
            </a:r>
            <a:r>
              <a:rPr lang="en-US" altLang="zh-CN" sz="2400" b="1" i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400" b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&gt;1: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sz="2400" b="1" dirty="0">
              <a:solidFill>
                <a:srgbClr val="FF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DB917-CF1C-466E-814C-0D82B7B51490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182678" y="1761219"/>
          <a:ext cx="936104" cy="855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380880" progId="Equation.DSMT4">
                  <p:embed/>
                </p:oleObj>
              </mc:Choice>
              <mc:Fallback>
                <p:oleObj name="Equation" r:id="rId3" imgW="419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678" y="1761219"/>
                        <a:ext cx="936104" cy="855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6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6356"/>
              </p:ext>
            </p:extLst>
          </p:nvPr>
        </p:nvGraphicFramePr>
        <p:xfrm>
          <a:off x="1043608" y="2924944"/>
          <a:ext cx="3965575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7680" imgH="939600" progId="Equation.DSMT4">
                  <p:embed/>
                </p:oleObj>
              </mc:Choice>
              <mc:Fallback>
                <p:oleObj name="Equation" r:id="rId5" imgW="1777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24944"/>
                        <a:ext cx="3965575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064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65D0C9-1A93-419C-8DA3-7EA19AB74EF1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10" name="AutoShape 8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729972"/>
              </p:ext>
            </p:extLst>
          </p:nvPr>
        </p:nvGraphicFramePr>
        <p:xfrm>
          <a:off x="829688" y="2132856"/>
          <a:ext cx="28527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406080" progId="Equation.DSMT4">
                  <p:embed/>
                </p:oleObj>
              </mc:Choice>
              <mc:Fallback>
                <p:oleObj name="Equation" r:id="rId3" imgW="1511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88" y="2132856"/>
                        <a:ext cx="28527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31660"/>
              </p:ext>
            </p:extLst>
          </p:nvPr>
        </p:nvGraphicFramePr>
        <p:xfrm>
          <a:off x="2051720" y="3573016"/>
          <a:ext cx="37655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93680" imgH="495000" progId="Equation.DSMT4">
                  <p:embed/>
                </p:oleObj>
              </mc:Choice>
              <mc:Fallback>
                <p:oleObj name="Equation" r:id="rId5" imgW="19936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573016"/>
                        <a:ext cx="37655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090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65D0C9-1A93-419C-8DA3-7EA19AB74EF1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10" name="AutoShape 8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</a:rPr>
              <a:t>泰勒公式：是将一个在</a:t>
            </a:r>
            <a:r>
              <a:rPr lang="en-US" altLang="zh-CN" b="1" dirty="0">
                <a:latin typeface="arial" panose="020B0604020202020204" pitchFamily="34" charset="0"/>
              </a:rPr>
              <a:t>x=x</a:t>
            </a:r>
            <a:r>
              <a:rPr lang="en-US" altLang="zh-CN" b="1" baseline="-25000" dirty="0">
                <a:latin typeface="arial" panose="020B0604020202020204" pitchFamily="34" charset="0"/>
              </a:rPr>
              <a:t>0</a:t>
            </a:r>
            <a:r>
              <a:rPr lang="zh-CN" altLang="en-US" b="1" dirty="0">
                <a:latin typeface="arial" panose="020B0604020202020204" pitchFamily="34" charset="0"/>
              </a:rPr>
              <a:t>处具有</a:t>
            </a:r>
            <a:r>
              <a:rPr lang="en-US" altLang="zh-CN" b="1" dirty="0">
                <a:latin typeface="arial" panose="020B0604020202020204" pitchFamily="34" charset="0"/>
              </a:rPr>
              <a:t>n</a:t>
            </a:r>
            <a:r>
              <a:rPr lang="zh-CN" altLang="en-US" b="1" dirty="0">
                <a:latin typeface="arial" panose="020B0604020202020204" pitchFamily="34" charset="0"/>
              </a:rPr>
              <a:t>阶导数的函数</a:t>
            </a:r>
            <a:r>
              <a:rPr lang="en-US" altLang="zh-CN" b="1" dirty="0">
                <a:latin typeface="arial" panose="020B0604020202020204" pitchFamily="34" charset="0"/>
              </a:rPr>
              <a:t>f</a:t>
            </a:r>
            <a:r>
              <a:rPr lang="zh-CN" altLang="en-US" b="1" dirty="0"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latin typeface="arial" panose="020B0604020202020204" pitchFamily="34" charset="0"/>
              </a:rPr>
              <a:t>x</a:t>
            </a:r>
            <a:r>
              <a:rPr lang="zh-CN" altLang="en-US" b="1" dirty="0">
                <a:latin typeface="arial" panose="020B0604020202020204" pitchFamily="34" charset="0"/>
              </a:rPr>
              <a:t>）利用关于（</a:t>
            </a:r>
            <a:r>
              <a:rPr lang="en-US" altLang="zh-CN" b="1" dirty="0">
                <a:latin typeface="arial" panose="020B0604020202020204" pitchFamily="34" charset="0"/>
              </a:rPr>
              <a:t>x-x</a:t>
            </a:r>
            <a:r>
              <a:rPr lang="en-US" altLang="zh-CN" b="1" baseline="-25000" dirty="0">
                <a:latin typeface="arial" panose="020B0604020202020204" pitchFamily="34" charset="0"/>
              </a:rPr>
              <a:t>0</a:t>
            </a:r>
            <a:r>
              <a:rPr lang="zh-CN" altLang="en-US" b="1" dirty="0">
                <a:latin typeface="arial" panose="020B0604020202020204" pitchFamily="34" charset="0"/>
              </a:rPr>
              <a:t>）的</a:t>
            </a:r>
            <a:r>
              <a:rPr lang="en-US" altLang="zh-CN" b="1" dirty="0">
                <a:latin typeface="arial" panose="020B0604020202020204" pitchFamily="34" charset="0"/>
              </a:rPr>
              <a:t>n</a:t>
            </a:r>
            <a:r>
              <a:rPr lang="zh-CN" altLang="en-US" b="1" dirty="0">
                <a:latin typeface="arial" panose="020B0604020202020204" pitchFamily="34" charset="0"/>
              </a:rPr>
              <a:t>次多项式来逼近函数的方法。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75556" y="3068261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若函数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）在包含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en-US" altLang="zh-CN" baseline="-25000" dirty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的某个闭区间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a,b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]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上具有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阶导数，且在开区间（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a,b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）上具有（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n+1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）阶导数，则对闭区间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a,b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]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上任意一点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，成立下式：</a:t>
            </a:r>
            <a:endParaRPr lang="zh-CN" altLang="en-US" dirty="0"/>
          </a:p>
        </p:txBody>
      </p:sp>
      <p:pic>
        <p:nvPicPr>
          <p:cNvPr id="59394" name="Picture 2" descr="https://gss1.bdstatic.com/9vo3dSag_xI4khGkpoWK1HF6hhy/baike/s%3D561/sign=143f6442fadeb48fff69a1d8c11e3aef/a686c9177f3e670920f8bbdc32c79f3df8dc551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2" y="4005064"/>
            <a:ext cx="7848872" cy="54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9750" y="4918354"/>
            <a:ext cx="7920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其中，表示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阶导数，等号后的多项式称为函数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）在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en-US" altLang="zh-CN" baseline="-25000" dirty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处的泰勒展开式，剩余的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R</a:t>
            </a:r>
            <a:r>
              <a:rPr lang="en-US" altLang="zh-CN" baseline="-25000" dirty="0">
                <a:solidFill>
                  <a:srgbClr val="333333"/>
                </a:solidFill>
                <a:latin typeface="arial" panose="020B0604020202020204" pitchFamily="34" charset="0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）是泰勒公式的余项，是（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x-x</a:t>
            </a:r>
            <a:r>
              <a:rPr lang="en-US" altLang="zh-CN" baseline="-25000" dirty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en-US" altLang="zh-CN" baseline="30000" dirty="0">
                <a:solidFill>
                  <a:srgbClr val="333333"/>
                </a:solidFill>
                <a:latin typeface="arial" panose="020B0604020202020204" pitchFamily="34" charset="0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的高阶无穷小。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690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76263" y="1986459"/>
            <a:ext cx="7772400" cy="2522661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000" b="1" dirty="0"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en-US" altLang="zh-CN" sz="2000" b="1" dirty="0"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en-US" altLang="zh-CN" sz="2000" b="1" dirty="0"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b="1" i="1" dirty="0">
                <a:ea typeface="黑体" panose="02010609060101010101" pitchFamily="49" charset="-122"/>
              </a:rPr>
              <a:t>e</a:t>
            </a:r>
            <a:r>
              <a:rPr lang="en-US" altLang="zh-CN" sz="2000" b="1" i="1" baseline="30000" dirty="0">
                <a:ea typeface="黑体" panose="02010609060101010101" pitchFamily="49" charset="-122"/>
              </a:rPr>
              <a:t>x</a:t>
            </a:r>
            <a:r>
              <a:rPr lang="en-US" altLang="zh-CN" sz="2000" b="1" dirty="0"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 1+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;</a:t>
            </a:r>
            <a:endParaRPr lang="en-US" altLang="zh-CN" sz="2000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|x| 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1  1+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  </a:t>
            </a:r>
            <a:r>
              <a:rPr lang="en-US" altLang="zh-CN" sz="2000" b="1" i="1" dirty="0">
                <a:ea typeface="黑体" panose="02010609060101010101" pitchFamily="49" charset="-122"/>
              </a:rPr>
              <a:t>e</a:t>
            </a:r>
            <a:r>
              <a:rPr lang="en-US" altLang="zh-CN" sz="2000" b="1" i="1" baseline="30000" dirty="0">
                <a:ea typeface="黑体" panose="02010609060101010101" pitchFamily="49" charset="-122"/>
              </a:rPr>
              <a:t>x</a:t>
            </a:r>
            <a:r>
              <a:rPr lang="en-US" altLang="zh-CN" sz="2000" b="1" dirty="0"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 1+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x+x</a:t>
            </a:r>
            <a:r>
              <a:rPr lang="en-US" altLang="zh-CN" sz="2000" b="1" baseline="30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 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ea typeface="黑体" panose="02010609060101010101" pitchFamily="49" charset="-122"/>
              </a:rPr>
              <a:t>e</a:t>
            </a:r>
            <a:r>
              <a:rPr lang="en-US" altLang="zh-CN" sz="2000" b="1" i="1" baseline="30000" dirty="0">
                <a:ea typeface="黑体" panose="02010609060101010101" pitchFamily="49" charset="-122"/>
              </a:rPr>
              <a:t>x</a:t>
            </a:r>
            <a:r>
              <a:rPr lang="en-US" altLang="zh-CN" sz="2000" b="1" dirty="0"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= 1+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x+ 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(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baseline="30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),  as </a:t>
            </a:r>
            <a:r>
              <a:rPr lang="en-US" altLang="zh-CN" sz="2000" b="1" i="1" dirty="0">
                <a:ea typeface="黑体" panose="02010609060101010101" pitchFamily="49" charset="-122"/>
              </a:rPr>
              <a:t>x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0;</a:t>
            </a:r>
          </a:p>
          <a:p>
            <a:pPr eaLnBrk="1" hangingPunct="1"/>
            <a:endParaRPr lang="en-US" altLang="zh-CN" sz="2000" b="1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65D0C9-1A93-419C-8DA3-7EA19AB74EF1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10427"/>
              </p:ext>
            </p:extLst>
          </p:nvPr>
        </p:nvGraphicFramePr>
        <p:xfrm>
          <a:off x="683568" y="1859664"/>
          <a:ext cx="57102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480" imgH="444240" progId="Equation.DSMT4">
                  <p:embed/>
                </p:oleObj>
              </mc:Choice>
              <mc:Fallback>
                <p:oleObj name="Equation" r:id="rId3" imgW="28954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59664"/>
                        <a:ext cx="57102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AutoShape 8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463" y="2555151"/>
            <a:ext cx="4673275" cy="390295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714375" y="2643188"/>
            <a:ext cx="7772400" cy="914400"/>
          </a:xfrm>
        </p:spPr>
        <p:txBody>
          <a:bodyPr/>
          <a:lstStyle/>
          <a:p>
            <a:pPr algn="ctr" eaLnBrk="1" hangingPunct="1"/>
            <a:r>
              <a:rPr lang="zh-CN" altLang="en-US"/>
              <a:t>算法的概念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7189"/>
            <a:ext cx="7772400" cy="482614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72401"/>
              </a:buClr>
            </a:pP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5</a:t>
            </a: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）对数函数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log </a:t>
            </a:r>
            <a:r>
              <a:rPr lang="en-US" altLang="zh-CN" sz="2400" i="1" dirty="0">
                <a:ea typeface="黑体" panose="02010609060101010101" pitchFamily="49" charset="-122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= log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ea typeface="黑体" panose="02010609060101010101" pitchFamily="49" charset="-122"/>
                <a:sym typeface="Symbol" panose="05050102010706020507" pitchFamily="18" charset="2"/>
              </a:rPr>
              <a:t>lg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黑体" panose="02010609060101010101" pitchFamily="49" charset="-122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= log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10</a:t>
            </a:r>
            <a:r>
              <a:rPr lang="en-US" altLang="zh-CN" sz="2400" i="1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ln </a:t>
            </a:r>
            <a:r>
              <a:rPr lang="en-US" altLang="zh-CN" sz="2400" i="1" dirty="0">
                <a:ea typeface="黑体" panose="02010609060101010101" pitchFamily="49" charset="-122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400" dirty="0" err="1">
                <a:ea typeface="黑体" panose="02010609060101010101" pitchFamily="49" charset="-122"/>
                <a:sym typeface="Symbol" panose="05050102010706020507" pitchFamily="18" charset="2"/>
              </a:rPr>
              <a:t>log</a:t>
            </a:r>
            <a:r>
              <a:rPr lang="en-US" altLang="zh-CN" sz="2400" i="1" baseline="-25000" dirty="0" err="1"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i="1" dirty="0" err="1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ea typeface="黑体" panose="02010609060101010101" pitchFamily="49" charset="-122"/>
                <a:sym typeface="Symbol" panose="05050102010706020507" pitchFamily="18" charset="2"/>
              </a:rPr>
              <a:t>log</a:t>
            </a:r>
            <a:r>
              <a:rPr lang="en-US" altLang="zh-CN" sz="2400" i="1" baseline="30000" dirty="0" err="1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400" i="1" dirty="0" err="1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= (log </a:t>
            </a:r>
            <a:r>
              <a:rPr lang="en-US" altLang="zh-CN" sz="2400" i="1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i="1" baseline="30000" dirty="0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 log </a:t>
            </a:r>
            <a:r>
              <a:rPr lang="en-US" altLang="zh-CN" sz="2400" dirty="0" err="1">
                <a:ea typeface="黑体" panose="02010609060101010101" pitchFamily="49" charset="-122"/>
                <a:sym typeface="Symbol" panose="05050102010706020507" pitchFamily="18" charset="2"/>
              </a:rPr>
              <a:t>log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黑体" panose="02010609060101010101" pitchFamily="49" charset="-122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= log(log </a:t>
            </a:r>
            <a:r>
              <a:rPr lang="en-US" altLang="zh-CN" sz="2400" i="1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调和级数的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个部分和：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6A2AA-8ADC-422D-91C2-036DA8361BF5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011931"/>
              </p:ext>
            </p:extLst>
          </p:nvPr>
        </p:nvGraphicFramePr>
        <p:xfrm>
          <a:off x="4211960" y="5229200"/>
          <a:ext cx="24225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444240" progId="Equation.DSMT4">
                  <p:embed/>
                </p:oleObj>
              </mc:Choice>
              <mc:Fallback>
                <p:oleObj name="Equation" r:id="rId3" imgW="1282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229200"/>
                        <a:ext cx="24225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3C54E-9759-46B1-82E9-86CA581A439C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907919"/>
              </p:ext>
            </p:extLst>
          </p:nvPr>
        </p:nvGraphicFramePr>
        <p:xfrm>
          <a:off x="935765" y="3457509"/>
          <a:ext cx="33845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12900" imgH="228600" progId="Equation.3">
                  <p:embed/>
                </p:oleObj>
              </mc:Choice>
              <mc:Fallback>
                <p:oleObj name="公式" r:id="rId2" imgW="1612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765" y="3457509"/>
                        <a:ext cx="33845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792342"/>
              </p:ext>
            </p:extLst>
          </p:nvPr>
        </p:nvGraphicFramePr>
        <p:xfrm>
          <a:off x="948566" y="4194094"/>
          <a:ext cx="23764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29810" imgH="241195" progId="Equation.3">
                  <p:embed/>
                </p:oleObj>
              </mc:Choice>
              <mc:Fallback>
                <p:oleObj name="公式" r:id="rId4" imgW="1129810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566" y="4194094"/>
                        <a:ext cx="23764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77925"/>
              </p:ext>
            </p:extLst>
          </p:nvPr>
        </p:nvGraphicFramePr>
        <p:xfrm>
          <a:off x="965877" y="4942500"/>
          <a:ext cx="1857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77476" imgH="444307" progId="Equation.3">
                  <p:embed/>
                </p:oleObj>
              </mc:Choice>
              <mc:Fallback>
                <p:oleObj name="公式" r:id="rId6" imgW="977476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77" y="4942500"/>
                        <a:ext cx="18573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44224"/>
              </p:ext>
            </p:extLst>
          </p:nvPr>
        </p:nvGraphicFramePr>
        <p:xfrm>
          <a:off x="928688" y="6127452"/>
          <a:ext cx="2643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82700" imgH="228600" progId="Equation.3">
                  <p:embed/>
                </p:oleObj>
              </mc:Choice>
              <mc:Fallback>
                <p:oleObj name="公式" r:id="rId8" imgW="1282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6127452"/>
                        <a:ext cx="26431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586233"/>
              </p:ext>
            </p:extLst>
          </p:nvPr>
        </p:nvGraphicFramePr>
        <p:xfrm>
          <a:off x="5724128" y="2562157"/>
          <a:ext cx="192881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77900" imgH="431800" progId="Equation.3">
                  <p:embed/>
                </p:oleObj>
              </mc:Choice>
              <mc:Fallback>
                <p:oleObj name="公式" r:id="rId10" imgW="977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562157"/>
                        <a:ext cx="1928813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58050"/>
              </p:ext>
            </p:extLst>
          </p:nvPr>
        </p:nvGraphicFramePr>
        <p:xfrm>
          <a:off x="5652690" y="3669441"/>
          <a:ext cx="20716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37836" imgH="203112" progId="Equation.3">
                  <p:embed/>
                </p:oleObj>
              </mc:Choice>
              <mc:Fallback>
                <p:oleObj name="公式" r:id="rId12" imgW="837836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690" y="3669441"/>
                        <a:ext cx="207168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AutoShape 16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28688" y="2010502"/>
            <a:ext cx="3857625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a&gt;0,b&gt;0,c&gt;0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425545"/>
              </p:ext>
            </p:extLst>
          </p:nvPr>
        </p:nvGraphicFramePr>
        <p:xfrm>
          <a:off x="935765" y="2734401"/>
          <a:ext cx="15001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96641" imgH="203112" progId="Equation.DSMT4">
                  <p:embed/>
                </p:oleObj>
              </mc:Choice>
              <mc:Fallback>
                <p:oleObj name="Equation" r:id="rId14" imgW="596641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765" y="2734401"/>
                        <a:ext cx="15001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18432" y="15862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对数的性质：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205105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-1&lt;x1 </a:t>
            </a: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7F159D-9DF2-424F-8294-291BC95E1D3F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40949"/>
              </p:ext>
            </p:extLst>
          </p:nvPr>
        </p:nvGraphicFramePr>
        <p:xfrm>
          <a:off x="905429" y="3645024"/>
          <a:ext cx="5535612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1760" imgH="1244520" progId="Equation.DSMT4">
                  <p:embed/>
                </p:oleObj>
              </mc:Choice>
              <mc:Fallback>
                <p:oleObj name="Equation" r:id="rId3" imgW="2831760" imgH="1244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429" y="3645024"/>
                        <a:ext cx="5535612" cy="241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AutoShape 10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048169"/>
              </p:ext>
            </p:extLst>
          </p:nvPr>
        </p:nvGraphicFramePr>
        <p:xfrm>
          <a:off x="905429" y="2941660"/>
          <a:ext cx="49895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52400" imgH="215640" progId="Equation.DSMT4">
                  <p:embed/>
                </p:oleObj>
              </mc:Choice>
              <mc:Fallback>
                <p:oleObj name="Equation" r:id="rId5" imgW="255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429" y="2941660"/>
                        <a:ext cx="49895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199683"/>
              </p:ext>
            </p:extLst>
          </p:nvPr>
        </p:nvGraphicFramePr>
        <p:xfrm>
          <a:off x="2227262" y="1896861"/>
          <a:ext cx="382428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55520" imgH="368280" progId="Equation.DSMT4">
                  <p:embed/>
                </p:oleObj>
              </mc:Choice>
              <mc:Fallback>
                <p:oleObj name="Equation" r:id="rId7" imgW="19555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2" y="1896861"/>
                        <a:ext cx="382428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2051050"/>
            <a:ext cx="7772400" cy="657870"/>
          </a:xfrm>
        </p:spPr>
        <p:txBody>
          <a:bodyPr/>
          <a:lstStyle/>
          <a:p>
            <a:pPr eaLnBrk="1" hangingPunct="1"/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for 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&gt; -1,</a:t>
            </a:r>
          </a:p>
          <a:p>
            <a:pPr eaLnBrk="1" hangingPunct="1"/>
            <a:endParaRPr lang="en-US" altLang="zh-CN" sz="2000" b="1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7F159D-9DF2-424F-8294-291BC95E1D3F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12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003694"/>
              </p:ext>
            </p:extLst>
          </p:nvPr>
        </p:nvGraphicFramePr>
        <p:xfrm>
          <a:off x="2339752" y="1816100"/>
          <a:ext cx="2341115" cy="74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520" imgH="330120" progId="Equation.DSMT4">
                  <p:embed/>
                </p:oleObj>
              </mc:Choice>
              <mc:Fallback>
                <p:oleObj name="Equation" r:id="rId3" imgW="1028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816100"/>
                        <a:ext cx="2341115" cy="748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AutoShape 10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56001" y="2840758"/>
            <a:ext cx="7772400" cy="119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3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eaLnBrk="1" hangingPunct="1"/>
            <a:r>
              <a:rPr lang="zh-CN" altLang="en-US" sz="2000" b="1" kern="0" dirty="0">
                <a:ea typeface="黑体" panose="02010609060101010101" pitchFamily="49" charset="-122"/>
                <a:sym typeface="Symbol" panose="05050102010706020507" pitchFamily="18" charset="2"/>
              </a:rPr>
              <a:t>中值定理</a:t>
            </a:r>
            <a:endParaRPr lang="en-US" altLang="zh-CN" sz="2000" b="1" kern="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000" b="1" kern="0" dirty="0">
                <a:ea typeface="黑体" panose="02010609060101010101" pitchFamily="49" charset="-122"/>
                <a:sym typeface="Symbol" panose="05050102010706020507" pitchFamily="18" charset="2"/>
              </a:rPr>
              <a:t>      </a:t>
            </a:r>
            <a:r>
              <a:rPr lang="zh-CN" altLang="en-US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如果函数</a:t>
            </a: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）满足在闭区间</a:t>
            </a: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000" kern="0" dirty="0" err="1">
                <a:ea typeface="黑体" panose="02010609060101010101" pitchFamily="49" charset="-122"/>
                <a:sym typeface="Symbol" panose="05050102010706020507" pitchFamily="18" charset="2"/>
              </a:rPr>
              <a:t>a,b</a:t>
            </a: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上连续，开区间</a:t>
            </a: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kern="0" dirty="0" err="1">
                <a:ea typeface="黑体" panose="02010609060101010101" pitchFamily="49" charset="-122"/>
                <a:sym typeface="Symbol" panose="05050102010706020507" pitchFamily="18" charset="2"/>
              </a:rPr>
              <a:t>a,b</a:t>
            </a: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上可导，那么在（</a:t>
            </a:r>
            <a:r>
              <a:rPr lang="en-US" altLang="zh-CN" sz="2000" kern="0" dirty="0" err="1">
                <a:ea typeface="黑体" panose="02010609060101010101" pitchFamily="49" charset="-122"/>
                <a:sym typeface="Symbol" panose="05050102010706020507" pitchFamily="18" charset="2"/>
              </a:rPr>
              <a:t>a,b</a:t>
            </a:r>
            <a:r>
              <a:rPr lang="zh-CN" altLang="en-US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）上至少存在一点</a:t>
            </a:r>
            <a:r>
              <a:rPr lang="el-GR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ε</a:t>
            </a:r>
            <a:r>
              <a:rPr lang="zh-CN" altLang="en-US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使得等式</a:t>
            </a: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f(b)-f(a)=f’(</a:t>
            </a:r>
            <a:r>
              <a:rPr lang="el-GR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ε</a:t>
            </a: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)(b-a)</a:t>
            </a:r>
            <a:r>
              <a:rPr lang="zh-CN" altLang="en-US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成立。</a:t>
            </a:r>
            <a:endParaRPr lang="en-US" altLang="zh-CN" sz="2000" kern="0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25169" y="4167510"/>
            <a:ext cx="7735081" cy="119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3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eaLnBrk="1" hangingPunct="1"/>
            <a:r>
              <a:rPr lang="zh-CN" altLang="en-US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对于</a:t>
            </a: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f(x)=ln(x),</a:t>
            </a:r>
            <a:r>
              <a:rPr lang="zh-CN" altLang="en-US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存在</a:t>
            </a: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000" dirty="0"/>
              <a:t>∈（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1+x</a:t>
            </a:r>
            <a:r>
              <a:rPr lang="zh-CN" altLang="en-US" sz="2000" dirty="0"/>
              <a:t>），使得：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     ln(1+x)-ln(1) = x/c</a:t>
            </a:r>
          </a:p>
          <a:p>
            <a:pPr marL="0" indent="0" eaLnBrk="1" hangingPunct="1">
              <a:buNone/>
            </a:pP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zh-CN" altLang="en-US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即：</a:t>
            </a:r>
            <a:r>
              <a:rPr lang="en-US" altLang="zh-CN" sz="2000" kern="0" dirty="0">
                <a:ea typeface="黑体" panose="02010609060101010101" pitchFamily="49" charset="-122"/>
                <a:sym typeface="Symbol" panose="05050102010706020507" pitchFamily="18" charset="2"/>
              </a:rPr>
              <a:t>x/(1+x)≤ln(1+x)≤x</a:t>
            </a:r>
          </a:p>
        </p:txBody>
      </p:sp>
    </p:spTree>
    <p:extLst>
      <p:ext uri="{BB962C8B-B14F-4D97-AF65-F5344CB8AC3E}">
        <p14:creationId xmlns:p14="http://schemas.microsoft.com/office/powerpoint/2010/main" val="4166213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2051050"/>
            <a:ext cx="7772400" cy="4114800"/>
          </a:xfrm>
        </p:spPr>
        <p:txBody>
          <a:bodyPr/>
          <a:lstStyle/>
          <a:p>
            <a:pPr eaLnBrk="1" hangingPunct="1"/>
            <a:endParaRPr lang="en-US" altLang="zh-CN" sz="2000" b="1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000" b="1" dirty="0">
                <a:ea typeface="黑体" panose="02010609060101010101" pitchFamily="49" charset="-122"/>
                <a:sym typeface="Symbol" panose="05050102010706020507" pitchFamily="18" charset="2"/>
              </a:rPr>
              <a:t>如果 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) =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b="1" dirty="0" err="1">
                <a:ea typeface="黑体" panose="02010609060101010101" pitchFamily="49" charset="-122"/>
                <a:sym typeface="Symbol" panose="05050102010706020507" pitchFamily="18" charset="2"/>
              </a:rPr>
              <a:t>log</a:t>
            </a:r>
            <a:r>
              <a:rPr lang="en-US" altLang="zh-CN" sz="2000" b="1" i="1" baseline="30000" dirty="0" err="1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000" b="1" i="1" dirty="0" err="1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000" b="1" dirty="0">
                <a:ea typeface="黑体" panose="02010609060101010101" pitchFamily="49" charset="-122"/>
                <a:sym typeface="Symbol" panose="05050102010706020507" pitchFamily="18" charset="2"/>
              </a:rPr>
              <a:t>，则称 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对数多项式有界</a:t>
            </a:r>
            <a:endParaRPr lang="en-US" altLang="zh-CN" sz="2000" b="1" dirty="0">
              <a:solidFill>
                <a:srgbClr val="FF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000" b="1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for any </a:t>
            </a:r>
            <a:r>
              <a:rPr lang="en-US" altLang="zh-CN" sz="2000" b="1" i="1" dirty="0"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en-US" altLang="zh-CN" sz="2000" b="1" dirty="0">
                <a:ea typeface="黑体" panose="02010609060101010101" pitchFamily="49" charset="-122"/>
                <a:sym typeface="Symbol" panose="05050102010706020507" pitchFamily="18" charset="2"/>
              </a:rPr>
              <a:t>&gt; 0,  </a:t>
            </a:r>
            <a:r>
              <a:rPr lang="en-US" altLang="zh-CN" sz="2000" b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log</a:t>
            </a:r>
            <a:r>
              <a:rPr lang="en-US" altLang="zh-CN" sz="2000" b="1" i="1" baseline="30000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000" b="1" i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0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000" b="1" i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b="1" i="1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000" b="1" i="1" baseline="30000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7F159D-9DF2-424F-8294-291BC95E1D3F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120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15433"/>
              </p:ext>
            </p:extLst>
          </p:nvPr>
        </p:nvGraphicFramePr>
        <p:xfrm>
          <a:off x="899592" y="3789040"/>
          <a:ext cx="2731809" cy="815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406080" progId="Equation.DSMT4">
                  <p:embed/>
                </p:oleObj>
              </mc:Choice>
              <mc:Fallback>
                <p:oleObj name="Equation" r:id="rId3" imgW="1358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89040"/>
                        <a:ext cx="2731809" cy="815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AutoShape 10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68038"/>
              </p:ext>
            </p:extLst>
          </p:nvPr>
        </p:nvGraphicFramePr>
        <p:xfrm>
          <a:off x="899592" y="4773252"/>
          <a:ext cx="37798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79560" imgH="203040" progId="Equation.DSMT4">
                  <p:embed/>
                </p:oleObj>
              </mc:Choice>
              <mc:Fallback>
                <p:oleObj name="Equation" r:id="rId5" imgW="1879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73252"/>
                        <a:ext cx="37798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057103"/>
              </p:ext>
            </p:extLst>
          </p:nvPr>
        </p:nvGraphicFramePr>
        <p:xfrm>
          <a:off x="853565" y="5361275"/>
          <a:ext cx="27813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200" imgH="406080" progId="Equation.DSMT4">
                  <p:embed/>
                </p:oleObj>
              </mc:Choice>
              <mc:Fallback>
                <p:oleObj name="Equation" r:id="rId7" imgW="1384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565" y="5361275"/>
                        <a:ext cx="27813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84409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554163"/>
            <a:ext cx="7772400" cy="54752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72401"/>
              </a:buClr>
            </a:pP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6</a:t>
            </a: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）阶乘函数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ZapfDingbats" pitchFamily="82" charset="2"/>
              <a:buNone/>
            </a:pPr>
            <a:endParaRPr lang="en-US" altLang="zh-CN" sz="24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ZapfDingbats" pitchFamily="82" charset="2"/>
              <a:buNone/>
            </a:pPr>
            <a:endParaRPr lang="zh-CN" altLang="en-US" sz="24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>
                <a:ea typeface="黑体" panose="02010609060101010101" pitchFamily="49" charset="-122"/>
                <a:sym typeface="Symbol" panose="05050102010706020507" pitchFamily="18" charset="2"/>
              </a:rPr>
              <a:t>Stirling’s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 approximation(</a:t>
            </a:r>
            <a:r>
              <a:rPr lang="zh-CN" altLang="en-US" sz="2400" dirty="0"/>
              <a:t>斯特林公式</a:t>
            </a:r>
            <a:r>
              <a:rPr lang="en-US" altLang="zh-CN" sz="2400" dirty="0"/>
              <a:t>,</a:t>
            </a:r>
            <a:r>
              <a:rPr lang="zh-CN" altLang="en-US" sz="2400" dirty="0"/>
              <a:t>阶乘近似值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ea typeface="黑体" panose="02010609060101010101" pitchFamily="49" charset="-122"/>
              </a:rPr>
              <a:t> 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36F6B4-C4DD-419D-8676-4249AFC3F958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643188" y="2214563"/>
          <a:ext cx="26638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82700" imgH="457200" progId="Equation.3">
                  <p:embed/>
                </p:oleObj>
              </mc:Choice>
              <mc:Fallback>
                <p:oleObj name="公式" r:id="rId2" imgW="1282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214563"/>
                        <a:ext cx="2663825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6"/>
          <p:cNvGraphicFramePr>
            <a:graphicFrameLocks noChangeAspect="1"/>
          </p:cNvGraphicFramePr>
          <p:nvPr/>
        </p:nvGraphicFramePr>
        <p:xfrm>
          <a:off x="2714625" y="3286125"/>
          <a:ext cx="2038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88614" imgH="177723" progId="Equation.3">
                  <p:embed/>
                </p:oleObj>
              </mc:Choice>
              <mc:Fallback>
                <p:oleObj name="公式" r:id="rId4" imgW="888614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286125"/>
                        <a:ext cx="20383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934819"/>
              </p:ext>
            </p:extLst>
          </p:nvPr>
        </p:nvGraphicFramePr>
        <p:xfrm>
          <a:off x="2357438" y="4714875"/>
          <a:ext cx="374491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482600" progId="Equation.DSMT4">
                  <p:embed/>
                </p:oleObj>
              </mc:Choice>
              <mc:Fallback>
                <p:oleObj name="Equation" r:id="rId6" imgW="16637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3744912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AutoShape 11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E9D9CB-420A-498C-9D86-FA3AC84F3C16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900113" y="1679575"/>
          <a:ext cx="295275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80588" imgH="469696" progId="Equation.3">
                  <p:embed/>
                </p:oleObj>
              </mc:Choice>
              <mc:Fallback>
                <p:oleObj name="公式" r:id="rId2" imgW="1180588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79575"/>
                        <a:ext cx="295275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6"/>
          <p:cNvGraphicFramePr>
            <a:graphicFrameLocks noChangeAspect="1"/>
          </p:cNvGraphicFramePr>
          <p:nvPr/>
        </p:nvGraphicFramePr>
        <p:xfrm>
          <a:off x="4427538" y="1824038"/>
          <a:ext cx="26638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5977" imgH="393529" progId="Equation.3">
                  <p:embed/>
                </p:oleObj>
              </mc:Choice>
              <mc:Fallback>
                <p:oleObj name="公式" r:id="rId4" imgW="120597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824038"/>
                        <a:ext cx="26638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889457"/>
              </p:ext>
            </p:extLst>
          </p:nvPr>
        </p:nvGraphicFramePr>
        <p:xfrm>
          <a:off x="900113" y="3098800"/>
          <a:ext cx="1584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34725" imgH="228501" progId="Equation.3">
                  <p:embed/>
                </p:oleObj>
              </mc:Choice>
              <mc:Fallback>
                <p:oleObj name="公式" r:id="rId6" imgW="634725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98800"/>
                        <a:ext cx="1584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709311"/>
              </p:ext>
            </p:extLst>
          </p:nvPr>
        </p:nvGraphicFramePr>
        <p:xfrm>
          <a:off x="949170" y="3980657"/>
          <a:ext cx="1511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60400" imgH="228600" progId="Equation.3">
                  <p:embed/>
                </p:oleObj>
              </mc:Choice>
              <mc:Fallback>
                <p:oleObj name="公式" r:id="rId8" imgW="660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170" y="3980657"/>
                        <a:ext cx="15113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9599"/>
              </p:ext>
            </p:extLst>
          </p:nvPr>
        </p:nvGraphicFramePr>
        <p:xfrm>
          <a:off x="949170" y="5013176"/>
          <a:ext cx="27638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18671" imgH="203112" progId="Equation.3">
                  <p:embed/>
                </p:oleObj>
              </mc:Choice>
              <mc:Fallback>
                <p:oleObj name="公式" r:id="rId10" imgW="1218671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170" y="5013176"/>
                        <a:ext cx="276383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AutoShape 1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E9D9CB-420A-498C-9D86-FA3AC84F3C16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32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93009"/>
              </p:ext>
            </p:extLst>
          </p:nvPr>
        </p:nvGraphicFramePr>
        <p:xfrm>
          <a:off x="3419872" y="1503772"/>
          <a:ext cx="26638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05977" imgH="393529" progId="Equation.3">
                  <p:embed/>
                </p:oleObj>
              </mc:Choice>
              <mc:Fallback>
                <p:oleObj name="公式" r:id="rId2" imgW="120597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503772"/>
                        <a:ext cx="26638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90997"/>
              </p:ext>
            </p:extLst>
          </p:nvPr>
        </p:nvGraphicFramePr>
        <p:xfrm>
          <a:off x="971550" y="1700808"/>
          <a:ext cx="1584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34725" imgH="228501" progId="Equation.3">
                  <p:embed/>
                </p:oleObj>
              </mc:Choice>
              <mc:Fallback>
                <p:oleObj name="公式" r:id="rId4" imgW="6347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808"/>
                        <a:ext cx="1584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AutoShape 1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76642"/>
              </p:ext>
            </p:extLst>
          </p:nvPr>
        </p:nvGraphicFramePr>
        <p:xfrm>
          <a:off x="971550" y="2924944"/>
          <a:ext cx="6127750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880" imgH="952200" progId="Equation.DSMT4">
                  <p:embed/>
                </p:oleObj>
              </mc:Choice>
              <mc:Fallback>
                <p:oleObj name="Equation" r:id="rId6" imgW="24508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944"/>
                        <a:ext cx="6127750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00291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E9D9CB-420A-498C-9D86-FA3AC84F3C16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32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600771"/>
              </p:ext>
            </p:extLst>
          </p:nvPr>
        </p:nvGraphicFramePr>
        <p:xfrm>
          <a:off x="5103790" y="1700808"/>
          <a:ext cx="26638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05977" imgH="393529" progId="Equation.3">
                  <p:embed/>
                </p:oleObj>
              </mc:Choice>
              <mc:Fallback>
                <p:oleObj name="公式" r:id="rId2" imgW="120597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790" y="1700808"/>
                        <a:ext cx="26638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14581"/>
              </p:ext>
            </p:extLst>
          </p:nvPr>
        </p:nvGraphicFramePr>
        <p:xfrm>
          <a:off x="873857" y="2028031"/>
          <a:ext cx="27638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18671" imgH="203112" progId="Equation.3">
                  <p:embed/>
                </p:oleObj>
              </mc:Choice>
              <mc:Fallback>
                <p:oleObj name="公式" r:id="rId4" imgW="121867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857" y="2028031"/>
                        <a:ext cx="276383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AutoShape 14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算法渐近复杂性分析中常用函数 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21747"/>
              </p:ext>
            </p:extLst>
          </p:nvPr>
        </p:nvGraphicFramePr>
        <p:xfrm>
          <a:off x="863585" y="2780928"/>
          <a:ext cx="4146550" cy="370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1663560" progId="Equation.DSMT4">
                  <p:embed/>
                </p:oleObj>
              </mc:Choice>
              <mc:Fallback>
                <p:oleObj name="Equation" r:id="rId6" imgW="182880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5" y="2780928"/>
                        <a:ext cx="4146550" cy="370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91530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3810000"/>
            <a:ext cx="0" cy="0"/>
          </a:xfrm>
        </p:spPr>
      </p:pic>
      <p:sp>
        <p:nvSpPr>
          <p:cNvPr id="54275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679758-A809-4BF4-821C-367EE8307C76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4276" name="AutoShape 7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算法分析中常见的复杂性函数 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8135937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ea typeface="黑体" panose="02010609060101010101" pitchFamily="49" charset="-122"/>
              </a:rPr>
              <a:t>算法是指</a:t>
            </a: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解决问题</a:t>
            </a:r>
            <a:r>
              <a:rPr lang="zh-CN" altLang="en-US" sz="3200" dirty="0">
                <a:ea typeface="黑体" panose="02010609060101010101" pitchFamily="49" charset="-122"/>
              </a:rPr>
              <a:t>的一种方法或一个过程。</a:t>
            </a:r>
          </a:p>
          <a:p>
            <a:pPr eaLnBrk="1" hangingPunct="1"/>
            <a:r>
              <a:rPr lang="zh-CN" altLang="en-US" sz="3200" dirty="0">
                <a:ea typeface="黑体" panose="02010609060101010101" pitchFamily="49" charset="-122"/>
              </a:rPr>
              <a:t>算法是若干指令的有穷序列，满足性质：</a:t>
            </a:r>
          </a:p>
          <a:p>
            <a:pPr lvl="1" eaLnBrk="1" hangingPunct="1"/>
            <a:r>
              <a:rPr lang="zh-CN" altLang="en-US" sz="2600" b="1" dirty="0">
                <a:solidFill>
                  <a:schemeClr val="accent2"/>
                </a:solidFill>
              </a:rPr>
              <a:t>输入</a:t>
            </a:r>
            <a:r>
              <a:rPr lang="zh-CN" altLang="en-US" sz="2600" dirty="0"/>
              <a:t>：</a:t>
            </a:r>
            <a:r>
              <a:rPr lang="zh-CN" altLang="en-US" sz="2600" dirty="0">
                <a:solidFill>
                  <a:srgbClr val="FF0000"/>
                </a:solidFill>
              </a:rPr>
              <a:t>有外部提供的量</a:t>
            </a:r>
            <a:r>
              <a:rPr lang="zh-CN" altLang="en-US" sz="2600" dirty="0"/>
              <a:t>作为算法的输入。</a:t>
            </a:r>
          </a:p>
          <a:p>
            <a:pPr lvl="1" eaLnBrk="1" hangingPunct="1"/>
            <a:r>
              <a:rPr lang="zh-CN" altLang="en-US" sz="2600" b="1" dirty="0">
                <a:solidFill>
                  <a:schemeClr val="accent2"/>
                </a:solidFill>
              </a:rPr>
              <a:t>输出</a:t>
            </a:r>
            <a:r>
              <a:rPr lang="zh-CN" altLang="en-US" sz="2600" dirty="0"/>
              <a:t>：算法产生</a:t>
            </a:r>
            <a:r>
              <a:rPr lang="zh-CN" altLang="en-US" sz="2600" dirty="0">
                <a:solidFill>
                  <a:srgbClr val="FF0000"/>
                </a:solidFill>
              </a:rPr>
              <a:t>至少一个</a:t>
            </a:r>
            <a:r>
              <a:rPr lang="zh-CN" altLang="en-US" sz="2600" dirty="0"/>
              <a:t>量作为输出。</a:t>
            </a:r>
          </a:p>
          <a:p>
            <a:pPr lvl="1" eaLnBrk="1" hangingPunct="1"/>
            <a:r>
              <a:rPr lang="zh-CN" altLang="en-US" sz="2600" b="1" dirty="0">
                <a:solidFill>
                  <a:schemeClr val="accent2"/>
                </a:solidFill>
              </a:rPr>
              <a:t>确定性</a:t>
            </a:r>
            <a:r>
              <a:rPr lang="zh-CN" altLang="en-US" sz="2600" dirty="0"/>
              <a:t>：组成算法的每条指令是清晰，</a:t>
            </a:r>
            <a:r>
              <a:rPr lang="zh-CN" altLang="en-US" sz="2600" dirty="0">
                <a:solidFill>
                  <a:srgbClr val="FF0000"/>
                </a:solidFill>
              </a:rPr>
              <a:t>无歧义</a:t>
            </a:r>
            <a:r>
              <a:rPr lang="zh-CN" altLang="en-US" sz="2600" dirty="0"/>
              <a:t>的。</a:t>
            </a:r>
            <a:r>
              <a:rPr lang="zh-CN" altLang="en-US" sz="2600" u="sng" dirty="0"/>
              <a:t>（相同的输入得到相同的输出）</a:t>
            </a:r>
          </a:p>
          <a:p>
            <a:pPr lvl="1" eaLnBrk="1" hangingPunct="1"/>
            <a:r>
              <a:rPr lang="zh-CN" altLang="en-US" sz="2600" b="1" dirty="0">
                <a:solidFill>
                  <a:schemeClr val="accent2"/>
                </a:solidFill>
              </a:rPr>
              <a:t>有限性</a:t>
            </a:r>
            <a:r>
              <a:rPr lang="zh-CN" altLang="en-US" sz="2600" dirty="0"/>
              <a:t>：算法中每条指令的</a:t>
            </a:r>
            <a:r>
              <a:rPr lang="zh-CN" altLang="en-US" sz="2600" dirty="0">
                <a:solidFill>
                  <a:srgbClr val="FF0000"/>
                </a:solidFill>
              </a:rPr>
              <a:t>执行次数是有限的</a:t>
            </a:r>
            <a:r>
              <a:rPr lang="zh-CN" altLang="en-US" sz="2600" dirty="0"/>
              <a:t>，执行每条</a:t>
            </a:r>
            <a:r>
              <a:rPr lang="zh-CN" altLang="en-US" sz="2600" dirty="0">
                <a:solidFill>
                  <a:srgbClr val="FF0000"/>
                </a:solidFill>
              </a:rPr>
              <a:t>指令的时间也是有限的</a:t>
            </a:r>
            <a:r>
              <a:rPr lang="zh-CN" altLang="en-US" sz="2600" dirty="0"/>
              <a:t>。</a:t>
            </a:r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916113"/>
            <a:ext cx="7200900" cy="4760912"/>
          </a:xfrm>
        </p:spPr>
      </p:pic>
      <p:sp>
        <p:nvSpPr>
          <p:cNvPr id="55299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FE447A-06EA-49D8-8213-DE5D90777E4F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5300" name="AutoShape 7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小规模数据 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844675"/>
            <a:ext cx="7416800" cy="4857750"/>
          </a:xfrm>
        </p:spPr>
      </p:pic>
      <p:sp>
        <p:nvSpPr>
          <p:cNvPr id="57347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1F022E-149F-4630-B82E-7EB4AE2EDF0D}" type="slidenum">
              <a:rPr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48" name="AutoShape 8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5629F9"/>
                </a:solidFill>
                <a:latin typeface="楷体_GB2312" pitchFamily="49" charset="-122"/>
                <a:ea typeface="楷体_GB2312" pitchFamily="49" charset="-122"/>
              </a:rPr>
              <a:t>中等规模数据 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求渐进表达式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31640" y="2010408"/>
          <a:ext cx="10874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190440" progId="Equation.DSMT4">
                  <p:embed/>
                </p:oleObj>
              </mc:Choice>
              <mc:Fallback>
                <p:oleObj name="Equation" r:id="rId2" imgW="533160" imgH="19044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010408"/>
                        <a:ext cx="10874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347864" y="2010409"/>
          <a:ext cx="12176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190440" progId="Equation.DSMT4">
                  <p:embed/>
                </p:oleObj>
              </mc:Choice>
              <mc:Fallback>
                <p:oleObj name="Equation" r:id="rId4" imgW="596880" imgH="19044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010409"/>
                        <a:ext cx="121761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796136" y="2060848"/>
          <a:ext cx="958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800" imgH="152280" progId="Equation.DSMT4">
                  <p:embed/>
                </p:oleObj>
              </mc:Choice>
              <mc:Fallback>
                <p:oleObj name="Equation" r:id="rId6" imgW="469800" imgH="152280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060848"/>
                        <a:ext cx="9588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369416" y="2986632"/>
          <a:ext cx="1063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215640" progId="Equation.DSMT4">
                  <p:embed/>
                </p:oleObj>
              </mc:Choice>
              <mc:Fallback>
                <p:oleObj name="Equation" r:id="rId8" imgW="520560" imgH="21564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416" y="2986632"/>
                        <a:ext cx="10636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49098" y="3015075"/>
          <a:ext cx="933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15640" progId="Equation.DSMT4">
                  <p:embed/>
                </p:oleObj>
              </mc:Choice>
              <mc:Fallback>
                <p:oleObj name="Equation" r:id="rId10" imgW="457200" imgH="215640" progId="Equation.DSMT4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098" y="3015075"/>
                        <a:ext cx="9334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5796136" y="2946512"/>
          <a:ext cx="1504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6560" imgH="215640" progId="Equation.DSMT4">
                  <p:embed/>
                </p:oleObj>
              </mc:Choice>
              <mc:Fallback>
                <p:oleObj name="Equation" r:id="rId12" imgW="736560" imgH="21564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946512"/>
                        <a:ext cx="15049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363664" y="4242978"/>
          <a:ext cx="11922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20" imgH="215640" progId="Equation.DSMT4">
                  <p:embed/>
                </p:oleObj>
              </mc:Choice>
              <mc:Fallback>
                <p:oleObj name="Equation" r:id="rId14" imgW="583920" imgH="21564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4" y="4242978"/>
                        <a:ext cx="11922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419872" y="4227363"/>
          <a:ext cx="12430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09480" imgH="215640" progId="Equation.DSMT4">
                  <p:embed/>
                </p:oleObj>
              </mc:Choice>
              <mc:Fallback>
                <p:oleObj name="Equation" r:id="rId16" imgW="609480" imgH="21564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227363"/>
                        <a:ext cx="12430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5868144" y="4253558"/>
          <a:ext cx="10096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000" imgH="190440" progId="Equation.DSMT4">
                  <p:embed/>
                </p:oleObj>
              </mc:Choice>
              <mc:Fallback>
                <p:oleObj name="Equation" r:id="rId18" imgW="495000" imgH="190440" progId="Equation.DSMT4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253558"/>
                        <a:ext cx="10096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算法的输入规模与计算时间分析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568" y="1628800"/>
            <a:ext cx="7546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算法的输入规模为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时计算时间为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。在某台计算机上实现并完成该算法的时间为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秒。现有另一台计算机，其运行速度为第一台的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倍，那么在这台新机器上用同一算法在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秒内能解决多大规模的问题？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371745" y="3418324"/>
          <a:ext cx="9826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190440" progId="Equation.DSMT4">
                  <p:embed/>
                </p:oleObj>
              </mc:Choice>
              <mc:Fallback>
                <p:oleObj name="Equation" r:id="rId2" imgW="482400" imgH="190440" progId="Equation.DSMT4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745" y="3418324"/>
                        <a:ext cx="982662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331913" y="4081463"/>
          <a:ext cx="59261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080" imgH="215640" progId="Equation.DSMT4">
                  <p:embed/>
                </p:oleObj>
              </mc:Choice>
              <mc:Fallback>
                <p:oleObj name="Equation" r:id="rId4" imgW="2908080" imgH="215640" progId="Equation.DSMT4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81463"/>
                        <a:ext cx="5926137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325810" y="4797170"/>
          <a:ext cx="10620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560" imgH="152280" progId="Equation.DSMT4">
                  <p:embed/>
                </p:oleObj>
              </mc:Choice>
              <mc:Fallback>
                <p:oleObj name="Equation" r:id="rId6" imgW="520560" imgH="152280" progId="Equation.DSMT4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810" y="4797170"/>
                        <a:ext cx="10620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386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算法的输入规模和计算时间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0103" y="1628800"/>
            <a:ext cx="754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若上述算法计算时间改进为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T(n)=n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，其余条件不变，则在新机器上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时间可以解多大规模的问题？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658665"/>
              </p:ext>
            </p:extLst>
          </p:nvPr>
        </p:nvGraphicFramePr>
        <p:xfrm>
          <a:off x="5148064" y="2860594"/>
          <a:ext cx="8286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152280" progId="Equation.DSMT4">
                  <p:embed/>
                </p:oleObj>
              </mc:Choice>
              <mc:Fallback>
                <p:oleObj name="Equation" r:id="rId2" imgW="406080" imgH="152280" progId="Equation.DSMT4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860594"/>
                        <a:ext cx="828675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95219" y="4006339"/>
            <a:ext cx="754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若上述算法计算时间改进为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T(n)=8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，其余条件不变，则在新机器上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时间可以解多大规模的问题？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F19AEA-AC77-E147-976F-DF3356179A4E}"/>
              </a:ext>
            </a:extLst>
          </p:cNvPr>
          <p:cNvSpPr txBox="1"/>
          <p:nvPr/>
        </p:nvSpPr>
        <p:spPr>
          <a:xfrm>
            <a:off x="3471125" y="263606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t=n</a:t>
            </a:r>
            <a:r>
              <a:rPr kumimoji="1" lang="en-US" altLang="zh-CN" baseline="30000" dirty="0"/>
              <a:t>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CC884D-D9AF-4148-ADB2-5CCB346B21EE}"/>
              </a:ext>
            </a:extLst>
          </p:cNvPr>
          <p:cNvSpPr/>
          <p:nvPr/>
        </p:nvSpPr>
        <p:spPr>
          <a:xfrm>
            <a:off x="3451650" y="3102648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64t=n’</a:t>
            </a:r>
            <a:r>
              <a:rPr kumimoji="1" lang="en-US" altLang="zh-CN" baseline="30000" dirty="0"/>
              <a:t>2</a:t>
            </a:r>
            <a:endParaRPr kumimoji="1"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568770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函数渐进性态分析与证明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0103" y="1628800"/>
            <a:ext cx="754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对于下列函数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f(n)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），确定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f(n)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的上界或下界或同阶函数，并简述理由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283994" y="2724934"/>
          <a:ext cx="3159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215640" progId="Equation.DSMT4">
                  <p:embed/>
                </p:oleObj>
              </mc:Choice>
              <mc:Fallback>
                <p:oleObj name="Equation" r:id="rId2" imgW="1549080" imgH="215640" progId="Equation.DSMT4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994" y="2724934"/>
                        <a:ext cx="31591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273941" y="3466583"/>
          <a:ext cx="2667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15640" progId="Equation.DSMT4">
                  <p:embed/>
                </p:oleObj>
              </mc:Choice>
              <mc:Fallback>
                <p:oleObj name="Equation" r:id="rId4" imgW="1307880" imgH="21564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941" y="3466583"/>
                        <a:ext cx="26670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273941" y="4208232"/>
          <a:ext cx="24590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6360" imgH="215640" progId="Equation.DSMT4">
                  <p:embed/>
                </p:oleObj>
              </mc:Choice>
              <mc:Fallback>
                <p:oleObj name="Equation" r:id="rId6" imgW="1206360" imgH="21564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941" y="4208232"/>
                        <a:ext cx="24590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273941" y="5013176"/>
          <a:ext cx="28209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200" imgH="215640" progId="Equation.DSMT4">
                  <p:embed/>
                </p:oleObj>
              </mc:Choice>
              <mc:Fallback>
                <p:oleObj name="Equation" r:id="rId8" imgW="1384200" imgH="21564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941" y="5013176"/>
                        <a:ext cx="28209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273941" y="5818120"/>
          <a:ext cx="25368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520" imgH="177480" progId="Equation.DSMT4">
                  <p:embed/>
                </p:oleObj>
              </mc:Choice>
              <mc:Fallback>
                <p:oleObj name="Equation" r:id="rId10" imgW="1244520" imgH="177480" progId="Equation.DSMT4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941" y="5818120"/>
                        <a:ext cx="253682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724128" y="2742527"/>
          <a:ext cx="2174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66680" imgH="215640" progId="Equation.DSMT4">
                  <p:embed/>
                </p:oleObj>
              </mc:Choice>
              <mc:Fallback>
                <p:oleObj name="Equation" r:id="rId12" imgW="1066680" imgH="215640" progId="Equation.DSMT4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742527"/>
                        <a:ext cx="2174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78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函数渐进性态分析与证明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3040236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c1=2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n1=1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，使得对于所有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n&gt;=n1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时，都有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f(n)&lt;=c1*g(n),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f(n)=O(g(n)).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c2=1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n2=32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，使得对于所有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n&gt;=n2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时，都有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f(n)&gt;=c2*g(n),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f(n)=</a:t>
            </a:r>
            <a:r>
              <a:rPr lang="el-GR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(g(n)).</a:t>
            </a: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所以，存在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c1=2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c2=1,n0=32,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使得对于所有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n&gt;=n0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时都有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c2*g(n)&lt;=f(n)&lt;=c1*g(n),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f(n)=</a:t>
            </a:r>
            <a:r>
              <a:rPr lang="en-US" altLang="zh-CN" sz="2400" dirty="0"/>
              <a:t>Θ(g(n)).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331640" y="2420888"/>
          <a:ext cx="3159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215640" progId="Equation.DSMT4">
                  <p:embed/>
                </p:oleObj>
              </mc:Choice>
              <mc:Fallback>
                <p:oleObj name="Equation" r:id="rId2" imgW="1549080" imgH="215640" progId="Equation.DSMT4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420888"/>
                        <a:ext cx="31591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22503" y="1781200"/>
            <a:ext cx="75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如何证明？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27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函数渐进性态分析与证明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2503" y="1781200"/>
            <a:ext cx="75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如何证明？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259632" y="2420888"/>
          <a:ext cx="2174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215640" progId="Equation.DSMT4">
                  <p:embed/>
                </p:oleObj>
              </mc:Choice>
              <mc:Fallback>
                <p:oleObj name="Equation" r:id="rId2" imgW="1066680" imgH="215640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2174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019747" y="3645024"/>
          <a:ext cx="24082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380880" progId="Equation.DSMT4">
                  <p:embed/>
                </p:oleObj>
              </mc:Choice>
              <mc:Fallback>
                <p:oleObj name="Equation" r:id="rId4" imgW="1180800" imgH="38088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47" y="3645024"/>
                        <a:ext cx="2408237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87624" y="3140968"/>
            <a:ext cx="75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因为：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7624" y="4581128"/>
            <a:ext cx="75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所以：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037286" y="5433813"/>
          <a:ext cx="17081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177480" progId="Equation.DSMT4">
                  <p:embed/>
                </p:oleObj>
              </mc:Choice>
              <mc:Fallback>
                <p:oleObj name="Equation" r:id="rId6" imgW="838080" imgH="17748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286" y="5433813"/>
                        <a:ext cx="17081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694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计算时间复杂性的表示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2502" y="1781200"/>
            <a:ext cx="7911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证明：如果一个算法平均计算时间复杂性是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(f(n)),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则该算法在最坏的情况下所需的计算时间是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(f(n)).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331640" y="3140968"/>
          <a:ext cx="5618163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800" imgH="723600" progId="Equation.DSMT4">
                  <p:embed/>
                </p:oleObj>
              </mc:Choice>
              <mc:Fallback>
                <p:oleObj name="Equation" r:id="rId2" imgW="2755800" imgH="723600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140968"/>
                        <a:ext cx="5618163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331640" y="5301208"/>
          <a:ext cx="50752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215640" progId="Equation.DSMT4">
                  <p:embed/>
                </p:oleObj>
              </mc:Choice>
              <mc:Fallback>
                <p:oleObj name="Equation" r:id="rId4" imgW="2489040" imgH="215640" progId="Equation.DSMT4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301208"/>
                        <a:ext cx="50752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711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程序是</a:t>
            </a:r>
            <a:r>
              <a:rPr lang="zh-CN" altLang="en-US" dirty="0">
                <a:ea typeface="黑体" panose="02010609060101010101" pitchFamily="49" charset="-122"/>
              </a:rPr>
              <a:t>算法用某种程序设计语言的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具体实现</a:t>
            </a:r>
            <a:r>
              <a:rPr lang="zh-CN" altLang="en-US" dirty="0">
                <a:ea typeface="黑体" panose="02010609060101010101" pitchFamily="49" charset="-122"/>
              </a:rPr>
              <a:t>。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程序可以不满足算法的性质</a:t>
            </a:r>
            <a:r>
              <a:rPr lang="en-US" altLang="zh-CN" dirty="0">
                <a:ea typeface="黑体" panose="02010609060101010101" pitchFamily="49" charset="-122"/>
              </a:rPr>
              <a:t>(4)</a:t>
            </a:r>
            <a:r>
              <a:rPr lang="zh-CN" altLang="en-US" dirty="0">
                <a:ea typeface="黑体" panose="02010609060101010101" pitchFamily="49" charset="-122"/>
              </a:rPr>
              <a:t>。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例如操作系统，是一个无限循环执行的程序，因而不是一个算法。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操作系统的任务是针对一些单独的问题，每个问题由操作系统中的一个子程序实现，程序得到结果后终止。</a:t>
            </a:r>
          </a:p>
          <a:p>
            <a:pPr marL="457200" lvl="1" indent="0" eaLnBrk="1" hangingPunct="1">
              <a:buNone/>
            </a:pPr>
            <a:br>
              <a:rPr lang="zh-CN" altLang="en-US" dirty="0"/>
            </a:br>
            <a:endParaRPr lang="zh-CN" altLang="en-US" dirty="0"/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问题和问题的实例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问题</a:t>
            </a:r>
          </a:p>
          <a:p>
            <a:pPr lvl="1" eaLnBrk="1" hangingPunct="1"/>
            <a:r>
              <a:rPr lang="zh-CN" altLang="en-US" dirty="0"/>
              <a:t>对一个给定数组进行排序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问题的实例</a:t>
            </a:r>
          </a:p>
          <a:p>
            <a:pPr lvl="1" eaLnBrk="1" hangingPunct="1"/>
            <a:r>
              <a:rPr lang="zh-CN" altLang="en-US" dirty="0"/>
              <a:t>对数组</a:t>
            </a:r>
            <a:r>
              <a:rPr lang="en-US" altLang="zh-CN" dirty="0"/>
              <a:t>[5, 2, 4, 6, 1, 3]</a:t>
            </a:r>
            <a:r>
              <a:rPr lang="zh-CN" altLang="en-US" dirty="0"/>
              <a:t>进行排序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注意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一个算法面向一个问题，而不是仅求解一个问题的一个或几个实例。</a:t>
            </a: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714375" y="2643188"/>
            <a:ext cx="7772400" cy="914400"/>
          </a:xfrm>
        </p:spPr>
        <p:txBody>
          <a:bodyPr/>
          <a:lstStyle/>
          <a:p>
            <a:pPr algn="ctr" eaLnBrk="1" hangingPunct="1"/>
            <a:r>
              <a:rPr lang="zh-CN" altLang="en-US"/>
              <a:t>算法的地位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apter2a(new)">
  <a:themeElements>
    <a:clrScheme name="chapter2a(ne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a(new)">
      <a:majorFont>
        <a:latin typeface="Impact"/>
        <a:ea typeface="楷体_GB2312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chapter2a(ne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a(new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Chapter1.5--Veron</Template>
  <TotalTime>4135</TotalTime>
  <Words>4845</Words>
  <Application>Microsoft Macintosh PowerPoint</Application>
  <PresentationFormat>全屏显示(4:3)</PresentationFormat>
  <Paragraphs>452</Paragraphs>
  <Slides>68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5" baseType="lpstr">
      <vt:lpstr>-webkit-standard</vt:lpstr>
      <vt:lpstr>黑体</vt:lpstr>
      <vt:lpstr>华文琥珀</vt:lpstr>
      <vt:lpstr>楷体_GB2312</vt:lpstr>
      <vt:lpstr>Arial Unicode MS</vt:lpstr>
      <vt:lpstr>ZapfDingbats</vt:lpstr>
      <vt:lpstr>Arial</vt:lpstr>
      <vt:lpstr>Arial</vt:lpstr>
      <vt:lpstr>Calibri</vt:lpstr>
      <vt:lpstr>Cambria Math</vt:lpstr>
      <vt:lpstr>Helvetica Neue</vt:lpstr>
      <vt:lpstr>Impact</vt:lpstr>
      <vt:lpstr>Times New Roman</vt:lpstr>
      <vt:lpstr>Wingdings</vt:lpstr>
      <vt:lpstr>chapter2a(new)</vt:lpstr>
      <vt:lpstr>Equation</vt:lpstr>
      <vt:lpstr>公式</vt:lpstr>
      <vt:lpstr>算法设计与分析</vt:lpstr>
      <vt:lpstr>PowerPoint 演示文稿</vt:lpstr>
      <vt:lpstr>课程安排</vt:lpstr>
      <vt:lpstr>PowerPoint 演示文稿</vt:lpstr>
      <vt:lpstr>算法的概念</vt:lpstr>
      <vt:lpstr>算法</vt:lpstr>
      <vt:lpstr>程序</vt:lpstr>
      <vt:lpstr>问题和问题的实例</vt:lpstr>
      <vt:lpstr>算法的地位</vt:lpstr>
      <vt:lpstr>算法是计算机科学基础的重要主题 </vt:lpstr>
      <vt:lpstr>算法的地位</vt:lpstr>
      <vt:lpstr>算法的地位</vt:lpstr>
      <vt:lpstr>一个例子</vt:lpstr>
      <vt:lpstr>一个例子</vt:lpstr>
      <vt:lpstr>一个例子</vt:lpstr>
      <vt:lpstr>算法分析基础</vt:lpstr>
      <vt:lpstr>算法的正确性分析</vt:lpstr>
      <vt:lpstr>正确性证明</vt:lpstr>
      <vt:lpstr>算法复杂性分析</vt:lpstr>
      <vt:lpstr>算法的时间复杂性</vt:lpstr>
      <vt:lpstr>算法的时间复杂性</vt:lpstr>
      <vt:lpstr>算法的时间复杂性</vt:lpstr>
      <vt:lpstr>插入排序的时间复杂性 (最坏情况)</vt:lpstr>
      <vt:lpstr>插入排序的时间复杂性(最好情况)</vt:lpstr>
      <vt:lpstr>渐近时间复杂性</vt:lpstr>
      <vt:lpstr>渐近复杂性     O （符号） </vt:lpstr>
      <vt:lpstr>渐近复杂性      </vt:lpstr>
      <vt:lpstr>渐近复杂性     </vt:lpstr>
      <vt:lpstr>渐近复杂性      o  </vt:lpstr>
      <vt:lpstr>渐近复杂性          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渐近复杂性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求渐进表达式</vt:lpstr>
      <vt:lpstr>算法的输入规模与计算时间分析</vt:lpstr>
      <vt:lpstr>算法的输入规模和计算时间</vt:lpstr>
      <vt:lpstr>函数渐进性态分析与证明</vt:lpstr>
      <vt:lpstr>函数渐进性态分析与证明</vt:lpstr>
      <vt:lpstr>函数渐进性态分析与证明</vt:lpstr>
      <vt:lpstr>计算时间复杂性的表示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计算机算法设计与分析</dc:title>
  <cp:lastModifiedBy>Microsoft Office User</cp:lastModifiedBy>
  <cp:revision>259</cp:revision>
  <dcterms:modified xsi:type="dcterms:W3CDTF">2022-10-16T01:36:27Z</dcterms:modified>
</cp:coreProperties>
</file>