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76" r:id="rId7"/>
    <p:sldId id="261" r:id="rId8"/>
    <p:sldId id="272" r:id="rId9"/>
    <p:sldId id="273" r:id="rId10"/>
    <p:sldId id="263" r:id="rId11"/>
    <p:sldId id="264" r:id="rId12"/>
    <p:sldId id="265" r:id="rId13"/>
    <p:sldId id="271" r:id="rId14"/>
    <p:sldId id="266" r:id="rId15"/>
    <p:sldId id="268" r:id="rId16"/>
    <p:sldId id="269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A3DC-DC17-4400-9C48-7EAEEFF0AB9A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2CDB9-9074-4FBE-A4F2-66EB5022B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4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Logn</a:t>
            </a:r>
            <a:r>
              <a:rPr lang="en-US" altLang="zh-CN" dirty="0"/>
              <a:t>/2 = </a:t>
            </a:r>
            <a:r>
              <a:rPr lang="en-US" altLang="zh-CN" dirty="0" err="1"/>
              <a:t>logn</a:t>
            </a:r>
            <a:r>
              <a:rPr lang="en-US" altLang="zh-CN" dirty="0"/>
              <a:t> 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CDB9-9074-4FBE-A4F2-66EB5022B6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Logn</a:t>
            </a:r>
            <a:r>
              <a:rPr lang="en-US" altLang="zh-CN" dirty="0"/>
              <a:t>/2 = </a:t>
            </a:r>
            <a:r>
              <a:rPr lang="en-US" altLang="zh-CN" dirty="0" err="1"/>
              <a:t>logn</a:t>
            </a:r>
            <a:r>
              <a:rPr lang="en-US" altLang="zh-CN" dirty="0"/>
              <a:t> 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CDB9-9074-4FBE-A4F2-66EB5022B6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Logn</a:t>
            </a:r>
            <a:r>
              <a:rPr lang="en-US" altLang="zh-CN" dirty="0"/>
              <a:t>/2 = </a:t>
            </a:r>
            <a:r>
              <a:rPr lang="en-US" altLang="zh-CN" dirty="0" err="1"/>
              <a:t>logn</a:t>
            </a:r>
            <a:r>
              <a:rPr lang="en-US" altLang="zh-CN" dirty="0"/>
              <a:t> 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CDB9-9074-4FBE-A4F2-66EB5022B6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1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纵向：</a:t>
            </a:r>
            <a:r>
              <a:rPr lang="en-US" altLang="zh-CN" sz="1400" dirty="0"/>
              <a:t>N</a:t>
            </a:r>
            <a:r>
              <a:rPr lang="zh-CN" altLang="en-US" sz="1400" dirty="0"/>
              <a:t>除以</a:t>
            </a:r>
            <a:r>
              <a:rPr lang="en-US" altLang="zh-CN" sz="1400" dirty="0"/>
              <a:t>4</a:t>
            </a:r>
            <a:r>
              <a:rPr lang="zh-CN" altLang="en-US" sz="1400" dirty="0"/>
              <a:t>，除了多少次？，为 </a:t>
            </a:r>
            <a:r>
              <a:rPr lang="en-US" altLang="zh-CN" sz="1400" dirty="0"/>
              <a:t>log</a:t>
            </a:r>
            <a:r>
              <a:rPr lang="en-US" altLang="zh-CN" sz="1400" baseline="-25000" dirty="0"/>
              <a:t>4</a:t>
            </a:r>
            <a:r>
              <a:rPr lang="en-US" altLang="zh-CN" sz="1400" dirty="0"/>
              <a:t> n</a:t>
            </a:r>
            <a:r>
              <a:rPr lang="zh-CN" altLang="en-US" sz="1400" dirty="0"/>
              <a:t>。横向：共</a:t>
            </a:r>
            <a:r>
              <a:rPr lang="en-US" altLang="zh-CN" sz="1400" dirty="0"/>
              <a:t>3^log</a:t>
            </a:r>
            <a:r>
              <a:rPr lang="en-US" altLang="zh-CN" sz="1400" baseline="-25000" dirty="0"/>
              <a:t>4</a:t>
            </a:r>
            <a:r>
              <a:rPr lang="en-US" altLang="zh-CN" sz="1400" dirty="0"/>
              <a:t> n = n^log</a:t>
            </a:r>
            <a:r>
              <a:rPr lang="en-US" altLang="zh-CN" sz="1400" baseline="-25000" dirty="0"/>
              <a:t>4</a:t>
            </a:r>
            <a:r>
              <a:rPr lang="en-US" altLang="zh-CN" sz="1400" dirty="0"/>
              <a:t> 3</a:t>
            </a:r>
            <a:r>
              <a:rPr lang="zh-CN" altLang="en-US" sz="1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CDB9-9074-4FBE-A4F2-66EB5022B6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228600"/>
            <a:ext cx="19621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340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Documents and Settings\Administrator\桌面\2010061905444341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37705" y="0"/>
            <a:ext cx="1306295" cy="17145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itchFamily="2" charset="-122"/>
          <a:ea typeface="华文琥珀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image" Target="../media/image37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9.png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8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8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6.png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1.5</a:t>
            </a:r>
            <a:r>
              <a:rPr lang="zh-CN" altLang="en-US" dirty="0"/>
              <a:t>章  递归方程的渐进性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Recursion-tree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8662" y="1357298"/>
          <a:ext cx="3286148" cy="52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3" imgW="1676160" imgH="266400" progId="Equation.3">
                  <p:embed/>
                </p:oleObj>
              </mc:Choice>
              <mc:Fallback>
                <p:oleObj name="Equation" r:id="rId3" imgW="167616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357298"/>
                        <a:ext cx="3286148" cy="522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2143116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dirty="0"/>
              <a:t>：假设对于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zh-CN" altLang="en-US" sz="2400" dirty="0"/>
              <a:t>有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99075"/>
              </p:ext>
            </p:extLst>
          </p:nvPr>
        </p:nvGraphicFramePr>
        <p:xfrm>
          <a:off x="4180522" y="1925235"/>
          <a:ext cx="36560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5" imgW="2044440" imgH="507960" progId="Equation.3">
                  <p:embed/>
                </p:oleObj>
              </mc:Choice>
              <mc:Fallback>
                <p:oleObj name="Equation" r:id="rId5" imgW="204444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522" y="1925235"/>
                        <a:ext cx="365601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8087"/>
              </p:ext>
            </p:extLst>
          </p:nvPr>
        </p:nvGraphicFramePr>
        <p:xfrm>
          <a:off x="1851807" y="3068139"/>
          <a:ext cx="55197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Equation" r:id="rId7" imgW="2984400" imgH="507960" progId="Equation.3">
                  <p:embed/>
                </p:oleObj>
              </mc:Choice>
              <mc:Fallback>
                <p:oleObj name="Equation" r:id="rId7" imgW="298440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807" y="3068139"/>
                        <a:ext cx="55197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47382" y="4486394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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时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89133"/>
              </p:ext>
            </p:extLst>
          </p:nvPr>
        </p:nvGraphicFramePr>
        <p:xfrm>
          <a:off x="3990522" y="4486394"/>
          <a:ext cx="1682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9" imgW="863280" imgH="266400" progId="Equation.3">
                  <p:embed/>
                </p:oleObj>
              </mc:Choice>
              <mc:Fallback>
                <p:oleObj name="Equation" r:id="rId9" imgW="86328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522" y="4486394"/>
                        <a:ext cx="16827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00629"/>
              </p:ext>
            </p:extLst>
          </p:nvPr>
        </p:nvGraphicFramePr>
        <p:xfrm>
          <a:off x="2699792" y="4257446"/>
          <a:ext cx="440808" cy="88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Equation" r:id="rId11" imgW="253800" imgH="507960" progId="Equation.3">
                  <p:embed/>
                </p:oleObj>
              </mc:Choice>
              <mc:Fallback>
                <p:oleObj name="Equation" r:id="rId11" imgW="253800" imgH="507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257446"/>
                        <a:ext cx="440808" cy="881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72816"/>
            <a:ext cx="7786710" cy="97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928" y="3861048"/>
            <a:ext cx="7929586" cy="48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864396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00034" y="2851152"/>
            <a:ext cx="8458200" cy="685800"/>
            <a:chOff x="432" y="1968"/>
            <a:chExt cx="5328" cy="432"/>
          </a:xfrm>
        </p:grpSpPr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" y="2016"/>
              <a:ext cx="53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92" y="1968"/>
              <a:ext cx="6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500034" y="4643446"/>
            <a:ext cx="757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                          ，           是常数，且对于某个常数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和所有充分大的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                    ，则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16050" y="4643438"/>
          <a:ext cx="2311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643438"/>
                        <a:ext cx="23114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86248" y="4786322"/>
          <a:ext cx="749304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" name="Equation" r:id="rId8" imgW="355320" imgH="177480" progId="Equation.3">
                  <p:embed/>
                </p:oleObj>
              </mc:Choice>
              <mc:Fallback>
                <p:oleObj name="Equation" r:id="rId8" imgW="3553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786322"/>
                        <a:ext cx="749304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29256" y="5000636"/>
          <a:ext cx="161311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Equation" r:id="rId10" imgW="888840" imgH="393480" progId="Equation.3">
                  <p:embed/>
                </p:oleObj>
              </mc:Choice>
              <mc:Fallback>
                <p:oleObj name="Equation" r:id="rId10" imgW="888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000636"/>
                        <a:ext cx="1613115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42910" y="5715016"/>
          <a:ext cx="1839922" cy="38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" name="Equation" r:id="rId12" imgW="965160" imgH="203040" progId="Equation.3">
                  <p:embed/>
                </p:oleObj>
              </mc:Choice>
              <mc:Fallback>
                <p:oleObj name="Equation" r:id="rId12" imgW="9651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715016"/>
                        <a:ext cx="1839922" cy="387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714752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                        ， 则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619250" y="3714750"/>
          <a:ext cx="1881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Equation" r:id="rId14" imgW="1002960" imgH="228600" progId="Equation.3">
                  <p:embed/>
                </p:oleObj>
              </mc:Choice>
              <mc:Fallback>
                <p:oleObj name="Equation" r:id="rId14" imgW="10029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4750"/>
                        <a:ext cx="18811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643438" y="3714752"/>
          <a:ext cx="245270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0" name="Equation" r:id="rId16" imgW="1307880" imgH="228600" progId="Equation.3">
                  <p:embed/>
                </p:oleObj>
              </mc:Choice>
              <mc:Fallback>
                <p:oleObj name="Equation" r:id="rId16" imgW="1307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14752"/>
                        <a:ext cx="2452705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7474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995" y="3212976"/>
            <a:ext cx="5856629" cy="2304256"/>
          </a:xfrm>
          <a:noFill/>
          <a:ln/>
        </p:spPr>
      </p:pic>
      <p:sp>
        <p:nvSpPr>
          <p:cNvPr id="3" name="椭圆形标注 2"/>
          <p:cNvSpPr/>
          <p:nvPr/>
        </p:nvSpPr>
        <p:spPr bwMode="auto">
          <a:xfrm>
            <a:off x="6300192" y="3642150"/>
            <a:ext cx="2664296" cy="1152128"/>
          </a:xfrm>
          <a:prstGeom prst="wedgeEllipseCallout">
            <a:avLst>
              <a:gd name="adj1" fmla="val -100888"/>
              <a:gd name="adj2" fmla="val 3212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f(n)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的上界除以一个多项式都是它上界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5649884" y="5445224"/>
            <a:ext cx="3240360" cy="1080120"/>
          </a:xfrm>
          <a:prstGeom prst="wedgeEllipseCallout">
            <a:avLst>
              <a:gd name="adj1" fmla="val -74501"/>
              <a:gd name="adj2" fmla="val -433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f(n)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的下界除以一个多项式都是它下界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0" y="1857364"/>
            <a:ext cx="8955968" cy="2408238"/>
            <a:chOff x="0" y="2337"/>
            <a:chExt cx="5800" cy="1517"/>
          </a:xfrm>
        </p:grpSpPr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8" y="2341"/>
              <a:ext cx="1678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3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3470" y="2341"/>
              <a:ext cx="1814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 i="1" dirty="0">
                  <a:latin typeface="Times New Roman" pitchFamily="18" charset="0"/>
                  <a:cs typeface="Times New Roman" pitchFamily="18" charset="0"/>
                </a:rPr>
                <a:t>T(n)=</a:t>
              </a:r>
              <a:r>
                <a:rPr lang="en-US" altLang="zh-CN" sz="32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3200" b="1" i="1" dirty="0">
                  <a:latin typeface="Times New Roman" pitchFamily="18" charset="0"/>
                  <a:cs typeface="Times New Roman" pitchFamily="18" charset="0"/>
                </a:rPr>
                <a:t>(f(n))</a:t>
              </a: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5317" y="3203"/>
              <a:ext cx="4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f(n)</a:t>
              </a: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1943" y="2337"/>
              <a:ext cx="13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b="1" i="1" dirty="0">
                  <a:latin typeface="Times New Roman" pitchFamily="18" charset="0"/>
                  <a:cs typeface="Times New Roman" pitchFamily="18" charset="0"/>
                </a:rPr>
                <a:t>f(n)</a:t>
              </a:r>
              <a:r>
                <a:rPr lang="en-US" altLang="zh-CN" sz="3200" b="1" dirty="0" err="1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altLang="zh-CN" sz="3200" b="1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746" y="2976"/>
              <a:ext cx="1724" cy="40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2608" y="265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0" y="3385"/>
              <a:ext cx="5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2406" y="3507"/>
            <a:ext cx="46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2" name="公式" r:id="rId3" imgW="380880" imgH="266400" progId="Equation.3">
                    <p:embed/>
                  </p:oleObj>
                </mc:Choice>
                <mc:Fallback>
                  <p:oleObj name="公式" r:id="rId3" imgW="380880" imgH="2664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3507"/>
                          <a:ext cx="46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658812" y="4725976"/>
            <a:ext cx="7524750" cy="64135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对于红色部分，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Master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定理无能为力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5719" y="2428865"/>
          <a:ext cx="2214579" cy="51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2428865"/>
                        <a:ext cx="2214579" cy="511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928794" y="3643311"/>
          <a:ext cx="1339463" cy="59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quation" r:id="rId7" imgW="457200" imgH="203040" progId="Equation.3">
                  <p:embed/>
                </p:oleObj>
              </mc:Choice>
              <mc:Fallback>
                <p:oleObj name="Equation" r:id="rId7" imgW="4572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643311"/>
                        <a:ext cx="1339463" cy="59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786314" y="3643311"/>
          <a:ext cx="1447121" cy="6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9" imgW="457200" imgH="203040" progId="Equation.3">
                  <p:embed/>
                </p:oleObj>
              </mc:Choice>
              <mc:Fallback>
                <p:oleObj name="Equation" r:id="rId9" imgW="4572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643311"/>
                        <a:ext cx="1447121" cy="642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4600575" cy="5715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08" y="3724257"/>
            <a:ext cx="4695825" cy="638175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1472" y="1643050"/>
          <a:ext cx="634073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5" imgW="2514600" imgH="736560" progId="Equation.3">
                  <p:embed/>
                </p:oleObj>
              </mc:Choice>
              <mc:Fallback>
                <p:oleObj name="Equation" r:id="rId5" imgW="251460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643050"/>
                        <a:ext cx="6340738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0538" y="4572000"/>
          <a:ext cx="70659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7" imgW="3035160" imgH="736560" progId="Equation.3">
                  <p:embed/>
                </p:oleObj>
              </mc:Choice>
              <mc:Fallback>
                <p:oleObj name="Equation" r:id="rId7" imgW="303516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572000"/>
                        <a:ext cx="7065962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2844" y="571480"/>
          <a:ext cx="514773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4" name="Equation" r:id="rId3" imgW="2222280" imgH="215640" progId="Equation.3">
                  <p:embed/>
                </p:oleObj>
              </mc:Choice>
              <mc:Fallback>
                <p:oleObj name="Equation" r:id="rId3" imgW="222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71480"/>
                        <a:ext cx="514773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8596" y="1285860"/>
          <a:ext cx="7871169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5" name="Equation" r:id="rId5" imgW="3848040" imgH="1117440" progId="Equation.3">
                  <p:embed/>
                </p:oleObj>
              </mc:Choice>
              <mc:Fallback>
                <p:oleObj name="Equation" r:id="rId5" imgW="3848040" imgH="1117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285860"/>
                        <a:ext cx="7871169" cy="2286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57158" y="4000504"/>
          <a:ext cx="51768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6" name="Equation" r:id="rId7" imgW="2234880" imgH="215640" progId="Equation.3">
                  <p:embed/>
                </p:oleObj>
              </mc:Choice>
              <mc:Fallback>
                <p:oleObj name="Equation" r:id="rId7" imgW="223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000504"/>
                        <a:ext cx="51768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71472" y="4500570"/>
          <a:ext cx="5272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7" name="Equation" r:id="rId9" imgW="2577960" imgH="228600" progId="Equation.3">
                  <p:embed/>
                </p:oleObj>
              </mc:Choice>
              <mc:Fallback>
                <p:oleObj name="Equation" r:id="rId9" imgW="2577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500570"/>
                        <a:ext cx="52720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00035" y="5072074"/>
          <a:ext cx="2143140" cy="4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8" name="Equation" r:id="rId11" imgW="1028520" imgH="228600" progId="Equation.3">
                  <p:embed/>
                </p:oleObj>
              </mc:Choice>
              <mc:Fallback>
                <p:oleObj name="Equation" r:id="rId11" imgW="10285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5" y="5072074"/>
                        <a:ext cx="2143140" cy="476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28926" y="5072074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但不存在</a:t>
            </a:r>
            <a:r>
              <a:rPr lang="zh-CN" altLang="en-US" sz="24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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&gt;0,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使得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416550" y="5072063"/>
          <a:ext cx="2381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9" name="Equation" r:id="rId13" imgW="1143000" imgH="228600" progId="Equation.3">
                  <p:embed/>
                </p:oleObj>
              </mc:Choice>
              <mc:Fallback>
                <p:oleObj name="Equation" r:id="rId13" imgW="1143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5072063"/>
                        <a:ext cx="2381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472" y="5643578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大于      ，但不多项式大于     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Master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定理不适用  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928794" y="5643578"/>
          <a:ext cx="74969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" name="Equation" r:id="rId15" imgW="355320" imgH="203040" progId="Equation.3">
                  <p:embed/>
                </p:oleObj>
              </mc:Choice>
              <mc:Fallback>
                <p:oleObj name="Equation" r:id="rId15" imgW="3553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643578"/>
                        <a:ext cx="74969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143504" y="5643578"/>
          <a:ext cx="714380" cy="40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1" name="Equation" r:id="rId17" imgW="355320" imgH="203040" progId="Equation.3">
                  <p:embed/>
                </p:oleObj>
              </mc:Choice>
              <mc:Fallback>
                <p:oleObj name="Equation" r:id="rId17" imgW="35532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5643578"/>
                        <a:ext cx="714380" cy="408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36512"/>
              </p:ext>
            </p:extLst>
          </p:nvPr>
        </p:nvGraphicFramePr>
        <p:xfrm>
          <a:off x="994472" y="1319560"/>
          <a:ext cx="16144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3" imgW="774360" imgH="190440" progId="Equation.DSMT4">
                  <p:embed/>
                </p:oleObj>
              </mc:Choice>
              <mc:Fallback>
                <p:oleObj name="Equation" r:id="rId3" imgW="774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72" y="1319560"/>
                        <a:ext cx="16144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52656"/>
              </p:ext>
            </p:extLst>
          </p:nvPr>
        </p:nvGraphicFramePr>
        <p:xfrm>
          <a:off x="3033541" y="1268760"/>
          <a:ext cx="13763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5" imgW="660240" imgH="215640" progId="Equation.DSMT4">
                  <p:embed/>
                </p:oleObj>
              </mc:Choice>
              <mc:Fallback>
                <p:oleObj name="Equation" r:id="rId5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541" y="1268760"/>
                        <a:ext cx="13763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42663"/>
              </p:ext>
            </p:extLst>
          </p:nvPr>
        </p:nvGraphicFramePr>
        <p:xfrm>
          <a:off x="971600" y="2492896"/>
          <a:ext cx="59134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7" imgW="2552400" imgH="342720" progId="Equation.DSMT4">
                  <p:embed/>
                </p:oleObj>
              </mc:Choice>
              <mc:Fallback>
                <p:oleObj name="Equation" r:id="rId7" imgW="2552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591343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75284"/>
              </p:ext>
            </p:extLst>
          </p:nvPr>
        </p:nvGraphicFramePr>
        <p:xfrm>
          <a:off x="2053049" y="3503463"/>
          <a:ext cx="5207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9" imgW="2247840" imgH="368280" progId="Equation.DSMT4">
                  <p:embed/>
                </p:oleObj>
              </mc:Choice>
              <mc:Fallback>
                <p:oleObj name="Equation" r:id="rId9" imgW="2247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049" y="3503463"/>
                        <a:ext cx="52070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60330"/>
              </p:ext>
            </p:extLst>
          </p:nvPr>
        </p:nvGraphicFramePr>
        <p:xfrm>
          <a:off x="2053049" y="4607475"/>
          <a:ext cx="34432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11" imgW="1485720" imgH="545760" progId="Equation.DSMT4">
                  <p:embed/>
                </p:oleObj>
              </mc:Choice>
              <mc:Fallback>
                <p:oleObj name="Equation" r:id="rId11" imgW="1485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049" y="4607475"/>
                        <a:ext cx="344328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15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25263"/>
              </p:ext>
            </p:extLst>
          </p:nvPr>
        </p:nvGraphicFramePr>
        <p:xfrm>
          <a:off x="1057275" y="1125538"/>
          <a:ext cx="37052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3" imgW="1600200" imgH="622080" progId="Equation.DSMT4">
                  <p:embed/>
                </p:oleObj>
              </mc:Choice>
              <mc:Fallback>
                <p:oleObj name="Equation" r:id="rId3" imgW="1600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125538"/>
                        <a:ext cx="3705225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557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递归方程的渐进性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合并排序的复杂性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71670" y="2357430"/>
          <a:ext cx="41433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357430"/>
                        <a:ext cx="414337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Substitution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代入法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对时间复杂度进行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预测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将预测结果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代入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递归方程，如果不产生矛盾，那么可能是解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然后用归纳法证明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zh-CN" dirty="0"/>
              <a:t>Recursion-tree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递归树法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lvl="1"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把递归方程用树的形式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展开</a:t>
            </a:r>
          </a:p>
          <a:p>
            <a:pPr lvl="1"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然后用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估计和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的方法来求解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主定理法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求解型为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T(n)=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(n/b)+f(n)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的递归方程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57122"/>
            <a:ext cx="8136904" cy="535774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预测时间复杂度为</a:t>
            </a:r>
            <a:r>
              <a:rPr lang="en-US" altLang="zh-CN" sz="2400" dirty="0">
                <a:solidFill>
                  <a:schemeClr val="accent2"/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</a:rPr>
              <a:t> ，即 </a:t>
            </a:r>
            <a:r>
              <a:rPr lang="en-US" altLang="zh-CN" sz="2400" dirty="0">
                <a:solidFill>
                  <a:schemeClr val="accent2"/>
                </a:solidFill>
              </a:rPr>
              <a:t>T(n)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= c 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 </a:t>
            </a:r>
            <a:r>
              <a:rPr lang="zh-CN" altLang="en-US" sz="2400" dirty="0">
                <a:solidFill>
                  <a:schemeClr val="accent2"/>
                </a:solidFill>
              </a:rPr>
              <a:t>，代入递归方程：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80301"/>
              </p:ext>
            </p:extLst>
          </p:nvPr>
        </p:nvGraphicFramePr>
        <p:xfrm>
          <a:off x="650323" y="1219857"/>
          <a:ext cx="28495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Equation" r:id="rId4" imgW="1231560" imgH="177480" progId="Equation.DSMT4">
                  <p:embed/>
                </p:oleObj>
              </mc:Choice>
              <mc:Fallback>
                <p:oleObj name="Equation" r:id="rId4" imgW="1231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3" y="1219857"/>
                        <a:ext cx="28495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59500"/>
              </p:ext>
            </p:extLst>
          </p:nvPr>
        </p:nvGraphicFramePr>
        <p:xfrm>
          <a:off x="1187624" y="2697754"/>
          <a:ext cx="1263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Equation" r:id="rId6" imgW="545760" imgH="190440" progId="Equation.DSMT4">
                  <p:embed/>
                </p:oleObj>
              </mc:Choice>
              <mc:Fallback>
                <p:oleObj name="Equation" r:id="rId6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97754"/>
                        <a:ext cx="12636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8380"/>
              </p:ext>
            </p:extLst>
          </p:nvPr>
        </p:nvGraphicFramePr>
        <p:xfrm>
          <a:off x="1187624" y="3353866"/>
          <a:ext cx="34671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Equation" r:id="rId8" imgW="1498320" imgH="215640" progId="Equation.DSMT4">
                  <p:embed/>
                </p:oleObj>
              </mc:Choice>
              <mc:Fallback>
                <p:oleObj name="Equation" r:id="rId8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53866"/>
                        <a:ext cx="34671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82625" y="4365104"/>
            <a:ext cx="813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3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zh-CN" altLang="en-US" sz="2400" kern="0" dirty="0">
                <a:solidFill>
                  <a:schemeClr val="accent2"/>
                </a:solidFill>
              </a:rPr>
              <a:t>左右相等，预测成立</a:t>
            </a:r>
            <a:r>
              <a:rPr lang="en-US" altLang="zh-CN" sz="2400" kern="0" dirty="0">
                <a:solidFill>
                  <a:schemeClr val="accent2"/>
                </a:solidFill>
              </a:rPr>
              <a:t>.</a:t>
            </a:r>
          </a:p>
          <a:p>
            <a:pPr>
              <a:buFont typeface="ZapfDingbats" pitchFamily="82" charset="2"/>
              <a:buNone/>
            </a:pPr>
            <a:endParaRPr lang="en-US" altLang="zh-CN" sz="2400" kern="0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zh-CN" altLang="en-US" sz="2400" kern="0" dirty="0">
                <a:solidFill>
                  <a:schemeClr val="accent2"/>
                </a:solidFill>
              </a:rPr>
              <a:t>利用归纳法证明。</a:t>
            </a:r>
            <a:endParaRPr lang="en-US" altLang="zh-CN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73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369768"/>
          </a:xfrm>
        </p:spPr>
        <p:txBody>
          <a:bodyPr/>
          <a:lstStyle/>
          <a:p>
            <a:endParaRPr lang="en-US" altLang="zh-CN" sz="2800" dirty="0"/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）猜测 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</a:rPr>
              <a:t>和 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zh-CN" altLang="en-US" sz="2400" dirty="0">
                <a:solidFill>
                  <a:schemeClr val="accent2"/>
                </a:solidFill>
              </a:rPr>
              <a:t>，均不行，猜测</a:t>
            </a:r>
            <a:r>
              <a:rPr lang="en-US" altLang="zh-CN" sz="2400" dirty="0" err="1">
                <a:solidFill>
                  <a:schemeClr val="accent2"/>
                </a:solidFill>
              </a:rPr>
              <a:t>nlogn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左边 </a:t>
            </a:r>
            <a:r>
              <a:rPr lang="en-US" altLang="zh-CN" sz="2400" dirty="0">
                <a:solidFill>
                  <a:schemeClr val="accent2"/>
                </a:solidFill>
              </a:rPr>
              <a:t>= c n </a:t>
            </a:r>
            <a:r>
              <a:rPr lang="en-US" altLang="zh-CN" sz="2400" dirty="0" err="1">
                <a:solidFill>
                  <a:schemeClr val="accent2"/>
                </a:solidFill>
              </a:rPr>
              <a:t>logn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右边 </a:t>
            </a:r>
            <a:r>
              <a:rPr lang="en-US" altLang="zh-CN" sz="2400" dirty="0">
                <a:solidFill>
                  <a:schemeClr val="accent2"/>
                </a:solidFill>
              </a:rPr>
              <a:t>= 2c n/2 log n/2  = c n (</a:t>
            </a:r>
            <a:r>
              <a:rPr lang="en-US" altLang="zh-CN" sz="2400" dirty="0" err="1">
                <a:solidFill>
                  <a:schemeClr val="accent2"/>
                </a:solidFill>
              </a:rPr>
              <a:t>logn</a:t>
            </a:r>
            <a:r>
              <a:rPr lang="en-US" altLang="zh-CN" sz="2400" dirty="0">
                <a:solidFill>
                  <a:schemeClr val="accent2"/>
                </a:solidFill>
              </a:rPr>
              <a:t> - 1 ) =  c n log n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左右相等，可能是解，用归纳法证明。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</a:rPr>
              <a:t>）根据几个已知的计算结果来猜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T(2) = 2 T(1) + 2 = 2   = 2 log 2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T(4) = 2 T(2) + 4 = 8   = 4 log 4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T(8) = 2 T(4) + 8 = 24 = 8 log8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…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T(n) = n </a:t>
            </a:r>
            <a:r>
              <a:rPr lang="en-US" altLang="zh-CN" sz="2400" dirty="0" err="1">
                <a:solidFill>
                  <a:schemeClr val="accent2"/>
                </a:solidFill>
              </a:rPr>
              <a:t>logn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</a:t>
            </a:r>
          </a:p>
          <a:p>
            <a:pPr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27460"/>
              </p:ext>
            </p:extLst>
          </p:nvPr>
        </p:nvGraphicFramePr>
        <p:xfrm>
          <a:off x="755576" y="1143000"/>
          <a:ext cx="281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43000"/>
                        <a:ext cx="28194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924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89112"/>
            <a:ext cx="8143056" cy="4736232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  </a:t>
            </a:r>
            <a:r>
              <a:rPr lang="zh-CN" altLang="en-US" sz="2400" dirty="0">
                <a:solidFill>
                  <a:schemeClr val="accent2"/>
                </a:solidFill>
              </a:rPr>
              <a:t>假设：猜测是正确的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</a:rPr>
              <a:t>证明：存在常数 </a:t>
            </a:r>
            <a:r>
              <a:rPr lang="en-US" altLang="zh-CN" sz="2400" dirty="0">
                <a:solidFill>
                  <a:schemeClr val="accent2"/>
                </a:solidFill>
              </a:rPr>
              <a:t>c </a:t>
            </a:r>
            <a:r>
              <a:rPr lang="zh-CN" altLang="en-US" sz="2400" dirty="0">
                <a:solidFill>
                  <a:schemeClr val="accent2"/>
                </a:solidFill>
              </a:rPr>
              <a:t>和 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zh-CN" altLang="en-US" sz="2400" dirty="0">
                <a:solidFill>
                  <a:schemeClr val="accent2"/>
                </a:solidFill>
              </a:rPr>
              <a:t>，使得所有</a:t>
            </a:r>
            <a:r>
              <a:rPr lang="en-US" altLang="zh-CN" sz="2400" dirty="0">
                <a:solidFill>
                  <a:schemeClr val="accent2"/>
                </a:solidFill>
              </a:rPr>
              <a:t>n </a:t>
            </a:r>
            <a:r>
              <a:rPr lang="zh-CN" altLang="en-US" sz="2400" dirty="0">
                <a:solidFill>
                  <a:schemeClr val="accent2"/>
                </a:solidFill>
              </a:rPr>
              <a:t>≥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T(n)≤c(</a:t>
            </a:r>
            <a:r>
              <a:rPr lang="en-US" altLang="zh-CN" sz="2400" dirty="0" err="1">
                <a:solidFill>
                  <a:schemeClr val="accent2"/>
                </a:solidFill>
              </a:rPr>
              <a:t>nlogn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r>
              <a:rPr lang="pt-BR" altLang="zh-CN" sz="2400" dirty="0"/>
              <a:t> 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 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   </a:t>
            </a:r>
            <a:r>
              <a:rPr lang="zh-CN" altLang="en-US" sz="2400" dirty="0">
                <a:solidFill>
                  <a:schemeClr val="accent2"/>
                </a:solidFill>
              </a:rPr>
              <a:t>假设结论对于</a:t>
            </a:r>
            <a:r>
              <a:rPr lang="en-US" altLang="zh-CN" sz="2400" dirty="0">
                <a:solidFill>
                  <a:schemeClr val="accent2"/>
                </a:solidFill>
              </a:rPr>
              <a:t>n/2</a:t>
            </a:r>
            <a:r>
              <a:rPr lang="zh-CN" altLang="en-US" sz="2400" dirty="0">
                <a:solidFill>
                  <a:schemeClr val="accent2"/>
                </a:solidFill>
              </a:rPr>
              <a:t>成立。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   T(n) = 2T(n/2)+n ≤ </a:t>
            </a:r>
            <a:r>
              <a:rPr lang="en-US" altLang="zh-CN" sz="2400" dirty="0" err="1">
                <a:solidFill>
                  <a:schemeClr val="accent2"/>
                </a:solidFill>
              </a:rPr>
              <a:t>cnlog</a:t>
            </a:r>
            <a:r>
              <a:rPr lang="en-US" altLang="zh-CN" sz="2400" dirty="0">
                <a:solidFill>
                  <a:schemeClr val="accent2"/>
                </a:solidFill>
              </a:rPr>
              <a:t>(n/2)+n ≤ </a:t>
            </a:r>
            <a:r>
              <a:rPr lang="en-US" altLang="zh-CN" sz="2400" dirty="0" err="1">
                <a:solidFill>
                  <a:schemeClr val="accent2"/>
                </a:solidFill>
              </a:rPr>
              <a:t>cnlogn</a:t>
            </a:r>
            <a:r>
              <a:rPr lang="en-US" altLang="zh-CN" sz="2400" dirty="0">
                <a:solidFill>
                  <a:schemeClr val="accent2"/>
                </a:solidFill>
              </a:rPr>
              <a:t> – </a:t>
            </a:r>
            <a:r>
              <a:rPr lang="en-US" altLang="zh-CN" sz="2400" dirty="0" err="1">
                <a:solidFill>
                  <a:schemeClr val="accent2"/>
                </a:solidFill>
              </a:rPr>
              <a:t>cn</a:t>
            </a:r>
            <a:r>
              <a:rPr lang="en-US" altLang="zh-CN" sz="2400" dirty="0">
                <a:solidFill>
                  <a:schemeClr val="accent2"/>
                </a:solidFill>
              </a:rPr>
              <a:t> +n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           = </a:t>
            </a:r>
            <a:r>
              <a:rPr lang="en-US" altLang="zh-CN" sz="2400" dirty="0" err="1">
                <a:solidFill>
                  <a:schemeClr val="accent2"/>
                </a:solidFill>
              </a:rPr>
              <a:t>cnlogn</a:t>
            </a:r>
            <a:r>
              <a:rPr lang="en-US" altLang="zh-CN" sz="2400" dirty="0">
                <a:solidFill>
                  <a:schemeClr val="accent2"/>
                </a:solidFill>
              </a:rPr>
              <a:t> + (1-c) n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   </a:t>
            </a:r>
            <a:r>
              <a:rPr lang="zh-CN" altLang="en-US" sz="2400" dirty="0">
                <a:solidFill>
                  <a:schemeClr val="accent2"/>
                </a:solidFill>
              </a:rPr>
              <a:t>当 </a:t>
            </a:r>
            <a:r>
              <a:rPr lang="en-US" altLang="zh-CN" sz="2400" dirty="0">
                <a:solidFill>
                  <a:schemeClr val="accent2"/>
                </a:solidFill>
              </a:rPr>
              <a:t>c</a:t>
            </a:r>
            <a:r>
              <a:rPr lang="zh-CN" altLang="en-US" sz="2400" dirty="0">
                <a:solidFill>
                  <a:schemeClr val="accent2"/>
                </a:solidFill>
              </a:rPr>
              <a:t> ≥ </a:t>
            </a:r>
            <a:r>
              <a:rPr lang="en-US" altLang="zh-CN" sz="2400" dirty="0">
                <a:solidFill>
                  <a:schemeClr val="accent2"/>
                </a:solidFill>
              </a:rPr>
              <a:t>1 </a:t>
            </a:r>
            <a:r>
              <a:rPr lang="zh-CN" altLang="en-US" sz="2400" dirty="0">
                <a:solidFill>
                  <a:schemeClr val="accent2"/>
                </a:solidFill>
              </a:rPr>
              <a:t>时，得 </a:t>
            </a:r>
            <a:r>
              <a:rPr lang="en-US" altLang="zh-CN" sz="2400" dirty="0">
                <a:solidFill>
                  <a:schemeClr val="accent2"/>
                </a:solidFill>
              </a:rPr>
              <a:t>T(n) ≤ c(</a:t>
            </a:r>
            <a:r>
              <a:rPr lang="en-US" altLang="zh-CN" sz="2400" dirty="0" err="1">
                <a:solidFill>
                  <a:schemeClr val="accent2"/>
                </a:solidFill>
              </a:rPr>
              <a:t>nlogn</a:t>
            </a:r>
            <a:r>
              <a:rPr lang="en-US" altLang="zh-CN" sz="2400" dirty="0">
                <a:solidFill>
                  <a:schemeClr val="accent2"/>
                </a:solidFill>
              </a:rPr>
              <a:t>).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    所以，结论对于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zh-CN" altLang="en-US" sz="2400" dirty="0">
                <a:solidFill>
                  <a:schemeClr val="accent2"/>
                </a:solidFill>
              </a:rPr>
              <a:t>成立。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8500" y="1285875"/>
          <a:ext cx="281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285875"/>
                        <a:ext cx="28194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833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Recursion-tree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以树的形式循环地展开递归方程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把递归方程转化为和式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然后使用求和技术求解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22263" y="93663"/>
          <a:ext cx="3821109" cy="102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2" name="Equation" r:id="rId4" imgW="1892160" imgH="507960" progId="Equation.3">
                  <p:embed/>
                </p:oleObj>
              </mc:Choice>
              <mc:Fallback>
                <p:oleObj name="Equation" r:id="rId4" imgW="18921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93663"/>
                        <a:ext cx="3821109" cy="102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1500174"/>
            <a:ext cx="3238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1500174"/>
            <a:ext cx="5705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1214422"/>
            <a:ext cx="663682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928662" y="5857892"/>
          <a:ext cx="664373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3" name="Equation" r:id="rId9" imgW="2273040" imgH="482400" progId="Equation.3">
                  <p:embed/>
                </p:oleObj>
              </mc:Choice>
              <mc:Fallback>
                <p:oleObj name="Equation" r:id="rId9" imgW="2273040" imgH="482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857892"/>
                        <a:ext cx="6643734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/>
          <p:nvPr/>
        </p:nvCxnSpPr>
        <p:spPr bwMode="auto">
          <a:xfrm rot="5400000" flipH="1" flipV="1">
            <a:off x="-677899" y="2321711"/>
            <a:ext cx="1928032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-607255" y="4822041"/>
            <a:ext cx="17859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0" y="3286124"/>
          <a:ext cx="81643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4" name="Equation" r:id="rId11" imgW="507960" imgH="266400" progId="Equation.3">
                  <p:embed/>
                </p:oleObj>
              </mc:Choice>
              <mc:Fallback>
                <p:oleObj name="Equation" r:id="rId11" imgW="507960" imgH="26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6124"/>
                        <a:ext cx="81643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3643306" y="6215082"/>
          <a:ext cx="744537" cy="46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5" name="Equation" r:id="rId13" imgW="368280" imgH="228600" progId="Equation.3">
                  <p:embed/>
                </p:oleObj>
              </mc:Choice>
              <mc:Fallback>
                <p:oleObj name="Equation" r:id="rId13" imgW="36828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6215082"/>
                        <a:ext cx="744537" cy="462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 bwMode="auto">
          <a:xfrm>
            <a:off x="6215074" y="1428736"/>
            <a:ext cx="1857388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8215338" y="1214422"/>
          <a:ext cx="38059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6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1214422"/>
                        <a:ext cx="380592" cy="42862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 bwMode="auto">
          <a:xfrm>
            <a:off x="6643702" y="2428868"/>
            <a:ext cx="1285884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8072462" y="2071678"/>
          <a:ext cx="60722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7" name="Equation" r:id="rId17" imgW="431640" imgH="507960" progId="Equation.3">
                  <p:embed/>
                </p:oleObj>
              </mc:Choice>
              <mc:Fallback>
                <p:oleObj name="Equation" r:id="rId17" imgW="431640" imgH="507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62" y="2071678"/>
                        <a:ext cx="607223" cy="71438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072330" y="3714752"/>
            <a:ext cx="785818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7929586" y="3500438"/>
          <a:ext cx="8937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8" name="Equation" r:id="rId19" imgW="634680" imgH="507960" progId="Equation.3">
                  <p:embed/>
                </p:oleObj>
              </mc:Choice>
              <mc:Fallback>
                <p:oleObj name="Equation" r:id="rId19" imgW="63468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3500438"/>
                        <a:ext cx="893762" cy="71437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 bwMode="auto">
          <a:xfrm>
            <a:off x="7500958" y="5643578"/>
            <a:ext cx="571504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8064500" y="5454650"/>
          <a:ext cx="911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9" name="Equation" r:id="rId21" imgW="647640" imgH="266400" progId="Equation.3">
                  <p:embed/>
                </p:oleObj>
              </mc:Choice>
              <mc:Fallback>
                <p:oleObj name="Equation" r:id="rId21" imgW="647640" imgH="266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5454650"/>
                        <a:ext cx="911225" cy="37623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 1"/>
          <p:cNvSpPr/>
          <p:nvPr/>
        </p:nvSpPr>
        <p:spPr bwMode="auto">
          <a:xfrm>
            <a:off x="698288" y="1214422"/>
            <a:ext cx="2865599" cy="428628"/>
          </a:xfrm>
          <a:prstGeom prst="borderCallout2">
            <a:avLst>
              <a:gd name="adj1" fmla="val 65683"/>
              <a:gd name="adj2" fmla="val -1632"/>
              <a:gd name="adj3" fmla="val 93416"/>
              <a:gd name="adj4" fmla="val -9328"/>
              <a:gd name="adj5" fmla="val 147195"/>
              <a:gd name="adj6" fmla="val -144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N</a:t>
            </a:r>
            <a:r>
              <a:rPr lang="zh-CN" altLang="en-US" sz="2000" dirty="0"/>
              <a:t>除以</a:t>
            </a:r>
            <a:r>
              <a:rPr lang="en-US" altLang="zh-CN" sz="2000" dirty="0"/>
              <a:t>4</a:t>
            </a:r>
            <a:r>
              <a:rPr lang="zh-CN" altLang="en-US" sz="2000" dirty="0"/>
              <a:t>，除了多少次？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线形标注 2 19"/>
          <p:cNvSpPr/>
          <p:nvPr/>
        </p:nvSpPr>
        <p:spPr bwMode="auto">
          <a:xfrm>
            <a:off x="5236608" y="6303372"/>
            <a:ext cx="3151816" cy="411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271"/>
              <a:gd name="adj6" fmla="val -233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/>
              <a:t>共</a:t>
            </a:r>
            <a:r>
              <a:rPr lang="en-US" altLang="zh-CN" sz="2000" dirty="0"/>
              <a:t>3^log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n = n^log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3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42910" y="214290"/>
          <a:ext cx="38211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" name="Equation" r:id="rId3" imgW="1892160" imgH="507960" progId="Equation.3">
                  <p:embed/>
                </p:oleObj>
              </mc:Choice>
              <mc:Fallback>
                <p:oleObj name="Equation" r:id="rId3" imgW="18921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14290"/>
                        <a:ext cx="3821112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4348" y="1500174"/>
          <a:ext cx="7286676" cy="88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" name="Equation" r:id="rId5" imgW="4190760" imgH="507960" progId="Equation.3">
                  <p:embed/>
                </p:oleObj>
              </mc:Choice>
              <mc:Fallback>
                <p:oleObj name="Equation" r:id="rId5" imgW="41907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00174"/>
                        <a:ext cx="7286676" cy="883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357290" y="2714620"/>
          <a:ext cx="3179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Equation" r:id="rId7" imgW="1828800" imgH="507960" progId="Equation.3">
                  <p:embed/>
                </p:oleObj>
              </mc:Choice>
              <mc:Fallback>
                <p:oleObj name="Equation" r:id="rId7" imgW="182880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714620"/>
                        <a:ext cx="31797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357290" y="3714752"/>
          <a:ext cx="3143272" cy="95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4" name="Equation" r:id="rId9" imgW="1676160" imgH="507960" progId="Equation.3">
                  <p:embed/>
                </p:oleObj>
              </mc:Choice>
              <mc:Fallback>
                <p:oleObj name="Equation" r:id="rId9" imgW="167616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714752"/>
                        <a:ext cx="3143272" cy="951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357290" y="4643446"/>
          <a:ext cx="3357586" cy="94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5" name="Equation" r:id="rId11" imgW="1930320" imgH="545760" progId="Equation.3">
                  <p:embed/>
                </p:oleObj>
              </mc:Choice>
              <mc:Fallback>
                <p:oleObj name="Equation" r:id="rId11" imgW="1930320" imgH="545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643446"/>
                        <a:ext cx="3357586" cy="949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357290" y="5572140"/>
          <a:ext cx="2341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6" name="Equation" r:id="rId13" imgW="1346040" imgH="507960" progId="Equation.3">
                  <p:embed/>
                </p:oleObj>
              </mc:Choice>
              <mc:Fallback>
                <p:oleObj name="Equation" r:id="rId13" imgW="1346040" imgH="507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572140"/>
                        <a:ext cx="23415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5154613" y="5786438"/>
          <a:ext cx="1171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7" name="Equation" r:id="rId15" imgW="672840" imgH="266400" progId="Equation.3">
                  <p:embed/>
                </p:oleObj>
              </mc:Choice>
              <mc:Fallback>
                <p:oleObj name="Equation" r:id="rId15" imgW="672840" imgH="26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786438"/>
                        <a:ext cx="11715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a(new)">
  <a:themeElements>
    <a:clrScheme name="chapter2a(ne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a(new)">
      <a:majorFont>
        <a:latin typeface="Impact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chapter2a(ne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a(ne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1--Veron</Template>
  <TotalTime>723</TotalTime>
  <Words>612</Words>
  <Application>Microsoft Macintosh PowerPoint</Application>
  <PresentationFormat>全屏显示(4:3)</PresentationFormat>
  <Paragraphs>76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黑体</vt:lpstr>
      <vt:lpstr>华文琥珀</vt:lpstr>
      <vt:lpstr>华文行楷</vt:lpstr>
      <vt:lpstr>楷体_GB2312</vt:lpstr>
      <vt:lpstr>宋体</vt:lpstr>
      <vt:lpstr>ZapfDingbats</vt:lpstr>
      <vt:lpstr>Calibri</vt:lpstr>
      <vt:lpstr>Impact</vt:lpstr>
      <vt:lpstr>Times New Roman</vt:lpstr>
      <vt:lpstr>chapter2a(new)</vt:lpstr>
      <vt:lpstr>Equation</vt:lpstr>
      <vt:lpstr>公式</vt:lpstr>
      <vt:lpstr>1.5章  递归方程的渐进性</vt:lpstr>
      <vt:lpstr>递归方程的渐进性</vt:lpstr>
      <vt:lpstr>解决方法</vt:lpstr>
      <vt:lpstr>Substitution方法</vt:lpstr>
      <vt:lpstr>Substitution方法</vt:lpstr>
      <vt:lpstr>Substitution方法</vt:lpstr>
      <vt:lpstr>Recursion-tree方法</vt:lpstr>
      <vt:lpstr>PowerPoint 演示文稿</vt:lpstr>
      <vt:lpstr>PowerPoint 演示文稿</vt:lpstr>
      <vt:lpstr>Recursion-tree方法</vt:lpstr>
      <vt:lpstr>Master方法</vt:lpstr>
      <vt:lpstr>Master方法</vt:lpstr>
      <vt:lpstr>Master方法</vt:lpstr>
      <vt:lpstr>Master方法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Microsoft Office User</cp:lastModifiedBy>
  <cp:revision>95</cp:revision>
  <dcterms:modified xsi:type="dcterms:W3CDTF">2021-09-20T23:30:43Z</dcterms:modified>
</cp:coreProperties>
</file>