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3"/>
  </p:notesMasterIdLst>
  <p:handoutMasterIdLst>
    <p:handoutMasterId r:id="rId94"/>
  </p:handoutMasterIdLst>
  <p:sldIdLst>
    <p:sldId id="257" r:id="rId2"/>
    <p:sldId id="259" r:id="rId3"/>
    <p:sldId id="264" r:id="rId4"/>
    <p:sldId id="260" r:id="rId5"/>
    <p:sldId id="261" r:id="rId6"/>
    <p:sldId id="258" r:id="rId7"/>
    <p:sldId id="262" r:id="rId8"/>
    <p:sldId id="263" r:id="rId9"/>
    <p:sldId id="266" r:id="rId10"/>
    <p:sldId id="265" r:id="rId11"/>
    <p:sldId id="334" r:id="rId12"/>
    <p:sldId id="267" r:id="rId13"/>
    <p:sldId id="335" r:id="rId14"/>
    <p:sldId id="336" r:id="rId15"/>
    <p:sldId id="268" r:id="rId16"/>
    <p:sldId id="269" r:id="rId17"/>
    <p:sldId id="333" r:id="rId18"/>
    <p:sldId id="270" r:id="rId19"/>
    <p:sldId id="271" r:id="rId20"/>
    <p:sldId id="272" r:id="rId21"/>
    <p:sldId id="273" r:id="rId22"/>
    <p:sldId id="337" r:id="rId23"/>
    <p:sldId id="275" r:id="rId24"/>
    <p:sldId id="277" r:id="rId25"/>
    <p:sldId id="276" r:id="rId26"/>
    <p:sldId id="348" r:id="rId27"/>
    <p:sldId id="347" r:id="rId28"/>
    <p:sldId id="349" r:id="rId29"/>
    <p:sldId id="350" r:id="rId30"/>
    <p:sldId id="274" r:id="rId31"/>
    <p:sldId id="278" r:id="rId32"/>
    <p:sldId id="279" r:id="rId33"/>
    <p:sldId id="339" r:id="rId34"/>
    <p:sldId id="340" r:id="rId35"/>
    <p:sldId id="282" r:id="rId36"/>
    <p:sldId id="281" r:id="rId37"/>
    <p:sldId id="338" r:id="rId38"/>
    <p:sldId id="283" r:id="rId39"/>
    <p:sldId id="284" r:id="rId40"/>
    <p:sldId id="285" r:id="rId41"/>
    <p:sldId id="286" r:id="rId42"/>
    <p:sldId id="341" r:id="rId43"/>
    <p:sldId id="287" r:id="rId44"/>
    <p:sldId id="342" r:id="rId45"/>
    <p:sldId id="288" r:id="rId46"/>
    <p:sldId id="289" r:id="rId47"/>
    <p:sldId id="290" r:id="rId48"/>
    <p:sldId id="291" r:id="rId49"/>
    <p:sldId id="292" r:id="rId50"/>
    <p:sldId id="343" r:id="rId51"/>
    <p:sldId id="293" r:id="rId52"/>
    <p:sldId id="297" r:id="rId53"/>
    <p:sldId id="298" r:id="rId54"/>
    <p:sldId id="299" r:id="rId55"/>
    <p:sldId id="294" r:id="rId56"/>
    <p:sldId id="300" r:id="rId57"/>
    <p:sldId id="301" r:id="rId58"/>
    <p:sldId id="302" r:id="rId59"/>
    <p:sldId id="344" r:id="rId60"/>
    <p:sldId id="303" r:id="rId61"/>
    <p:sldId id="304" r:id="rId62"/>
    <p:sldId id="306" r:id="rId63"/>
    <p:sldId id="305" r:id="rId64"/>
    <p:sldId id="307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08" r:id="rId76"/>
    <p:sldId id="319" r:id="rId77"/>
    <p:sldId id="351" r:id="rId78"/>
    <p:sldId id="320" r:id="rId79"/>
    <p:sldId id="330" r:id="rId80"/>
    <p:sldId id="331" r:id="rId81"/>
    <p:sldId id="321" r:id="rId82"/>
    <p:sldId id="345" r:id="rId83"/>
    <p:sldId id="322" r:id="rId84"/>
    <p:sldId id="323" r:id="rId85"/>
    <p:sldId id="346" r:id="rId86"/>
    <p:sldId id="324" r:id="rId87"/>
    <p:sldId id="325" r:id="rId88"/>
    <p:sldId id="326" r:id="rId89"/>
    <p:sldId id="328" r:id="rId90"/>
    <p:sldId id="327" r:id="rId91"/>
    <p:sldId id="329" r:id="rId9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00"/>
    <a:srgbClr val="0B0BFF"/>
    <a:srgbClr val="99000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672"/>
  </p:normalViewPr>
  <p:slideViewPr>
    <p:cSldViewPr>
      <p:cViewPr varScale="1">
        <p:scale>
          <a:sx n="129" d="100"/>
          <a:sy n="129" d="100"/>
        </p:scale>
        <p:origin x="23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78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25AFE6-5741-4166-978C-0739A7AFD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53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FFA9B5-3A1A-43FF-B475-8ACF98998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569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>
              <a:spcBef>
                <a:spcPct val="3000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5BF9D3-62F9-4921-A521-6E1709DBAE39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3023397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850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189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77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98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参见快速排序的最坏情况，每次都是不对称划分</a:t>
            </a:r>
            <a:r>
              <a:rPr lang="en-US" altLang="zh-CN" dirty="0"/>
              <a:t>1 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85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55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忽略不足</a:t>
            </a:r>
            <a:r>
              <a:rPr lang="en-US" altLang="zh-CN" dirty="0"/>
              <a:t>5</a:t>
            </a:r>
            <a:r>
              <a:rPr lang="zh-CN" altLang="en-US" dirty="0"/>
              <a:t>的那些。取中位数的中位数。最终的目的是 划分后的降低两个组中解所在的那个组元素数量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568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689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53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黄金分割序列，兔子序列</a:t>
            </a: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FA50C5-BF88-4E6F-AB08-D51419802B5D}" type="slidenum">
              <a:rPr lang="en-US" altLang="zh-CN" sz="1300">
                <a:solidFill>
                  <a:schemeClr val="tx1"/>
                </a:solidFill>
              </a:rPr>
              <a:pPr/>
              <a:t>6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9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782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5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最大的划分数决定了当前最大划分数下的划分个数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93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的取值有四种情况，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&gt;n,=n,  &lt;1&lt;n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09B159-3EDA-44AB-857D-508122F36293}" type="slidenum">
              <a:rPr lang="en-US" altLang="zh-CN" sz="1300">
                <a:solidFill>
                  <a:schemeClr val="tx1"/>
                </a:solidFill>
              </a:rPr>
              <a:pPr/>
              <a:t>8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3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23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85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98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55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FFA9B5-3A1A-43FF-B475-8ACF9899898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1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F1A38-874C-429A-8D22-573D254D7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4910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BC915-94E9-43D5-8D96-2938FA223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2501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43650" y="228600"/>
            <a:ext cx="196215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73405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C9127-ECF9-4D11-9FDB-FC985AA0E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4767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8644-D449-4491-838A-DF3B203C5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701697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A7237-08EB-470D-AE90-802386CBDC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100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4F7A-B1AA-476A-B126-A12ED2375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6442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5F662-1EC3-471A-9C95-5D9F437F25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8978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ABDAE-48CF-4DB8-A974-9009C1EBBA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7969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228FD-CA8F-4546-A9A7-BF9E0021A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3772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23058-034A-4C7E-811D-A039B084D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0288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53AA-EB26-495C-B3B7-7C2A11F95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2536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07BE6-D115-4CC1-9BAC-6399D9111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4878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18B6947-FD50-494B-9252-AB02EF9C7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29" name="Picture 2" descr="C:\Documents and Settings\Administrator\桌面\2010061905444341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88" y="0"/>
            <a:ext cx="130651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itchFamily="2" charset="-122"/>
          <a:ea typeface="华文琥珀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华文琥珀" panose="02010800040101010101" pitchFamily="2" charset="-122"/>
          <a:ea typeface="华文琥珀" panose="020108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Impact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3200">
          <a:solidFill>
            <a:schemeClr val="tx1"/>
          </a:solidFill>
          <a:latin typeface="Times New Roman" pitchFamily="18" charset="0"/>
          <a:ea typeface="黑体" pitchFamily="2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5" Type="http://schemas.openxmlformats.org/officeDocument/2006/relationships/image" Target="../media/image17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7.wmf"/><Relationship Id="rId7" Type="http://schemas.openxmlformats.org/officeDocument/2006/relationships/oleObject" Target="../embeddings/oleObject35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3" Type="http://schemas.openxmlformats.org/officeDocument/2006/relationships/image" Target="../media/image44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7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9" Type="http://schemas.openxmlformats.org/officeDocument/2006/relationships/oleObject" Target="../embeddings/oleObject70.bin"/><Relationship Id="rId21" Type="http://schemas.openxmlformats.org/officeDocument/2006/relationships/image" Target="../media/image60.wmf"/><Relationship Id="rId34" Type="http://schemas.openxmlformats.org/officeDocument/2006/relationships/image" Target="../media/image66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8.wmf"/><Relationship Id="rId25" Type="http://schemas.openxmlformats.org/officeDocument/2006/relationships/image" Target="../media/image62.wmf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68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62.bin"/><Relationship Id="rId32" Type="http://schemas.openxmlformats.org/officeDocument/2006/relationships/image" Target="../media/image65.wmf"/><Relationship Id="rId37" Type="http://schemas.openxmlformats.org/officeDocument/2006/relationships/oleObject" Target="../embeddings/oleObject69.bin"/><Relationship Id="rId40" Type="http://schemas.openxmlformats.org/officeDocument/2006/relationships/image" Target="../media/image69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28" Type="http://schemas.openxmlformats.org/officeDocument/2006/relationships/image" Target="../media/image63.wmf"/><Relationship Id="rId36" Type="http://schemas.openxmlformats.org/officeDocument/2006/relationships/image" Target="../media/image67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9.wmf"/><Relationship Id="rId31" Type="http://schemas.openxmlformats.org/officeDocument/2006/relationships/oleObject" Target="../embeddings/oleObject66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4.wmf"/><Relationship Id="rId35" Type="http://schemas.openxmlformats.org/officeDocument/2006/relationships/oleObject" Target="../embeddings/oleObject68.bin"/><Relationship Id="rId8" Type="http://schemas.openxmlformats.org/officeDocument/2006/relationships/oleObject" Target="../embeddings/oleObject54.bin"/><Relationship Id="rId3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2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6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74BAE7-B992-4965-BE2C-F38AE15BD3F2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7"/>
          <p:cNvSpPr>
            <a:spLocks noChangeArrowheads="1"/>
          </p:cNvSpPr>
          <p:nvPr/>
        </p:nvSpPr>
        <p:spPr bwMode="auto">
          <a:xfrm>
            <a:off x="1357313" y="1714500"/>
            <a:ext cx="6313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solidFill>
                  <a:schemeClr val="accent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递归与分治策略</a:t>
            </a: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500063" y="3571875"/>
            <a:ext cx="77771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整数划分问题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例子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B21ED-F998-419C-A6CD-3A293B7D5CE3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857250" y="2214563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q(6,3) = q(6,2) + q(3,3)</a:t>
            </a:r>
            <a:endParaRPr lang="en-US" altLang="zh-CN" sz="2400" b="1" dirty="0">
              <a:solidFill>
                <a:srgbClr val="0B0B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901825" y="2887663"/>
            <a:ext cx="21605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u="sng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q(6,1) + q(4,2)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062413" y="2887663"/>
            <a:ext cx="19081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400" b="1" u="sng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1 + q(3,2)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30388" y="3535363"/>
            <a:ext cx="14033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q(6,1) +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322888" y="3535363"/>
            <a:ext cx="6477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+ 1 +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478088" y="2671763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549525" y="2671763"/>
            <a:ext cx="1008063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594100" y="3319463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665538" y="3319463"/>
            <a:ext cx="10080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4711700" y="3968750"/>
            <a:ext cx="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457700" y="4111625"/>
            <a:ext cx="12969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+ q(2,1)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901825" y="4111625"/>
            <a:ext cx="24844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q(6,1) + q(4,1) + 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1649413" y="4616450"/>
            <a:ext cx="44656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1 + 1 + 1</a:t>
            </a:r>
            <a:r>
              <a:rPr lang="en-US" altLang="zh-CN" sz="24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+ 1</a:t>
            </a:r>
            <a:r>
              <a:rPr lang="en-US" altLang="zh-CN" sz="24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+ 1</a:t>
            </a:r>
            <a:r>
              <a:rPr lang="en-US" altLang="zh-CN" sz="24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+ 1</a:t>
            </a:r>
            <a:r>
              <a:rPr lang="en-US" altLang="zh-CN" sz="24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+ 1 = 7</a:t>
            </a:r>
            <a:endParaRPr lang="en-US" altLang="zh-CN" sz="2400">
              <a:solidFill>
                <a:srgbClr val="0B0B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3305175" y="3535363"/>
            <a:ext cx="19446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q(4,1) + q(2,2)</a:t>
            </a: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3811588" y="2600325"/>
            <a:ext cx="790575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5467350" y="3319463"/>
            <a:ext cx="790575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>
            <a:off x="5538788" y="3319463"/>
            <a:ext cx="1944687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6113463" y="3535363"/>
            <a:ext cx="19446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q(3,1) + q(1,2)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929313" y="4143375"/>
            <a:ext cx="27368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+ 1 + q(3,1) + q(1,2)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928688" y="5286375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3+3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3+2+1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3+1+1+1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2+2+2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2+2+1+1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2+1+1+1+1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1+1+1+1+1+1</a:t>
            </a: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62643"/>
              </p:ext>
            </p:extLst>
          </p:nvPr>
        </p:nvGraphicFramePr>
        <p:xfrm>
          <a:off x="3305175" y="883405"/>
          <a:ext cx="4465638" cy="12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774360" progId="Equation.DSMT4">
                  <p:embed/>
                </p:oleObj>
              </mc:Choice>
              <mc:Fallback>
                <p:oleObj name="Equation" r:id="rId2" imgW="28317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883405"/>
                        <a:ext cx="4465638" cy="12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整数划分问题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程序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B21ED-F998-419C-A6CD-3A293B7D5CE3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28522" y="2492896"/>
            <a:ext cx="73151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rgbClr val="0B0BFF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q</a:t>
            </a:r>
            <a:r>
              <a:rPr lang="zh-CN" altLang="en-US" sz="2400" b="1" dirty="0">
                <a:solidFill>
                  <a:srgbClr val="0B0BFF"/>
                </a:solidFill>
                <a:ea typeface="楷体_GB2312" pitchFamily="49" charset="-122"/>
              </a:rPr>
              <a:t>（</a:t>
            </a:r>
            <a:r>
              <a:rPr lang="en-US" altLang="zh-CN" sz="2400" b="1" dirty="0" err="1">
                <a:solidFill>
                  <a:srgbClr val="0B0BFF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n</a:t>
            </a:r>
            <a:r>
              <a:rPr lang="zh-CN" altLang="en-US" sz="2400" b="1" dirty="0">
                <a:solidFill>
                  <a:srgbClr val="0B0BFF"/>
                </a:solidFill>
                <a:ea typeface="楷体_GB2312" pitchFamily="49" charset="-122"/>
              </a:rPr>
              <a:t>， </a:t>
            </a:r>
            <a:r>
              <a:rPr lang="en-US" altLang="zh-CN" sz="2400" b="1" dirty="0" err="1">
                <a:solidFill>
                  <a:srgbClr val="0B0BFF"/>
                </a:solidFill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m</a:t>
            </a:r>
            <a:r>
              <a:rPr lang="zh-CN" altLang="en-US" sz="2400" b="1" dirty="0">
                <a:solidFill>
                  <a:srgbClr val="0B0BFF"/>
                </a:solidFill>
                <a:ea typeface="楷体_GB2312" pitchFamily="49" charset="-122"/>
              </a:rPr>
              <a:t>）</a:t>
            </a:r>
            <a:endParaRPr lang="en-US" altLang="zh-CN" sz="2400" b="1" dirty="0">
              <a:solidFill>
                <a:srgbClr val="0B0B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   if ((n&lt;1)||(m&lt;1))          return 0;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   if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((n==1)||(m==1))     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return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   if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(n&lt;m)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                      return q(</a:t>
            </a:r>
            <a:r>
              <a:rPr lang="en-US" altLang="zh-CN" sz="2400" b="1" dirty="0" err="1">
                <a:solidFill>
                  <a:srgbClr val="0B0BFF"/>
                </a:solidFill>
                <a:ea typeface="楷体_GB2312" pitchFamily="49" charset="-122"/>
              </a:rPr>
              <a:t>n,n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   if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(n==m)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                    return 1+q(n,n-1)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    return q(n,m-1)+1(n-</a:t>
            </a:r>
            <a:r>
              <a:rPr lang="en-US" altLang="zh-CN" sz="2400" b="1" dirty="0" err="1">
                <a:solidFill>
                  <a:srgbClr val="0B0BFF"/>
                </a:solidFill>
                <a:ea typeface="楷体_GB2312" pitchFamily="49" charset="-122"/>
              </a:rPr>
              <a:t>m,m</a:t>
            </a: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B0BFF"/>
                </a:solidFill>
                <a:ea typeface="楷体_GB2312" pitchFamily="49" charset="-122"/>
              </a:rPr>
              <a:t>}</a:t>
            </a: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367271"/>
              </p:ext>
            </p:extLst>
          </p:nvPr>
        </p:nvGraphicFramePr>
        <p:xfrm>
          <a:off x="3305175" y="883405"/>
          <a:ext cx="4465638" cy="12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774360" progId="Equation.DSMT4">
                  <p:embed/>
                </p:oleObj>
              </mc:Choice>
              <mc:Fallback>
                <p:oleObj name="Equation" r:id="rId2" imgW="28317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883405"/>
                        <a:ext cx="4465638" cy="121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351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Hanoi</a:t>
            </a:r>
            <a:r>
              <a:rPr lang="zh-CN" altLang="en-US" dirty="0"/>
              <a:t>塔问题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9904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设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个塔座。开始时，在塔座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上有一叠共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个圆盘，这些圆盘自下而上，由大到小地叠在一起。各圆盘从小到大编号为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1,2,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,n,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现要求将塔座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上的这一叠圆盘移到塔座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上，并仍按同样顺序叠置。在移动圆盘时应遵守以下移动规则：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每次只能移动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个圆盘；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任何时刻都不允许将较大的圆盘压在较小的圆盘之上；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在满足移动规则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的前提下，可将圆盘移至</a:t>
            </a:r>
            <a:r>
              <a:rPr lang="en-US" altLang="zh-CN" sz="2400" b="1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a,b,c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中任一塔座上。</a:t>
            </a: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EFEB84-149D-4030-8F98-027E82EA6DF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4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40290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Hanoi</a:t>
            </a:r>
            <a:r>
              <a:rPr lang="zh-CN" altLang="en-US" dirty="0"/>
              <a:t>塔问题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99040" cy="4876800"/>
          </a:xfrm>
        </p:spPr>
        <p:txBody>
          <a:bodyPr/>
          <a:lstStyle/>
          <a:p>
            <a:r>
              <a:rPr lang="zh-CN" altLang="en-US" sz="2000" dirty="0"/>
              <a:t>印度教的主神梵天创造世界时，做了三根金刚石的柱子，并在其中的一根柱子上按照大小顺序依次放置了</a:t>
            </a:r>
            <a:r>
              <a:rPr lang="en-US" altLang="zh-CN" sz="2000" dirty="0"/>
              <a:t>64</a:t>
            </a:r>
            <a:r>
              <a:rPr lang="zh-CN" altLang="en-US" sz="2000" dirty="0"/>
              <a:t>个黄金圆盘。</a:t>
            </a:r>
          </a:p>
          <a:p>
            <a:r>
              <a:rPr lang="zh-CN" altLang="en-US" sz="2000" dirty="0"/>
              <a:t>梵天神告诉侍奉他的婆罗门（祭司），要借助一根柱子做中介，来把这</a:t>
            </a:r>
            <a:r>
              <a:rPr lang="en-US" altLang="zh-CN" sz="2000" dirty="0"/>
              <a:t>64</a:t>
            </a:r>
            <a:r>
              <a:rPr lang="zh-CN" altLang="en-US" sz="2000" dirty="0"/>
              <a:t>个圆盘一起移动到另一根柱子上；规则和上面说的一样</a:t>
            </a:r>
            <a:endParaRPr lang="en-US" altLang="zh-CN" sz="2000" dirty="0"/>
          </a:p>
          <a:p>
            <a:r>
              <a:rPr lang="zh-CN" altLang="en-US" sz="2000" dirty="0"/>
              <a:t>梵天大神说了，只要你们能实现最终的目标，世界就会在一个闪电中毁灭。</a:t>
            </a:r>
          </a:p>
          <a:p>
            <a:r>
              <a:rPr lang="zh-CN" altLang="en-US" sz="2000" dirty="0"/>
              <a:t>据说，这个婆罗门和他的后人从此就开始一刻不停的挪圆盘，以愚公移山的精神，</a:t>
            </a:r>
            <a:r>
              <a:rPr lang="zh-CN" altLang="en-US" sz="2000" dirty="0">
                <a:solidFill>
                  <a:srgbClr val="FF0000"/>
                </a:solidFill>
              </a:rPr>
              <a:t>为世界的最终毁灭贡献自己的力量</a:t>
            </a:r>
            <a:r>
              <a:rPr lang="zh-CN" altLang="en-US" sz="2000" dirty="0"/>
              <a:t>。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让 他 们 先 挪 一 会 ！</a:t>
            </a:r>
            <a:endParaRPr lang="zh-CN" altLang="en-US" sz="2000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EFEB84-149D-4030-8F98-027E82EA6DF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3970" name="Picture 2" descr="å¹²è´§ââæ±è¯ºå¡æ¸¸æè§£æ³å®æ´ç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912" y="4097180"/>
            <a:ext cx="3706480" cy="25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4972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简单解法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</a:rPr>
              <a:t>）将</a:t>
            </a:r>
            <a:r>
              <a:rPr lang="en-US" altLang="zh-CN" sz="2400" dirty="0">
                <a:ea typeface="黑体" panose="02010609060101010101" pitchFamily="49" charset="-122"/>
              </a:rPr>
              <a:t>ABC</a:t>
            </a:r>
            <a:r>
              <a:rPr lang="zh-CN" altLang="en-US" sz="2400" dirty="0">
                <a:ea typeface="黑体" panose="02010609060101010101" pitchFamily="49" charset="-122"/>
              </a:rPr>
              <a:t>排成一个三角形，</a:t>
            </a:r>
            <a:r>
              <a:rPr lang="en-US" altLang="zh-CN" sz="2400" dirty="0">
                <a:ea typeface="黑体" panose="02010609060101010101" pitchFamily="49" charset="-122"/>
              </a:rPr>
              <a:t>A-B-C-A</a:t>
            </a:r>
            <a:r>
              <a:rPr lang="zh-CN" altLang="en-US" sz="2400" dirty="0">
                <a:ea typeface="黑体" panose="02010609060101010101" pitchFamily="49" charset="-122"/>
              </a:rPr>
              <a:t>构成顺时针循环；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   （</a:t>
            </a:r>
            <a:r>
              <a:rPr lang="en-US" altLang="zh-CN" sz="2400" dirty="0"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ea typeface="黑体" panose="02010609060101010101" pitchFamily="49" charset="-122"/>
              </a:rPr>
              <a:t>）在移动过程中，奇数次移动，则将最小的圆盘移到顺时针下一塔座；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ea typeface="黑体" panose="02010609060101010101" pitchFamily="49" charset="-122"/>
              </a:rPr>
              <a:t>） 若偶数次移动，则保持最小的圆盘不动，而在其他两个塔座之间，将较小的圆盘移动到另一塔座。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方法可以证明正确，但很难明白其中道理。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8D7B7E-A594-478C-A9B7-0936B2856F12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7" name="Picture 4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0"/>
            <a:ext cx="29972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711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要将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个圆盘按规则从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移动到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，只需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将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－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个较小圆盘按规则从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移动到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C</a:t>
            </a:r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将最大的圆盘从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A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移动到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B</a:t>
            </a:r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将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n-1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个较小圆盘从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C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移动到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B</a:t>
            </a:r>
          </a:p>
          <a:p>
            <a:pPr eaLnBrk="1" hangingPunct="1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个圆盘的移动问题可以转换为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两次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n-1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个圆盘移动的问题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＋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一个单一圆盘移动</a:t>
            </a:r>
            <a:endParaRPr lang="en-US" altLang="zh-CN" b="1" dirty="0">
              <a:solidFill>
                <a:schemeClr val="accent2"/>
              </a:solidFill>
              <a:latin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假设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h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）为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</a:rPr>
              <a:t>个圆盘的移动次数，那么</a:t>
            </a:r>
            <a:endParaRPr lang="en-US" altLang="zh-CN" b="1" dirty="0">
              <a:solidFill>
                <a:schemeClr val="accent2"/>
              </a:solidFill>
              <a:latin typeface="楷体_GB2312" pitchFamily="49" charset="-122"/>
            </a:endParaRPr>
          </a:p>
          <a:p>
            <a:pPr lvl="1" eaLnBrk="1" hangingPunct="1"/>
            <a:endParaRPr lang="en-US" altLang="zh-CN" b="1" dirty="0">
              <a:solidFill>
                <a:schemeClr val="accent2"/>
              </a:solidFill>
              <a:latin typeface="楷体_GB2312" pitchFamily="49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</a:rPr>
              <a:t>h(n) =2* h(n-1)+1</a:t>
            </a:r>
          </a:p>
          <a:p>
            <a:pPr lvl="1" eaLnBrk="1" hangingPunct="1"/>
            <a:endParaRPr lang="zh-CN" altLang="en-US" sz="18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8D7B7E-A594-478C-A9B7-0936B2856F12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7" name="Picture 4" descr="t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0"/>
            <a:ext cx="29972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ea typeface="华文行楷" pitchFamily="2" charset="-122"/>
              </a:rPr>
              <a:t>void </a:t>
            </a:r>
            <a:r>
              <a:rPr lang="en-US" altLang="zh-CN" sz="2000" b="1" dirty="0" err="1">
                <a:solidFill>
                  <a:schemeClr val="accent2"/>
                </a:solidFill>
                <a:ea typeface="华文行楷" pitchFamily="2" charset="-122"/>
              </a:rPr>
              <a:t>hanoi</a:t>
            </a:r>
            <a:r>
              <a:rPr lang="en-US" altLang="zh-CN" sz="2000" dirty="0">
                <a:ea typeface="华文行楷" pitchFamily="2" charset="-122"/>
              </a:rPr>
              <a:t>(</a:t>
            </a:r>
            <a:r>
              <a:rPr lang="en-US" altLang="zh-CN" sz="2000" dirty="0" err="1">
                <a:ea typeface="华文行楷" pitchFamily="2" charset="-122"/>
              </a:rPr>
              <a:t>int</a:t>
            </a:r>
            <a:r>
              <a:rPr lang="en-US" altLang="zh-CN" sz="2000" dirty="0">
                <a:ea typeface="华文行楷" pitchFamily="2" charset="-122"/>
              </a:rPr>
              <a:t> n, </a:t>
            </a:r>
            <a:r>
              <a:rPr lang="en-US" altLang="zh-CN" sz="2000" dirty="0" err="1">
                <a:ea typeface="华文行楷" pitchFamily="2" charset="-122"/>
              </a:rPr>
              <a:t>int</a:t>
            </a:r>
            <a:r>
              <a:rPr lang="en-US" altLang="zh-CN" sz="2000" dirty="0">
                <a:ea typeface="华文行楷" pitchFamily="2" charset="-122"/>
              </a:rPr>
              <a:t> A, </a:t>
            </a:r>
            <a:r>
              <a:rPr lang="en-US" altLang="zh-CN" sz="2000" dirty="0" err="1">
                <a:ea typeface="华文行楷" pitchFamily="2" charset="-122"/>
              </a:rPr>
              <a:t>int</a:t>
            </a:r>
            <a:r>
              <a:rPr lang="en-US" altLang="zh-CN" sz="2000" dirty="0">
                <a:ea typeface="华文行楷" pitchFamily="2" charset="-122"/>
              </a:rPr>
              <a:t> B, </a:t>
            </a:r>
            <a:r>
              <a:rPr lang="en-US" altLang="zh-CN" sz="2000" dirty="0" err="1">
                <a:ea typeface="华文行楷" pitchFamily="2" charset="-122"/>
              </a:rPr>
              <a:t>int</a:t>
            </a:r>
            <a:r>
              <a:rPr lang="en-US" altLang="zh-CN" sz="2000" dirty="0">
                <a:ea typeface="华文行楷" pitchFamily="2" charset="-122"/>
              </a:rPr>
              <a:t> C)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ea typeface="华文行楷" pitchFamily="2" charset="-122"/>
              </a:rPr>
              <a:t>   {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ea typeface="华文行楷" pitchFamily="2" charset="-122"/>
              </a:rPr>
              <a:t>       </a:t>
            </a:r>
            <a:r>
              <a:rPr lang="en-US" altLang="zh-CN" sz="2000" b="1" dirty="0">
                <a:ea typeface="华文行楷" pitchFamily="2" charset="-122"/>
              </a:rPr>
              <a:t>if</a:t>
            </a:r>
            <a:r>
              <a:rPr lang="en-US" altLang="zh-CN" sz="2000" dirty="0">
                <a:ea typeface="华文行楷" pitchFamily="2" charset="-122"/>
              </a:rPr>
              <a:t> (n &gt; 0)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ea typeface="华文行楷" pitchFamily="2" charset="-122"/>
              </a:rPr>
              <a:t>       {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ea typeface="华文行楷" pitchFamily="2" charset="-122"/>
              </a:rPr>
              <a:t>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华文行楷" pitchFamily="2" charset="-122"/>
              </a:rPr>
              <a:t>hanoi</a:t>
            </a:r>
            <a:r>
              <a:rPr lang="en-US" altLang="zh-CN" sz="2000" dirty="0">
                <a:ea typeface="华文行楷" pitchFamily="2" charset="-122"/>
              </a:rPr>
              <a:t>(n-1, A, C, B);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ea typeface="华文行楷" pitchFamily="2" charset="-122"/>
              </a:rPr>
              <a:t>          </a:t>
            </a:r>
            <a:r>
              <a:rPr lang="en-US" altLang="zh-CN" sz="2000" b="1" dirty="0">
                <a:solidFill>
                  <a:schemeClr val="accent2"/>
                </a:solidFill>
                <a:ea typeface="华文行楷" pitchFamily="2" charset="-122"/>
              </a:rPr>
              <a:t>move</a:t>
            </a:r>
            <a:r>
              <a:rPr lang="en-US" altLang="zh-CN" sz="2000" dirty="0">
                <a:ea typeface="华文行楷" pitchFamily="2" charset="-122"/>
              </a:rPr>
              <a:t>(A, B);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ea typeface="华文行楷" pitchFamily="2" charset="-122"/>
              </a:rPr>
              <a:t>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华文行楷" pitchFamily="2" charset="-122"/>
              </a:rPr>
              <a:t>hanoi</a:t>
            </a:r>
            <a:r>
              <a:rPr lang="en-US" altLang="zh-CN" sz="2000" dirty="0">
                <a:ea typeface="华文行楷" pitchFamily="2" charset="-122"/>
              </a:rPr>
              <a:t>(n-1, C, B, A);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ea typeface="华文行楷" pitchFamily="2" charset="-122"/>
              </a:rPr>
              <a:t>       }</a:t>
            </a: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ea typeface="华文行楷" pitchFamily="2" charset="-122"/>
              </a:rPr>
              <a:t>   }</a:t>
            </a:r>
          </a:p>
          <a:p>
            <a:pPr eaLnBrk="1" hangingPunct="1">
              <a:buFont typeface="ZapfDingbats" pitchFamily="82" charset="2"/>
              <a:buNone/>
              <a:defRPr/>
            </a:pPr>
            <a:endParaRPr lang="en-US" altLang="zh-CN" sz="2000" dirty="0">
              <a:ea typeface="华文行楷" pitchFamily="2" charset="-122"/>
            </a:endParaRP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 err="1">
                <a:solidFill>
                  <a:schemeClr val="accent2"/>
                </a:solidFill>
                <a:ea typeface="华文行楷" pitchFamily="2" charset="-122"/>
              </a:rPr>
              <a:t>hanoi</a:t>
            </a:r>
            <a:r>
              <a:rPr lang="en-US" altLang="zh-CN" sz="2000" dirty="0">
                <a:ea typeface="华文行楷" pitchFamily="2" charset="-122"/>
              </a:rPr>
              <a:t>(n, A, B, C)</a:t>
            </a:r>
            <a:r>
              <a:rPr lang="zh-CN" altLang="en-US" sz="2000" dirty="0">
                <a:latin typeface="+mn-ea"/>
                <a:ea typeface="+mn-ea"/>
              </a:rPr>
              <a:t>表示将</a:t>
            </a:r>
            <a:r>
              <a:rPr lang="en-US" altLang="zh-CN" sz="2000" dirty="0">
                <a:latin typeface="+mn-ea"/>
                <a:ea typeface="+mn-ea"/>
              </a:rPr>
              <a:t>n</a:t>
            </a:r>
            <a:r>
              <a:rPr lang="zh-CN" altLang="en-US" sz="2000" dirty="0">
                <a:latin typeface="+mn-ea"/>
                <a:ea typeface="+mn-ea"/>
              </a:rPr>
              <a:t>个圆盘按规则从</a:t>
            </a:r>
            <a:r>
              <a:rPr lang="en-US" altLang="zh-CN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移动到</a:t>
            </a:r>
            <a:r>
              <a:rPr lang="en-US" altLang="zh-CN" sz="2000" dirty="0">
                <a:latin typeface="+mn-ea"/>
                <a:ea typeface="+mn-ea"/>
              </a:rPr>
              <a:t>B</a:t>
            </a:r>
            <a:r>
              <a:rPr lang="zh-CN" altLang="en-US" sz="2000" dirty="0">
                <a:latin typeface="+mn-ea"/>
                <a:ea typeface="+mn-ea"/>
              </a:rPr>
              <a:t>，移动的过程中用</a:t>
            </a:r>
            <a:r>
              <a:rPr lang="en-US" altLang="zh-CN" sz="2000" dirty="0">
                <a:latin typeface="+mn-ea"/>
                <a:ea typeface="+mn-ea"/>
              </a:rPr>
              <a:t>C</a:t>
            </a:r>
            <a:r>
              <a:rPr lang="zh-CN" altLang="en-US" sz="2000" dirty="0">
                <a:latin typeface="+mn-ea"/>
                <a:ea typeface="+mn-ea"/>
              </a:rPr>
              <a:t>作为辅助塔座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buFont typeface="ZapfDingbats" pitchFamily="8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a typeface="+mn-ea"/>
              </a:rPr>
              <a:t>move</a:t>
            </a:r>
            <a:r>
              <a:rPr lang="en-US" altLang="zh-CN" sz="2000" dirty="0">
                <a:ea typeface="+mn-ea"/>
              </a:rPr>
              <a:t>(A, B)</a:t>
            </a:r>
            <a:r>
              <a:rPr lang="zh-CN" altLang="en-US" sz="2000" dirty="0">
                <a:latin typeface="+mn-ea"/>
                <a:ea typeface="+mn-ea"/>
              </a:rPr>
              <a:t>表示将</a:t>
            </a:r>
            <a:r>
              <a:rPr lang="en-US" altLang="zh-CN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上剩余的单一圆盘从</a:t>
            </a:r>
            <a:r>
              <a:rPr lang="en-US" altLang="zh-CN" sz="2000" dirty="0">
                <a:latin typeface="+mn-ea"/>
                <a:ea typeface="+mn-ea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移动到</a:t>
            </a:r>
            <a:r>
              <a:rPr lang="en-US" altLang="zh-CN" sz="2000" dirty="0">
                <a:latin typeface="+mn-ea"/>
                <a:ea typeface="+mn-ea"/>
              </a:rPr>
              <a:t>B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4CF68A-051D-40BE-A045-16BDC1EF856E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461" name="Picture 4" descr="t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0"/>
            <a:ext cx="29972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Hanoi</a:t>
            </a:r>
            <a:r>
              <a:rPr lang="zh-CN" altLang="en-US"/>
              <a:t>塔问题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53744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h(n) =2* h(n-1)+1 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</a:rPr>
              <a:t>的时间复杂度计算？</a:t>
            </a:r>
            <a:endParaRPr lang="en-US" altLang="zh-CN" sz="2000" b="1" dirty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buNone/>
              <a:defRPr/>
            </a:pPr>
            <a:endParaRPr lang="en-US" altLang="zh-CN" sz="2000" b="1" dirty="0"/>
          </a:p>
          <a:p>
            <a:pPr eaLnBrk="1" hangingPunct="1">
              <a:buNone/>
              <a:defRPr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推导：</a:t>
            </a:r>
            <a:r>
              <a:rPr lang="en-US" altLang="zh-CN" sz="2000" b="1" dirty="0"/>
              <a:t>f(1) = 1=2</a:t>
            </a:r>
            <a:r>
              <a:rPr lang="en-US" altLang="zh-CN" sz="2000" b="1" baseline="30000" dirty="0"/>
              <a:t>1</a:t>
            </a:r>
            <a:r>
              <a:rPr lang="en-US" altLang="zh-CN" sz="2000" b="1" dirty="0">
                <a:latin typeface="楷体_GB2312" pitchFamily="49" charset="-122"/>
              </a:rPr>
              <a:t>-1</a:t>
            </a:r>
            <a:endParaRPr lang="en-US" altLang="zh-CN" sz="2000" b="1" baseline="30000" dirty="0"/>
          </a:p>
          <a:p>
            <a:pPr eaLnBrk="1" hangingPunct="1">
              <a:buNone/>
              <a:defRPr/>
            </a:pPr>
            <a:r>
              <a:rPr lang="en-US" altLang="zh-CN" sz="2000" b="1" dirty="0"/>
              <a:t>                f(2) = 2*f(1) + 1 = 3 = 2</a:t>
            </a:r>
            <a:r>
              <a:rPr lang="en-US" altLang="zh-CN" sz="2000" b="1" baseline="30000" dirty="0"/>
              <a:t>2</a:t>
            </a:r>
            <a:r>
              <a:rPr lang="en-US" altLang="zh-CN" sz="2000" b="1" dirty="0">
                <a:latin typeface="楷体_GB2312" pitchFamily="49" charset="-122"/>
              </a:rPr>
              <a:t>-1</a:t>
            </a:r>
            <a:endParaRPr lang="en-US" altLang="zh-CN" sz="2000" b="1" dirty="0"/>
          </a:p>
          <a:p>
            <a:pPr eaLnBrk="1" hangingPunct="1">
              <a:buNone/>
              <a:defRPr/>
            </a:pPr>
            <a:r>
              <a:rPr lang="en-US" altLang="zh-CN" sz="2000" b="1" dirty="0"/>
              <a:t>                f(3) = 2*f(2) + 1 = 7 = 2</a:t>
            </a:r>
            <a:r>
              <a:rPr lang="en-US" altLang="zh-CN" sz="2000" b="1" baseline="30000" dirty="0"/>
              <a:t>3</a:t>
            </a:r>
            <a:r>
              <a:rPr lang="en-US" altLang="zh-CN" sz="2000" b="1" dirty="0">
                <a:latin typeface="楷体_GB2312" pitchFamily="49" charset="-122"/>
              </a:rPr>
              <a:t>-1</a:t>
            </a:r>
          </a:p>
          <a:p>
            <a:pPr eaLnBrk="1" hangingPunct="1">
              <a:buNone/>
              <a:defRPr/>
            </a:pPr>
            <a:r>
              <a:rPr lang="en-US" altLang="zh-CN" sz="2000" b="1" baseline="30000" dirty="0"/>
              <a:t>                        …</a:t>
            </a:r>
          </a:p>
          <a:p>
            <a:pPr eaLnBrk="1" hangingPunct="1">
              <a:buNone/>
              <a:defRPr/>
            </a:pPr>
            <a:r>
              <a:rPr lang="en-US" altLang="zh-CN" sz="2000" b="1" baseline="30000" dirty="0"/>
              <a:t>                       </a:t>
            </a:r>
            <a:r>
              <a:rPr lang="en-US" altLang="zh-CN" sz="2000" b="1" dirty="0"/>
              <a:t>f(n)  = 2</a:t>
            </a:r>
            <a:r>
              <a:rPr lang="en-US" altLang="zh-CN" sz="2000" b="1" baseline="30000" dirty="0"/>
              <a:t>n</a:t>
            </a:r>
            <a:r>
              <a:rPr lang="en-US" altLang="zh-CN" sz="2000" b="1" dirty="0">
                <a:latin typeface="楷体_GB2312" pitchFamily="49" charset="-122"/>
              </a:rPr>
              <a:t>-1</a:t>
            </a:r>
          </a:p>
          <a:p>
            <a:pPr eaLnBrk="1" hangingPunct="1">
              <a:buNone/>
              <a:defRPr/>
            </a:pPr>
            <a:r>
              <a:rPr lang="en-US" altLang="zh-CN" sz="2000" b="1" dirty="0">
                <a:latin typeface="楷体_GB2312" pitchFamily="49" charset="-122"/>
              </a:rPr>
              <a:t>  </a:t>
            </a:r>
          </a:p>
          <a:p>
            <a:pPr eaLnBrk="1" hangingPunct="1">
              <a:buNone/>
              <a:defRPr/>
            </a:pPr>
            <a:r>
              <a:rPr lang="en-US" altLang="zh-CN" sz="2000" b="1" dirty="0">
                <a:latin typeface="楷体_GB2312" pitchFamily="49" charset="-122"/>
              </a:rPr>
              <a:t>   </a:t>
            </a:r>
            <a:r>
              <a:rPr lang="zh-CN" altLang="en-US" sz="2000" b="1" dirty="0">
                <a:latin typeface="楷体_GB2312" pitchFamily="49" charset="-122"/>
              </a:rPr>
              <a:t>指数增长到底有多快？</a:t>
            </a:r>
            <a:endParaRPr lang="en-US" altLang="zh-CN" sz="2000" b="1" dirty="0">
              <a:latin typeface="楷体_GB2312" pitchFamily="49" charset="-122"/>
            </a:endParaRPr>
          </a:p>
          <a:p>
            <a:pPr eaLnBrk="1" hangingPunct="1">
              <a:buNone/>
              <a:defRPr/>
            </a:pPr>
            <a:r>
              <a:rPr lang="en-US" altLang="zh-CN" sz="2000" b="1" dirty="0">
                <a:latin typeface="楷体_GB2312" pitchFamily="49" charset="-122"/>
              </a:rPr>
              <a:t>   </a:t>
            </a:r>
            <a:r>
              <a:rPr lang="zh-CN" altLang="en-US" sz="2000" b="1" dirty="0">
                <a:latin typeface="楷体_GB2312" pitchFamily="49" charset="-122"/>
              </a:rPr>
              <a:t>对于“</a:t>
            </a:r>
            <a:r>
              <a:rPr lang="zh-CN" altLang="en-US" sz="2000" dirty="0"/>
              <a:t>梵天事件</a:t>
            </a:r>
            <a:r>
              <a:rPr lang="zh-CN" altLang="en-US" sz="2000" b="1" dirty="0">
                <a:latin typeface="楷体_GB2312" pitchFamily="49" charset="-122"/>
              </a:rPr>
              <a:t>”</a:t>
            </a:r>
            <a:r>
              <a:rPr lang="zh-CN" altLang="en-US" sz="2000" dirty="0"/>
              <a:t> </a:t>
            </a:r>
            <a:r>
              <a:rPr lang="zh-CN" altLang="en-US" sz="2000" b="1" dirty="0">
                <a:latin typeface="楷体_GB2312" pitchFamily="49" charset="-122"/>
              </a:rPr>
              <a:t>，每个圆盘移动要一秒，要多长时间完成？</a:t>
            </a:r>
            <a:endParaRPr lang="en-US" altLang="zh-CN" sz="2000" b="1" dirty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sz="2000" dirty="0"/>
              <a:t>       </a:t>
            </a:r>
            <a:r>
              <a:rPr lang="en-US" altLang="zh-CN" sz="2000" b="1" dirty="0"/>
              <a:t>2</a:t>
            </a:r>
            <a:r>
              <a:rPr lang="en-US" altLang="zh-CN" sz="2000" b="1" baseline="30000" dirty="0"/>
              <a:t>64</a:t>
            </a:r>
            <a:r>
              <a:rPr lang="en-US" altLang="zh-CN" sz="2000" b="1" dirty="0">
                <a:latin typeface="楷体_GB2312" pitchFamily="49" charset="-122"/>
              </a:rPr>
              <a:t>-1 = </a:t>
            </a:r>
            <a:r>
              <a:rPr lang="en-US" altLang="zh-CN" sz="2000" dirty="0"/>
              <a:t>18446744073709551615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一个平年</a:t>
            </a:r>
            <a:r>
              <a:rPr lang="en-US" altLang="zh-CN" sz="2000" dirty="0"/>
              <a:t>365</a:t>
            </a:r>
            <a:r>
              <a:rPr lang="zh-CN" altLang="en-US" sz="2000" dirty="0"/>
              <a:t>天有</a:t>
            </a:r>
            <a:r>
              <a:rPr lang="en-US" altLang="zh-CN" sz="2000" dirty="0"/>
              <a:t>31536000 </a:t>
            </a:r>
            <a:r>
              <a:rPr lang="zh-CN" altLang="en-US" sz="2000" dirty="0"/>
              <a:t>秒，闰年</a:t>
            </a:r>
            <a:r>
              <a:rPr lang="en-US" altLang="zh-CN" sz="2000" dirty="0"/>
              <a:t>366</a:t>
            </a:r>
            <a:r>
              <a:rPr lang="zh-CN" altLang="en-US" sz="2000" dirty="0"/>
              <a:t>天有</a:t>
            </a:r>
            <a:r>
              <a:rPr lang="en-US" altLang="zh-CN" sz="2000" dirty="0"/>
              <a:t>31622400</a:t>
            </a:r>
            <a:r>
              <a:rPr lang="zh-CN" altLang="en-US" sz="2000" dirty="0"/>
              <a:t>秒，平均每年</a:t>
            </a:r>
            <a:r>
              <a:rPr lang="en-US" altLang="zh-CN" sz="2000" dirty="0"/>
              <a:t>31556952</a:t>
            </a:r>
            <a:r>
              <a:rPr lang="zh-CN" altLang="en-US" sz="2000" dirty="0"/>
              <a:t>秒，计算一下：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>
                <a:solidFill>
                  <a:srgbClr val="FF0000"/>
                </a:solidFill>
              </a:rPr>
              <a:t>共计</a:t>
            </a:r>
            <a:r>
              <a:rPr lang="en-US" altLang="zh-CN" sz="2000" dirty="0">
                <a:solidFill>
                  <a:srgbClr val="FF0000"/>
                </a:solidFill>
              </a:rPr>
              <a:t>5845.54</a:t>
            </a:r>
            <a:r>
              <a:rPr lang="zh-CN" altLang="en-US" sz="2000" dirty="0">
                <a:solidFill>
                  <a:srgbClr val="FF0000"/>
                </a:solidFill>
              </a:rPr>
              <a:t>亿年</a:t>
            </a:r>
            <a:r>
              <a:rPr lang="zh-CN" altLang="en-US" sz="2000" b="1" dirty="0"/>
              <a:t>！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endParaRPr lang="en-US" altLang="zh-CN" sz="2000" b="1" dirty="0">
              <a:latin typeface="楷体_GB2312" pitchFamily="49" charset="-122"/>
            </a:endParaRPr>
          </a:p>
          <a:p>
            <a:pPr eaLnBrk="1" hangingPunct="1">
              <a:buNone/>
              <a:defRPr/>
            </a:pPr>
            <a:r>
              <a:rPr lang="en-US" altLang="zh-CN" sz="2000" b="1" baseline="30000" dirty="0"/>
              <a:t>       </a:t>
            </a:r>
          </a:p>
          <a:p>
            <a:pPr eaLnBrk="1" hangingPunct="1">
              <a:buNone/>
              <a:defRPr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4CF68A-051D-40BE-A045-16BDC1EF856E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4" name="Picture 2" descr="https://gss1.bdstatic.com/-vo3dSag_xI4khGkpoWK1HF6hhy/baike/w%3D268%3Bg%3D0/sign=3e68a5859245d688a302b5a29cf91a23/2934349b033b5bb5347f4c4836d3d539b700bcd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8680"/>
            <a:ext cx="25527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93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函数调用的处理过程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函数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调用函数</a:t>
            </a:r>
            <a:r>
              <a:rPr lang="en-US" altLang="zh-CN" dirty="0">
                <a:ea typeface="黑体" panose="02010609060101010101" pitchFamily="49" charset="-122"/>
              </a:rPr>
              <a:t>B</a:t>
            </a:r>
            <a:r>
              <a:rPr lang="zh-CN" altLang="en-US" dirty="0">
                <a:ea typeface="黑体" panose="02010609060101010101" pitchFamily="49" charset="-122"/>
              </a:rPr>
              <a:t>时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保存</a:t>
            </a:r>
            <a:r>
              <a:rPr lang="en-US" altLang="zh-CN" dirty="0"/>
              <a:t>A</a:t>
            </a:r>
            <a:r>
              <a:rPr lang="zh-CN" altLang="en-US" dirty="0"/>
              <a:t>的所有</a:t>
            </a:r>
            <a:r>
              <a:rPr lang="zh-CN" altLang="en-US" dirty="0">
                <a:solidFill>
                  <a:srgbClr val="FF0000"/>
                </a:solidFill>
              </a:rPr>
              <a:t>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将实参指针、返回地址等信息传递给</a:t>
            </a:r>
            <a:r>
              <a:rPr lang="en-US" altLang="zh-CN" dirty="0"/>
              <a:t>B</a:t>
            </a:r>
          </a:p>
          <a:p>
            <a:pPr lvl="1" eaLnBrk="1" hangingPunct="1"/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中的变量分配存储区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将控制转移到</a:t>
            </a:r>
            <a:r>
              <a:rPr lang="en-US" altLang="zh-CN" dirty="0"/>
              <a:t>B</a:t>
            </a:r>
            <a:r>
              <a:rPr lang="zh-CN" altLang="en-US" dirty="0"/>
              <a:t>的入口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从函数</a:t>
            </a:r>
            <a:r>
              <a:rPr lang="en-US" altLang="zh-CN" dirty="0">
                <a:ea typeface="黑体" panose="02010609060101010101" pitchFamily="49" charset="-122"/>
              </a:rPr>
              <a:t>B</a:t>
            </a:r>
            <a:r>
              <a:rPr lang="zh-CN" altLang="en-US" dirty="0">
                <a:ea typeface="黑体" panose="02010609060101010101" pitchFamily="49" charset="-122"/>
              </a:rPr>
              <a:t>返回到函数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时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保存</a:t>
            </a:r>
            <a:r>
              <a:rPr lang="en-US" altLang="zh-CN" dirty="0"/>
              <a:t>B</a:t>
            </a:r>
            <a:r>
              <a:rPr lang="zh-CN" altLang="en-US" dirty="0"/>
              <a:t>的计算结果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释放分配给</a:t>
            </a:r>
            <a:r>
              <a:rPr lang="en-US" altLang="zh-CN" dirty="0"/>
              <a:t>B</a:t>
            </a:r>
            <a:r>
              <a:rPr lang="zh-CN" altLang="en-US" dirty="0"/>
              <a:t>的存储区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依照返回地址将控制转移到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130F9-DF23-4732-897A-96F1B0BC51C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递归的处理过程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函数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调用自身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分层：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,……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调用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调用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调用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zh-CN" altLang="en-US" dirty="0"/>
              <a:t>返回给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返回给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返回给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baseline="-250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404DA-4C7C-49D7-949D-8238AEB72AB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643563" y="4357688"/>
            <a:ext cx="2643187" cy="6429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的运行状态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643563" y="3714750"/>
            <a:ext cx="2643187" cy="6429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的运行状态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43563" y="3071813"/>
            <a:ext cx="2643187" cy="6429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的运行状态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286250" y="3786188"/>
            <a:ext cx="714375" cy="7143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286250" y="3786188"/>
            <a:ext cx="714375" cy="7143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286250" y="3786188"/>
            <a:ext cx="714375" cy="7143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286250" y="3786188"/>
            <a:ext cx="714375" cy="7143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55D15C-7CE1-4439-AB6E-46D54912308E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533400" indent="-533400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ea typeface="隶书" panose="02010509060101010101" pitchFamily="49" charset="-122"/>
              </a:rPr>
              <a:t>理解递归的概念</a:t>
            </a:r>
          </a:p>
          <a:p>
            <a:pPr marL="533400" indent="-533400"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ea typeface="隶书" panose="02010509060101010101" pitchFamily="49" charset="-122"/>
              </a:rPr>
              <a:t>掌握设计有效算法的分治策略</a:t>
            </a:r>
            <a:endParaRPr lang="zh-CN" altLang="en-US" sz="2400" b="1" dirty="0">
              <a:solidFill>
                <a:schemeClr val="accent2"/>
              </a:solidFill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2"/>
                </a:solidFill>
                <a:ea typeface="隶书" panose="02010509060101010101" pitchFamily="49" charset="-122"/>
              </a:rPr>
              <a:t>通过下面的范例学习分治策略设计技巧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 dirty="0">
                <a:solidFill>
                  <a:schemeClr val="accent2"/>
                </a:solidFill>
              </a:rPr>
              <a:t>二分搜索技术； 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 dirty="0">
                <a:solidFill>
                  <a:schemeClr val="accent2"/>
                </a:solidFill>
              </a:rPr>
              <a:t>大整数乘法；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en-US" altLang="zh-CN" sz="2000" b="1" dirty="0">
                <a:solidFill>
                  <a:schemeClr val="accent2"/>
                </a:solidFill>
              </a:rPr>
              <a:t>Strassen</a:t>
            </a:r>
            <a:r>
              <a:rPr lang="zh-CN" altLang="en-US" sz="2000" b="1" dirty="0">
                <a:solidFill>
                  <a:schemeClr val="accent2"/>
                </a:solidFill>
              </a:rPr>
              <a:t>矩阵乘法；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 dirty="0">
                <a:solidFill>
                  <a:schemeClr val="accent2"/>
                </a:solidFill>
              </a:rPr>
              <a:t>合并排序和快速排序；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 dirty="0">
                <a:solidFill>
                  <a:schemeClr val="accent2"/>
                </a:solidFill>
              </a:rPr>
              <a:t>线性时间选择；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 dirty="0">
                <a:solidFill>
                  <a:schemeClr val="accent2"/>
                </a:solidFill>
              </a:rPr>
              <a:t>最接近点对问题；</a:t>
            </a:r>
          </a:p>
        </p:txBody>
      </p:sp>
      <p:sp>
        <p:nvSpPr>
          <p:cNvPr id="6148" name="AutoShape 1028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学习</a:t>
            </a:r>
            <a:r>
              <a:rPr lang="zh-CN" altLang="en-US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优点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结构清晰可读性强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容易用数学归纳法来证明算法的正确性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缺点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递归算法的运行效率较低，无论是耗费的计算时间还是占用的存储空间都比非递归算法要多</a:t>
            </a: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63ECA-1585-42E6-9F7B-EE63C5F25FD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消除递归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4784"/>
            <a:ext cx="8359080" cy="504056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采用一个用户定义的栈来模拟系统的递归调用工作栈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机械地模拟与递归算法效果相同，但仅仅如此没有优化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根据程序特点对递归调用的工作栈进行简化，</a:t>
            </a:r>
            <a:r>
              <a:rPr lang="zh-CN" altLang="en-US" dirty="0">
                <a:solidFill>
                  <a:srgbClr val="FF0000"/>
                </a:solidFill>
              </a:rPr>
              <a:t>减少栈操作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-342900" eaLnBrk="1" hangingPunct="1">
              <a:buSzPct val="85000"/>
              <a:buFont typeface="ZapfDingbats" pitchFamily="82" charset="2"/>
              <a:buChar char="r"/>
            </a:pPr>
            <a:r>
              <a:rPr lang="zh-CN" altLang="en-US" sz="2800" dirty="0">
                <a:ea typeface="黑体" panose="02010609060101010101" pitchFamily="49" charset="-122"/>
              </a:rPr>
              <a:t>尾递归消除 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递归调用只有一个，并且是放在最后，如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对栈空间优化</a:t>
            </a:r>
            <a:r>
              <a:rPr lang="zh-CN" altLang="en-US" dirty="0"/>
              <a:t>，当前栈只需要存储（</a:t>
            </a:r>
            <a:r>
              <a:rPr lang="en-US" altLang="zh-CN" dirty="0"/>
              <a:t>n-1</a:t>
            </a:r>
            <a:r>
              <a:rPr lang="zh-CN" altLang="en-US" dirty="0"/>
              <a:t>）！ </a:t>
            </a:r>
            <a:r>
              <a:rPr lang="en-US" altLang="zh-CN" dirty="0"/>
              <a:t>,</a:t>
            </a:r>
            <a:r>
              <a:rPr lang="zh-CN" altLang="en-US" dirty="0"/>
              <a:t>反复利用</a:t>
            </a:r>
            <a:endParaRPr lang="en-US" altLang="zh-CN" dirty="0"/>
          </a:p>
          <a:p>
            <a:pPr marL="342900" lvl="1" indent="-342900" eaLnBrk="1" hangingPunct="1">
              <a:buSzPct val="85000"/>
              <a:buFont typeface="ZapfDingbats" pitchFamily="82" charset="2"/>
              <a:buChar char="r"/>
            </a:pPr>
            <a:r>
              <a:rPr lang="zh-CN" altLang="en-US" sz="2800" dirty="0">
                <a:ea typeface="黑体" panose="02010609060101010101" pitchFamily="49" charset="-122"/>
              </a:rPr>
              <a:t>迭代法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循环结构</a:t>
            </a:r>
            <a:r>
              <a:rPr lang="zh-CN" altLang="en-US" dirty="0"/>
              <a:t>（相比递归的选择结构）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结构复杂，效率高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AE670-C6AF-443B-A1C8-93CC84644F37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消除递归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1360240"/>
            <a:ext cx="5406752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#include &lt;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stdio.h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i,n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double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sum=1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("%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d",&amp;n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for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;i&lt;=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n;i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++)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sum=sum*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("</a:t>
            </a:r>
            <a:r>
              <a:rPr lang="en-US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%d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!=</a:t>
            </a:r>
            <a:r>
              <a:rPr lang="en-US" altLang="zh-CN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%d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",n,sum);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("\n");</a:t>
            </a:r>
          </a:p>
          <a:p>
            <a:pPr marL="0" indent="0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return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0;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1AE670-C6AF-443B-A1C8-93CC84644F37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308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58E4B7-6F45-45BC-ABAE-871ED525EA2F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1857375" y="2857500"/>
            <a:ext cx="5286375" cy="830263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分治策略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分治策略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分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</a:rPr>
              <a:t>将要求解的较大规模的问题分割成</a:t>
            </a:r>
            <a:r>
              <a:rPr lang="en-US" altLang="zh-CN" b="1" dirty="0">
                <a:latin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</a:rPr>
              <a:t>个更小规模的子问题。</a:t>
            </a:r>
            <a:endParaRPr lang="en-US" altLang="zh-CN" b="1" dirty="0">
              <a:latin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</a:rPr>
              <a:t>如果子问题的规模仍然不够小，则再划分为</a:t>
            </a:r>
            <a:r>
              <a:rPr lang="en-US" altLang="zh-CN" b="1" dirty="0">
                <a:latin typeface="楷体_GB2312" pitchFamily="49" charset="-122"/>
              </a:rPr>
              <a:t>k</a:t>
            </a:r>
            <a:r>
              <a:rPr lang="zh-CN" altLang="en-US" b="1" dirty="0">
                <a:latin typeface="楷体_GB2312" pitchFamily="49" charset="-122"/>
              </a:rPr>
              <a:t>个子问题，如此递归的进行下去，直到问题规模足够小，很容易求出其解为止。</a:t>
            </a:r>
            <a:endParaRPr lang="en-US" altLang="zh-CN" b="1" dirty="0">
              <a:latin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治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>
                <a:latin typeface="楷体_GB2312" pitchFamily="49" charset="-122"/>
              </a:rPr>
              <a:t>求解各个子问题</a:t>
            </a:r>
            <a:endParaRPr lang="en-US" altLang="zh-CN" b="1" dirty="0">
              <a:latin typeface="楷体_GB2312" pitchFamily="49" charset="-122"/>
            </a:endParaRP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合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b="1" dirty="0"/>
              <a:t>将求出的小规模的问题的解合并为一个更大规模的问题的解，自底向上逐步求出原来问题的解。</a:t>
            </a:r>
          </a:p>
          <a:p>
            <a:pPr lvl="1" eaLnBrk="1" hangingPunct="1"/>
            <a:endParaRPr lang="zh-CN" altLang="en-US" b="1" dirty="0">
              <a:latin typeface="楷体_GB2312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ED3C9-60C9-4326-A167-FEB08C77D8B8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49" name="Rectangle 25"/>
          <p:cNvSpPr>
            <a:spLocks noChangeArrowheads="1"/>
          </p:cNvSpPr>
          <p:nvPr/>
        </p:nvSpPr>
        <p:spPr bwMode="auto">
          <a:xfrm>
            <a:off x="2843213" y="188913"/>
            <a:ext cx="2751137" cy="5762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>
                <a:latin typeface="Arial" charset="0"/>
                <a:ea typeface="宋体" charset="-122"/>
              </a:rPr>
              <a:t>原始问题</a:t>
            </a:r>
          </a:p>
        </p:txBody>
      </p:sp>
      <p:sp>
        <p:nvSpPr>
          <p:cNvPr id="615451" name="Oval 27"/>
          <p:cNvSpPr>
            <a:spLocks noChangeArrowheads="1"/>
          </p:cNvSpPr>
          <p:nvPr/>
        </p:nvSpPr>
        <p:spPr bwMode="auto">
          <a:xfrm>
            <a:off x="1435100" y="2924175"/>
            <a:ext cx="1600200" cy="503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  <a:ea typeface="宋体" charset="-122"/>
              </a:rPr>
              <a:t>求解子问题</a:t>
            </a:r>
          </a:p>
        </p:txBody>
      </p:sp>
      <p:sp>
        <p:nvSpPr>
          <p:cNvPr id="615452" name="Rectangle 28"/>
          <p:cNvSpPr>
            <a:spLocks noChangeArrowheads="1"/>
          </p:cNvSpPr>
          <p:nvPr/>
        </p:nvSpPr>
        <p:spPr bwMode="auto">
          <a:xfrm>
            <a:off x="1692275" y="2205038"/>
            <a:ext cx="1087438" cy="431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latin typeface="Arial" charset="0"/>
                <a:ea typeface="宋体" charset="-122"/>
              </a:rPr>
              <a:t>子问题</a:t>
            </a:r>
          </a:p>
        </p:txBody>
      </p:sp>
      <p:sp>
        <p:nvSpPr>
          <p:cNvPr id="615455" name="Rectangle 31"/>
          <p:cNvSpPr>
            <a:spLocks noChangeArrowheads="1"/>
          </p:cNvSpPr>
          <p:nvPr/>
        </p:nvSpPr>
        <p:spPr bwMode="auto">
          <a:xfrm>
            <a:off x="3676650" y="2205038"/>
            <a:ext cx="1087438" cy="431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latin typeface="Arial" charset="0"/>
                <a:ea typeface="宋体" charset="-122"/>
              </a:rPr>
              <a:t>子问题</a:t>
            </a:r>
          </a:p>
        </p:txBody>
      </p:sp>
      <p:sp>
        <p:nvSpPr>
          <p:cNvPr id="615456" name="Rectangle 32"/>
          <p:cNvSpPr>
            <a:spLocks noChangeArrowheads="1"/>
          </p:cNvSpPr>
          <p:nvPr/>
        </p:nvSpPr>
        <p:spPr bwMode="auto">
          <a:xfrm>
            <a:off x="6108700" y="2205038"/>
            <a:ext cx="1087438" cy="431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latin typeface="Arial" charset="0"/>
                <a:ea typeface="宋体" charset="-122"/>
              </a:rPr>
              <a:t>子问题</a:t>
            </a:r>
          </a:p>
        </p:txBody>
      </p:sp>
      <p:sp>
        <p:nvSpPr>
          <p:cNvPr id="615457" name="Text Box 33"/>
          <p:cNvSpPr txBox="1">
            <a:spLocks noChangeArrowheads="1"/>
          </p:cNvSpPr>
          <p:nvPr/>
        </p:nvSpPr>
        <p:spPr bwMode="auto">
          <a:xfrm>
            <a:off x="5213350" y="1989138"/>
            <a:ext cx="59372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…</a:t>
            </a:r>
          </a:p>
        </p:txBody>
      </p:sp>
      <p:sp>
        <p:nvSpPr>
          <p:cNvPr id="615458" name="Oval 34"/>
          <p:cNvSpPr>
            <a:spLocks noChangeArrowheads="1"/>
          </p:cNvSpPr>
          <p:nvPr/>
        </p:nvSpPr>
        <p:spPr bwMode="auto">
          <a:xfrm>
            <a:off x="3421063" y="2925763"/>
            <a:ext cx="1600200" cy="5032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  <a:ea typeface="宋体" charset="-122"/>
              </a:rPr>
              <a:t>求解子问题</a:t>
            </a:r>
          </a:p>
        </p:txBody>
      </p:sp>
      <p:sp>
        <p:nvSpPr>
          <p:cNvPr id="615459" name="Oval 35"/>
          <p:cNvSpPr>
            <a:spLocks noChangeArrowheads="1"/>
          </p:cNvSpPr>
          <p:nvPr/>
        </p:nvSpPr>
        <p:spPr bwMode="auto">
          <a:xfrm>
            <a:off x="5851525" y="2924175"/>
            <a:ext cx="1600200" cy="503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宋体" charset="-122"/>
              </a:rPr>
              <a:t>求解子问题</a:t>
            </a:r>
          </a:p>
        </p:txBody>
      </p:sp>
      <p:sp>
        <p:nvSpPr>
          <p:cNvPr id="615460" name="Rectangle 36"/>
          <p:cNvSpPr>
            <a:spLocks noChangeArrowheads="1"/>
          </p:cNvSpPr>
          <p:nvPr/>
        </p:nvSpPr>
        <p:spPr bwMode="auto">
          <a:xfrm>
            <a:off x="1627188" y="3860800"/>
            <a:ext cx="1343025" cy="431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latin typeface="Arial" charset="0"/>
                <a:ea typeface="宋体" charset="-122"/>
              </a:rPr>
              <a:t>子问题解</a:t>
            </a:r>
          </a:p>
        </p:txBody>
      </p:sp>
      <p:sp>
        <p:nvSpPr>
          <p:cNvPr id="615461" name="Rectangle 37"/>
          <p:cNvSpPr>
            <a:spLocks noChangeArrowheads="1"/>
          </p:cNvSpPr>
          <p:nvPr/>
        </p:nvSpPr>
        <p:spPr bwMode="auto">
          <a:xfrm>
            <a:off x="3613150" y="3860800"/>
            <a:ext cx="1343025" cy="431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latin typeface="Arial" charset="0"/>
                <a:ea typeface="宋体" charset="-122"/>
              </a:rPr>
              <a:t>子问题解</a:t>
            </a:r>
          </a:p>
        </p:txBody>
      </p: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6043613" y="3860800"/>
            <a:ext cx="1343025" cy="431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latin typeface="Arial" charset="0"/>
                <a:ea typeface="宋体" charset="-122"/>
              </a:rPr>
              <a:t>子问题解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5213350" y="3641725"/>
            <a:ext cx="59372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…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3421063" y="4797425"/>
            <a:ext cx="1728787" cy="5746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宋体" charset="-122"/>
              </a:rPr>
              <a:t>合并子解</a:t>
            </a:r>
          </a:p>
        </p:txBody>
      </p:sp>
      <p:sp>
        <p:nvSpPr>
          <p:cNvPr id="615450" name="Oval 26"/>
          <p:cNvSpPr>
            <a:spLocks noChangeArrowheads="1"/>
          </p:cNvSpPr>
          <p:nvPr/>
        </p:nvSpPr>
        <p:spPr bwMode="auto">
          <a:xfrm>
            <a:off x="3355975" y="1196975"/>
            <a:ext cx="1855788" cy="431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宋体" charset="-122"/>
              </a:rPr>
              <a:t>问题分解</a:t>
            </a:r>
          </a:p>
        </p:txBody>
      </p:sp>
      <p:sp>
        <p:nvSpPr>
          <p:cNvPr id="615466" name="Line 42"/>
          <p:cNvSpPr>
            <a:spLocks noChangeShapeType="1"/>
          </p:cNvSpPr>
          <p:nvPr/>
        </p:nvSpPr>
        <p:spPr bwMode="auto">
          <a:xfrm>
            <a:off x="4251325" y="765175"/>
            <a:ext cx="0" cy="4318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67" name="Line 43"/>
          <p:cNvSpPr>
            <a:spLocks noChangeShapeType="1"/>
          </p:cNvSpPr>
          <p:nvPr/>
        </p:nvSpPr>
        <p:spPr bwMode="auto">
          <a:xfrm flipH="1">
            <a:off x="2266950" y="1557338"/>
            <a:ext cx="1346200" cy="6477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68" name="Line 44"/>
          <p:cNvSpPr>
            <a:spLocks noChangeShapeType="1"/>
          </p:cNvSpPr>
          <p:nvPr/>
        </p:nvSpPr>
        <p:spPr bwMode="auto">
          <a:xfrm>
            <a:off x="4251325" y="1628775"/>
            <a:ext cx="0" cy="576263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69" name="Line 45"/>
          <p:cNvSpPr>
            <a:spLocks noChangeShapeType="1"/>
          </p:cNvSpPr>
          <p:nvPr/>
        </p:nvSpPr>
        <p:spPr bwMode="auto">
          <a:xfrm>
            <a:off x="5021263" y="1557338"/>
            <a:ext cx="1535112" cy="6477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>
            <a:off x="2203450" y="2636838"/>
            <a:ext cx="0" cy="287337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1" name="Line 47"/>
          <p:cNvSpPr>
            <a:spLocks noChangeShapeType="1"/>
          </p:cNvSpPr>
          <p:nvPr/>
        </p:nvSpPr>
        <p:spPr bwMode="auto">
          <a:xfrm>
            <a:off x="4251325" y="2636838"/>
            <a:ext cx="0" cy="287337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2" name="Line 48"/>
          <p:cNvSpPr>
            <a:spLocks noChangeShapeType="1"/>
          </p:cNvSpPr>
          <p:nvPr/>
        </p:nvSpPr>
        <p:spPr bwMode="auto">
          <a:xfrm>
            <a:off x="6621463" y="2636838"/>
            <a:ext cx="0" cy="287337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3" name="Line 49"/>
          <p:cNvSpPr>
            <a:spLocks noChangeShapeType="1"/>
          </p:cNvSpPr>
          <p:nvPr/>
        </p:nvSpPr>
        <p:spPr bwMode="auto">
          <a:xfrm>
            <a:off x="2203450" y="3429000"/>
            <a:ext cx="0" cy="4318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4" name="Line 50"/>
          <p:cNvSpPr>
            <a:spLocks noChangeShapeType="1"/>
          </p:cNvSpPr>
          <p:nvPr/>
        </p:nvSpPr>
        <p:spPr bwMode="auto">
          <a:xfrm>
            <a:off x="4251325" y="3429000"/>
            <a:ext cx="0" cy="4318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5" name="Line 51"/>
          <p:cNvSpPr>
            <a:spLocks noChangeShapeType="1"/>
          </p:cNvSpPr>
          <p:nvPr/>
        </p:nvSpPr>
        <p:spPr bwMode="auto">
          <a:xfrm>
            <a:off x="6621463" y="3429000"/>
            <a:ext cx="0" cy="431800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6" name="Line 52"/>
          <p:cNvSpPr>
            <a:spLocks noChangeShapeType="1"/>
          </p:cNvSpPr>
          <p:nvPr/>
        </p:nvSpPr>
        <p:spPr bwMode="auto">
          <a:xfrm>
            <a:off x="2203450" y="4292600"/>
            <a:ext cx="1281113" cy="649288"/>
          </a:xfrm>
          <a:prstGeom prst="line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7" name="Line 53"/>
          <p:cNvSpPr>
            <a:spLocks noChangeShapeType="1"/>
          </p:cNvSpPr>
          <p:nvPr/>
        </p:nvSpPr>
        <p:spPr bwMode="auto">
          <a:xfrm>
            <a:off x="4251325" y="4292600"/>
            <a:ext cx="0" cy="504825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8" name="Line 54"/>
          <p:cNvSpPr>
            <a:spLocks noChangeShapeType="1"/>
          </p:cNvSpPr>
          <p:nvPr/>
        </p:nvSpPr>
        <p:spPr bwMode="auto">
          <a:xfrm flipH="1">
            <a:off x="5084763" y="4292600"/>
            <a:ext cx="1600200" cy="649288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79" name="Line 55"/>
          <p:cNvSpPr>
            <a:spLocks noChangeShapeType="1"/>
          </p:cNvSpPr>
          <p:nvPr/>
        </p:nvSpPr>
        <p:spPr bwMode="auto">
          <a:xfrm>
            <a:off x="4251325" y="5373688"/>
            <a:ext cx="0" cy="503237"/>
          </a:xfrm>
          <a:prstGeom prst="line">
            <a:avLst/>
          </a:prstGeom>
          <a:noFill/>
          <a:ln w="28575" cap="sq">
            <a:solidFill>
              <a:schemeClr val="accent2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82" name="AutoShape 58"/>
          <p:cNvSpPr>
            <a:spLocks noChangeArrowheads="1"/>
          </p:cNvSpPr>
          <p:nvPr/>
        </p:nvSpPr>
        <p:spPr bwMode="auto">
          <a:xfrm>
            <a:off x="5980113" y="476250"/>
            <a:ext cx="1984375" cy="792163"/>
          </a:xfrm>
          <a:prstGeom prst="wedgeRoundRectCallout">
            <a:avLst>
              <a:gd name="adj1" fmla="val -87556"/>
              <a:gd name="adj2" fmla="val 5941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宋体" charset="-122"/>
              </a:rPr>
              <a:t>分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  <a:ea typeface="宋体" charset="-122"/>
            </a:endParaRPr>
          </a:p>
        </p:txBody>
      </p:sp>
      <p:sp>
        <p:nvSpPr>
          <p:cNvPr id="615483" name="AutoShape 59"/>
          <p:cNvSpPr>
            <a:spLocks noChangeArrowheads="1"/>
          </p:cNvSpPr>
          <p:nvPr/>
        </p:nvSpPr>
        <p:spPr bwMode="auto">
          <a:xfrm>
            <a:off x="7388225" y="2133600"/>
            <a:ext cx="1755775" cy="792163"/>
          </a:xfrm>
          <a:prstGeom prst="wedgeRoundRectCallout">
            <a:avLst>
              <a:gd name="adj1" fmla="val -48310"/>
              <a:gd name="adj2" fmla="val 72245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宋体" charset="-122"/>
              </a:rPr>
              <a:t>治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  <a:ea typeface="宋体" charset="-122"/>
            </a:endParaRPr>
          </a:p>
        </p:txBody>
      </p:sp>
      <p:sp>
        <p:nvSpPr>
          <p:cNvPr id="615484" name="AutoShape 60"/>
          <p:cNvSpPr>
            <a:spLocks noChangeArrowheads="1"/>
          </p:cNvSpPr>
          <p:nvPr/>
        </p:nvSpPr>
        <p:spPr bwMode="auto">
          <a:xfrm>
            <a:off x="6684963" y="4508500"/>
            <a:ext cx="1792287" cy="936625"/>
          </a:xfrm>
          <a:prstGeom prst="wedgeRoundRectCallout">
            <a:avLst>
              <a:gd name="adj1" fmla="val -137875"/>
              <a:gd name="adj2" fmla="val 2135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  <a:ea typeface="宋体" charset="-122"/>
              </a:rPr>
              <a:t>合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  <a:ea typeface="宋体" charset="-122"/>
            </a:endParaRPr>
          </a:p>
        </p:txBody>
      </p:sp>
      <p:sp>
        <p:nvSpPr>
          <p:cNvPr id="26657" name="Rectangle 61"/>
          <p:cNvSpPr>
            <a:spLocks noChangeArrowheads="1"/>
          </p:cNvSpPr>
          <p:nvPr/>
        </p:nvSpPr>
        <p:spPr bwMode="auto">
          <a:xfrm>
            <a:off x="3867150" y="6092825"/>
            <a:ext cx="1536700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65" name="Rectangle 41"/>
          <p:cNvSpPr>
            <a:spLocks noChangeArrowheads="1"/>
          </p:cNvSpPr>
          <p:nvPr/>
        </p:nvSpPr>
        <p:spPr bwMode="auto">
          <a:xfrm>
            <a:off x="3035300" y="5876925"/>
            <a:ext cx="2432050" cy="576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>
                <a:latin typeface="Arial" charset="0"/>
                <a:ea typeface="宋体" charset="-122"/>
              </a:rPr>
              <a:t>原始问题的解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1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1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1" grpId="0" animBg="1"/>
      <p:bldP spid="615452" grpId="0" animBg="1"/>
      <p:bldP spid="615455" grpId="0" animBg="1"/>
      <p:bldP spid="615456" grpId="0" animBg="1"/>
      <p:bldP spid="615457" grpId="0"/>
      <p:bldP spid="615458" grpId="0" animBg="1"/>
      <p:bldP spid="615459" grpId="0" animBg="1"/>
      <p:bldP spid="615460" grpId="0" animBg="1"/>
      <p:bldP spid="615461" grpId="0" animBg="1"/>
      <p:bldP spid="615462" grpId="0" animBg="1"/>
      <p:bldP spid="615463" grpId="0"/>
      <p:bldP spid="615464" grpId="0" animBg="1"/>
      <p:bldP spid="615450" grpId="0" animBg="1"/>
      <p:bldP spid="615466" grpId="0" animBg="1"/>
      <p:bldP spid="615467" grpId="0" animBg="1"/>
      <p:bldP spid="615468" grpId="0" animBg="1"/>
      <p:bldP spid="615469" grpId="0" animBg="1"/>
      <p:bldP spid="615470" grpId="0" animBg="1"/>
      <p:bldP spid="615471" grpId="0" animBg="1"/>
      <p:bldP spid="615472" grpId="0" animBg="1"/>
      <p:bldP spid="615473" grpId="0" animBg="1"/>
      <p:bldP spid="615474" grpId="0" animBg="1"/>
      <p:bldP spid="615475" grpId="0" animBg="1"/>
      <p:bldP spid="615476" grpId="0" animBg="1"/>
      <p:bldP spid="615477" grpId="0" animBg="1"/>
      <p:bldP spid="615478" grpId="0" animBg="1"/>
      <p:bldP spid="615479" grpId="0" animBg="1"/>
      <p:bldP spid="615482" grpId="0" animBg="1"/>
      <p:bldP spid="615483" grpId="0" animBg="1"/>
      <p:bldP spid="615484" grpId="0" animBg="1"/>
      <p:bldP spid="6154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AFA7-4939-466C-9620-0DF46B6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FA920-75EB-460F-80D8-35ABCB06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</a:rPr>
              <a:t>分治法的适用条件</a:t>
            </a:r>
            <a:endParaRPr lang="en-US" altLang="zh-CN" sz="32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分治法所能解决的问题一般具有以下几个特征：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zh-CN" altLang="en-US" sz="2400" b="1" dirty="0">
                <a:ea typeface="楷体_GB2312" pitchFamily="49" charset="-122"/>
              </a:rPr>
              <a:t>该问题的规模缩小到一定的程度就可以容易地解决；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buNone/>
              <a:defRPr/>
            </a:pP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3301A-98C6-4A8D-A013-B380C3C54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A7237-08EB-470D-AE90-802386CBDC5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CAC7DD9-A3DE-4BF6-9CBC-1B0152134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219" y="4005064"/>
            <a:ext cx="6913562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因为问题的计算复杂性一般是随着问题规模的增加而增加，因此大部分问题满足这个特征。</a:t>
            </a:r>
          </a:p>
        </p:txBody>
      </p:sp>
    </p:spTree>
    <p:extLst>
      <p:ext uri="{BB962C8B-B14F-4D97-AF65-F5344CB8AC3E}">
        <p14:creationId xmlns:p14="http://schemas.microsoft.com/office/powerpoint/2010/main" val="791903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AFA7-4939-466C-9620-0DF46B6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FA920-75EB-460F-80D8-35ABCB06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</a:rPr>
              <a:t>分治法的适用条件</a:t>
            </a:r>
            <a:endParaRPr lang="en-US" altLang="zh-CN" sz="32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分治法所能解决的问题一般具有以下几个特征：</a:t>
            </a:r>
          </a:p>
          <a:p>
            <a:pPr marL="609600" indent="-609600" eaLnBrk="1" hangingPunct="1">
              <a:buFontTx/>
              <a:buAutoNum type="arabicPeriod" startAt="2"/>
              <a:defRPr/>
            </a:pPr>
            <a:r>
              <a:rPr lang="zh-CN" altLang="en-US" sz="2400" b="1" dirty="0">
                <a:ea typeface="楷体_GB2312" pitchFamily="49" charset="-122"/>
              </a:rPr>
              <a:t>该问题可以分解为若干个规模较小的相同问题，即该问题具有</a:t>
            </a:r>
            <a:r>
              <a:rPr lang="zh-CN" altLang="en-US" sz="2400" b="1" dirty="0">
                <a:ea typeface="黑体" panose="02010609060101010101" pitchFamily="49" charset="-122"/>
              </a:rPr>
              <a:t>最优子结构性质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marL="0" indent="0" eaLnBrk="1" hangingPunct="1">
              <a:buNone/>
              <a:defRPr/>
            </a:pPr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3301A-98C6-4A8D-A013-B380C3C54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A7237-08EB-470D-AE90-802386CBDC5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6EFA9C-C321-4D96-850C-1BD136D0F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221088"/>
            <a:ext cx="6913562" cy="87312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这条特征是应用分治法的前提，它也是大多数问题可以满足的，此特征反映了递归思想的应用</a:t>
            </a:r>
          </a:p>
        </p:txBody>
      </p:sp>
    </p:spTree>
    <p:extLst>
      <p:ext uri="{BB962C8B-B14F-4D97-AF65-F5344CB8AC3E}">
        <p14:creationId xmlns:p14="http://schemas.microsoft.com/office/powerpoint/2010/main" val="1369121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AFA7-4939-466C-9620-0DF46B6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FA920-75EB-460F-80D8-35ABCB06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</a:rPr>
              <a:t>分治法的适用条件</a:t>
            </a:r>
            <a:endParaRPr lang="en-US" altLang="zh-CN" sz="32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分治法所能解决的问题一般具有以下几个特征：</a:t>
            </a:r>
          </a:p>
          <a:p>
            <a:pPr marL="609600" indent="-609600" eaLnBrk="1" hangingPunct="1">
              <a:buFontTx/>
              <a:buAutoNum type="arabicPeriod" startAt="3"/>
              <a:defRPr/>
            </a:pPr>
            <a:r>
              <a:rPr lang="zh-CN" altLang="en-US" sz="2400" b="1" dirty="0">
                <a:ea typeface="楷体_GB2312" pitchFamily="49" charset="-122"/>
              </a:rPr>
              <a:t>利用该问题分解出的子问题的解可以合并为该问题的解；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buNone/>
              <a:defRPr/>
            </a:pP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3301A-98C6-4A8D-A013-B380C3C54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A7237-08EB-470D-AE90-802386CBDC5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E9FBDD8-4710-4B0F-B235-8EA3EBFCF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149080"/>
            <a:ext cx="6913562" cy="1238250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能否利用分治法完全取决于问题是否具有这条特征，如果具备了前两条特征，而不具备第三条特征，则可以考虑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贪心算法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动态规划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576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FAFA7-4939-466C-9620-0DF46B6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FA920-75EB-460F-80D8-35ABCB06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</a:rPr>
              <a:t>分治法的适用条件</a:t>
            </a:r>
            <a:endParaRPr lang="en-US" altLang="zh-CN" sz="32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分治法所能解决的问题一般具有以下几个特征：</a:t>
            </a:r>
          </a:p>
          <a:p>
            <a:pPr marL="609600" indent="-609600" eaLnBrk="1" hangingPunct="1">
              <a:buFontTx/>
              <a:buAutoNum type="arabicPeriod" startAt="4"/>
              <a:defRPr/>
            </a:pPr>
            <a:r>
              <a:rPr lang="zh-CN" altLang="en-US" sz="2400" b="1" dirty="0">
                <a:ea typeface="楷体_GB2312" pitchFamily="49" charset="-122"/>
              </a:rPr>
              <a:t>该问题所分解出的各个子问题是相互独立的，即子问题之间不包含公共的子问题。 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buNone/>
              <a:defRPr/>
            </a:pP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3301A-98C6-4A8D-A013-B380C3C54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A7237-08EB-470D-AE90-802386CBDC5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E73EB2C-9A00-4945-9828-3864E4AE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219" y="4221088"/>
            <a:ext cx="6913562" cy="1603375"/>
          </a:xfrm>
          <a:prstGeom prst="rect">
            <a:avLst/>
          </a:prstGeom>
          <a:solidFill>
            <a:schemeClr val="hlink"/>
          </a:solidFill>
          <a:ln w="508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这条特征涉及到分治法的效率，如果各子问题是不独立的，则分治法要做许多不必要的工作，重复地解公共的子问题，此时虽然也可用分治法，但一般用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动态规划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较好。</a:t>
            </a:r>
          </a:p>
        </p:txBody>
      </p:sp>
    </p:spTree>
    <p:extLst>
      <p:ext uri="{BB962C8B-B14F-4D97-AF65-F5344CB8AC3E}">
        <p14:creationId xmlns:p14="http://schemas.microsoft.com/office/powerpoint/2010/main" val="1857043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AD1890-2A63-4786-9159-6BC6EFD85A80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857375" y="2857500"/>
            <a:ext cx="5286375" cy="830263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递归的概念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分治策略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如何分？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应该把原问题划分为多少个子问题？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每个子问题的规模是否相同？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从大量实践中发现，最好使子问题的规模大致相同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许多问题可以取</a:t>
            </a:r>
            <a:r>
              <a:rPr lang="en-US" altLang="zh-CN" dirty="0"/>
              <a:t>k=2</a:t>
            </a:r>
            <a:r>
              <a:rPr lang="zh-CN" altLang="en-US" dirty="0"/>
              <a:t>，基于平衡子问题的思想，几乎总是比子问题规模不等要好。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44656D-7F84-43FD-A341-1C0F55E53175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合并排序算法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ea typeface="黑体" panose="02010609060101010101" pitchFamily="49" charset="-122"/>
              </a:rPr>
              <a:t>输入：</a:t>
            </a:r>
            <a:r>
              <a:rPr lang="en-US" altLang="zh-CN" sz="2400" dirty="0">
                <a:ea typeface="黑体" panose="02010609060101010101" pitchFamily="49" charset="-122"/>
              </a:rPr>
              <a:t>a[1, …, n]</a:t>
            </a:r>
          </a:p>
          <a:p>
            <a:pPr eaLnBrk="1" hangingPunct="1"/>
            <a:r>
              <a:rPr lang="zh-CN" altLang="en-US" sz="2400" dirty="0">
                <a:ea typeface="黑体" panose="02010609060101010101" pitchFamily="49" charset="-122"/>
              </a:rPr>
              <a:t>输出：</a:t>
            </a:r>
            <a:r>
              <a:rPr lang="en-US" altLang="zh-CN" sz="2400" dirty="0">
                <a:ea typeface="黑体" panose="02010609060101010101" pitchFamily="49" charset="-122"/>
              </a:rPr>
              <a:t>a[1, …, n] </a:t>
            </a:r>
            <a:r>
              <a:rPr lang="zh-CN" altLang="en-US" sz="2400" dirty="0">
                <a:ea typeface="黑体" panose="02010609060101010101" pitchFamily="49" charset="-122"/>
              </a:rPr>
              <a:t>满足 </a:t>
            </a:r>
            <a:r>
              <a:rPr lang="en-US" altLang="zh-CN" sz="2400" dirty="0">
                <a:ea typeface="黑体" panose="02010609060101010101" pitchFamily="49" charset="-122"/>
              </a:rPr>
              <a:t>a[0]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ea typeface="黑体" panose="02010609060101010101" pitchFamily="49" charset="-122"/>
              </a:rPr>
              <a:t> a[1]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… </a:t>
            </a:r>
            <a:r>
              <a:rPr lang="en-US" altLang="zh-CN" sz="2400" dirty="0">
                <a:ea typeface="黑体" panose="02010609060101010101" pitchFamily="49" charset="-122"/>
              </a:rPr>
              <a:t> a[n] </a:t>
            </a:r>
          </a:p>
          <a:p>
            <a:pPr eaLnBrk="1" hangingPunct="1"/>
            <a:r>
              <a:rPr lang="zh-CN" altLang="en-US" sz="3200" dirty="0">
                <a:ea typeface="黑体" panose="02010609060101010101" pitchFamily="49" charset="-122"/>
              </a:rPr>
              <a:t>基本思想</a:t>
            </a:r>
            <a:r>
              <a:rPr lang="en-US" altLang="zh-CN" sz="3200" dirty="0">
                <a:ea typeface="黑体" panose="02010609060101010101" pitchFamily="49" charset="-122"/>
              </a:rPr>
              <a:t>:</a:t>
            </a:r>
          </a:p>
          <a:p>
            <a:pPr lvl="1" eaLnBrk="1" hangingPunct="1"/>
            <a:r>
              <a:rPr lang="zh-CN" altLang="en-US" dirty="0"/>
              <a:t>将待排序元素分为大小相等的两个子集合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分别对两个子集合排序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将排好序的子集合合并为最终结果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C77BB3-0A62-47C0-9150-659442A9A44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4725144"/>
            <a:ext cx="4896544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63688" y="4725144"/>
            <a:ext cx="2448272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63688" y="4725144"/>
            <a:ext cx="1224136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合并排序算法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2E8C52-1E13-4024-B3EE-44B03F48B583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714374" y="1428750"/>
            <a:ext cx="709798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MergeSort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(Type a[],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left,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right)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if (left&lt;right) {//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至少有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=(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left+right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)/2;  //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取中点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MergeSort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 left,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MergeSort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 i+1, right);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Merge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 b, left, </a:t>
            </a:r>
            <a:r>
              <a:rPr lang="en-US" altLang="zh-CN" sz="2400" dirty="0" err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right);  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合并到数组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Copy(a, b, left, right);    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复制回数组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u="sng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0125" y="5572125"/>
            <a:ext cx="72151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Merge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 b, left,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right): 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将排好序的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a[left, …,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a[i+1, …, right]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按顺序合并到数组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中，然后再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copy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回数组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线形标注 2 1"/>
          <p:cNvSpPr/>
          <p:nvPr/>
        </p:nvSpPr>
        <p:spPr bwMode="auto">
          <a:xfrm>
            <a:off x="6156176" y="2060848"/>
            <a:ext cx="2952328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6803"/>
              <a:gd name="adj6" fmla="val -502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/>
              <a:t>Mergesort</a:t>
            </a:r>
            <a:r>
              <a:rPr lang="en-US" altLang="zh-CN" sz="1600" dirty="0"/>
              <a:t> </a:t>
            </a:r>
            <a:r>
              <a:rPr lang="zh-CN" altLang="en-US" sz="1600" dirty="0"/>
              <a:t>进行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分裂直到只有一个元素。</a:t>
            </a:r>
          </a:p>
        </p:txBody>
      </p:sp>
      <p:sp>
        <p:nvSpPr>
          <p:cNvPr id="7" name="线形标注 2 6"/>
          <p:cNvSpPr/>
          <p:nvPr/>
        </p:nvSpPr>
        <p:spPr bwMode="auto">
          <a:xfrm>
            <a:off x="6156176" y="2793075"/>
            <a:ext cx="2944888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284"/>
              <a:gd name="adj6" fmla="val -284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调用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merge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函数合并两个有序数组（只有一个元素也是有序）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合并排序算法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371600"/>
            <a:ext cx="8784976" cy="4876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合并过程 （</a:t>
            </a:r>
            <a:r>
              <a:rPr lang="en-US" altLang="zh-CN" dirty="0">
                <a:ea typeface="黑体" panose="02010609060101010101" pitchFamily="49" charset="-122"/>
              </a:rPr>
              <a:t>Merge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7200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对两个</a:t>
            </a:r>
            <a:r>
              <a:rPr lang="zh-CN" altLang="en-US" sz="2400" b="1" i="1" dirty="0">
                <a:solidFill>
                  <a:srgbClr val="FF0000"/>
                </a:solidFill>
                <a:latin typeface="+mn-ea"/>
                <a:ea typeface="+mn-ea"/>
              </a:rPr>
              <a:t>已经排序好的</a:t>
            </a:r>
            <a:r>
              <a:rPr lang="zh-CN" altLang="en-US" sz="2400" dirty="0">
                <a:latin typeface="+mn-ea"/>
                <a:ea typeface="+mn-ea"/>
              </a:rPr>
              <a:t>数组</a:t>
            </a:r>
            <a:r>
              <a:rPr lang="en-US" altLang="zh-CN" sz="2400" dirty="0">
                <a:latin typeface="+mn-ea"/>
                <a:ea typeface="+mn-ea"/>
              </a:rPr>
              <a:t>(n=8)</a:t>
            </a:r>
            <a:r>
              <a:rPr lang="zh-CN" altLang="en-US" sz="2400" dirty="0">
                <a:latin typeface="+mn-ea"/>
                <a:ea typeface="+mn-ea"/>
              </a:rPr>
              <a:t>，如何将他归并成一个数组</a:t>
            </a:r>
            <a:endParaRPr lang="en-US" altLang="zh-CN" sz="2400" dirty="0">
              <a:latin typeface="+mn-ea"/>
              <a:ea typeface="+mn-ea"/>
            </a:endParaRPr>
          </a:p>
          <a:p>
            <a:pPr marL="7200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需要额外</a:t>
            </a:r>
            <a:r>
              <a:rPr lang="en-US" altLang="zh-CN" sz="2400" dirty="0">
                <a:latin typeface="+mn-ea"/>
                <a:ea typeface="+mn-ea"/>
              </a:rPr>
              <a:t>o</a:t>
            </a: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）空间建立临时数组</a:t>
            </a:r>
            <a:endParaRPr lang="en-US" altLang="zh-CN" sz="2400" dirty="0">
              <a:latin typeface="+mn-ea"/>
              <a:ea typeface="+mn-ea"/>
            </a:endParaRPr>
          </a:p>
          <a:p>
            <a:pPr marL="7200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三个索引</a:t>
            </a:r>
            <a:r>
              <a:rPr lang="en-US" altLang="zh-CN" sz="2400" dirty="0">
                <a:latin typeface="+mn-ea"/>
                <a:ea typeface="+mn-ea"/>
              </a:rPr>
              <a:t>,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来追踪数组位置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</a:p>
          <a:p>
            <a:pPr marL="720000" eaLnBrk="1" hangingPunct="1">
              <a:buFont typeface="Wingdings" panose="05000000000000000000" pitchFamily="2" charset="2"/>
              <a:buChar char="l"/>
            </a:pPr>
            <a:endParaRPr lang="en-US" altLang="zh-CN" sz="2400" dirty="0">
              <a:latin typeface="+mn-ea"/>
              <a:ea typeface="+mn-ea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+mn-ea"/>
                <a:ea typeface="+mn-ea"/>
              </a:rPr>
              <a:t>        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78B8A1-14CA-47B0-A605-F85ABE26511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046131" y="4148345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22195" y="4148345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88024" y="4148345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64088" y="4148345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355976" y="4143336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932040" y="4143336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497869" y="4143336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73933" y="4143336"/>
            <a:ext cx="43204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46131" y="5373216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622195" y="5373216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88024" y="5373216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64088" y="5373216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355976" y="5368207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32040" y="5368207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497869" y="5368207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73933" y="5368207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90147" y="3551054"/>
            <a:ext cx="394338" cy="461665"/>
            <a:chOff x="2190147" y="3308094"/>
            <a:chExt cx="394338" cy="461665"/>
          </a:xfrm>
        </p:grpSpPr>
        <p:sp>
          <p:nvSpPr>
            <p:cNvPr id="3" name="下箭头 2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90147" y="4797251"/>
            <a:ext cx="309380" cy="461665"/>
            <a:chOff x="2190147" y="4442955"/>
            <a:chExt cx="309380" cy="461665"/>
          </a:xfrm>
        </p:grpSpPr>
        <p:sp>
          <p:nvSpPr>
            <p:cNvPr id="24" name="下箭头 23"/>
            <p:cNvSpPr/>
            <p:nvPr/>
          </p:nvSpPr>
          <p:spPr bwMode="auto">
            <a:xfrm>
              <a:off x="2190147" y="4520290"/>
              <a:ext cx="144016" cy="36004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245931" y="4442955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i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01902" y="4769766"/>
            <a:ext cx="309380" cy="461665"/>
            <a:chOff x="4421930" y="4424136"/>
            <a:chExt cx="309380" cy="461665"/>
          </a:xfrm>
        </p:grpSpPr>
        <p:sp>
          <p:nvSpPr>
            <p:cNvPr id="26" name="下箭头 25"/>
            <p:cNvSpPr/>
            <p:nvPr/>
          </p:nvSpPr>
          <p:spPr bwMode="auto">
            <a:xfrm>
              <a:off x="4421930" y="4501471"/>
              <a:ext cx="144016" cy="36004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77714" y="4424136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 bwMode="auto">
          <a:xfrm>
            <a:off x="2040813" y="4143336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624789" y="4151425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185941" y="4151425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886756" y="4784219"/>
            <a:ext cx="309380" cy="461665"/>
            <a:chOff x="2190147" y="4442955"/>
            <a:chExt cx="309380" cy="461665"/>
          </a:xfrm>
        </p:grpSpPr>
        <p:sp>
          <p:nvSpPr>
            <p:cNvPr id="46" name="下箭头 45"/>
            <p:cNvSpPr/>
            <p:nvPr/>
          </p:nvSpPr>
          <p:spPr bwMode="auto">
            <a:xfrm>
              <a:off x="2190147" y="4520290"/>
              <a:ext cx="144016" cy="36004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245931" y="4442955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i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054708" y="4768659"/>
            <a:ext cx="309380" cy="461665"/>
            <a:chOff x="4421930" y="4424136"/>
            <a:chExt cx="309380" cy="461665"/>
          </a:xfrm>
        </p:grpSpPr>
        <p:sp>
          <p:nvSpPr>
            <p:cNvPr id="52" name="下箭头 51"/>
            <p:cNvSpPr/>
            <p:nvPr/>
          </p:nvSpPr>
          <p:spPr bwMode="auto">
            <a:xfrm>
              <a:off x="4421930" y="4501471"/>
              <a:ext cx="144016" cy="36004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77714" y="4424136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44863" y="4784220"/>
            <a:ext cx="309380" cy="461665"/>
            <a:chOff x="2190147" y="4442955"/>
            <a:chExt cx="309380" cy="461665"/>
          </a:xfrm>
        </p:grpSpPr>
        <p:sp>
          <p:nvSpPr>
            <p:cNvPr id="55" name="下箭头 54"/>
            <p:cNvSpPr/>
            <p:nvPr/>
          </p:nvSpPr>
          <p:spPr bwMode="auto">
            <a:xfrm>
              <a:off x="2190147" y="4520290"/>
              <a:ext cx="144016" cy="36004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245931" y="4442955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i</a:t>
              </a:r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31889" y="4795181"/>
            <a:ext cx="309380" cy="461665"/>
            <a:chOff x="2190147" y="4442955"/>
            <a:chExt cx="309380" cy="461665"/>
          </a:xfrm>
        </p:grpSpPr>
        <p:sp>
          <p:nvSpPr>
            <p:cNvPr id="58" name="下箭头 57"/>
            <p:cNvSpPr/>
            <p:nvPr/>
          </p:nvSpPr>
          <p:spPr bwMode="auto">
            <a:xfrm>
              <a:off x="2190147" y="4520290"/>
              <a:ext cx="144016" cy="36004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45931" y="4442955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/>
                <a:t>i</a:t>
              </a:r>
              <a:endParaRPr lang="zh-CN" altLang="en-US" dirty="0"/>
            </a:p>
          </p:txBody>
        </p:sp>
      </p:grpSp>
      <p:sp>
        <p:nvSpPr>
          <p:cNvPr id="60" name="矩形 59"/>
          <p:cNvSpPr/>
          <p:nvPr/>
        </p:nvSpPr>
        <p:spPr bwMode="auto">
          <a:xfrm>
            <a:off x="3768734" y="4148644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620537" y="4761417"/>
            <a:ext cx="309380" cy="461665"/>
            <a:chOff x="4421930" y="4424136"/>
            <a:chExt cx="309380" cy="461665"/>
          </a:xfrm>
        </p:grpSpPr>
        <p:sp>
          <p:nvSpPr>
            <p:cNvPr id="62" name="下箭头 61"/>
            <p:cNvSpPr/>
            <p:nvPr/>
          </p:nvSpPr>
          <p:spPr bwMode="auto">
            <a:xfrm>
              <a:off x="4421930" y="4501471"/>
              <a:ext cx="144016" cy="36004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477714" y="4424136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sp>
        <p:nvSpPr>
          <p:cNvPr id="64" name="矩形 63"/>
          <p:cNvSpPr/>
          <p:nvPr/>
        </p:nvSpPr>
        <p:spPr bwMode="auto">
          <a:xfrm>
            <a:off x="4351178" y="4133564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219420" y="4769766"/>
            <a:ext cx="309380" cy="461665"/>
            <a:chOff x="4421930" y="4424136"/>
            <a:chExt cx="309380" cy="461665"/>
          </a:xfrm>
        </p:grpSpPr>
        <p:sp>
          <p:nvSpPr>
            <p:cNvPr id="66" name="下箭头 65"/>
            <p:cNvSpPr/>
            <p:nvPr/>
          </p:nvSpPr>
          <p:spPr bwMode="auto">
            <a:xfrm>
              <a:off x="4421930" y="4501471"/>
              <a:ext cx="144016" cy="36004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77714" y="4424136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sp>
        <p:nvSpPr>
          <p:cNvPr id="68" name="矩形 67"/>
          <p:cNvSpPr/>
          <p:nvPr/>
        </p:nvSpPr>
        <p:spPr bwMode="auto">
          <a:xfrm>
            <a:off x="4938268" y="4136879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489932" y="4133564"/>
            <a:ext cx="432048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7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065996" y="4142636"/>
            <a:ext cx="43204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8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732451" y="4775718"/>
            <a:ext cx="309380" cy="461665"/>
            <a:chOff x="4421930" y="4424136"/>
            <a:chExt cx="309380" cy="461665"/>
          </a:xfrm>
        </p:grpSpPr>
        <p:sp>
          <p:nvSpPr>
            <p:cNvPr id="75" name="下箭头 74"/>
            <p:cNvSpPr/>
            <p:nvPr/>
          </p:nvSpPr>
          <p:spPr bwMode="auto">
            <a:xfrm>
              <a:off x="4421930" y="4501471"/>
              <a:ext cx="144016" cy="36004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477714" y="4424136"/>
              <a:ext cx="2535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744863" y="3539340"/>
            <a:ext cx="394338" cy="461665"/>
            <a:chOff x="2190147" y="3308094"/>
            <a:chExt cx="394338" cy="461665"/>
          </a:xfrm>
        </p:grpSpPr>
        <p:sp>
          <p:nvSpPr>
            <p:cNvPr id="79" name="下箭头 78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317302" y="3547028"/>
            <a:ext cx="394338" cy="461665"/>
            <a:chOff x="2190147" y="3308094"/>
            <a:chExt cx="394338" cy="461665"/>
          </a:xfrm>
        </p:grpSpPr>
        <p:sp>
          <p:nvSpPr>
            <p:cNvPr id="88" name="下箭头 87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886756" y="3572380"/>
            <a:ext cx="394338" cy="461665"/>
            <a:chOff x="2190147" y="3308094"/>
            <a:chExt cx="394338" cy="461665"/>
          </a:xfrm>
        </p:grpSpPr>
        <p:sp>
          <p:nvSpPr>
            <p:cNvPr id="91" name="下箭头 90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448749" y="3575664"/>
            <a:ext cx="394338" cy="461665"/>
            <a:chOff x="2190147" y="3308094"/>
            <a:chExt cx="394338" cy="461665"/>
          </a:xfrm>
        </p:grpSpPr>
        <p:sp>
          <p:nvSpPr>
            <p:cNvPr id="94" name="下箭头 93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060267" y="3575663"/>
            <a:ext cx="394338" cy="461665"/>
            <a:chOff x="2190147" y="3308094"/>
            <a:chExt cx="394338" cy="461665"/>
          </a:xfrm>
        </p:grpSpPr>
        <p:sp>
          <p:nvSpPr>
            <p:cNvPr id="97" name="下箭头 96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605950" y="3587191"/>
            <a:ext cx="394338" cy="461665"/>
            <a:chOff x="2190147" y="3308094"/>
            <a:chExt cx="394338" cy="461665"/>
          </a:xfrm>
        </p:grpSpPr>
        <p:sp>
          <p:nvSpPr>
            <p:cNvPr id="100" name="下箭头 99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096838" y="3573810"/>
            <a:ext cx="394338" cy="461665"/>
            <a:chOff x="2190147" y="3308094"/>
            <a:chExt cx="394338" cy="461665"/>
          </a:xfrm>
        </p:grpSpPr>
        <p:sp>
          <p:nvSpPr>
            <p:cNvPr id="103" name="下箭头 102"/>
            <p:cNvSpPr/>
            <p:nvPr/>
          </p:nvSpPr>
          <p:spPr bwMode="auto">
            <a:xfrm>
              <a:off x="2190147" y="3385429"/>
              <a:ext cx="144016" cy="360040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45931" y="330809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ea"/>
                </a:rPr>
                <a:t>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8384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60" grpId="0" animBg="1"/>
      <p:bldP spid="64" grpId="0" animBg="1"/>
      <p:bldP spid="68" grpId="0" animBg="1"/>
      <p:bldP spid="72" grpId="0" animBg="1"/>
      <p:bldP spid="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合并排序算法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A7237-08EB-470D-AE90-802386CBDC5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3400" y="1196752"/>
            <a:ext cx="719427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Merge(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Tpye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[],</a:t>
            </a:r>
            <a:r>
              <a:rPr lang="en-US" altLang="zh-CN" sz="2000" b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Tpye</a:t>
            </a:r>
            <a:r>
              <a:rPr lang="zh-CN" altLang="zh-C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合并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l:m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c[m+1:r]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到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l:r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 =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j=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+1, k =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j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[i] &gt;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[j])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[k++]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++];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[k++]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++];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zh-CN" altLang="zh-CN" sz="2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[k++]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k++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51840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合并排序算法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23528" y="1371600"/>
            <a:ext cx="8784976" cy="4876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消除递归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首先将</a:t>
            </a:r>
            <a:r>
              <a:rPr lang="en-US" altLang="zh-CN" dirty="0"/>
              <a:t>a</a:t>
            </a:r>
            <a:r>
              <a:rPr lang="zh-CN" altLang="en-US" dirty="0"/>
              <a:t>中相邻的元素两两配对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用合并算法将它们排序，构成</a:t>
            </a:r>
            <a:r>
              <a:rPr lang="en-US" altLang="zh-CN" dirty="0"/>
              <a:t>n/2</a:t>
            </a:r>
            <a:r>
              <a:rPr lang="zh-CN" altLang="en-US" dirty="0"/>
              <a:t>个长度为</a:t>
            </a:r>
            <a:r>
              <a:rPr lang="en-US" altLang="zh-CN" dirty="0"/>
              <a:t>2</a:t>
            </a:r>
            <a:r>
              <a:rPr lang="zh-CN" altLang="en-US" dirty="0"/>
              <a:t>的排好序的数组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再用合并算法将它们排序成</a:t>
            </a:r>
            <a:r>
              <a:rPr lang="en-US" altLang="zh-CN" dirty="0"/>
              <a:t>n/4</a:t>
            </a:r>
            <a:r>
              <a:rPr lang="zh-CN" altLang="en-US" dirty="0"/>
              <a:t>个长度</a:t>
            </a:r>
            <a:r>
              <a:rPr lang="en-US" altLang="zh-CN" dirty="0"/>
              <a:t>4</a:t>
            </a:r>
            <a:r>
              <a:rPr lang="zh-CN" altLang="en-US" dirty="0"/>
              <a:t>的排好序数组</a:t>
            </a:r>
            <a:r>
              <a:rPr lang="en-US" altLang="zh-CN" dirty="0"/>
              <a:t>…</a:t>
            </a: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78B8A1-14CA-47B0-A605-F85ABE26511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89198" y="3933056"/>
            <a:ext cx="7128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solidFill>
                  <a:schemeClr val="accent2"/>
                </a:solidFill>
                <a:ea typeface="宋体" panose="02010600030101010101" pitchFamily="2" charset="-122"/>
              </a:rPr>
              <a:t>MergeSort</a:t>
            </a:r>
            <a:r>
              <a:rPr lang="en-US" altLang="zh-CN" sz="2000" dirty="0">
                <a:ea typeface="宋体" panose="02010600030101010101" pitchFamily="2" charset="-122"/>
              </a:rPr>
              <a:t>(Type a[], 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n){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</a:t>
            </a:r>
            <a:r>
              <a:rPr lang="en-US" altLang="zh-CN" sz="2000" dirty="0" err="1"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=1;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 while(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&lt;n){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      对</a:t>
            </a:r>
            <a:r>
              <a:rPr lang="en-US" altLang="zh-CN" sz="2000" dirty="0"/>
              <a:t>a</a:t>
            </a:r>
            <a:r>
              <a:rPr lang="zh-CN" altLang="en-US" sz="2000" dirty="0"/>
              <a:t>进行一边扫描，将</a:t>
            </a:r>
            <a:r>
              <a:rPr lang="en-US" altLang="zh-CN" sz="2000" dirty="0"/>
              <a:t>a</a:t>
            </a:r>
            <a:r>
              <a:rPr lang="zh-CN" altLang="en-US" sz="2000" dirty="0"/>
              <a:t>中大小为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的相邻数组合并</a:t>
            </a:r>
            <a:r>
              <a:rPr lang="en-US" altLang="zh-CN" sz="2000" dirty="0"/>
              <a:t>(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ea typeface="宋体" panose="02010600030101010101" pitchFamily="2" charset="-122"/>
              </a:rPr>
              <a:t>｝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合并排序算法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运行例子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61A917-6E16-4B26-BF87-E7ACF4B9B42F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00063" y="2286000"/>
            <a:ext cx="7724775" cy="463550"/>
            <a:chOff x="366" y="1244"/>
            <a:chExt cx="4866" cy="292"/>
          </a:xfrm>
        </p:grpSpPr>
        <p:sp>
          <p:nvSpPr>
            <p:cNvPr id="32799" name="Text Box 7"/>
            <p:cNvSpPr txBox="1">
              <a:spLocks noChangeArrowheads="1"/>
            </p:cNvSpPr>
            <p:nvPr/>
          </p:nvSpPr>
          <p:spPr bwMode="auto">
            <a:xfrm>
              <a:off x="366" y="128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accent2"/>
                  </a:solidFill>
                  <a:latin typeface="Verdana" panose="020B0604030504040204" pitchFamily="34" charset="0"/>
                  <a:ea typeface="楷体_GB2312" pitchFamily="49" charset="-122"/>
                </a:rPr>
                <a:t>初始序列</a:t>
              </a:r>
            </a:p>
          </p:txBody>
        </p:sp>
        <p:sp>
          <p:nvSpPr>
            <p:cNvPr id="32800" name="Text Box 8"/>
            <p:cNvSpPr txBox="1">
              <a:spLocks noChangeArrowheads="1"/>
            </p:cNvSpPr>
            <p:nvPr/>
          </p:nvSpPr>
          <p:spPr bwMode="auto">
            <a:xfrm>
              <a:off x="1374" y="1244"/>
              <a:ext cx="3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</a:rPr>
                <a:t>[49]  [38]  [65]  [97]  [76]  [13]  [27]</a:t>
              </a:r>
            </a:p>
          </p:txBody>
        </p:sp>
      </p:grp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490788" y="2711450"/>
            <a:ext cx="5276850" cy="781050"/>
            <a:chOff x="1620" y="1512"/>
            <a:chExt cx="3324" cy="492"/>
          </a:xfrm>
        </p:grpSpPr>
        <p:sp>
          <p:nvSpPr>
            <p:cNvPr id="32792" name="Freeform 10"/>
            <p:cNvSpPr>
              <a:spLocks/>
            </p:cNvSpPr>
            <p:nvPr/>
          </p:nvSpPr>
          <p:spPr bwMode="auto">
            <a:xfrm>
              <a:off x="1620" y="1524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  <a:gd name="T9" fmla="*/ 0 w 570"/>
                <a:gd name="T10" fmla="*/ 0 h 315"/>
                <a:gd name="T11" fmla="*/ 570 w 570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Freeform 11"/>
            <p:cNvSpPr>
              <a:spLocks/>
            </p:cNvSpPr>
            <p:nvPr/>
          </p:nvSpPr>
          <p:spPr bwMode="auto">
            <a:xfrm>
              <a:off x="2736" y="1518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  <a:gd name="T9" fmla="*/ 0 w 570"/>
                <a:gd name="T10" fmla="*/ 0 h 315"/>
                <a:gd name="T11" fmla="*/ 570 w 570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Freeform 12"/>
            <p:cNvSpPr>
              <a:spLocks/>
            </p:cNvSpPr>
            <p:nvPr/>
          </p:nvSpPr>
          <p:spPr bwMode="auto">
            <a:xfrm>
              <a:off x="3852" y="1512"/>
              <a:ext cx="570" cy="315"/>
            </a:xfrm>
            <a:custGeom>
              <a:avLst/>
              <a:gdLst>
                <a:gd name="T0" fmla="*/ 0 w 570"/>
                <a:gd name="T1" fmla="*/ 18 h 315"/>
                <a:gd name="T2" fmla="*/ 306 w 570"/>
                <a:gd name="T3" fmla="*/ 312 h 315"/>
                <a:gd name="T4" fmla="*/ 570 w 570"/>
                <a:gd name="T5" fmla="*/ 0 h 315"/>
                <a:gd name="T6" fmla="*/ 0 60000 65536"/>
                <a:gd name="T7" fmla="*/ 0 60000 65536"/>
                <a:gd name="T8" fmla="*/ 0 60000 65536"/>
                <a:gd name="T9" fmla="*/ 0 w 570"/>
                <a:gd name="T10" fmla="*/ 0 h 315"/>
                <a:gd name="T11" fmla="*/ 570 w 570"/>
                <a:gd name="T12" fmla="*/ 315 h 3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13"/>
            <p:cNvSpPr>
              <a:spLocks noChangeShapeType="1"/>
            </p:cNvSpPr>
            <p:nvPr/>
          </p:nvSpPr>
          <p:spPr bwMode="auto">
            <a:xfrm>
              <a:off x="1912" y="183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Line 14"/>
            <p:cNvSpPr>
              <a:spLocks noChangeShapeType="1"/>
            </p:cNvSpPr>
            <p:nvPr/>
          </p:nvSpPr>
          <p:spPr bwMode="auto">
            <a:xfrm>
              <a:off x="3042" y="1836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Line 15"/>
            <p:cNvSpPr>
              <a:spLocks noChangeShapeType="1"/>
            </p:cNvSpPr>
            <p:nvPr/>
          </p:nvSpPr>
          <p:spPr bwMode="auto">
            <a:xfrm>
              <a:off x="4164" y="1824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Line 16"/>
            <p:cNvSpPr>
              <a:spLocks noChangeShapeType="1"/>
            </p:cNvSpPr>
            <p:nvPr/>
          </p:nvSpPr>
          <p:spPr bwMode="auto">
            <a:xfrm>
              <a:off x="4944" y="1536"/>
              <a:ext cx="0" cy="4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77838" y="3467100"/>
            <a:ext cx="7740650" cy="457200"/>
            <a:chOff x="352" y="1988"/>
            <a:chExt cx="4876" cy="288"/>
          </a:xfrm>
        </p:grpSpPr>
        <p:sp>
          <p:nvSpPr>
            <p:cNvPr id="32790" name="Text Box 18"/>
            <p:cNvSpPr txBox="1">
              <a:spLocks noChangeArrowheads="1"/>
            </p:cNvSpPr>
            <p:nvPr/>
          </p:nvSpPr>
          <p:spPr bwMode="auto">
            <a:xfrm>
              <a:off x="1484" y="1988"/>
              <a:ext cx="3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Verdana" panose="020B0604030504040204" pitchFamily="34" charset="0"/>
                </a:rPr>
                <a:t>[38  49]     [65  97]    [13  76]   [27]</a:t>
              </a:r>
            </a:p>
          </p:txBody>
        </p:sp>
        <p:sp>
          <p:nvSpPr>
            <p:cNvPr id="32791" name="Text Box 19"/>
            <p:cNvSpPr txBox="1">
              <a:spLocks noChangeArrowheads="1"/>
            </p:cNvSpPr>
            <p:nvPr/>
          </p:nvSpPr>
          <p:spPr bwMode="auto">
            <a:xfrm>
              <a:off x="352" y="199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accent2"/>
                  </a:solidFill>
                  <a:latin typeface="Verdana" panose="020B0604030504040204" pitchFamily="34" charset="0"/>
                  <a:ea typeface="楷体_GB2312" pitchFamily="49" charset="-122"/>
                </a:rPr>
                <a:t>第一步</a:t>
              </a:r>
            </a:p>
          </p:txBody>
        </p:sp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28625" y="4500563"/>
            <a:ext cx="7543800" cy="473075"/>
            <a:chOff x="334" y="2672"/>
            <a:chExt cx="4752" cy="298"/>
          </a:xfrm>
        </p:grpSpPr>
        <p:sp>
          <p:nvSpPr>
            <p:cNvPr id="32788" name="Text Box 21"/>
            <p:cNvSpPr txBox="1">
              <a:spLocks noChangeArrowheads="1"/>
            </p:cNvSpPr>
            <p:nvPr/>
          </p:nvSpPr>
          <p:spPr bwMode="auto">
            <a:xfrm>
              <a:off x="334" y="2720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accent2"/>
                  </a:solidFill>
                  <a:latin typeface="Verdana" panose="020B0604030504040204" pitchFamily="34" charset="0"/>
                  <a:ea typeface="楷体_GB2312" pitchFamily="49" charset="-122"/>
                </a:rPr>
                <a:t>第二步</a:t>
              </a:r>
            </a:p>
          </p:txBody>
        </p: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1622" y="2672"/>
              <a:ext cx="3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Verdana" panose="020B0604030504040204" pitchFamily="34" charset="0"/>
                </a:rPr>
                <a:t>[38  49  65  97]         [13  27  76]</a:t>
              </a:r>
            </a:p>
          </p:txBody>
        </p:sp>
      </p:grp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947988" y="3844925"/>
            <a:ext cx="4829175" cy="647700"/>
            <a:chOff x="1908" y="2226"/>
            <a:chExt cx="3042" cy="408"/>
          </a:xfrm>
        </p:grpSpPr>
        <p:sp>
          <p:nvSpPr>
            <p:cNvPr id="32784" name="Freeform 24"/>
            <p:cNvSpPr>
              <a:spLocks/>
            </p:cNvSpPr>
            <p:nvPr/>
          </p:nvSpPr>
          <p:spPr bwMode="auto">
            <a:xfrm>
              <a:off x="1908" y="2232"/>
              <a:ext cx="1152" cy="255"/>
            </a:xfrm>
            <a:custGeom>
              <a:avLst/>
              <a:gdLst>
                <a:gd name="T0" fmla="*/ 0 w 1152"/>
                <a:gd name="T1" fmla="*/ 18 h 255"/>
                <a:gd name="T2" fmla="*/ 582 w 1152"/>
                <a:gd name="T3" fmla="*/ 252 h 255"/>
                <a:gd name="T4" fmla="*/ 1152 w 1152"/>
                <a:gd name="T5" fmla="*/ 0 h 255"/>
                <a:gd name="T6" fmla="*/ 0 60000 65536"/>
                <a:gd name="T7" fmla="*/ 0 60000 65536"/>
                <a:gd name="T8" fmla="*/ 0 60000 65536"/>
                <a:gd name="T9" fmla="*/ 0 w 1152"/>
                <a:gd name="T10" fmla="*/ 0 h 255"/>
                <a:gd name="T11" fmla="*/ 1152 w 1152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Freeform 25"/>
            <p:cNvSpPr>
              <a:spLocks/>
            </p:cNvSpPr>
            <p:nvPr/>
          </p:nvSpPr>
          <p:spPr bwMode="auto">
            <a:xfrm>
              <a:off x="4146" y="2226"/>
              <a:ext cx="804" cy="212"/>
            </a:xfrm>
            <a:custGeom>
              <a:avLst/>
              <a:gdLst>
                <a:gd name="T0" fmla="*/ 0 w 804"/>
                <a:gd name="T1" fmla="*/ 0 h 212"/>
                <a:gd name="T2" fmla="*/ 414 w 804"/>
                <a:gd name="T3" fmla="*/ 210 h 212"/>
                <a:gd name="T4" fmla="*/ 804 w 804"/>
                <a:gd name="T5" fmla="*/ 12 h 212"/>
                <a:gd name="T6" fmla="*/ 0 60000 65536"/>
                <a:gd name="T7" fmla="*/ 0 60000 65536"/>
                <a:gd name="T8" fmla="*/ 0 60000 65536"/>
                <a:gd name="T9" fmla="*/ 0 w 804"/>
                <a:gd name="T10" fmla="*/ 0 h 212"/>
                <a:gd name="T11" fmla="*/ 804 w 804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26"/>
            <p:cNvSpPr>
              <a:spLocks noChangeShapeType="1"/>
            </p:cNvSpPr>
            <p:nvPr/>
          </p:nvSpPr>
          <p:spPr bwMode="auto">
            <a:xfrm>
              <a:off x="2484" y="249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27"/>
            <p:cNvSpPr>
              <a:spLocks noChangeShapeType="1"/>
            </p:cNvSpPr>
            <p:nvPr/>
          </p:nvSpPr>
          <p:spPr bwMode="auto">
            <a:xfrm>
              <a:off x="4566" y="2436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8"/>
          <p:cNvGrpSpPr>
            <a:grpSpLocks/>
          </p:cNvGrpSpPr>
          <p:nvPr/>
        </p:nvGrpSpPr>
        <p:grpSpPr bwMode="auto">
          <a:xfrm>
            <a:off x="474663" y="5756275"/>
            <a:ext cx="7061200" cy="457200"/>
            <a:chOff x="350" y="3430"/>
            <a:chExt cx="4448" cy="288"/>
          </a:xfrm>
        </p:grpSpPr>
        <p:sp>
          <p:nvSpPr>
            <p:cNvPr id="32782" name="Text Box 29"/>
            <p:cNvSpPr txBox="1">
              <a:spLocks noChangeArrowheads="1"/>
            </p:cNvSpPr>
            <p:nvPr/>
          </p:nvSpPr>
          <p:spPr bwMode="auto">
            <a:xfrm>
              <a:off x="350" y="3434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accent2"/>
                  </a:solidFill>
                  <a:latin typeface="Verdana" panose="020B0604030504040204" pitchFamily="34" charset="0"/>
                  <a:ea typeface="楷体_GB2312" pitchFamily="49" charset="-122"/>
                </a:rPr>
                <a:t>第三步</a:t>
              </a:r>
            </a:p>
          </p:txBody>
        </p:sp>
        <p:sp>
          <p:nvSpPr>
            <p:cNvPr id="32783" name="Text Box 30"/>
            <p:cNvSpPr txBox="1">
              <a:spLocks noChangeArrowheads="1"/>
            </p:cNvSpPr>
            <p:nvPr/>
          </p:nvSpPr>
          <p:spPr bwMode="auto">
            <a:xfrm>
              <a:off x="1916" y="3430"/>
              <a:ext cx="2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Verdana" panose="020B0604030504040204" pitchFamily="34" charset="0"/>
                </a:rPr>
                <a:t>[13  27  38  49  65   76  97]</a:t>
              </a:r>
            </a:p>
          </p:txBody>
        </p:sp>
      </p:grpSp>
      <p:grpSp>
        <p:nvGrpSpPr>
          <p:cNvPr id="28" name="Group 31"/>
          <p:cNvGrpSpPr>
            <a:grpSpLocks/>
          </p:cNvGrpSpPr>
          <p:nvPr/>
        </p:nvGrpSpPr>
        <p:grpSpPr bwMode="auto">
          <a:xfrm>
            <a:off x="3881438" y="4908550"/>
            <a:ext cx="3187700" cy="673100"/>
            <a:chOff x="2496" y="2896"/>
            <a:chExt cx="2008" cy="424"/>
          </a:xfrm>
        </p:grpSpPr>
        <p:sp>
          <p:nvSpPr>
            <p:cNvPr id="32780" name="Freeform 32"/>
            <p:cNvSpPr>
              <a:spLocks/>
            </p:cNvSpPr>
            <p:nvPr/>
          </p:nvSpPr>
          <p:spPr bwMode="auto">
            <a:xfrm>
              <a:off x="2496" y="2896"/>
              <a:ext cx="2008" cy="265"/>
            </a:xfrm>
            <a:custGeom>
              <a:avLst/>
              <a:gdLst>
                <a:gd name="T0" fmla="*/ 0 w 2008"/>
                <a:gd name="T1" fmla="*/ 8 h 265"/>
                <a:gd name="T2" fmla="*/ 1040 w 2008"/>
                <a:gd name="T3" fmla="*/ 264 h 265"/>
                <a:gd name="T4" fmla="*/ 2008 w 2008"/>
                <a:gd name="T5" fmla="*/ 0 h 265"/>
                <a:gd name="T6" fmla="*/ 0 60000 65536"/>
                <a:gd name="T7" fmla="*/ 0 60000 65536"/>
                <a:gd name="T8" fmla="*/ 0 60000 65536"/>
                <a:gd name="T9" fmla="*/ 0 w 2008"/>
                <a:gd name="T10" fmla="*/ 0 h 265"/>
                <a:gd name="T11" fmla="*/ 2008 w 2008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33"/>
            <p:cNvSpPr>
              <a:spLocks noChangeShapeType="1"/>
            </p:cNvSpPr>
            <p:nvPr/>
          </p:nvSpPr>
          <p:spPr bwMode="auto">
            <a:xfrm>
              <a:off x="3520" y="3152"/>
              <a:ext cx="0" cy="1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合并排序算法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时间复杂性</a:t>
            </a:r>
            <a:r>
              <a:rPr lang="en-US" altLang="zh-CN" i="1" dirty="0">
                <a:ea typeface="黑体" panose="02010609060101010101" pitchFamily="49" charset="-122"/>
              </a:rPr>
              <a:t>T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n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  <a:p>
            <a:pPr lvl="1" eaLnBrk="1" hangingPunct="1"/>
            <a:r>
              <a:rPr lang="en-US" altLang="zh-CN" dirty="0"/>
              <a:t>Merge</a:t>
            </a:r>
            <a:r>
              <a:rPr lang="zh-CN" altLang="en-US" dirty="0"/>
              <a:t>和</a:t>
            </a:r>
            <a:r>
              <a:rPr lang="en-US" altLang="zh-CN" dirty="0"/>
              <a:t>Copy</a:t>
            </a:r>
            <a:r>
              <a:rPr lang="zh-CN" altLang="en-US" dirty="0"/>
              <a:t>可以在</a:t>
            </a:r>
            <a:r>
              <a:rPr lang="en-US" altLang="zh-CN" dirty="0"/>
              <a:t>O(n)</a:t>
            </a:r>
            <a:r>
              <a:rPr lang="zh-CN" altLang="en-US" dirty="0"/>
              <a:t>时间内完成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6D64F5-8BC7-41C1-866A-272C4B0193C8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331640" y="2636912"/>
          <a:ext cx="4769602" cy="107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36912"/>
                        <a:ext cx="4769602" cy="1072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331640" y="4149080"/>
          <a:ext cx="2567756" cy="47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726" imgH="203112" progId="Equation.3">
                  <p:embed/>
                </p:oleObj>
              </mc:Choice>
              <mc:Fallback>
                <p:oleObj name="Equation" r:id="rId5" imgW="109172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149080"/>
                        <a:ext cx="2567756" cy="478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441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分治策略的时间复杂性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假设分治方法将原问题分解为</a:t>
            </a:r>
            <a:r>
              <a:rPr lang="en-US" altLang="zh-CN" dirty="0">
                <a:ea typeface="黑体" panose="02010609060101010101" pitchFamily="49" charset="-122"/>
              </a:rPr>
              <a:t>k</a:t>
            </a:r>
            <a:r>
              <a:rPr lang="zh-CN" altLang="en-US" dirty="0">
                <a:ea typeface="黑体" panose="02010609060101010101" pitchFamily="49" charset="-122"/>
              </a:rPr>
              <a:t>个规模为</a:t>
            </a:r>
            <a:r>
              <a:rPr lang="en-US" altLang="zh-CN" dirty="0">
                <a:ea typeface="黑体" panose="02010609060101010101" pitchFamily="49" charset="-122"/>
              </a:rPr>
              <a:t>n/m</a:t>
            </a:r>
            <a:r>
              <a:rPr lang="zh-CN" altLang="en-US" dirty="0">
                <a:ea typeface="黑体" panose="02010609060101010101" pitchFamily="49" charset="-122"/>
              </a:rPr>
              <a:t>的子问题来求解，则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其中，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为将原问题分解为</a:t>
            </a:r>
            <a:r>
              <a:rPr lang="en-US" altLang="zh-CN" dirty="0"/>
              <a:t>k</a:t>
            </a:r>
            <a:r>
              <a:rPr lang="zh-CN" altLang="en-US" dirty="0"/>
              <a:t>个子问题及将</a:t>
            </a:r>
            <a:r>
              <a:rPr lang="en-US" altLang="zh-CN" dirty="0"/>
              <a:t>k</a:t>
            </a:r>
            <a:r>
              <a:rPr lang="zh-CN" altLang="en-US" dirty="0"/>
              <a:t>个子问题的解合并为原问题的解所需要的时间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97DAB7-C737-46DF-8D8F-1AB7E255FE51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71625" y="2714625"/>
          <a:ext cx="3214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03200" progId="Equation.3">
                  <p:embed/>
                </p:oleObj>
              </mc:Choice>
              <mc:Fallback>
                <p:oleObj name="Equation" r:id="rId2" imgW="14732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714625"/>
                        <a:ext cx="32146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19607" y="4653136"/>
            <a:ext cx="57999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1.5</a:t>
            </a:r>
            <a:r>
              <a:rPr lang="zh-CN" altLang="en-US" sz="4000" b="1" dirty="0">
                <a:solidFill>
                  <a:srgbClr val="FF0000"/>
                </a:solidFill>
              </a:rPr>
              <a:t>章  递归方程的渐进性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二分搜索算法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566992" cy="4876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解决查找元素问题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输入：已经按升序</a:t>
            </a:r>
            <a:r>
              <a:rPr lang="zh-CN" altLang="en-US" dirty="0">
                <a:solidFill>
                  <a:srgbClr val="FF0000"/>
                </a:solidFill>
              </a:rPr>
              <a:t>排好序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en-US" altLang="zh-CN" dirty="0">
                <a:solidFill>
                  <a:srgbClr val="FF0000"/>
                </a:solidFill>
              </a:rPr>
              <a:t>a[0,…,n-1]</a:t>
            </a:r>
            <a:r>
              <a:rPr lang="zh-CN" altLang="en-US" dirty="0"/>
              <a:t>和某个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  <a:p>
            <a:pPr lvl="1" eaLnBrk="1" hangingPunct="1"/>
            <a:r>
              <a:rPr lang="zh-CN" altLang="en-US" dirty="0"/>
              <a:t>输出：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中的位置</a:t>
            </a:r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A25A9E-9441-45D4-81BA-C7EEF5551E88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14375" y="3286125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问题特点：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该问题的规模缩小到一定的程度就可以容易地解决；</a:t>
            </a:r>
            <a:endParaRPr lang="zh-CN" altLang="en-US" dirty="0">
              <a:solidFill>
                <a:schemeClr val="tx1"/>
              </a:solidFill>
              <a:latin typeface="Arial" charset="0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该问题可以分解为若干个规模较小的相同问题</a:t>
            </a:r>
            <a:r>
              <a:rPr lang="en-US" altLang="zh-CN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分解出的子问题的解可以合并为原问题的解；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分解出的各个子问题是相互独立的。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递归的概念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直接或间接</a:t>
            </a:r>
            <a:r>
              <a:rPr lang="zh-CN" altLang="en-US" dirty="0">
                <a:solidFill>
                  <a:srgbClr val="FF0000"/>
                </a:solidFill>
              </a:rPr>
              <a:t>调用自身的算法</a:t>
            </a:r>
            <a:r>
              <a:rPr lang="zh-CN" altLang="en-US" dirty="0"/>
              <a:t>称为递归算法</a:t>
            </a:r>
          </a:p>
          <a:p>
            <a:pPr lvl="1" eaLnBrk="1" hangingPunct="1"/>
            <a:r>
              <a:rPr lang="zh-CN" altLang="en-US" dirty="0"/>
              <a:t>用函数自身给出定义的函数称为递归函数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算法是面向问题的，是解决问题的方法或过程。递归算法中，多次使用同样的方法，解决同样的问题，只不过输入规模不同。</a:t>
            </a:r>
            <a:endParaRPr lang="en-US" altLang="zh-CN" dirty="0"/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FB80A-CF2B-45D5-8F30-6043063FB203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二分搜索算法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12DD6-5E8F-4EFE-8A55-08360E9F58D0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Text Box 8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896225" cy="4512004"/>
          </a:xfrm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分治法解决方案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比较</a:t>
            </a:r>
            <a:r>
              <a:rPr lang="en-US" altLang="zh-CN" sz="2800" b="1" dirty="0">
                <a:ea typeface="楷体_GB2312" pitchFamily="49" charset="-122"/>
              </a:rPr>
              <a:t>x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的中间元素</a:t>
            </a:r>
            <a:r>
              <a:rPr lang="en-US" altLang="zh-CN" sz="2800" b="1" dirty="0">
                <a:ea typeface="楷体_GB2312" pitchFamily="49" charset="-122"/>
              </a:rPr>
              <a:t>a[mid]</a:t>
            </a:r>
          </a:p>
          <a:p>
            <a:pPr marL="0" indent="0" eaLnBrk="1" hangingPunct="1">
              <a:buNone/>
            </a:pP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FontTx/>
              <a:buAutoNum type="arabicPeriod"/>
            </a:pPr>
            <a:r>
              <a:rPr lang="zh-CN" altLang="en-US" sz="2400" b="1" dirty="0">
                <a:ea typeface="楷体_GB2312" pitchFamily="49" charset="-122"/>
              </a:rPr>
              <a:t>若</a:t>
            </a:r>
            <a:r>
              <a:rPr lang="en-US" altLang="zh-CN" sz="2400" b="1" dirty="0">
                <a:ea typeface="楷体_GB2312" pitchFamily="49" charset="-122"/>
              </a:rPr>
              <a:t>x=a[mid]</a:t>
            </a:r>
            <a:r>
              <a:rPr lang="zh-CN" altLang="en-US" sz="2400" b="1" dirty="0">
                <a:ea typeface="楷体_GB2312" pitchFamily="49" charset="-122"/>
              </a:rPr>
              <a:t>，则</a:t>
            </a:r>
            <a:r>
              <a:rPr lang="en-US" altLang="zh-CN" sz="2400" b="1" dirty="0">
                <a:ea typeface="楷体_GB2312" pitchFamily="49" charset="-122"/>
              </a:rPr>
              <a:t>x</a:t>
            </a:r>
            <a:r>
              <a:rPr lang="zh-CN" altLang="en-US" sz="2400" b="1" dirty="0">
                <a:ea typeface="楷体_GB2312" pitchFamily="49" charset="-122"/>
              </a:rPr>
              <a:t>在</a:t>
            </a:r>
            <a:r>
              <a:rPr lang="en-US" altLang="zh-CN" sz="2400" b="1" dirty="0">
                <a:ea typeface="楷体_GB2312" pitchFamily="49" charset="-122"/>
              </a:rPr>
              <a:t>L</a:t>
            </a:r>
            <a:r>
              <a:rPr lang="zh-CN" altLang="en-US" sz="2400" b="1" dirty="0">
                <a:ea typeface="楷体_GB2312" pitchFamily="49" charset="-122"/>
              </a:rPr>
              <a:t>中的位置就是</a:t>
            </a:r>
            <a:r>
              <a:rPr lang="en-US" altLang="zh-CN" sz="2400" b="1" dirty="0">
                <a:ea typeface="楷体_GB2312" pitchFamily="49" charset="-122"/>
              </a:rPr>
              <a:t>mid</a:t>
            </a:r>
            <a:r>
              <a:rPr lang="zh-CN" altLang="en-US" sz="2400" b="1" dirty="0">
                <a:ea typeface="楷体_GB2312" pitchFamily="49" charset="-122"/>
              </a:rPr>
              <a:t>；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b="1" dirty="0">
                <a:ea typeface="楷体_GB2312" pitchFamily="49" charset="-122"/>
              </a:rPr>
              <a:t>如果</a:t>
            </a:r>
            <a:r>
              <a:rPr lang="en-US" altLang="zh-CN" sz="2400" b="1" dirty="0">
                <a:ea typeface="楷体_GB2312" pitchFamily="49" charset="-122"/>
              </a:rPr>
              <a:t>x&lt;a[mid]</a:t>
            </a:r>
            <a:r>
              <a:rPr lang="zh-CN" altLang="en-US" sz="2400" b="1" dirty="0">
                <a:ea typeface="楷体_GB2312" pitchFamily="49" charset="-122"/>
              </a:rPr>
              <a:t>，由于</a:t>
            </a:r>
            <a:r>
              <a:rPr lang="en-US" altLang="zh-CN" sz="2400" b="1" dirty="0">
                <a:ea typeface="楷体_GB2312" pitchFamily="49" charset="-122"/>
              </a:rPr>
              <a:t>a</a:t>
            </a:r>
            <a:r>
              <a:rPr lang="zh-CN" altLang="en-US" sz="2400" b="1" dirty="0">
                <a:ea typeface="楷体_GB2312" pitchFamily="49" charset="-122"/>
              </a:rPr>
              <a:t>是递增排序的，所以我们只要在</a:t>
            </a:r>
            <a:r>
              <a:rPr lang="en-US" altLang="zh-CN" sz="2400" b="1" dirty="0">
                <a:ea typeface="楷体_GB2312" pitchFamily="49" charset="-122"/>
              </a:rPr>
              <a:t>a[mid]</a:t>
            </a:r>
            <a:r>
              <a:rPr lang="zh-CN" altLang="en-US" sz="2400" b="1" dirty="0">
                <a:ea typeface="楷体_GB2312" pitchFamily="49" charset="-122"/>
              </a:rPr>
              <a:t>的前面查找</a:t>
            </a:r>
            <a:r>
              <a:rPr lang="en-US" altLang="zh-CN" sz="2400" b="1" dirty="0">
                <a:ea typeface="楷体_GB2312" pitchFamily="49" charset="-122"/>
              </a:rPr>
              <a:t>x</a:t>
            </a:r>
            <a:r>
              <a:rPr lang="zh-CN" altLang="en-US" sz="2400" b="1" dirty="0">
                <a:ea typeface="楷体_GB2312" pitchFamily="49" charset="-122"/>
              </a:rPr>
              <a:t>即可；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b="1" dirty="0">
                <a:ea typeface="楷体_GB2312" pitchFamily="49" charset="-122"/>
              </a:rPr>
              <a:t>如果</a:t>
            </a:r>
            <a:r>
              <a:rPr lang="en-US" altLang="zh-CN" sz="2400" b="1" dirty="0">
                <a:ea typeface="楷体_GB2312" pitchFamily="49" charset="-122"/>
              </a:rPr>
              <a:t>x&gt;a[</a:t>
            </a:r>
            <a:r>
              <a:rPr lang="en-US" altLang="zh-CN" sz="2400" b="1" dirty="0" err="1">
                <a:ea typeface="楷体_GB2312" pitchFamily="49" charset="-122"/>
              </a:rPr>
              <a:t>i</a:t>
            </a:r>
            <a:r>
              <a:rPr lang="en-US" altLang="zh-CN" sz="2400" b="1" dirty="0">
                <a:ea typeface="楷体_GB2312" pitchFamily="49" charset="-122"/>
              </a:rPr>
              <a:t>]</a:t>
            </a:r>
            <a:r>
              <a:rPr lang="zh-CN" altLang="en-US" sz="2400" b="1" dirty="0">
                <a:ea typeface="楷体_GB2312" pitchFamily="49" charset="-122"/>
              </a:rPr>
              <a:t>，同理我们只要在</a:t>
            </a:r>
            <a:r>
              <a:rPr lang="en-US" altLang="zh-CN" sz="2400" b="1" dirty="0">
                <a:ea typeface="楷体_GB2312" pitchFamily="49" charset="-122"/>
              </a:rPr>
              <a:t>a[mid]</a:t>
            </a:r>
            <a:r>
              <a:rPr lang="zh-CN" altLang="en-US" sz="2400" b="1" dirty="0">
                <a:ea typeface="楷体_GB2312" pitchFamily="49" charset="-122"/>
              </a:rPr>
              <a:t>的后面查找</a:t>
            </a:r>
            <a:r>
              <a:rPr lang="en-US" altLang="zh-CN" sz="2400" b="1" dirty="0">
                <a:ea typeface="楷体_GB2312" pitchFamily="49" charset="-122"/>
              </a:rPr>
              <a:t>x</a:t>
            </a:r>
            <a:r>
              <a:rPr lang="zh-CN" altLang="en-US" sz="2400" b="1" dirty="0">
                <a:ea typeface="楷体_GB2312" pitchFamily="49" charset="-122"/>
              </a:rPr>
              <a:t>即可。</a:t>
            </a:r>
          </a:p>
          <a:p>
            <a:pPr eaLnBrk="1" hangingPunct="1">
              <a:buFontTx/>
              <a:buAutoNum type="arabicPeriod"/>
            </a:pPr>
            <a:r>
              <a:rPr lang="zh-CN" altLang="en-US" sz="2400" b="1" dirty="0">
                <a:ea typeface="楷体_GB2312" pitchFamily="49" charset="-122"/>
              </a:rPr>
              <a:t>无论是在前面还是后面查找</a:t>
            </a:r>
            <a:r>
              <a:rPr lang="en-US" altLang="zh-CN" sz="2400" b="1" dirty="0">
                <a:ea typeface="楷体_GB2312" pitchFamily="49" charset="-122"/>
              </a:rPr>
              <a:t>x</a:t>
            </a:r>
            <a:r>
              <a:rPr lang="zh-CN" altLang="en-US" sz="2400" b="1" dirty="0">
                <a:ea typeface="楷体_GB2312" pitchFamily="49" charset="-122"/>
              </a:rPr>
              <a:t>，其方法都和在</a:t>
            </a:r>
            <a:r>
              <a:rPr lang="en-US" altLang="zh-CN" sz="2400" b="1" dirty="0">
                <a:ea typeface="楷体_GB2312" pitchFamily="49" charset="-122"/>
              </a:rPr>
              <a:t>a</a:t>
            </a:r>
            <a:r>
              <a:rPr lang="zh-CN" altLang="en-US" sz="2400" b="1" dirty="0">
                <a:ea typeface="楷体_GB2312" pitchFamily="49" charset="-122"/>
              </a:rPr>
              <a:t>中查找</a:t>
            </a:r>
            <a:r>
              <a:rPr lang="en-US" altLang="zh-CN" sz="2400" b="1" dirty="0">
                <a:ea typeface="楷体_GB2312" pitchFamily="49" charset="-122"/>
              </a:rPr>
              <a:t>x</a:t>
            </a:r>
            <a:r>
              <a:rPr lang="zh-CN" altLang="en-US" sz="2400" b="1" dirty="0">
                <a:ea typeface="楷体_GB2312" pitchFamily="49" charset="-122"/>
              </a:rPr>
              <a:t>一样，只不过是查找的规模缩小了。</a:t>
            </a:r>
            <a:endParaRPr lang="en-US" altLang="zh-CN" sz="2400" b="1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en-US" altLang="zh-CN" sz="2400" b="1" u="sng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二分搜索算法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CF79A-960A-4E5B-88C8-D39D9C5DEBF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42938" y="1428750"/>
            <a:ext cx="62865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据此容易设计出二分搜索算法：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BinarySearch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(Type a[],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Type&amp; x,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 = 0;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 = n-1;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while (r &gt;= l){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 = (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l+r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)/2;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if (x == a[m]) return m;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if (x &lt; a[m]) r = m-1; else l = m+1;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return -1;// 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未找到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040236" y="2185442"/>
            <a:ext cx="3778404" cy="3622809"/>
          </a:xfrm>
          <a:prstGeom prst="wedgeRectCallout">
            <a:avLst>
              <a:gd name="adj1" fmla="val -89682"/>
              <a:gd name="adj2" fmla="val -8666"/>
            </a:avLst>
          </a:prstGeom>
          <a:solidFill>
            <a:srgbClr val="CCFFCC"/>
          </a:solidFill>
          <a:ln w="19050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算法复杂度分析：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每执行一次算法的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while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循环， 待搜索数组的大小减少一半。因此，在最坏情况下，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while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循环被执行了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O(</a:t>
            </a:r>
            <a:r>
              <a:rPr lang="en-US" altLang="zh-CN" sz="2400" b="1" dirty="0" err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logn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次。循环体内运算需要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O(1) 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时间，因此整个算法在最坏情况下的计算时间复杂性为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O(</a:t>
            </a:r>
            <a:r>
              <a:rPr lang="en-US" altLang="zh-CN" sz="2400" b="1" dirty="0" err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logn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B0B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二分搜索算法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CF79A-960A-4E5B-88C8-D39D9C5DEBF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42938" y="1428750"/>
            <a:ext cx="62865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递归写法：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BSearch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(Type a[],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Type&amp;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x,int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low,int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high)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mid;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if(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low&gt;high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return -1;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mid=(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low+high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)/2;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if(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x==a[mid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]) return mid;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if(x&lt;a[mid]) return(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BSearch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(a,x,low,mid-1));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else return(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BSearch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(a,x,mid+1,high));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" name="矩形 1"/>
          <p:cNvSpPr/>
          <p:nvPr/>
        </p:nvSpPr>
        <p:spPr>
          <a:xfrm>
            <a:off x="4067944" y="2924944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 easy?????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067944" y="5339876"/>
            <a:ext cx="4695056" cy="936104"/>
          </a:xfrm>
          <a:prstGeom prst="rect">
            <a:avLst/>
          </a:prstGeom>
          <a:gradFill>
            <a:gsLst>
              <a:gs pos="61996">
                <a:srgbClr val="89FFE2"/>
              </a:gs>
              <a:gs pos="49992">
                <a:srgbClr val="9DFFE7"/>
              </a:gs>
              <a:gs pos="36012">
                <a:srgbClr val="B4FFED"/>
              </a:gs>
              <a:gs pos="20646">
                <a:srgbClr val="CEFFF3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1.n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很大怎么办？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数组中有很多相同大小的元素怎么办？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939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大整数乘法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zh-CN" altLang="en-US" dirty="0">
                <a:solidFill>
                  <a:srgbClr val="0B0BFF"/>
                </a:solidFill>
                <a:ea typeface="黑体" panose="02010609060101010101" pitchFamily="49" charset="-122"/>
              </a:rPr>
              <a:t>计算两个</a:t>
            </a:r>
            <a:r>
              <a:rPr lang="en-US" altLang="zh-CN" dirty="0">
                <a:solidFill>
                  <a:srgbClr val="0B0BFF"/>
                </a:solidFill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B0BFF"/>
                </a:solidFill>
                <a:ea typeface="黑体" panose="02010609060101010101" pitchFamily="49" charset="-122"/>
              </a:rPr>
              <a:t>位整数的乘积</a:t>
            </a:r>
            <a:endParaRPr lang="en-US" altLang="zh-CN" i="1" dirty="0">
              <a:solidFill>
                <a:srgbClr val="0B0BFF"/>
              </a:solidFill>
              <a:ea typeface="黑体" panose="02010609060101010101" pitchFamily="49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39867-7A82-4296-8492-585CD295384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8" y="2112413"/>
            <a:ext cx="3063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小学生方法：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sz="2400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sym typeface="Wingdings" panose="05000000000000000000" pitchFamily="2" charset="2"/>
            </a:endParaRPr>
          </a:p>
        </p:txBody>
      </p:sp>
      <p:pic>
        <p:nvPicPr>
          <p:cNvPr id="38190" name="Picture 302" descr="https://gss0.baidu.com/-vo3dSag_xI4khGko9WTAnF6hhy/zhidao/wh%3D600%2C800/sign=337431ad5f43fbf2c579ae25804ee6b8/6f061d950a7b02088edc2b446ed9f2d3572cc8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01067"/>
            <a:ext cx="5913245" cy="28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63932" y="1990581"/>
            <a:ext cx="17091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效率太低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大整数乘法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zh-CN" altLang="en-US" dirty="0">
                <a:solidFill>
                  <a:srgbClr val="0B0BFF"/>
                </a:solidFill>
                <a:ea typeface="黑体" panose="02010609060101010101" pitchFamily="49" charset="-122"/>
              </a:rPr>
              <a:t>计算两个</a:t>
            </a:r>
            <a:r>
              <a:rPr lang="en-US" altLang="zh-CN" dirty="0">
                <a:solidFill>
                  <a:srgbClr val="0B0BFF"/>
                </a:solidFill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B0BFF"/>
                </a:solidFill>
                <a:ea typeface="黑体" panose="02010609060101010101" pitchFamily="49" charset="-122"/>
              </a:rPr>
              <a:t>位整数的乘积</a:t>
            </a:r>
            <a:endParaRPr lang="en-US" altLang="zh-CN" dirty="0">
              <a:solidFill>
                <a:srgbClr val="0B0BFF"/>
              </a:solidFill>
              <a:ea typeface="黑体" panose="02010609060101010101" pitchFamily="49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39867-7A82-4296-8492-585CD295384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8" y="2132856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1: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924175"/>
            <a:ext cx="7173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X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81200" y="2971800"/>
            <a:ext cx="2362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B0BFF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05313" y="2971800"/>
            <a:ext cx="2362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B0BFF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66913" y="3609975"/>
            <a:ext cx="2362200" cy="457200"/>
          </a:xfrm>
          <a:prstGeom prst="rect">
            <a:avLst/>
          </a:prstGeom>
          <a:solidFill>
            <a:srgbClr val="CCFFFF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B0BFF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5313" y="3609975"/>
            <a:ext cx="2362200" cy="457200"/>
          </a:xfrm>
          <a:prstGeom prst="rect">
            <a:avLst/>
          </a:prstGeom>
          <a:solidFill>
            <a:srgbClr val="CCFFFF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B0BFF"/>
                </a:solidFill>
                <a:latin typeface="Arial Rounded MT Bold" panose="020F0704030504030204" pitchFamily="34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1219200" y="4800600"/>
            <a:ext cx="626427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X = 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3600" baseline="30000">
                <a:latin typeface="Arial" panose="020B0604020202020204" pitchFamily="34" charset="0"/>
                <a:ea typeface="宋体" panose="02010600030101010101" pitchFamily="2" charset="-122"/>
              </a:rPr>
              <a:t>n/2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+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    Y = 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2</a:t>
            </a:r>
            <a:r>
              <a:rPr lang="en-US" altLang="zh-CN" sz="3600" baseline="30000">
                <a:latin typeface="Arial" panose="020B0604020202020204" pitchFamily="34" charset="0"/>
                <a:ea typeface="宋体" panose="02010600030101010101" pitchFamily="2" charset="-122"/>
              </a:rPr>
              <a:t>n/2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+ 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XY = 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2</a:t>
            </a:r>
            <a:r>
              <a:rPr lang="en-US" altLang="zh-CN" sz="3600" baseline="30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+ (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</a:t>
            </a:r>
            <a:r>
              <a:rPr lang="en-US" altLang="zh-CN" sz="36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bc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) 2</a:t>
            </a:r>
            <a:r>
              <a:rPr lang="en-US" altLang="zh-CN" sz="3600" baseline="30000">
                <a:latin typeface="Arial" panose="020B0604020202020204" pitchFamily="34" charset="0"/>
                <a:ea typeface="宋体" panose="02010600030101010101" pitchFamily="2" charset="-122"/>
              </a:rPr>
              <a:t>n/2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 + </a:t>
            </a:r>
            <a:r>
              <a:rPr lang="en-US" altLang="zh-CN" sz="360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bd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066800" y="3505200"/>
            <a:ext cx="7162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Y = </a:t>
            </a: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533400" y="2895600"/>
            <a:ext cx="7848600" cy="1955800"/>
            <a:chOff x="336" y="1824"/>
            <a:chExt cx="4944" cy="123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36" y="1824"/>
              <a:ext cx="4944" cy="1232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复杂度分析</a:t>
              </a:r>
            </a:p>
            <a:p>
              <a:pPr>
                <a:defRPr/>
              </a:pPr>
              <a:endPara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endParaRPr>
            </a:p>
            <a:p>
              <a:pPr>
                <a:defRPr/>
              </a:pPr>
              <a:endParaRPr lang="zh-CN" altLang="en-US" b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  <a:ea typeface="宋体" charset="-122"/>
                </a:rPr>
                <a:t>T(n)=O(n</a:t>
              </a:r>
              <a:r>
                <a:rPr lang="en-US" altLang="zh-CN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  <a:r>
                <a:rPr lang="en-US" altLang="zh-CN">
                  <a:solidFill>
                    <a:schemeClr val="tx1"/>
                  </a:solidFill>
                  <a:latin typeface="Arial" charset="0"/>
                  <a:ea typeface="宋体" charset="-122"/>
                </a:rPr>
                <a:t>) </a:t>
              </a:r>
              <a:r>
                <a:rPr lang="en-US" altLang="zh-CN" sz="3600" b="1">
                  <a:solidFill>
                    <a:srgbClr val="FF0000"/>
                  </a:solidFill>
                  <a:latin typeface="Arial" charset="0"/>
                  <a:ea typeface="楷体_GB2312" pitchFamily="49" charset="-122"/>
                  <a:sym typeface="Wingdings" pitchFamily="2" charset="2"/>
                </a:rPr>
                <a:t></a:t>
              </a:r>
              <a:r>
                <a:rPr lang="zh-CN" altLang="zh-CN" b="1">
                  <a:solidFill>
                    <a:srgbClr val="FF0000"/>
                  </a:solidFill>
                  <a:latin typeface="Arial" charset="0"/>
                  <a:ea typeface="楷体_GB2312" pitchFamily="49" charset="-122"/>
                  <a:sym typeface="Wingdings" pitchFamily="2" charset="2"/>
                </a:rPr>
                <a:t>没有改进</a:t>
              </a:r>
              <a:endParaRPr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7903" name="Object 3"/>
            <p:cNvGraphicFramePr>
              <a:graphicFrameLocks noChangeAspect="1"/>
            </p:cNvGraphicFramePr>
            <p:nvPr/>
          </p:nvGraphicFramePr>
          <p:xfrm>
            <a:off x="1563" y="2012"/>
            <a:ext cx="299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30400" imgH="457200" progId="Equation.3">
                    <p:embed/>
                  </p:oleObj>
                </mc:Choice>
                <mc:Fallback>
                  <p:oleObj name="公式" r:id="rId2" imgW="1930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2012"/>
                          <a:ext cx="2997" cy="63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596596" y="6191647"/>
            <a:ext cx="7747304" cy="51077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63DE8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四次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n/2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位乘法，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次不超过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2n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位的加法及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次移位操作</a:t>
            </a:r>
          </a:p>
        </p:txBody>
      </p:sp>
    </p:spTree>
    <p:extLst>
      <p:ext uri="{BB962C8B-B14F-4D97-AF65-F5344CB8AC3E}">
        <p14:creationId xmlns:p14="http://schemas.microsoft.com/office/powerpoint/2010/main" val="1819040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utoUpdateAnimBg="0"/>
      <p:bldP spid="12" grpId="0" autoUpdateAnimBg="0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大整数乘法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ZapfDingbats" pitchFamily="82" charset="2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为了降低时间复杂度，必须减少乘法的次数。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sz="2800" dirty="0"/>
              <a:t>分治法</a:t>
            </a:r>
            <a:r>
              <a:rPr lang="en-US" altLang="zh-CN" sz="2800" dirty="0"/>
              <a:t>2</a:t>
            </a:r>
          </a:p>
          <a:p>
            <a:pPr marL="609600" indent="-609600" eaLnBrk="1" hangingPunct="1">
              <a:buClr>
                <a:schemeClr val="tx1"/>
              </a:buClr>
              <a:buSzPct val="75000"/>
              <a:buFont typeface="ZapfDingbats" pitchFamily="82" charset="2"/>
              <a:buNone/>
              <a:defRPr/>
            </a:pPr>
            <a:r>
              <a:rPr lang="en-US" altLang="zh-CN" dirty="0"/>
              <a:t>    </a:t>
            </a:r>
            <a:r>
              <a:rPr lang="en-US" altLang="zh-CN" sz="2800" dirty="0">
                <a:ea typeface="楷体_GB2312" pitchFamily="49" charset="-122"/>
              </a:rPr>
              <a:t>XY = </a:t>
            </a:r>
            <a:r>
              <a:rPr lang="en-US" altLang="zh-CN" sz="2800" dirty="0">
                <a:solidFill>
                  <a:srgbClr val="0B0BFF"/>
                </a:solidFill>
                <a:ea typeface="楷体_GB2312" pitchFamily="49" charset="-122"/>
              </a:rPr>
              <a:t>ac</a:t>
            </a:r>
            <a:r>
              <a:rPr lang="en-US" altLang="zh-CN" sz="2800" dirty="0">
                <a:ea typeface="楷体_GB2312" pitchFamily="49" charset="-122"/>
              </a:rPr>
              <a:t> 2</a:t>
            </a:r>
            <a:r>
              <a:rPr lang="en-US" altLang="zh-CN" sz="2800" baseline="30000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+ (</a:t>
            </a:r>
            <a:r>
              <a:rPr lang="en-US" altLang="zh-CN" sz="2800" dirty="0" err="1">
                <a:solidFill>
                  <a:srgbClr val="0B0BFF"/>
                </a:solidFill>
                <a:ea typeface="楷体_GB2312" pitchFamily="49" charset="-122"/>
              </a:rPr>
              <a:t>ad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+</a:t>
            </a:r>
            <a:r>
              <a:rPr lang="en-US" altLang="zh-CN" sz="2800" dirty="0" err="1">
                <a:solidFill>
                  <a:srgbClr val="0B0BFF"/>
                </a:solidFill>
                <a:ea typeface="楷体_GB2312" pitchFamily="49" charset="-122"/>
              </a:rPr>
              <a:t>bc</a:t>
            </a:r>
            <a:r>
              <a:rPr lang="en-US" altLang="zh-CN" sz="2800" dirty="0">
                <a:ea typeface="楷体_GB2312" pitchFamily="49" charset="-122"/>
              </a:rPr>
              <a:t>) 2</a:t>
            </a:r>
            <a:r>
              <a:rPr lang="en-US" altLang="zh-CN" sz="2800" baseline="30000" dirty="0">
                <a:ea typeface="楷体_GB2312" pitchFamily="49" charset="-122"/>
              </a:rPr>
              <a:t>n/2</a:t>
            </a:r>
            <a:r>
              <a:rPr lang="en-US" altLang="zh-CN" sz="2800" dirty="0">
                <a:ea typeface="楷体_GB2312" pitchFamily="49" charset="-122"/>
              </a:rPr>
              <a:t> + </a:t>
            </a:r>
            <a:r>
              <a:rPr lang="en-US" altLang="zh-CN" sz="2800" dirty="0" err="1">
                <a:solidFill>
                  <a:srgbClr val="0B0BFF"/>
                </a:solidFill>
                <a:ea typeface="楷体_GB2312" pitchFamily="49" charset="-122"/>
              </a:rPr>
              <a:t>bd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  <a:p>
            <a:pPr marL="609600" indent="-609600" eaLnBrk="1" hangingPunct="1">
              <a:buClr>
                <a:schemeClr val="tx1"/>
              </a:buClr>
              <a:buSzPct val="75000"/>
              <a:buFont typeface="ZapfDingbats" pitchFamily="82" charset="2"/>
              <a:buNone/>
              <a:defRPr/>
            </a:pPr>
            <a:r>
              <a:rPr lang="en-US" altLang="zh-CN" sz="2800" dirty="0">
                <a:solidFill>
                  <a:srgbClr val="0B0BFF"/>
                </a:solidFill>
                <a:ea typeface="楷体_GB2312" pitchFamily="49" charset="-122"/>
              </a:rPr>
              <a:t>          </a:t>
            </a:r>
            <a:r>
              <a:rPr lang="zh-CN" altLang="en-US" sz="2800" dirty="0">
                <a:ea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ac</a:t>
            </a:r>
            <a:r>
              <a:rPr lang="en-US" altLang="zh-CN" sz="2800" dirty="0">
                <a:ea typeface="楷体_GB2312" pitchFamily="49" charset="-122"/>
              </a:rPr>
              <a:t> 2</a:t>
            </a:r>
            <a:r>
              <a:rPr lang="en-US" altLang="zh-CN" sz="2800" baseline="30000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+ ((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a-b)(d-c</a:t>
            </a:r>
            <a:r>
              <a:rPr lang="en-US" altLang="zh-CN" sz="2800" dirty="0">
                <a:ea typeface="楷体_GB2312" pitchFamily="49" charset="-122"/>
              </a:rPr>
              <a:t>)+</a:t>
            </a:r>
            <a:r>
              <a:rPr lang="en-US" altLang="zh-CN" sz="2800" dirty="0" err="1">
                <a:solidFill>
                  <a:srgbClr val="0B0BFF"/>
                </a:solidFill>
                <a:ea typeface="楷体_GB2312" pitchFamily="49" charset="-122"/>
              </a:rPr>
              <a:t>ac</a:t>
            </a:r>
            <a:r>
              <a:rPr lang="en-US" altLang="zh-CN" sz="2800" dirty="0" err="1">
                <a:ea typeface="楷体_GB2312" pitchFamily="49" charset="-122"/>
              </a:rPr>
              <a:t>+</a:t>
            </a:r>
            <a:r>
              <a:rPr lang="en-US" altLang="zh-CN" sz="2800" dirty="0" err="1">
                <a:solidFill>
                  <a:srgbClr val="0B0BFF"/>
                </a:solidFill>
                <a:ea typeface="楷体_GB2312" pitchFamily="49" charset="-122"/>
              </a:rPr>
              <a:t>bd</a:t>
            </a:r>
            <a:r>
              <a:rPr lang="en-US" altLang="zh-CN" sz="2800" dirty="0">
                <a:ea typeface="楷体_GB2312" pitchFamily="49" charset="-122"/>
              </a:rPr>
              <a:t>) 2</a:t>
            </a:r>
            <a:r>
              <a:rPr lang="en-US" altLang="zh-CN" sz="2800" baseline="30000" dirty="0">
                <a:ea typeface="楷体_GB2312" pitchFamily="49" charset="-122"/>
              </a:rPr>
              <a:t>n/2</a:t>
            </a:r>
            <a:r>
              <a:rPr lang="en-US" altLang="zh-CN" sz="2800" dirty="0">
                <a:ea typeface="楷体_GB2312" pitchFamily="49" charset="-122"/>
              </a:rPr>
              <a:t> + </a:t>
            </a:r>
            <a:r>
              <a:rPr lang="en-US" altLang="zh-CN" sz="2800" dirty="0" err="1">
                <a:solidFill>
                  <a:srgbClr val="FF0000"/>
                </a:solidFill>
                <a:ea typeface="楷体_GB2312" pitchFamily="49" charset="-122"/>
              </a:rPr>
              <a:t>bd</a:t>
            </a:r>
            <a:endParaRPr lang="en-US" altLang="zh-CN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2F765D-0F5D-4E23-BEC0-1513738E9469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85813" y="3500438"/>
            <a:ext cx="7391400" cy="1955800"/>
            <a:chOff x="612" y="1530"/>
            <a:chExt cx="4416" cy="1129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612" y="1530"/>
              <a:ext cx="4416" cy="1129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复杂度分析</a:t>
              </a:r>
            </a:p>
            <a:p>
              <a:pPr>
                <a:defRPr/>
              </a:pPr>
              <a:endPara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endParaRPr>
            </a:p>
            <a:p>
              <a:pPr>
                <a:defRPr/>
              </a:pPr>
              <a:endParaRPr lang="zh-CN" altLang="en-US" b="1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>
                  <a:solidFill>
                    <a:schemeClr val="tx1"/>
                  </a:solidFill>
                  <a:latin typeface="Arial" charset="0"/>
                  <a:ea typeface="宋体" charset="-122"/>
                </a:rPr>
                <a:t>T(n)=O(n</a:t>
              </a:r>
              <a:r>
                <a:rPr lang="en-US" altLang="zh-CN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log3</a:t>
              </a:r>
              <a:r>
                <a:rPr lang="en-US" altLang="zh-CN">
                  <a:solidFill>
                    <a:schemeClr val="tx1"/>
                  </a:solidFill>
                  <a:latin typeface="Arial" charset="0"/>
                  <a:ea typeface="宋体" charset="-122"/>
                </a:rPr>
                <a:t>) =O(n</a:t>
              </a:r>
              <a:r>
                <a:rPr lang="en-US" altLang="zh-CN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1.59</a:t>
              </a:r>
              <a:r>
                <a:rPr lang="en-US" altLang="zh-CN">
                  <a:solidFill>
                    <a:schemeClr val="tx1"/>
                  </a:solidFill>
                  <a:latin typeface="Arial" charset="0"/>
                  <a:ea typeface="宋体" charset="-122"/>
                </a:rPr>
                <a:t>)</a:t>
              </a:r>
              <a:r>
                <a:rPr lang="en-US" altLang="zh-CN" sz="3600" b="1">
                  <a:solidFill>
                    <a:srgbClr val="FF0000"/>
                  </a:solidFill>
                  <a:latin typeface="Arial" charset="0"/>
                  <a:ea typeface="楷体_GB2312" pitchFamily="49" charset="-122"/>
                  <a:sym typeface="Wingdings" pitchFamily="2" charset="2"/>
                </a:rPr>
                <a:t></a:t>
              </a:r>
              <a:r>
                <a:rPr lang="zh-CN" altLang="zh-CN" b="1">
                  <a:solidFill>
                    <a:srgbClr val="FF0000"/>
                  </a:solidFill>
                  <a:latin typeface="Arial" charset="0"/>
                  <a:ea typeface="楷体_GB2312" pitchFamily="49" charset="-122"/>
                  <a:sym typeface="Wingdings" pitchFamily="2" charset="2"/>
                </a:rPr>
                <a:t>较大的改进</a:t>
              </a:r>
              <a:endParaRPr lang="zh-CN" altLang="en-US" b="1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38919" name="Object 12"/>
            <p:cNvGraphicFramePr>
              <a:graphicFrameLocks noChangeAspect="1"/>
            </p:cNvGraphicFramePr>
            <p:nvPr/>
          </p:nvGraphicFramePr>
          <p:xfrm>
            <a:off x="1840" y="1713"/>
            <a:ext cx="2624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892300" imgH="457200" progId="Equation.3">
                    <p:embed/>
                  </p:oleObj>
                </mc:Choice>
                <mc:Fallback>
                  <p:oleObj name="公式" r:id="rId2" imgW="18923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1713"/>
                          <a:ext cx="2624" cy="633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96596" y="6191647"/>
            <a:ext cx="7747304" cy="51077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63DE8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次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2/n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乘法，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次不超过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2n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位的加、减法及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次移位操作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大整数乘法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A619A4-2D1B-4AEA-91EC-A74CB3C68E58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00063" y="1428750"/>
            <a:ext cx="60071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小学生方法：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sz="2400" baseline="3000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)             </a:t>
            </a: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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效率太低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: O(n</a:t>
            </a:r>
            <a:r>
              <a:rPr lang="en-US" altLang="zh-CN" sz="2400" baseline="300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1.59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)                  </a:t>
            </a: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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较大的改进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更快的方法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??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3214688"/>
            <a:ext cx="8353425" cy="1938992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如果将大整数分成更多段，用更复杂的方式把它们组合起来，将有可能得到更优的算法。</a:t>
            </a:r>
            <a:endParaRPr lang="en-US" altLang="zh-CN" sz="2400" b="1" dirty="0">
              <a:solidFill>
                <a:srgbClr val="0B0B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1971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年，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 err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logn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 err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loglogn</a:t>
            </a:r>
            <a:endParaRPr lang="en-US" altLang="zh-CN" sz="2400" b="1" dirty="0">
              <a:solidFill>
                <a:srgbClr val="0B0B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。。。</a:t>
            </a:r>
            <a:endParaRPr lang="en-US" altLang="zh-CN" sz="2400" b="1" dirty="0">
              <a:solidFill>
                <a:srgbClr val="0B0B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2020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年，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400" b="1" dirty="0" err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logn</a:t>
            </a:r>
            <a:endParaRPr lang="zh-CN" altLang="en-US" sz="2400" b="1" dirty="0">
              <a:solidFill>
                <a:srgbClr val="0B0B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问题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输入：</a:t>
            </a:r>
            <a:r>
              <a:rPr lang="en-US" altLang="zh-CN" dirty="0" err="1"/>
              <a:t>n×n</a:t>
            </a:r>
            <a:r>
              <a:rPr lang="zh-CN" altLang="en-US" dirty="0"/>
              <a:t>的矩阵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lvl="1" eaLnBrk="1" hangingPunct="1"/>
            <a:r>
              <a:rPr lang="zh-CN" altLang="en-US" dirty="0"/>
              <a:t>输出：</a:t>
            </a:r>
            <a:r>
              <a:rPr lang="en-US" altLang="zh-CN" dirty="0"/>
              <a:t>C=AB</a:t>
            </a:r>
          </a:p>
          <a:p>
            <a:pPr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简单方法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复杂性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3DD88A-C436-4984-8CF6-C117518B2F99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483005"/>
              </p:ext>
            </p:extLst>
          </p:nvPr>
        </p:nvGraphicFramePr>
        <p:xfrm>
          <a:off x="1043608" y="4005064"/>
          <a:ext cx="4967896" cy="93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444240" progId="Equation.DSMT4">
                  <p:embed/>
                </p:oleObj>
              </mc:Choice>
              <mc:Fallback>
                <p:oleObj name="Equation" r:id="rId2" imgW="23619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05064"/>
                        <a:ext cx="4967896" cy="935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简单分治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en-US" b="1" dirty="0"/>
              <a:t>使用与上例类似的技术，将矩阵A，B和C中每一矩阵都分块成4个大小相等的子矩阵。由此可将方程C=</a:t>
            </a:r>
            <a:r>
              <a:rPr lang="en-US" altLang="en-US" b="1" dirty="0" err="1"/>
              <a:t>AB重写为</a:t>
            </a:r>
            <a:r>
              <a:rPr lang="en-US" altLang="en-US" b="1" dirty="0"/>
              <a:t>：</a:t>
            </a:r>
            <a:endParaRPr lang="zh-CN" altLang="en-US" b="1" dirty="0"/>
          </a:p>
          <a:p>
            <a:pPr lvl="1" eaLnBrk="1" hangingPunct="1"/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0C42C-E7C3-418F-9D1F-86BCCDB05FB6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6242" name="Object 2"/>
          <p:cNvGraphicFramePr>
            <a:graphicFrameLocks noChangeAspect="1"/>
          </p:cNvGraphicFramePr>
          <p:nvPr/>
        </p:nvGraphicFramePr>
        <p:xfrm>
          <a:off x="2286000" y="3214688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22500" imgH="482600" progId="Equation.3">
                  <p:embed/>
                </p:oleObj>
              </mc:Choice>
              <mc:Fallback>
                <p:oleObj name="公式" r:id="rId2" imgW="22225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14688"/>
                        <a:ext cx="4248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14563" y="4214813"/>
          <a:ext cx="42862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07532" imgH="215806" progId="Equation.3">
                  <p:embed/>
                </p:oleObj>
              </mc:Choice>
              <mc:Fallback>
                <p:oleObj name="公式" r:id="rId4" imgW="130753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214813"/>
                        <a:ext cx="42862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214563" y="4791075"/>
          <a:ext cx="42862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33500" imgH="215900" progId="Equation.3">
                  <p:embed/>
                </p:oleObj>
              </mc:Choice>
              <mc:Fallback>
                <p:oleObj name="公式" r:id="rId6" imgW="1333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91075"/>
                        <a:ext cx="42862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214563" y="5367338"/>
          <a:ext cx="4429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33500" imgH="215900" progId="Equation.3">
                  <p:embed/>
                </p:oleObj>
              </mc:Choice>
              <mc:Fallback>
                <p:oleObj name="公式" r:id="rId8" imgW="13335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367338"/>
                        <a:ext cx="4429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214563" y="5942013"/>
          <a:ext cx="45005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58310" imgH="215806" progId="Equation.3">
                  <p:embed/>
                </p:oleObj>
              </mc:Choice>
              <mc:Fallback>
                <p:oleObj name="公式" r:id="rId10" imgW="135831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942013"/>
                        <a:ext cx="45005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28688" y="2928938"/>
            <a:ext cx="7010400" cy="1749425"/>
            <a:chOff x="839" y="1577"/>
            <a:chExt cx="4416" cy="1102"/>
          </a:xfrm>
        </p:grpSpPr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839" y="1577"/>
              <a:ext cx="4416" cy="1102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复杂度分析</a:t>
              </a:r>
            </a:p>
            <a:p>
              <a:pPr>
                <a:defRPr/>
              </a:pP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endParaRPr>
            </a:p>
            <a:p>
              <a:pPr>
                <a:defRPr/>
              </a:pPr>
              <a:endParaRPr lang="zh-CN" altLang="en-US" b="1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)=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)</a:t>
              </a:r>
              <a:endParaRPr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Wingdings" pitchFamily="2" charset="2"/>
              </a:endParaRPr>
            </a:p>
          </p:txBody>
        </p:sp>
        <p:graphicFrame>
          <p:nvGraphicFramePr>
            <p:cNvPr id="41996" name="Object 7"/>
            <p:cNvGraphicFramePr>
              <a:graphicFrameLocks noChangeAspect="1"/>
            </p:cNvGraphicFramePr>
            <p:nvPr/>
          </p:nvGraphicFramePr>
          <p:xfrm>
            <a:off x="2035" y="1728"/>
            <a:ext cx="2804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81200" imgH="457200" progId="Equation.3">
                    <p:embed/>
                  </p:oleObj>
                </mc:Choice>
                <mc:Fallback>
                  <p:oleObj name="Equation" r:id="rId12" imgW="19812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1728"/>
                          <a:ext cx="2804" cy="647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为了降低时间复杂度，必须减少乘法的次数</a:t>
            </a:r>
            <a:r>
              <a:rPr lang="zh-CN" altLang="en-US" dirty="0">
                <a:ea typeface="楷体_GB2312" pitchFamily="49" charset="-122"/>
              </a:rPr>
              <a:t>。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Strassen</a:t>
            </a:r>
            <a:r>
              <a:rPr lang="zh-CN" altLang="en-US" dirty="0">
                <a:ea typeface="黑体" panose="02010609060101010101" pitchFamily="49" charset="-122"/>
              </a:rPr>
              <a:t>分治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F1005F-9EF1-44A7-9BB3-9C0D3EF36CEF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7266" name="Object 14"/>
          <p:cNvGraphicFramePr>
            <a:graphicFrameLocks noChangeAspect="1"/>
          </p:cNvGraphicFramePr>
          <p:nvPr/>
        </p:nvGraphicFramePr>
        <p:xfrm>
          <a:off x="571500" y="3714750"/>
          <a:ext cx="23939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9449" imgH="215806" progId="Equation.3">
                  <p:embed/>
                </p:oleObj>
              </mc:Choice>
              <mc:Fallback>
                <p:oleObj name="公式" r:id="rId2" imgW="1269449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714750"/>
                        <a:ext cx="23939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7" name="Object 15"/>
          <p:cNvGraphicFramePr>
            <a:graphicFrameLocks noChangeAspect="1"/>
          </p:cNvGraphicFramePr>
          <p:nvPr/>
        </p:nvGraphicFramePr>
        <p:xfrm>
          <a:off x="571500" y="4106863"/>
          <a:ext cx="2393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9449" imgH="215806" progId="Equation.3">
                  <p:embed/>
                </p:oleObj>
              </mc:Choice>
              <mc:Fallback>
                <p:oleObj name="公式" r:id="rId4" imgW="1269449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106863"/>
                        <a:ext cx="2393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16"/>
          <p:cNvGraphicFramePr>
            <a:graphicFrameLocks noChangeAspect="1"/>
          </p:cNvGraphicFramePr>
          <p:nvPr/>
        </p:nvGraphicFramePr>
        <p:xfrm>
          <a:off x="571500" y="4497388"/>
          <a:ext cx="23939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70000" imgH="228600" progId="Equation.3">
                  <p:embed/>
                </p:oleObj>
              </mc:Choice>
              <mc:Fallback>
                <p:oleObj name="公式" r:id="rId6" imgW="1270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497388"/>
                        <a:ext cx="23939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17"/>
          <p:cNvGraphicFramePr>
            <a:graphicFrameLocks noChangeAspect="1"/>
          </p:cNvGraphicFramePr>
          <p:nvPr/>
        </p:nvGraphicFramePr>
        <p:xfrm>
          <a:off x="571500" y="4905375"/>
          <a:ext cx="2428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82700" imgH="215900" progId="Equation.3">
                  <p:embed/>
                </p:oleObj>
              </mc:Choice>
              <mc:Fallback>
                <p:oleObj name="公式" r:id="rId8" imgW="1282700" imgH="215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905375"/>
                        <a:ext cx="24288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18"/>
          <p:cNvGraphicFramePr>
            <a:graphicFrameLocks noChangeAspect="1"/>
          </p:cNvGraphicFramePr>
          <p:nvPr/>
        </p:nvGraphicFramePr>
        <p:xfrm>
          <a:off x="571500" y="5297488"/>
          <a:ext cx="32940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39900" imgH="228600" progId="Equation.3">
                  <p:embed/>
                </p:oleObj>
              </mc:Choice>
              <mc:Fallback>
                <p:oleObj name="公式" r:id="rId10" imgW="17399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297488"/>
                        <a:ext cx="32940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19"/>
          <p:cNvGraphicFramePr>
            <a:graphicFrameLocks noChangeAspect="1"/>
          </p:cNvGraphicFramePr>
          <p:nvPr/>
        </p:nvGraphicFramePr>
        <p:xfrm>
          <a:off x="571500" y="5705475"/>
          <a:ext cx="3311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52600" imgH="228600" progId="Equation.3">
                  <p:embed/>
                </p:oleObj>
              </mc:Choice>
              <mc:Fallback>
                <p:oleObj name="公式" r:id="rId12" imgW="17526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705475"/>
                        <a:ext cx="33115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2" name="Object 20"/>
          <p:cNvGraphicFramePr>
            <a:graphicFrameLocks noChangeAspect="1"/>
          </p:cNvGraphicFramePr>
          <p:nvPr/>
        </p:nvGraphicFramePr>
        <p:xfrm>
          <a:off x="571500" y="6115050"/>
          <a:ext cx="32400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14500" imgH="228600" progId="Equation.3">
                  <p:embed/>
                </p:oleObj>
              </mc:Choice>
              <mc:Fallback>
                <p:oleObj name="公式" r:id="rId14" imgW="17145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115050"/>
                        <a:ext cx="32400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4143375" y="4857750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7273" name="Object 27"/>
          <p:cNvGraphicFramePr>
            <a:graphicFrameLocks noChangeAspect="1"/>
          </p:cNvGraphicFramePr>
          <p:nvPr/>
        </p:nvGraphicFramePr>
        <p:xfrm>
          <a:off x="5072063" y="3786188"/>
          <a:ext cx="31686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89100" imgH="228600" progId="Equation.3">
                  <p:embed/>
                </p:oleObj>
              </mc:Choice>
              <mc:Fallback>
                <p:oleObj name="公式" r:id="rId16" imgW="16891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786188"/>
                        <a:ext cx="31686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4" name="Object 28"/>
          <p:cNvGraphicFramePr>
            <a:graphicFrameLocks noChangeAspect="1"/>
          </p:cNvGraphicFramePr>
          <p:nvPr/>
        </p:nvGraphicFramePr>
        <p:xfrm>
          <a:off x="5072063" y="4349750"/>
          <a:ext cx="18081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64781" imgH="215806" progId="Equation.3">
                  <p:embed/>
                </p:oleObj>
              </mc:Choice>
              <mc:Fallback>
                <p:oleObj name="公式" r:id="rId18" imgW="964781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349750"/>
                        <a:ext cx="18081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5" name="Object 29"/>
          <p:cNvGraphicFramePr>
            <a:graphicFrameLocks noChangeAspect="1"/>
          </p:cNvGraphicFramePr>
          <p:nvPr/>
        </p:nvGraphicFramePr>
        <p:xfrm>
          <a:off x="5072063" y="4891088"/>
          <a:ext cx="1844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977900" imgH="228600" progId="Equation.3">
                  <p:embed/>
                </p:oleObj>
              </mc:Choice>
              <mc:Fallback>
                <p:oleObj name="公式" r:id="rId20" imgW="9779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891088"/>
                        <a:ext cx="18446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6" name="Object 30"/>
          <p:cNvGraphicFramePr>
            <a:graphicFrameLocks noChangeAspect="1"/>
          </p:cNvGraphicFramePr>
          <p:nvPr/>
        </p:nvGraphicFramePr>
        <p:xfrm>
          <a:off x="5072063" y="5454650"/>
          <a:ext cx="31686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689100" imgH="228600" progId="Equation.3">
                  <p:embed/>
                </p:oleObj>
              </mc:Choice>
              <mc:Fallback>
                <p:oleObj name="公式" r:id="rId22" imgW="16891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454650"/>
                        <a:ext cx="31686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7" name="Object 5"/>
          <p:cNvGraphicFramePr>
            <a:graphicFrameLocks noChangeAspect="1"/>
          </p:cNvGraphicFramePr>
          <p:nvPr/>
        </p:nvGraphicFramePr>
        <p:xfrm>
          <a:off x="2000250" y="2714625"/>
          <a:ext cx="4248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222500" imgH="482600" progId="Equation.3">
                  <p:embed/>
                </p:oleObj>
              </mc:Choice>
              <mc:Fallback>
                <p:oleObj name="公式" r:id="rId24" imgW="2222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14625"/>
                        <a:ext cx="4248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214438" y="3000375"/>
            <a:ext cx="7010400" cy="1955800"/>
            <a:chOff x="839" y="1570"/>
            <a:chExt cx="4416" cy="1232"/>
          </a:xfrm>
        </p:grpSpPr>
        <p:sp>
          <p:nvSpPr>
            <p:cNvPr id="19" name="AutoShape 31"/>
            <p:cNvSpPr>
              <a:spLocks noChangeArrowheads="1"/>
            </p:cNvSpPr>
            <p:nvPr/>
          </p:nvSpPr>
          <p:spPr bwMode="auto">
            <a:xfrm>
              <a:off x="839" y="1570"/>
              <a:ext cx="4416" cy="1232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063DE8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Arial" charset="0"/>
                  <a:ea typeface="黑体" pitchFamily="2" charset="-122"/>
                </a:rPr>
                <a:t>复杂度分析</a:t>
              </a:r>
            </a:p>
            <a:p>
              <a:pPr>
                <a:defRPr/>
              </a:pPr>
              <a:endPara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endParaRPr>
            </a:p>
            <a:p>
              <a:pPr>
                <a:defRPr/>
              </a:pPr>
              <a:endParaRPr lang="zh-CN" altLang="en-US" b="1" dirty="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  <a:p>
              <a:pPr algn="ctr">
                <a:defRPr/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)=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log7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) 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2.81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)</a:t>
              </a:r>
              <a:r>
                <a:rPr lang="en-US" altLang="zh-CN" sz="3600" b="1" dirty="0">
                  <a:solidFill>
                    <a:srgbClr val="FF0000"/>
                  </a:solidFill>
                  <a:latin typeface="Arial" charset="0"/>
                  <a:ea typeface="楷体_GB2312" pitchFamily="49" charset="-122"/>
                  <a:sym typeface="Wingdings" pitchFamily="2" charset="2"/>
                </a:rPr>
                <a:t></a:t>
              </a:r>
              <a:r>
                <a:rPr lang="zh-CN" altLang="zh-CN" b="1" dirty="0">
                  <a:solidFill>
                    <a:srgbClr val="FF0000"/>
                  </a:solidFill>
                  <a:latin typeface="Arial" charset="0"/>
                  <a:ea typeface="楷体_GB2312" pitchFamily="49" charset="-122"/>
                  <a:sym typeface="Wingdings" pitchFamily="2" charset="2"/>
                </a:rPr>
                <a:t>较大的改进</a:t>
              </a:r>
              <a:endPara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endParaRPr>
            </a:p>
          </p:txBody>
        </p:sp>
        <p:graphicFrame>
          <p:nvGraphicFramePr>
            <p:cNvPr id="43028" name="Object 32"/>
            <p:cNvGraphicFramePr>
              <a:graphicFrameLocks noChangeAspect="1"/>
            </p:cNvGraphicFramePr>
            <p:nvPr/>
          </p:nvGraphicFramePr>
          <p:xfrm>
            <a:off x="2008" y="1728"/>
            <a:ext cx="2822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993900" imgH="457200" progId="Equation.3">
                    <p:embed/>
                  </p:oleObj>
                </mc:Choice>
                <mc:Fallback>
                  <p:oleObj name="Equation" r:id="rId26" imgW="1993900" imgH="457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728"/>
                          <a:ext cx="2822" cy="647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递归函数（阶乘函数）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阶乘函数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6E1934-F5C8-483D-A0DD-6F4596032105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1571625" y="2214563"/>
          <a:ext cx="33845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82700" imgH="457200" progId="Equation.3">
                  <p:embed/>
                </p:oleObj>
              </mc:Choice>
              <mc:Fallback>
                <p:oleObj name="公式" r:id="rId2" imgW="12827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14563"/>
                        <a:ext cx="338455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29250" y="1357313"/>
            <a:ext cx="1865313" cy="865187"/>
          </a:xfrm>
          <a:prstGeom prst="wedgeRoundRectCallout">
            <a:avLst>
              <a:gd name="adj1" fmla="val -70083"/>
              <a:gd name="adj2" fmla="val 63759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latin typeface="Arial" charset="0"/>
                <a:ea typeface="隶书" pitchFamily="49" charset="-122"/>
              </a:rPr>
              <a:t>边界条件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929188" y="3429000"/>
            <a:ext cx="1768475" cy="792163"/>
          </a:xfrm>
          <a:prstGeom prst="wedgeRoundRectCallout">
            <a:avLst>
              <a:gd name="adj1" fmla="val -48296"/>
              <a:gd name="adj2" fmla="val -77255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latin typeface="Arial" charset="0"/>
                <a:ea typeface="隶书" pitchFamily="49" charset="-122"/>
              </a:rPr>
              <a:t>递归方程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14375" y="5000625"/>
            <a:ext cx="73453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边界条件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递归方程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是递归函数的二个要素，递归函数只有具备了这两个要素，才能在有限次计算后得出结果。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1625" y="1928813"/>
            <a:ext cx="5857875" cy="30464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en-US" altLang="zh-CN" sz="3200" dirty="0">
                <a:latin typeface="Arial" charset="0"/>
                <a:ea typeface="宋体" charset="-122"/>
              </a:rPr>
              <a:t>int fractorial (int n)</a:t>
            </a:r>
          </a:p>
          <a:p>
            <a:pPr lvl="1" eaLnBrk="1" hangingPunct="1">
              <a:defRPr/>
            </a:pPr>
            <a:r>
              <a:rPr lang="en-US" altLang="zh-CN" sz="3200" dirty="0">
                <a:latin typeface="Arial" charset="0"/>
                <a:ea typeface="宋体" charset="-122"/>
              </a:rPr>
              <a:t>     {</a:t>
            </a:r>
          </a:p>
          <a:p>
            <a:pPr lvl="3" eaLnBrk="1" hangingPunct="1">
              <a:defRPr/>
            </a:pPr>
            <a:r>
              <a:rPr lang="en-US" altLang="zh-CN" sz="3200" dirty="0">
                <a:latin typeface="Arial" charset="0"/>
                <a:ea typeface="宋体" charset="-122"/>
              </a:rPr>
              <a:t>If(n==0)   return 1;</a:t>
            </a:r>
          </a:p>
          <a:p>
            <a:pPr lvl="3" eaLnBrk="1" hangingPunct="1">
              <a:defRPr/>
            </a:pPr>
            <a:r>
              <a:rPr lang="en-US" altLang="zh-CN" sz="3200" dirty="0">
                <a:latin typeface="Arial" charset="0"/>
                <a:ea typeface="宋体" charset="-122"/>
              </a:rPr>
              <a:t>return n*fractorial(n-1);</a:t>
            </a:r>
          </a:p>
          <a:p>
            <a:pPr lvl="2" eaLnBrk="1" hangingPunct="1">
              <a:defRPr/>
            </a:pPr>
            <a:r>
              <a:rPr lang="en-US" altLang="zh-CN" sz="3200" dirty="0">
                <a:latin typeface="Arial" charset="0"/>
                <a:ea typeface="宋体" charset="-122"/>
              </a:rPr>
              <a:t> }</a:t>
            </a:r>
          </a:p>
          <a:p>
            <a:pPr algn="ctr" eaLnBrk="1" hangingPunct="1">
              <a:defRPr/>
            </a:pPr>
            <a:endParaRPr lang="zh-CN" altLang="en-US" sz="3200" dirty="0">
              <a:latin typeface="Arial" charset="0"/>
              <a:ea typeface="宋体" charset="-122"/>
            </a:endParaRPr>
          </a:p>
        </p:txBody>
      </p:sp>
      <p:sp>
        <p:nvSpPr>
          <p:cNvPr id="2" name="椭圆形标注 1"/>
          <p:cNvSpPr/>
          <p:nvPr/>
        </p:nvSpPr>
        <p:spPr bwMode="auto">
          <a:xfrm>
            <a:off x="6300192" y="1928813"/>
            <a:ext cx="2376264" cy="446087"/>
          </a:xfrm>
          <a:prstGeom prst="wedgeEllipseCallout">
            <a:avLst>
              <a:gd name="adj1" fmla="val -97024"/>
              <a:gd name="adj2" fmla="val 9331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非递归定义的初始值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椭圆形标注 11"/>
          <p:cNvSpPr/>
          <p:nvPr/>
        </p:nvSpPr>
        <p:spPr bwMode="auto">
          <a:xfrm>
            <a:off x="6387832" y="4005065"/>
            <a:ext cx="2376264" cy="696318"/>
          </a:xfrm>
          <a:prstGeom prst="wedgeEllipseCallout">
            <a:avLst>
              <a:gd name="adj1" fmla="val -99718"/>
              <a:gd name="adj2" fmla="val -6603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较小自变量的函数值表示较大自变量的函数值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10" grpId="0" autoUpdateAnimBg="0"/>
      <p:bldP spid="11" grpId="0" animBg="1"/>
      <p:bldP spid="2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/>
              <a:t>矩阵乘法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8FEFAD-4BC2-44F6-9FBC-2ACB169D652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714375" y="1285875"/>
            <a:ext cx="2755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zh-CN" sz="2400" dirty="0">
                <a:latin typeface="Arial" panose="020B0604020202020204" pitchFamily="34" charset="0"/>
                <a:ea typeface="楷体_GB2312" pitchFamily="49" charset="-122"/>
              </a:rPr>
              <a:t>传统方法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O(n</a:t>
            </a:r>
            <a:r>
              <a:rPr lang="en-US" altLang="zh-CN" sz="2400" baseline="3000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分治法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: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O(n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2.81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更快的方法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??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625" y="2857500"/>
            <a:ext cx="8429625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Hopcroft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Kerr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已经证明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(1971)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，计算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个２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×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２矩阵的乘积，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2×2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矩阵的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7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次乘法这样的方法了。或许应当研究３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×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３或５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×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５矩阵的更好算法。</a:t>
            </a:r>
          </a:p>
        </p:txBody>
      </p:sp>
    </p:spTree>
    <p:extLst>
      <p:ext uri="{BB962C8B-B14F-4D97-AF65-F5344CB8AC3E}">
        <p14:creationId xmlns:p14="http://schemas.microsoft.com/office/powerpoint/2010/main" val="4106720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zh-CN" altLang="en-US"/>
              <a:t>矩阵乘法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8FEFAD-4BC2-44F6-9FBC-2ACB169D652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980728"/>
            <a:ext cx="8429625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在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Strassen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之后又有许多算法改进了矩阵乘法的计算时间复杂性。目前最好的计算时间上界是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O(n</a:t>
            </a:r>
            <a:r>
              <a:rPr lang="en-US" altLang="zh-CN" b="1" baseline="300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2.372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)</a:t>
            </a:r>
            <a:endParaRPr lang="en-US" altLang="zh-CN" b="1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10704"/>
            <a:ext cx="5544616" cy="463066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2" y="1811725"/>
            <a:ext cx="8429625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是否能找到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O(n</a:t>
            </a:r>
            <a:r>
              <a:rPr lang="en-US" altLang="zh-CN" baseline="30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的算法？</a:t>
            </a:r>
          </a:p>
        </p:txBody>
      </p:sp>
      <p:sp>
        <p:nvSpPr>
          <p:cNvPr id="4" name="矩形 3"/>
          <p:cNvSpPr/>
          <p:nvPr/>
        </p:nvSpPr>
        <p:spPr>
          <a:xfrm>
            <a:off x="3414544" y="2649535"/>
            <a:ext cx="3749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2.807355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Strassen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5687" y="3896186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2.494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45727" y="4335487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2.376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2771" y="4802673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2.375477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13879" y="5090705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2.374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40594" y="5407037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2.3728642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56618" y="5738777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2.3728639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对数组</a:t>
            </a:r>
            <a:r>
              <a:rPr lang="en-US" altLang="zh-CN" dirty="0">
                <a:ea typeface="黑体" panose="02010609060101010101" pitchFamily="49" charset="-122"/>
              </a:rPr>
              <a:t>a[p : r]</a:t>
            </a:r>
            <a:r>
              <a:rPr lang="zh-CN" altLang="en-US" dirty="0">
                <a:ea typeface="黑体" panose="02010609060101010101" pitchFamily="49" charset="-122"/>
              </a:rPr>
              <a:t>进行排序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070C0"/>
                </a:solidFill>
              </a:rPr>
              <a:t>以</a:t>
            </a:r>
            <a:r>
              <a:rPr lang="en-US" altLang="zh-CN" b="1" dirty="0">
                <a:solidFill>
                  <a:srgbClr val="0070C0"/>
                </a:solidFill>
              </a:rPr>
              <a:t>a[p]=x</a:t>
            </a:r>
            <a:r>
              <a:rPr lang="zh-CN" altLang="en-US" b="1" dirty="0">
                <a:solidFill>
                  <a:srgbClr val="0070C0"/>
                </a:solidFill>
              </a:rPr>
              <a:t>为基准</a:t>
            </a:r>
            <a:r>
              <a:rPr lang="zh-CN" altLang="en-US" dirty="0"/>
              <a:t>将</a:t>
            </a:r>
            <a:r>
              <a:rPr lang="en-US" altLang="zh-CN" dirty="0"/>
              <a:t>a[p : r]</a:t>
            </a:r>
            <a:r>
              <a:rPr lang="zh-CN" altLang="en-US" dirty="0"/>
              <a:t>划分为</a:t>
            </a:r>
            <a:r>
              <a:rPr lang="en-US" altLang="zh-CN" dirty="0"/>
              <a:t>3</a:t>
            </a:r>
            <a:r>
              <a:rPr lang="zh-CN" altLang="en-US" dirty="0"/>
              <a:t>段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a[p : q-1],  a[q],   a[q+1 : r]</a:t>
            </a:r>
          </a:p>
          <a:p>
            <a:pPr lvl="2" eaLnBrk="1" hangingPunct="1"/>
            <a:r>
              <a:rPr lang="en-US" altLang="zh-CN" dirty="0"/>
              <a:t>a[q]=x</a:t>
            </a:r>
          </a:p>
          <a:p>
            <a:pPr lvl="2" eaLnBrk="1" hangingPunct="1"/>
            <a:r>
              <a:rPr lang="en-US" altLang="zh-CN" dirty="0"/>
              <a:t>a[p : q-1]</a:t>
            </a:r>
            <a:r>
              <a:rPr lang="zh-CN" altLang="en-US" dirty="0"/>
              <a:t>中的元素小于等于</a:t>
            </a:r>
            <a:r>
              <a:rPr lang="en-US" altLang="zh-CN" dirty="0"/>
              <a:t>a[q]</a:t>
            </a:r>
          </a:p>
          <a:p>
            <a:pPr lvl="2" eaLnBrk="1" hangingPunct="1"/>
            <a:r>
              <a:rPr lang="en-US" altLang="zh-CN" dirty="0"/>
              <a:t>a[q+1 : r]</a:t>
            </a:r>
            <a:r>
              <a:rPr lang="zh-CN" altLang="en-US" dirty="0"/>
              <a:t>中的元素大于等于</a:t>
            </a:r>
            <a:r>
              <a:rPr lang="en-US" altLang="zh-CN" dirty="0"/>
              <a:t>a[q]</a:t>
            </a:r>
          </a:p>
          <a:p>
            <a:pPr lvl="2" eaLnBrk="1" hangingPunct="1"/>
            <a:r>
              <a:rPr lang="zh-CN" altLang="en-US" b="1" dirty="0">
                <a:solidFill>
                  <a:srgbClr val="0070C0"/>
                </a:solidFill>
              </a:rPr>
              <a:t>找到基准数据的正确索引位置的过程。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治</a:t>
            </a:r>
            <a:r>
              <a:rPr lang="zh-CN" altLang="en-US" dirty="0"/>
              <a:t>：递归调用快速排序算法对</a:t>
            </a:r>
            <a:r>
              <a:rPr lang="en-US" altLang="zh-CN" dirty="0"/>
              <a:t>a[p : q-1]</a:t>
            </a:r>
            <a:r>
              <a:rPr lang="zh-CN" altLang="en-US" dirty="0"/>
              <a:t>和</a:t>
            </a:r>
            <a:r>
              <a:rPr lang="en-US" altLang="zh-CN" dirty="0"/>
              <a:t>a[q+1 : r]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合</a:t>
            </a:r>
            <a:r>
              <a:rPr lang="zh-CN" altLang="en-US" dirty="0"/>
              <a:t>：递归调用过程中，就地排序，对于任意小的划分都已经排好序</a:t>
            </a:r>
            <a:endParaRPr lang="en-US" altLang="zh-CN" dirty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8C4F0B-ADF9-493A-943C-21C89EFBC785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3411" name="Picture 3" descr="C:\Documents and Settings\Administrator\桌面\B971C89FB859FD31FE1A1E090D60AABB.jp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429250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5BB2A-B972-45D8-893C-CA814C2B1610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28688" y="1917040"/>
            <a:ext cx="5686425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(Type a[], </a:t>
            </a:r>
            <a:r>
              <a:rPr kumimoji="1"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p, </a:t>
            </a:r>
            <a:r>
              <a:rPr kumimoji="1"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r)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if (p&lt;r)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q = 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Partition(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a,p,r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;//</a:t>
            </a:r>
            <a:r>
              <a: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1800" dirty="0"/>
              <a:t>a[p : r]</a:t>
            </a:r>
            <a:r>
              <a: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分成三部分</a:t>
            </a:r>
            <a:endParaRPr kumimoji="1"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(a,p,q-1);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 //</a:t>
            </a:r>
            <a:r>
              <a: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对左半段排序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QuickSort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(a,q+1,r); 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对右半段排序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040236" y="2185443"/>
            <a:ext cx="3996260" cy="811510"/>
          </a:xfrm>
          <a:prstGeom prst="wedgeRectCallout">
            <a:avLst>
              <a:gd name="adj1" fmla="val -88063"/>
              <a:gd name="adj2" fmla="val 64575"/>
            </a:avLst>
          </a:prstGeom>
          <a:solidFill>
            <a:srgbClr val="CCFFCC"/>
          </a:solidFill>
          <a:ln w="19050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关键：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是位置，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a[p]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是基准；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a[q]=a[p]</a:t>
            </a:r>
            <a:endParaRPr lang="zh-CN" altLang="en-US" sz="2400" b="1" dirty="0">
              <a:solidFill>
                <a:srgbClr val="0B0B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1354504" y="5128829"/>
            <a:ext cx="7179896" cy="919401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63DE8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对具有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个元素的数组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a[0:n-1]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进行排序只需要调用</a:t>
            </a:r>
            <a:endParaRPr lang="en-US" altLang="zh-CN" b="1" dirty="0">
              <a:solidFill>
                <a:srgbClr val="FF0000"/>
              </a:solidFill>
              <a:latin typeface="Arial" charset="0"/>
              <a:ea typeface="楷体_GB2312" pitchFamily="49" charset="-122"/>
              <a:sym typeface="Wingdings" pitchFamily="2" charset="2"/>
            </a:endParaRPr>
          </a:p>
          <a:p>
            <a:pPr>
              <a:defRPr/>
            </a:pPr>
            <a:r>
              <a:rPr kumimoji="1" lang="en-US" altLang="zh-CN" b="1" dirty="0" err="1">
                <a:solidFill>
                  <a:srgbClr val="0B0BFF"/>
                </a:solidFill>
              </a:rPr>
              <a:t>QuickSort</a:t>
            </a:r>
            <a:r>
              <a:rPr kumimoji="1" lang="en-US" altLang="zh-CN" b="1" dirty="0"/>
              <a:t> (a, 0, n-1)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93F009-5CC8-4FA1-8489-1ACFD9B13FD2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211138" y="1528603"/>
            <a:ext cx="447675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kumimoji="1" lang="en-US" altLang="zh-CN" sz="1600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(Type a[], </a:t>
            </a:r>
            <a:r>
              <a:rPr kumimoji="1"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p, </a:t>
            </a:r>
            <a:r>
              <a:rPr kumimoji="1"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r)</a:t>
            </a: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kumimoji="1"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非常重要</a:t>
            </a: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p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 = r + 1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Type x=a[p];//</a:t>
            </a: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基准</a:t>
            </a:r>
            <a:endParaRPr kumimoji="1"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// </a:t>
            </a: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&lt; x</a:t>
            </a: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的元素交换到左边区域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// </a:t>
            </a: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&gt; x</a:t>
            </a: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的元素交换到右边区域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 (true)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while (a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[++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&lt;x);//a[</a:t>
            </a:r>
            <a:r>
              <a:rPr kumimoji="1" lang="en-US" altLang="zh-CN" sz="16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kumimoji="1" lang="zh-CN" altLang="en-US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左边都要小于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while (a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[- -j]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&gt;x);//a[j] </a:t>
            </a:r>
            <a:r>
              <a:rPr kumimoji="1" lang="zh-CN" altLang="en-US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右边都要大于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if (</a:t>
            </a:r>
            <a:r>
              <a:rPr kumimoji="1" lang="en-US" altLang="zh-CN" sz="16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&gt;= j) break;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Swap(a[</a:t>
            </a:r>
            <a:r>
              <a:rPr kumimoji="1" lang="en-US" altLang="zh-CN" sz="16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], a[j]);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&gt;=x</a:t>
            </a:r>
            <a:r>
              <a:rPr kumimoji="1"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a[j] &lt;=x </a:t>
            </a:r>
            <a:r>
              <a:rPr kumimoji="1"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时，交换基准</a:t>
            </a:r>
            <a:endParaRPr kumimoji="1"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a[p] = a[j];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a[j] = x;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return j;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7869238" y="19462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latin typeface="Verdana" panose="020B0604030504040204" pitchFamily="34" charset="0"/>
              </a:rPr>
              <a:t>初始序列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591050" y="2470150"/>
            <a:ext cx="325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ja-JP" altLang="en-US" sz="2800" dirty="0">
                <a:latin typeface="Verdana" panose="020B0604030504040204" pitchFamily="34" charset="0"/>
              </a:rPr>
              <a:t>{</a:t>
            </a:r>
            <a:r>
              <a:rPr kumimoji="1" lang="ja-JP" altLang="en-US" sz="2800" u="sng" dirty="0">
                <a:solidFill>
                  <a:srgbClr val="FF0000"/>
                </a:solidFill>
                <a:latin typeface="Verdana" panose="020B0604030504040204" pitchFamily="34" charset="0"/>
              </a:rPr>
              <a:t>6</a:t>
            </a:r>
            <a:r>
              <a:rPr kumimoji="1" lang="en-US" altLang="zh-CN" sz="2800" dirty="0">
                <a:latin typeface="Verdana" panose="020B0604030504040204" pitchFamily="34" charset="0"/>
              </a:rPr>
              <a:t>, </a:t>
            </a:r>
            <a:r>
              <a:rPr kumimoji="1" lang="ja-JP" altLang="en-US" sz="2800" dirty="0">
                <a:latin typeface="Verdana" panose="020B0604030504040204" pitchFamily="34" charset="0"/>
              </a:rPr>
              <a:t>7, 5, 2, </a:t>
            </a:r>
            <a:r>
              <a:rPr kumimoji="1" lang="ja-JP" altLang="en-US" sz="2800" u="sng" dirty="0">
                <a:latin typeface="Verdana" panose="020B0604030504040204" pitchFamily="34" charset="0"/>
              </a:rPr>
              <a:t>5</a:t>
            </a:r>
            <a:r>
              <a:rPr kumimoji="1" lang="ja-JP" altLang="en-US" sz="2800" dirty="0">
                <a:latin typeface="Verdana" panose="020B0604030504040204" pitchFamily="34" charset="0"/>
              </a:rPr>
              <a:t>, 8}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V="1">
            <a:off x="7407275" y="290988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V="1">
            <a:off x="5470525" y="2900363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7524750" y="2925763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90" imgH="190335" progId="Equation.3">
                  <p:embed/>
                </p:oleObj>
              </mc:Choice>
              <mc:Fallback>
                <p:oleObj name="Equation" r:id="rId2" imgW="126890" imgH="1903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925763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5576888" y="2932113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707" imgH="164742" progId="Equation.3">
                  <p:embed/>
                </p:oleObj>
              </mc:Choice>
              <mc:Fallback>
                <p:oleObj name="Equation" r:id="rId4" imgW="88707" imgH="1647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2932113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4572000" y="3327400"/>
            <a:ext cx="325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ja-JP" altLang="en-US" sz="2800" dirty="0">
                <a:latin typeface="Verdana" panose="020B0604030504040204" pitchFamily="34" charset="0"/>
              </a:rPr>
              <a:t>{</a:t>
            </a:r>
            <a:r>
              <a:rPr kumimoji="1" lang="ja-JP" altLang="en-US" sz="2800" u="sng" dirty="0">
                <a:solidFill>
                  <a:srgbClr val="FF0000"/>
                </a:solidFill>
                <a:latin typeface="Verdana" panose="020B0604030504040204" pitchFamily="34" charset="0"/>
              </a:rPr>
              <a:t>6</a:t>
            </a:r>
            <a:r>
              <a:rPr kumimoji="1" lang="en-US" altLang="zh-CN" sz="2800" dirty="0">
                <a:latin typeface="Verdana" panose="020B0604030504040204" pitchFamily="34" charset="0"/>
              </a:rPr>
              <a:t>, </a:t>
            </a:r>
            <a:r>
              <a:rPr kumimoji="1" lang="ja-JP" altLang="en-US" sz="2800" dirty="0">
                <a:solidFill>
                  <a:srgbClr val="0B0BFF"/>
                </a:solidFill>
                <a:latin typeface="Verdana" panose="020B0604030504040204" pitchFamily="34" charset="0"/>
              </a:rPr>
              <a:t>7</a:t>
            </a:r>
            <a:r>
              <a:rPr kumimoji="1" lang="ja-JP" altLang="en-US" sz="2800" dirty="0">
                <a:latin typeface="Verdana" panose="020B0604030504040204" pitchFamily="34" charset="0"/>
              </a:rPr>
              <a:t>, 5, 2, </a:t>
            </a:r>
            <a:r>
              <a:rPr kumimoji="1" lang="ja-JP" altLang="en-US" sz="2800" u="sng" dirty="0">
                <a:solidFill>
                  <a:srgbClr val="0B0BFF"/>
                </a:solidFill>
                <a:latin typeface="Verdana" panose="020B0604030504040204" pitchFamily="34" charset="0"/>
              </a:rPr>
              <a:t>5</a:t>
            </a:r>
            <a:r>
              <a:rPr kumimoji="1" lang="ja-JP" altLang="en-US" sz="2800" dirty="0">
                <a:latin typeface="Verdana" panose="020B0604030504040204" pitchFamily="34" charset="0"/>
              </a:rPr>
              <a:t>, 8}</a:t>
            </a:r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 flipV="1">
            <a:off x="6892925" y="3757613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 flipV="1">
            <a:off x="5445125" y="374808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7019925" y="3830638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90" imgH="190335" progId="Equation.3">
                  <p:embed/>
                </p:oleObj>
              </mc:Choice>
              <mc:Fallback>
                <p:oleObj name="Equation" r:id="rId6" imgW="126890" imgH="19033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830638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5576888" y="3770313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8707" imgH="164742" progId="Equation.3">
                  <p:embed/>
                </p:oleObj>
              </mc:Choice>
              <mc:Fallback>
                <p:oleObj name="Equation" r:id="rId7" imgW="88707" imgH="16474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3770313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4581525" y="4137025"/>
            <a:ext cx="325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ja-JP" altLang="en-US" sz="2800" dirty="0">
                <a:latin typeface="Verdana" panose="020B0604030504040204" pitchFamily="34" charset="0"/>
              </a:rPr>
              <a:t>{</a:t>
            </a:r>
            <a:r>
              <a:rPr kumimoji="1" lang="ja-JP" altLang="en-US" sz="2800" u="sng" dirty="0">
                <a:solidFill>
                  <a:srgbClr val="FF0000"/>
                </a:solidFill>
                <a:latin typeface="Verdana" panose="020B0604030504040204" pitchFamily="34" charset="0"/>
              </a:rPr>
              <a:t>6</a:t>
            </a:r>
            <a:r>
              <a:rPr kumimoji="1" lang="en-US" altLang="zh-CN" sz="2800" dirty="0">
                <a:latin typeface="Verdana" panose="020B0604030504040204" pitchFamily="34" charset="0"/>
              </a:rPr>
              <a:t>, </a:t>
            </a:r>
            <a:r>
              <a:rPr kumimoji="1" lang="ja-JP" altLang="en-US" sz="2800" u="sng" dirty="0">
                <a:solidFill>
                  <a:srgbClr val="0B0BFF"/>
                </a:solidFill>
                <a:latin typeface="Verdana" panose="020B0604030504040204" pitchFamily="34" charset="0"/>
              </a:rPr>
              <a:t>5</a:t>
            </a:r>
            <a:r>
              <a:rPr kumimoji="1" lang="ja-JP" altLang="en-US" sz="2800" dirty="0">
                <a:latin typeface="Verdana" panose="020B0604030504040204" pitchFamily="34" charset="0"/>
              </a:rPr>
              <a:t>, 5, 2, </a:t>
            </a:r>
            <a:r>
              <a:rPr kumimoji="1" lang="ja-JP" altLang="en-US" sz="2800" dirty="0">
                <a:solidFill>
                  <a:srgbClr val="0B0BFF"/>
                </a:solidFill>
                <a:latin typeface="Verdana" panose="020B0604030504040204" pitchFamily="34" charset="0"/>
              </a:rPr>
              <a:t>7</a:t>
            </a:r>
            <a:r>
              <a:rPr kumimoji="1" lang="ja-JP" altLang="en-US" sz="2800" dirty="0">
                <a:latin typeface="Verdana" panose="020B0604030504040204" pitchFamily="34" charset="0"/>
              </a:rPr>
              <a:t>, 8}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7885113" y="425608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Swap()</a:t>
            </a:r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 flipV="1">
            <a:off x="6875463" y="456723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 flipV="1">
            <a:off x="5508625" y="456723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688" name="Object 24"/>
          <p:cNvGraphicFramePr>
            <a:graphicFrameLocks noChangeAspect="1"/>
          </p:cNvGraphicFramePr>
          <p:nvPr/>
        </p:nvGraphicFramePr>
        <p:xfrm>
          <a:off x="6948488" y="4611688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890" imgH="190335" progId="Equation.3">
                  <p:embed/>
                </p:oleObj>
              </mc:Choice>
              <mc:Fallback>
                <p:oleObj name="Equation" r:id="rId8" imgW="126890" imgH="19033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611688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9" name="Object 25"/>
          <p:cNvGraphicFramePr>
            <a:graphicFrameLocks noChangeAspect="1"/>
          </p:cNvGraphicFramePr>
          <p:nvPr/>
        </p:nvGraphicFramePr>
        <p:xfrm>
          <a:off x="5586413" y="4589463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707" imgH="164742" progId="Equation.3">
                  <p:embed/>
                </p:oleObj>
              </mc:Choice>
              <mc:Fallback>
                <p:oleObj name="Equation" r:id="rId9" imgW="88707" imgH="16474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4589463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4552950" y="4937125"/>
            <a:ext cx="308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ja-JP" altLang="en-US" sz="2800" dirty="0">
                <a:latin typeface="Verdana" panose="020B0604030504040204" pitchFamily="34" charset="0"/>
              </a:rPr>
              <a:t>{</a:t>
            </a:r>
            <a:r>
              <a:rPr kumimoji="1" lang="ja-JP" altLang="en-US" sz="2800" u="sng" dirty="0">
                <a:solidFill>
                  <a:srgbClr val="FF0000"/>
                </a:solidFill>
                <a:latin typeface="Verdana" panose="020B0604030504040204" pitchFamily="34" charset="0"/>
              </a:rPr>
              <a:t>6</a:t>
            </a:r>
            <a:r>
              <a:rPr kumimoji="1" lang="ja-JP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,</a:t>
            </a:r>
            <a:r>
              <a:rPr kumimoji="1" lang="ja-JP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ja-JP" altLang="en-US" sz="2800" u="sng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r>
              <a:rPr kumimoji="1"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ja-JP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r>
              <a:rPr kumimoji="1" lang="ja-JP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,</a:t>
            </a:r>
            <a:r>
              <a:rPr kumimoji="1" lang="ja-JP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ja-JP" altLang="en-US" sz="2800" dirty="0">
                <a:solidFill>
                  <a:srgbClr val="0B0B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ja-JP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ja-JP" altLang="en-US" sz="2800" dirty="0">
                <a:solidFill>
                  <a:srgbClr val="0B0B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r>
              <a:rPr kumimoji="1" lang="ja-JP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, 8}</a:t>
            </a:r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 flipV="1">
            <a:off x="6227763" y="5367338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V="1">
            <a:off x="6713538" y="5389563"/>
            <a:ext cx="0" cy="269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695" name="Object 31"/>
          <p:cNvGraphicFramePr>
            <a:graphicFrameLocks noChangeAspect="1"/>
          </p:cNvGraphicFramePr>
          <p:nvPr/>
        </p:nvGraphicFramePr>
        <p:xfrm>
          <a:off x="6300788" y="5411788"/>
          <a:ext cx="2159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890" imgH="190335" progId="Equation.3">
                  <p:embed/>
                </p:oleObj>
              </mc:Choice>
              <mc:Fallback>
                <p:oleObj name="Equation" r:id="rId10" imgW="126890" imgH="1903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411788"/>
                        <a:ext cx="2159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6" name="Object 32"/>
          <p:cNvGraphicFramePr>
            <a:graphicFrameLocks noChangeAspect="1"/>
          </p:cNvGraphicFramePr>
          <p:nvPr/>
        </p:nvGraphicFramePr>
        <p:xfrm>
          <a:off x="6800850" y="5373688"/>
          <a:ext cx="219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8707" imgH="164742" progId="Equation.3">
                  <p:embed/>
                </p:oleObj>
              </mc:Choice>
              <mc:Fallback>
                <p:oleObj name="Equation" r:id="rId11" imgW="88707" imgH="16474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5373688"/>
                        <a:ext cx="219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7877175" y="580072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Swap()</a:t>
            </a:r>
            <a:endParaRPr kumimoji="1" lang="en-US" altLang="zh-CN" sz="2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700" name="Text Box 36"/>
          <p:cNvSpPr txBox="1">
            <a:spLocks noChangeArrowheads="1"/>
          </p:cNvSpPr>
          <p:nvPr/>
        </p:nvSpPr>
        <p:spPr bwMode="auto">
          <a:xfrm>
            <a:off x="4572000" y="1874838"/>
            <a:ext cx="325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ja-JP" altLang="en-US" sz="2800" dirty="0">
                <a:latin typeface="Verdana" panose="020B0604030504040204" pitchFamily="34" charset="0"/>
              </a:rPr>
              <a:t>{</a:t>
            </a:r>
            <a:r>
              <a:rPr kumimoji="1" lang="ja-JP" altLang="en-US" sz="2800" u="sng" dirty="0">
                <a:solidFill>
                  <a:srgbClr val="FF0000"/>
                </a:solidFill>
                <a:latin typeface="Verdana" panose="020B0604030504040204" pitchFamily="34" charset="0"/>
              </a:rPr>
              <a:t>6</a:t>
            </a:r>
            <a:r>
              <a:rPr kumimoji="1" lang="en-US" altLang="zh-CN" sz="2800" dirty="0">
                <a:latin typeface="Verdana" panose="020B0604030504040204" pitchFamily="34" charset="0"/>
              </a:rPr>
              <a:t>, </a:t>
            </a:r>
            <a:r>
              <a:rPr kumimoji="1" lang="ja-JP" altLang="en-US" sz="2800" dirty="0">
                <a:latin typeface="Verdana" panose="020B0604030504040204" pitchFamily="34" charset="0"/>
              </a:rPr>
              <a:t>7, 5, 2, </a:t>
            </a:r>
            <a:r>
              <a:rPr kumimoji="1" lang="ja-JP" altLang="en-US" sz="2800" u="sng" dirty="0">
                <a:latin typeface="Verdana" panose="020B0604030504040204" pitchFamily="34" charset="0"/>
              </a:rPr>
              <a:t>5</a:t>
            </a:r>
            <a:r>
              <a:rPr kumimoji="1" lang="ja-JP" altLang="en-US" sz="2800" dirty="0">
                <a:latin typeface="Verdana" panose="020B0604030504040204" pitchFamily="34" charset="0"/>
              </a:rPr>
              <a:t>, 8}</a:t>
            </a:r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4543425" y="5737225"/>
            <a:ext cx="336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ja-JP" altLang="en-US" sz="2800" dirty="0">
                <a:latin typeface="Verdana" panose="020B0604030504040204" pitchFamily="34" charset="0"/>
              </a:rPr>
              <a:t>{2</a:t>
            </a:r>
            <a:r>
              <a:rPr kumimoji="1" lang="ja-JP" altLang="en-US" sz="2400" dirty="0">
                <a:latin typeface="Arial" panose="020B0604020202020204" pitchFamily="34" charset="0"/>
                <a:ea typeface="MS PGothic" panose="020B0600070205080204" pitchFamily="34" charset="-128"/>
              </a:rPr>
              <a:t>,</a:t>
            </a:r>
            <a:r>
              <a:rPr kumimoji="1" lang="ja-JP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ja-JP" altLang="en-US" sz="2800" u="sng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r>
              <a:rPr kumimoji="1"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ja-JP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5} </a:t>
            </a:r>
            <a:r>
              <a:rPr kumimoji="1" lang="ja-JP" altLang="en-US" sz="2800" u="sng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r>
              <a:rPr kumimoji="1" lang="ja-JP" altLang="en-US" sz="2800" dirty="0">
                <a:latin typeface="Verdana" panose="020B0604030504040204" pitchFamily="34" charset="0"/>
                <a:ea typeface="宋体" panose="02010600030101010101" pitchFamily="2" charset="-122"/>
              </a:rPr>
              <a:t> {7, 8}</a:t>
            </a:r>
          </a:p>
        </p:txBody>
      </p:sp>
      <p:sp>
        <p:nvSpPr>
          <p:cNvPr id="47133" name="AutoShape 39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快速排序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7885113" y="267176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-</a:t>
            </a:r>
            <a:r>
              <a:rPr kumimoji="1" lang="en-US" altLang="zh-CN" sz="2000" b="1">
                <a:solidFill>
                  <a:srgbClr val="0B0B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7851775" y="2349500"/>
            <a:ext cx="712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B0BFF"/>
                </a:solidFill>
                <a:latin typeface="Verdana" panose="020B0604030504040204" pitchFamily="34" charset="0"/>
              </a:rPr>
              <a:t>++i</a:t>
            </a: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7885113" y="3429000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-</a:t>
            </a:r>
            <a:r>
              <a:rPr kumimoji="1" lang="en-US" altLang="zh-CN" sz="2000" b="1">
                <a:solidFill>
                  <a:srgbClr val="0B0B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7935913" y="51927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-</a:t>
            </a:r>
            <a:r>
              <a:rPr kumimoji="1" lang="en-US" altLang="zh-CN" sz="2000" b="1">
                <a:solidFill>
                  <a:srgbClr val="0B0B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7891463" y="4921250"/>
            <a:ext cx="712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B0BFF"/>
                </a:solidFill>
                <a:latin typeface="Verdana" panose="020B0604030504040204" pitchFamily="34" charset="0"/>
              </a:rPr>
              <a:t>++i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9" grpId="0"/>
      <p:bldP spid="113672" grpId="0" animBg="1"/>
      <p:bldP spid="113673" grpId="0" animBg="1"/>
      <p:bldP spid="113676" grpId="0"/>
      <p:bldP spid="113679" grpId="0" animBg="1"/>
      <p:bldP spid="113680" grpId="0" animBg="1"/>
      <p:bldP spid="113683" grpId="0"/>
      <p:bldP spid="113685" grpId="0"/>
      <p:bldP spid="113686" grpId="0" animBg="1"/>
      <p:bldP spid="113687" grpId="0" animBg="1"/>
      <p:bldP spid="113690" grpId="0"/>
      <p:bldP spid="113693" grpId="0" animBg="1"/>
      <p:bldP spid="113694" grpId="0" animBg="1"/>
      <p:bldP spid="113698" grpId="0"/>
      <p:bldP spid="113700" grpId="0"/>
      <p:bldP spid="113702" grpId="0"/>
      <p:bldP spid="113705" grpId="0"/>
      <p:bldP spid="113707" grpId="0"/>
      <p:bldP spid="113708" grpId="0"/>
      <p:bldP spid="113709" grpId="0"/>
      <p:bldP spid="1137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时间复杂性与划分是否对称有关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最坏情况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划分产生的两个区域分别包含</a:t>
            </a:r>
            <a:r>
              <a:rPr lang="en-US" altLang="zh-CN" dirty="0"/>
              <a:t>1</a:t>
            </a:r>
            <a:r>
              <a:rPr lang="zh-CN" altLang="en-US" dirty="0"/>
              <a:t>个元素和</a:t>
            </a:r>
            <a:r>
              <a:rPr lang="en-US" altLang="zh-CN" dirty="0"/>
              <a:t>n-1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每次递归都出现这种不对称划分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0B0BFF"/>
                </a:solidFill>
              </a:rPr>
              <a:t>Partition</a:t>
            </a:r>
            <a:r>
              <a:rPr lang="zh-CN" altLang="en-US" dirty="0"/>
              <a:t>计算时间为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>
              <a:buFontTx/>
              <a:buNone/>
            </a:pP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080AD-F73C-4136-AC9B-1C9515468BE0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00188" y="4048125"/>
          <a:ext cx="43592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82600" progId="Equation.3">
                  <p:embed/>
                </p:oleObj>
              </mc:Choice>
              <mc:Fallback>
                <p:oleObj name="Equation" r:id="rId3" imgW="22225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048125"/>
                        <a:ext cx="43592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51088" y="5416550"/>
          <a:ext cx="1943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170" imgH="241195" progId="Equation.3">
                  <p:embed/>
                </p:oleObj>
              </mc:Choice>
              <mc:Fallback>
                <p:oleObj name="Equation" r:id="rId5" imgW="990170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416550"/>
                        <a:ext cx="1943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最好情况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每次划分都产生两个大小为</a:t>
            </a:r>
            <a:r>
              <a:rPr lang="en-US" altLang="zh-CN" dirty="0"/>
              <a:t>n/2</a:t>
            </a:r>
            <a:r>
              <a:rPr lang="zh-CN" altLang="en-US" dirty="0"/>
              <a:t>的区域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平均情况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1" eaLnBrk="1" hangingPunct="1"/>
            <a:r>
              <a:rPr lang="zh-CN" altLang="en-US" dirty="0"/>
              <a:t>可以证明，但相当复杂。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0BCD43-536E-48EB-B19D-45BC8497598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6482" name="Object 2"/>
          <p:cNvGraphicFramePr>
            <a:graphicFrameLocks noChangeAspect="1"/>
          </p:cNvGraphicFramePr>
          <p:nvPr/>
        </p:nvGraphicFramePr>
        <p:xfrm>
          <a:off x="1533525" y="2476500"/>
          <a:ext cx="44354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482600" progId="Equation.3">
                  <p:embed/>
                </p:oleObj>
              </mc:Choice>
              <mc:Fallback>
                <p:oleObj name="Equation" r:id="rId2" imgW="22606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476500"/>
                        <a:ext cx="44354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2643188" y="3571875"/>
          <a:ext cx="21415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726" imgH="203112" progId="Equation.3">
                  <p:embed/>
                </p:oleObj>
              </mc:Choice>
              <mc:Fallback>
                <p:oleObj name="Equation" r:id="rId4" imgW="109172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571875"/>
                        <a:ext cx="214153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677997"/>
              </p:ext>
            </p:extLst>
          </p:nvPr>
        </p:nvGraphicFramePr>
        <p:xfrm>
          <a:off x="2339752" y="4862519"/>
          <a:ext cx="2389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671" imgH="241195" progId="Equation.3">
                  <p:embed/>
                </p:oleObj>
              </mc:Choice>
              <mc:Fallback>
                <p:oleObj name="Equation" r:id="rId6" imgW="1218671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862519"/>
                        <a:ext cx="2389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改进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修改</a:t>
            </a:r>
            <a:r>
              <a:rPr lang="en-US" altLang="zh-CN" dirty="0">
                <a:solidFill>
                  <a:srgbClr val="0B0BFF"/>
                </a:solidFill>
              </a:rPr>
              <a:t>Partition</a:t>
            </a:r>
            <a:r>
              <a:rPr lang="zh-CN" altLang="en-US" dirty="0"/>
              <a:t>函数，从</a:t>
            </a:r>
            <a:r>
              <a:rPr lang="en-US" altLang="zh-CN" dirty="0"/>
              <a:t>a[p : r]</a:t>
            </a:r>
            <a:r>
              <a:rPr lang="zh-CN" altLang="en-US" dirty="0"/>
              <a:t>中随机选择一个元素最为</a:t>
            </a:r>
            <a:r>
              <a:rPr lang="zh-CN" altLang="en-US" dirty="0">
                <a:solidFill>
                  <a:srgbClr val="FF0000"/>
                </a:solidFill>
              </a:rPr>
              <a:t>划分基准</a:t>
            </a:r>
            <a:r>
              <a:rPr lang="zh-CN" altLang="en-US" dirty="0"/>
              <a:t>，这样可以使划分基准的选择是随机的，从而可以期望划分是较对称的。</a:t>
            </a:r>
            <a:endParaRPr lang="en-US" altLang="zh-CN" dirty="0"/>
          </a:p>
          <a:p>
            <a:pPr lvl="1"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/>
            <a:endParaRPr lang="en-US" altLang="zh-CN" b="1" dirty="0">
              <a:solidFill>
                <a:schemeClr val="bg2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B0BFF"/>
                </a:solidFill>
              </a:rPr>
              <a:t>时间复杂性没有变化</a:t>
            </a:r>
          </a:p>
          <a:p>
            <a:pPr lvl="1" eaLnBrk="1" hangingPunct="1">
              <a:buFont typeface="ZapfDingbats" pitchFamily="82" charset="2"/>
              <a:buNone/>
            </a:pPr>
            <a:endParaRPr lang="en-US" altLang="zh-CN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85D08F-EDBB-40CE-9423-7DD89EE8F36F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3357563"/>
            <a:ext cx="3929063" cy="22463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sz="2000" b="1" dirty="0" err="1">
                <a:solidFill>
                  <a:srgbClr val="0B0BFF"/>
                </a:solidFill>
                <a:latin typeface="Arial" charset="0"/>
                <a:ea typeface="宋体" charset="-122"/>
              </a:rPr>
              <a:t>RandomizedPartition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(Type a[],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p,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r)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= Random(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p,r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);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Swap(a[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], a[p]);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return Partition (a, p, r);</a:t>
            </a:r>
          </a:p>
          <a:p>
            <a:pPr eaLnBrk="1" hangingPunct="1">
              <a:defRPr/>
            </a:pPr>
            <a:r>
              <a:rPr kumimoji="1" lang="en-US" altLang="zh-CN" sz="20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14813" y="3143250"/>
            <a:ext cx="5214937" cy="30130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void 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charset="0"/>
                <a:ea typeface="宋体" charset="-122"/>
              </a:rPr>
              <a:t>RandomQuickSort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(Type a[],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p,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r)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{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if (p&lt;r) {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q = 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charset="0"/>
                <a:ea typeface="宋体" charset="-122"/>
              </a:rPr>
              <a:t>RandomizedPartition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(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charset="0"/>
                <a:ea typeface="宋体" charset="-122"/>
              </a:rPr>
              <a:t>a,p,r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)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charset="0"/>
                <a:ea typeface="宋体" charset="-122"/>
              </a:rPr>
              <a:t>RandomQuickSort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(a,p,q-1);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</a:t>
            </a:r>
            <a:endParaRPr kumimoji="1" lang="zh-CN" altLang="en-US" sz="18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en-US" altLang="zh-CN" sz="1800" b="1" dirty="0" err="1">
                <a:solidFill>
                  <a:srgbClr val="0B0BFF"/>
                </a:solidFill>
                <a:latin typeface="Arial" charset="0"/>
                <a:ea typeface="宋体" charset="-122"/>
              </a:rPr>
              <a:t>RandomQuickSort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(a,q+1,r); </a:t>
            </a:r>
            <a:endParaRPr kumimoji="1" lang="zh-CN" altLang="en-US" sz="18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}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问题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输入：数组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]</a:t>
            </a:r>
            <a:r>
              <a:rPr lang="zh-CN" altLang="en-US" dirty="0"/>
              <a:t>，正整数</a:t>
            </a:r>
            <a:r>
              <a:rPr lang="en-US" altLang="zh-CN" dirty="0"/>
              <a:t>1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i="1" dirty="0"/>
              <a:t> k 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i="1" dirty="0"/>
              <a:t>n</a:t>
            </a:r>
          </a:p>
          <a:p>
            <a:pPr lvl="1" eaLnBrk="1" hangingPunct="1"/>
            <a:r>
              <a:rPr lang="zh-CN" altLang="en-US" dirty="0"/>
              <a:t>输出：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]</a:t>
            </a:r>
            <a:r>
              <a:rPr lang="zh-CN" altLang="en-US" dirty="0"/>
              <a:t>中第</a:t>
            </a:r>
            <a:r>
              <a:rPr lang="en-US" altLang="zh-CN" i="1" dirty="0"/>
              <a:t>k</a:t>
            </a:r>
            <a:r>
              <a:rPr lang="zh-CN" altLang="en-US" dirty="0"/>
              <a:t>小的元素</a:t>
            </a:r>
            <a:endParaRPr lang="en-US" altLang="zh-CN" dirty="0"/>
          </a:p>
          <a:p>
            <a:pPr lvl="2" eaLnBrk="1" hangingPunct="1"/>
            <a:r>
              <a:rPr lang="en-US" altLang="zh-CN" i="1" dirty="0"/>
              <a:t>k</a:t>
            </a:r>
            <a:r>
              <a:rPr lang="en-US" altLang="zh-CN" dirty="0"/>
              <a:t>=1</a:t>
            </a:r>
            <a:r>
              <a:rPr lang="zh-CN" altLang="en-US" dirty="0"/>
              <a:t>取最小元素；</a:t>
            </a:r>
            <a:r>
              <a:rPr lang="en-US" altLang="zh-CN" dirty="0"/>
              <a:t>k=</a:t>
            </a:r>
            <a:r>
              <a:rPr lang="en-US" altLang="zh-CN" i="1" dirty="0"/>
              <a:t>n</a:t>
            </a:r>
            <a:r>
              <a:rPr lang="zh-CN" altLang="en-US" dirty="0"/>
              <a:t>取最大元素；</a:t>
            </a:r>
            <a:r>
              <a:rPr lang="en-US" altLang="zh-CN" i="1" dirty="0"/>
              <a:t>k</a:t>
            </a:r>
            <a:r>
              <a:rPr lang="en-US" altLang="zh-CN" dirty="0"/>
              <a:t>=(</a:t>
            </a:r>
            <a:r>
              <a:rPr lang="en-US" altLang="zh-CN" i="1" dirty="0"/>
              <a:t>n</a:t>
            </a:r>
            <a:r>
              <a:rPr lang="en-US" altLang="zh-CN" dirty="0"/>
              <a:t>+1)/2</a:t>
            </a:r>
            <a:r>
              <a:rPr lang="zh-CN" altLang="en-US" dirty="0"/>
              <a:t>取中位数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排序法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先用合并排序算法对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n</a:t>
            </a:r>
            <a:r>
              <a:rPr lang="en-US" altLang="zh-CN" dirty="0"/>
              <a:t>]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取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k</a:t>
            </a:r>
            <a:r>
              <a:rPr lang="en-US" altLang="zh-CN" dirty="0"/>
              <a:t>]</a:t>
            </a:r>
          </a:p>
          <a:p>
            <a:pPr lvl="1" eaLnBrk="1" hangingPunct="1"/>
            <a:r>
              <a:rPr lang="zh-CN" altLang="en-US" dirty="0"/>
              <a:t>复杂性：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794D9-43B2-4F8E-BAC3-A81C599BB144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找</a:t>
            </a:r>
            <a:r>
              <a:rPr lang="en-US" altLang="zh-CN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个元素中的最大或最小元素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时间复杂度：</a:t>
            </a:r>
            <a:r>
              <a:rPr lang="en-US" altLang="zh-CN" dirty="0">
                <a:ea typeface="黑体" panose="02010609060101010101" pitchFamily="49" charset="-122"/>
              </a:rPr>
              <a:t>O(n)</a:t>
            </a:r>
          </a:p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k&lt;= n/</a:t>
            </a:r>
            <a:r>
              <a:rPr lang="en-US" altLang="zh-CN" dirty="0" err="1">
                <a:ea typeface="黑体" panose="02010609060101010101" pitchFamily="49" charset="-122"/>
              </a:rPr>
              <a:t>logn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或 </a:t>
            </a:r>
            <a:r>
              <a:rPr lang="en-US" altLang="zh-CN" dirty="0">
                <a:ea typeface="黑体" panose="02010609060101010101" pitchFamily="49" charset="-122"/>
              </a:rPr>
              <a:t>k&gt;= n-n/</a:t>
            </a:r>
            <a:r>
              <a:rPr lang="en-US" altLang="zh-CN" dirty="0" err="1">
                <a:ea typeface="黑体" panose="02010609060101010101" pitchFamily="49" charset="-122"/>
              </a:rPr>
              <a:t>logn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堆排序可以实现：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时间复杂度：</a:t>
            </a:r>
            <a:r>
              <a:rPr lang="en-US" altLang="zh-CN" dirty="0">
                <a:ea typeface="黑体" panose="02010609060101010101" pitchFamily="49" charset="-122"/>
              </a:rPr>
              <a:t>O(n)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分治方法</a:t>
            </a:r>
            <a:r>
              <a:rPr lang="zh-CN" altLang="en-US" dirty="0">
                <a:ea typeface="黑体" panose="02010609060101010101" pitchFamily="49" charset="-122"/>
              </a:rPr>
              <a:t>：随机选择法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模仿快速排序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只对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划分出的数组</a:t>
            </a:r>
            <a:r>
              <a:rPr lang="zh-CN" altLang="en-US" dirty="0">
                <a:ea typeface="黑体" panose="02010609060101010101" pitchFamily="49" charset="-122"/>
              </a:rPr>
              <a:t>之一递归求解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重点是</a:t>
            </a:r>
            <a:r>
              <a:rPr kumimoji="1" lang="en-US" altLang="zh-CN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r>
              <a:rPr kumimoji="1" lang="zh-CN" altLang="en-US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以哪个元素为基准</a:t>
            </a:r>
            <a:r>
              <a:rPr kumimoji="1" lang="en-US" altLang="zh-CN" b="1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Partition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8794D9-43B2-4F8E-BAC3-A81C599BB144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443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递归函数（斐波那契数列）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Fibonacci</a:t>
            </a:r>
            <a:r>
              <a:rPr lang="zh-CN" altLang="en-US" dirty="0">
                <a:ea typeface="黑体" panose="02010609060101010101" pitchFamily="49" charset="-122"/>
              </a:rPr>
              <a:t>数列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zh-CN" b="1" dirty="0">
                <a:solidFill>
                  <a:srgbClr val="000000"/>
                </a:solidFill>
                <a:latin typeface="楷体_GB2312" pitchFamily="49" charset="-122"/>
              </a:rPr>
              <a:t>无穷数列1，1，2，3，5，8，13，21，34，55，</a:t>
            </a:r>
            <a:r>
              <a:rPr lang="zh-CN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……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递归定义为</a:t>
            </a:r>
            <a:endParaRPr lang="zh-CN" altLang="en-US" dirty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F2A9C1-DE1B-4CDF-B919-1BB7CE103033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2071688" y="3357563"/>
          <a:ext cx="35004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08200" imgH="711200" progId="Equation.3">
                  <p:embed/>
                </p:oleObj>
              </mc:Choice>
              <mc:Fallback>
                <p:oleObj name="公式" r:id="rId3" imgW="2108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357563"/>
                        <a:ext cx="350043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00750" y="2857500"/>
            <a:ext cx="1865313" cy="865188"/>
          </a:xfrm>
          <a:prstGeom prst="wedgeRoundRectCallout">
            <a:avLst>
              <a:gd name="adj1" fmla="val -70083"/>
              <a:gd name="adj2" fmla="val 63759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latin typeface="Arial" charset="0"/>
                <a:ea typeface="隶书" pitchFamily="49" charset="-122"/>
              </a:rPr>
              <a:t>边界条件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000750" y="4572000"/>
            <a:ext cx="1768475" cy="792163"/>
          </a:xfrm>
          <a:prstGeom prst="wedgeRoundRectCallout">
            <a:avLst>
              <a:gd name="adj1" fmla="val -48296"/>
              <a:gd name="adj2" fmla="val -77255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latin typeface="Arial" charset="0"/>
                <a:ea typeface="隶书" pitchFamily="49" charset="-122"/>
              </a:rPr>
              <a:t>递归方程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188" y="3143250"/>
            <a:ext cx="6429375" cy="2432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en-US" altLang="zh-CN" dirty="0" err="1">
                <a:latin typeface="Arial" charset="0"/>
                <a:ea typeface="宋体" charset="-122"/>
              </a:rPr>
              <a:t>int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r>
              <a:rPr lang="en-US" altLang="zh-CN" dirty="0" err="1">
                <a:latin typeface="Arial" charset="0"/>
                <a:ea typeface="宋体" charset="-122"/>
              </a:rPr>
              <a:t>fibonacci</a:t>
            </a:r>
            <a:r>
              <a:rPr lang="en-US" altLang="zh-CN" dirty="0">
                <a:latin typeface="Arial" charset="0"/>
                <a:ea typeface="宋体" charset="-122"/>
              </a:rPr>
              <a:t>(</a:t>
            </a:r>
            <a:r>
              <a:rPr lang="en-US" altLang="zh-CN" dirty="0" err="1">
                <a:latin typeface="Arial" charset="0"/>
                <a:ea typeface="宋体" charset="-122"/>
              </a:rPr>
              <a:t>int</a:t>
            </a:r>
            <a:r>
              <a:rPr lang="en-US" altLang="zh-CN" dirty="0">
                <a:latin typeface="Arial" charset="0"/>
                <a:ea typeface="宋体" charset="-122"/>
              </a:rPr>
              <a:t> n)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{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if (n &lt;= 1) return 1;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    return </a:t>
            </a:r>
            <a:r>
              <a:rPr lang="en-US" altLang="zh-CN" dirty="0" err="1">
                <a:latin typeface="Arial" charset="0"/>
                <a:ea typeface="宋体" charset="-122"/>
              </a:rPr>
              <a:t>fibonacci</a:t>
            </a:r>
            <a:r>
              <a:rPr lang="en-US" altLang="zh-CN" dirty="0">
                <a:latin typeface="Arial" charset="0"/>
                <a:ea typeface="宋体" charset="-122"/>
              </a:rPr>
              <a:t>(n-1)+</a:t>
            </a:r>
            <a:r>
              <a:rPr lang="en-US" altLang="zh-CN" dirty="0" err="1">
                <a:latin typeface="Arial" charset="0"/>
                <a:ea typeface="宋体" charset="-122"/>
              </a:rPr>
              <a:t>fibonacci</a:t>
            </a:r>
            <a:r>
              <a:rPr lang="en-US" altLang="zh-CN" dirty="0">
                <a:latin typeface="Arial" charset="0"/>
                <a:ea typeface="宋体" charset="-122"/>
              </a:rPr>
              <a:t>(n-2);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   }</a:t>
            </a:r>
          </a:p>
          <a:p>
            <a:pPr algn="ctr" eaLnBrk="1" hangingPunct="1">
              <a:defRPr/>
            </a:pPr>
            <a:endParaRPr lang="zh-CN" altLang="en-US" sz="3200" dirty="0">
              <a:latin typeface="Arial" charset="0"/>
              <a:ea typeface="宋体" charset="-122"/>
            </a:endParaRPr>
          </a:p>
        </p:txBody>
      </p:sp>
      <p:sp>
        <p:nvSpPr>
          <p:cNvPr id="10" name="椭圆形标注 9"/>
          <p:cNvSpPr/>
          <p:nvPr/>
        </p:nvSpPr>
        <p:spPr bwMode="auto">
          <a:xfrm>
            <a:off x="4848964" y="4787724"/>
            <a:ext cx="3179419" cy="1460676"/>
          </a:xfrm>
          <a:prstGeom prst="wedgeEllipseCallout">
            <a:avLst>
              <a:gd name="adj1" fmla="val -99718"/>
              <a:gd name="adj2" fmla="val -6603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用两个较小的自变量定义一个较大自变量的函数值</a:t>
            </a:r>
          </a:p>
        </p:txBody>
      </p:sp>
      <p:sp>
        <p:nvSpPr>
          <p:cNvPr id="11" name="椭圆形标注 10"/>
          <p:cNvSpPr/>
          <p:nvPr/>
        </p:nvSpPr>
        <p:spPr bwMode="auto">
          <a:xfrm>
            <a:off x="5868144" y="2351588"/>
            <a:ext cx="3179419" cy="1460676"/>
          </a:xfrm>
          <a:prstGeom prst="wedgeEllipseCallout">
            <a:avLst>
              <a:gd name="adj1" fmla="val -102306"/>
              <a:gd name="adj2" fmla="val 6105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需要两个非递归定义的初始值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B0BFF"/>
                </a:solidFill>
                <a:ea typeface="黑体" panose="02010609060101010101" pitchFamily="49" charset="-122"/>
              </a:rPr>
              <a:t>随机选择法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从</a:t>
            </a:r>
            <a:r>
              <a:rPr lang="en-US" altLang="zh-CN" dirty="0"/>
              <a:t>a[p : r]</a:t>
            </a:r>
            <a:r>
              <a:rPr lang="zh-CN" altLang="en-US" dirty="0"/>
              <a:t>中</a:t>
            </a:r>
            <a:r>
              <a:rPr lang="zh-CN" altLang="en-US" b="1" u="sng" dirty="0"/>
              <a:t>随机选择一个元素</a:t>
            </a:r>
            <a:r>
              <a:rPr lang="zh-CN" altLang="en-US" dirty="0"/>
              <a:t>将其进行划分为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a[p : q-1], a[q],  a[q+1 : r] </a:t>
            </a:r>
          </a:p>
          <a:p>
            <a:pPr lvl="2" eaLnBrk="1" hangingPunct="1"/>
            <a:r>
              <a:rPr lang="en-US" altLang="zh-CN" dirty="0"/>
              <a:t>a[p : q-1]</a:t>
            </a:r>
            <a:r>
              <a:rPr lang="zh-CN" altLang="en-US" dirty="0"/>
              <a:t>中的元素小于等于</a:t>
            </a:r>
            <a:r>
              <a:rPr lang="en-US" altLang="zh-CN" dirty="0"/>
              <a:t>a[q]</a:t>
            </a:r>
          </a:p>
          <a:p>
            <a:pPr lvl="2" eaLnBrk="1" hangingPunct="1"/>
            <a:r>
              <a:rPr lang="en-US" altLang="zh-CN" dirty="0"/>
              <a:t>a[q+1 : r]</a:t>
            </a:r>
            <a:r>
              <a:rPr lang="zh-CN" altLang="en-US" dirty="0"/>
              <a:t>中的元素大于等于</a:t>
            </a:r>
            <a:r>
              <a:rPr lang="en-US" altLang="zh-CN" dirty="0"/>
              <a:t>a[q]</a:t>
            </a:r>
          </a:p>
          <a:p>
            <a:pPr lvl="2" eaLnBrk="1" hangingPunct="1"/>
            <a:r>
              <a:rPr lang="en-US" altLang="zh-CN" dirty="0"/>
              <a:t>a[p : q]</a:t>
            </a:r>
            <a:r>
              <a:rPr lang="zh-CN" altLang="en-US" dirty="0"/>
              <a:t>中元素的个数为</a:t>
            </a:r>
            <a:r>
              <a:rPr lang="en-US" altLang="zh-CN" dirty="0"/>
              <a:t>m=q-p+1</a:t>
            </a:r>
          </a:p>
          <a:p>
            <a:pPr lvl="1" eaLnBrk="1" hangingPunct="1"/>
            <a:r>
              <a:rPr lang="en-US" altLang="zh-CN" dirty="0">
                <a:solidFill>
                  <a:srgbClr val="0B0BFF"/>
                </a:solidFill>
              </a:rPr>
              <a:t>If </a:t>
            </a:r>
            <a:r>
              <a:rPr lang="en-US" altLang="zh-CN" dirty="0"/>
              <a:t>(k </a:t>
            </a:r>
            <a:r>
              <a:rPr lang="en-US" altLang="zh-CN" dirty="0">
                <a:sym typeface="Symbol" panose="05050102010706020507" pitchFamily="18" charset="2"/>
              </a:rPr>
              <a:t>= m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返回</a:t>
            </a:r>
            <a:r>
              <a:rPr lang="en-US" altLang="zh-CN" dirty="0"/>
              <a:t>a[q],</a:t>
            </a:r>
            <a:r>
              <a:rPr lang="zh-CN" altLang="en-US" dirty="0"/>
              <a:t>第</a:t>
            </a:r>
            <a:r>
              <a:rPr lang="en-US" altLang="zh-CN" dirty="0"/>
              <a:t>m</a:t>
            </a:r>
            <a:r>
              <a:rPr lang="zh-CN" altLang="en-US" dirty="0"/>
              <a:t>小的元素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0B0BFF"/>
                </a:solidFill>
              </a:rPr>
              <a:t>If </a:t>
            </a:r>
            <a:r>
              <a:rPr lang="en-US" altLang="zh-CN" dirty="0"/>
              <a:t>(k </a:t>
            </a:r>
            <a:r>
              <a:rPr lang="en-US" altLang="zh-CN" dirty="0">
                <a:sym typeface="Symbol" panose="05050102010706020507" pitchFamily="18" charset="2"/>
              </a:rPr>
              <a:t>&lt; m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用</a:t>
            </a:r>
            <a:r>
              <a:rPr lang="zh-CN" altLang="en-US" dirty="0">
                <a:solidFill>
                  <a:srgbClr val="0B0BFF"/>
                </a:solidFill>
              </a:rPr>
              <a:t>随机选择法</a:t>
            </a:r>
            <a:r>
              <a:rPr lang="zh-CN" altLang="en-US" dirty="0"/>
              <a:t>选取数组</a:t>
            </a:r>
            <a:r>
              <a:rPr lang="en-US" altLang="zh-CN" dirty="0"/>
              <a:t>a[p : q-1]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小的元素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0B0BFF"/>
                </a:solidFill>
              </a:rPr>
              <a:t>If </a:t>
            </a:r>
            <a:r>
              <a:rPr lang="en-US" altLang="zh-CN" dirty="0"/>
              <a:t>(k </a:t>
            </a:r>
            <a:r>
              <a:rPr lang="en-US" altLang="zh-CN" dirty="0">
                <a:sym typeface="Symbol" panose="05050102010706020507" pitchFamily="18" charset="2"/>
              </a:rPr>
              <a:t>&gt; m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用</a:t>
            </a:r>
            <a:r>
              <a:rPr lang="zh-CN" altLang="en-US" dirty="0">
                <a:solidFill>
                  <a:srgbClr val="0B0BFF"/>
                </a:solidFill>
              </a:rPr>
              <a:t>随机选择法</a:t>
            </a:r>
            <a:r>
              <a:rPr lang="zh-CN" altLang="en-US" dirty="0"/>
              <a:t>选取</a:t>
            </a:r>
            <a:r>
              <a:rPr lang="en-US" altLang="zh-CN" dirty="0"/>
              <a:t>a[q+1 : r]</a:t>
            </a:r>
            <a:r>
              <a:rPr lang="zh-CN" altLang="en-US" dirty="0"/>
              <a:t>中第</a:t>
            </a:r>
            <a:r>
              <a:rPr lang="en-US" altLang="zh-CN" dirty="0"/>
              <a:t>k-m</a:t>
            </a:r>
            <a:r>
              <a:rPr lang="zh-CN" altLang="en-US" dirty="0"/>
              <a:t>小的元素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61C6E8-B73C-4737-BA97-5750CEC7A43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7FEE7-EEDC-4813-95EC-0CE56D47DC75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14375" y="1214438"/>
            <a:ext cx="6992938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RandomizedSelect</a:t>
            </a:r>
            <a:r>
              <a:rPr kumimoji="1"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(Type a[],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p,int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r,int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k)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if (p==r) return a[p];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q = </a:t>
            </a:r>
            <a:r>
              <a:rPr kumimoji="1"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RandomizedPartition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a,p,r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22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m=q-p+1;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if (k==m) return a[q];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else if (k&lt;m) return </a:t>
            </a:r>
            <a:r>
              <a:rPr kumimoji="1" lang="en-US" altLang="zh-CN" sz="2200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RandomizedSelect</a:t>
            </a: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 p, q-1, k)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else return </a:t>
            </a:r>
            <a:r>
              <a:rPr kumimoji="1" lang="en-US" altLang="zh-CN" sz="2200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RandomizedSelect</a:t>
            </a: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 q+1, r, k-m);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4764274"/>
            <a:ext cx="8569325" cy="18651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在最坏情况下，比如找最小的元素总是在最大的元素处划分，算法</a:t>
            </a:r>
            <a:r>
              <a:rPr lang="en-US" altLang="zh-CN" b="1" dirty="0" err="1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RandomizedSelect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需要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O(n</a:t>
            </a:r>
            <a:r>
              <a:rPr lang="en-US" altLang="zh-CN" b="1" baseline="30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计算时间</a:t>
            </a:r>
          </a:p>
          <a:p>
            <a:pPr eaLnBrk="1" hangingPunct="1"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但可以证明，算法</a:t>
            </a:r>
            <a:r>
              <a:rPr lang="en-US" altLang="zh-CN" b="1" dirty="0" err="1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RandomizedSelect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由于划分基准随机，可以在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O(n)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平均时间内找出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个输入元素中的第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小元素。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78A589-948C-43EB-922B-350F21D6EEAA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714375" y="1214438"/>
            <a:ext cx="67564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1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RandomizedSelect</a:t>
            </a:r>
            <a:r>
              <a:rPr kumimoji="1"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(Type a[],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p,int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r,int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k)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if (p==r) return a[p];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q = </a:t>
            </a:r>
            <a:r>
              <a:rPr kumimoji="1"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RandomizedPartition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2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a,p,r</a:t>
            </a:r>
            <a:r>
              <a:rPr kumimoji="1"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22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m=q-p+1;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      if (k=m) return a[q];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else if (k&lt;m) return </a:t>
            </a:r>
            <a:r>
              <a:rPr kumimoji="1" lang="en-US" altLang="zh-CN" sz="2200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RandomizedSelect</a:t>
            </a: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(a,p,q-1,k)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else return </a:t>
            </a:r>
            <a:r>
              <a:rPr kumimoji="1" lang="en-US" altLang="zh-CN" sz="2200" dirty="0" err="1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RandomizedSelect</a:t>
            </a:r>
            <a:r>
              <a:rPr kumimoji="1" lang="en-US" altLang="zh-CN" sz="2200" dirty="0">
                <a:solidFill>
                  <a:srgbClr val="0B0B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(a,q+1,r,k-m);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7188" y="2928938"/>
            <a:ext cx="8643937" cy="623887"/>
          </a:xfrm>
          <a:prstGeom prst="rect">
            <a:avLst/>
          </a:prstGeom>
          <a:solidFill>
            <a:srgbClr val="0B0BFF"/>
          </a:solidFill>
          <a:ln w="19050">
            <a:solidFill>
              <a:schemeClr val="accent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Arial" charset="0"/>
                <a:ea typeface="楷体_GB2312" pitchFamily="49" charset="-122"/>
              </a:rPr>
              <a:t>如何在最坏情况下，算法复杂度达到</a:t>
            </a:r>
            <a:r>
              <a:rPr lang="en-US" altLang="zh-CN" sz="3200" b="1" dirty="0">
                <a:solidFill>
                  <a:srgbClr val="FFFF00"/>
                </a:solidFill>
                <a:latin typeface="Arial" charset="0"/>
                <a:ea typeface="楷体_GB2312" pitchFamily="49" charset="-122"/>
              </a:rPr>
              <a:t>O(n)</a:t>
            </a:r>
          </a:p>
        </p:txBody>
      </p:sp>
      <p:sp>
        <p:nvSpPr>
          <p:cNvPr id="8" name="WordArt 7"/>
          <p:cNvSpPr>
            <a:spLocks noChangeArrowheads="1" noChangeShapeType="1" noTextEdit="1"/>
          </p:cNvSpPr>
          <p:nvPr/>
        </p:nvSpPr>
        <p:spPr bwMode="auto">
          <a:xfrm>
            <a:off x="3083719" y="2015331"/>
            <a:ext cx="2519362" cy="2303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0690"/>
              </a:avLst>
            </a:prstTxWarp>
          </a:bodyPr>
          <a:lstStyle/>
          <a:p>
            <a:pPr algn="ctr"/>
            <a:r>
              <a:rPr lang="zh-CN" altLang="en-US" sz="4000" b="1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7200" y="4764274"/>
            <a:ext cx="8569325" cy="18651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在最坏情况下，比如找最小的元素总是在最大的元素处划分，算法</a:t>
            </a:r>
            <a:r>
              <a:rPr lang="en-US" altLang="zh-CN" b="1" dirty="0" err="1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RandomizedSelect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需要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O(n</a:t>
            </a:r>
            <a:r>
              <a:rPr lang="en-US" altLang="zh-CN" b="1" baseline="30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计算时间</a:t>
            </a:r>
          </a:p>
          <a:p>
            <a:pPr eaLnBrk="1" hangingPunct="1"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但可以证明，算法</a:t>
            </a:r>
            <a:r>
              <a:rPr lang="en-US" altLang="zh-CN" b="1" dirty="0" err="1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RandomizedSelect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由于划分基准随机，可以在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O(n)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平均时间内找出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个输入元素中的第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小元素。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5B0950-3968-4386-A3A6-2ACF86E6CE5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1571625"/>
            <a:ext cx="8569325" cy="13843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如果能保证划分后得到的２个子数组</a:t>
            </a:r>
            <a:r>
              <a:rPr lang="zh-CN" altLang="en-US" sz="2800" b="1" i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都至少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为原数组长度的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楷体_GB2312" pitchFamily="49" charset="-122"/>
              </a:rPr>
              <a:t>ε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倍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楷体_GB2312" pitchFamily="49" charset="-122"/>
              </a:rPr>
              <a:t>0&lt;ε&lt;1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是某个正常数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，那么就可以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zh-CN" altLang="en-US" sz="2800" b="1" dirty="0">
                <a:solidFill>
                  <a:schemeClr val="accent6"/>
                </a:solidFill>
                <a:latin typeface="+mn-ea"/>
                <a:ea typeface="+mn-ea"/>
              </a:rPr>
              <a:t>最坏情况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下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用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  <a:ea typeface="楷体_GB2312" pitchFamily="49" charset="-122"/>
              </a:rPr>
              <a:t>O(n)</a:t>
            </a:r>
            <a:r>
              <a:rPr lang="zh-CN" altLang="en-US" sz="2800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时间完成选择任务。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28625" y="3214688"/>
            <a:ext cx="8351838" cy="255428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990000"/>
              </a:buClr>
              <a:buFont typeface="Wingdings" pitchFamily="2" charset="2"/>
              <a:buChar char="ü"/>
              <a:defRPr/>
            </a:pPr>
            <a:r>
              <a:rPr lang="zh-CN" altLang="en-US" sz="32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如果，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ε= 1/10 </a:t>
            </a:r>
            <a:r>
              <a:rPr lang="zh-CN" altLang="en-US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，算法递归调用所产生的子数组的长度至多为原来的</a:t>
            </a:r>
            <a:r>
              <a:rPr lang="en-US" altLang="zh-CN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9/10</a:t>
            </a:r>
            <a:r>
              <a:rPr lang="zh-CN" altLang="en-US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rgbClr val="990000"/>
              </a:buClr>
              <a:buFont typeface="Wingdings" pitchFamily="2" charset="2"/>
              <a:buChar char="ü"/>
              <a:defRPr/>
            </a:pPr>
            <a:r>
              <a:rPr lang="zh-CN" altLang="en-US" sz="32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那么，</a:t>
            </a:r>
            <a:r>
              <a:rPr lang="zh-CN" altLang="en-US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在最坏情况下，算法所需的计算时间</a:t>
            </a:r>
            <a:r>
              <a:rPr lang="en-US" altLang="zh-CN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T(n)</a:t>
            </a:r>
            <a:r>
              <a:rPr lang="zh-CN" altLang="en-US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满足递归式</a:t>
            </a:r>
            <a:r>
              <a:rPr lang="en-US" altLang="zh-CN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T(n)≤T(9n/10)+O(n) </a:t>
            </a:r>
            <a:r>
              <a:rPr lang="zh-CN" altLang="en-US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。</a:t>
            </a:r>
          </a:p>
          <a:p>
            <a:pPr eaLnBrk="1" hangingPunct="1">
              <a:buClr>
                <a:srgbClr val="990000"/>
              </a:buClr>
              <a:buFont typeface="Wingdings" pitchFamily="2" charset="2"/>
              <a:buChar char="ü"/>
              <a:defRPr/>
            </a:pPr>
            <a:r>
              <a:rPr lang="zh-CN" altLang="en-US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由此可得，</a:t>
            </a:r>
            <a:r>
              <a:rPr lang="en-US" altLang="zh-CN" sz="32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T(n)=O(n)</a:t>
            </a:r>
            <a:r>
              <a:rPr lang="zh-CN" altLang="en-US" sz="32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143056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6"/>
                </a:solidFill>
              </a:rPr>
              <a:t>改进的选择算法（取数组ａ中第ｋ小的元素）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将数组</a:t>
            </a:r>
            <a:r>
              <a:rPr lang="en-US" altLang="zh-CN" dirty="0"/>
              <a:t>a</a:t>
            </a:r>
            <a:r>
              <a:rPr lang="zh-CN" altLang="en-US" dirty="0"/>
              <a:t>划分为ｎ</a:t>
            </a:r>
            <a:r>
              <a:rPr lang="en-US" altLang="zh-CN" dirty="0"/>
              <a:t>/5</a:t>
            </a:r>
            <a:r>
              <a:rPr lang="zh-CN" altLang="en-US" dirty="0"/>
              <a:t>个组，每组５个元素。将每组的５个元素排好序，取出每组的中位数，共</a:t>
            </a:r>
            <a:r>
              <a:rPr lang="en-US" altLang="zh-CN" dirty="0"/>
              <a:t>n/5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递归调用</a:t>
            </a:r>
            <a:r>
              <a:rPr lang="zh-CN" altLang="en-US" b="1" dirty="0">
                <a:solidFill>
                  <a:schemeClr val="accent6"/>
                </a:solidFill>
              </a:rPr>
              <a:t>改进的选择算法</a:t>
            </a:r>
            <a:r>
              <a:rPr lang="zh-CN" altLang="en-US" dirty="0"/>
              <a:t>取这</a:t>
            </a:r>
            <a:r>
              <a:rPr lang="en-US" altLang="zh-CN" dirty="0"/>
              <a:t>n/5</a:t>
            </a:r>
            <a:r>
              <a:rPr lang="zh-CN" altLang="en-US" dirty="0"/>
              <a:t>个元素的</a:t>
            </a:r>
            <a:r>
              <a:rPr lang="zh-CN" altLang="en-US" dirty="0">
                <a:highlight>
                  <a:srgbClr val="FFFF00"/>
                </a:highlight>
              </a:rPr>
              <a:t>中位数</a:t>
            </a:r>
            <a:r>
              <a:rPr lang="zh-CN" altLang="en-US" dirty="0"/>
              <a:t>ｘ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用</a:t>
            </a:r>
            <a:r>
              <a:rPr lang="en-US" altLang="zh-CN" dirty="0"/>
              <a:t>x</a:t>
            </a:r>
            <a:r>
              <a:rPr lang="zh-CN" altLang="en-US" dirty="0"/>
              <a:t>来划分数组</a:t>
            </a:r>
            <a:r>
              <a:rPr lang="en-US" altLang="zh-CN" dirty="0"/>
              <a:t>a</a:t>
            </a:r>
            <a:r>
              <a:rPr lang="zh-CN" altLang="en-US" dirty="0"/>
              <a:t>得到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zh-CN" altLang="en-US" dirty="0">
                <a:solidFill>
                  <a:srgbClr val="FF0000"/>
                </a:solidFill>
              </a:rPr>
              <a:t>前后分别小于和大于基准）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en-US" altLang="zh-CN" dirty="0"/>
              <a:t>a[p : q-1], a[q],  a[q+1 : r] 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B0BFF"/>
                </a:solidFill>
              </a:rPr>
              <a:t>If </a:t>
            </a:r>
            <a:r>
              <a:rPr lang="en-US" altLang="zh-CN" dirty="0"/>
              <a:t>(k </a:t>
            </a:r>
            <a:r>
              <a:rPr lang="en-US" altLang="zh-CN" dirty="0">
                <a:sym typeface="Symbol"/>
              </a:rPr>
              <a:t>= m</a:t>
            </a:r>
            <a:r>
              <a:rPr lang="en-US" altLang="zh-CN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返回</a:t>
            </a:r>
            <a:r>
              <a:rPr lang="en-US" altLang="zh-CN" dirty="0"/>
              <a:t>a[q]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B0BFF"/>
                </a:solidFill>
              </a:rPr>
              <a:t>If </a:t>
            </a:r>
            <a:r>
              <a:rPr lang="en-US" altLang="zh-CN" dirty="0"/>
              <a:t>(k </a:t>
            </a:r>
            <a:r>
              <a:rPr lang="en-US" altLang="zh-CN" dirty="0">
                <a:sym typeface="Symbol"/>
              </a:rPr>
              <a:t>&lt; m</a:t>
            </a:r>
            <a:r>
              <a:rPr lang="en-US" altLang="zh-CN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用</a:t>
            </a:r>
            <a:r>
              <a:rPr lang="zh-CN" altLang="en-US" b="1" dirty="0">
                <a:solidFill>
                  <a:schemeClr val="accent6"/>
                </a:solidFill>
              </a:rPr>
              <a:t>选择算法</a:t>
            </a:r>
            <a:r>
              <a:rPr lang="zh-CN" altLang="en-US" dirty="0"/>
              <a:t>选取数组</a:t>
            </a:r>
            <a:r>
              <a:rPr lang="en-US" altLang="zh-CN" dirty="0"/>
              <a:t>a[p : q-1]</a:t>
            </a:r>
            <a:r>
              <a:rPr lang="zh-CN" altLang="en-US" dirty="0"/>
              <a:t>中第</a:t>
            </a:r>
            <a:r>
              <a:rPr lang="en-US" altLang="zh-CN" dirty="0"/>
              <a:t>k</a:t>
            </a:r>
            <a:r>
              <a:rPr lang="zh-CN" altLang="en-US" dirty="0"/>
              <a:t>小的元素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B0BFF"/>
                </a:solidFill>
              </a:rPr>
              <a:t>If </a:t>
            </a:r>
            <a:r>
              <a:rPr lang="en-US" altLang="zh-CN" dirty="0"/>
              <a:t>(k </a:t>
            </a:r>
            <a:r>
              <a:rPr lang="en-US" altLang="zh-CN" dirty="0">
                <a:sym typeface="Symbol"/>
              </a:rPr>
              <a:t>&gt; m</a:t>
            </a:r>
            <a:r>
              <a:rPr lang="en-US" altLang="zh-CN" dirty="0"/>
              <a:t>)</a:t>
            </a:r>
          </a:p>
          <a:p>
            <a:pPr lvl="2" eaLnBrk="1" hangingPunct="1">
              <a:defRPr/>
            </a:pPr>
            <a:r>
              <a:rPr lang="zh-CN" altLang="en-US" dirty="0"/>
              <a:t>用</a:t>
            </a:r>
            <a:r>
              <a:rPr lang="zh-CN" altLang="en-US" b="1" dirty="0">
                <a:solidFill>
                  <a:schemeClr val="accent6"/>
                </a:solidFill>
              </a:rPr>
              <a:t>选择算法</a:t>
            </a:r>
            <a:r>
              <a:rPr lang="zh-CN" altLang="en-US" dirty="0"/>
              <a:t>选取</a:t>
            </a:r>
            <a:r>
              <a:rPr lang="en-US" altLang="zh-CN" dirty="0"/>
              <a:t>a[q+1 : r]</a:t>
            </a:r>
            <a:r>
              <a:rPr lang="zh-CN" altLang="en-US" dirty="0"/>
              <a:t>中第</a:t>
            </a:r>
            <a:r>
              <a:rPr lang="en-US" altLang="zh-CN" dirty="0"/>
              <a:t>k-m</a:t>
            </a:r>
            <a:r>
              <a:rPr lang="zh-CN" altLang="en-US" dirty="0"/>
              <a:t>小的元素</a:t>
            </a: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3C41DA-39E6-4C31-B1E7-753058505EAA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91360-51B3-4572-B1DF-E21811E697E6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AutoShape 10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实例：找出中位数（改进的选择算法）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42938" y="2500313"/>
            <a:ext cx="799147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5003800" y="4508500"/>
            <a:ext cx="3671888" cy="1152525"/>
          </a:xfrm>
          <a:prstGeom prst="wedgeRoundRectCallout">
            <a:avLst>
              <a:gd name="adj1" fmla="val -92889"/>
              <a:gd name="adj2" fmla="val -63634"/>
              <a:gd name="adj3" fmla="val 16667"/>
            </a:avLst>
          </a:prstGeom>
          <a:solidFill>
            <a:schemeClr val="bg1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A[1..25]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中位数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k=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25/2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=13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1" grpId="0"/>
      <p:bldP spid="1249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0A46FD-A015-4038-B03A-ABDC6682E68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500063" y="2500313"/>
            <a:ext cx="79914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4786313" y="4143375"/>
            <a:ext cx="3671887" cy="1152525"/>
          </a:xfrm>
          <a:prstGeom prst="wedgeRoundRectCallout">
            <a:avLst>
              <a:gd name="adj1" fmla="val -92889"/>
              <a:gd name="adj2" fmla="val -63634"/>
              <a:gd name="adj3" fmla="val 16667"/>
            </a:avLst>
          </a:prstGeom>
          <a:solidFill>
            <a:schemeClr val="bg1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A[1..25]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中位数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k=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25/2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=13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FD208B-E28C-45DC-AC6F-98FFFB01280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571500" y="2500313"/>
            <a:ext cx="7991475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397" name="AutoShape 6"/>
          <p:cNvSpPr>
            <a:spLocks noChangeArrowheads="1"/>
          </p:cNvSpPr>
          <p:nvPr/>
        </p:nvSpPr>
        <p:spPr bwMode="auto">
          <a:xfrm>
            <a:off x="4714875" y="4000500"/>
            <a:ext cx="3671888" cy="1152525"/>
          </a:xfrm>
          <a:prstGeom prst="wedgeRoundRectCallout">
            <a:avLst>
              <a:gd name="adj1" fmla="val -92889"/>
              <a:gd name="adj2" fmla="val -63634"/>
              <a:gd name="adj3" fmla="val 16667"/>
            </a:avLst>
          </a:prstGeom>
          <a:solidFill>
            <a:schemeClr val="bg1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A[1..25]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中位数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k=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25/2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=13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3A0A4A-3835-4E3D-8EC5-66C6583B053A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571500" y="2571750"/>
            <a:ext cx="799147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421" name="AutoShape 6"/>
          <p:cNvSpPr>
            <a:spLocks noChangeArrowheads="1"/>
          </p:cNvSpPr>
          <p:nvPr/>
        </p:nvSpPr>
        <p:spPr bwMode="auto">
          <a:xfrm>
            <a:off x="4857750" y="4000500"/>
            <a:ext cx="3671888" cy="1152525"/>
          </a:xfrm>
          <a:prstGeom prst="wedgeRoundRectCallout">
            <a:avLst>
              <a:gd name="adj1" fmla="val -92889"/>
              <a:gd name="adj2" fmla="val -63634"/>
              <a:gd name="adj3" fmla="val 16667"/>
            </a:avLst>
          </a:prstGeom>
          <a:solidFill>
            <a:schemeClr val="bg1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A[1..25]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中位数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k=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25/2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=13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A2254-2C39-4F69-8401-9DF1403FC15F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571500" y="2714625"/>
            <a:ext cx="799147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5" name="AutoShape 6"/>
          <p:cNvSpPr>
            <a:spLocks noChangeArrowheads="1"/>
          </p:cNvSpPr>
          <p:nvPr/>
        </p:nvSpPr>
        <p:spPr bwMode="auto">
          <a:xfrm>
            <a:off x="4857750" y="4143375"/>
            <a:ext cx="3671888" cy="1152525"/>
          </a:xfrm>
          <a:prstGeom prst="wedgeRoundRectCallout">
            <a:avLst>
              <a:gd name="adj1" fmla="val -92889"/>
              <a:gd name="adj2" fmla="val -63634"/>
              <a:gd name="adj3" fmla="val 16667"/>
            </a:avLst>
          </a:prstGeom>
          <a:solidFill>
            <a:schemeClr val="bg1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A[1..25]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中位数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k=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25/2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=13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整数划分问题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将正整数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表示成一系列正整数之和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n=n</a:t>
            </a:r>
            <a:r>
              <a:rPr lang="en-US" altLang="zh-CN" b="1" baseline="-25000" dirty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+n</a:t>
            </a:r>
            <a:r>
              <a:rPr lang="en-US" altLang="zh-CN" b="1" baseline="-25000" dirty="0">
                <a:solidFill>
                  <a:srgbClr val="000000"/>
                </a:solidFill>
                <a:latin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+</a:t>
            </a:r>
            <a:r>
              <a:rPr lang="en-US" altLang="zh-CN" b="1" dirty="0">
                <a:solidFill>
                  <a:srgbClr val="000000"/>
                </a:solidFill>
              </a:rPr>
              <a:t>…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+</a:t>
            </a:r>
            <a:r>
              <a:rPr lang="en-US" altLang="zh-CN" b="1" dirty="0" err="1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en-US" altLang="zh-CN" b="1" baseline="-25000" dirty="0" err="1">
                <a:solidFill>
                  <a:srgbClr val="000000"/>
                </a:solidFill>
                <a:latin typeface="楷体_GB2312" pitchFamily="49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，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其中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en-US" altLang="zh-CN" b="1" baseline="-25000" dirty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≥n</a:t>
            </a:r>
            <a:r>
              <a:rPr lang="en-US" altLang="zh-CN" b="1" baseline="-25000" dirty="0">
                <a:solidFill>
                  <a:srgbClr val="000000"/>
                </a:solidFill>
                <a:latin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≥</a:t>
            </a:r>
            <a:r>
              <a:rPr lang="en-US" altLang="zh-CN" b="1" dirty="0">
                <a:solidFill>
                  <a:srgbClr val="000000"/>
                </a:solidFill>
              </a:rPr>
              <a:t>…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≥n</a:t>
            </a:r>
            <a:r>
              <a:rPr lang="en-US" altLang="zh-CN" b="1" baseline="-25000" dirty="0">
                <a:solidFill>
                  <a:srgbClr val="000000"/>
                </a:solidFill>
                <a:latin typeface="楷体_GB2312" pitchFamily="49" charset="-122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≥1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k≥1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正整数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的这种表示称为正整数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的划分。求正整数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的不同划分</a:t>
            </a:r>
            <a:r>
              <a:rPr lang="zh-CN" altLang="en-US" b="1" u="sng" dirty="0">
                <a:solidFill>
                  <a:schemeClr val="accent6"/>
                </a:solidFill>
                <a:latin typeface="楷体_GB2312" pitchFamily="49" charset="-122"/>
              </a:rPr>
              <a:t>个数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。 </a:t>
            </a:r>
            <a:endParaRPr lang="zh-CN" altLang="en-US" b="1" dirty="0">
              <a:latin typeface="楷体_GB2312" pitchFamily="49" charset="-122"/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AA0AEF-D811-4C19-87FC-8E6D54504E74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4313" y="3357563"/>
            <a:ext cx="8618537" cy="264795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例如正整数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有如下不同的划分：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5+1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4+2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4+1+1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3+3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3+2+1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3+1+1+1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2+2+2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2+2+1+1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2+1+1+1+1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1+1+1+1+1+1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136D2-27FF-4B36-94DE-2E7D22961682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571500" y="2643188"/>
            <a:ext cx="79914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>
            <a:off x="4857750" y="4000500"/>
            <a:ext cx="3671888" cy="1152525"/>
          </a:xfrm>
          <a:prstGeom prst="wedgeRoundRectCallout">
            <a:avLst>
              <a:gd name="adj1" fmla="val -92889"/>
              <a:gd name="adj2" fmla="val -63634"/>
              <a:gd name="adj3" fmla="val 16667"/>
            </a:avLst>
          </a:prstGeom>
          <a:solidFill>
            <a:schemeClr val="bg1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A[1..25]</a:t>
            </a: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中位数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k=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25/2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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=13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0040B-3861-4DEB-8C2F-7E2161DAE7F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539750" y="3213100"/>
            <a:ext cx="3598863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 dirty="0">
                <a:latin typeface="Arial" panose="020B0604020202020204" pitchFamily="34" charset="0"/>
                <a:ea typeface="宋体" panose="02010600030101010101" pitchFamily="2" charset="-122"/>
              </a:rPr>
              <a:t>7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5003800" y="3141663"/>
            <a:ext cx="3598863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37,   49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 u="sng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55657" name="AutoShape 9"/>
          <p:cNvSpPr>
            <a:spLocks noChangeArrowheads="1"/>
          </p:cNvSpPr>
          <p:nvPr/>
        </p:nvSpPr>
        <p:spPr bwMode="auto">
          <a:xfrm>
            <a:off x="3924300" y="3933825"/>
            <a:ext cx="792163" cy="503238"/>
          </a:xfrm>
          <a:prstGeom prst="rightArrow">
            <a:avLst>
              <a:gd name="adj1" fmla="val 50000"/>
              <a:gd name="adj2" fmla="val 39353"/>
            </a:avLst>
          </a:prstGeom>
          <a:solidFill>
            <a:srgbClr val="800000"/>
          </a:solidFill>
          <a:ln w="63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6300788" y="2997200"/>
            <a:ext cx="647700" cy="2663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, k=13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/>
      <p:bldP spid="155657" grpId="0" animBg="1"/>
      <p:bldP spid="15565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FD6C8A-0C71-491B-8D72-60F13062EA9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39750" y="3213100"/>
            <a:ext cx="3598863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7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5003800" y="3141663"/>
            <a:ext cx="3598863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37,   49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 u="sng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64518" name="AutoShape 7"/>
          <p:cNvSpPr>
            <a:spLocks noChangeArrowheads="1"/>
          </p:cNvSpPr>
          <p:nvPr/>
        </p:nvSpPr>
        <p:spPr bwMode="auto">
          <a:xfrm>
            <a:off x="3924300" y="3933825"/>
            <a:ext cx="792163" cy="503238"/>
          </a:xfrm>
          <a:prstGeom prst="rightArrow">
            <a:avLst>
              <a:gd name="adj1" fmla="val 50000"/>
              <a:gd name="adj2" fmla="val 39353"/>
            </a:avLst>
          </a:prstGeom>
          <a:solidFill>
            <a:srgbClr val="800000"/>
          </a:solidFill>
          <a:ln w="63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6300788" y="2997200"/>
            <a:ext cx="647700" cy="2663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2916238" y="5876925"/>
            <a:ext cx="280828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13, 16, 29, 33,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64521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, k=13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4 -0.42104 C 0.11215 -0.44763 0.01145 -0.47422 -0.01511 -0.45827 C -0.04167 -0.44232 0.05295 -0.37503 0.05382 -0.32509 C 0.05468 -0.27515 4.16667E-6 -0.20648 -0.01007 -0.15908 C -0.02014 -0.11168 -0.00782 -0.06081 -0.00677 -0.04116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animBg="1"/>
      <p:bldP spid="16692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54D1A9-9368-478E-9486-ABECFAB0E727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539750" y="3213100"/>
            <a:ext cx="3598863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7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5003800" y="3141663"/>
            <a:ext cx="3598863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57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37,   49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52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54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 u="sng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sz="2400" b="1" u="sng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u="sng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65542" name="AutoShape 7"/>
          <p:cNvSpPr>
            <a:spLocks noChangeArrowheads="1"/>
          </p:cNvSpPr>
          <p:nvPr/>
        </p:nvSpPr>
        <p:spPr bwMode="auto">
          <a:xfrm>
            <a:off x="3924300" y="3933825"/>
            <a:ext cx="792163" cy="503238"/>
          </a:xfrm>
          <a:prstGeom prst="rightArrow">
            <a:avLst>
              <a:gd name="adj1" fmla="val 50000"/>
              <a:gd name="adj2" fmla="val 39353"/>
            </a:avLst>
          </a:prstGeom>
          <a:solidFill>
            <a:srgbClr val="800000"/>
          </a:solidFill>
          <a:ln w="63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3" name="Rectangle 9"/>
          <p:cNvSpPr>
            <a:spLocks noChangeArrowheads="1"/>
          </p:cNvSpPr>
          <p:nvPr/>
        </p:nvSpPr>
        <p:spPr bwMode="auto">
          <a:xfrm>
            <a:off x="2843213" y="5589588"/>
            <a:ext cx="280828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13, 16,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, 33,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, k=13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DF4382-08B5-4BD8-84B1-CB88601D9DA1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线性时间选择</a:t>
            </a: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757238" y="3141663"/>
            <a:ext cx="7991475" cy="10525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5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16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22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23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7</a:t>
            </a:r>
            <a:r>
              <a:rPr lang="en-US" altLang="zh-CN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8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17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11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25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14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3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2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13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12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6</a:t>
            </a:r>
            <a:r>
              <a:rPr lang="zh-CN" altLang="en-US" b="1" u="sng" dirty="0">
                <a:solidFill>
                  <a:schemeClr val="accent6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charset="-122"/>
              </a:rPr>
              <a:t>29</a:t>
            </a: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52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 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37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 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51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57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49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35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33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32</a:t>
            </a:r>
            <a:r>
              <a:rPr lang="zh-CN" altLang="en-US" b="1" dirty="0">
                <a:solidFill>
                  <a:schemeClr val="tx2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tx2"/>
                </a:solidFill>
                <a:latin typeface="Arial" charset="0"/>
                <a:ea typeface="宋体" charset="-122"/>
              </a:rPr>
              <a:t>54</a:t>
            </a:r>
          </a:p>
        </p:txBody>
      </p:sp>
      <p:sp>
        <p:nvSpPr>
          <p:cNvPr id="67591" name="AutoShape 6"/>
          <p:cNvSpPr>
            <a:spLocks noChangeArrowheads="1"/>
          </p:cNvSpPr>
          <p:nvPr/>
        </p:nvSpPr>
        <p:spPr bwMode="auto">
          <a:xfrm>
            <a:off x="5003800" y="4292600"/>
            <a:ext cx="3671888" cy="1422400"/>
          </a:xfrm>
          <a:prstGeom prst="wedgeRoundRectCallout">
            <a:avLst>
              <a:gd name="adj1" fmla="val -92889"/>
              <a:gd name="adj2" fmla="val -44565"/>
              <a:gd name="adj3" fmla="val 16667"/>
            </a:avLst>
          </a:prstGeom>
          <a:solidFill>
            <a:schemeClr val="bg1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以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29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作为划分点，重新划分数组</a:t>
            </a:r>
            <a:endParaRPr lang="en-US" altLang="zh-CN" sz="2400" b="1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与ｋ值做比较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2916238" y="5876925"/>
            <a:ext cx="2808287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13, 16,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29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, 33,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357188" y="1785938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实例：找出中位数（改进的选择算法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, k=13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build="allAtOnce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3B9279-6355-4F7E-9AE7-A0C7BA756E28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8" name="Picture 2" descr="t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00125"/>
            <a:ext cx="528637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3571875"/>
            <a:ext cx="6615113" cy="28622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中位数小于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的组至少有            　　　     个</a:t>
            </a:r>
            <a:endParaRPr lang="en-US" altLang="zh-CN" b="1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这些组中每组至少有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个元素小于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x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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至少有　　　　个元素小于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x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同理，至少有　　　　大于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x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当</a:t>
            </a:r>
            <a:r>
              <a:rPr lang="en-US" altLang="zh-CN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n75</a:t>
            </a:r>
            <a:r>
              <a:rPr lang="zh-CN" altLang="en-US" b="1" dirty="0">
                <a:solidFill>
                  <a:srgbClr val="0B0BFF"/>
                </a:solidFill>
                <a:latin typeface="Arial" charset="0"/>
                <a:ea typeface="楷体_GB2312" pitchFamily="49" charset="-122"/>
                <a:sym typeface="Symbol"/>
              </a:rPr>
              <a:t>时，</a:t>
            </a:r>
            <a:endParaRPr lang="zh-CN" altLang="en-US" b="1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929063" y="3571875"/>
          <a:ext cx="19288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558800" progId="Equation.3">
                  <p:embed/>
                </p:oleObj>
              </mc:Choice>
              <mc:Fallback>
                <p:oleObj name="Equation" r:id="rId4" imgW="15875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571875"/>
                        <a:ext cx="19288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79" name="Object 3"/>
          <p:cNvGraphicFramePr>
            <a:graphicFrameLocks noChangeAspect="1"/>
          </p:cNvGraphicFramePr>
          <p:nvPr/>
        </p:nvGraphicFramePr>
        <p:xfrm>
          <a:off x="2000250" y="4643438"/>
          <a:ext cx="8159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558558" progId="Equation.3">
                  <p:embed/>
                </p:oleObj>
              </mc:Choice>
              <mc:Fallback>
                <p:oleObj name="Equation" r:id="rId6" imgW="710891" imgH="55855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43438"/>
                        <a:ext cx="8159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2643188" y="5214938"/>
          <a:ext cx="8191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0891" imgH="558558" progId="Equation.3">
                  <p:embed/>
                </p:oleObj>
              </mc:Choice>
              <mc:Fallback>
                <p:oleObj name="Equation" r:id="rId8" imgW="710891" imgH="55855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214938"/>
                        <a:ext cx="8191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2214563" y="5857875"/>
          <a:ext cx="11969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0948" imgH="558558" progId="Equation.3">
                  <p:embed/>
                </p:oleObj>
              </mc:Choice>
              <mc:Fallback>
                <p:oleObj name="Equation" r:id="rId10" imgW="1040948" imgH="55855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857875"/>
                        <a:ext cx="11969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214313" y="2714625"/>
            <a:ext cx="8199437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个元素的中位数，则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大于等于其中的        个元素</a:t>
            </a:r>
          </a:p>
        </p:txBody>
      </p:sp>
      <p:graphicFrame>
        <p:nvGraphicFramePr>
          <p:cNvPr id="67595" name="Object 6"/>
          <p:cNvGraphicFramePr>
            <a:graphicFrameLocks noChangeAspect="1"/>
          </p:cNvGraphicFramePr>
          <p:nvPr/>
        </p:nvGraphicFramePr>
        <p:xfrm>
          <a:off x="6643688" y="2643188"/>
          <a:ext cx="714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725" imgH="558558" progId="Equation.3">
                  <p:embed/>
                </p:oleObj>
              </mc:Choice>
              <mc:Fallback>
                <p:oleObj name="Equation" r:id="rId12" imgW="634725" imgH="55855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2643188"/>
                        <a:ext cx="714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39B62-C897-45DC-82FE-D2BEA670B614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625" y="248177"/>
            <a:ext cx="6769100" cy="621400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Type 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Select 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(Type a[],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p,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r,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k)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{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if (r-p&lt;75) {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zh-CN" altLang="en-US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　用某个简单排序算法对数组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a[p:r]</a:t>
            </a:r>
            <a:r>
              <a:rPr kumimoji="1" lang="zh-CN" altLang="en-US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排序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 </a:t>
            </a:r>
            <a:r>
              <a:rPr kumimoji="1" lang="zh-CN" altLang="en-US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　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return a[p+k-1];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 };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     for ( 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 = 0; 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&lt;=(r-p-4)/5; 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i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++ 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latin typeface="Arial" charset="0"/>
                <a:ea typeface="宋体" charset="-122"/>
              </a:rPr>
              <a:t>       //</a:t>
            </a:r>
            <a:r>
              <a:rPr kumimoji="1" lang="zh-CN" altLang="en-US" sz="1800" b="1" dirty="0">
                <a:latin typeface="Arial" charset="0"/>
                <a:ea typeface="宋体" charset="-122"/>
              </a:rPr>
              <a:t>分组排序后，将中位数找到，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都放在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a[p: p+(r-p-4)/5]</a:t>
            </a:r>
            <a:r>
              <a:rPr kumimoji="1" lang="en-US" altLang="zh-CN" sz="1800" b="1" dirty="0">
                <a:latin typeface="Arial" charset="0"/>
                <a:ea typeface="宋体" charset="-122"/>
              </a:rPr>
              <a:t>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latin typeface="Arial" charset="0"/>
                <a:ea typeface="宋体" charset="-122"/>
              </a:rPr>
              <a:t>           </a:t>
            </a:r>
            <a:r>
              <a:rPr kumimoji="1" lang="zh-CN" altLang="en-US" sz="1800" b="1" dirty="0">
                <a:latin typeface="Arial" charset="0"/>
                <a:ea typeface="宋体" charset="-122"/>
              </a:rPr>
              <a:t>将</a:t>
            </a:r>
            <a:r>
              <a:rPr kumimoji="1" lang="en-US" altLang="zh-CN" sz="1800" b="1" dirty="0">
                <a:latin typeface="Arial" charset="0"/>
                <a:ea typeface="宋体" charset="-122"/>
              </a:rPr>
              <a:t>a[p+5*</a:t>
            </a:r>
            <a:r>
              <a:rPr kumimoji="1" lang="en-US" altLang="zh-CN" sz="1800" b="1" dirty="0" err="1">
                <a:latin typeface="Arial" charset="0"/>
                <a:ea typeface="宋体" charset="-122"/>
              </a:rPr>
              <a:t>i</a:t>
            </a:r>
            <a:r>
              <a:rPr kumimoji="1" lang="en-US" altLang="zh-CN" sz="1800" b="1" dirty="0">
                <a:latin typeface="Arial" charset="0"/>
                <a:ea typeface="宋体" charset="-122"/>
              </a:rPr>
              <a:t>]</a:t>
            </a:r>
            <a:r>
              <a:rPr kumimoji="1" lang="zh-CN" altLang="en-US" sz="1800" b="1" dirty="0">
                <a:latin typeface="Arial" charset="0"/>
                <a:ea typeface="宋体" charset="-122"/>
              </a:rPr>
              <a:t>至</a:t>
            </a:r>
            <a:r>
              <a:rPr kumimoji="1" lang="en-US" altLang="zh-CN" sz="1800" b="1" dirty="0">
                <a:latin typeface="Arial" charset="0"/>
                <a:ea typeface="宋体" charset="-122"/>
              </a:rPr>
              <a:t>a[p+5*i+4]</a:t>
            </a:r>
            <a:r>
              <a:rPr kumimoji="1" lang="zh-CN" altLang="en-US" sz="1800" b="1" dirty="0">
                <a:latin typeface="Arial" charset="0"/>
                <a:ea typeface="宋体" charset="-122"/>
              </a:rPr>
              <a:t>的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第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3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小元素与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a[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Arial" charset="0"/>
                <a:ea typeface="宋体" charset="-122"/>
              </a:rPr>
              <a:t>p+i</a:t>
            </a:r>
            <a:r>
              <a:rPr kumimoji="1" lang="en-US" altLang="zh-CN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]</a:t>
            </a:r>
            <a:r>
              <a:rPr kumimoji="1" lang="zh-CN" altLang="en-US" sz="1800" b="1" dirty="0">
                <a:solidFill>
                  <a:srgbClr val="FF0000"/>
                </a:solidFill>
                <a:latin typeface="Arial" charset="0"/>
                <a:ea typeface="宋体" charset="-122"/>
              </a:rPr>
              <a:t>交换位置</a:t>
            </a:r>
            <a:r>
              <a:rPr kumimoji="1" lang="en-US" altLang="zh-CN" sz="1800" b="1" dirty="0">
                <a:latin typeface="Arial" charset="0"/>
                <a:ea typeface="宋体" charset="-122"/>
              </a:rPr>
              <a:t>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宋体" charset="-122"/>
              </a:rPr>
              <a:t>      //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宋体" charset="-122"/>
              </a:rPr>
              <a:t>找中位数的中位数，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宋体" charset="-122"/>
              </a:rPr>
              <a:t>r-p-4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宋体" charset="-122"/>
              </a:rPr>
              <a:t>即上面所说的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宋体" charset="-122"/>
              </a:rPr>
              <a:t>n-5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Type x = 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Select(a, p, p+(r-p-4)/5, (r-p-4)/10);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int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q=Partition(</a:t>
            </a:r>
            <a:r>
              <a:rPr kumimoji="1" lang="en-US" altLang="zh-CN" sz="1800" b="1" dirty="0" err="1">
                <a:solidFill>
                  <a:schemeClr val="tx1"/>
                </a:solidFill>
                <a:latin typeface="Arial" charset="0"/>
                <a:ea typeface="宋体" charset="-122"/>
              </a:rPr>
              <a:t>a,p,r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, x),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m=q-p+1;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      if (k==m) return a[q];</a:t>
            </a:r>
            <a:endParaRPr kumimoji="1" lang="en-US" altLang="zh-CN" sz="1800" b="1" dirty="0">
              <a:solidFill>
                <a:srgbClr val="0B0BFF"/>
              </a:solidFill>
              <a:latin typeface="Arial" charset="0"/>
              <a:ea typeface="宋体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      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else if (k&lt;m) return 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Select(a, p, q-1, k)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bg2"/>
                </a:solidFill>
                <a:latin typeface="Arial" charset="0"/>
                <a:ea typeface="宋体" charset="-122"/>
              </a:rPr>
              <a:t>      </a:t>
            </a: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else return </a:t>
            </a:r>
            <a:r>
              <a:rPr kumimoji="1" lang="en-US" altLang="zh-CN" sz="1800" b="1" dirty="0">
                <a:solidFill>
                  <a:srgbClr val="0B0BFF"/>
                </a:solidFill>
                <a:latin typeface="Arial" charset="0"/>
                <a:ea typeface="宋体" charset="-122"/>
              </a:rPr>
              <a:t>Select(a, q+1, r, k-m);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1800" b="1" dirty="0">
                <a:solidFill>
                  <a:schemeClr val="tx1"/>
                </a:solidFill>
                <a:latin typeface="Arial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39B62-C897-45DC-82FE-D2BEA670B614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44171B-414F-47C3-8CE7-B208B4F0FEC8}"/>
              </a:ext>
            </a:extLst>
          </p:cNvPr>
          <p:cNvSpPr/>
          <p:nvPr/>
        </p:nvSpPr>
        <p:spPr bwMode="auto">
          <a:xfrm>
            <a:off x="323528" y="1844824"/>
            <a:ext cx="835292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B791EE-586F-4997-A29A-FD502F3AC3D6}"/>
              </a:ext>
            </a:extLst>
          </p:cNvPr>
          <p:cNvSpPr/>
          <p:nvPr/>
        </p:nvSpPr>
        <p:spPr bwMode="auto">
          <a:xfrm>
            <a:off x="323528" y="2852936"/>
            <a:ext cx="2822459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1F78AE-E6C6-4D4E-8F6A-40D0639D1AE2}"/>
              </a:ext>
            </a:extLst>
          </p:cNvPr>
          <p:cNvSpPr/>
          <p:nvPr/>
        </p:nvSpPr>
        <p:spPr bwMode="auto">
          <a:xfrm>
            <a:off x="327203" y="3870784"/>
            <a:ext cx="860421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FD8456-C81A-40B3-B64C-732A2AD08DA0}"/>
              </a:ext>
            </a:extLst>
          </p:cNvPr>
          <p:cNvSpPr txBox="1"/>
          <p:nvPr/>
        </p:nvSpPr>
        <p:spPr>
          <a:xfrm>
            <a:off x="8676456" y="18660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3315A6-2FA8-4128-A7CD-FE71019EAAB3}"/>
              </a:ext>
            </a:extLst>
          </p:cNvPr>
          <p:cNvSpPr txBox="1"/>
          <p:nvPr/>
        </p:nvSpPr>
        <p:spPr>
          <a:xfrm>
            <a:off x="3419872" y="283292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n/5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5854B0-991F-499A-A098-4A9AD1EC3946}"/>
              </a:ext>
            </a:extLst>
          </p:cNvPr>
          <p:cNvSpPr txBox="1"/>
          <p:nvPr/>
        </p:nvSpPr>
        <p:spPr>
          <a:xfrm>
            <a:off x="1231619" y="388376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n/25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2BAF95-9423-4675-81D0-3EBA5A33762A}"/>
              </a:ext>
            </a:extLst>
          </p:cNvPr>
          <p:cNvSpPr txBox="1"/>
          <p:nvPr/>
        </p:nvSpPr>
        <p:spPr>
          <a:xfrm>
            <a:off x="1291710" y="5897298"/>
            <a:ext cx="30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9449C5-9C97-420F-BBAC-14DEFDDFE23A}"/>
              </a:ext>
            </a:extLst>
          </p:cNvPr>
          <p:cNvSpPr txBox="1"/>
          <p:nvPr/>
        </p:nvSpPr>
        <p:spPr>
          <a:xfrm>
            <a:off x="571219" y="5217127"/>
            <a:ext cx="701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&lt;75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80DBB5-423E-4ADE-8F8E-C2B092FB9AF6}"/>
              </a:ext>
            </a:extLst>
          </p:cNvPr>
          <p:cNvSpPr txBox="1"/>
          <p:nvPr/>
        </p:nvSpPr>
        <p:spPr>
          <a:xfrm>
            <a:off x="480414" y="4715026"/>
            <a:ext cx="553998" cy="3472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AFBA6D-4661-4B69-A60F-1CA0A98B73DF}"/>
              </a:ext>
            </a:extLst>
          </p:cNvPr>
          <p:cNvSpPr/>
          <p:nvPr/>
        </p:nvSpPr>
        <p:spPr bwMode="auto">
          <a:xfrm>
            <a:off x="349495" y="5150395"/>
            <a:ext cx="156510" cy="50405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243703E-4280-44D1-B48A-7748AF60CF26}"/>
              </a:ext>
            </a:extLst>
          </p:cNvPr>
          <p:cNvSpPr/>
          <p:nvPr/>
        </p:nvSpPr>
        <p:spPr bwMode="auto">
          <a:xfrm>
            <a:off x="480039" y="6021288"/>
            <a:ext cx="701824" cy="21368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箭头: 左弧形 21">
            <a:extLst>
              <a:ext uri="{FF2B5EF4-FFF2-40B4-BE49-F238E27FC236}">
                <a16:creationId xmlns:a16="http://schemas.microsoft.com/office/drawing/2014/main" id="{531E64EF-4B8A-4C5A-B5C3-628CA8C49C23}"/>
              </a:ext>
            </a:extLst>
          </p:cNvPr>
          <p:cNvSpPr/>
          <p:nvPr/>
        </p:nvSpPr>
        <p:spPr bwMode="auto">
          <a:xfrm rot="12466552">
            <a:off x="3021785" y="2227835"/>
            <a:ext cx="1548080" cy="4614343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AAD75F-89FD-425A-BAEC-A0C04982A7B0}"/>
              </a:ext>
            </a:extLst>
          </p:cNvPr>
          <p:cNvSpPr txBox="1"/>
          <p:nvPr/>
        </p:nvSpPr>
        <p:spPr>
          <a:xfrm>
            <a:off x="2123727" y="3429000"/>
            <a:ext cx="1548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&gt;=75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AB4F89-681A-49FC-BAC8-610E917A2252}"/>
              </a:ext>
            </a:extLst>
          </p:cNvPr>
          <p:cNvCxnSpPr/>
          <p:nvPr/>
        </p:nvCxnSpPr>
        <p:spPr bwMode="auto">
          <a:xfrm>
            <a:off x="899592" y="242088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D0531E-2E4B-43E1-AD5E-782D9E48A4F7}"/>
              </a:ext>
            </a:extLst>
          </p:cNvPr>
          <p:cNvCxnSpPr/>
          <p:nvPr/>
        </p:nvCxnSpPr>
        <p:spPr bwMode="auto">
          <a:xfrm>
            <a:off x="571219" y="3429000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A265303-E2B3-4399-85B4-FA5100BE812F}"/>
              </a:ext>
            </a:extLst>
          </p:cNvPr>
          <p:cNvCxnSpPr/>
          <p:nvPr/>
        </p:nvCxnSpPr>
        <p:spPr bwMode="auto">
          <a:xfrm>
            <a:off x="506005" y="4535006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C6EEFAC-5214-447E-A9F0-14201F41150E}"/>
              </a:ext>
            </a:extLst>
          </p:cNvPr>
          <p:cNvSpPr txBox="1"/>
          <p:nvPr/>
        </p:nvSpPr>
        <p:spPr>
          <a:xfrm>
            <a:off x="3645735" y="5929327"/>
            <a:ext cx="1410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中位数？</a:t>
            </a:r>
          </a:p>
        </p:txBody>
      </p:sp>
    </p:spTree>
    <p:extLst>
      <p:ext uri="{BB962C8B-B14F-4D97-AF65-F5344CB8AC3E}">
        <p14:creationId xmlns:p14="http://schemas.microsoft.com/office/powerpoint/2010/main" val="4188281832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改进的选择算法（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复杂度如何分析？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47BD67-01FF-4DD9-B0F0-5E26617A1680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6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89797"/>
              </p:ext>
            </p:extLst>
          </p:nvPr>
        </p:nvGraphicFramePr>
        <p:xfrm>
          <a:off x="1463901" y="5113312"/>
          <a:ext cx="52863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54300" imgH="482600" progId="Equation.3">
                  <p:embed/>
                </p:oleObj>
              </mc:Choice>
              <mc:Fallback>
                <p:oleObj name="Equation" r:id="rId3" imgW="26543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901" y="5113312"/>
                        <a:ext cx="52863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139952" y="44624"/>
            <a:ext cx="1080120" cy="1404987"/>
            <a:chOff x="2051720" y="3032125"/>
            <a:chExt cx="864096" cy="1188963"/>
          </a:xfrm>
        </p:grpSpPr>
        <p:sp>
          <p:nvSpPr>
            <p:cNvPr id="4" name="下箭头 3"/>
            <p:cNvSpPr/>
            <p:nvPr/>
          </p:nvSpPr>
          <p:spPr bwMode="auto">
            <a:xfrm>
              <a:off x="2411760" y="3032125"/>
              <a:ext cx="144016" cy="77787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2051720" y="3809999"/>
              <a:ext cx="864096" cy="411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分别取中位数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32085" y="42218"/>
            <a:ext cx="1080120" cy="1404987"/>
            <a:chOff x="2051720" y="3032125"/>
            <a:chExt cx="864096" cy="1188963"/>
          </a:xfrm>
        </p:grpSpPr>
        <p:sp>
          <p:nvSpPr>
            <p:cNvPr id="16" name="下箭头 15"/>
            <p:cNvSpPr/>
            <p:nvPr/>
          </p:nvSpPr>
          <p:spPr bwMode="auto">
            <a:xfrm>
              <a:off x="2411760" y="3032125"/>
              <a:ext cx="144016" cy="77787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051720" y="3809999"/>
              <a:ext cx="864096" cy="411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中位数排序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24218" y="42218"/>
            <a:ext cx="1080120" cy="1404987"/>
            <a:chOff x="2051720" y="3032125"/>
            <a:chExt cx="864096" cy="1188963"/>
          </a:xfrm>
        </p:grpSpPr>
        <p:sp>
          <p:nvSpPr>
            <p:cNvPr id="19" name="下箭头 18"/>
            <p:cNvSpPr/>
            <p:nvPr/>
          </p:nvSpPr>
          <p:spPr bwMode="auto">
            <a:xfrm>
              <a:off x="2411760" y="3032125"/>
              <a:ext cx="144016" cy="77787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051720" y="3809999"/>
              <a:ext cx="864096" cy="41108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递归调用</a:t>
              </a:r>
            </a:p>
          </p:txBody>
        </p:sp>
      </p:grp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25530" y="2158077"/>
            <a:ext cx="8528943" cy="224676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990000"/>
              </a:buClr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n&lt;75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时，算法计算时间不超过常数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C1</a:t>
            </a:r>
          </a:p>
          <a:p>
            <a:pPr eaLnBrk="1" hangingPunct="1">
              <a:buClr>
                <a:srgbClr val="990000"/>
              </a:buClr>
              <a:buFont typeface="Wingdings" pitchFamily="2" charset="2"/>
              <a:buChar char="ü"/>
              <a:defRPr/>
            </a:pP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n&gt;=75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时，分三部分：</a:t>
            </a:r>
            <a:endParaRPr lang="en-US" altLang="zh-CN" sz="2000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buClr>
                <a:srgbClr val="990000"/>
              </a:buClr>
              <a:defRPr/>
            </a:pP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         (1) 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算法以中位数的中位数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对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a[</a:t>
            </a:r>
            <a:r>
              <a:rPr lang="en-US" altLang="zh-CN" sz="2000" dirty="0" err="1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p:r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]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进行划分，需要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O(n)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时间。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For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循环共执行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n/5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次（</a:t>
            </a:r>
            <a:r>
              <a:rPr lang="en-US" altLang="zh-CN" sz="2000" dirty="0" err="1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最大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n/5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），每次需要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O(1)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，共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O(n)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时间。</a:t>
            </a:r>
            <a:endParaRPr lang="en-US" altLang="zh-CN" sz="2000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buClr>
                <a:srgbClr val="990000"/>
              </a:buClr>
              <a:defRPr/>
            </a:pP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         (2) 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找到中位数的中位数共对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n/5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个元素进行递归调用，共至多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T(n/5)</a:t>
            </a:r>
          </a:p>
          <a:p>
            <a:pPr eaLnBrk="1" hangingPunct="1">
              <a:buClr>
                <a:srgbClr val="990000"/>
              </a:buClr>
              <a:defRPr/>
            </a:pP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         (3) 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以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为基准划分的两个子数组分别至多包含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3n/4</a:t>
            </a:r>
            <a:r>
              <a:rPr lang="zh-CN" altLang="en-US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，无论对哪个子数组进行递归调用，都至多</a:t>
            </a:r>
            <a:r>
              <a:rPr lang="en-US" altLang="zh-CN" sz="2000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T(3n/4)</a:t>
            </a:r>
            <a:endParaRPr lang="zh-CN" altLang="en-US" sz="2000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086FB1-9766-4BC3-B797-405894C8A48F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924175" y="1503363"/>
          <a:ext cx="3984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279" imgH="215806" progId="Equation.3">
                  <p:embed/>
                </p:oleObj>
              </mc:Choice>
              <mc:Fallback>
                <p:oleObj name="Equation" r:id="rId2" imgW="279279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1503363"/>
                        <a:ext cx="39846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1071563" y="500063"/>
          <a:ext cx="3870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215900" progId="Equation.3">
                  <p:embed/>
                </p:oleObj>
              </mc:Choice>
              <mc:Fallback>
                <p:oleObj name="Equation" r:id="rId4" imgW="19431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0063"/>
                        <a:ext cx="3870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2066925" y="2217738"/>
          <a:ext cx="6953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393529" progId="Equation.3">
                  <p:embed/>
                </p:oleObj>
              </mc:Choice>
              <mc:Fallback>
                <p:oleObj name="Equation" r:id="rId6" imgW="44430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217738"/>
                        <a:ext cx="6953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3495675" y="2289175"/>
          <a:ext cx="6429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307" imgH="393529" progId="Equation.3">
                  <p:embed/>
                </p:oleObj>
              </mc:Choice>
              <mc:Fallback>
                <p:oleObj name="Equation" r:id="rId8" imgW="44430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289175"/>
                        <a:ext cx="6429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V="1">
            <a:off x="2638425" y="1860550"/>
            <a:ext cx="500063" cy="428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 rot="10800000">
            <a:off x="3209925" y="1860550"/>
            <a:ext cx="571500" cy="428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2138363" y="2217738"/>
          <a:ext cx="6159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529" imgH="393529" progId="Equation.3">
                  <p:embed/>
                </p:oleObj>
              </mc:Choice>
              <mc:Fallback>
                <p:oleObj name="Equation" r:id="rId10" imgW="393529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217738"/>
                        <a:ext cx="6159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/>
          <p:cNvGraphicFramePr>
            <a:graphicFrameLocks noChangeAspect="1"/>
          </p:cNvGraphicFramePr>
          <p:nvPr/>
        </p:nvGraphicFramePr>
        <p:xfrm>
          <a:off x="1120775" y="3217863"/>
          <a:ext cx="7937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780" imgH="393529" progId="Equation.3">
                  <p:embed/>
                </p:oleObj>
              </mc:Choice>
              <mc:Fallback>
                <p:oleObj name="Equation" r:id="rId12" imgW="507780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217863"/>
                        <a:ext cx="7937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9"/>
          <p:cNvGraphicFramePr>
            <a:graphicFrameLocks noChangeAspect="1"/>
          </p:cNvGraphicFramePr>
          <p:nvPr/>
        </p:nvGraphicFramePr>
        <p:xfrm>
          <a:off x="2192338" y="3217863"/>
          <a:ext cx="9731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030" imgH="393529" progId="Equation.3">
                  <p:embed/>
                </p:oleObj>
              </mc:Choice>
              <mc:Fallback>
                <p:oleObj name="Equation" r:id="rId14" imgW="622030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217863"/>
                        <a:ext cx="9731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"/>
          <p:cNvGraphicFramePr>
            <a:graphicFrameLocks noChangeAspect="1"/>
          </p:cNvGraphicFramePr>
          <p:nvPr/>
        </p:nvGraphicFramePr>
        <p:xfrm>
          <a:off x="3495675" y="3217863"/>
          <a:ext cx="973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30" imgH="393529" progId="Equation.3">
                  <p:embed/>
                </p:oleObj>
              </mc:Choice>
              <mc:Fallback>
                <p:oleObj name="Equation" r:id="rId16" imgW="622030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3217863"/>
                        <a:ext cx="9731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flipV="1">
            <a:off x="1638300" y="2932113"/>
            <a:ext cx="500063" cy="428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 rot="16200000" flipV="1">
            <a:off x="2316956" y="2896394"/>
            <a:ext cx="428625" cy="3571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1067" name="Object 11"/>
          <p:cNvGraphicFramePr>
            <a:graphicFrameLocks noChangeAspect="1"/>
          </p:cNvGraphicFramePr>
          <p:nvPr/>
        </p:nvGraphicFramePr>
        <p:xfrm>
          <a:off x="3567113" y="2217738"/>
          <a:ext cx="6159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529" imgH="393529" progId="Equation.3">
                  <p:embed/>
                </p:oleObj>
              </mc:Choice>
              <mc:Fallback>
                <p:oleObj name="Equation" r:id="rId18" imgW="393529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2217738"/>
                        <a:ext cx="6159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8" name="Object 12"/>
          <p:cNvGraphicFramePr>
            <a:graphicFrameLocks noChangeAspect="1"/>
          </p:cNvGraphicFramePr>
          <p:nvPr/>
        </p:nvGraphicFramePr>
        <p:xfrm>
          <a:off x="4860925" y="3195638"/>
          <a:ext cx="81438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0700" imgH="419100" progId="Equation.3">
                  <p:embed/>
                </p:oleObj>
              </mc:Choice>
              <mc:Fallback>
                <p:oleObj name="Equation" r:id="rId20" imgW="520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195638"/>
                        <a:ext cx="81438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rot="5400000" flipH="1" flipV="1">
            <a:off x="3709988" y="3003550"/>
            <a:ext cx="500062" cy="7143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>
            <a:off x="4138613" y="2717800"/>
            <a:ext cx="928687" cy="5715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1073" name="Object 17"/>
          <p:cNvGraphicFramePr>
            <a:graphicFrameLocks noChangeAspect="1"/>
          </p:cNvGraphicFramePr>
          <p:nvPr/>
        </p:nvGraphicFramePr>
        <p:xfrm>
          <a:off x="1209675" y="3217863"/>
          <a:ext cx="7159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002" imgH="393529" progId="Equation.3">
                  <p:embed/>
                </p:oleObj>
              </mc:Choice>
              <mc:Fallback>
                <p:oleObj name="Equation" r:id="rId22" imgW="457002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217863"/>
                        <a:ext cx="7159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4" name="Object 18"/>
          <p:cNvGraphicFramePr>
            <a:graphicFrameLocks noChangeAspect="1"/>
          </p:cNvGraphicFramePr>
          <p:nvPr/>
        </p:nvGraphicFramePr>
        <p:xfrm>
          <a:off x="2209800" y="3289300"/>
          <a:ext cx="895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71252" imgH="393529" progId="Equation.3">
                  <p:embed/>
                </p:oleObj>
              </mc:Choice>
              <mc:Fallback>
                <p:oleObj name="Equation" r:id="rId24" imgW="571252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89300"/>
                        <a:ext cx="895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5" name="Object 19"/>
          <p:cNvGraphicFramePr>
            <a:graphicFrameLocks noChangeAspect="1"/>
          </p:cNvGraphicFramePr>
          <p:nvPr/>
        </p:nvGraphicFramePr>
        <p:xfrm>
          <a:off x="3495675" y="3289300"/>
          <a:ext cx="895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71252" imgH="393529" progId="Equation.3">
                  <p:embed/>
                </p:oleObj>
              </mc:Choice>
              <mc:Fallback>
                <p:oleObj name="Equation" r:id="rId26" imgW="571252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3289300"/>
                        <a:ext cx="8953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6" name="Object 20"/>
          <p:cNvGraphicFramePr>
            <a:graphicFrameLocks noChangeAspect="1"/>
          </p:cNvGraphicFramePr>
          <p:nvPr/>
        </p:nvGraphicFramePr>
        <p:xfrm>
          <a:off x="4932363" y="3267075"/>
          <a:ext cx="736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69900" imgH="419100" progId="Equation.3">
                  <p:embed/>
                </p:oleObj>
              </mc:Choice>
              <mc:Fallback>
                <p:oleObj name="Equation" r:id="rId27" imgW="4699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67075"/>
                        <a:ext cx="736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rot="5400000" flipH="1" flipV="1">
            <a:off x="852488" y="4003675"/>
            <a:ext cx="571500" cy="428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 rot="16200000" flipH="1">
            <a:off x="1423988" y="4075113"/>
            <a:ext cx="571500" cy="2857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连接符 60"/>
          <p:cNvCxnSpPr>
            <a:cxnSpLocks noChangeShapeType="1"/>
          </p:cNvCxnSpPr>
          <p:nvPr/>
        </p:nvCxnSpPr>
        <p:spPr bwMode="auto">
          <a:xfrm rot="5400000" flipH="1" flipV="1">
            <a:off x="2066926" y="4075112"/>
            <a:ext cx="571500" cy="428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连接符 61"/>
          <p:cNvCxnSpPr>
            <a:cxnSpLocks noChangeShapeType="1"/>
          </p:cNvCxnSpPr>
          <p:nvPr/>
        </p:nvCxnSpPr>
        <p:spPr bwMode="auto">
          <a:xfrm rot="16200000" flipV="1">
            <a:off x="2602706" y="4110832"/>
            <a:ext cx="642937" cy="2857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64"/>
          <p:cNvCxnSpPr>
            <a:cxnSpLocks noChangeShapeType="1"/>
          </p:cNvCxnSpPr>
          <p:nvPr/>
        </p:nvCxnSpPr>
        <p:spPr bwMode="auto">
          <a:xfrm rot="5400000" flipH="1" flipV="1">
            <a:off x="3424238" y="4075112"/>
            <a:ext cx="571500" cy="428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6200000" flipV="1">
            <a:off x="3888581" y="4110832"/>
            <a:ext cx="642937" cy="2857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66"/>
          <p:cNvCxnSpPr>
            <a:cxnSpLocks noChangeShapeType="1"/>
          </p:cNvCxnSpPr>
          <p:nvPr/>
        </p:nvCxnSpPr>
        <p:spPr bwMode="auto">
          <a:xfrm rot="5400000" flipH="1" flipV="1">
            <a:off x="4638676" y="4075112"/>
            <a:ext cx="571500" cy="42862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67"/>
          <p:cNvCxnSpPr>
            <a:cxnSpLocks noChangeShapeType="1"/>
          </p:cNvCxnSpPr>
          <p:nvPr/>
        </p:nvCxnSpPr>
        <p:spPr bwMode="auto">
          <a:xfrm rot="16200000" flipV="1">
            <a:off x="5174456" y="4110832"/>
            <a:ext cx="642937" cy="2857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直接连接符 69"/>
          <p:cNvCxnSpPr>
            <a:cxnSpLocks noChangeShapeType="1"/>
          </p:cNvCxnSpPr>
          <p:nvPr/>
        </p:nvCxnSpPr>
        <p:spPr bwMode="auto">
          <a:xfrm flipV="1">
            <a:off x="3995738" y="1643063"/>
            <a:ext cx="236220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1077" name="Object 21"/>
          <p:cNvGraphicFramePr>
            <a:graphicFrameLocks noChangeAspect="1"/>
          </p:cNvGraphicFramePr>
          <p:nvPr/>
        </p:nvGraphicFramePr>
        <p:xfrm>
          <a:off x="6572250" y="1285875"/>
          <a:ext cx="1104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74364" imgH="393529" progId="Equation.3">
                  <p:embed/>
                </p:oleObj>
              </mc:Choice>
              <mc:Fallback>
                <p:oleObj name="Equation" r:id="rId29" imgW="774364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285875"/>
                        <a:ext cx="11049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接连接符 71"/>
          <p:cNvCxnSpPr>
            <a:cxnSpLocks noChangeShapeType="1"/>
          </p:cNvCxnSpPr>
          <p:nvPr/>
        </p:nvCxnSpPr>
        <p:spPr bwMode="auto">
          <a:xfrm flipV="1">
            <a:off x="4852988" y="2571750"/>
            <a:ext cx="1504950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3" name="Object 22"/>
          <p:cNvGraphicFramePr>
            <a:graphicFrameLocks noChangeAspect="1"/>
          </p:cNvGraphicFramePr>
          <p:nvPr/>
        </p:nvGraphicFramePr>
        <p:xfrm>
          <a:off x="6727825" y="2217738"/>
          <a:ext cx="10683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748975" imgH="393529" progId="Equation.3">
                  <p:embed/>
                </p:oleObj>
              </mc:Choice>
              <mc:Fallback>
                <p:oleObj name="Equation" r:id="rId31" imgW="748975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2217738"/>
                        <a:ext cx="10683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连接符 74"/>
          <p:cNvCxnSpPr>
            <a:cxnSpLocks noChangeShapeType="1"/>
          </p:cNvCxnSpPr>
          <p:nvPr/>
        </p:nvCxnSpPr>
        <p:spPr bwMode="auto">
          <a:xfrm flipV="1">
            <a:off x="5710238" y="3643313"/>
            <a:ext cx="790575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6" name="Object 23"/>
          <p:cNvGraphicFramePr>
            <a:graphicFrameLocks noChangeAspect="1"/>
          </p:cNvGraphicFramePr>
          <p:nvPr/>
        </p:nvGraphicFramePr>
        <p:xfrm>
          <a:off x="6781800" y="3289300"/>
          <a:ext cx="1104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774364" imgH="393529" progId="Equation.3">
                  <p:embed/>
                </p:oleObj>
              </mc:Choice>
              <mc:Fallback>
                <p:oleObj name="Equation" r:id="rId33" imgW="774364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89300"/>
                        <a:ext cx="11049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0" name="Object 24"/>
          <p:cNvGraphicFramePr>
            <a:graphicFrameLocks noChangeAspect="1"/>
          </p:cNvGraphicFramePr>
          <p:nvPr/>
        </p:nvGraphicFramePr>
        <p:xfrm>
          <a:off x="857250" y="5072063"/>
          <a:ext cx="28575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727200" imgH="508000" progId="Equation.3">
                  <p:embed/>
                </p:oleObj>
              </mc:Choice>
              <mc:Fallback>
                <p:oleObj name="Equation" r:id="rId35" imgW="1727200" imgH="508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072063"/>
                        <a:ext cx="28575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1" name="Object 25"/>
          <p:cNvGraphicFramePr>
            <a:graphicFrameLocks noChangeAspect="1"/>
          </p:cNvGraphicFramePr>
          <p:nvPr/>
        </p:nvGraphicFramePr>
        <p:xfrm>
          <a:off x="3714750" y="5072063"/>
          <a:ext cx="18573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117600" imgH="508000" progId="Equation.3">
                  <p:embed/>
                </p:oleObj>
              </mc:Choice>
              <mc:Fallback>
                <p:oleObj name="Equation" r:id="rId37" imgW="1117600" imgH="508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072063"/>
                        <a:ext cx="18573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2" name="Object 26"/>
          <p:cNvGraphicFramePr>
            <a:graphicFrameLocks noChangeAspect="1"/>
          </p:cNvGraphicFramePr>
          <p:nvPr/>
        </p:nvGraphicFramePr>
        <p:xfrm>
          <a:off x="5643563" y="5286375"/>
          <a:ext cx="1087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545626" imgH="215713" progId="Equation.3">
                  <p:embed/>
                </p:oleObj>
              </mc:Choice>
              <mc:Fallback>
                <p:oleObj name="Equation" r:id="rId39" imgW="545626" imgH="2157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286375"/>
                        <a:ext cx="10874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整数划分问题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如果设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p(n)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为正整数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的划分数，则难以找到递归关系，因此考虑增加一个自变量：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将最大加数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的划分个数记作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可以建立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的如下递归关系</a:t>
            </a:r>
            <a:endParaRPr lang="en-US" altLang="zh-CN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D2327-8858-4D95-A85A-7BE6CCC07D99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500" y="2500313"/>
            <a:ext cx="8358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(1) q(n,1)=1,n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1;   </a:t>
            </a:r>
            <a:r>
              <a:rPr lang="en-US" altLang="zh-CN" sz="20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m=1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最大加数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，任何正整数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只有一种划分形式，即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" y="3357563"/>
            <a:ext cx="748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(2) q(</a:t>
            </a:r>
            <a:r>
              <a:rPr lang="en-US" altLang="zh-CN" sz="2000" b="1" dirty="0" err="1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)=q(</a:t>
            </a:r>
            <a:r>
              <a:rPr lang="en-US" altLang="zh-CN" sz="2000" b="1" dirty="0" err="1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n,n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),  </a:t>
            </a:r>
            <a:r>
              <a:rPr lang="en-US" altLang="zh-CN" sz="20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0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lang="en-US" altLang="zh-CN" sz="20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最大加数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实际上不能大于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。因此，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q(1,m)=1</a:t>
            </a:r>
            <a:endParaRPr lang="zh-CN" altLang="en-US" sz="2000" b="1" dirty="0">
              <a:solidFill>
                <a:srgbClr val="0B0B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7143750" y="2643188"/>
          <a:ext cx="15224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52087" imgH="342751" progId="Equation.3">
                  <p:embed/>
                </p:oleObj>
              </mc:Choice>
              <mc:Fallback>
                <p:oleObj name="公式" r:id="rId3" imgW="952087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2643188"/>
                        <a:ext cx="15224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2938" y="4214813"/>
            <a:ext cx="67865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(3) q(</a:t>
            </a:r>
            <a:r>
              <a:rPr lang="en-US" altLang="zh-CN" sz="2000" b="1" dirty="0" err="1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n,n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)=1+q(n,n-1);</a:t>
            </a:r>
            <a:r>
              <a:rPr lang="en-US" altLang="zh-CN" sz="20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m=n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的划分由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=n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的划分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≤n-1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的划分组成</a:t>
            </a:r>
            <a:r>
              <a:rPr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2938" y="5214938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(4) q(</a:t>
            </a:r>
            <a:r>
              <a:rPr lang="en-US" altLang="zh-CN" sz="2000" b="1" dirty="0" err="1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20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q(n-</a:t>
            </a:r>
            <a:r>
              <a:rPr lang="en-US" altLang="zh-CN" sz="2000" b="1" dirty="0" err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m,m</a:t>
            </a:r>
            <a:r>
              <a:rPr lang="en-US" altLang="zh-CN" sz="20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)+ </a:t>
            </a:r>
            <a:r>
              <a:rPr lang="en-US" altLang="zh-CN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q(n,m-1)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n&gt;m&gt;1;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的最大加数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的划分由</a:t>
            </a:r>
            <a:r>
              <a:rPr lang="en-US" altLang="zh-CN" sz="20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=m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的划分和</a:t>
            </a:r>
            <a:r>
              <a:rPr lang="en-US" altLang="zh-CN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≤m-1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sz="20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&lt;m)</a:t>
            </a:r>
            <a:r>
              <a:rPr lang="zh-CN" altLang="en-US" sz="20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的划分组成。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6091238"/>
            <a:ext cx="2006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线性时间选择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改进的选择算法</a:t>
            </a:r>
            <a:endParaRPr lang="en-US" altLang="zh-CN">
              <a:ea typeface="黑体" panose="02010609060101010101" pitchFamily="49" charset="-122"/>
            </a:endParaRPr>
          </a:p>
          <a:p>
            <a:pPr lvl="1" eaLnBrk="1" hangingPunct="1"/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3A98F-5FCC-4277-AE41-9E44BCD6488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685" name="Object 2"/>
          <p:cNvGraphicFramePr>
            <a:graphicFrameLocks noChangeAspect="1"/>
          </p:cNvGraphicFramePr>
          <p:nvPr/>
        </p:nvGraphicFramePr>
        <p:xfrm>
          <a:off x="1285875" y="2071688"/>
          <a:ext cx="52863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482600" progId="Equation.3">
                  <p:embed/>
                </p:oleObj>
              </mc:Choice>
              <mc:Fallback>
                <p:oleObj name="Equation" r:id="rId2" imgW="26543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071688"/>
                        <a:ext cx="52863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928938" y="3643313"/>
          <a:ext cx="1633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03112" progId="Equation.3">
                  <p:embed/>
                </p:oleObj>
              </mc:Choice>
              <mc:Fallback>
                <p:oleObj name="Equation" r:id="rId4" imgW="774364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643313"/>
                        <a:ext cx="16335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1500" y="4429125"/>
            <a:ext cx="8137525" cy="1577975"/>
          </a:xfrm>
          <a:prstGeom prst="rect">
            <a:avLst/>
          </a:prstGeom>
          <a:solidFill>
            <a:srgbClr val="FFFF99"/>
          </a:solidFill>
          <a:ln w="25400" cmpd="dbl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改进的选择算法将每一组的大小定为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，并选取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75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作为是否作递归调用的分界点。这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点保证了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T(n)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的递归式中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个自变量之和</a:t>
            </a:r>
            <a:r>
              <a:rPr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n/5+3n/4=19n/20=</a:t>
            </a:r>
            <a:r>
              <a:rPr lang="en-US" altLang="en-US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ε</a:t>
            </a:r>
            <a:r>
              <a:rPr lang="en-US" altLang="zh-CN" sz="2400" b="1">
                <a:solidFill>
                  <a:srgbClr val="9900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0&lt;</a:t>
            </a:r>
            <a:r>
              <a:rPr lang="en-US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ε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&lt;1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。这是使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T(n)=O(n)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的关键之处。当然，除了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75</a:t>
            </a:r>
            <a:r>
              <a:rPr lang="zh-CN" altLang="en-US" sz="2400" b="1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之外，还有其他选择。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最接近点对问题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99040" cy="48768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给定平面上</a:t>
            </a:r>
            <a:r>
              <a:rPr lang="en-US" altLang="zh-CN" sz="2800" i="1" dirty="0"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ea typeface="黑体" panose="02010609060101010101" pitchFamily="49" charset="-122"/>
              </a:rPr>
              <a:t>个点的集合</a:t>
            </a:r>
            <a:r>
              <a:rPr lang="en-US" altLang="zh-CN" sz="2800" i="1" dirty="0">
                <a:ea typeface="黑体" panose="02010609060101010101" pitchFamily="49" charset="-122"/>
              </a:rPr>
              <a:t>S</a:t>
            </a:r>
            <a:r>
              <a:rPr lang="zh-CN" altLang="en-US" sz="2800" dirty="0">
                <a:ea typeface="黑体" panose="02010609060101010101" pitchFamily="49" charset="-122"/>
              </a:rPr>
              <a:t>，找出距离最小的点对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算法应用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404"/>
                </a:solidFill>
                <a:latin typeface="+mn-ea"/>
              </a:rPr>
              <a:t>常用于空中交通的计算机自动控制系统，也是计算机几何学研究的基本问题之一</a:t>
            </a:r>
            <a:endParaRPr lang="en-US" altLang="zh-CN" dirty="0">
              <a:solidFill>
                <a:srgbClr val="000404"/>
              </a:solidFill>
              <a:latin typeface="+mn-ea"/>
            </a:endParaRPr>
          </a:p>
          <a:p>
            <a:pPr lvl="1" eaLnBrk="1" hangingPunct="1"/>
            <a:r>
              <a:rPr lang="zh-CN" altLang="en-US" dirty="0">
                <a:solidFill>
                  <a:srgbClr val="000404"/>
                </a:solidFill>
                <a:latin typeface="+mn-ea"/>
              </a:rPr>
              <a:t>假设在一片金属上钻</a:t>
            </a:r>
            <a:r>
              <a:rPr lang="en-US" altLang="zh-CN" dirty="0">
                <a:solidFill>
                  <a:srgbClr val="000404"/>
                </a:solidFill>
                <a:latin typeface="+mn-ea"/>
              </a:rPr>
              <a:t>n </a:t>
            </a:r>
            <a:r>
              <a:rPr lang="zh-CN" altLang="en-US" dirty="0">
                <a:solidFill>
                  <a:srgbClr val="000404"/>
                </a:solidFill>
                <a:latin typeface="+mn-ea"/>
              </a:rPr>
              <a:t>个大小一样的洞，如果洞太近，金属可能会断。若知道任意两个洞的最小距离，可估计金属断裂的概率。这种最小距离问题实际上也就是距离最近的点对问题。</a:t>
            </a:r>
            <a:endParaRPr lang="zh-CN" altLang="en-US" dirty="0">
              <a:latin typeface="+mn-ea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146840-4047-444E-821D-19D9C7155FD9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最接近点对问题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7999040" cy="48768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简单暴力方法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对任意点对，计算两点之间的距离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找出距离最小的点对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sz="2800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问题的时间复杂性下界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log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146840-4047-444E-821D-19D9C7155FD9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25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最接近点对问题（一维）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一维情形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/>
              <a:t>S</a:t>
            </a:r>
            <a:r>
              <a:rPr lang="zh-CN" altLang="en-US" dirty="0"/>
              <a:t>中的</a:t>
            </a:r>
            <a:r>
              <a:rPr lang="en-US" altLang="zh-CN" dirty="0"/>
              <a:t>n</a:t>
            </a:r>
            <a:r>
              <a:rPr lang="zh-CN" altLang="en-US" dirty="0"/>
              <a:t>个点退化为</a:t>
            </a:r>
            <a:r>
              <a:rPr lang="en-US" altLang="zh-CN" dirty="0"/>
              <a:t>x</a:t>
            </a:r>
            <a:r>
              <a:rPr lang="zh-CN" altLang="en-US" dirty="0"/>
              <a:t>轴上的</a:t>
            </a:r>
            <a:r>
              <a:rPr lang="en-US" altLang="zh-CN" dirty="0"/>
              <a:t>n</a:t>
            </a:r>
            <a:r>
              <a:rPr lang="zh-CN" altLang="en-US" dirty="0"/>
              <a:t>个实数 </a:t>
            </a:r>
            <a:r>
              <a:rPr lang="en-US" altLang="zh-CN" dirty="0"/>
              <a:t>x1,x2,…,</a:t>
            </a:r>
            <a:r>
              <a:rPr lang="en-US" altLang="zh-CN" dirty="0" err="1"/>
              <a:t>xn</a:t>
            </a:r>
            <a:r>
              <a:rPr lang="zh-CN" altLang="en-US" dirty="0"/>
              <a:t>。最接近点对即为这</a:t>
            </a:r>
            <a:r>
              <a:rPr lang="en-US" altLang="zh-CN" dirty="0"/>
              <a:t>n</a:t>
            </a:r>
            <a:r>
              <a:rPr lang="zh-CN" altLang="en-US" dirty="0"/>
              <a:t>个实数中相差最小的</a:t>
            </a:r>
            <a:r>
              <a:rPr lang="en-US" altLang="zh-CN" dirty="0"/>
              <a:t>2</a:t>
            </a:r>
            <a:r>
              <a:rPr lang="zh-CN" altLang="en-US" dirty="0"/>
              <a:t>个实数。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简单方法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将</a:t>
            </a:r>
            <a:r>
              <a:rPr lang="en-US" altLang="zh-CN" dirty="0"/>
              <a:t>S</a:t>
            </a:r>
            <a:r>
              <a:rPr lang="zh-CN" altLang="en-US" dirty="0"/>
              <a:t>中的点</a:t>
            </a:r>
            <a:r>
              <a:rPr lang="zh-CN" altLang="en-US" dirty="0">
                <a:solidFill>
                  <a:srgbClr val="FF0000"/>
                </a:solidFill>
              </a:rPr>
              <a:t>按坐标排好序</a:t>
            </a:r>
            <a:r>
              <a:rPr lang="zh-CN" altLang="en-US" dirty="0"/>
              <a:t>，用一次线性扫描就可以找出最接近点对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时间复杂性：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log 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排序方法不能推广到二维情形！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434C7-9CD5-4345-A12E-5D1484280FD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最接近点对问题（一维）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110538" cy="48768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分治方法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200" dirty="0"/>
              <a:t>用</a:t>
            </a:r>
            <a:r>
              <a:rPr lang="en-US" altLang="zh-CN" sz="2200" dirty="0"/>
              <a:t>x</a:t>
            </a:r>
            <a:r>
              <a:rPr lang="zh-CN" altLang="en-US" sz="2200" dirty="0"/>
              <a:t>轴上某个点</a:t>
            </a:r>
            <a:r>
              <a:rPr lang="en-US" altLang="zh-CN" sz="2200" dirty="0"/>
              <a:t>m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划分为</a:t>
            </a:r>
            <a:r>
              <a:rPr lang="en-US" altLang="zh-CN" sz="2200" dirty="0"/>
              <a:t>2</a:t>
            </a:r>
            <a:r>
              <a:rPr lang="zh-CN" altLang="en-US" sz="2200" dirty="0"/>
              <a:t>个子集</a:t>
            </a:r>
            <a:r>
              <a:rPr lang="en-US" altLang="zh-CN" sz="2200" dirty="0"/>
              <a:t>S1</a:t>
            </a:r>
            <a:r>
              <a:rPr lang="zh-CN" altLang="en-US" sz="2200" dirty="0"/>
              <a:t>和</a:t>
            </a:r>
            <a:r>
              <a:rPr lang="en-US" altLang="zh-CN" sz="2200" dirty="0"/>
              <a:t>S2 </a:t>
            </a:r>
            <a:r>
              <a:rPr lang="zh-CN" altLang="en-US" sz="2200" dirty="0"/>
              <a:t>，使得</a:t>
            </a:r>
            <a:r>
              <a:rPr lang="en-US" altLang="zh-CN" sz="2200" dirty="0"/>
              <a:t>S1={</a:t>
            </a:r>
            <a:r>
              <a:rPr lang="en-US" altLang="zh-CN" sz="2200" dirty="0" err="1"/>
              <a:t>x</a:t>
            </a:r>
            <a:r>
              <a:rPr lang="en-US" altLang="zh-CN" sz="2200" dirty="0" err="1">
                <a:sym typeface="Symbol" panose="05050102010706020507" pitchFamily="18" charset="2"/>
              </a:rPr>
              <a:t>m</a:t>
            </a:r>
            <a:r>
              <a:rPr lang="en-US" altLang="zh-CN" sz="2200" dirty="0"/>
              <a:t>}</a:t>
            </a:r>
            <a:r>
              <a:rPr lang="zh-CN" altLang="en-US" sz="2200" dirty="0"/>
              <a:t>；</a:t>
            </a:r>
            <a:r>
              <a:rPr lang="en-US" altLang="zh-CN" sz="2200" dirty="0"/>
              <a:t>S2={x&gt;m}</a:t>
            </a:r>
            <a:r>
              <a:rPr lang="zh-CN" altLang="en-US" sz="2200" dirty="0"/>
              <a:t>。</a:t>
            </a:r>
            <a:r>
              <a:rPr lang="zh-CN" altLang="en-US" sz="2200" dirty="0">
                <a:solidFill>
                  <a:srgbClr val="FF0000"/>
                </a:solidFill>
              </a:rPr>
              <a:t>基于平衡子问题的思想</a:t>
            </a:r>
            <a:r>
              <a:rPr lang="zh-CN" altLang="en-US" sz="2200" dirty="0"/>
              <a:t>，用</a:t>
            </a:r>
            <a:r>
              <a:rPr lang="en-US" altLang="zh-CN" sz="2200" dirty="0"/>
              <a:t>S</a:t>
            </a:r>
            <a:r>
              <a:rPr lang="zh-CN" altLang="en-US" sz="2200" dirty="0"/>
              <a:t>中各点坐标的中位数来作分割点。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dirty="0">
                <a:solidFill>
                  <a:srgbClr val="0B0BFF"/>
                </a:solidFill>
              </a:rPr>
              <a:t>对于</a:t>
            </a:r>
            <a:r>
              <a:rPr lang="en-US" altLang="zh-CN" sz="2200" dirty="0">
                <a:solidFill>
                  <a:srgbClr val="0B0BFF"/>
                </a:solidFill>
              </a:rPr>
              <a:t>S</a:t>
            </a:r>
            <a:r>
              <a:rPr lang="zh-CN" altLang="en-US" sz="2200" dirty="0">
                <a:solidFill>
                  <a:srgbClr val="0B0BFF"/>
                </a:solidFill>
              </a:rPr>
              <a:t>中的任意两个点</a:t>
            </a:r>
            <a:r>
              <a:rPr lang="en-US" altLang="zh-CN" sz="2200" dirty="0">
                <a:solidFill>
                  <a:srgbClr val="0B0BFF"/>
                </a:solidFill>
              </a:rPr>
              <a:t>a</a:t>
            </a:r>
            <a:r>
              <a:rPr lang="zh-CN" altLang="en-US" sz="2200" dirty="0">
                <a:solidFill>
                  <a:srgbClr val="0B0BFF"/>
                </a:solidFill>
              </a:rPr>
              <a:t>和</a:t>
            </a:r>
            <a:r>
              <a:rPr lang="en-US" altLang="zh-CN" sz="2200" dirty="0">
                <a:solidFill>
                  <a:srgbClr val="0B0BFF"/>
                </a:solidFill>
              </a:rPr>
              <a:t>b</a:t>
            </a:r>
            <a:r>
              <a:rPr lang="zh-CN" altLang="en-US" sz="2200" dirty="0">
                <a:solidFill>
                  <a:srgbClr val="0B0BFF"/>
                </a:solidFill>
              </a:rPr>
              <a:t>，至多存在三种情况：</a:t>
            </a:r>
            <a:endParaRPr lang="en-US" altLang="zh-CN" sz="2200" dirty="0">
              <a:solidFill>
                <a:srgbClr val="0B0BFF"/>
              </a:solidFill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CN" sz="2200" dirty="0" err="1">
                <a:solidFill>
                  <a:srgbClr val="0B0BFF"/>
                </a:solidFill>
              </a:rPr>
              <a:t>a,b</a:t>
            </a:r>
            <a:r>
              <a:rPr lang="zh-CN" altLang="en-US" sz="2000" dirty="0"/>
              <a:t>均在</a:t>
            </a:r>
            <a:r>
              <a:rPr lang="en-US" altLang="zh-CN" sz="2000" dirty="0"/>
              <a:t> </a:t>
            </a:r>
            <a:r>
              <a:rPr lang="en-US" altLang="zh-CN" sz="2200" dirty="0"/>
              <a:t>S1</a:t>
            </a:r>
            <a:r>
              <a:rPr lang="zh-CN" altLang="en-US" sz="2200" dirty="0"/>
              <a:t>，假设最接近点对</a:t>
            </a:r>
            <a:r>
              <a:rPr lang="en-US" altLang="zh-CN" sz="2200" dirty="0">
                <a:solidFill>
                  <a:srgbClr val="0B0BFF"/>
                </a:solidFill>
              </a:rPr>
              <a:t>d1=|p1-p2|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CN" sz="2200" dirty="0" err="1">
                <a:solidFill>
                  <a:srgbClr val="0B0BFF"/>
                </a:solidFill>
              </a:rPr>
              <a:t>a,b</a:t>
            </a:r>
            <a:r>
              <a:rPr lang="zh-CN" altLang="en-US" sz="2000" dirty="0"/>
              <a:t>均在</a:t>
            </a:r>
            <a:r>
              <a:rPr lang="en-US" altLang="zh-CN" sz="2000" dirty="0"/>
              <a:t> </a:t>
            </a:r>
            <a:r>
              <a:rPr lang="en-US" altLang="zh-CN" sz="2200" dirty="0"/>
              <a:t>S2</a:t>
            </a:r>
            <a:r>
              <a:rPr lang="zh-CN" altLang="en-US" sz="2200" dirty="0"/>
              <a:t>，假设最接近点对</a:t>
            </a:r>
            <a:r>
              <a:rPr lang="en-US" altLang="zh-CN" sz="2200" dirty="0">
                <a:solidFill>
                  <a:srgbClr val="0B0BFF"/>
                </a:solidFill>
              </a:rPr>
              <a:t>d2=|q1-q2|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CN" sz="2200" dirty="0">
                <a:solidFill>
                  <a:srgbClr val="0B0BFF"/>
                </a:solidFill>
              </a:rPr>
              <a:t>a ,b</a:t>
            </a:r>
            <a:r>
              <a:rPr lang="zh-CN" altLang="en-US" sz="2000" dirty="0"/>
              <a:t> 分别在</a:t>
            </a:r>
            <a:r>
              <a:rPr lang="en-US" altLang="zh-CN" sz="2200" dirty="0"/>
              <a:t> S1</a:t>
            </a:r>
            <a:r>
              <a:rPr lang="zh-CN" altLang="en-US" sz="2200" dirty="0"/>
              <a:t>和</a:t>
            </a:r>
            <a:r>
              <a:rPr lang="en-US" altLang="zh-CN" sz="2200" dirty="0"/>
              <a:t>S2</a:t>
            </a:r>
            <a:r>
              <a:rPr lang="zh-CN" altLang="en-US" sz="2200" dirty="0"/>
              <a:t>，假设最接近点对</a:t>
            </a:r>
            <a:r>
              <a:rPr lang="en-US" altLang="zh-CN" sz="2200" dirty="0">
                <a:solidFill>
                  <a:srgbClr val="0B0BFF"/>
                </a:solidFill>
              </a:rPr>
              <a:t>d3=|p3-q3|</a:t>
            </a:r>
            <a:r>
              <a:rPr lang="zh-CN" altLang="en-US" sz="2200" dirty="0">
                <a:solidFill>
                  <a:srgbClr val="0B0BFF"/>
                </a:solidFill>
              </a:rPr>
              <a:t>，</a:t>
            </a:r>
            <a:r>
              <a:rPr lang="zh-CN" altLang="en-US" sz="2200" dirty="0"/>
              <a:t>此时</a:t>
            </a:r>
            <a:r>
              <a:rPr lang="en-US" altLang="zh-CN" sz="2200" dirty="0"/>
              <a:t>p3</a:t>
            </a:r>
            <a:r>
              <a:rPr lang="zh-CN" altLang="en-US" sz="2200" dirty="0"/>
              <a:t>必然是</a:t>
            </a:r>
            <a:r>
              <a:rPr lang="en-US" altLang="zh-CN" sz="2200" dirty="0"/>
              <a:t>S1</a:t>
            </a:r>
            <a:r>
              <a:rPr lang="zh-CN" altLang="en-US" sz="2200" dirty="0"/>
              <a:t>中</a:t>
            </a:r>
            <a:r>
              <a:rPr lang="en-US" altLang="zh-CN" sz="2200" dirty="0"/>
              <a:t>x</a:t>
            </a:r>
            <a:r>
              <a:rPr lang="zh-CN" altLang="en-US" sz="2200" dirty="0"/>
              <a:t>坐标最大的点，同时</a:t>
            </a:r>
            <a:r>
              <a:rPr lang="en-US" altLang="zh-CN" sz="2200" dirty="0"/>
              <a:t>q3</a:t>
            </a:r>
            <a:r>
              <a:rPr lang="zh-CN" altLang="en-US" sz="2200" dirty="0"/>
              <a:t>是</a:t>
            </a:r>
            <a:r>
              <a:rPr lang="en-US" altLang="zh-CN" sz="2200" dirty="0"/>
              <a:t>S2</a:t>
            </a:r>
            <a:r>
              <a:rPr lang="zh-CN" altLang="en-US" sz="2200" dirty="0"/>
              <a:t>中</a:t>
            </a:r>
            <a:r>
              <a:rPr lang="en-US" altLang="zh-CN" sz="2200" dirty="0"/>
              <a:t>x</a:t>
            </a:r>
            <a:r>
              <a:rPr lang="zh-CN" altLang="en-US" sz="2200" dirty="0"/>
              <a:t>坐标最小的点</a:t>
            </a:r>
            <a:endParaRPr lang="en-US" altLang="zh-CN" sz="2200" dirty="0"/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zh-CN" sz="2200" dirty="0">
              <a:solidFill>
                <a:srgbClr val="0B0BFF"/>
              </a:solidFill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zh-CN" sz="2200" dirty="0">
              <a:solidFill>
                <a:srgbClr val="0B0BFF"/>
              </a:solidFill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3970D1-B1B1-4A45-A6AD-49405B94694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5" descr="t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13176"/>
            <a:ext cx="698341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3373846" y="5127479"/>
            <a:ext cx="2295498" cy="1427209"/>
            <a:chOff x="3373846" y="5127479"/>
            <a:chExt cx="2295498" cy="1427209"/>
          </a:xfrm>
        </p:grpSpPr>
        <p:sp>
          <p:nvSpPr>
            <p:cNvPr id="4" name="文本框 3"/>
            <p:cNvSpPr txBox="1"/>
            <p:nvPr/>
          </p:nvSpPr>
          <p:spPr>
            <a:xfrm>
              <a:off x="3689315" y="5127479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圈儿中分别只有一个点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373846" y="5650160"/>
              <a:ext cx="1928144" cy="904528"/>
              <a:chOff x="3373846" y="5650160"/>
              <a:chExt cx="1928144" cy="904528"/>
            </a:xfrm>
          </p:grpSpPr>
          <p:sp>
            <p:nvSpPr>
              <p:cNvPr id="2" name="椭圆 1"/>
              <p:cNvSpPr/>
              <p:nvPr/>
            </p:nvSpPr>
            <p:spPr bwMode="auto">
              <a:xfrm>
                <a:off x="3995936" y="5670984"/>
                <a:ext cx="651830" cy="36004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4644008" y="5661248"/>
                <a:ext cx="657982" cy="36004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 bwMode="auto">
              <a:xfrm flipV="1">
                <a:off x="3995936" y="5661248"/>
                <a:ext cx="0" cy="5871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flipH="1" flipV="1">
                <a:off x="5292080" y="5650160"/>
                <a:ext cx="9910" cy="59824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箭头连接符 16"/>
              <p:cNvCxnSpPr/>
              <p:nvPr/>
            </p:nvCxnSpPr>
            <p:spPr bwMode="auto">
              <a:xfrm>
                <a:off x="3995936" y="6248400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20" name="文本框 19"/>
              <p:cNvSpPr txBox="1"/>
              <p:nvPr/>
            </p:nvSpPr>
            <p:spPr>
              <a:xfrm>
                <a:off x="3373846" y="6246911"/>
                <a:ext cx="12426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d=min(d1,d2)</a:t>
                </a:r>
                <a:endParaRPr lang="zh-CN" altLang="en-US" sz="1400" dirty="0"/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>
                <a:off x="4644008" y="6258913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22" name="文本框 21"/>
              <p:cNvSpPr txBox="1"/>
              <p:nvPr/>
            </p:nvSpPr>
            <p:spPr>
              <a:xfrm>
                <a:off x="4826018" y="623731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</a:t>
                </a:r>
                <a:endParaRPr lang="zh-CN" altLang="en-US" sz="1400" dirty="0"/>
              </a:p>
            </p:txBody>
          </p:sp>
        </p:grp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329504" y="6235898"/>
            <a:ext cx="3496444" cy="461665"/>
          </a:xfrm>
          <a:prstGeom prst="rect">
            <a:avLst/>
          </a:prstGeom>
          <a:solidFill>
            <a:srgbClr val="FFFF99"/>
          </a:solidFill>
          <a:ln w="25400" cmpd="dbl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合并步骤可在</a:t>
            </a:r>
            <a:r>
              <a:rPr lang="en-US" altLang="zh-CN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O(n)</a:t>
            </a:r>
            <a:r>
              <a:rPr lang="zh-CN" altLang="en-US" sz="24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完成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898026" y="2578519"/>
            <a:ext cx="2554294" cy="400110"/>
          </a:xfrm>
          <a:prstGeom prst="rect">
            <a:avLst/>
          </a:prstGeom>
          <a:solidFill>
            <a:srgbClr val="FFFF99"/>
          </a:solidFill>
          <a:ln w="25400" cmpd="dbl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线性时间选择，</a:t>
            </a:r>
            <a:r>
              <a:rPr lang="en-US" altLang="zh-CN" sz="20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O(n)</a:t>
            </a:r>
            <a:endParaRPr lang="zh-CN" altLang="en-US" sz="2000" b="1" dirty="0">
              <a:solidFill>
                <a:srgbClr val="0B0B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最接近点对问题（一维）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110538" cy="48768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分治方法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200" dirty="0"/>
              <a:t>以中位数分割，递归地在</a:t>
            </a:r>
            <a:r>
              <a:rPr lang="en-US" altLang="zh-CN" sz="2200" dirty="0"/>
              <a:t>S1</a:t>
            </a:r>
            <a:r>
              <a:rPr lang="zh-CN" altLang="en-US" sz="2200" dirty="0"/>
              <a:t>和</a:t>
            </a:r>
            <a:r>
              <a:rPr lang="en-US" altLang="zh-CN" sz="2200" dirty="0"/>
              <a:t>S2</a:t>
            </a:r>
            <a:r>
              <a:rPr lang="zh-CN" altLang="en-US" sz="2200" dirty="0"/>
              <a:t>上找出其最接近点对</a:t>
            </a:r>
            <a:r>
              <a:rPr lang="en-US" altLang="zh-CN" sz="2200" dirty="0">
                <a:solidFill>
                  <a:srgbClr val="0B0BFF"/>
                </a:solidFill>
              </a:rPr>
              <a:t>d1=|p1-p2|</a:t>
            </a:r>
            <a:r>
              <a:rPr lang="zh-CN" altLang="en-US" sz="2200" dirty="0"/>
              <a:t>和</a:t>
            </a:r>
            <a:r>
              <a:rPr lang="en-US" altLang="zh-CN" sz="2200" dirty="0">
                <a:solidFill>
                  <a:srgbClr val="0B0BFF"/>
                </a:solidFill>
              </a:rPr>
              <a:t>d2=|q1-q2|</a:t>
            </a:r>
          </a:p>
          <a:p>
            <a:pPr lvl="1" eaLnBrk="1" hangingPunct="1"/>
            <a:r>
              <a:rPr lang="zh-CN" altLang="en-US" sz="2200" dirty="0"/>
              <a:t>取</a:t>
            </a:r>
            <a:r>
              <a:rPr lang="en-US" altLang="zh-CN" sz="2200" dirty="0"/>
              <a:t>S1</a:t>
            </a:r>
            <a:r>
              <a:rPr lang="zh-CN" altLang="en-US" sz="2200" dirty="0"/>
              <a:t>中坐标</a:t>
            </a:r>
            <a:r>
              <a:rPr lang="zh-CN" altLang="en-US" sz="2200" dirty="0">
                <a:solidFill>
                  <a:srgbClr val="FF0000"/>
                </a:solidFill>
              </a:rPr>
              <a:t>最大</a:t>
            </a:r>
            <a:r>
              <a:rPr lang="zh-CN" altLang="en-US" sz="2200" dirty="0"/>
              <a:t>的点</a:t>
            </a:r>
            <a:r>
              <a:rPr lang="en-US" altLang="zh-CN" sz="2200" dirty="0"/>
              <a:t>p3</a:t>
            </a:r>
            <a:r>
              <a:rPr lang="zh-CN" altLang="en-US" sz="2200" dirty="0"/>
              <a:t>，</a:t>
            </a:r>
            <a:r>
              <a:rPr lang="en-US" altLang="zh-CN" sz="2200" dirty="0"/>
              <a:t>S2</a:t>
            </a:r>
            <a:r>
              <a:rPr lang="zh-CN" altLang="en-US" sz="2200" dirty="0"/>
              <a:t>中坐标</a:t>
            </a:r>
            <a:r>
              <a:rPr lang="zh-CN" altLang="en-US" sz="2200" dirty="0">
                <a:solidFill>
                  <a:srgbClr val="FF0000"/>
                </a:solidFill>
              </a:rPr>
              <a:t>最小</a:t>
            </a:r>
            <a:r>
              <a:rPr lang="zh-CN" altLang="en-US" sz="2200" dirty="0"/>
              <a:t>的点</a:t>
            </a:r>
            <a:r>
              <a:rPr lang="en-US" altLang="zh-CN" sz="2200" dirty="0"/>
              <a:t>q3</a:t>
            </a:r>
            <a:r>
              <a:rPr lang="zh-CN" altLang="en-US" sz="2200" dirty="0"/>
              <a:t>，</a:t>
            </a:r>
            <a:r>
              <a:rPr lang="en-US" altLang="zh-CN" sz="2200" dirty="0">
                <a:solidFill>
                  <a:srgbClr val="0B0BFF"/>
                </a:solidFill>
              </a:rPr>
              <a:t>d3=|p3-q3|</a:t>
            </a:r>
          </a:p>
          <a:p>
            <a:pPr lvl="1" eaLnBrk="1" hangingPunct="1"/>
            <a:r>
              <a:rPr lang="en-US" altLang="zh-CN" sz="2200" dirty="0">
                <a:solidFill>
                  <a:srgbClr val="0B0BFF"/>
                </a:solidFill>
              </a:rPr>
              <a:t>d=min{d1, d2, d3}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3970D1-B1B1-4A45-A6AD-49405B94694B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5" descr="t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35" y="3497078"/>
            <a:ext cx="698341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6963" y="5604561"/>
            <a:ext cx="6983412" cy="10156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atin typeface="Arial" charset="0"/>
                <a:ea typeface="宋体" charset="-122"/>
              </a:rPr>
              <a:t>时间复杂性</a:t>
            </a:r>
            <a:endParaRPr lang="en-US" altLang="zh-CN" sz="2000" b="1" dirty="0"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en-US" altLang="zh-CN" sz="2000" b="1" i="1" dirty="0">
                <a:latin typeface="Arial" charset="0"/>
                <a:ea typeface="宋体" charset="-122"/>
              </a:rPr>
              <a:t>T</a:t>
            </a:r>
            <a:r>
              <a:rPr lang="en-US" altLang="zh-CN" sz="2000" b="1" dirty="0">
                <a:latin typeface="Arial" charset="0"/>
                <a:ea typeface="宋体" charset="-122"/>
              </a:rPr>
              <a:t>(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n</a:t>
            </a:r>
            <a:r>
              <a:rPr lang="en-US" altLang="zh-CN" sz="2000" b="1" dirty="0">
                <a:latin typeface="Arial" charset="0"/>
                <a:ea typeface="宋体" charset="-122"/>
              </a:rPr>
              <a:t>)=2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T</a:t>
            </a:r>
            <a:r>
              <a:rPr lang="en-US" altLang="zh-CN" sz="2000" b="1" dirty="0">
                <a:latin typeface="Arial" charset="0"/>
                <a:ea typeface="宋体" charset="-122"/>
              </a:rPr>
              <a:t>(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n</a:t>
            </a:r>
            <a:r>
              <a:rPr lang="en-US" altLang="zh-CN" sz="2000" b="1" dirty="0">
                <a:latin typeface="Arial" charset="0"/>
                <a:ea typeface="宋体" charset="-122"/>
              </a:rPr>
              <a:t>/2)+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O</a:t>
            </a:r>
            <a:r>
              <a:rPr lang="en-US" altLang="zh-CN" sz="2000" b="1" dirty="0">
                <a:latin typeface="Arial" charset="0"/>
                <a:ea typeface="宋体" charset="-122"/>
              </a:rPr>
              <a:t>(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n</a:t>
            </a:r>
            <a:r>
              <a:rPr lang="en-US" altLang="zh-CN" sz="2000" b="1" dirty="0">
                <a:latin typeface="Arial" charset="0"/>
                <a:ea typeface="宋体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b="1" i="1" dirty="0">
                <a:latin typeface="Arial" charset="0"/>
                <a:ea typeface="宋体" charset="-122"/>
              </a:rPr>
              <a:t>T</a:t>
            </a:r>
            <a:r>
              <a:rPr lang="en-US" altLang="zh-CN" sz="2000" b="1" dirty="0">
                <a:latin typeface="Arial" charset="0"/>
                <a:ea typeface="宋体" charset="-122"/>
              </a:rPr>
              <a:t>(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n</a:t>
            </a:r>
            <a:r>
              <a:rPr lang="en-US" altLang="zh-CN" sz="2000" b="1" dirty="0">
                <a:latin typeface="Arial" charset="0"/>
                <a:ea typeface="宋体" charset="-122"/>
              </a:rPr>
              <a:t>)=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O</a:t>
            </a:r>
            <a:r>
              <a:rPr lang="en-US" altLang="zh-CN" sz="2000" b="1" dirty="0">
                <a:latin typeface="Arial" charset="0"/>
                <a:ea typeface="宋体" charset="-122"/>
              </a:rPr>
              <a:t>(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n</a:t>
            </a:r>
            <a:r>
              <a:rPr lang="en-US" altLang="zh-CN" sz="2000" b="1" dirty="0">
                <a:latin typeface="Arial" charset="0"/>
                <a:ea typeface="宋体" charset="-122"/>
              </a:rPr>
              <a:t> log </a:t>
            </a:r>
            <a:r>
              <a:rPr lang="en-US" altLang="zh-CN" sz="2000" b="1" i="1" dirty="0">
                <a:latin typeface="Arial" charset="0"/>
                <a:ea typeface="宋体" charset="-122"/>
              </a:rPr>
              <a:t>n</a:t>
            </a:r>
            <a:r>
              <a:rPr lang="en-US" altLang="zh-CN" sz="2000" b="1" dirty="0">
                <a:latin typeface="Arial" charset="0"/>
                <a:ea typeface="宋体" charset="-122"/>
              </a:rPr>
              <a:t>)</a:t>
            </a:r>
            <a:endParaRPr lang="zh-CN" altLang="en-US" sz="2000" b="1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059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最接近点对（二维）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4824413" cy="48768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黑体" panose="02010609060101010101" pitchFamily="49" charset="-122"/>
              </a:rPr>
              <a:t>二维情形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200" dirty="0"/>
              <a:t>选取</a:t>
            </a:r>
            <a:r>
              <a:rPr lang="en-US" altLang="zh-CN" sz="2200" i="1" dirty="0"/>
              <a:t>l</a:t>
            </a:r>
            <a:r>
              <a:rPr lang="en-US" altLang="zh-CN" sz="2200" dirty="0"/>
              <a:t>: x=m</a:t>
            </a:r>
            <a:r>
              <a:rPr lang="zh-CN" altLang="en-US" sz="2200" dirty="0"/>
              <a:t>作为分割线，请</a:t>
            </a:r>
            <a:r>
              <a:rPr lang="en-US" altLang="zh-CN" sz="2200" dirty="0"/>
              <a:t>S</a:t>
            </a:r>
            <a:r>
              <a:rPr lang="zh-CN" altLang="en-US" sz="2200" dirty="0"/>
              <a:t>分割为</a:t>
            </a:r>
            <a:r>
              <a:rPr lang="en-US" altLang="zh-CN" sz="2200" dirty="0"/>
              <a:t>S1</a:t>
            </a:r>
            <a:r>
              <a:rPr lang="zh-CN" altLang="en-US" sz="2200" dirty="0"/>
              <a:t>和</a:t>
            </a:r>
            <a:r>
              <a:rPr lang="en-US" altLang="zh-CN" sz="2200" dirty="0"/>
              <a:t>S2</a:t>
            </a:r>
            <a:r>
              <a:rPr lang="zh-CN" altLang="en-US" sz="2200" dirty="0"/>
              <a:t>。其中</a:t>
            </a:r>
            <a:r>
              <a:rPr lang="en-US" altLang="zh-CN" sz="2200" dirty="0"/>
              <a:t>m</a:t>
            </a:r>
            <a:r>
              <a:rPr lang="zh-CN" altLang="en-US" sz="2200" dirty="0"/>
              <a:t>取</a:t>
            </a:r>
            <a:r>
              <a:rPr lang="en-US" altLang="zh-CN" sz="2200" dirty="0"/>
              <a:t>S</a:t>
            </a:r>
            <a:r>
              <a:rPr lang="zh-CN" altLang="en-US" sz="2200" dirty="0"/>
              <a:t>中各点</a:t>
            </a:r>
            <a:r>
              <a:rPr lang="en-US" altLang="zh-CN" sz="2200" dirty="0"/>
              <a:t>x</a:t>
            </a:r>
            <a:r>
              <a:rPr lang="zh-CN" altLang="en-US" sz="2200" dirty="0"/>
              <a:t>坐标的中位数</a:t>
            </a:r>
            <a:r>
              <a:rPr lang="en-US" altLang="zh-CN" sz="2200" dirty="0">
                <a:solidFill>
                  <a:srgbClr val="FF0000"/>
                </a:solidFill>
              </a:rPr>
              <a:t>(O(n))</a:t>
            </a:r>
          </a:p>
          <a:p>
            <a:pPr lvl="1" eaLnBrk="1" hangingPunct="1"/>
            <a:r>
              <a:rPr lang="zh-CN" altLang="en-US" sz="2200" dirty="0"/>
              <a:t>递归地在</a:t>
            </a:r>
            <a:r>
              <a:rPr lang="en-US" altLang="zh-CN" sz="2200" dirty="0"/>
              <a:t>S1</a:t>
            </a:r>
            <a:r>
              <a:rPr lang="zh-CN" altLang="en-US" sz="2200" dirty="0"/>
              <a:t>和</a:t>
            </a:r>
            <a:r>
              <a:rPr lang="en-US" altLang="zh-CN" sz="2200" dirty="0"/>
              <a:t>S2</a:t>
            </a:r>
            <a:r>
              <a:rPr lang="zh-CN" altLang="en-US" sz="2200" dirty="0"/>
              <a:t>中找出其最小距离</a:t>
            </a:r>
            <a:r>
              <a:rPr lang="en-US" altLang="zh-CN" sz="2200" dirty="0"/>
              <a:t>d1</a:t>
            </a:r>
            <a:r>
              <a:rPr lang="zh-CN" altLang="en-US" sz="2200" dirty="0"/>
              <a:t>和</a:t>
            </a:r>
            <a:r>
              <a:rPr lang="en-US" altLang="zh-CN" sz="2200" dirty="0"/>
              <a:t>d2</a:t>
            </a:r>
            <a:r>
              <a:rPr lang="zh-CN" altLang="en-US" sz="2200" dirty="0"/>
              <a:t>，并设</a:t>
            </a:r>
            <a:r>
              <a:rPr lang="en-US" altLang="zh-CN" sz="2200" dirty="0">
                <a:solidFill>
                  <a:srgbClr val="FF0000"/>
                </a:solidFill>
              </a:rPr>
              <a:t>d=min{d1, d2}</a:t>
            </a:r>
          </a:p>
          <a:p>
            <a:pPr lvl="1" eaLnBrk="1" hangingPunct="1"/>
            <a:r>
              <a:rPr lang="en-US" altLang="zh-CN" sz="2200" dirty="0"/>
              <a:t>P1={(x, y)</a:t>
            </a:r>
            <a:r>
              <a:rPr lang="en-US" altLang="zh-CN" sz="2200" dirty="0">
                <a:sym typeface="Symbol" panose="05050102010706020507" pitchFamily="18" charset="2"/>
              </a:rPr>
              <a:t>S1 | m-d&lt;</a:t>
            </a:r>
            <a:r>
              <a:rPr lang="en-US" altLang="zh-CN" sz="2200" dirty="0" err="1">
                <a:sym typeface="Symbol" panose="05050102010706020507" pitchFamily="18" charset="2"/>
              </a:rPr>
              <a:t>xm</a:t>
            </a:r>
            <a:r>
              <a:rPr lang="en-US" altLang="zh-CN" sz="2200" dirty="0"/>
              <a:t>},  P2={(x, y)</a:t>
            </a:r>
            <a:r>
              <a:rPr lang="en-US" altLang="zh-CN" sz="2200" dirty="0">
                <a:sym typeface="Symbol" panose="05050102010706020507" pitchFamily="18" charset="2"/>
              </a:rPr>
              <a:t>S2 | m&lt;</a:t>
            </a:r>
            <a:r>
              <a:rPr lang="en-US" altLang="zh-CN" sz="2200" dirty="0" err="1">
                <a:sym typeface="Symbol" panose="05050102010706020507" pitchFamily="18" charset="2"/>
              </a:rPr>
              <a:t>xm+d</a:t>
            </a:r>
            <a:r>
              <a:rPr lang="en-US" altLang="zh-CN" sz="2200" dirty="0"/>
              <a:t>}</a:t>
            </a:r>
          </a:p>
          <a:p>
            <a:pPr lvl="1" eaLnBrk="1" hangingPunct="1"/>
            <a:r>
              <a:rPr lang="en-US" altLang="zh-CN" sz="2200" dirty="0"/>
              <a:t>S</a:t>
            </a:r>
            <a:r>
              <a:rPr lang="zh-CN" altLang="en-US" sz="2200" dirty="0"/>
              <a:t>中的最接近点对或者是</a:t>
            </a:r>
            <a:r>
              <a:rPr lang="en-US" altLang="zh-CN" sz="2200" dirty="0"/>
              <a:t>d</a:t>
            </a:r>
            <a:r>
              <a:rPr lang="zh-CN" altLang="en-US" sz="2200" dirty="0"/>
              <a:t>，或者是</a:t>
            </a:r>
            <a:r>
              <a:rPr lang="zh-CN" altLang="en-US" sz="2200" dirty="0">
                <a:solidFill>
                  <a:srgbClr val="FF0000"/>
                </a:solidFill>
              </a:rPr>
              <a:t>某个</a:t>
            </a:r>
            <a:r>
              <a:rPr lang="en-US" altLang="zh-CN" sz="2200" dirty="0">
                <a:solidFill>
                  <a:srgbClr val="FF0000"/>
                </a:solidFill>
              </a:rPr>
              <a:t>{</a:t>
            </a:r>
            <a:r>
              <a:rPr lang="en-US" altLang="zh-CN" sz="2200" dirty="0" err="1">
                <a:solidFill>
                  <a:srgbClr val="FF0000"/>
                </a:solidFill>
              </a:rPr>
              <a:t>p,q</a:t>
            </a:r>
            <a:r>
              <a:rPr lang="en-US" altLang="zh-CN" sz="2200" dirty="0">
                <a:solidFill>
                  <a:srgbClr val="FF0000"/>
                </a:solidFill>
              </a:rPr>
              <a:t>}</a:t>
            </a:r>
            <a:r>
              <a:rPr lang="zh-CN" altLang="en-US" sz="2200" dirty="0"/>
              <a:t>，其中</a:t>
            </a:r>
            <a:r>
              <a:rPr lang="en-US" altLang="zh-CN" sz="2200" dirty="0"/>
              <a:t>p∈P1</a:t>
            </a:r>
            <a:r>
              <a:rPr lang="zh-CN" altLang="en-US" sz="2200" dirty="0"/>
              <a:t>且</a:t>
            </a:r>
            <a:r>
              <a:rPr lang="en-US" altLang="zh-CN" sz="2200" dirty="0"/>
              <a:t>q∈P2. </a:t>
            </a:r>
            <a:r>
              <a:rPr lang="zh-CN" altLang="en-US" sz="2200" dirty="0"/>
              <a:t>否则</a:t>
            </a:r>
            <a:r>
              <a:rPr lang="en-US" altLang="zh-CN" sz="2200" dirty="0"/>
              <a:t>{</a:t>
            </a:r>
            <a:r>
              <a:rPr lang="en-US" altLang="zh-CN" sz="2200" dirty="0" err="1"/>
              <a:t>p,q</a:t>
            </a:r>
            <a:r>
              <a:rPr lang="en-US" altLang="zh-CN" sz="2200" dirty="0"/>
              <a:t>} ∈S1 or S2</a:t>
            </a: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能否在线性时间内找到</a:t>
            </a:r>
            <a:r>
              <a:rPr lang="en-US" altLang="zh-CN" b="1" dirty="0" err="1">
                <a:solidFill>
                  <a:srgbClr val="FF0000"/>
                </a:solidFill>
              </a:rPr>
              <a:t>p,q</a:t>
            </a:r>
            <a:r>
              <a:rPr lang="zh-CN" altLang="en-US" b="1" dirty="0">
                <a:solidFill>
                  <a:srgbClr val="FF0000"/>
                </a:solidFill>
              </a:rPr>
              <a:t>？如果可以，合并就可以</a:t>
            </a:r>
            <a:r>
              <a:rPr lang="en-US" altLang="zh-CN" b="1" dirty="0">
                <a:solidFill>
                  <a:srgbClr val="FF0000"/>
                </a:solidFill>
              </a:rPr>
              <a:t>O(n)!</a:t>
            </a:r>
          </a:p>
          <a:p>
            <a:pPr lvl="1" eaLnBrk="1" hangingPunct="1"/>
            <a:endParaRPr lang="en-US" altLang="zh-CN" sz="2200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92DBEE-6445-44AF-B45D-4E5A8832DAB5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1857375"/>
            <a:ext cx="34004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最接近点对（二维）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71600"/>
            <a:ext cx="8181975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线性时间找到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</a:rPr>
              <a:t>q</a:t>
            </a:r>
          </a:p>
          <a:p>
            <a:pPr marL="0" indent="0" eaLnBrk="1" hangingPunct="1">
              <a:buNone/>
              <a:defRPr/>
            </a:pPr>
            <a:r>
              <a:rPr lang="zh-CN" altLang="en-US" sz="2400" dirty="0">
                <a:ea typeface="+mn-ea"/>
              </a:rPr>
              <a:t>        考虑</a:t>
            </a:r>
            <a:r>
              <a:rPr lang="en-US" altLang="zh-CN" sz="2400" dirty="0">
                <a:ea typeface="+mn-ea"/>
              </a:rPr>
              <a:t>P1</a:t>
            </a:r>
            <a:r>
              <a:rPr lang="zh-CN" altLang="en-US" sz="2400" dirty="0">
                <a:ea typeface="+mn-ea"/>
              </a:rPr>
              <a:t>中任意一点</a:t>
            </a:r>
            <a:r>
              <a:rPr lang="en-US" altLang="zh-CN" sz="2400" dirty="0">
                <a:ea typeface="+mn-ea"/>
              </a:rPr>
              <a:t>p=(x0, y0)</a:t>
            </a:r>
            <a:r>
              <a:rPr lang="zh-CN" altLang="en-US" sz="2400" dirty="0">
                <a:ea typeface="+mn-ea"/>
              </a:rPr>
              <a:t>，它若与</a:t>
            </a:r>
            <a:r>
              <a:rPr lang="en-US" altLang="zh-CN" sz="2400" dirty="0">
                <a:ea typeface="+mn-ea"/>
              </a:rPr>
              <a:t>P2</a:t>
            </a:r>
            <a:r>
              <a:rPr lang="zh-CN" altLang="en-US" sz="2400" dirty="0">
                <a:ea typeface="+mn-ea"/>
              </a:rPr>
              <a:t>中的点</a:t>
            </a:r>
            <a:r>
              <a:rPr lang="en-US" altLang="zh-CN" sz="2400" dirty="0">
                <a:ea typeface="+mn-ea"/>
              </a:rPr>
              <a:t>q</a:t>
            </a:r>
            <a:r>
              <a:rPr lang="zh-CN" altLang="en-US" sz="2400" dirty="0">
                <a:ea typeface="+mn-ea"/>
              </a:rPr>
              <a:t>构成最接近点对的候选者，则必有</a:t>
            </a:r>
            <a:r>
              <a:rPr lang="en-US" altLang="zh-CN" sz="2400" dirty="0">
                <a:ea typeface="+mn-ea"/>
              </a:rPr>
              <a:t>distance(p</a:t>
            </a:r>
            <a:r>
              <a:rPr lang="zh-CN" altLang="en-US" sz="2400" dirty="0">
                <a:ea typeface="+mn-ea"/>
              </a:rPr>
              <a:t>，</a:t>
            </a:r>
            <a:r>
              <a:rPr lang="en-US" altLang="zh-CN" sz="2400" dirty="0">
                <a:ea typeface="+mn-ea"/>
              </a:rPr>
              <a:t>q)</a:t>
            </a:r>
            <a:r>
              <a:rPr lang="zh-CN" altLang="en-US" sz="2400" dirty="0">
                <a:ea typeface="+mn-ea"/>
              </a:rPr>
              <a:t>＜</a:t>
            </a:r>
            <a:r>
              <a:rPr lang="en-US" altLang="zh-CN" sz="2400" dirty="0">
                <a:ea typeface="+mn-ea"/>
              </a:rPr>
              <a:t>d</a:t>
            </a:r>
            <a:r>
              <a:rPr lang="zh-CN" altLang="en-US" sz="2400" dirty="0">
                <a:ea typeface="+mn-ea"/>
              </a:rPr>
              <a:t>。满足这个条件的</a:t>
            </a:r>
            <a:r>
              <a:rPr lang="en-US" altLang="zh-CN" sz="2400" dirty="0">
                <a:ea typeface="+mn-ea"/>
              </a:rPr>
              <a:t>P2</a:t>
            </a:r>
            <a:r>
              <a:rPr lang="zh-CN" altLang="en-US" sz="2400" dirty="0">
                <a:ea typeface="+mn-ea"/>
              </a:rPr>
              <a:t>中的点一定落在一个</a:t>
            </a:r>
            <a:r>
              <a:rPr lang="en-US" altLang="zh-CN" sz="2400" dirty="0">
                <a:ea typeface="+mn-ea"/>
              </a:rPr>
              <a:t>d×2d</a:t>
            </a:r>
            <a:r>
              <a:rPr lang="zh-CN" altLang="en-US" sz="2400" dirty="0">
                <a:ea typeface="+mn-ea"/>
              </a:rPr>
              <a:t>的矩形</a:t>
            </a:r>
            <a:r>
              <a:rPr lang="en-US" altLang="zh-CN" sz="2400" dirty="0">
                <a:ea typeface="+mn-ea"/>
              </a:rPr>
              <a:t>R</a:t>
            </a:r>
            <a:r>
              <a:rPr lang="zh-CN" altLang="en-US" sz="2400" dirty="0">
                <a:ea typeface="+mn-ea"/>
              </a:rPr>
              <a:t>中。</a:t>
            </a: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F0161F-3F6A-4F87-849A-77D177E99674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71813"/>
            <a:ext cx="3500437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最接近点对（二维）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ea typeface="+mn-ea"/>
              </a:rPr>
              <a:t>由</a:t>
            </a:r>
            <a:r>
              <a:rPr lang="en-US" altLang="zh-CN" sz="2400" dirty="0">
                <a:ea typeface="+mn-ea"/>
              </a:rPr>
              <a:t>d</a:t>
            </a:r>
            <a:r>
              <a:rPr lang="zh-CN" altLang="en-US" sz="2400" dirty="0">
                <a:ea typeface="+mn-ea"/>
              </a:rPr>
              <a:t>的意义可知，</a:t>
            </a:r>
            <a:r>
              <a:rPr lang="en-US" altLang="zh-CN" sz="2400" dirty="0">
                <a:ea typeface="+mn-ea"/>
              </a:rPr>
              <a:t>P2</a:t>
            </a:r>
            <a:r>
              <a:rPr lang="zh-CN" altLang="en-US" sz="2400" dirty="0">
                <a:ea typeface="+mn-ea"/>
              </a:rPr>
              <a:t>中任何</a:t>
            </a:r>
            <a:r>
              <a:rPr lang="en-US" altLang="zh-CN" sz="2400" dirty="0">
                <a:ea typeface="+mn-ea"/>
              </a:rPr>
              <a:t>2</a:t>
            </a:r>
            <a:r>
              <a:rPr lang="zh-CN" altLang="en-US" sz="2400" dirty="0">
                <a:ea typeface="+mn-ea"/>
              </a:rPr>
              <a:t>个点的距离都不小于</a:t>
            </a:r>
            <a:r>
              <a:rPr lang="en-US" altLang="zh-CN" sz="2400" dirty="0">
                <a:ea typeface="+mn-ea"/>
              </a:rPr>
              <a:t>d</a:t>
            </a:r>
            <a:r>
              <a:rPr lang="zh-CN" altLang="en-US" sz="2400" dirty="0">
                <a:ea typeface="+mn-ea"/>
              </a:rPr>
              <a:t>。由此可以推出矩形</a:t>
            </a:r>
            <a:r>
              <a:rPr lang="en-US" altLang="zh-CN" sz="2400" dirty="0">
                <a:ea typeface="+mn-ea"/>
              </a:rPr>
              <a:t>R</a:t>
            </a:r>
            <a:r>
              <a:rPr lang="zh-CN" altLang="en-US" sz="2400" dirty="0">
                <a:ea typeface="+mn-ea"/>
              </a:rPr>
              <a:t>中最多只有</a:t>
            </a:r>
            <a:r>
              <a:rPr lang="en-US" altLang="zh-CN" sz="2400" dirty="0">
                <a:ea typeface="+mn-ea"/>
              </a:rPr>
              <a:t>6</a:t>
            </a:r>
            <a:r>
              <a:rPr lang="zh-CN" altLang="en-US" sz="2400" dirty="0">
                <a:ea typeface="+mn-ea"/>
              </a:rPr>
              <a:t>个</a:t>
            </a:r>
            <a:r>
              <a:rPr lang="en-US" altLang="zh-CN" sz="2400" dirty="0">
                <a:ea typeface="+mn-ea"/>
              </a:rPr>
              <a:t>P2</a:t>
            </a:r>
            <a:r>
              <a:rPr lang="zh-CN" altLang="en-US" sz="2400" dirty="0">
                <a:ea typeface="+mn-ea"/>
              </a:rPr>
              <a:t>中的点</a:t>
            </a: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ea typeface="+mn-ea"/>
              </a:rPr>
              <a:t>因此，在分治法的合并步骤中最多只需要检查</a:t>
            </a:r>
            <a:r>
              <a:rPr lang="en-US" altLang="zh-CN" sz="2400" dirty="0">
                <a:ea typeface="+mn-ea"/>
              </a:rPr>
              <a:t>6×n/2=3n</a:t>
            </a:r>
            <a:r>
              <a:rPr lang="zh-CN" altLang="en-US" sz="2400" dirty="0">
                <a:ea typeface="+mn-ea"/>
              </a:rPr>
              <a:t>个候选者</a:t>
            </a:r>
          </a:p>
          <a:p>
            <a:pPr eaLnBrk="1" hangingPunct="1">
              <a:defRPr/>
            </a:pPr>
            <a:endParaRPr lang="zh-CN" altLang="en-US" sz="2400" dirty="0">
              <a:ea typeface="+mn-ea"/>
            </a:endParaRPr>
          </a:p>
          <a:p>
            <a:pPr eaLnBrk="1" hangingPunct="1">
              <a:defRPr/>
            </a:pPr>
            <a:endParaRPr lang="en-US" altLang="zh-CN" sz="2400" dirty="0">
              <a:ea typeface="+mn-ea"/>
            </a:endParaRPr>
          </a:p>
          <a:p>
            <a:pPr eaLnBrk="1" hangingPunct="1">
              <a:defRPr/>
            </a:pPr>
            <a:endParaRPr lang="zh-CN" altLang="en-US" sz="2400" dirty="0">
              <a:ea typeface="+mn-ea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83659-BAB3-415A-BD2F-323E7B2650ED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4313" y="2643188"/>
            <a:ext cx="5429250" cy="22463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990000"/>
                </a:solidFill>
                <a:latin typeface="Arial" charset="0"/>
                <a:ea typeface="楷体_GB2312" pitchFamily="49" charset="-122"/>
              </a:rPr>
              <a:t>证明</a:t>
            </a:r>
            <a:r>
              <a:rPr lang="en-US" altLang="zh-CN" sz="2000" b="1" dirty="0">
                <a:solidFill>
                  <a:srgbClr val="990000"/>
                </a:solidFill>
                <a:latin typeface="Arial" charset="0"/>
                <a:ea typeface="楷体_GB2312" pitchFamily="49" charset="-122"/>
              </a:rPr>
              <a:t>: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将矩形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R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的长为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2d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的边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等分，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将它的长为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d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的边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等分，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由此导出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6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个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(d/2)×(2d/3)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的矩形。</a:t>
            </a:r>
            <a:endParaRPr lang="en-US" altLang="zh-CN" sz="2000" b="1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任意一个矩形中两点距离的最大值为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5d/6</a:t>
            </a: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任意一个矩形中至多含有一个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P2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中的点</a:t>
            </a:r>
            <a:endParaRPr lang="en-US" altLang="zh-CN" sz="2000" b="1" dirty="0">
              <a:solidFill>
                <a:srgbClr val="0B0BFF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R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中至多含有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6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个</a:t>
            </a:r>
            <a:r>
              <a:rPr lang="en-US" altLang="zh-CN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P2</a:t>
            </a:r>
            <a:r>
              <a:rPr lang="zh-CN" altLang="en-US" sz="2000" b="1" dirty="0">
                <a:solidFill>
                  <a:srgbClr val="0B0BFF"/>
                </a:solidFill>
                <a:latin typeface="Arial" charset="0"/>
                <a:ea typeface="楷体_GB2312" pitchFamily="49" charset="-122"/>
              </a:rPr>
              <a:t>中的点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214563"/>
            <a:ext cx="2978150" cy="2786062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652"/>
            <a:ext cx="1296144" cy="132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最接近点对（二维）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a typeface="+mn-ea"/>
              </a:rPr>
              <a:t>对于</a:t>
            </a:r>
            <a:r>
              <a:rPr lang="en-US" altLang="zh-CN" sz="2800" dirty="0">
                <a:solidFill>
                  <a:srgbClr val="FF0000"/>
                </a:solidFill>
                <a:ea typeface="+mn-ea"/>
              </a:rPr>
              <a:t>P1</a:t>
            </a:r>
            <a:r>
              <a:rPr lang="zh-CN" altLang="en-US" sz="2800" dirty="0">
                <a:solidFill>
                  <a:srgbClr val="FF0000"/>
                </a:solidFill>
                <a:ea typeface="+mn-ea"/>
              </a:rPr>
              <a:t>中的某个点</a:t>
            </a:r>
            <a:r>
              <a:rPr lang="en-US" altLang="zh-CN" sz="2800" dirty="0">
                <a:solidFill>
                  <a:srgbClr val="FF0000"/>
                </a:solidFill>
                <a:ea typeface="+mn-ea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ea typeface="+mn-ea"/>
              </a:rPr>
              <a:t>，具体考察</a:t>
            </a:r>
            <a:r>
              <a:rPr lang="en-US" altLang="zh-CN" sz="2800" dirty="0">
                <a:solidFill>
                  <a:srgbClr val="FF0000"/>
                </a:solidFill>
                <a:ea typeface="+mn-ea"/>
              </a:rPr>
              <a:t>P2</a:t>
            </a:r>
            <a:r>
              <a:rPr lang="zh-CN" altLang="en-US" sz="2800" dirty="0">
                <a:solidFill>
                  <a:srgbClr val="FF0000"/>
                </a:solidFill>
                <a:ea typeface="+mn-ea"/>
              </a:rPr>
              <a:t>中哪６个点？</a:t>
            </a:r>
            <a:endParaRPr lang="en-US" altLang="zh-CN" sz="2800" dirty="0">
              <a:solidFill>
                <a:srgbClr val="FF0000"/>
              </a:solidFill>
              <a:ea typeface="+mn-ea"/>
            </a:endParaRPr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对于</a:t>
            </a:r>
            <a:r>
              <a:rPr lang="en-US" altLang="zh-CN" sz="2800" dirty="0">
                <a:ea typeface="+mn-ea"/>
              </a:rPr>
              <a:t>P1</a:t>
            </a:r>
            <a:r>
              <a:rPr lang="zh-CN" altLang="en-US" sz="2800" dirty="0">
                <a:ea typeface="+mn-ea"/>
              </a:rPr>
              <a:t>中的点</a:t>
            </a:r>
            <a:r>
              <a:rPr lang="en-US" altLang="zh-CN" sz="2800" dirty="0">
                <a:ea typeface="+mn-ea"/>
              </a:rPr>
              <a:t>p=(x</a:t>
            </a:r>
            <a:r>
              <a:rPr lang="en-US" altLang="zh-CN" sz="2800" baseline="-25000" dirty="0">
                <a:ea typeface="+mn-ea"/>
              </a:rPr>
              <a:t>0</a:t>
            </a:r>
            <a:r>
              <a:rPr lang="en-US" altLang="zh-CN" sz="2800" dirty="0">
                <a:ea typeface="+mn-ea"/>
              </a:rPr>
              <a:t>, y</a:t>
            </a:r>
            <a:r>
              <a:rPr lang="en-US" altLang="zh-CN" sz="2800" baseline="-25000" dirty="0">
                <a:ea typeface="+mn-ea"/>
              </a:rPr>
              <a:t>0</a:t>
            </a:r>
            <a:r>
              <a:rPr lang="en-US" altLang="zh-CN" sz="2800" dirty="0">
                <a:ea typeface="+mn-ea"/>
              </a:rPr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考察</a:t>
            </a:r>
            <a:r>
              <a:rPr lang="en-US" altLang="zh-CN" dirty="0"/>
              <a:t>P2</a:t>
            </a:r>
            <a:r>
              <a:rPr lang="zh-CN" altLang="en-US" dirty="0"/>
              <a:t>中的点</a:t>
            </a:r>
            <a:r>
              <a:rPr lang="en-US" altLang="zh-CN" dirty="0"/>
              <a:t>{(x, y)</a:t>
            </a:r>
            <a:r>
              <a:rPr lang="en-US" altLang="zh-CN" dirty="0">
                <a:sym typeface="Symbol"/>
              </a:rPr>
              <a:t>P2 | y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-d y  y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+d</a:t>
            </a:r>
            <a:r>
              <a:rPr lang="en-US" altLang="zh-CN" dirty="0"/>
              <a:t>}</a:t>
            </a:r>
          </a:p>
          <a:p>
            <a:pPr lvl="2" eaLnBrk="1" hangingPunct="1">
              <a:defRPr/>
            </a:pPr>
            <a:r>
              <a:rPr lang="zh-CN" altLang="en-US" dirty="0"/>
              <a:t>这样的点最多有６个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计算</a:t>
            </a:r>
            <a:r>
              <a:rPr lang="en-US" altLang="zh-CN" dirty="0"/>
              <a:t>p</a:t>
            </a:r>
            <a:r>
              <a:rPr lang="zh-CN" altLang="en-US" dirty="0"/>
              <a:t>与这些点的最小距离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sz="2800" dirty="0">
                <a:ea typeface="+mn-ea"/>
              </a:rPr>
              <a:t>若将</a:t>
            </a:r>
            <a:r>
              <a:rPr lang="en-US" altLang="zh-CN" sz="2800" dirty="0">
                <a:ea typeface="+mn-ea"/>
              </a:rPr>
              <a:t>P1</a:t>
            </a:r>
            <a:r>
              <a:rPr lang="zh-CN" altLang="en-US" sz="2800" dirty="0">
                <a:ea typeface="+mn-ea"/>
              </a:rPr>
              <a:t>和</a:t>
            </a:r>
            <a:r>
              <a:rPr lang="en-US" altLang="zh-CN" sz="2800" dirty="0">
                <a:ea typeface="+mn-ea"/>
              </a:rPr>
              <a:t>P2</a:t>
            </a:r>
            <a:r>
              <a:rPr lang="zh-CN" altLang="en-US" sz="2800" dirty="0">
                <a:ea typeface="+mn-ea"/>
              </a:rPr>
              <a:t>中所有点按其</a:t>
            </a:r>
            <a:r>
              <a:rPr lang="en-US" altLang="zh-CN" sz="2800" dirty="0">
                <a:ea typeface="+mn-ea"/>
              </a:rPr>
              <a:t>y</a:t>
            </a:r>
            <a:r>
              <a:rPr lang="zh-CN" altLang="en-US" sz="2800" dirty="0">
                <a:ea typeface="+mn-ea"/>
              </a:rPr>
              <a:t>坐标排好序，则对</a:t>
            </a:r>
            <a:r>
              <a:rPr lang="en-US" altLang="zh-CN" sz="2800" dirty="0">
                <a:ea typeface="+mn-ea"/>
              </a:rPr>
              <a:t>P1</a:t>
            </a:r>
            <a:r>
              <a:rPr lang="zh-CN" altLang="en-US" sz="2800" dirty="0">
                <a:ea typeface="+mn-ea"/>
              </a:rPr>
              <a:t>中每一点最多只要检查</a:t>
            </a:r>
            <a:r>
              <a:rPr lang="en-US" altLang="zh-CN" sz="2800" dirty="0">
                <a:ea typeface="+mn-ea"/>
              </a:rPr>
              <a:t>P2</a:t>
            </a:r>
            <a:r>
              <a:rPr lang="zh-CN" altLang="en-US" sz="2800" dirty="0">
                <a:ea typeface="+mn-ea"/>
              </a:rPr>
              <a:t>中排好序的相继</a:t>
            </a:r>
            <a:r>
              <a:rPr lang="en-US" altLang="zh-CN" sz="2800" dirty="0">
                <a:ea typeface="+mn-ea"/>
              </a:rPr>
              <a:t>6</a:t>
            </a:r>
            <a:r>
              <a:rPr lang="zh-CN" altLang="en-US" sz="2800" dirty="0">
                <a:ea typeface="+mn-ea"/>
              </a:rPr>
              <a:t>个点。</a:t>
            </a:r>
            <a:endParaRPr lang="en-US" altLang="zh-CN" sz="2800" dirty="0">
              <a:ea typeface="+mn-ea"/>
            </a:endParaRPr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8FC22-22FC-4956-B4AE-5DB506830F0C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整数划分问题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如果设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p(n)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为正整数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的划分数，则难以找到递归关系，因此考虑增加一个自变量：将最大加数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不大于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的划分个数记作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。可以建立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q(</a:t>
            </a:r>
            <a:r>
              <a:rPr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n,m</a:t>
            </a:r>
            <a:r>
              <a:rPr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的如下递归关系</a:t>
            </a:r>
            <a:endParaRPr lang="en-US" altLang="zh-CN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71C56-C0DA-44D7-BD04-49397F8A4C86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177937"/>
              </p:ext>
            </p:extLst>
          </p:nvPr>
        </p:nvGraphicFramePr>
        <p:xfrm>
          <a:off x="1295400" y="2940050"/>
          <a:ext cx="62658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774360" progId="Equation.DSMT4">
                  <p:embed/>
                </p:oleObj>
              </mc:Choice>
              <mc:Fallback>
                <p:oleObj name="Equation" r:id="rId2" imgW="2831760" imgH="774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40050"/>
                        <a:ext cx="626586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31"/>
          <p:cNvSpPr txBox="1">
            <a:spLocks noChangeArrowheads="1"/>
          </p:cNvSpPr>
          <p:nvPr/>
        </p:nvSpPr>
        <p:spPr bwMode="auto">
          <a:xfrm>
            <a:off x="1571625" y="5500688"/>
            <a:ext cx="4370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正整数</a:t>
            </a:r>
            <a:r>
              <a:rPr lang="en-US" altLang="zh-CN" sz="24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的划分数</a:t>
            </a:r>
            <a:r>
              <a:rPr lang="en-US" altLang="zh-CN" sz="24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p(n)=q(</a:t>
            </a:r>
            <a:r>
              <a:rPr lang="en-US" altLang="zh-CN" sz="2400" b="1" dirty="0" err="1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n,n</a:t>
            </a:r>
            <a:r>
              <a:rPr lang="en-US" altLang="zh-CN" sz="2400" b="1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B0B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最接近点对（二维）</a:t>
            </a:r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F56C10-20B1-4628-A28B-4C85BE1D32D4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TextBox 7"/>
          <p:cNvSpPr txBox="1">
            <a:spLocks noChangeArrowheads="1"/>
          </p:cNvSpPr>
          <p:nvPr/>
        </p:nvSpPr>
        <p:spPr bwMode="auto">
          <a:xfrm>
            <a:off x="60325" y="1201738"/>
            <a:ext cx="87153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double </a:t>
            </a:r>
            <a:r>
              <a:rPr lang="en-US" altLang="zh-CN" sz="18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cpair2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(S)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     //S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中的点已经按</a:t>
            </a:r>
            <a:r>
              <a:rPr lang="en-US" altLang="zh-CN" sz="1800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x,y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坐标排好序。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O(</a:t>
            </a:r>
            <a:r>
              <a:rPr lang="en-US" altLang="zh-CN" sz="1800" dirty="0" err="1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nlogn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m=S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中各点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间坐标的中位数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　构造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S1={</a:t>
            </a:r>
            <a:r>
              <a:rPr lang="en-US" altLang="zh-CN" sz="1800" dirty="0" err="1">
                <a:latin typeface="Arial" panose="020B0604020202020204" pitchFamily="34" charset="0"/>
                <a:ea typeface="楷体_GB2312" pitchFamily="49" charset="-122"/>
              </a:rPr>
              <a:t>p∈S|x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(p)&lt;=m}, S2={</a:t>
            </a:r>
            <a:r>
              <a:rPr lang="en-US" altLang="zh-CN" sz="1800" dirty="0" err="1">
                <a:latin typeface="Arial" panose="020B0604020202020204" pitchFamily="34" charset="0"/>
                <a:ea typeface="楷体_GB2312" pitchFamily="49" charset="-122"/>
              </a:rPr>
              <a:t>p∈S|x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(p)&gt;m}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en-US" altLang="zh-CN" sz="1800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d1= </a:t>
            </a:r>
            <a:r>
              <a:rPr lang="en-US" altLang="zh-CN" sz="18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cpair2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 (S1);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　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d2=</a:t>
            </a:r>
            <a:r>
              <a:rPr lang="en-US" altLang="zh-CN" sz="1800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B0BFF"/>
                </a:solidFill>
                <a:latin typeface="Arial" panose="020B0604020202020204" pitchFamily="34" charset="0"/>
                <a:ea typeface="楷体_GB2312" pitchFamily="49" charset="-122"/>
              </a:rPr>
              <a:t>cpair2 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(S2);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d= min (d1,d2);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、设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中距垂直分割线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的距离在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之内的所有点组成的集合；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S2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中距分割线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的距离在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之内所有点组成的集合；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//P1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中点已经按依其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坐标值排序；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、对于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中每个点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检查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中与其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坐标距离在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之内的点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最多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个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，计算最小距离；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      当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P1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中的扫描指针逐次向上移动时，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P2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中的扫描指针可在宽为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2d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的区间内移动；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      设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d0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是按这种扫描方式找到的点对间的最小距离；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1800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return min(d,d0);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pic>
        <p:nvPicPr>
          <p:cNvPr id="9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857750"/>
            <a:ext cx="70580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B5B54B-9802-43A9-80C3-8163E9811653}" type="slidenum">
              <a:rPr lang="en-US" altLang="zh-CN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4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4608512"/>
          </a:xfrm>
        </p:spPr>
        <p:txBody>
          <a:bodyPr/>
          <a:lstStyle/>
          <a:p>
            <a:pPr eaLnBrk="1" hangingPunct="1">
              <a:buClr>
                <a:srgbClr val="99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>
                <a:ea typeface="隶书" panose="02010509060101010101" pitchFamily="49" charset="-122"/>
              </a:rPr>
              <a:t>理解递归的概念。</a:t>
            </a:r>
          </a:p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>
                <a:ea typeface="隶书" panose="02010509060101010101" pitchFamily="49" charset="-122"/>
              </a:rPr>
              <a:t>掌握设计有效算法的分治策略。</a:t>
            </a:r>
            <a:endParaRPr lang="zh-CN" altLang="en-US" sz="2400" b="1"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>
                <a:srgbClr val="99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>
                <a:ea typeface="隶书" panose="02010509060101010101" pitchFamily="49" charset="-122"/>
              </a:rPr>
              <a:t>通过下面的范例学习分治策略设计技巧。</a:t>
            </a:r>
          </a:p>
          <a:p>
            <a:pPr lvl="1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/>
              <a:t>二分搜索技术； </a:t>
            </a:r>
          </a:p>
          <a:p>
            <a:pPr lvl="1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/>
              <a:t>大整数乘法；</a:t>
            </a:r>
          </a:p>
          <a:p>
            <a:pPr lvl="1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en-US" altLang="zh-CN" sz="2000" b="1"/>
              <a:t>Strassen</a:t>
            </a:r>
            <a:r>
              <a:rPr lang="zh-CN" altLang="en-US" sz="2000" b="1"/>
              <a:t>矩阵乘法；</a:t>
            </a:r>
          </a:p>
          <a:p>
            <a:pPr lvl="1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/>
              <a:t>合并排序和快速排序；</a:t>
            </a:r>
          </a:p>
          <a:p>
            <a:pPr lvl="1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/>
              <a:t>线性时间选择；</a:t>
            </a:r>
          </a:p>
          <a:p>
            <a:pPr lvl="1" eaLnBrk="1" hangingPunct="1">
              <a:lnSpc>
                <a:spcPct val="120000"/>
              </a:lnSpc>
              <a:buClr>
                <a:srgbClr val="003300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zh-CN" altLang="en-US" sz="2000" b="1"/>
              <a:t>最接近点对问题；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>
              <a:ea typeface="黑体" panose="02010609060101010101" pitchFamily="49" charset="-122"/>
            </a:endParaRPr>
          </a:p>
        </p:txBody>
      </p:sp>
      <p:sp>
        <p:nvSpPr>
          <p:cNvPr id="80900" name="AutoShape 3"/>
          <p:cNvSpPr>
            <a:spLocks noChangeArrowheads="1"/>
          </p:cNvSpPr>
          <p:nvPr/>
        </p:nvSpPr>
        <p:spPr bwMode="auto">
          <a:xfrm>
            <a:off x="539750" y="620713"/>
            <a:ext cx="7199313" cy="935037"/>
          </a:xfrm>
          <a:prstGeom prst="horizontalScroll">
            <a:avLst>
              <a:gd name="adj" fmla="val 12500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er2a(new)">
  <a:themeElements>
    <a:clrScheme name="chapter2a(new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a(new)">
      <a:majorFont>
        <a:latin typeface="Impact"/>
        <a:ea typeface="楷体_GB2312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chapter2a(new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a(new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a(new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1--Veron</Template>
  <TotalTime>7685</TotalTime>
  <Words>9151</Words>
  <Application>Microsoft Macintosh PowerPoint</Application>
  <PresentationFormat>全屏显示(4:3)</PresentationFormat>
  <Paragraphs>1020</Paragraphs>
  <Slides>91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08" baseType="lpstr">
      <vt:lpstr>黑体</vt:lpstr>
      <vt:lpstr>华文琥珀</vt:lpstr>
      <vt:lpstr>楷体_GB2312</vt:lpstr>
      <vt:lpstr>宋体</vt:lpstr>
      <vt:lpstr>ZapfDingbats</vt:lpstr>
      <vt:lpstr>Arial</vt:lpstr>
      <vt:lpstr>Arial Rounded MT Bold</vt:lpstr>
      <vt:lpstr>Consolas</vt:lpstr>
      <vt:lpstr>Courier New</vt:lpstr>
      <vt:lpstr>Impact</vt:lpstr>
      <vt:lpstr>Monotype Corsiva</vt:lpstr>
      <vt:lpstr>Times New Roman</vt:lpstr>
      <vt:lpstr>Verdana</vt:lpstr>
      <vt:lpstr>Wingdings</vt:lpstr>
      <vt:lpstr>chapter2a(new)</vt:lpstr>
      <vt:lpstr>公式</vt:lpstr>
      <vt:lpstr>Equation</vt:lpstr>
      <vt:lpstr>PowerPoint 演示文稿</vt:lpstr>
      <vt:lpstr>PowerPoint 演示文稿</vt:lpstr>
      <vt:lpstr>PowerPoint 演示文稿</vt:lpstr>
      <vt:lpstr>递归</vt:lpstr>
      <vt:lpstr>递归函数（阶乘函数）</vt:lpstr>
      <vt:lpstr>递归函数（斐波那契数列）</vt:lpstr>
      <vt:lpstr>整数划分问题</vt:lpstr>
      <vt:lpstr>整数划分问题</vt:lpstr>
      <vt:lpstr>整数划分问题</vt:lpstr>
      <vt:lpstr>整数划分问题</vt:lpstr>
      <vt:lpstr>整数划分问题</vt:lpstr>
      <vt:lpstr>Hanoi塔问题</vt:lpstr>
      <vt:lpstr>Hanoi塔问题</vt:lpstr>
      <vt:lpstr>Hanoi塔问题</vt:lpstr>
      <vt:lpstr>Hanoi塔问题</vt:lpstr>
      <vt:lpstr>Hanoi塔问题</vt:lpstr>
      <vt:lpstr>Hanoi塔问题</vt:lpstr>
      <vt:lpstr>函数调用的处理过程</vt:lpstr>
      <vt:lpstr>递归的处理过程</vt:lpstr>
      <vt:lpstr>递归的特点</vt:lpstr>
      <vt:lpstr>消除递归</vt:lpstr>
      <vt:lpstr>消除递归</vt:lpstr>
      <vt:lpstr>PowerPoint 演示文稿</vt:lpstr>
      <vt:lpstr>分治策略</vt:lpstr>
      <vt:lpstr>PowerPoint 演示文稿</vt:lpstr>
      <vt:lpstr>分治策略</vt:lpstr>
      <vt:lpstr>分治策略</vt:lpstr>
      <vt:lpstr>分治策略</vt:lpstr>
      <vt:lpstr>分治策略</vt:lpstr>
      <vt:lpstr>分治策略</vt:lpstr>
      <vt:lpstr>合并排序算法</vt:lpstr>
      <vt:lpstr>合并排序算法</vt:lpstr>
      <vt:lpstr>合并排序算法</vt:lpstr>
      <vt:lpstr>合并排序算法</vt:lpstr>
      <vt:lpstr>合并排序算法</vt:lpstr>
      <vt:lpstr>合并排序算法</vt:lpstr>
      <vt:lpstr>合并排序算法</vt:lpstr>
      <vt:lpstr>分治策略的时间复杂性</vt:lpstr>
      <vt:lpstr>二分搜索算法</vt:lpstr>
      <vt:lpstr>二分搜索算法</vt:lpstr>
      <vt:lpstr>二分搜索算法</vt:lpstr>
      <vt:lpstr>二分搜索算法</vt:lpstr>
      <vt:lpstr>大整数乘法</vt:lpstr>
      <vt:lpstr>大整数乘法</vt:lpstr>
      <vt:lpstr>大整数乘法</vt:lpstr>
      <vt:lpstr>大整数乘法</vt:lpstr>
      <vt:lpstr>Strassen矩阵乘法</vt:lpstr>
      <vt:lpstr>Strassen矩阵乘法</vt:lpstr>
      <vt:lpstr>Strassen矩阵乘法</vt:lpstr>
      <vt:lpstr>Strassen矩阵乘法</vt:lpstr>
      <vt:lpstr>Strassen矩阵乘法</vt:lpstr>
      <vt:lpstr>快速排序</vt:lpstr>
      <vt:lpstr>快速排序</vt:lpstr>
      <vt:lpstr>PowerPoint 演示文稿</vt:lpstr>
      <vt:lpstr>快速排序</vt:lpstr>
      <vt:lpstr>快速排序</vt:lpstr>
      <vt:lpstr>快速排序</vt:lpstr>
      <vt:lpstr>线性时间选择</vt:lpstr>
      <vt:lpstr>线性时间选择</vt:lpstr>
      <vt:lpstr>线性时间选择</vt:lpstr>
      <vt:lpstr>线性时间选择</vt:lpstr>
      <vt:lpstr>线性时间选择</vt:lpstr>
      <vt:lpstr>线性时间选择</vt:lpstr>
      <vt:lpstr>线性时间选择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线性时间选择</vt:lpstr>
      <vt:lpstr>PowerPoint 演示文稿</vt:lpstr>
      <vt:lpstr>PowerPoint 演示文稿</vt:lpstr>
      <vt:lpstr>线性时间选择</vt:lpstr>
      <vt:lpstr>PowerPoint 演示文稿</vt:lpstr>
      <vt:lpstr>线性时间选择</vt:lpstr>
      <vt:lpstr>最接近点对问题</vt:lpstr>
      <vt:lpstr>最接近点对问题</vt:lpstr>
      <vt:lpstr>最接近点对问题（一维）</vt:lpstr>
      <vt:lpstr>最接近点对问题（一维）</vt:lpstr>
      <vt:lpstr>最接近点对问题（一维）</vt:lpstr>
      <vt:lpstr>最接近点对（二维）</vt:lpstr>
      <vt:lpstr>最接近点对（二维）</vt:lpstr>
      <vt:lpstr>最接近点对（二维）</vt:lpstr>
      <vt:lpstr>最接近点对（二维）</vt:lpstr>
      <vt:lpstr>最接近点对（二维）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递归与分治策略</dc:title>
  <dc:creator>wang</dc:creator>
  <cp:lastModifiedBy>Microsoft Office User</cp:lastModifiedBy>
  <cp:revision>656</cp:revision>
  <cp:lastPrinted>2020-09-23T04:07:33Z</cp:lastPrinted>
  <dcterms:created xsi:type="dcterms:W3CDTF">2003-07-22T09:28:10Z</dcterms:created>
  <dcterms:modified xsi:type="dcterms:W3CDTF">2022-10-17T11:26:37Z</dcterms:modified>
</cp:coreProperties>
</file>