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5"/>
  </p:notesMasterIdLst>
  <p:sldIdLst>
    <p:sldId id="256" r:id="rId2"/>
    <p:sldId id="258" r:id="rId3"/>
    <p:sldId id="259" r:id="rId4"/>
    <p:sldId id="257" r:id="rId5"/>
    <p:sldId id="260" r:id="rId6"/>
    <p:sldId id="261" r:id="rId7"/>
    <p:sldId id="325" r:id="rId8"/>
    <p:sldId id="262" r:id="rId9"/>
    <p:sldId id="326" r:id="rId10"/>
    <p:sldId id="263" r:id="rId11"/>
    <p:sldId id="264" r:id="rId12"/>
    <p:sldId id="265" r:id="rId13"/>
    <p:sldId id="266" r:id="rId14"/>
    <p:sldId id="267" r:id="rId15"/>
    <p:sldId id="268" r:id="rId16"/>
    <p:sldId id="269" r:id="rId17"/>
    <p:sldId id="270" r:id="rId18"/>
    <p:sldId id="271" r:id="rId19"/>
    <p:sldId id="327"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329" r:id="rId34"/>
    <p:sldId id="328" r:id="rId35"/>
    <p:sldId id="286" r:id="rId36"/>
    <p:sldId id="288" r:id="rId37"/>
    <p:sldId id="289" r:id="rId38"/>
    <p:sldId id="290" r:id="rId39"/>
    <p:sldId id="291" r:id="rId40"/>
    <p:sldId id="292" r:id="rId41"/>
    <p:sldId id="293" r:id="rId42"/>
    <p:sldId id="294" r:id="rId43"/>
    <p:sldId id="295" r:id="rId44"/>
    <p:sldId id="296" r:id="rId45"/>
    <p:sldId id="330" r:id="rId46"/>
    <p:sldId id="332" r:id="rId47"/>
    <p:sldId id="297" r:id="rId48"/>
    <p:sldId id="298" r:id="rId49"/>
    <p:sldId id="299" r:id="rId50"/>
    <p:sldId id="300" r:id="rId51"/>
    <p:sldId id="302" r:id="rId52"/>
    <p:sldId id="301" r:id="rId53"/>
    <p:sldId id="303" r:id="rId54"/>
    <p:sldId id="304" r:id="rId55"/>
    <p:sldId id="305" r:id="rId56"/>
    <p:sldId id="306" r:id="rId57"/>
    <p:sldId id="307" r:id="rId58"/>
    <p:sldId id="308" r:id="rId59"/>
    <p:sldId id="309" r:id="rId60"/>
    <p:sldId id="310" r:id="rId61"/>
    <p:sldId id="313" r:id="rId62"/>
    <p:sldId id="314" r:id="rId63"/>
    <p:sldId id="312" r:id="rId64"/>
    <p:sldId id="316" r:id="rId65"/>
    <p:sldId id="317" r:id="rId66"/>
    <p:sldId id="318" r:id="rId67"/>
    <p:sldId id="315" r:id="rId68"/>
    <p:sldId id="320" r:id="rId69"/>
    <p:sldId id="319" r:id="rId70"/>
    <p:sldId id="321" r:id="rId71"/>
    <p:sldId id="322" r:id="rId72"/>
    <p:sldId id="323" r:id="rId73"/>
    <p:sldId id="324" r:id="rId7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60"/>
    <p:restoredTop sz="94674"/>
  </p:normalViewPr>
  <p:slideViewPr>
    <p:cSldViewPr>
      <p:cViewPr varScale="1">
        <p:scale>
          <a:sx n="119" d="100"/>
          <a:sy n="119" d="100"/>
        </p:scale>
        <p:origin x="448" y="192"/>
      </p:cViewPr>
      <p:guideLst>
        <p:guide orient="horz" pos="2160"/>
        <p:guide pos="2880"/>
      </p:guideLst>
    </p:cSldViewPr>
  </p:slideViewPr>
  <p:notesTextViewPr>
    <p:cViewPr>
      <p:scale>
        <a:sx n="100" d="100"/>
        <a:sy n="100" d="100"/>
      </p:scale>
      <p:origin x="0" y="0"/>
    </p:cViewPr>
  </p:notesTextViewPr>
  <p:notesViewPr>
    <p:cSldViewPr>
      <p:cViewPr varScale="1">
        <p:scale>
          <a:sx n="63" d="100"/>
          <a:sy n="63" d="100"/>
        </p:scale>
        <p:origin x="-345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1.wmf"/><Relationship Id="rId1" Type="http://schemas.openxmlformats.org/officeDocument/2006/relationships/image" Target="../media/image22.wmf"/><Relationship Id="rId5" Type="http://schemas.openxmlformats.org/officeDocument/2006/relationships/image" Target="../media/image25.wmf"/><Relationship Id="rId4" Type="http://schemas.openxmlformats.org/officeDocument/2006/relationships/image" Target="../media/image2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4.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4.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4" Type="http://schemas.openxmlformats.org/officeDocument/2006/relationships/image" Target="../media/image43.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5.wmf"/><Relationship Id="rId2" Type="http://schemas.openxmlformats.org/officeDocument/2006/relationships/image" Target="../media/image12.wmf"/><Relationship Id="rId1" Type="http://schemas.openxmlformats.org/officeDocument/2006/relationships/image" Target="../media/image14.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653420-CC2C-4075-AD35-66A41ACDB218}" type="datetimeFigureOut">
              <a:rPr lang="zh-CN" altLang="en-US" smtClean="0"/>
              <a:pPr/>
              <a:t>2021/10/5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83AB4E-2739-4FB2-BF0E-27192CFF71D0}" type="slidenum">
              <a:rPr lang="zh-CN" altLang="en-US" smtClean="0"/>
              <a:pPr/>
              <a:t>‹#›</a:t>
            </a:fld>
            <a:endParaRPr lang="zh-CN" altLang="en-US"/>
          </a:p>
        </p:txBody>
      </p:sp>
    </p:spTree>
    <p:extLst>
      <p:ext uri="{BB962C8B-B14F-4D97-AF65-F5344CB8AC3E}">
        <p14:creationId xmlns:p14="http://schemas.microsoft.com/office/powerpoint/2010/main" val="2042791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baike.baidu.com/item/%E6%95%B4%E6%95%B0/1293937"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每一种完全加括号方式对应一种计算次序</a:t>
            </a:r>
          </a:p>
        </p:txBody>
      </p:sp>
      <p:sp>
        <p:nvSpPr>
          <p:cNvPr id="4" name="灯片编号占位符 3"/>
          <p:cNvSpPr>
            <a:spLocks noGrp="1"/>
          </p:cNvSpPr>
          <p:nvPr>
            <p:ph type="sldNum" sz="quarter" idx="10"/>
          </p:nvPr>
        </p:nvSpPr>
        <p:spPr/>
        <p:txBody>
          <a:bodyPr/>
          <a:lstStyle/>
          <a:p>
            <a:fld id="{5283AB4E-2739-4FB2-BF0E-27192CFF71D0}" type="slidenum">
              <a:rPr lang="zh-CN" altLang="en-US" smtClean="0"/>
              <a:pPr/>
              <a:t>6</a:t>
            </a:fld>
            <a:endParaRPr lang="zh-CN" altLang="en-US"/>
          </a:p>
        </p:txBody>
      </p:sp>
    </p:spTree>
    <p:extLst>
      <p:ext uri="{BB962C8B-B14F-4D97-AF65-F5344CB8AC3E}">
        <p14:creationId xmlns:p14="http://schemas.microsoft.com/office/powerpoint/2010/main" val="2373037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构造最优解</a:t>
            </a:r>
          </a:p>
        </p:txBody>
      </p:sp>
      <p:sp>
        <p:nvSpPr>
          <p:cNvPr id="4" name="灯片编号占位符 3"/>
          <p:cNvSpPr>
            <a:spLocks noGrp="1"/>
          </p:cNvSpPr>
          <p:nvPr>
            <p:ph type="sldNum" sz="quarter" idx="10"/>
          </p:nvPr>
        </p:nvSpPr>
        <p:spPr/>
        <p:txBody>
          <a:bodyPr/>
          <a:lstStyle/>
          <a:p>
            <a:fld id="{5283AB4E-2739-4FB2-BF0E-27192CFF71D0}" type="slidenum">
              <a:rPr lang="zh-CN" altLang="en-US" smtClean="0"/>
              <a:pPr/>
              <a:t>19</a:t>
            </a:fld>
            <a:endParaRPr lang="zh-CN" altLang="en-US"/>
          </a:p>
        </p:txBody>
      </p:sp>
    </p:spTree>
    <p:extLst>
      <p:ext uri="{BB962C8B-B14F-4D97-AF65-F5344CB8AC3E}">
        <p14:creationId xmlns:p14="http://schemas.microsoft.com/office/powerpoint/2010/main" val="4168304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err="1">
                <a:solidFill>
                  <a:schemeClr val="accent2"/>
                </a:solidFill>
              </a:rPr>
              <a:t>z</a:t>
            </a:r>
            <a:r>
              <a:rPr lang="en-US" altLang="zh-CN" b="1" baseline="-25000" dirty="0" err="1">
                <a:solidFill>
                  <a:schemeClr val="accent2"/>
                </a:solidFill>
              </a:rPr>
              <a:t>k</a:t>
            </a:r>
            <a:r>
              <a:rPr lang="en-US" altLang="zh-CN" b="1" dirty="0">
                <a:solidFill>
                  <a:schemeClr val="accent2"/>
                </a:solidFill>
                <a:sym typeface="Symbol"/>
              </a:rPr>
              <a:t>  </a:t>
            </a:r>
            <a:r>
              <a:rPr lang="en-US" altLang="zh-CN" b="1" dirty="0" err="1">
                <a:solidFill>
                  <a:schemeClr val="accent2"/>
                </a:solidFill>
              </a:rPr>
              <a:t>x</a:t>
            </a:r>
            <a:r>
              <a:rPr lang="en-US" altLang="zh-CN" b="1" baseline="-25000" dirty="0" err="1">
                <a:solidFill>
                  <a:schemeClr val="accent2"/>
                </a:solidFill>
              </a:rPr>
              <a:t>m</a:t>
            </a:r>
            <a:r>
              <a:rPr lang="en-US" altLang="zh-CN" b="1" baseline="-25000" dirty="0">
                <a:solidFill>
                  <a:schemeClr val="accent2"/>
                </a:solidFill>
              </a:rPr>
              <a:t>  </a:t>
            </a:r>
            <a:r>
              <a:rPr lang="zh-CN" altLang="en-US" b="1" baseline="-25000" dirty="0">
                <a:solidFill>
                  <a:schemeClr val="accent2"/>
                </a:solidFill>
              </a:rPr>
              <a:t>和</a:t>
            </a:r>
            <a:r>
              <a:rPr lang="zh-CN" altLang="en-US" b="1" baseline="0" dirty="0">
                <a:solidFill>
                  <a:schemeClr val="accent2"/>
                </a:solidFill>
              </a:rPr>
              <a:t> </a:t>
            </a:r>
            <a:r>
              <a:rPr lang="en-US" altLang="zh-CN" b="1" dirty="0" err="1">
                <a:solidFill>
                  <a:schemeClr val="accent2"/>
                </a:solidFill>
              </a:rPr>
              <a:t>z</a:t>
            </a:r>
            <a:r>
              <a:rPr lang="en-US" altLang="zh-CN" b="1" baseline="-25000" dirty="0" err="1">
                <a:solidFill>
                  <a:schemeClr val="accent2"/>
                </a:solidFill>
              </a:rPr>
              <a:t>k</a:t>
            </a:r>
            <a:r>
              <a:rPr lang="en-US" altLang="zh-CN" b="1" dirty="0">
                <a:solidFill>
                  <a:schemeClr val="accent2"/>
                </a:solidFill>
                <a:sym typeface="Symbol"/>
              </a:rPr>
              <a:t>  </a:t>
            </a:r>
            <a:r>
              <a:rPr lang="en-US" altLang="zh-CN" b="1" dirty="0" err="1">
                <a:solidFill>
                  <a:schemeClr val="accent2"/>
                </a:solidFill>
              </a:rPr>
              <a:t>y</a:t>
            </a:r>
            <a:r>
              <a:rPr lang="en-US" altLang="zh-CN" b="1" baseline="-25000" dirty="0" err="1">
                <a:solidFill>
                  <a:schemeClr val="accent2"/>
                </a:solidFill>
              </a:rPr>
              <a:t>n</a:t>
            </a:r>
            <a:r>
              <a:rPr lang="en-US" altLang="zh-CN" b="1" baseline="-25000" dirty="0">
                <a:solidFill>
                  <a:schemeClr val="accent2"/>
                </a:solidFill>
              </a:rPr>
              <a:t> </a:t>
            </a:r>
            <a:r>
              <a:rPr lang="zh-CN" altLang="en-US" b="1" baseline="-25000" dirty="0">
                <a:solidFill>
                  <a:schemeClr val="accent2"/>
                </a:solidFill>
              </a:rPr>
              <a:t>肯定有一个是成立的</a:t>
            </a:r>
            <a:endParaRPr lang="en-US" altLang="zh-CN" b="1" baseline="-25000" dirty="0">
              <a:solidFill>
                <a:schemeClr val="accent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baseline="-25000" dirty="0">
              <a:solidFill>
                <a:schemeClr val="accent2"/>
              </a:solidFill>
            </a:endParaRPr>
          </a:p>
          <a:p>
            <a:endParaRPr lang="zh-CN" altLang="en-US" dirty="0"/>
          </a:p>
        </p:txBody>
      </p:sp>
      <p:sp>
        <p:nvSpPr>
          <p:cNvPr id="4" name="灯片编号占位符 3"/>
          <p:cNvSpPr>
            <a:spLocks noGrp="1"/>
          </p:cNvSpPr>
          <p:nvPr>
            <p:ph type="sldNum" sz="quarter" idx="10"/>
          </p:nvPr>
        </p:nvSpPr>
        <p:spPr/>
        <p:txBody>
          <a:bodyPr/>
          <a:lstStyle/>
          <a:p>
            <a:fld id="{5283AB4E-2739-4FB2-BF0E-27192CFF71D0}" type="slidenum">
              <a:rPr lang="zh-CN" altLang="en-US" smtClean="0"/>
              <a:pPr/>
              <a:t>25</a:t>
            </a:fld>
            <a:endParaRPr lang="zh-CN" altLang="en-US"/>
          </a:p>
        </p:txBody>
      </p:sp>
    </p:spTree>
    <p:extLst>
      <p:ext uri="{BB962C8B-B14F-4D97-AF65-F5344CB8AC3E}">
        <p14:creationId xmlns:p14="http://schemas.microsoft.com/office/powerpoint/2010/main" val="781495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283AB4E-2739-4FB2-BF0E-27192CFF71D0}" type="slidenum">
              <a:rPr lang="zh-CN" altLang="en-US" smtClean="0"/>
              <a:pPr/>
              <a:t>28</a:t>
            </a:fld>
            <a:endParaRPr lang="zh-CN" altLang="en-US"/>
          </a:p>
        </p:txBody>
      </p:sp>
    </p:spTree>
    <p:extLst>
      <p:ext uri="{BB962C8B-B14F-4D97-AF65-F5344CB8AC3E}">
        <p14:creationId xmlns:p14="http://schemas.microsoft.com/office/powerpoint/2010/main" val="711674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283AB4E-2739-4FB2-BF0E-27192CFF71D0}" type="slidenum">
              <a:rPr lang="zh-CN" altLang="en-US" smtClean="0"/>
              <a:pPr/>
              <a:t>29</a:t>
            </a:fld>
            <a:endParaRPr lang="zh-CN" altLang="en-US"/>
          </a:p>
        </p:txBody>
      </p:sp>
    </p:spTree>
    <p:extLst>
      <p:ext uri="{BB962C8B-B14F-4D97-AF65-F5344CB8AC3E}">
        <p14:creationId xmlns:p14="http://schemas.microsoft.com/office/powerpoint/2010/main" val="40651695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Cij</a:t>
            </a:r>
            <a:r>
              <a:rPr lang="zh-CN" altLang="en-US" dirty="0"/>
              <a:t>是长度 </a:t>
            </a:r>
            <a:r>
              <a:rPr lang="en-US" altLang="zh-CN" dirty="0" err="1"/>
              <a:t>bj</a:t>
            </a:r>
            <a:r>
              <a:rPr lang="zh-CN" altLang="en-US" dirty="0"/>
              <a:t>是记录</a:t>
            </a:r>
            <a:r>
              <a:rPr lang="en-US" altLang="zh-CN" dirty="0" err="1"/>
              <a:t>cij</a:t>
            </a:r>
            <a:r>
              <a:rPr lang="zh-CN" altLang="en-US" dirty="0"/>
              <a:t>由哪个子问题得到</a:t>
            </a:r>
          </a:p>
        </p:txBody>
      </p:sp>
      <p:sp>
        <p:nvSpPr>
          <p:cNvPr id="4" name="灯片编号占位符 3"/>
          <p:cNvSpPr>
            <a:spLocks noGrp="1"/>
          </p:cNvSpPr>
          <p:nvPr>
            <p:ph type="sldNum" sz="quarter" idx="10"/>
          </p:nvPr>
        </p:nvSpPr>
        <p:spPr/>
        <p:txBody>
          <a:bodyPr/>
          <a:lstStyle/>
          <a:p>
            <a:fld id="{5283AB4E-2739-4FB2-BF0E-27192CFF71D0}" type="slidenum">
              <a:rPr lang="zh-CN" altLang="en-US" smtClean="0"/>
              <a:pPr/>
              <a:t>31</a:t>
            </a:fld>
            <a:endParaRPr lang="zh-CN" altLang="en-US"/>
          </a:p>
        </p:txBody>
      </p:sp>
    </p:spTree>
    <p:extLst>
      <p:ext uri="{BB962C8B-B14F-4D97-AF65-F5344CB8AC3E}">
        <p14:creationId xmlns:p14="http://schemas.microsoft.com/office/powerpoint/2010/main" val="3915691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283AB4E-2739-4FB2-BF0E-27192CFF71D0}" type="slidenum">
              <a:rPr lang="zh-CN" altLang="en-US" smtClean="0"/>
              <a:pPr/>
              <a:t>39</a:t>
            </a:fld>
            <a:endParaRPr lang="zh-CN" altLang="en-US"/>
          </a:p>
        </p:txBody>
      </p:sp>
    </p:spTree>
    <p:extLst>
      <p:ext uri="{BB962C8B-B14F-4D97-AF65-F5344CB8AC3E}">
        <p14:creationId xmlns:p14="http://schemas.microsoft.com/office/powerpoint/2010/main" val="3593803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283AB4E-2739-4FB2-BF0E-27192CFF71D0}" type="slidenum">
              <a:rPr lang="zh-CN" altLang="en-US" smtClean="0"/>
              <a:pPr/>
              <a:t>41</a:t>
            </a:fld>
            <a:endParaRPr lang="zh-CN" altLang="en-US"/>
          </a:p>
        </p:txBody>
      </p:sp>
    </p:spTree>
    <p:extLst>
      <p:ext uri="{BB962C8B-B14F-4D97-AF65-F5344CB8AC3E}">
        <p14:creationId xmlns:p14="http://schemas.microsoft.com/office/powerpoint/2010/main" val="22979587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283AB4E-2739-4FB2-BF0E-27192CFF71D0}" type="slidenum">
              <a:rPr lang="zh-CN" altLang="en-US" smtClean="0"/>
              <a:pPr/>
              <a:t>44</a:t>
            </a:fld>
            <a:endParaRPr lang="zh-CN" altLang="en-US"/>
          </a:p>
        </p:txBody>
      </p:sp>
    </p:spTree>
    <p:extLst>
      <p:ext uri="{BB962C8B-B14F-4D97-AF65-F5344CB8AC3E}">
        <p14:creationId xmlns:p14="http://schemas.microsoft.com/office/powerpoint/2010/main" val="568696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整数规划是指规划中的变量（全部或部分）限制为</a:t>
            </a:r>
            <a:r>
              <a:rPr lang="zh-CN" altLang="en-US" sz="1200" b="0" i="0" u="none" strike="noStrike" kern="1200" dirty="0">
                <a:solidFill>
                  <a:schemeClr val="tx1"/>
                </a:solidFill>
                <a:effectLst/>
                <a:latin typeface="+mn-lt"/>
                <a:ea typeface="+mn-ea"/>
                <a:cs typeface="+mn-cs"/>
                <a:hlinkClick r:id="rId3"/>
              </a:rPr>
              <a:t>整数</a:t>
            </a:r>
            <a:r>
              <a:rPr lang="zh-CN" altLang="en-US" sz="1200" b="0" i="0" kern="1200" dirty="0">
                <a:solidFill>
                  <a:schemeClr val="tx1"/>
                </a:solidFill>
                <a:effectLst/>
                <a:latin typeface="+mn-lt"/>
                <a:ea typeface="+mn-ea"/>
                <a:cs typeface="+mn-cs"/>
              </a:rPr>
              <a:t>，若在线性模型中，变量限制为整数，则称为整数线性规划。</a:t>
            </a:r>
            <a:endParaRPr lang="zh-CN" altLang="en-US" dirty="0"/>
          </a:p>
        </p:txBody>
      </p:sp>
      <p:sp>
        <p:nvSpPr>
          <p:cNvPr id="4" name="灯片编号占位符 3"/>
          <p:cNvSpPr>
            <a:spLocks noGrp="1"/>
          </p:cNvSpPr>
          <p:nvPr>
            <p:ph type="sldNum" sz="quarter" idx="10"/>
          </p:nvPr>
        </p:nvSpPr>
        <p:spPr/>
        <p:txBody>
          <a:bodyPr/>
          <a:lstStyle/>
          <a:p>
            <a:fld id="{5283AB4E-2739-4FB2-BF0E-27192CFF71D0}" type="slidenum">
              <a:rPr lang="zh-CN" altLang="en-US" smtClean="0"/>
              <a:pPr/>
              <a:t>48</a:t>
            </a:fld>
            <a:endParaRPr lang="zh-CN" altLang="en-US"/>
          </a:p>
        </p:txBody>
      </p:sp>
    </p:spTree>
    <p:extLst>
      <p:ext uri="{BB962C8B-B14F-4D97-AF65-F5344CB8AC3E}">
        <p14:creationId xmlns:p14="http://schemas.microsoft.com/office/powerpoint/2010/main" val="2520569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283AB4E-2739-4FB2-BF0E-27192CFF71D0}" type="slidenum">
              <a:rPr lang="zh-CN" altLang="en-US" smtClean="0"/>
              <a:pPr/>
              <a:t>53</a:t>
            </a:fld>
            <a:endParaRPr lang="zh-CN" altLang="en-US"/>
          </a:p>
        </p:txBody>
      </p:sp>
    </p:spTree>
    <p:extLst>
      <p:ext uri="{BB962C8B-B14F-4D97-AF65-F5344CB8AC3E}">
        <p14:creationId xmlns:p14="http://schemas.microsoft.com/office/powerpoint/2010/main" val="2803498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283AB4E-2739-4FB2-BF0E-27192CFF71D0}" type="slidenum">
              <a:rPr lang="zh-CN" altLang="en-US" smtClean="0"/>
              <a:pPr/>
              <a:t>7</a:t>
            </a:fld>
            <a:endParaRPr lang="zh-CN" altLang="en-US"/>
          </a:p>
        </p:txBody>
      </p:sp>
    </p:spTree>
    <p:extLst>
      <p:ext uri="{BB962C8B-B14F-4D97-AF65-F5344CB8AC3E}">
        <p14:creationId xmlns:p14="http://schemas.microsoft.com/office/powerpoint/2010/main" val="37469909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283AB4E-2739-4FB2-BF0E-27192CFF71D0}" type="slidenum">
              <a:rPr lang="zh-CN" altLang="en-US" smtClean="0"/>
              <a:pPr/>
              <a:t>57</a:t>
            </a:fld>
            <a:endParaRPr lang="zh-CN" altLang="en-US"/>
          </a:p>
        </p:txBody>
      </p:sp>
    </p:spTree>
    <p:extLst>
      <p:ext uri="{BB962C8B-B14F-4D97-AF65-F5344CB8AC3E}">
        <p14:creationId xmlns:p14="http://schemas.microsoft.com/office/powerpoint/2010/main" val="1277791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对于叶节点，比较到其父节点就可以判别了</a:t>
            </a:r>
          </a:p>
        </p:txBody>
      </p:sp>
      <p:sp>
        <p:nvSpPr>
          <p:cNvPr id="4" name="灯片编号占位符 3"/>
          <p:cNvSpPr>
            <a:spLocks noGrp="1"/>
          </p:cNvSpPr>
          <p:nvPr>
            <p:ph type="sldNum" sz="quarter" idx="10"/>
          </p:nvPr>
        </p:nvSpPr>
        <p:spPr/>
        <p:txBody>
          <a:bodyPr/>
          <a:lstStyle/>
          <a:p>
            <a:fld id="{5283AB4E-2739-4FB2-BF0E-27192CFF71D0}" type="slidenum">
              <a:rPr lang="zh-CN" altLang="en-US" smtClean="0"/>
              <a:pPr/>
              <a:t>60</a:t>
            </a:fld>
            <a:endParaRPr lang="zh-CN" altLang="en-US"/>
          </a:p>
        </p:txBody>
      </p:sp>
    </p:spTree>
    <p:extLst>
      <p:ext uri="{BB962C8B-B14F-4D97-AF65-F5344CB8AC3E}">
        <p14:creationId xmlns:p14="http://schemas.microsoft.com/office/powerpoint/2010/main" val="40775166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Con = (di+1)*pi</a:t>
            </a:r>
            <a:endParaRPr lang="zh-CN" altLang="en-US" dirty="0"/>
          </a:p>
        </p:txBody>
      </p:sp>
      <p:sp>
        <p:nvSpPr>
          <p:cNvPr id="4" name="灯片编号占位符 3"/>
          <p:cNvSpPr>
            <a:spLocks noGrp="1"/>
          </p:cNvSpPr>
          <p:nvPr>
            <p:ph type="sldNum" sz="quarter" idx="10"/>
          </p:nvPr>
        </p:nvSpPr>
        <p:spPr/>
        <p:txBody>
          <a:bodyPr/>
          <a:lstStyle/>
          <a:p>
            <a:fld id="{5283AB4E-2739-4FB2-BF0E-27192CFF71D0}" type="slidenum">
              <a:rPr lang="zh-CN" altLang="en-US" smtClean="0"/>
              <a:pPr/>
              <a:t>61</a:t>
            </a:fld>
            <a:endParaRPr lang="zh-CN" altLang="en-US"/>
          </a:p>
        </p:txBody>
      </p:sp>
    </p:spTree>
    <p:extLst>
      <p:ext uri="{BB962C8B-B14F-4D97-AF65-F5344CB8AC3E}">
        <p14:creationId xmlns:p14="http://schemas.microsoft.com/office/powerpoint/2010/main" val="1595036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283AB4E-2739-4FB2-BF0E-27192CFF71D0}" type="slidenum">
              <a:rPr lang="zh-CN" altLang="en-US" smtClean="0"/>
              <a:pPr/>
              <a:t>9</a:t>
            </a:fld>
            <a:endParaRPr lang="zh-CN" altLang="en-US"/>
          </a:p>
        </p:txBody>
      </p:sp>
    </p:spTree>
    <p:extLst>
      <p:ext uri="{BB962C8B-B14F-4D97-AF65-F5344CB8AC3E}">
        <p14:creationId xmlns:p14="http://schemas.microsoft.com/office/powerpoint/2010/main" val="576414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283AB4E-2739-4FB2-BF0E-27192CFF71D0}" type="slidenum">
              <a:rPr lang="zh-CN" altLang="en-US" smtClean="0"/>
              <a:pPr/>
              <a:t>11</a:t>
            </a:fld>
            <a:endParaRPr lang="zh-CN" altLang="en-US"/>
          </a:p>
        </p:txBody>
      </p:sp>
    </p:spTree>
    <p:extLst>
      <p:ext uri="{BB962C8B-B14F-4D97-AF65-F5344CB8AC3E}">
        <p14:creationId xmlns:p14="http://schemas.microsoft.com/office/powerpoint/2010/main" val="3006473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假设判断语句和赋值都是常数时间 </a:t>
            </a:r>
            <a:r>
              <a:rPr lang="zh-CN" altLang="en-US" baseline="0" dirty="0"/>
              <a:t> 数学归纳法可证明计算时间复杂度下界</a:t>
            </a:r>
            <a:endParaRPr lang="zh-CN" altLang="en-US" dirty="0"/>
          </a:p>
        </p:txBody>
      </p:sp>
      <p:sp>
        <p:nvSpPr>
          <p:cNvPr id="4" name="灯片编号占位符 3"/>
          <p:cNvSpPr>
            <a:spLocks noGrp="1"/>
          </p:cNvSpPr>
          <p:nvPr>
            <p:ph type="sldNum" sz="quarter" idx="10"/>
          </p:nvPr>
        </p:nvSpPr>
        <p:spPr/>
        <p:txBody>
          <a:bodyPr/>
          <a:lstStyle/>
          <a:p>
            <a:fld id="{5283AB4E-2739-4FB2-BF0E-27192CFF71D0}" type="slidenum">
              <a:rPr lang="zh-CN" altLang="en-US" smtClean="0"/>
              <a:pPr/>
              <a:t>12</a:t>
            </a:fld>
            <a:endParaRPr lang="zh-CN" altLang="en-US"/>
          </a:p>
        </p:txBody>
      </p:sp>
    </p:spTree>
    <p:extLst>
      <p:ext uri="{BB962C8B-B14F-4D97-AF65-F5344CB8AC3E}">
        <p14:creationId xmlns:p14="http://schemas.microsoft.com/office/powerpoint/2010/main" val="3579601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283AB4E-2739-4FB2-BF0E-27192CFF71D0}" type="slidenum">
              <a:rPr lang="zh-CN" altLang="en-US" smtClean="0"/>
              <a:pPr/>
              <a:t>13</a:t>
            </a:fld>
            <a:endParaRPr lang="zh-CN" altLang="en-US"/>
          </a:p>
        </p:txBody>
      </p:sp>
    </p:spTree>
    <p:extLst>
      <p:ext uri="{BB962C8B-B14F-4D97-AF65-F5344CB8AC3E}">
        <p14:creationId xmlns:p14="http://schemas.microsoft.com/office/powerpoint/2010/main" val="349184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从简单到复杂是</a:t>
            </a:r>
            <a:r>
              <a:rPr lang="zh-CN" altLang="en-US" baseline="0" dirty="0"/>
              <a:t> 一层一层计算</a:t>
            </a:r>
            <a:endParaRPr lang="zh-CN" altLang="en-US" dirty="0"/>
          </a:p>
        </p:txBody>
      </p:sp>
      <p:sp>
        <p:nvSpPr>
          <p:cNvPr id="4" name="灯片编号占位符 3"/>
          <p:cNvSpPr>
            <a:spLocks noGrp="1"/>
          </p:cNvSpPr>
          <p:nvPr>
            <p:ph type="sldNum" sz="quarter" idx="10"/>
          </p:nvPr>
        </p:nvSpPr>
        <p:spPr/>
        <p:txBody>
          <a:bodyPr/>
          <a:lstStyle/>
          <a:p>
            <a:fld id="{5283AB4E-2739-4FB2-BF0E-27192CFF71D0}" type="slidenum">
              <a:rPr lang="zh-CN" altLang="en-US" smtClean="0"/>
              <a:pPr/>
              <a:t>15</a:t>
            </a:fld>
            <a:endParaRPr lang="zh-CN" altLang="en-US"/>
          </a:p>
        </p:txBody>
      </p:sp>
    </p:spTree>
    <p:extLst>
      <p:ext uri="{BB962C8B-B14F-4D97-AF65-F5344CB8AC3E}">
        <p14:creationId xmlns:p14="http://schemas.microsoft.com/office/powerpoint/2010/main" val="1954859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283AB4E-2739-4FB2-BF0E-27192CFF71D0}" type="slidenum">
              <a:rPr lang="zh-CN" altLang="en-US" smtClean="0"/>
              <a:pPr/>
              <a:t>17</a:t>
            </a:fld>
            <a:endParaRPr lang="zh-CN" altLang="en-US"/>
          </a:p>
        </p:txBody>
      </p:sp>
    </p:spTree>
    <p:extLst>
      <p:ext uri="{BB962C8B-B14F-4D97-AF65-F5344CB8AC3E}">
        <p14:creationId xmlns:p14="http://schemas.microsoft.com/office/powerpoint/2010/main" val="179446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构造最优解</a:t>
            </a:r>
            <a:endParaRPr lang="zh-CN" altLang="en-US" dirty="0"/>
          </a:p>
        </p:txBody>
      </p:sp>
      <p:sp>
        <p:nvSpPr>
          <p:cNvPr id="4" name="灯片编号占位符 3"/>
          <p:cNvSpPr>
            <a:spLocks noGrp="1"/>
          </p:cNvSpPr>
          <p:nvPr>
            <p:ph type="sldNum" sz="quarter" idx="10"/>
          </p:nvPr>
        </p:nvSpPr>
        <p:spPr/>
        <p:txBody>
          <a:bodyPr/>
          <a:lstStyle/>
          <a:p>
            <a:fld id="{5283AB4E-2739-4FB2-BF0E-27192CFF71D0}" type="slidenum">
              <a:rPr lang="zh-CN" altLang="en-US" smtClean="0"/>
              <a:pPr/>
              <a:t>18</a:t>
            </a:fld>
            <a:endParaRPr lang="zh-CN" altLang="en-US"/>
          </a:p>
        </p:txBody>
      </p:sp>
    </p:spTree>
    <p:extLst>
      <p:ext uri="{BB962C8B-B14F-4D97-AF65-F5344CB8AC3E}">
        <p14:creationId xmlns:p14="http://schemas.microsoft.com/office/powerpoint/2010/main" val="2619164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sz="4000" b="1">
                <a:latin typeface="黑体" pitchFamily="2" charset="-122"/>
                <a:ea typeface="黑体" pitchFamily="2"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sz="320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dirty="0"/>
          </a:p>
        </p:txBody>
      </p:sp>
      <p:sp>
        <p:nvSpPr>
          <p:cNvPr id="4" name="灯片编号占位符 3"/>
          <p:cNvSpPr>
            <a:spLocks noGrp="1"/>
          </p:cNvSpPr>
          <p:nvPr>
            <p:ph type="sldNum" sz="quarter" idx="10"/>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43650" y="228600"/>
            <a:ext cx="1962150" cy="6019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600"/>
            <a:ext cx="5734050" cy="6019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28596" y="285728"/>
            <a:ext cx="7772400"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533400" y="1371600"/>
            <a:ext cx="3810000" cy="4876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95800" y="1371600"/>
            <a:ext cx="3810000" cy="4876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a:xfrm>
            <a:off x="8305800" y="6400800"/>
            <a:ext cx="457200" cy="457200"/>
          </a:xfrm>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accent2"/>
                </a:solidFill>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a:defRPr sz="3000"/>
            </a:lvl1pPr>
            <a:lvl2pPr>
              <a:defRPr sz="2400"/>
            </a:lvl2pPr>
            <a:lvl3pPr>
              <a:defRPr sz="2000"/>
            </a:lvl3pPr>
            <a:lvl4pPr>
              <a:defRPr sz="18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灯片编号占位符 3"/>
          <p:cNvSpPr>
            <a:spLocks noGrp="1"/>
          </p:cNvSpPr>
          <p:nvPr>
            <p:ph type="sldNum" sz="quarter" idx="10"/>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灯片编号占位符 3"/>
          <p:cNvSpPr>
            <a:spLocks noGrp="1"/>
          </p:cNvSpPr>
          <p:nvPr>
            <p:ph type="sldNum" sz="quarter" idx="10"/>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3400" y="13716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95800" y="13716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rgbClr val="DDDDDD"/>
          </a:fgClr>
          <a:bgClr>
            <a:schemeClr val="bg1"/>
          </a:bgClr>
        </a:patt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77724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6147" name="Rectangle 3"/>
          <p:cNvSpPr>
            <a:spLocks noGrp="1" noChangeArrowheads="1"/>
          </p:cNvSpPr>
          <p:nvPr>
            <p:ph type="body" idx="1"/>
          </p:nvPr>
        </p:nvSpPr>
        <p:spPr bwMode="auto">
          <a:xfrm>
            <a:off x="533400" y="1371600"/>
            <a:ext cx="7772400" cy="4876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150" name="Rectangle 6"/>
          <p:cNvSpPr>
            <a:spLocks noGrp="1" noChangeArrowheads="1"/>
          </p:cNvSpPr>
          <p:nvPr>
            <p:ph type="sldNum" sz="quarter" idx="4"/>
          </p:nvPr>
        </p:nvSpPr>
        <p:spPr bwMode="auto">
          <a:xfrm>
            <a:off x="8305800" y="6400800"/>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C913308-F349-4B6D-A68A-DD1791B4A57B}" type="slidenum">
              <a:rPr lang="zh-CN" altLang="en-US" smtClean="0"/>
              <a:pPr/>
              <a:t>‹#›</a:t>
            </a:fld>
            <a:endParaRPr lang="zh-CN" altLang="en-US"/>
          </a:p>
        </p:txBody>
      </p:sp>
      <p:pic>
        <p:nvPicPr>
          <p:cNvPr id="23553" name="Picture 1" descr="D:\我的文档\My Pictures\hrbeu.gif"/>
          <p:cNvPicPr>
            <a:picLocks noChangeAspect="1" noChangeArrowheads="1"/>
          </p:cNvPicPr>
          <p:nvPr userDrawn="1"/>
        </p:nvPicPr>
        <p:blipFill>
          <a:blip r:embed="rId14"/>
          <a:srcRect/>
          <a:stretch>
            <a:fillRect/>
          </a:stretch>
        </p:blipFill>
        <p:spPr bwMode="auto">
          <a:xfrm>
            <a:off x="8109869" y="0"/>
            <a:ext cx="1034131" cy="1357298"/>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txStyles>
    <p:titleStyle>
      <a:lvl1pPr algn="l" rtl="0" eaLnBrk="1" fontAlgn="base" hangingPunct="1">
        <a:spcBef>
          <a:spcPct val="0"/>
        </a:spcBef>
        <a:spcAft>
          <a:spcPct val="0"/>
        </a:spcAft>
        <a:defRPr sz="3600">
          <a:solidFill>
            <a:schemeClr val="accent2"/>
          </a:solidFill>
          <a:latin typeface="Times New Roman" pitchFamily="18" charset="0"/>
          <a:ea typeface="华文琥珀" pitchFamily="2" charset="-122"/>
          <a:cs typeface="Times New Roman" pitchFamily="18" charset="0"/>
        </a:defRPr>
      </a:lvl1pPr>
      <a:lvl2pPr algn="l" rtl="0" eaLnBrk="1" fontAlgn="base" hangingPunct="1">
        <a:spcBef>
          <a:spcPct val="0"/>
        </a:spcBef>
        <a:spcAft>
          <a:spcPct val="0"/>
        </a:spcAft>
        <a:defRPr sz="3200">
          <a:solidFill>
            <a:schemeClr val="accent2"/>
          </a:solidFill>
          <a:latin typeface="Impact" pitchFamily="34" charset="0"/>
          <a:ea typeface="楷体_GB2312" pitchFamily="49" charset="-122"/>
        </a:defRPr>
      </a:lvl2pPr>
      <a:lvl3pPr algn="l" rtl="0" eaLnBrk="1" fontAlgn="base" hangingPunct="1">
        <a:spcBef>
          <a:spcPct val="0"/>
        </a:spcBef>
        <a:spcAft>
          <a:spcPct val="0"/>
        </a:spcAft>
        <a:defRPr sz="3200">
          <a:solidFill>
            <a:schemeClr val="accent2"/>
          </a:solidFill>
          <a:latin typeface="Impact" pitchFamily="34" charset="0"/>
          <a:ea typeface="楷体_GB2312" pitchFamily="49" charset="-122"/>
        </a:defRPr>
      </a:lvl3pPr>
      <a:lvl4pPr algn="l" rtl="0" eaLnBrk="1" fontAlgn="base" hangingPunct="1">
        <a:spcBef>
          <a:spcPct val="0"/>
        </a:spcBef>
        <a:spcAft>
          <a:spcPct val="0"/>
        </a:spcAft>
        <a:defRPr sz="3200">
          <a:solidFill>
            <a:schemeClr val="accent2"/>
          </a:solidFill>
          <a:latin typeface="Impact" pitchFamily="34" charset="0"/>
          <a:ea typeface="楷体_GB2312" pitchFamily="49" charset="-122"/>
        </a:defRPr>
      </a:lvl4pPr>
      <a:lvl5pPr algn="l" rtl="0" eaLnBrk="1" fontAlgn="base" hangingPunct="1">
        <a:spcBef>
          <a:spcPct val="0"/>
        </a:spcBef>
        <a:spcAft>
          <a:spcPct val="0"/>
        </a:spcAft>
        <a:defRPr sz="3200">
          <a:solidFill>
            <a:schemeClr val="accent2"/>
          </a:solidFill>
          <a:latin typeface="Impact" pitchFamily="34" charset="0"/>
          <a:ea typeface="楷体_GB2312" pitchFamily="49" charset="-122"/>
        </a:defRPr>
      </a:lvl5pPr>
      <a:lvl6pPr marL="457200" algn="l" rtl="0" eaLnBrk="1" fontAlgn="base" hangingPunct="1">
        <a:spcBef>
          <a:spcPct val="0"/>
        </a:spcBef>
        <a:spcAft>
          <a:spcPct val="0"/>
        </a:spcAft>
        <a:defRPr sz="3200">
          <a:solidFill>
            <a:schemeClr val="accent2"/>
          </a:solidFill>
          <a:latin typeface="Impact" pitchFamily="34" charset="0"/>
          <a:ea typeface="楷体_GB2312" pitchFamily="49" charset="-122"/>
        </a:defRPr>
      </a:lvl6pPr>
      <a:lvl7pPr marL="914400" algn="l" rtl="0" eaLnBrk="1" fontAlgn="base" hangingPunct="1">
        <a:spcBef>
          <a:spcPct val="0"/>
        </a:spcBef>
        <a:spcAft>
          <a:spcPct val="0"/>
        </a:spcAft>
        <a:defRPr sz="3200">
          <a:solidFill>
            <a:schemeClr val="accent2"/>
          </a:solidFill>
          <a:latin typeface="Impact" pitchFamily="34" charset="0"/>
          <a:ea typeface="楷体_GB2312" pitchFamily="49" charset="-122"/>
        </a:defRPr>
      </a:lvl7pPr>
      <a:lvl8pPr marL="1371600" algn="l" rtl="0" eaLnBrk="1" fontAlgn="base" hangingPunct="1">
        <a:spcBef>
          <a:spcPct val="0"/>
        </a:spcBef>
        <a:spcAft>
          <a:spcPct val="0"/>
        </a:spcAft>
        <a:defRPr sz="3200">
          <a:solidFill>
            <a:schemeClr val="accent2"/>
          </a:solidFill>
          <a:latin typeface="Impact" pitchFamily="34" charset="0"/>
          <a:ea typeface="楷体_GB2312" pitchFamily="49" charset="-122"/>
        </a:defRPr>
      </a:lvl8pPr>
      <a:lvl9pPr marL="1828800" algn="l" rtl="0" eaLnBrk="1" fontAlgn="base" hangingPunct="1">
        <a:spcBef>
          <a:spcPct val="0"/>
        </a:spcBef>
        <a:spcAft>
          <a:spcPct val="0"/>
        </a:spcAft>
        <a:defRPr sz="3200">
          <a:solidFill>
            <a:schemeClr val="accent2"/>
          </a:solidFill>
          <a:latin typeface="Impact" pitchFamily="34" charset="0"/>
          <a:ea typeface="楷体_GB2312" pitchFamily="49" charset="-122"/>
        </a:defRPr>
      </a:lvl9pPr>
    </p:titleStyle>
    <p:bodyStyle>
      <a:lvl1pPr marL="342900" indent="-342900" algn="l" rtl="0" eaLnBrk="1" fontAlgn="base" hangingPunct="1">
        <a:spcBef>
          <a:spcPct val="20000"/>
        </a:spcBef>
        <a:spcAft>
          <a:spcPct val="0"/>
        </a:spcAft>
        <a:buClr>
          <a:schemeClr val="accent2"/>
        </a:buClr>
        <a:buSzPct val="85000"/>
        <a:buFont typeface="ZapfDingbats" pitchFamily="82" charset="2"/>
        <a:buChar char="r"/>
        <a:defRPr sz="2800">
          <a:solidFill>
            <a:schemeClr val="tx1"/>
          </a:solidFill>
          <a:latin typeface="Times New Roman" pitchFamily="18" charset="0"/>
          <a:ea typeface="黑体" pitchFamily="2" charset="-122"/>
          <a:cs typeface="Times New Roman" pitchFamily="18" charset="0"/>
        </a:defRPr>
      </a:lvl1pPr>
      <a:lvl2pPr marL="742950" indent="-285750" algn="l" rtl="0" eaLnBrk="1" fontAlgn="base" hangingPunct="1">
        <a:spcBef>
          <a:spcPct val="20000"/>
        </a:spcBef>
        <a:spcAft>
          <a:spcPct val="0"/>
        </a:spcAft>
        <a:buClr>
          <a:schemeClr val="accent2"/>
        </a:buClr>
        <a:buSzPct val="75000"/>
        <a:buFont typeface="ZapfDingbats" pitchFamily="82" charset="2"/>
        <a:buChar char="m"/>
        <a:defRPr sz="240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har char="•"/>
        <a:defRPr sz="220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har char="–"/>
        <a:defRPr sz="200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har char="»"/>
        <a:defRPr sz="180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har char="»"/>
        <a:defRPr sz="1400">
          <a:solidFill>
            <a:schemeClr val="tx1"/>
          </a:solidFill>
          <a:latin typeface="Times New Roman" pitchFamily="18" charset="0"/>
          <a:ea typeface="+mn-ea"/>
        </a:defRPr>
      </a:lvl6pPr>
      <a:lvl7pPr marL="2971800" indent="-228600" algn="l" rtl="0" eaLnBrk="1" fontAlgn="base" hangingPunct="1">
        <a:spcBef>
          <a:spcPct val="20000"/>
        </a:spcBef>
        <a:spcAft>
          <a:spcPct val="0"/>
        </a:spcAft>
        <a:buChar char="»"/>
        <a:defRPr sz="1400">
          <a:solidFill>
            <a:schemeClr val="tx1"/>
          </a:solidFill>
          <a:latin typeface="Times New Roman" pitchFamily="18" charset="0"/>
          <a:ea typeface="+mn-ea"/>
        </a:defRPr>
      </a:lvl7pPr>
      <a:lvl8pPr marL="3429000" indent="-228600" algn="l" rtl="0" eaLnBrk="1" fontAlgn="base" hangingPunct="1">
        <a:spcBef>
          <a:spcPct val="20000"/>
        </a:spcBef>
        <a:spcAft>
          <a:spcPct val="0"/>
        </a:spcAft>
        <a:buChar char="»"/>
        <a:defRPr sz="1400">
          <a:solidFill>
            <a:schemeClr val="tx1"/>
          </a:solidFill>
          <a:latin typeface="Times New Roman" pitchFamily="18" charset="0"/>
          <a:ea typeface="+mn-ea"/>
        </a:defRPr>
      </a:lvl8pPr>
      <a:lvl9pPr marL="3886200" indent="-228600" algn="l" rtl="0" eaLnBrk="1" fontAlgn="base" hangingPunct="1">
        <a:spcBef>
          <a:spcPct val="20000"/>
        </a:spcBef>
        <a:spcAft>
          <a:spcPct val="0"/>
        </a:spcAft>
        <a:buChar char="»"/>
        <a:defRPr sz="1400">
          <a:solidFill>
            <a:schemeClr val="tx1"/>
          </a:solidFill>
          <a:latin typeface="Times New Roman"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6.wmf"/><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6.xml"/><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5.wmf"/><Relationship Id="rId4"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5.w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5.wmf"/><Relationship Id="rId4" Type="http://schemas.openxmlformats.org/officeDocument/2006/relationships/oleObject" Target="../embeddings/oleObject10.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9.xml"/><Relationship Id="rId7" Type="http://schemas.openxmlformats.org/officeDocument/2006/relationships/image" Target="../media/image12.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12.bin"/><Relationship Id="rId11" Type="http://schemas.openxmlformats.org/officeDocument/2006/relationships/image" Target="../media/image5.wmf"/><Relationship Id="rId5" Type="http://schemas.openxmlformats.org/officeDocument/2006/relationships/image" Target="../media/image11.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3.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16.wmf"/><Relationship Id="rId3" Type="http://schemas.openxmlformats.org/officeDocument/2006/relationships/notesSlide" Target="../notesSlides/notesSlide10.xml"/><Relationship Id="rId7" Type="http://schemas.openxmlformats.org/officeDocument/2006/relationships/image" Target="../media/image12.wmf"/><Relationship Id="rId12" Type="http://schemas.openxmlformats.org/officeDocument/2006/relationships/oleObject" Target="../embeddings/oleObject19.bin"/><Relationship Id="rId17" Type="http://schemas.openxmlformats.org/officeDocument/2006/relationships/image" Target="../media/image5.wmf"/><Relationship Id="rId2" Type="http://schemas.openxmlformats.org/officeDocument/2006/relationships/slideLayout" Target="../slideLayouts/slideLayout7.xml"/><Relationship Id="rId16" Type="http://schemas.openxmlformats.org/officeDocument/2006/relationships/oleObject" Target="../embeddings/oleObject21.bin"/><Relationship Id="rId1" Type="http://schemas.openxmlformats.org/officeDocument/2006/relationships/vmlDrawing" Target="../drawings/vmlDrawing9.vml"/><Relationship Id="rId6" Type="http://schemas.openxmlformats.org/officeDocument/2006/relationships/oleObject" Target="../embeddings/oleObject16.bin"/><Relationship Id="rId11" Type="http://schemas.openxmlformats.org/officeDocument/2006/relationships/image" Target="../media/image15.wmf"/><Relationship Id="rId5" Type="http://schemas.openxmlformats.org/officeDocument/2006/relationships/image" Target="../media/image14.wmf"/><Relationship Id="rId15" Type="http://schemas.openxmlformats.org/officeDocument/2006/relationships/image" Target="../media/image17.w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13.wmf"/><Relationship Id="rId14" Type="http://schemas.openxmlformats.org/officeDocument/2006/relationships/oleObject" Target="../embeddings/oleObject20.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8.w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8.wmf"/><Relationship Id="rId4" Type="http://schemas.openxmlformats.org/officeDocument/2006/relationships/oleObject" Target="../embeddings/oleObject23.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8.wmf"/><Relationship Id="rId4" Type="http://schemas.openxmlformats.org/officeDocument/2006/relationships/oleObject" Target="../embeddings/oleObject2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6.bin"/><Relationship Id="rId5" Type="http://schemas.openxmlformats.org/officeDocument/2006/relationships/image" Target="../media/image19.wmf"/><Relationship Id="rId4" Type="http://schemas.openxmlformats.org/officeDocument/2006/relationships/oleObject" Target="../embeddings/oleObject25.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8.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0.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1.w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25.wmf"/><Relationship Id="rId3" Type="http://schemas.openxmlformats.org/officeDocument/2006/relationships/notesSlide" Target="../notesSlides/notesSlide16.xml"/><Relationship Id="rId7" Type="http://schemas.openxmlformats.org/officeDocument/2006/relationships/image" Target="../media/image21.wmf"/><Relationship Id="rId12"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31.bin"/><Relationship Id="rId11" Type="http://schemas.openxmlformats.org/officeDocument/2006/relationships/image" Target="../media/image24.wmf"/><Relationship Id="rId5" Type="http://schemas.openxmlformats.org/officeDocument/2006/relationships/image" Target="../media/image22.wmf"/><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23.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6.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notesSlide" Target="../notesSlides/notesSlide18.xml"/><Relationship Id="rId7"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37.bin"/><Relationship Id="rId5" Type="http://schemas.openxmlformats.org/officeDocument/2006/relationships/image" Target="../media/image29.wmf"/><Relationship Id="rId10" Type="http://schemas.openxmlformats.org/officeDocument/2006/relationships/image" Target="../media/image31.wmf"/><Relationship Id="rId4" Type="http://schemas.openxmlformats.org/officeDocument/2006/relationships/oleObject" Target="../embeddings/oleObject36.bin"/><Relationship Id="rId9" Type="http://schemas.openxmlformats.org/officeDocument/2006/relationships/oleObject" Target="../embeddings/oleObject39.bin"/></Relationships>
</file>

<file path=ppt/slides/_rels/slide49.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33.wmf"/><Relationship Id="rId5" Type="http://schemas.openxmlformats.org/officeDocument/2006/relationships/oleObject" Target="../embeddings/oleObject41.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43.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37.wmf"/><Relationship Id="rId5" Type="http://schemas.openxmlformats.org/officeDocument/2006/relationships/oleObject" Target="../embeddings/oleObject45.bin"/><Relationship Id="rId4" Type="http://schemas.openxmlformats.org/officeDocument/2006/relationships/image" Target="../media/image36.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36.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38.wmf"/><Relationship Id="rId4" Type="http://schemas.openxmlformats.org/officeDocument/2006/relationships/oleObject" Target="../embeddings/oleObject47.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37.wmf"/><Relationship Id="rId5" Type="http://schemas.openxmlformats.org/officeDocument/2006/relationships/oleObject" Target="../embeddings/oleObject49.bin"/><Relationship Id="rId4" Type="http://schemas.openxmlformats.org/officeDocument/2006/relationships/image" Target="../media/image36.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43.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51.bin"/><Relationship Id="rId5" Type="http://schemas.openxmlformats.org/officeDocument/2006/relationships/image" Target="../media/image42.wmf"/><Relationship Id="rId4" Type="http://schemas.openxmlformats.org/officeDocument/2006/relationships/oleObject" Target="../embeddings/oleObject50.bin"/></Relationships>
</file>

<file path=ppt/slides/_rels/slide61.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notesSlide" Target="../notesSlides/notesSlide22.xml"/><Relationship Id="rId7"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44.wmf"/><Relationship Id="rId5" Type="http://schemas.openxmlformats.org/officeDocument/2006/relationships/oleObject" Target="../embeddings/oleObject52.bin"/><Relationship Id="rId4" Type="http://schemas.openxmlformats.org/officeDocument/2006/relationships/image" Target="../media/image45.png"/></Relationships>
</file>

<file path=ppt/slides/_rels/slide62.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43.w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55.bin"/><Relationship Id="rId5" Type="http://schemas.openxmlformats.org/officeDocument/2006/relationships/image" Target="../media/image44.wmf"/><Relationship Id="rId4" Type="http://schemas.openxmlformats.org/officeDocument/2006/relationships/oleObject" Target="../embeddings/oleObject54.bin"/></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47.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47.wmf"/></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60.bin"/><Relationship Id="rId3" Type="http://schemas.openxmlformats.org/officeDocument/2006/relationships/image" Target="../media/image51.png"/><Relationship Id="rId7"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59.bin"/><Relationship Id="rId11" Type="http://schemas.openxmlformats.org/officeDocument/2006/relationships/image" Target="../media/image43.wmf"/><Relationship Id="rId5" Type="http://schemas.openxmlformats.org/officeDocument/2006/relationships/image" Target="../media/image48.wmf"/><Relationship Id="rId10" Type="http://schemas.openxmlformats.org/officeDocument/2006/relationships/oleObject" Target="../embeddings/oleObject61.bin"/><Relationship Id="rId4" Type="http://schemas.openxmlformats.org/officeDocument/2006/relationships/oleObject" Target="../embeddings/oleObject58.bin"/><Relationship Id="rId9" Type="http://schemas.openxmlformats.org/officeDocument/2006/relationships/image" Target="../media/image50.wmf"/></Relationships>
</file>

<file path=ppt/slides/_rels/slide6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53.wmf"/><Relationship Id="rId5" Type="http://schemas.openxmlformats.org/officeDocument/2006/relationships/oleObject" Target="../embeddings/oleObject63.bin"/><Relationship Id="rId4" Type="http://schemas.openxmlformats.org/officeDocument/2006/relationships/image" Target="../media/image52.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image" Target="../media/image54.wmf"/></Relationships>
</file>

<file path=ppt/slides/_rels/slide6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Layout" Target="../slideLayouts/slideLayout2.xml"/><Relationship Id="rId1" Type="http://schemas.openxmlformats.org/officeDocument/2006/relationships/vmlDrawing" Target="../drawings/vmlDrawing33.vml"/><Relationship Id="rId5" Type="http://schemas.openxmlformats.org/officeDocument/2006/relationships/image" Target="../media/image55.wmf"/><Relationship Id="rId4" Type="http://schemas.openxmlformats.org/officeDocument/2006/relationships/oleObject" Target="../embeddings/oleObject65.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57.w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segmentfault.com/a/1190000021666634" TargetMode="External"/><Relationship Id="rId3" Type="http://schemas.openxmlformats.org/officeDocument/2006/relationships/notesSlide" Target="../notesSlides/notesSlide3.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wmf"/><Relationship Id="rId5" Type="http://schemas.openxmlformats.org/officeDocument/2006/relationships/image" Target="../media/image2.wmf"/><Relationship Id="rId10" Type="http://schemas.openxmlformats.org/officeDocument/2006/relationships/oleObject" Target="../embeddings/oleObject3.bin"/><Relationship Id="rId4" Type="http://schemas.openxmlformats.org/officeDocument/2006/relationships/oleObject" Target="../embeddings/oleObject1.bin"/><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a:t>动态规划算法</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矩阵连乘问题</a:t>
            </a:r>
          </a:p>
        </p:txBody>
      </p:sp>
      <p:sp>
        <p:nvSpPr>
          <p:cNvPr id="3" name="内容占位符 2"/>
          <p:cNvSpPr>
            <a:spLocks noGrp="1"/>
          </p:cNvSpPr>
          <p:nvPr>
            <p:ph idx="1"/>
          </p:nvPr>
        </p:nvSpPr>
        <p:spPr/>
        <p:txBody>
          <a:bodyPr/>
          <a:lstStyle/>
          <a:p>
            <a:r>
              <a:rPr lang="zh-CN" altLang="en-US" dirty="0"/>
              <a:t>分析最优解结构</a:t>
            </a:r>
            <a:r>
              <a:rPr lang="en-US" altLang="zh-CN" dirty="0"/>
              <a:t>(1)</a:t>
            </a:r>
          </a:p>
          <a:p>
            <a:pPr lvl="1"/>
            <a:r>
              <a:rPr kumimoji="1" lang="zh-CN" altLang="en-US" dirty="0">
                <a:ea typeface="楷体_GB2312" pitchFamily="49" charset="-122"/>
              </a:rPr>
              <a:t>将矩阵连乘积</a:t>
            </a:r>
            <a:r>
              <a:rPr kumimoji="1" lang="en-US" altLang="zh-CN" dirty="0">
                <a:ea typeface="楷体_GB2312" pitchFamily="49" charset="-122"/>
              </a:rPr>
              <a:t>A</a:t>
            </a:r>
            <a:r>
              <a:rPr kumimoji="1" lang="en-US" altLang="zh-CN" baseline="-25000" dirty="0">
                <a:ea typeface="楷体_GB2312" pitchFamily="49" charset="-122"/>
              </a:rPr>
              <a:t>i</a:t>
            </a:r>
            <a:r>
              <a:rPr kumimoji="1" lang="en-US" altLang="zh-CN" dirty="0">
                <a:ea typeface="楷体_GB2312" pitchFamily="49" charset="-122"/>
              </a:rPr>
              <a:t>A</a:t>
            </a:r>
            <a:r>
              <a:rPr kumimoji="1" lang="en-US" altLang="zh-CN" baseline="-25000" dirty="0">
                <a:ea typeface="楷体_GB2312" pitchFamily="49" charset="-122"/>
              </a:rPr>
              <a:t>i+1</a:t>
            </a:r>
            <a:r>
              <a:rPr kumimoji="1" lang="en-US" altLang="zh-CN" dirty="0">
                <a:ea typeface="楷体_GB2312" pitchFamily="49" charset="-122"/>
              </a:rPr>
              <a:t>…</a:t>
            </a:r>
            <a:r>
              <a:rPr kumimoji="1" lang="en-US" altLang="zh-CN" dirty="0" err="1">
                <a:ea typeface="楷体_GB2312" pitchFamily="49" charset="-122"/>
              </a:rPr>
              <a:t>A</a:t>
            </a:r>
            <a:r>
              <a:rPr kumimoji="1" lang="en-US" altLang="zh-CN" baseline="-25000" dirty="0" err="1">
                <a:ea typeface="楷体_GB2312" pitchFamily="49" charset="-122"/>
              </a:rPr>
              <a:t>j</a:t>
            </a:r>
            <a:r>
              <a:rPr kumimoji="1" lang="en-US" altLang="zh-CN" dirty="0">
                <a:ea typeface="楷体_GB2312" pitchFamily="49" charset="-122"/>
              </a:rPr>
              <a:t>，</a:t>
            </a:r>
            <a:r>
              <a:rPr kumimoji="1" lang="zh-CN" altLang="en-US" dirty="0">
                <a:ea typeface="楷体_GB2312" pitchFamily="49" charset="-122"/>
              </a:rPr>
              <a:t>简记为</a:t>
            </a:r>
            <a:r>
              <a:rPr kumimoji="1" lang="en-US" altLang="zh-CN" dirty="0">
                <a:ea typeface="楷体_GB2312" pitchFamily="49" charset="-122"/>
              </a:rPr>
              <a:t>A[i:j]</a:t>
            </a:r>
          </a:p>
          <a:p>
            <a:pPr lvl="1"/>
            <a:r>
              <a:rPr lang="zh-CN" altLang="en-US" dirty="0"/>
              <a:t>设</a:t>
            </a:r>
            <a:r>
              <a:rPr kumimoji="1" lang="en-US" altLang="zh-CN" dirty="0">
                <a:ea typeface="楷体_GB2312" pitchFamily="49" charset="-122"/>
              </a:rPr>
              <a:t>A</a:t>
            </a:r>
            <a:r>
              <a:rPr kumimoji="1" lang="en-US" altLang="zh-CN" baseline="-25000" dirty="0">
                <a:ea typeface="楷体_GB2312" pitchFamily="49" charset="-122"/>
              </a:rPr>
              <a:t>i</a:t>
            </a:r>
            <a:r>
              <a:rPr kumimoji="1" lang="en-US" altLang="zh-CN" dirty="0">
                <a:ea typeface="楷体_GB2312" pitchFamily="49" charset="-122"/>
              </a:rPr>
              <a:t>A</a:t>
            </a:r>
            <a:r>
              <a:rPr kumimoji="1" lang="en-US" altLang="zh-CN" baseline="-25000" dirty="0">
                <a:ea typeface="楷体_GB2312" pitchFamily="49" charset="-122"/>
              </a:rPr>
              <a:t>i+1</a:t>
            </a:r>
            <a:r>
              <a:rPr kumimoji="1" lang="en-US" altLang="zh-CN" dirty="0">
                <a:ea typeface="楷体_GB2312" pitchFamily="49" charset="-122"/>
              </a:rPr>
              <a:t>…</a:t>
            </a:r>
            <a:r>
              <a:rPr kumimoji="1" lang="en-US" altLang="zh-CN" dirty="0" err="1">
                <a:ea typeface="楷体_GB2312" pitchFamily="49" charset="-122"/>
              </a:rPr>
              <a:t>A</a:t>
            </a:r>
            <a:r>
              <a:rPr kumimoji="1" lang="en-US" altLang="zh-CN" baseline="-25000" dirty="0" err="1">
                <a:ea typeface="楷体_GB2312" pitchFamily="49" charset="-122"/>
              </a:rPr>
              <a:t>j</a:t>
            </a:r>
            <a:r>
              <a:rPr lang="zh-CN" altLang="en-US" dirty="0"/>
              <a:t>的最优计算次序在矩阵</a:t>
            </a:r>
            <a:r>
              <a:rPr lang="en-US" altLang="zh-CN" dirty="0" err="1"/>
              <a:t>A</a:t>
            </a:r>
            <a:r>
              <a:rPr lang="en-US" altLang="zh-CN" baseline="-25000" dirty="0" err="1"/>
              <a:t>k</a:t>
            </a:r>
            <a:r>
              <a:rPr lang="zh-CN" altLang="en-US" dirty="0"/>
              <a:t>和</a:t>
            </a:r>
            <a:r>
              <a:rPr lang="en-US" altLang="zh-CN" dirty="0"/>
              <a:t>A</a:t>
            </a:r>
            <a:r>
              <a:rPr lang="en-US" altLang="zh-CN" baseline="-25000" dirty="0"/>
              <a:t>k+1</a:t>
            </a:r>
            <a:r>
              <a:rPr lang="zh-CN" altLang="en-US" dirty="0"/>
              <a:t>之间将矩阵链断开</a:t>
            </a:r>
            <a:r>
              <a:rPr lang="en-US" altLang="zh-CN" dirty="0"/>
              <a:t>:  (</a:t>
            </a:r>
            <a:r>
              <a:rPr kumimoji="1" lang="en-US" altLang="zh-CN" dirty="0">
                <a:ea typeface="楷体_GB2312" pitchFamily="49" charset="-122"/>
              </a:rPr>
              <a:t>A</a:t>
            </a:r>
            <a:r>
              <a:rPr kumimoji="1" lang="en-US" altLang="zh-CN" baseline="-25000" dirty="0">
                <a:ea typeface="楷体_GB2312" pitchFamily="49" charset="-122"/>
              </a:rPr>
              <a:t>i</a:t>
            </a:r>
            <a:r>
              <a:rPr lang="en-US" altLang="zh-CN" dirty="0"/>
              <a:t>… </a:t>
            </a:r>
            <a:r>
              <a:rPr lang="en-US" altLang="zh-CN" dirty="0" err="1"/>
              <a:t>A</a:t>
            </a:r>
            <a:r>
              <a:rPr lang="en-US" altLang="zh-CN" baseline="-25000" dirty="0" err="1"/>
              <a:t>k</a:t>
            </a:r>
            <a:r>
              <a:rPr lang="en-US" altLang="zh-CN" dirty="0"/>
              <a:t>) (A</a:t>
            </a:r>
            <a:r>
              <a:rPr lang="en-US" altLang="zh-CN" baseline="-25000" dirty="0"/>
              <a:t>k+1 </a:t>
            </a:r>
            <a:r>
              <a:rPr lang="en-US" altLang="zh-CN" dirty="0"/>
              <a:t>…</a:t>
            </a:r>
            <a:r>
              <a:rPr kumimoji="1" lang="en-US" altLang="zh-CN" dirty="0" err="1">
                <a:ea typeface="楷体_GB2312" pitchFamily="49" charset="-122"/>
              </a:rPr>
              <a:t>A</a:t>
            </a:r>
            <a:r>
              <a:rPr kumimoji="1" lang="en-US" altLang="zh-CN" baseline="-25000" dirty="0" err="1">
                <a:ea typeface="楷体_GB2312" pitchFamily="49" charset="-122"/>
              </a:rPr>
              <a:t>j</a:t>
            </a:r>
            <a:r>
              <a:rPr lang="en-US" altLang="zh-CN" dirty="0"/>
              <a:t>) </a:t>
            </a:r>
          </a:p>
          <a:p>
            <a:pPr lvl="1"/>
            <a:r>
              <a:rPr lang="zh-CN" altLang="en-US" dirty="0"/>
              <a:t>总计算量＝</a:t>
            </a:r>
            <a:r>
              <a:rPr lang="en-US" altLang="zh-CN" dirty="0"/>
              <a:t>A[i:k]</a:t>
            </a:r>
            <a:r>
              <a:rPr lang="zh-CN" altLang="en-US" dirty="0"/>
              <a:t>的计算量＋</a:t>
            </a:r>
            <a:r>
              <a:rPr lang="en-US" altLang="zh-CN" dirty="0"/>
              <a:t>A[k+1: j]</a:t>
            </a:r>
            <a:r>
              <a:rPr lang="zh-CN" altLang="en-US" dirty="0"/>
              <a:t>的计算量</a:t>
            </a:r>
            <a:r>
              <a:rPr lang="en-US" altLang="zh-CN" dirty="0"/>
              <a:t>+A[i:k]</a:t>
            </a:r>
            <a:r>
              <a:rPr lang="zh-CN" altLang="en-US" dirty="0"/>
              <a:t>和</a:t>
            </a:r>
            <a:r>
              <a:rPr lang="en-US" altLang="zh-CN" dirty="0"/>
              <a:t>A[k+1:j]</a:t>
            </a:r>
            <a:r>
              <a:rPr lang="zh-CN" altLang="en-US" dirty="0"/>
              <a:t>相乘的计算量</a:t>
            </a:r>
            <a:endParaRPr lang="en-US" altLang="zh-CN" dirty="0"/>
          </a:p>
          <a:p>
            <a:pPr lvl="1"/>
            <a:r>
              <a:rPr lang="zh-CN" altLang="en-US" b="1" dirty="0">
                <a:solidFill>
                  <a:schemeClr val="accent6"/>
                </a:solidFill>
              </a:rPr>
              <a:t>最优子结构</a:t>
            </a:r>
            <a:endParaRPr lang="en-US" altLang="zh-CN" b="1" dirty="0">
              <a:solidFill>
                <a:schemeClr val="accent6"/>
              </a:solidFill>
            </a:endParaRPr>
          </a:p>
          <a:p>
            <a:pPr lvl="2"/>
            <a:r>
              <a:rPr lang="zh-CN" altLang="en-US" i="1" dirty="0">
                <a:solidFill>
                  <a:schemeClr val="accent6"/>
                </a:solidFill>
              </a:rPr>
              <a:t>假设</a:t>
            </a:r>
            <a:r>
              <a:rPr lang="en-US" altLang="zh-CN" i="1" dirty="0">
                <a:solidFill>
                  <a:schemeClr val="accent6"/>
                </a:solidFill>
              </a:rPr>
              <a:t>A[</a:t>
            </a:r>
            <a:r>
              <a:rPr lang="en-US" altLang="zh-CN" i="1" dirty="0" err="1">
                <a:solidFill>
                  <a:schemeClr val="accent6"/>
                </a:solidFill>
              </a:rPr>
              <a:t>i</a:t>
            </a:r>
            <a:r>
              <a:rPr lang="en-US" altLang="zh-CN" i="1" dirty="0">
                <a:solidFill>
                  <a:schemeClr val="accent6"/>
                </a:solidFill>
              </a:rPr>
              <a:t>: j]</a:t>
            </a:r>
            <a:r>
              <a:rPr lang="zh-CN" altLang="en-US" i="1" dirty="0">
                <a:solidFill>
                  <a:schemeClr val="accent6"/>
                </a:solidFill>
              </a:rPr>
              <a:t>的最优计算次序是从</a:t>
            </a:r>
            <a:r>
              <a:rPr lang="en-US" altLang="zh-CN" i="1" dirty="0">
                <a:solidFill>
                  <a:schemeClr val="accent6"/>
                </a:solidFill>
              </a:rPr>
              <a:t>A</a:t>
            </a:r>
            <a:r>
              <a:rPr lang="en-US" altLang="zh-CN" i="1" baseline="-25000" dirty="0">
                <a:solidFill>
                  <a:schemeClr val="accent6"/>
                </a:solidFill>
              </a:rPr>
              <a:t>k</a:t>
            </a:r>
            <a:r>
              <a:rPr lang="zh-CN" altLang="en-US" i="1" dirty="0">
                <a:solidFill>
                  <a:schemeClr val="accent6"/>
                </a:solidFill>
              </a:rPr>
              <a:t>处断开，那么该问题包含的子矩阵链</a:t>
            </a:r>
            <a:r>
              <a:rPr lang="en-US" altLang="zh-CN" i="1" dirty="0">
                <a:solidFill>
                  <a:schemeClr val="accent6"/>
                </a:solidFill>
              </a:rPr>
              <a:t>A[i:k]</a:t>
            </a:r>
            <a:r>
              <a:rPr lang="zh-CN" altLang="en-US" i="1" dirty="0">
                <a:solidFill>
                  <a:schemeClr val="accent6"/>
                </a:solidFill>
              </a:rPr>
              <a:t>和</a:t>
            </a:r>
            <a:r>
              <a:rPr lang="en-US" altLang="zh-CN" i="1" dirty="0">
                <a:solidFill>
                  <a:schemeClr val="accent6"/>
                </a:solidFill>
              </a:rPr>
              <a:t>A[k+1:j]</a:t>
            </a:r>
            <a:r>
              <a:rPr lang="zh-CN" altLang="en-US" i="1" dirty="0">
                <a:solidFill>
                  <a:schemeClr val="accent6"/>
                </a:solidFill>
              </a:rPr>
              <a:t>的计算次序也是最优的</a:t>
            </a:r>
            <a:endParaRPr lang="en-US" altLang="zh-CN" i="1" dirty="0">
              <a:solidFill>
                <a:schemeClr val="accent6"/>
              </a:solidFill>
            </a:endParaRPr>
          </a:p>
          <a:p>
            <a:pPr lvl="2"/>
            <a:r>
              <a:rPr lang="zh-CN" altLang="en-US" i="1" dirty="0"/>
              <a:t>愿问题最优解包含子问题的最优解，称为最优子结构性质</a:t>
            </a:r>
            <a:endParaRPr lang="en-US" altLang="zh-CN" i="1" dirty="0"/>
          </a:p>
          <a:p>
            <a:pPr lvl="1"/>
            <a:r>
              <a:rPr lang="zh-CN" altLang="en-US" b="1" dirty="0"/>
              <a:t>最优解：最优的计算次序（完全加括号的方式）</a:t>
            </a:r>
            <a:endParaRPr lang="en-US" altLang="zh-CN" b="1" dirty="0"/>
          </a:p>
          <a:p>
            <a:pPr lvl="1"/>
            <a:r>
              <a:rPr lang="zh-CN" altLang="en-US" b="1" dirty="0"/>
              <a:t>最优值：最优解下的计算代价（计算量）</a:t>
            </a:r>
            <a:endParaRPr lang="en-US" altLang="zh-CN"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矩阵连乘问题</a:t>
            </a:r>
          </a:p>
        </p:txBody>
      </p:sp>
      <p:sp>
        <p:nvSpPr>
          <p:cNvPr id="3" name="内容占位符 2"/>
          <p:cNvSpPr>
            <a:spLocks noGrp="1"/>
          </p:cNvSpPr>
          <p:nvPr>
            <p:ph idx="1"/>
          </p:nvPr>
        </p:nvSpPr>
        <p:spPr/>
        <p:txBody>
          <a:bodyPr/>
          <a:lstStyle/>
          <a:p>
            <a:r>
              <a:rPr lang="zh-CN" altLang="en-US" dirty="0"/>
              <a:t>建立递归关系（</a:t>
            </a:r>
            <a:r>
              <a:rPr lang="en-US" altLang="zh-CN" dirty="0"/>
              <a:t>2</a:t>
            </a:r>
            <a:r>
              <a:rPr lang="zh-CN" altLang="en-US" dirty="0"/>
              <a:t>）</a:t>
            </a:r>
            <a:endParaRPr lang="en-US" altLang="zh-CN" dirty="0"/>
          </a:p>
          <a:p>
            <a:pPr lvl="1"/>
            <a:r>
              <a:rPr lang="zh-CN" altLang="en-US" b="1" dirty="0">
                <a:solidFill>
                  <a:srgbClr val="FF0000"/>
                </a:solidFill>
              </a:rPr>
              <a:t>计算</a:t>
            </a:r>
            <a:r>
              <a:rPr lang="en-US" altLang="zh-CN" b="1" dirty="0">
                <a:solidFill>
                  <a:srgbClr val="FF0000"/>
                </a:solidFill>
              </a:rPr>
              <a:t>A[</a:t>
            </a:r>
            <a:r>
              <a:rPr lang="en-US" altLang="zh-CN" b="1" dirty="0" err="1">
                <a:solidFill>
                  <a:srgbClr val="FF0000"/>
                </a:solidFill>
              </a:rPr>
              <a:t>i</a:t>
            </a:r>
            <a:r>
              <a:rPr lang="en-US" altLang="zh-CN" b="1" dirty="0">
                <a:solidFill>
                  <a:srgbClr val="FF0000"/>
                </a:solidFill>
              </a:rPr>
              <a:t> : j]</a:t>
            </a:r>
            <a:r>
              <a:rPr lang="zh-CN" altLang="en-US" b="1" dirty="0">
                <a:solidFill>
                  <a:srgbClr val="FF0000"/>
                </a:solidFill>
              </a:rPr>
              <a:t>所需的最少乘法次数为</a:t>
            </a:r>
            <a:r>
              <a:rPr lang="en-US" altLang="zh-CN" b="1" dirty="0">
                <a:solidFill>
                  <a:srgbClr val="FF0000"/>
                </a:solidFill>
              </a:rPr>
              <a:t>m(</a:t>
            </a:r>
            <a:r>
              <a:rPr lang="en-US" altLang="zh-CN" b="1" dirty="0" err="1">
                <a:solidFill>
                  <a:srgbClr val="FF0000"/>
                </a:solidFill>
              </a:rPr>
              <a:t>i</a:t>
            </a:r>
            <a:r>
              <a:rPr lang="en-US" altLang="zh-CN" b="1" dirty="0">
                <a:solidFill>
                  <a:srgbClr val="FF0000"/>
                </a:solidFill>
              </a:rPr>
              <a:t>, j)</a:t>
            </a:r>
          </a:p>
          <a:p>
            <a:pPr lvl="1"/>
            <a:endParaRPr lang="en-US" altLang="zh-CN" dirty="0"/>
          </a:p>
          <a:p>
            <a:pPr lvl="1"/>
            <a:endParaRPr lang="en-US" altLang="zh-CN" dirty="0"/>
          </a:p>
          <a:p>
            <a:pPr lvl="1"/>
            <a:endParaRPr lang="en-US" altLang="zh-CN" dirty="0"/>
          </a:p>
          <a:p>
            <a:pPr lvl="1"/>
            <a:endParaRPr lang="en-US" altLang="zh-CN" dirty="0"/>
          </a:p>
          <a:p>
            <a:pPr lvl="1"/>
            <a:r>
              <a:rPr lang="zh-CN" altLang="en-US" b="1" dirty="0">
                <a:solidFill>
                  <a:srgbClr val="FF0000"/>
                </a:solidFill>
              </a:rPr>
              <a:t>其中</a:t>
            </a:r>
            <a:r>
              <a:rPr lang="en-US" altLang="zh-CN" b="1" dirty="0">
                <a:solidFill>
                  <a:srgbClr val="FF0000"/>
                </a:solidFill>
              </a:rPr>
              <a:t>A</a:t>
            </a:r>
            <a:r>
              <a:rPr lang="en-US" altLang="zh-CN" b="1" baseline="-25000" dirty="0">
                <a:solidFill>
                  <a:srgbClr val="FF0000"/>
                </a:solidFill>
              </a:rPr>
              <a:t>i</a:t>
            </a:r>
            <a:r>
              <a:rPr lang="zh-CN" altLang="en-US" b="1" dirty="0">
                <a:solidFill>
                  <a:srgbClr val="FF0000"/>
                </a:solidFill>
              </a:rPr>
              <a:t>是</a:t>
            </a:r>
            <a:r>
              <a:rPr lang="en-US" altLang="zh-CN" b="1" dirty="0">
                <a:solidFill>
                  <a:srgbClr val="FF0000"/>
                </a:solidFill>
              </a:rPr>
              <a:t>p</a:t>
            </a:r>
            <a:r>
              <a:rPr lang="en-US" altLang="zh-CN" b="1" baseline="-25000" dirty="0">
                <a:solidFill>
                  <a:srgbClr val="FF0000"/>
                </a:solidFill>
              </a:rPr>
              <a:t>i-1</a:t>
            </a:r>
            <a:r>
              <a:rPr lang="en-US" altLang="zh-CN" b="1" dirty="0">
                <a:solidFill>
                  <a:srgbClr val="FF0000"/>
                </a:solidFill>
              </a:rPr>
              <a:t>×p</a:t>
            </a:r>
            <a:r>
              <a:rPr lang="en-US" altLang="zh-CN" b="1" baseline="-25000" dirty="0">
                <a:solidFill>
                  <a:srgbClr val="FF0000"/>
                </a:solidFill>
              </a:rPr>
              <a:t>i</a:t>
            </a:r>
            <a:r>
              <a:rPr lang="zh-CN" altLang="en-US" b="1" dirty="0">
                <a:solidFill>
                  <a:srgbClr val="FF0000"/>
                </a:solidFill>
              </a:rPr>
              <a:t>矩阵</a:t>
            </a:r>
            <a:endParaRPr lang="en-US" altLang="zh-CN" b="1" dirty="0">
              <a:solidFill>
                <a:srgbClr val="FF0000"/>
              </a:solidFill>
            </a:endParaRPr>
          </a:p>
          <a:p>
            <a:pPr lvl="1"/>
            <a:r>
              <a:rPr lang="en-US" altLang="zh-CN" b="1" dirty="0"/>
              <a:t> A[</a:t>
            </a:r>
            <a:r>
              <a:rPr lang="en-US" altLang="zh-CN" b="1" dirty="0" err="1"/>
              <a:t>i:k</a:t>
            </a:r>
            <a:r>
              <a:rPr lang="en-US" altLang="zh-CN" b="1" dirty="0"/>
              <a:t>] </a:t>
            </a:r>
            <a:r>
              <a:rPr lang="zh-CN" altLang="en-US" b="1" dirty="0"/>
              <a:t>是 </a:t>
            </a:r>
            <a:r>
              <a:rPr lang="en-US" altLang="zh-CN" b="1" dirty="0"/>
              <a:t>p</a:t>
            </a:r>
            <a:r>
              <a:rPr lang="en-US" altLang="zh-CN" b="1" baseline="-25000" dirty="0"/>
              <a:t>i-1</a:t>
            </a:r>
            <a:r>
              <a:rPr lang="en-US" altLang="zh-CN" b="1" dirty="0"/>
              <a:t>×p</a:t>
            </a:r>
            <a:r>
              <a:rPr lang="en-US" altLang="zh-CN" b="1" baseline="-25000" dirty="0"/>
              <a:t>k</a:t>
            </a:r>
            <a:r>
              <a:rPr lang="zh-CN" altLang="en-US" b="1" dirty="0"/>
              <a:t>矩阵，</a:t>
            </a:r>
            <a:r>
              <a:rPr lang="en-US" altLang="zh-CN" b="1" dirty="0"/>
              <a:t>A[k+1:j] </a:t>
            </a:r>
            <a:r>
              <a:rPr lang="zh-CN" altLang="en-US" b="1" dirty="0"/>
              <a:t>是 </a:t>
            </a:r>
            <a:r>
              <a:rPr lang="en-US" altLang="zh-CN" b="1" dirty="0" err="1"/>
              <a:t>p</a:t>
            </a:r>
            <a:r>
              <a:rPr lang="en-US" altLang="zh-CN" b="1" baseline="-25000" dirty="0" err="1"/>
              <a:t>k</a:t>
            </a:r>
            <a:r>
              <a:rPr lang="en-US" altLang="zh-CN" b="1" dirty="0" err="1"/>
              <a:t>×p</a:t>
            </a:r>
            <a:r>
              <a:rPr lang="en-US" altLang="zh-CN" b="1" baseline="-25000" dirty="0" err="1"/>
              <a:t>j</a:t>
            </a:r>
            <a:r>
              <a:rPr lang="zh-CN" altLang="en-US" b="1" dirty="0"/>
              <a:t>矩阵，</a:t>
            </a:r>
            <a:endParaRPr lang="en-US" altLang="zh-CN" b="1" dirty="0"/>
          </a:p>
          <a:p>
            <a:pPr lvl="1"/>
            <a:endParaRPr lang="en-US" altLang="zh-CN" b="1" dirty="0">
              <a:solidFill>
                <a:srgbClr val="FF0000"/>
              </a:solidFill>
            </a:endParaRPr>
          </a:p>
          <a:p>
            <a:pPr lvl="1"/>
            <a:endParaRPr lang="en-US" altLang="zh-CN" b="1" baseline="-25000" dirty="0">
              <a:solidFill>
                <a:srgbClr val="FF0000"/>
              </a:solidFill>
            </a:endParaRPr>
          </a:p>
        </p:txBody>
      </p:sp>
      <p:graphicFrame>
        <p:nvGraphicFramePr>
          <p:cNvPr id="5" name="对象 4"/>
          <p:cNvGraphicFramePr>
            <a:graphicFrameLocks noChangeAspect="1"/>
          </p:cNvGraphicFramePr>
          <p:nvPr/>
        </p:nvGraphicFramePr>
        <p:xfrm>
          <a:off x="1317625" y="2714625"/>
          <a:ext cx="5870575" cy="1000125"/>
        </p:xfrm>
        <a:graphic>
          <a:graphicData uri="http://schemas.openxmlformats.org/presentationml/2006/ole">
            <mc:AlternateContent xmlns:mc="http://schemas.openxmlformats.org/markup-compatibility/2006">
              <mc:Choice xmlns:v="urn:schemas-microsoft-com:vml" Requires="v">
                <p:oleObj spid="_x0000_s1316" name="Equation" r:id="rId4" imgW="3429000" imgH="583920" progId="Equation.3">
                  <p:embed/>
                </p:oleObj>
              </mc:Choice>
              <mc:Fallback>
                <p:oleObj name="Equation" r:id="rId4" imgW="3429000" imgH="58392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7625" y="2714625"/>
                        <a:ext cx="5870575" cy="1000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矩阵连乘问题</a:t>
            </a:r>
          </a:p>
        </p:txBody>
      </p:sp>
      <p:sp>
        <p:nvSpPr>
          <p:cNvPr id="3" name="内容占位符 2"/>
          <p:cNvSpPr>
            <a:spLocks noGrp="1"/>
          </p:cNvSpPr>
          <p:nvPr>
            <p:ph idx="1"/>
          </p:nvPr>
        </p:nvSpPr>
        <p:spPr>
          <a:xfrm>
            <a:off x="428596" y="4000504"/>
            <a:ext cx="7772400" cy="1628772"/>
          </a:xfrm>
        </p:spPr>
        <p:txBody>
          <a:bodyPr/>
          <a:lstStyle/>
          <a:p>
            <a:r>
              <a:rPr lang="zh-CN" altLang="en-US" dirty="0"/>
              <a:t>时间复杂性</a:t>
            </a:r>
            <a:endParaRPr lang="en-US" altLang="zh-CN" dirty="0"/>
          </a:p>
          <a:p>
            <a:endParaRPr lang="en-US" altLang="zh-CN" dirty="0"/>
          </a:p>
          <a:p>
            <a:endParaRPr lang="en-US" altLang="zh-CN" dirty="0"/>
          </a:p>
          <a:p>
            <a:pPr lvl="1"/>
            <a:r>
              <a:rPr lang="zh-CN" altLang="en-US" dirty="0"/>
              <a:t>可以证明</a:t>
            </a:r>
          </a:p>
        </p:txBody>
      </p:sp>
      <p:sp>
        <p:nvSpPr>
          <p:cNvPr id="4" name="TextBox 3"/>
          <p:cNvSpPr txBox="1"/>
          <p:nvPr/>
        </p:nvSpPr>
        <p:spPr>
          <a:xfrm>
            <a:off x="785786" y="1214422"/>
            <a:ext cx="7609776" cy="2585323"/>
          </a:xfrm>
          <a:prstGeom prst="rect">
            <a:avLst/>
          </a:prstGeom>
          <a:noFill/>
        </p:spPr>
        <p:txBody>
          <a:bodyPr wrap="none" rtlCol="0">
            <a:spAutoFit/>
          </a:bodyPr>
          <a:lstStyle/>
          <a:p>
            <a:r>
              <a:rPr lang="en-US" altLang="zh-CN" dirty="0" err="1">
                <a:latin typeface="Arial Unicode MS" pitchFamily="34" charset="-122"/>
                <a:ea typeface="Arial Unicode MS" pitchFamily="34" charset="-122"/>
                <a:cs typeface="Arial Unicode MS" pitchFamily="34" charset="-122"/>
              </a:rPr>
              <a:t>int</a:t>
            </a:r>
            <a:r>
              <a:rPr lang="en-US" altLang="zh-CN" dirty="0">
                <a:latin typeface="Arial Unicode MS" pitchFamily="34" charset="-122"/>
                <a:ea typeface="Arial Unicode MS" pitchFamily="34" charset="-122"/>
                <a:cs typeface="Arial Unicode MS" pitchFamily="34" charset="-122"/>
              </a:rPr>
              <a:t> </a:t>
            </a:r>
            <a:r>
              <a:rPr lang="en-US" altLang="zh-CN" b="1" dirty="0" err="1">
                <a:solidFill>
                  <a:schemeClr val="accent2"/>
                </a:solidFill>
                <a:latin typeface="Arial Unicode MS" pitchFamily="34" charset="-122"/>
                <a:ea typeface="Arial Unicode MS" pitchFamily="34" charset="-122"/>
                <a:cs typeface="Arial Unicode MS" pitchFamily="34" charset="-122"/>
              </a:rPr>
              <a:t>matrixmultiply</a:t>
            </a:r>
            <a:r>
              <a:rPr lang="en-US" altLang="zh-CN" dirty="0">
                <a:latin typeface="Arial Unicode MS" pitchFamily="34" charset="-122"/>
                <a:ea typeface="Arial Unicode MS" pitchFamily="34" charset="-122"/>
                <a:cs typeface="Arial Unicode MS" pitchFamily="34" charset="-122"/>
              </a:rPr>
              <a:t>(</a:t>
            </a:r>
            <a:r>
              <a:rPr lang="en-US" altLang="zh-CN" dirty="0" err="1">
                <a:latin typeface="Arial Unicode MS" pitchFamily="34" charset="-122"/>
                <a:ea typeface="Arial Unicode MS" pitchFamily="34" charset="-122"/>
                <a:cs typeface="Arial Unicode MS" pitchFamily="34" charset="-122"/>
              </a:rPr>
              <a:t>i</a:t>
            </a:r>
            <a:r>
              <a:rPr lang="en-US" altLang="zh-CN" dirty="0">
                <a:latin typeface="Arial Unicode MS" pitchFamily="34" charset="-122"/>
                <a:ea typeface="Arial Unicode MS" pitchFamily="34" charset="-122"/>
                <a:cs typeface="Arial Unicode MS" pitchFamily="34" charset="-122"/>
              </a:rPr>
              <a:t>, j){</a:t>
            </a:r>
          </a:p>
          <a:p>
            <a:r>
              <a:rPr lang="en-US" altLang="zh-CN" dirty="0">
                <a:latin typeface="Arial Unicode MS" pitchFamily="34" charset="-122"/>
                <a:ea typeface="Arial Unicode MS" pitchFamily="34" charset="-122"/>
                <a:cs typeface="Arial Unicode MS" pitchFamily="34" charset="-122"/>
              </a:rPr>
              <a:t>        if(</a:t>
            </a:r>
            <a:r>
              <a:rPr lang="en-US" altLang="zh-CN" dirty="0" err="1">
                <a:latin typeface="Arial Unicode MS" pitchFamily="34" charset="-122"/>
                <a:ea typeface="Arial Unicode MS" pitchFamily="34" charset="-122"/>
                <a:cs typeface="Arial Unicode MS" pitchFamily="34" charset="-122"/>
              </a:rPr>
              <a:t>i</a:t>
            </a:r>
            <a:r>
              <a:rPr lang="en-US" altLang="zh-CN" dirty="0">
                <a:latin typeface="Arial Unicode MS" pitchFamily="34" charset="-122"/>
                <a:ea typeface="Arial Unicode MS" pitchFamily="34" charset="-122"/>
                <a:cs typeface="Arial Unicode MS" pitchFamily="34" charset="-122"/>
              </a:rPr>
              <a:t>==j) return 0;</a:t>
            </a:r>
          </a:p>
          <a:p>
            <a:r>
              <a:rPr lang="en-US" altLang="zh-CN" dirty="0">
                <a:latin typeface="Arial Unicode MS" pitchFamily="34" charset="-122"/>
                <a:ea typeface="Arial Unicode MS" pitchFamily="34" charset="-122"/>
                <a:cs typeface="Arial Unicode MS" pitchFamily="34" charset="-122"/>
              </a:rPr>
              <a:t>        </a:t>
            </a:r>
            <a:r>
              <a:rPr lang="en-US" altLang="zh-CN" dirty="0" err="1">
                <a:latin typeface="Arial Unicode MS" pitchFamily="34" charset="-122"/>
                <a:ea typeface="Arial Unicode MS" pitchFamily="34" charset="-122"/>
                <a:cs typeface="Arial Unicode MS" pitchFamily="34" charset="-122"/>
              </a:rPr>
              <a:t>int</a:t>
            </a:r>
            <a:r>
              <a:rPr lang="en-US" altLang="zh-CN" dirty="0">
                <a:latin typeface="Arial Unicode MS" pitchFamily="34" charset="-122"/>
                <a:ea typeface="Arial Unicode MS" pitchFamily="34" charset="-122"/>
                <a:cs typeface="Arial Unicode MS" pitchFamily="34" charset="-122"/>
              </a:rPr>
              <a:t> </a:t>
            </a:r>
            <a:r>
              <a:rPr lang="en-US" altLang="zh-CN" b="1" dirty="0">
                <a:solidFill>
                  <a:srgbClr val="FF0000"/>
                </a:solidFill>
                <a:latin typeface="Arial Unicode MS" pitchFamily="34" charset="-122"/>
                <a:ea typeface="Arial Unicode MS" pitchFamily="34" charset="-122"/>
                <a:cs typeface="Arial Unicode MS" pitchFamily="34" charset="-122"/>
              </a:rPr>
              <a:t>u</a:t>
            </a:r>
            <a:r>
              <a:rPr lang="en-US" altLang="zh-CN" dirty="0">
                <a:latin typeface="Arial Unicode MS" pitchFamily="34" charset="-122"/>
                <a:ea typeface="Arial Unicode MS" pitchFamily="34" charset="-122"/>
                <a:cs typeface="Arial Unicode MS" pitchFamily="34" charset="-122"/>
              </a:rPr>
              <a:t>=infinity;</a:t>
            </a:r>
          </a:p>
          <a:p>
            <a:r>
              <a:rPr lang="en-US" altLang="zh-CN" dirty="0">
                <a:latin typeface="Arial Unicode MS" pitchFamily="34" charset="-122"/>
                <a:ea typeface="Arial Unicode MS" pitchFamily="34" charset="-122"/>
                <a:cs typeface="Arial Unicode MS" pitchFamily="34" charset="-122"/>
              </a:rPr>
              <a:t>        for(k=</a:t>
            </a:r>
            <a:r>
              <a:rPr lang="en-US" altLang="zh-CN" dirty="0" err="1">
                <a:latin typeface="Arial Unicode MS" pitchFamily="34" charset="-122"/>
                <a:ea typeface="Arial Unicode MS" pitchFamily="34" charset="-122"/>
                <a:cs typeface="Arial Unicode MS" pitchFamily="34" charset="-122"/>
              </a:rPr>
              <a:t>i</a:t>
            </a:r>
            <a:r>
              <a:rPr lang="en-US" altLang="zh-CN" dirty="0">
                <a:latin typeface="Arial Unicode MS" pitchFamily="34" charset="-122"/>
                <a:ea typeface="Arial Unicode MS" pitchFamily="34" charset="-122"/>
                <a:cs typeface="Arial Unicode MS" pitchFamily="34" charset="-122"/>
              </a:rPr>
              <a:t>; k&lt;j; k++){</a:t>
            </a:r>
          </a:p>
          <a:p>
            <a:r>
              <a:rPr lang="en-US" altLang="zh-CN" dirty="0">
                <a:latin typeface="Arial Unicode MS" pitchFamily="34" charset="-122"/>
                <a:ea typeface="Arial Unicode MS" pitchFamily="34" charset="-122"/>
                <a:cs typeface="Arial Unicode MS" pitchFamily="34" charset="-122"/>
              </a:rPr>
              <a:t>                </a:t>
            </a:r>
            <a:r>
              <a:rPr lang="en-US" altLang="zh-CN" dirty="0" err="1">
                <a:latin typeface="Arial Unicode MS" pitchFamily="34" charset="-122"/>
                <a:ea typeface="Arial Unicode MS" pitchFamily="34" charset="-122"/>
                <a:cs typeface="Arial Unicode MS" pitchFamily="34" charset="-122"/>
              </a:rPr>
              <a:t>int</a:t>
            </a:r>
            <a:r>
              <a:rPr lang="en-US" altLang="zh-CN" dirty="0">
                <a:latin typeface="Arial Unicode MS" pitchFamily="34" charset="-122"/>
                <a:ea typeface="Arial Unicode MS" pitchFamily="34" charset="-122"/>
                <a:cs typeface="Arial Unicode MS" pitchFamily="34" charset="-122"/>
              </a:rPr>
              <a:t> </a:t>
            </a:r>
            <a:r>
              <a:rPr lang="en-US" altLang="zh-CN" b="1" u="sng" dirty="0">
                <a:solidFill>
                  <a:srgbClr val="FF0000"/>
                </a:solidFill>
                <a:latin typeface="Arial Unicode MS" pitchFamily="34" charset="-122"/>
                <a:ea typeface="Arial Unicode MS" pitchFamily="34" charset="-122"/>
                <a:cs typeface="Arial Unicode MS" pitchFamily="34" charset="-122"/>
              </a:rPr>
              <a:t>t</a:t>
            </a:r>
            <a:r>
              <a:rPr lang="en-US" altLang="zh-CN" b="1" u="sng" dirty="0">
                <a:latin typeface="Arial Unicode MS" pitchFamily="34" charset="-122"/>
                <a:ea typeface="Arial Unicode MS" pitchFamily="34" charset="-122"/>
                <a:cs typeface="Arial Unicode MS" pitchFamily="34" charset="-122"/>
              </a:rPr>
              <a:t>=</a:t>
            </a:r>
            <a:r>
              <a:rPr lang="en-US" altLang="zh-CN" b="1" u="sng" dirty="0" err="1">
                <a:solidFill>
                  <a:schemeClr val="accent2"/>
                </a:solidFill>
                <a:latin typeface="Arial Unicode MS" pitchFamily="34" charset="-122"/>
                <a:ea typeface="Arial Unicode MS" pitchFamily="34" charset="-122"/>
                <a:cs typeface="Arial Unicode MS" pitchFamily="34" charset="-122"/>
              </a:rPr>
              <a:t>matrixmultiply</a:t>
            </a:r>
            <a:r>
              <a:rPr lang="en-US" altLang="zh-CN" b="1" u="sng" dirty="0">
                <a:solidFill>
                  <a:schemeClr val="accent2"/>
                </a:solidFill>
                <a:latin typeface="Arial Unicode MS" pitchFamily="34" charset="-122"/>
                <a:ea typeface="Arial Unicode MS" pitchFamily="34" charset="-122"/>
                <a:cs typeface="Arial Unicode MS" pitchFamily="34" charset="-122"/>
              </a:rPr>
              <a:t> </a:t>
            </a:r>
            <a:r>
              <a:rPr lang="en-US" altLang="zh-CN" b="1" u="sng" dirty="0">
                <a:latin typeface="Arial Unicode MS" pitchFamily="34" charset="-122"/>
                <a:ea typeface="Arial Unicode MS" pitchFamily="34" charset="-122"/>
                <a:cs typeface="Arial Unicode MS" pitchFamily="34" charset="-122"/>
              </a:rPr>
              <a:t>(</a:t>
            </a:r>
            <a:r>
              <a:rPr lang="en-US" altLang="zh-CN" b="1" u="sng" dirty="0" err="1">
                <a:latin typeface="Arial Unicode MS" pitchFamily="34" charset="-122"/>
                <a:ea typeface="Arial Unicode MS" pitchFamily="34" charset="-122"/>
                <a:cs typeface="Arial Unicode MS" pitchFamily="34" charset="-122"/>
              </a:rPr>
              <a:t>i</a:t>
            </a:r>
            <a:r>
              <a:rPr lang="en-US" altLang="zh-CN" b="1" u="sng" dirty="0">
                <a:latin typeface="Arial Unicode MS" pitchFamily="34" charset="-122"/>
                <a:ea typeface="Arial Unicode MS" pitchFamily="34" charset="-122"/>
                <a:cs typeface="Arial Unicode MS" pitchFamily="34" charset="-122"/>
              </a:rPr>
              <a:t>, k) + </a:t>
            </a:r>
            <a:r>
              <a:rPr lang="en-US" altLang="zh-CN" b="1" u="sng" dirty="0" err="1">
                <a:solidFill>
                  <a:schemeClr val="accent2"/>
                </a:solidFill>
                <a:latin typeface="Arial Unicode MS" pitchFamily="34" charset="-122"/>
                <a:ea typeface="Arial Unicode MS" pitchFamily="34" charset="-122"/>
                <a:cs typeface="Arial Unicode MS" pitchFamily="34" charset="-122"/>
              </a:rPr>
              <a:t>matrixmultiply</a:t>
            </a:r>
            <a:r>
              <a:rPr lang="en-US" altLang="zh-CN" b="1" u="sng" dirty="0">
                <a:solidFill>
                  <a:schemeClr val="accent2"/>
                </a:solidFill>
                <a:latin typeface="Arial Unicode MS" pitchFamily="34" charset="-122"/>
                <a:ea typeface="Arial Unicode MS" pitchFamily="34" charset="-122"/>
                <a:cs typeface="Arial Unicode MS" pitchFamily="34" charset="-122"/>
              </a:rPr>
              <a:t> </a:t>
            </a:r>
            <a:r>
              <a:rPr lang="en-US" altLang="zh-CN" b="1" u="sng" dirty="0">
                <a:latin typeface="Arial Unicode MS" pitchFamily="34" charset="-122"/>
                <a:ea typeface="Arial Unicode MS" pitchFamily="34" charset="-122"/>
                <a:cs typeface="Arial Unicode MS" pitchFamily="34" charset="-122"/>
              </a:rPr>
              <a:t>(k+1, j) + </a:t>
            </a:r>
            <a:r>
              <a:rPr lang="en-US" altLang="zh-CN" b="1" u="sng" dirty="0">
                <a:solidFill>
                  <a:srgbClr val="FF0000"/>
                </a:solidFill>
                <a:latin typeface="Arial Unicode MS" pitchFamily="34" charset="-122"/>
                <a:ea typeface="Arial Unicode MS" pitchFamily="34" charset="-122"/>
                <a:cs typeface="Arial Unicode MS" pitchFamily="34" charset="-122"/>
              </a:rPr>
              <a:t>p[i-1]p[k]p[j]</a:t>
            </a:r>
            <a:r>
              <a:rPr lang="en-US" altLang="zh-CN" b="1" u="sng" dirty="0">
                <a:latin typeface="Arial Unicode MS" pitchFamily="34" charset="-122"/>
                <a:ea typeface="Arial Unicode MS" pitchFamily="34" charset="-122"/>
                <a:cs typeface="Arial Unicode MS" pitchFamily="34" charset="-122"/>
              </a:rPr>
              <a:t>;</a:t>
            </a:r>
          </a:p>
          <a:p>
            <a:r>
              <a:rPr lang="en-US" altLang="zh-CN" dirty="0">
                <a:latin typeface="Arial Unicode MS" pitchFamily="34" charset="-122"/>
                <a:ea typeface="Arial Unicode MS" pitchFamily="34" charset="-122"/>
                <a:cs typeface="Arial Unicode MS" pitchFamily="34" charset="-122"/>
              </a:rPr>
              <a:t>                if(t&lt;u) u=t;</a:t>
            </a:r>
          </a:p>
          <a:p>
            <a:r>
              <a:rPr lang="en-US" altLang="zh-CN" dirty="0">
                <a:latin typeface="Arial Unicode MS" pitchFamily="34" charset="-122"/>
                <a:ea typeface="Arial Unicode MS" pitchFamily="34" charset="-122"/>
                <a:cs typeface="Arial Unicode MS" pitchFamily="34" charset="-122"/>
              </a:rPr>
              <a:t>        }</a:t>
            </a:r>
          </a:p>
          <a:p>
            <a:r>
              <a:rPr lang="en-US" altLang="zh-CN" dirty="0">
                <a:latin typeface="Arial Unicode MS" pitchFamily="34" charset="-122"/>
                <a:ea typeface="Arial Unicode MS" pitchFamily="34" charset="-122"/>
                <a:cs typeface="Arial Unicode MS" pitchFamily="34" charset="-122"/>
              </a:rPr>
              <a:t>        return</a:t>
            </a:r>
            <a:r>
              <a:rPr lang="en-US" altLang="zh-CN" dirty="0">
                <a:solidFill>
                  <a:schemeClr val="accent2"/>
                </a:solidFill>
                <a:latin typeface="Arial Unicode MS" pitchFamily="34" charset="-122"/>
                <a:ea typeface="Arial Unicode MS" pitchFamily="34" charset="-122"/>
                <a:cs typeface="Arial Unicode MS" pitchFamily="34" charset="-122"/>
              </a:rPr>
              <a:t> </a:t>
            </a:r>
            <a:r>
              <a:rPr lang="en-US" altLang="zh-CN" b="1" dirty="0">
                <a:solidFill>
                  <a:srgbClr val="FF0000"/>
                </a:solidFill>
                <a:latin typeface="Arial Unicode MS" pitchFamily="34" charset="-122"/>
                <a:ea typeface="Arial Unicode MS" pitchFamily="34" charset="-122"/>
                <a:cs typeface="Arial Unicode MS" pitchFamily="34" charset="-122"/>
              </a:rPr>
              <a:t>u</a:t>
            </a:r>
            <a:r>
              <a:rPr lang="en-US" altLang="zh-CN" dirty="0">
                <a:latin typeface="Arial Unicode MS" pitchFamily="34" charset="-122"/>
                <a:ea typeface="Arial Unicode MS" pitchFamily="34" charset="-122"/>
                <a:cs typeface="Arial Unicode MS" pitchFamily="34" charset="-122"/>
              </a:rPr>
              <a:t>;</a:t>
            </a:r>
          </a:p>
          <a:p>
            <a:r>
              <a:rPr lang="en-US" altLang="zh-CN" dirty="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744299844"/>
              </p:ext>
            </p:extLst>
          </p:nvPr>
        </p:nvGraphicFramePr>
        <p:xfrm>
          <a:off x="1831975" y="4562475"/>
          <a:ext cx="3800475" cy="1019175"/>
        </p:xfrm>
        <a:graphic>
          <a:graphicData uri="http://schemas.openxmlformats.org/presentationml/2006/ole">
            <mc:AlternateContent xmlns:mc="http://schemas.openxmlformats.org/markup-compatibility/2006">
              <mc:Choice xmlns:v="urn:schemas-microsoft-com:vml" Requires="v">
                <p:oleObj spid="_x0000_s2630" name="Equation" r:id="rId4" imgW="2412720" imgH="647640" progId="Equation.DSMT4">
                  <p:embed/>
                </p:oleObj>
              </mc:Choice>
              <mc:Fallback>
                <p:oleObj name="Equation" r:id="rId4" imgW="2412720" imgH="647640" progId="Equation.DSMT4">
                  <p:embed/>
                  <p:pic>
                    <p:nvPicPr>
                      <p:cNvPr id="0" name="Picture 2"/>
                      <p:cNvPicPr>
                        <a:picLocks noChangeAspect="1" noChangeArrowheads="1"/>
                      </p:cNvPicPr>
                      <p:nvPr/>
                    </p:nvPicPr>
                    <p:blipFill>
                      <a:blip r:embed="rId5"/>
                      <a:srcRect/>
                      <a:stretch>
                        <a:fillRect/>
                      </a:stretch>
                    </p:blipFill>
                    <p:spPr bwMode="auto">
                      <a:xfrm>
                        <a:off x="1831975" y="4562475"/>
                        <a:ext cx="3800475" cy="101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3"/>
          <p:cNvGraphicFramePr>
            <a:graphicFrameLocks noChangeAspect="1"/>
          </p:cNvGraphicFramePr>
          <p:nvPr>
            <p:extLst>
              <p:ext uri="{D42A27DB-BD31-4B8C-83A1-F6EECF244321}">
                <p14:modId xmlns:p14="http://schemas.microsoft.com/office/powerpoint/2010/main" val="2680798056"/>
              </p:ext>
            </p:extLst>
          </p:nvPr>
        </p:nvGraphicFramePr>
        <p:xfrm>
          <a:off x="2555776" y="5517232"/>
          <a:ext cx="2830513" cy="833437"/>
        </p:xfrm>
        <a:graphic>
          <a:graphicData uri="http://schemas.openxmlformats.org/presentationml/2006/ole">
            <mc:AlternateContent xmlns:mc="http://schemas.openxmlformats.org/markup-compatibility/2006">
              <mc:Choice xmlns:v="urn:schemas-microsoft-com:vml" Requires="v">
                <p:oleObj spid="_x0000_s2631" name="Equation" r:id="rId6" imgW="1511280" imgH="444240" progId="Equation.DSMT4">
                  <p:embed/>
                </p:oleObj>
              </mc:Choice>
              <mc:Fallback>
                <p:oleObj name="Equation" r:id="rId6" imgW="1511280" imgH="444240" progId="Equation.DSMT4">
                  <p:embed/>
                  <p:pic>
                    <p:nvPicPr>
                      <p:cNvPr id="0" name="Picture 3"/>
                      <p:cNvPicPr>
                        <a:picLocks noChangeAspect="1" noChangeArrowheads="1"/>
                      </p:cNvPicPr>
                      <p:nvPr/>
                    </p:nvPicPr>
                    <p:blipFill>
                      <a:blip r:embed="rId7"/>
                      <a:srcRect/>
                      <a:stretch>
                        <a:fillRect/>
                      </a:stretch>
                    </p:blipFill>
                    <p:spPr bwMode="auto">
                      <a:xfrm>
                        <a:off x="2555776" y="5517232"/>
                        <a:ext cx="2830513" cy="833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圆角矩形标注 5"/>
          <p:cNvSpPr/>
          <p:nvPr/>
        </p:nvSpPr>
        <p:spPr bwMode="auto">
          <a:xfrm>
            <a:off x="6156176" y="3591902"/>
            <a:ext cx="2448272" cy="1512168"/>
          </a:xfrm>
          <a:prstGeom prst="wedgeRoundRectCallout">
            <a:avLst>
              <a:gd name="adj1" fmla="val -76857"/>
              <a:gd name="adj2" fmla="val 109666"/>
              <a:gd name="adj3" fmla="val 16667"/>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effectLst/>
                <a:latin typeface="Times New Roman" pitchFamily="18" charset="0"/>
                <a:ea typeface="宋体" charset="-122"/>
              </a:rPr>
              <a:t>仅仅考虑最优子结构性质的递归求解并没有很好的效果</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051"/>
                                        </p:tgtEl>
                                        <p:attrNameLst>
                                          <p:attrName>style.visibility</p:attrName>
                                        </p:attrNameLst>
                                      </p:cBhvr>
                                      <p:to>
                                        <p:strVal val="visible"/>
                                      </p:to>
                                    </p:set>
                                    <p:anim calcmode="lin" valueType="num">
                                      <p:cBhvr additive="base">
                                        <p:cTn id="23" dur="500" fill="hold"/>
                                        <p:tgtEl>
                                          <p:spTgt spid="2051"/>
                                        </p:tgtEl>
                                        <p:attrNameLst>
                                          <p:attrName>ppt_x</p:attrName>
                                        </p:attrNameLst>
                                      </p:cBhvr>
                                      <p:tavLst>
                                        <p:tav tm="0">
                                          <p:val>
                                            <p:strVal val="#ppt_x"/>
                                          </p:val>
                                        </p:tav>
                                        <p:tav tm="100000">
                                          <p:val>
                                            <p:strVal val="#ppt_x"/>
                                          </p:val>
                                        </p:tav>
                                      </p:tavLst>
                                    </p:anim>
                                    <p:anim calcmode="lin" valueType="num">
                                      <p:cBhvr additive="base">
                                        <p:cTn id="24"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矩阵连乘问题</a:t>
            </a:r>
          </a:p>
        </p:txBody>
      </p:sp>
      <p:pic>
        <p:nvPicPr>
          <p:cNvPr id="3074" name="Picture 2"/>
          <p:cNvPicPr>
            <a:picLocks noChangeAspect="1" noChangeArrowheads="1"/>
          </p:cNvPicPr>
          <p:nvPr/>
        </p:nvPicPr>
        <p:blipFill>
          <a:blip r:embed="rId4"/>
          <a:srcRect/>
          <a:stretch>
            <a:fillRect/>
          </a:stretch>
        </p:blipFill>
        <p:spPr bwMode="auto">
          <a:xfrm>
            <a:off x="785786" y="2285993"/>
            <a:ext cx="7429552" cy="1384542"/>
          </a:xfrm>
          <a:prstGeom prst="rect">
            <a:avLst/>
          </a:prstGeom>
          <a:noFill/>
          <a:ln w="9525">
            <a:noFill/>
            <a:miter lim="800000"/>
            <a:headEnd/>
            <a:tailEnd/>
          </a:ln>
          <a:effectLst/>
        </p:spPr>
      </p:pic>
      <p:pic>
        <p:nvPicPr>
          <p:cNvPr id="3075" name="Picture 3"/>
          <p:cNvPicPr>
            <a:picLocks noChangeAspect="1" noChangeArrowheads="1"/>
          </p:cNvPicPr>
          <p:nvPr/>
        </p:nvPicPr>
        <p:blipFill>
          <a:blip r:embed="rId5"/>
          <a:srcRect/>
          <a:stretch>
            <a:fillRect/>
          </a:stretch>
        </p:blipFill>
        <p:spPr bwMode="auto">
          <a:xfrm>
            <a:off x="500034" y="2285992"/>
            <a:ext cx="8215370" cy="1856230"/>
          </a:xfrm>
          <a:prstGeom prst="rect">
            <a:avLst/>
          </a:prstGeom>
          <a:noFill/>
          <a:ln w="9525">
            <a:noFill/>
            <a:miter lim="800000"/>
            <a:headEnd/>
            <a:tailEnd/>
          </a:ln>
          <a:effectLst/>
        </p:spPr>
      </p:pic>
      <p:sp>
        <p:nvSpPr>
          <p:cNvPr id="7" name="TextBox 6"/>
          <p:cNvSpPr txBox="1"/>
          <p:nvPr/>
        </p:nvSpPr>
        <p:spPr>
          <a:xfrm>
            <a:off x="571472" y="1785926"/>
            <a:ext cx="1980029" cy="523220"/>
          </a:xfrm>
          <a:prstGeom prst="rect">
            <a:avLst/>
          </a:prstGeom>
          <a:noFill/>
        </p:spPr>
        <p:txBody>
          <a:bodyPr wrap="none" rtlCol="0">
            <a:spAutoFit/>
          </a:bodyPr>
          <a:lstStyle/>
          <a:p>
            <a:r>
              <a:rPr lang="zh-CN" altLang="en-US" sz="2800" dirty="0"/>
              <a:t>计算</a:t>
            </a:r>
            <a:r>
              <a:rPr lang="en-US" altLang="zh-CN" sz="2800" dirty="0"/>
              <a:t>m(1,4)</a:t>
            </a:r>
            <a:endParaRPr lang="zh-CN" altLang="en-US" sz="2800" dirty="0"/>
          </a:p>
        </p:txBody>
      </p:sp>
      <p:pic>
        <p:nvPicPr>
          <p:cNvPr id="3076" name="Picture 4"/>
          <p:cNvPicPr>
            <a:picLocks noChangeAspect="1" noChangeArrowheads="1"/>
          </p:cNvPicPr>
          <p:nvPr/>
        </p:nvPicPr>
        <p:blipFill>
          <a:blip r:embed="rId6"/>
          <a:srcRect/>
          <a:stretch>
            <a:fillRect/>
          </a:stretch>
        </p:blipFill>
        <p:spPr bwMode="auto">
          <a:xfrm>
            <a:off x="357158" y="2285992"/>
            <a:ext cx="8501122" cy="2801605"/>
          </a:xfrm>
          <a:prstGeom prst="rect">
            <a:avLst/>
          </a:prstGeom>
          <a:noFill/>
          <a:ln w="9525">
            <a:noFill/>
            <a:miter lim="800000"/>
            <a:headEnd/>
            <a:tailEnd/>
          </a:ln>
          <a:effectLst/>
        </p:spPr>
      </p:pic>
      <p:sp>
        <p:nvSpPr>
          <p:cNvPr id="9" name="TextBox 8"/>
          <p:cNvSpPr txBox="1"/>
          <p:nvPr/>
        </p:nvSpPr>
        <p:spPr>
          <a:xfrm>
            <a:off x="500034" y="1071546"/>
            <a:ext cx="2501006" cy="646331"/>
          </a:xfrm>
          <a:prstGeom prst="rect">
            <a:avLst/>
          </a:prstGeom>
          <a:noFill/>
        </p:spPr>
        <p:txBody>
          <a:bodyPr wrap="none" rtlCol="0">
            <a:spAutoFit/>
          </a:bodyPr>
          <a:lstStyle/>
          <a:p>
            <a:r>
              <a:rPr lang="zh-CN" altLang="en-US" sz="3600" b="1" dirty="0">
                <a:solidFill>
                  <a:srgbClr val="FF0000"/>
                </a:solidFill>
                <a:latin typeface="黑体" pitchFamily="2" charset="-122"/>
                <a:ea typeface="黑体" pitchFamily="2" charset="-122"/>
              </a:rPr>
              <a:t>重叠子问题</a:t>
            </a:r>
          </a:p>
        </p:txBody>
      </p:sp>
      <p:sp>
        <p:nvSpPr>
          <p:cNvPr id="10" name="TextBox 9"/>
          <p:cNvSpPr txBox="1"/>
          <p:nvPr/>
        </p:nvSpPr>
        <p:spPr>
          <a:xfrm>
            <a:off x="338550" y="5502268"/>
            <a:ext cx="8422417" cy="1015663"/>
          </a:xfrm>
          <a:prstGeom prst="rect">
            <a:avLst/>
          </a:prstGeom>
          <a:noFill/>
        </p:spPr>
        <p:txBody>
          <a:bodyPr wrap="square" rtlCol="0">
            <a:spAutoFit/>
          </a:bodyPr>
          <a:lstStyle/>
          <a:p>
            <a:pPr marL="0" lvl="1"/>
            <a:r>
              <a:rPr lang="zh-CN" altLang="en-US" sz="2000" dirty="0"/>
              <a:t>对于</a:t>
            </a:r>
            <a:r>
              <a:rPr lang="en-US" altLang="zh-CN" sz="2000" dirty="0"/>
              <a:t>1</a:t>
            </a:r>
            <a:r>
              <a:rPr lang="zh-CN" altLang="en-US" sz="2000" dirty="0"/>
              <a:t>≤</a:t>
            </a:r>
            <a:r>
              <a:rPr lang="en-US" altLang="zh-CN" sz="2000" dirty="0" err="1"/>
              <a:t>i</a:t>
            </a:r>
            <a:r>
              <a:rPr lang="zh-CN" altLang="en-US" sz="2000" dirty="0"/>
              <a:t>≤</a:t>
            </a:r>
            <a:r>
              <a:rPr lang="en-US" altLang="zh-CN" sz="2000" dirty="0"/>
              <a:t>j</a:t>
            </a:r>
            <a:r>
              <a:rPr lang="zh-CN" altLang="en-US" sz="2000" dirty="0"/>
              <a:t>≤</a:t>
            </a:r>
            <a:r>
              <a:rPr lang="en-US" altLang="zh-CN" sz="2000" dirty="0"/>
              <a:t>n,</a:t>
            </a:r>
            <a:r>
              <a:rPr lang="zh-CN" altLang="en-US" sz="2000" dirty="0"/>
              <a:t>不同的有序对儿（</a:t>
            </a:r>
            <a:r>
              <a:rPr lang="en-US" altLang="zh-CN" sz="2000" dirty="0" err="1"/>
              <a:t>i</a:t>
            </a:r>
            <a:r>
              <a:rPr lang="zh-CN" altLang="en-US" sz="2000" dirty="0"/>
              <a:t>，</a:t>
            </a:r>
            <a:r>
              <a:rPr lang="en-US" altLang="zh-CN" sz="2000" dirty="0"/>
              <a:t>j</a:t>
            </a:r>
            <a:r>
              <a:rPr lang="zh-CN" altLang="en-US" sz="2000" dirty="0"/>
              <a:t>）对应不同的子问题</a:t>
            </a:r>
            <a:r>
              <a:rPr lang="en-US" altLang="zh-CN" sz="2000" dirty="0"/>
              <a:t>,</a:t>
            </a:r>
            <a:r>
              <a:rPr lang="zh-CN" altLang="en-US" sz="2000" dirty="0"/>
              <a:t>所以计算</a:t>
            </a:r>
            <a:r>
              <a:rPr lang="en-US" altLang="zh-CN" sz="2000" dirty="0"/>
              <a:t>m(1, n)</a:t>
            </a:r>
            <a:r>
              <a:rPr lang="zh-CN" altLang="en-US" sz="2000" dirty="0"/>
              <a:t>不同子问题的个数只有</a:t>
            </a:r>
            <a:r>
              <a:rPr lang="en-US" altLang="zh-CN" sz="2000" dirty="0"/>
              <a:t>O(n</a:t>
            </a:r>
            <a:r>
              <a:rPr lang="en-US" altLang="zh-CN" sz="2000" baseline="30000" dirty="0"/>
              <a:t>2</a:t>
            </a:r>
            <a:r>
              <a:rPr lang="en-US" altLang="zh-CN" sz="2000" dirty="0"/>
              <a:t>)</a:t>
            </a:r>
            <a:r>
              <a:rPr lang="zh-CN" altLang="en-US" sz="2000" dirty="0"/>
              <a:t>个（</a:t>
            </a:r>
            <a:r>
              <a:rPr lang="en-US" altLang="zh-CN" sz="2000" dirty="0"/>
              <a:t>n</a:t>
            </a:r>
            <a:r>
              <a:rPr lang="zh-CN" altLang="en-US" sz="2000" dirty="0"/>
              <a:t>个元素任意选两个不同或相同）</a:t>
            </a:r>
            <a:endParaRPr lang="en-US" altLang="zh-CN" sz="2000" dirty="0"/>
          </a:p>
          <a:p>
            <a:pPr marL="0" lvl="1"/>
            <a:r>
              <a:rPr lang="zh-CN" altLang="en-US" sz="2000" dirty="0">
                <a:solidFill>
                  <a:srgbClr val="FF0000"/>
                </a:solidFill>
              </a:rPr>
              <a:t>事实上，许多重复的子问题被计算多次（对比</a:t>
            </a:r>
            <a:r>
              <a:rPr lang="en-US" altLang="zh-CN" sz="2000" dirty="0">
                <a:solidFill>
                  <a:srgbClr val="FF0000"/>
                </a:solidFill>
              </a:rPr>
              <a:t>2</a:t>
            </a:r>
            <a:r>
              <a:rPr lang="en-US" altLang="zh-CN" sz="2000" baseline="30000" dirty="0">
                <a:solidFill>
                  <a:srgbClr val="FF0000"/>
                </a:solidFill>
              </a:rPr>
              <a:t>n</a:t>
            </a:r>
            <a:r>
              <a:rPr lang="zh-CN" altLang="en-US" sz="2000" dirty="0">
                <a:solidFill>
                  <a:srgbClr val="FF0000"/>
                </a:solidFill>
              </a:rPr>
              <a:t>）。</a:t>
            </a:r>
            <a:endParaRPr lang="zh-CN" altLang="en-US" sz="2000" u="sng" dirty="0">
              <a:solidFill>
                <a:srgbClr val="FF0000"/>
              </a:solidFill>
            </a:endParaRPr>
          </a:p>
        </p:txBody>
      </p:sp>
      <p:sp>
        <p:nvSpPr>
          <p:cNvPr id="13" name="梯形 12"/>
          <p:cNvSpPr/>
          <p:nvPr/>
        </p:nvSpPr>
        <p:spPr bwMode="auto">
          <a:xfrm>
            <a:off x="3143240" y="2643182"/>
            <a:ext cx="3000396" cy="1214446"/>
          </a:xfrm>
          <a:prstGeom prst="trapezoid">
            <a:avLst>
              <a:gd name="adj" fmla="val 69891"/>
            </a:avLst>
          </a:prstGeom>
          <a:solidFill>
            <a:schemeClr val="accent3"/>
          </a:solidFill>
          <a:ln w="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200" b="0" i="0" u="none" strike="noStrike" cap="none" normalizeH="0" baseline="0">
              <a:ln>
                <a:noFill/>
              </a:ln>
              <a:solidFill>
                <a:schemeClr val="tx1"/>
              </a:solidFill>
              <a:effectLst/>
              <a:latin typeface="Times New Roman" pitchFamily="18" charset="0"/>
              <a:ea typeface="宋体" charset="-122"/>
            </a:endParaRPr>
          </a:p>
        </p:txBody>
      </p:sp>
      <p:sp>
        <p:nvSpPr>
          <p:cNvPr id="14" name="直角三角形 13"/>
          <p:cNvSpPr/>
          <p:nvPr/>
        </p:nvSpPr>
        <p:spPr bwMode="auto">
          <a:xfrm>
            <a:off x="5429256" y="2643182"/>
            <a:ext cx="3857652" cy="1071570"/>
          </a:xfrm>
          <a:prstGeom prst="rtTriangle">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200" b="0" i="0" u="none" strike="noStrike" cap="none" normalizeH="0" baseline="0">
              <a:ln>
                <a:noFill/>
              </a:ln>
              <a:solidFill>
                <a:schemeClr val="tx1"/>
              </a:solidFill>
              <a:effectLst/>
              <a:latin typeface="Times New Roman" pitchFamily="18" charset="0"/>
              <a:ea typeface="宋体" charset="-122"/>
            </a:endParaRPr>
          </a:p>
        </p:txBody>
      </p:sp>
      <p:graphicFrame>
        <p:nvGraphicFramePr>
          <p:cNvPr id="26625" name="Object 1"/>
          <p:cNvGraphicFramePr>
            <a:graphicFrameLocks noChangeAspect="1"/>
          </p:cNvGraphicFramePr>
          <p:nvPr/>
        </p:nvGraphicFramePr>
        <p:xfrm>
          <a:off x="3357554" y="1142984"/>
          <a:ext cx="4572032" cy="778902"/>
        </p:xfrm>
        <a:graphic>
          <a:graphicData uri="http://schemas.openxmlformats.org/presentationml/2006/ole">
            <mc:AlternateContent xmlns:mc="http://schemas.openxmlformats.org/markup-compatibility/2006">
              <mc:Choice xmlns:v="urn:schemas-microsoft-com:vml" Requires="v">
                <p:oleObj spid="_x0000_s26914" name="Equation" r:id="rId7" imgW="3429000" imgH="583920" progId="Equation.3">
                  <p:embed/>
                </p:oleObj>
              </mc:Choice>
              <mc:Fallback>
                <p:oleObj name="Equation" r:id="rId7" imgW="3429000" imgH="583920" progId="Equation.3">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7554" y="1142984"/>
                        <a:ext cx="4572032" cy="7789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3074"/>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307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3075"/>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307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矩阵连乘问题（动态规划）</a:t>
            </a:r>
          </a:p>
        </p:txBody>
      </p:sp>
      <p:sp>
        <p:nvSpPr>
          <p:cNvPr id="3" name="内容占位符 2"/>
          <p:cNvSpPr>
            <a:spLocks noGrp="1"/>
          </p:cNvSpPr>
          <p:nvPr>
            <p:ph idx="1"/>
          </p:nvPr>
        </p:nvSpPr>
        <p:spPr/>
        <p:txBody>
          <a:bodyPr/>
          <a:lstStyle/>
          <a:p>
            <a:r>
              <a:rPr lang="zh-CN" altLang="en-US" dirty="0"/>
              <a:t>动态规划方法计算最优值（</a:t>
            </a:r>
            <a:r>
              <a:rPr lang="en-US" altLang="zh-CN" dirty="0"/>
              <a:t>3</a:t>
            </a:r>
            <a:r>
              <a:rPr lang="zh-CN" altLang="en-US" dirty="0"/>
              <a:t>）</a:t>
            </a:r>
            <a:endParaRPr lang="en-US" altLang="zh-CN" dirty="0"/>
          </a:p>
          <a:p>
            <a:pPr lvl="1"/>
            <a:r>
              <a:rPr lang="zh-CN" altLang="en-US" dirty="0"/>
              <a:t>自底向上计算（从最简单的算起）</a:t>
            </a:r>
            <a:endParaRPr lang="en-US" altLang="zh-CN" dirty="0"/>
          </a:p>
          <a:p>
            <a:pPr lvl="1"/>
            <a:r>
              <a:rPr lang="zh-CN" altLang="en-US" dirty="0"/>
              <a:t>用一个二维表保存已解决问题的答案</a:t>
            </a:r>
            <a:endParaRPr lang="en-US" altLang="zh-CN" dirty="0"/>
          </a:p>
          <a:p>
            <a:pPr lvl="2"/>
            <a:r>
              <a:rPr lang="zh-CN" altLang="en-US" dirty="0"/>
              <a:t>每个子问题只计算一次，后面需要的时候直接查找结果</a:t>
            </a:r>
            <a:endParaRPr lang="en-US" altLang="zh-CN" dirty="0"/>
          </a:p>
          <a:p>
            <a:pPr lvl="1"/>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矩阵连乘问题（动态规划）</a:t>
            </a:r>
          </a:p>
        </p:txBody>
      </p:sp>
      <p:graphicFrame>
        <p:nvGraphicFramePr>
          <p:cNvPr id="4098" name="Object 2"/>
          <p:cNvGraphicFramePr>
            <a:graphicFrameLocks noChangeAspect="1"/>
          </p:cNvGraphicFramePr>
          <p:nvPr/>
        </p:nvGraphicFramePr>
        <p:xfrm>
          <a:off x="1000100" y="1071546"/>
          <a:ext cx="5357850" cy="912776"/>
        </p:xfrm>
        <a:graphic>
          <a:graphicData uri="http://schemas.openxmlformats.org/presentationml/2006/ole">
            <mc:AlternateContent xmlns:mc="http://schemas.openxmlformats.org/markup-compatibility/2006">
              <mc:Choice xmlns:v="urn:schemas-microsoft-com:vml" Requires="v">
                <p:oleObj spid="_x0000_s4385" name="Equation" r:id="rId4" imgW="3429000" imgH="583920" progId="Equation.3">
                  <p:embed/>
                </p:oleObj>
              </mc:Choice>
              <mc:Fallback>
                <p:oleObj name="Equation" r:id="rId4" imgW="3429000" imgH="58392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100" y="1071546"/>
                        <a:ext cx="5357850" cy="9127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Rectangle 3"/>
          <p:cNvSpPr>
            <a:spLocks noChangeArrowheads="1"/>
          </p:cNvSpPr>
          <p:nvPr/>
        </p:nvSpPr>
        <p:spPr bwMode="auto">
          <a:xfrm>
            <a:off x="6838925" y="2573332"/>
            <a:ext cx="1163637" cy="519112"/>
          </a:xfrm>
          <a:prstGeom prst="rect">
            <a:avLst/>
          </a:prstGeom>
          <a:solidFill>
            <a:srgbClr val="FF0000"/>
          </a:solidFill>
          <a:ln w="6350">
            <a:noFill/>
            <a:miter lim="800000"/>
            <a:headEnd/>
            <a:tailEnd/>
          </a:ln>
          <a:effectLst/>
        </p:spPr>
        <p:txBody>
          <a:bodyPr wrap="none" anchor="ctr">
            <a:spAutoFit/>
          </a:bodyPr>
          <a:lstStyle/>
          <a:p>
            <a:pPr algn="ctr"/>
            <a:r>
              <a:rPr lang="en-US" altLang="zh-CN" sz="2800" b="1">
                <a:solidFill>
                  <a:schemeClr val="bg1"/>
                </a:solidFill>
                <a:latin typeface="Times New Roman" pitchFamily="18" charset="0"/>
              </a:rPr>
              <a:t>m[1,5]</a:t>
            </a:r>
          </a:p>
        </p:txBody>
      </p:sp>
      <p:sp>
        <p:nvSpPr>
          <p:cNvPr id="46" name="Rectangle 6"/>
          <p:cNvSpPr>
            <a:spLocks noChangeArrowheads="1"/>
          </p:cNvSpPr>
          <p:nvPr/>
        </p:nvSpPr>
        <p:spPr bwMode="auto">
          <a:xfrm>
            <a:off x="5348262" y="2571744"/>
            <a:ext cx="1163638" cy="519113"/>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m[1,4]</a:t>
            </a:r>
          </a:p>
        </p:txBody>
      </p:sp>
      <p:sp>
        <p:nvSpPr>
          <p:cNvPr id="47" name="Rectangle 7"/>
          <p:cNvSpPr>
            <a:spLocks noChangeArrowheads="1"/>
          </p:cNvSpPr>
          <p:nvPr/>
        </p:nvSpPr>
        <p:spPr bwMode="auto">
          <a:xfrm>
            <a:off x="3824262" y="2571744"/>
            <a:ext cx="1163638" cy="519113"/>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m[1,3]</a:t>
            </a:r>
          </a:p>
        </p:txBody>
      </p:sp>
      <p:sp>
        <p:nvSpPr>
          <p:cNvPr id="48" name="Rectangle 8"/>
          <p:cNvSpPr>
            <a:spLocks noChangeArrowheads="1"/>
          </p:cNvSpPr>
          <p:nvPr/>
        </p:nvSpPr>
        <p:spPr bwMode="auto">
          <a:xfrm>
            <a:off x="2376462" y="2571744"/>
            <a:ext cx="1163638" cy="519113"/>
          </a:xfrm>
          <a:prstGeom prst="rect">
            <a:avLst/>
          </a:prstGeom>
          <a:solidFill>
            <a:srgbClr val="FFFF00"/>
          </a:solidFill>
          <a:ln w="6350">
            <a:noFill/>
            <a:miter lim="800000"/>
            <a:headEnd/>
            <a:tailEnd/>
          </a:ln>
          <a:effectLst/>
        </p:spPr>
        <p:txBody>
          <a:bodyPr wrap="none" anchor="ctr">
            <a:spAutoFit/>
          </a:bodyPr>
          <a:lstStyle/>
          <a:p>
            <a:pPr algn="ctr"/>
            <a:r>
              <a:rPr lang="en-US" altLang="zh-CN" sz="2800" b="1" dirty="0">
                <a:solidFill>
                  <a:srgbClr val="0000FF"/>
                </a:solidFill>
                <a:latin typeface="Times New Roman" pitchFamily="18" charset="0"/>
              </a:rPr>
              <a:t>m[1,2]</a:t>
            </a:r>
          </a:p>
        </p:txBody>
      </p:sp>
      <p:sp>
        <p:nvSpPr>
          <p:cNvPr id="49" name="Rectangle 11"/>
          <p:cNvSpPr>
            <a:spLocks noChangeArrowheads="1"/>
          </p:cNvSpPr>
          <p:nvPr/>
        </p:nvSpPr>
        <p:spPr bwMode="auto">
          <a:xfrm>
            <a:off x="6837337" y="3397244"/>
            <a:ext cx="1163638" cy="519113"/>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m[2,5]</a:t>
            </a:r>
          </a:p>
        </p:txBody>
      </p:sp>
      <p:sp>
        <p:nvSpPr>
          <p:cNvPr id="50" name="Rectangle 12"/>
          <p:cNvSpPr>
            <a:spLocks noChangeArrowheads="1"/>
          </p:cNvSpPr>
          <p:nvPr/>
        </p:nvSpPr>
        <p:spPr bwMode="auto">
          <a:xfrm>
            <a:off x="6837337" y="4235444"/>
            <a:ext cx="1163638" cy="519113"/>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m[3,5]</a:t>
            </a:r>
          </a:p>
        </p:txBody>
      </p:sp>
      <p:sp>
        <p:nvSpPr>
          <p:cNvPr id="51" name="Rectangle 13"/>
          <p:cNvSpPr>
            <a:spLocks noChangeArrowheads="1"/>
          </p:cNvSpPr>
          <p:nvPr/>
        </p:nvSpPr>
        <p:spPr bwMode="auto">
          <a:xfrm>
            <a:off x="6837337" y="5073644"/>
            <a:ext cx="1163638" cy="519113"/>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m[4,5]</a:t>
            </a:r>
          </a:p>
        </p:txBody>
      </p:sp>
      <p:sp>
        <p:nvSpPr>
          <p:cNvPr id="52" name="Rectangle 16"/>
          <p:cNvSpPr>
            <a:spLocks noChangeArrowheads="1"/>
          </p:cNvSpPr>
          <p:nvPr/>
        </p:nvSpPr>
        <p:spPr bwMode="auto">
          <a:xfrm>
            <a:off x="5348262" y="3411532"/>
            <a:ext cx="1163638" cy="519112"/>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m[2,4]</a:t>
            </a:r>
          </a:p>
        </p:txBody>
      </p:sp>
      <p:sp>
        <p:nvSpPr>
          <p:cNvPr id="53" name="Rectangle 17"/>
          <p:cNvSpPr>
            <a:spLocks noChangeArrowheads="1"/>
          </p:cNvSpPr>
          <p:nvPr/>
        </p:nvSpPr>
        <p:spPr bwMode="auto">
          <a:xfrm>
            <a:off x="3824262" y="3411532"/>
            <a:ext cx="1163638" cy="519112"/>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m[2,3]</a:t>
            </a:r>
          </a:p>
        </p:txBody>
      </p:sp>
      <p:sp>
        <p:nvSpPr>
          <p:cNvPr id="54" name="Rectangle 20"/>
          <p:cNvSpPr>
            <a:spLocks noChangeArrowheads="1"/>
          </p:cNvSpPr>
          <p:nvPr/>
        </p:nvSpPr>
        <p:spPr bwMode="auto">
          <a:xfrm>
            <a:off x="5348262" y="4249732"/>
            <a:ext cx="1163638" cy="519112"/>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m[3,4]</a:t>
            </a:r>
          </a:p>
        </p:txBody>
      </p:sp>
      <p:grpSp>
        <p:nvGrpSpPr>
          <p:cNvPr id="55" name="Group 23"/>
          <p:cNvGrpSpPr>
            <a:grpSpLocks/>
          </p:cNvGrpSpPr>
          <p:nvPr/>
        </p:nvGrpSpPr>
        <p:grpSpPr bwMode="auto">
          <a:xfrm>
            <a:off x="928662" y="2571744"/>
            <a:ext cx="7072313" cy="3797300"/>
            <a:chOff x="240" y="1736"/>
            <a:chExt cx="4455" cy="2392"/>
          </a:xfrm>
        </p:grpSpPr>
        <p:sp>
          <p:nvSpPr>
            <p:cNvPr id="56" name="Rectangle 9"/>
            <p:cNvSpPr>
              <a:spLocks noChangeArrowheads="1"/>
            </p:cNvSpPr>
            <p:nvPr/>
          </p:nvSpPr>
          <p:spPr bwMode="auto">
            <a:xfrm>
              <a:off x="240" y="1736"/>
              <a:ext cx="733"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m[1,1]</a:t>
              </a:r>
            </a:p>
          </p:txBody>
        </p:sp>
        <p:sp>
          <p:nvSpPr>
            <p:cNvPr id="57" name="Rectangle 14"/>
            <p:cNvSpPr>
              <a:spLocks noChangeArrowheads="1"/>
            </p:cNvSpPr>
            <p:nvPr/>
          </p:nvSpPr>
          <p:spPr bwMode="auto">
            <a:xfrm>
              <a:off x="3962" y="3801"/>
              <a:ext cx="733"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m[5,5]</a:t>
              </a:r>
            </a:p>
          </p:txBody>
        </p:sp>
        <p:sp>
          <p:nvSpPr>
            <p:cNvPr id="58" name="Rectangle 18"/>
            <p:cNvSpPr>
              <a:spLocks noChangeArrowheads="1"/>
            </p:cNvSpPr>
            <p:nvPr/>
          </p:nvSpPr>
          <p:spPr bwMode="auto">
            <a:xfrm>
              <a:off x="1152" y="2265"/>
              <a:ext cx="733"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m[2,2]</a:t>
              </a:r>
            </a:p>
          </p:txBody>
        </p:sp>
        <p:sp>
          <p:nvSpPr>
            <p:cNvPr id="59" name="Rectangle 21"/>
            <p:cNvSpPr>
              <a:spLocks noChangeArrowheads="1"/>
            </p:cNvSpPr>
            <p:nvPr/>
          </p:nvSpPr>
          <p:spPr bwMode="auto">
            <a:xfrm>
              <a:off x="2064" y="2793"/>
              <a:ext cx="733"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m[3,3]</a:t>
              </a:r>
            </a:p>
          </p:txBody>
        </p:sp>
        <p:sp>
          <p:nvSpPr>
            <p:cNvPr id="60" name="Rectangle 22"/>
            <p:cNvSpPr>
              <a:spLocks noChangeArrowheads="1"/>
            </p:cNvSpPr>
            <p:nvPr/>
          </p:nvSpPr>
          <p:spPr bwMode="auto">
            <a:xfrm>
              <a:off x="3024" y="3321"/>
              <a:ext cx="733"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m[4,4]</a:t>
              </a:r>
            </a:p>
          </p:txBody>
        </p:sp>
      </p:grpSp>
      <p:sp>
        <p:nvSpPr>
          <p:cNvPr id="61" name="TextBox 60"/>
          <p:cNvSpPr txBox="1"/>
          <p:nvPr/>
        </p:nvSpPr>
        <p:spPr>
          <a:xfrm>
            <a:off x="500034" y="5214950"/>
            <a:ext cx="2441694" cy="584775"/>
          </a:xfrm>
          <a:prstGeom prst="rect">
            <a:avLst/>
          </a:prstGeom>
          <a:noFill/>
        </p:spPr>
        <p:txBody>
          <a:bodyPr wrap="none" rtlCol="0">
            <a:spAutoFit/>
          </a:bodyPr>
          <a:lstStyle/>
          <a:p>
            <a:r>
              <a:rPr lang="zh-CN" altLang="en-US" sz="3200" dirty="0"/>
              <a:t>计算</a:t>
            </a:r>
            <a:r>
              <a:rPr lang="en-US" altLang="zh-CN" sz="3200" dirty="0"/>
              <a:t>m(1, 5)</a:t>
            </a:r>
            <a:endParaRPr lang="zh-CN" alt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5"/>
                                        </p:tgtEl>
                                        <p:attrNameLst>
                                          <p:attrName>style.visibility</p:attrName>
                                        </p:attrNameLst>
                                      </p:cBhvr>
                                      <p:to>
                                        <p:strVal val="visible"/>
                                      </p:to>
                                    </p:set>
                                    <p:anim calcmode="lin" valueType="num">
                                      <p:cBhvr additive="base">
                                        <p:cTn id="13" dur="500" fill="hold"/>
                                        <p:tgtEl>
                                          <p:spTgt spid="55"/>
                                        </p:tgtEl>
                                        <p:attrNameLst>
                                          <p:attrName>ppt_x</p:attrName>
                                        </p:attrNameLst>
                                      </p:cBhvr>
                                      <p:tavLst>
                                        <p:tav tm="0">
                                          <p:val>
                                            <p:strVal val="0-#ppt_w/2"/>
                                          </p:val>
                                        </p:tav>
                                        <p:tav tm="100000">
                                          <p:val>
                                            <p:strVal val="#ppt_x"/>
                                          </p:val>
                                        </p:tav>
                                      </p:tavLst>
                                    </p:anim>
                                    <p:anim calcmode="lin" valueType="num">
                                      <p:cBhvr additive="base">
                                        <p:cTn id="14" dur="5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4" presetClass="entr" presetSubtype="0" fill="hold" grpId="0" nodeType="clickEffect">
                                  <p:stCondLst>
                                    <p:cond delay="0"/>
                                  </p:stCondLst>
                                  <p:childTnLst>
                                    <p:set>
                                      <p:cBhvr>
                                        <p:cTn id="18" dur="1" fill="hold">
                                          <p:stCondLst>
                                            <p:cond delay="499"/>
                                          </p:stCondLst>
                                        </p:cTn>
                                        <p:tgtEl>
                                          <p:spTgt spid="48"/>
                                        </p:tgtEl>
                                        <p:attrNameLst>
                                          <p:attrName>style.visibility</p:attrName>
                                        </p:attrNameLst>
                                      </p:cBhvr>
                                      <p:to>
                                        <p:strVal val="visible"/>
                                      </p:to>
                                    </p:set>
                                    <p:anim to="" calcmode="lin" valueType="num">
                                      <p:cBhvr>
                                        <p:cTn id="19" dur="1" fill="hold"/>
                                        <p:tgtEl>
                                          <p:spTgt spid="48"/>
                                        </p:tgtEl>
                                        <p:attrNameLst>
                                          <p:attrName/>
                                        </p:attrNameLst>
                                      </p:cBhvr>
                                    </p:anim>
                                  </p:childTnLst>
                                </p:cTn>
                              </p:par>
                            </p:childTnLst>
                          </p:cTn>
                        </p:par>
                      </p:childTnLst>
                    </p:cTn>
                  </p:par>
                  <p:par>
                    <p:cTn id="20" fill="hold">
                      <p:stCondLst>
                        <p:cond delay="indefinite"/>
                      </p:stCondLst>
                      <p:childTnLst>
                        <p:par>
                          <p:cTn id="21" fill="hold">
                            <p:stCondLst>
                              <p:cond delay="0"/>
                            </p:stCondLst>
                            <p:childTnLst>
                              <p:par>
                                <p:cTn id="22" presetID="24" presetClass="entr" presetSubtype="0" fill="hold" grpId="0" nodeType="clickEffect">
                                  <p:stCondLst>
                                    <p:cond delay="0"/>
                                  </p:stCondLst>
                                  <p:childTnLst>
                                    <p:set>
                                      <p:cBhvr>
                                        <p:cTn id="23" dur="1" fill="hold">
                                          <p:stCondLst>
                                            <p:cond delay="499"/>
                                          </p:stCondLst>
                                        </p:cTn>
                                        <p:tgtEl>
                                          <p:spTgt spid="53"/>
                                        </p:tgtEl>
                                        <p:attrNameLst>
                                          <p:attrName>style.visibility</p:attrName>
                                        </p:attrNameLst>
                                      </p:cBhvr>
                                      <p:to>
                                        <p:strVal val="visible"/>
                                      </p:to>
                                    </p:set>
                                    <p:anim to="" calcmode="lin" valueType="num">
                                      <p:cBhvr>
                                        <p:cTn id="24" dur="1" fill="hold"/>
                                        <p:tgtEl>
                                          <p:spTgt spid="53"/>
                                        </p:tgtEl>
                                        <p:attrNameLst>
                                          <p:attrName/>
                                        </p:attrNameLst>
                                      </p:cBhvr>
                                    </p:anim>
                                  </p:childTnLst>
                                </p:cTn>
                              </p:par>
                            </p:childTnLst>
                          </p:cTn>
                        </p:par>
                      </p:childTnLst>
                    </p:cTn>
                  </p:par>
                  <p:par>
                    <p:cTn id="25" fill="hold">
                      <p:stCondLst>
                        <p:cond delay="indefinite"/>
                      </p:stCondLst>
                      <p:childTnLst>
                        <p:par>
                          <p:cTn id="26" fill="hold">
                            <p:stCondLst>
                              <p:cond delay="0"/>
                            </p:stCondLst>
                            <p:childTnLst>
                              <p:par>
                                <p:cTn id="27" presetID="24" presetClass="entr" presetSubtype="0" fill="hold" grpId="0" nodeType="clickEffect">
                                  <p:stCondLst>
                                    <p:cond delay="0"/>
                                  </p:stCondLst>
                                  <p:childTnLst>
                                    <p:set>
                                      <p:cBhvr>
                                        <p:cTn id="28" dur="1" fill="hold">
                                          <p:stCondLst>
                                            <p:cond delay="499"/>
                                          </p:stCondLst>
                                        </p:cTn>
                                        <p:tgtEl>
                                          <p:spTgt spid="54"/>
                                        </p:tgtEl>
                                        <p:attrNameLst>
                                          <p:attrName>style.visibility</p:attrName>
                                        </p:attrNameLst>
                                      </p:cBhvr>
                                      <p:to>
                                        <p:strVal val="visible"/>
                                      </p:to>
                                    </p:set>
                                    <p:anim to="" calcmode="lin" valueType="num">
                                      <p:cBhvr>
                                        <p:cTn id="29" dur="1" fill="hold"/>
                                        <p:tgtEl>
                                          <p:spTgt spid="54"/>
                                        </p:tgtEl>
                                        <p:attrNameLst>
                                          <p:attrName/>
                                        </p:attrNameLst>
                                      </p:cBhvr>
                                    </p:anim>
                                  </p:childTnLst>
                                </p:cTn>
                              </p:par>
                            </p:childTnLst>
                          </p:cTn>
                        </p:par>
                      </p:childTnLst>
                    </p:cTn>
                  </p:par>
                  <p:par>
                    <p:cTn id="30" fill="hold">
                      <p:stCondLst>
                        <p:cond delay="indefinite"/>
                      </p:stCondLst>
                      <p:childTnLst>
                        <p:par>
                          <p:cTn id="31" fill="hold">
                            <p:stCondLst>
                              <p:cond delay="0"/>
                            </p:stCondLst>
                            <p:childTnLst>
                              <p:par>
                                <p:cTn id="32" presetID="24" presetClass="entr" presetSubtype="0" fill="hold" grpId="0" nodeType="clickEffect">
                                  <p:stCondLst>
                                    <p:cond delay="0"/>
                                  </p:stCondLst>
                                  <p:childTnLst>
                                    <p:set>
                                      <p:cBhvr>
                                        <p:cTn id="33" dur="1" fill="hold">
                                          <p:stCondLst>
                                            <p:cond delay="499"/>
                                          </p:stCondLst>
                                        </p:cTn>
                                        <p:tgtEl>
                                          <p:spTgt spid="51"/>
                                        </p:tgtEl>
                                        <p:attrNameLst>
                                          <p:attrName>style.visibility</p:attrName>
                                        </p:attrNameLst>
                                      </p:cBhvr>
                                      <p:to>
                                        <p:strVal val="visible"/>
                                      </p:to>
                                    </p:set>
                                    <p:anim to="" calcmode="lin" valueType="num">
                                      <p:cBhvr>
                                        <p:cTn id="34" dur="1" fill="hold"/>
                                        <p:tgtEl>
                                          <p:spTgt spid="51"/>
                                        </p:tgtEl>
                                        <p:attrNameLst>
                                          <p:attrName/>
                                        </p:attrNameLst>
                                      </p:cBhvr>
                                    </p:anim>
                                  </p:childTnLst>
                                </p:cTn>
                              </p:par>
                            </p:childTnLst>
                          </p:cTn>
                        </p:par>
                      </p:childTnLst>
                    </p:cTn>
                  </p:par>
                  <p:par>
                    <p:cTn id="35" fill="hold">
                      <p:stCondLst>
                        <p:cond delay="indefinite"/>
                      </p:stCondLst>
                      <p:childTnLst>
                        <p:par>
                          <p:cTn id="36" fill="hold">
                            <p:stCondLst>
                              <p:cond delay="0"/>
                            </p:stCondLst>
                            <p:childTnLst>
                              <p:par>
                                <p:cTn id="37" presetID="24" presetClass="entr" presetSubtype="0" fill="hold" grpId="0" nodeType="clickEffect">
                                  <p:stCondLst>
                                    <p:cond delay="0"/>
                                  </p:stCondLst>
                                  <p:childTnLst>
                                    <p:set>
                                      <p:cBhvr>
                                        <p:cTn id="38" dur="1" fill="hold">
                                          <p:stCondLst>
                                            <p:cond delay="499"/>
                                          </p:stCondLst>
                                        </p:cTn>
                                        <p:tgtEl>
                                          <p:spTgt spid="47"/>
                                        </p:tgtEl>
                                        <p:attrNameLst>
                                          <p:attrName>style.visibility</p:attrName>
                                        </p:attrNameLst>
                                      </p:cBhvr>
                                      <p:to>
                                        <p:strVal val="visible"/>
                                      </p:to>
                                    </p:set>
                                    <p:anim to="" calcmode="lin" valueType="num">
                                      <p:cBhvr>
                                        <p:cTn id="39" dur="1" fill="hold"/>
                                        <p:tgtEl>
                                          <p:spTgt spid="47"/>
                                        </p:tgtEl>
                                        <p:attrNameLst>
                                          <p:attrName/>
                                        </p:attrNameLst>
                                      </p:cBhvr>
                                    </p:anim>
                                  </p:childTnLst>
                                </p:cTn>
                              </p:par>
                            </p:childTnLst>
                          </p:cTn>
                        </p:par>
                      </p:childTnLst>
                    </p:cTn>
                  </p:par>
                  <p:par>
                    <p:cTn id="40" fill="hold">
                      <p:stCondLst>
                        <p:cond delay="indefinite"/>
                      </p:stCondLst>
                      <p:childTnLst>
                        <p:par>
                          <p:cTn id="41" fill="hold">
                            <p:stCondLst>
                              <p:cond delay="0"/>
                            </p:stCondLst>
                            <p:childTnLst>
                              <p:par>
                                <p:cTn id="42" presetID="24" presetClass="entr" presetSubtype="0" fill="hold" grpId="0" nodeType="clickEffect">
                                  <p:stCondLst>
                                    <p:cond delay="0"/>
                                  </p:stCondLst>
                                  <p:childTnLst>
                                    <p:set>
                                      <p:cBhvr>
                                        <p:cTn id="43" dur="1" fill="hold">
                                          <p:stCondLst>
                                            <p:cond delay="499"/>
                                          </p:stCondLst>
                                        </p:cTn>
                                        <p:tgtEl>
                                          <p:spTgt spid="52"/>
                                        </p:tgtEl>
                                        <p:attrNameLst>
                                          <p:attrName>style.visibility</p:attrName>
                                        </p:attrNameLst>
                                      </p:cBhvr>
                                      <p:to>
                                        <p:strVal val="visible"/>
                                      </p:to>
                                    </p:set>
                                    <p:anim to="" calcmode="lin" valueType="num">
                                      <p:cBhvr>
                                        <p:cTn id="44" dur="1" fill="hold"/>
                                        <p:tgtEl>
                                          <p:spTgt spid="52"/>
                                        </p:tgtEl>
                                        <p:attrNameLst>
                                          <p:attrName/>
                                        </p:attrNameLst>
                                      </p:cBhvr>
                                    </p:anim>
                                  </p:childTnLst>
                                </p:cTn>
                              </p:par>
                            </p:childTnLst>
                          </p:cTn>
                        </p:par>
                      </p:childTnLst>
                    </p:cTn>
                  </p:par>
                  <p:par>
                    <p:cTn id="45" fill="hold">
                      <p:stCondLst>
                        <p:cond delay="indefinite"/>
                      </p:stCondLst>
                      <p:childTnLst>
                        <p:par>
                          <p:cTn id="46" fill="hold">
                            <p:stCondLst>
                              <p:cond delay="0"/>
                            </p:stCondLst>
                            <p:childTnLst>
                              <p:par>
                                <p:cTn id="47" presetID="24" presetClass="entr" presetSubtype="0" fill="hold" grpId="0" nodeType="clickEffect">
                                  <p:stCondLst>
                                    <p:cond delay="0"/>
                                  </p:stCondLst>
                                  <p:childTnLst>
                                    <p:set>
                                      <p:cBhvr>
                                        <p:cTn id="48" dur="1" fill="hold">
                                          <p:stCondLst>
                                            <p:cond delay="499"/>
                                          </p:stCondLst>
                                        </p:cTn>
                                        <p:tgtEl>
                                          <p:spTgt spid="50"/>
                                        </p:tgtEl>
                                        <p:attrNameLst>
                                          <p:attrName>style.visibility</p:attrName>
                                        </p:attrNameLst>
                                      </p:cBhvr>
                                      <p:to>
                                        <p:strVal val="visible"/>
                                      </p:to>
                                    </p:set>
                                    <p:anim to="" calcmode="lin" valueType="num">
                                      <p:cBhvr>
                                        <p:cTn id="49" dur="1" fill="hold"/>
                                        <p:tgtEl>
                                          <p:spTgt spid="50"/>
                                        </p:tgtEl>
                                        <p:attrNameLst>
                                          <p:attrName/>
                                        </p:attrNameLst>
                                      </p:cBhvr>
                                    </p:anim>
                                  </p:childTnLst>
                                </p:cTn>
                              </p:par>
                            </p:childTnLst>
                          </p:cTn>
                        </p:par>
                      </p:childTnLst>
                    </p:cTn>
                  </p:par>
                  <p:par>
                    <p:cTn id="50" fill="hold">
                      <p:stCondLst>
                        <p:cond delay="indefinite"/>
                      </p:stCondLst>
                      <p:childTnLst>
                        <p:par>
                          <p:cTn id="51" fill="hold">
                            <p:stCondLst>
                              <p:cond delay="0"/>
                            </p:stCondLst>
                            <p:childTnLst>
                              <p:par>
                                <p:cTn id="52" presetID="24" presetClass="entr" presetSubtype="0" fill="hold" grpId="0" nodeType="clickEffect">
                                  <p:stCondLst>
                                    <p:cond delay="0"/>
                                  </p:stCondLst>
                                  <p:childTnLst>
                                    <p:set>
                                      <p:cBhvr>
                                        <p:cTn id="53" dur="1" fill="hold">
                                          <p:stCondLst>
                                            <p:cond delay="499"/>
                                          </p:stCondLst>
                                        </p:cTn>
                                        <p:tgtEl>
                                          <p:spTgt spid="46"/>
                                        </p:tgtEl>
                                        <p:attrNameLst>
                                          <p:attrName>style.visibility</p:attrName>
                                        </p:attrNameLst>
                                      </p:cBhvr>
                                      <p:to>
                                        <p:strVal val="visible"/>
                                      </p:to>
                                    </p:set>
                                    <p:anim to="" calcmode="lin" valueType="num">
                                      <p:cBhvr>
                                        <p:cTn id="54" dur="1" fill="hold"/>
                                        <p:tgtEl>
                                          <p:spTgt spid="46"/>
                                        </p:tgtEl>
                                        <p:attrNameLst>
                                          <p:attrName/>
                                        </p:attrNameLst>
                                      </p:cBhvr>
                                    </p:anim>
                                  </p:childTnLst>
                                </p:cTn>
                              </p:par>
                            </p:childTnLst>
                          </p:cTn>
                        </p:par>
                      </p:childTnLst>
                    </p:cTn>
                  </p:par>
                  <p:par>
                    <p:cTn id="55" fill="hold">
                      <p:stCondLst>
                        <p:cond delay="indefinite"/>
                      </p:stCondLst>
                      <p:childTnLst>
                        <p:par>
                          <p:cTn id="56" fill="hold">
                            <p:stCondLst>
                              <p:cond delay="0"/>
                            </p:stCondLst>
                            <p:childTnLst>
                              <p:par>
                                <p:cTn id="57" presetID="24" presetClass="entr" presetSubtype="0" fill="hold" grpId="0" nodeType="clickEffect">
                                  <p:stCondLst>
                                    <p:cond delay="0"/>
                                  </p:stCondLst>
                                  <p:childTnLst>
                                    <p:set>
                                      <p:cBhvr>
                                        <p:cTn id="58" dur="1" fill="hold">
                                          <p:stCondLst>
                                            <p:cond delay="499"/>
                                          </p:stCondLst>
                                        </p:cTn>
                                        <p:tgtEl>
                                          <p:spTgt spid="49"/>
                                        </p:tgtEl>
                                        <p:attrNameLst>
                                          <p:attrName>style.visibility</p:attrName>
                                        </p:attrNameLst>
                                      </p:cBhvr>
                                      <p:to>
                                        <p:strVal val="visible"/>
                                      </p:to>
                                    </p:set>
                                    <p:anim to="" calcmode="lin" valueType="num">
                                      <p:cBhvr>
                                        <p:cTn id="59" dur="1" fill="hold"/>
                                        <p:tgtEl>
                                          <p:spTgt spid="49"/>
                                        </p:tgtEl>
                                        <p:attrNameLst>
                                          <p:attrName/>
                                        </p:attrNameLst>
                                      </p:cBhvr>
                                    </p:anim>
                                  </p:childTnLst>
                                </p:cTn>
                              </p:par>
                            </p:childTnLst>
                          </p:cTn>
                        </p:par>
                      </p:childTnLst>
                    </p:cTn>
                  </p:par>
                  <p:par>
                    <p:cTn id="60" fill="hold">
                      <p:stCondLst>
                        <p:cond delay="indefinite"/>
                      </p:stCondLst>
                      <p:childTnLst>
                        <p:par>
                          <p:cTn id="61" fill="hold">
                            <p:stCondLst>
                              <p:cond delay="0"/>
                            </p:stCondLst>
                            <p:childTnLst>
                              <p:par>
                                <p:cTn id="62" presetID="24" presetClass="entr" presetSubtype="0" fill="hold" grpId="0" nodeType="clickEffect">
                                  <p:stCondLst>
                                    <p:cond delay="0"/>
                                  </p:stCondLst>
                                  <p:childTnLst>
                                    <p:set>
                                      <p:cBhvr>
                                        <p:cTn id="63" dur="1" fill="hold">
                                          <p:stCondLst>
                                            <p:cond delay="499"/>
                                          </p:stCondLst>
                                        </p:cTn>
                                        <p:tgtEl>
                                          <p:spTgt spid="45"/>
                                        </p:tgtEl>
                                        <p:attrNameLst>
                                          <p:attrName>style.visibility</p:attrName>
                                        </p:attrNameLst>
                                      </p:cBhvr>
                                      <p:to>
                                        <p:strVal val="visible"/>
                                      </p:to>
                                    </p:set>
                                    <p:anim to="" calcmode="lin" valueType="num">
                                      <p:cBhvr>
                                        <p:cTn id="64" dur="1" fill="hold"/>
                                        <p:tgtEl>
                                          <p:spTgt spid="4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autoUpdateAnimBg="0"/>
      <p:bldP spid="46" grpId="0" animBg="1" autoUpdateAnimBg="0"/>
      <p:bldP spid="47" grpId="0" animBg="1" autoUpdateAnimBg="0"/>
      <p:bldP spid="48" grpId="0" animBg="1" autoUpdateAnimBg="0"/>
      <p:bldP spid="49" grpId="0" animBg="1" autoUpdateAnimBg="0"/>
      <p:bldP spid="50" grpId="0" animBg="1" autoUpdateAnimBg="0"/>
      <p:bldP spid="51" grpId="0" animBg="1" autoUpdateAnimBg="0"/>
      <p:bldP spid="52" grpId="0" animBg="1" autoUpdateAnimBg="0"/>
      <p:bldP spid="53" grpId="0" animBg="1" autoUpdateAnimBg="0"/>
      <p:bldP spid="54" grpId="0" animBg="1" autoUpdateAnimBg="0"/>
      <p:bldP spid="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矩阵连乘问题（动态规划）</a:t>
            </a:r>
          </a:p>
        </p:txBody>
      </p:sp>
      <p:sp>
        <p:nvSpPr>
          <p:cNvPr id="25" name="灯片编号占位符 3"/>
          <p:cNvSpPr>
            <a:spLocks noGrp="1"/>
          </p:cNvSpPr>
          <p:nvPr>
            <p:ph type="sldNum" sz="quarter" idx="4294967295"/>
          </p:nvPr>
        </p:nvSpPr>
        <p:spPr>
          <a:xfrm>
            <a:off x="7458052" y="5630854"/>
            <a:ext cx="2133600" cy="457200"/>
          </a:xfrm>
          <a:prstGeom prst="rect">
            <a:avLst/>
          </a:prstGeom>
        </p:spPr>
        <p:txBody>
          <a:bodyPr/>
          <a:lstStyle/>
          <a:p>
            <a:fld id="{9A84FCBF-634C-49C9-A9E8-104B1A02F1B5}" type="slidenum">
              <a:rPr lang="en-US" altLang="zh-CN"/>
              <a:pPr/>
              <a:t>16</a:t>
            </a:fld>
            <a:endParaRPr lang="en-US" altLang="zh-CN"/>
          </a:p>
        </p:txBody>
      </p:sp>
      <p:grpSp>
        <p:nvGrpSpPr>
          <p:cNvPr id="26" name="Group 19"/>
          <p:cNvGrpSpPr>
            <a:grpSpLocks/>
          </p:cNvGrpSpPr>
          <p:nvPr/>
        </p:nvGrpSpPr>
        <p:grpSpPr bwMode="auto">
          <a:xfrm>
            <a:off x="1142976" y="2428868"/>
            <a:ext cx="7073900" cy="3797300"/>
            <a:chOff x="240" y="1736"/>
            <a:chExt cx="4456" cy="2392"/>
          </a:xfrm>
        </p:grpSpPr>
        <p:sp>
          <p:nvSpPr>
            <p:cNvPr id="27" name="Rectangle 3"/>
            <p:cNvSpPr>
              <a:spLocks noChangeArrowheads="1"/>
            </p:cNvSpPr>
            <p:nvPr/>
          </p:nvSpPr>
          <p:spPr bwMode="auto">
            <a:xfrm>
              <a:off x="3963" y="1737"/>
              <a:ext cx="733" cy="327"/>
            </a:xfrm>
            <a:prstGeom prst="rect">
              <a:avLst/>
            </a:prstGeom>
            <a:solidFill>
              <a:srgbClr val="FF0000"/>
            </a:solidFill>
            <a:ln w="6350">
              <a:noFill/>
              <a:miter lim="800000"/>
              <a:headEnd/>
              <a:tailEnd/>
            </a:ln>
            <a:effectLst/>
          </p:spPr>
          <p:txBody>
            <a:bodyPr wrap="none" anchor="ctr">
              <a:spAutoFit/>
            </a:bodyPr>
            <a:lstStyle/>
            <a:p>
              <a:pPr algn="ctr"/>
              <a:r>
                <a:rPr lang="en-US" altLang="zh-CN" sz="2800" b="1">
                  <a:solidFill>
                    <a:schemeClr val="bg1"/>
                  </a:solidFill>
                  <a:latin typeface="Times New Roman" pitchFamily="18" charset="0"/>
                </a:rPr>
                <a:t>m[1,5]</a:t>
              </a:r>
            </a:p>
          </p:txBody>
        </p:sp>
        <p:sp>
          <p:nvSpPr>
            <p:cNvPr id="28" name="Rectangle 5"/>
            <p:cNvSpPr>
              <a:spLocks noChangeArrowheads="1"/>
            </p:cNvSpPr>
            <p:nvPr/>
          </p:nvSpPr>
          <p:spPr bwMode="auto">
            <a:xfrm>
              <a:off x="3024" y="1736"/>
              <a:ext cx="733"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m[1,4]</a:t>
              </a:r>
            </a:p>
          </p:txBody>
        </p:sp>
        <p:sp>
          <p:nvSpPr>
            <p:cNvPr id="29" name="Rectangle 6"/>
            <p:cNvSpPr>
              <a:spLocks noChangeArrowheads="1"/>
            </p:cNvSpPr>
            <p:nvPr/>
          </p:nvSpPr>
          <p:spPr bwMode="auto">
            <a:xfrm>
              <a:off x="2064" y="1736"/>
              <a:ext cx="733"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m[1,3]</a:t>
              </a:r>
            </a:p>
          </p:txBody>
        </p:sp>
        <p:sp>
          <p:nvSpPr>
            <p:cNvPr id="30" name="Rectangle 7"/>
            <p:cNvSpPr>
              <a:spLocks noChangeArrowheads="1"/>
            </p:cNvSpPr>
            <p:nvPr/>
          </p:nvSpPr>
          <p:spPr bwMode="auto">
            <a:xfrm>
              <a:off x="1152" y="1736"/>
              <a:ext cx="733"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m[1,2]</a:t>
              </a:r>
            </a:p>
          </p:txBody>
        </p:sp>
        <p:sp>
          <p:nvSpPr>
            <p:cNvPr id="31" name="Rectangle 8"/>
            <p:cNvSpPr>
              <a:spLocks noChangeArrowheads="1"/>
            </p:cNvSpPr>
            <p:nvPr/>
          </p:nvSpPr>
          <p:spPr bwMode="auto">
            <a:xfrm>
              <a:off x="240" y="1736"/>
              <a:ext cx="733"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dirty="0">
                  <a:solidFill>
                    <a:srgbClr val="0000FF"/>
                  </a:solidFill>
                  <a:latin typeface="Times New Roman" pitchFamily="18" charset="0"/>
                </a:rPr>
                <a:t>m[1,1]</a:t>
              </a:r>
            </a:p>
          </p:txBody>
        </p:sp>
        <p:sp>
          <p:nvSpPr>
            <p:cNvPr id="32" name="Rectangle 9"/>
            <p:cNvSpPr>
              <a:spLocks noChangeArrowheads="1"/>
            </p:cNvSpPr>
            <p:nvPr/>
          </p:nvSpPr>
          <p:spPr bwMode="auto">
            <a:xfrm>
              <a:off x="3962" y="2256"/>
              <a:ext cx="733"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m[2,5]</a:t>
              </a:r>
            </a:p>
          </p:txBody>
        </p:sp>
        <p:sp>
          <p:nvSpPr>
            <p:cNvPr id="33" name="Rectangle 10"/>
            <p:cNvSpPr>
              <a:spLocks noChangeArrowheads="1"/>
            </p:cNvSpPr>
            <p:nvPr/>
          </p:nvSpPr>
          <p:spPr bwMode="auto">
            <a:xfrm>
              <a:off x="3962" y="2784"/>
              <a:ext cx="733"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m[3,5]</a:t>
              </a:r>
            </a:p>
          </p:txBody>
        </p:sp>
        <p:sp>
          <p:nvSpPr>
            <p:cNvPr id="34" name="Rectangle 11"/>
            <p:cNvSpPr>
              <a:spLocks noChangeArrowheads="1"/>
            </p:cNvSpPr>
            <p:nvPr/>
          </p:nvSpPr>
          <p:spPr bwMode="auto">
            <a:xfrm>
              <a:off x="3962" y="3312"/>
              <a:ext cx="733"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m[4,5]</a:t>
              </a:r>
            </a:p>
          </p:txBody>
        </p:sp>
        <p:sp>
          <p:nvSpPr>
            <p:cNvPr id="35" name="Rectangle 12"/>
            <p:cNvSpPr>
              <a:spLocks noChangeArrowheads="1"/>
            </p:cNvSpPr>
            <p:nvPr/>
          </p:nvSpPr>
          <p:spPr bwMode="auto">
            <a:xfrm>
              <a:off x="3962" y="3801"/>
              <a:ext cx="733"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m[5,5]</a:t>
              </a:r>
            </a:p>
          </p:txBody>
        </p:sp>
        <p:sp>
          <p:nvSpPr>
            <p:cNvPr id="36" name="Rectangle 13"/>
            <p:cNvSpPr>
              <a:spLocks noChangeArrowheads="1"/>
            </p:cNvSpPr>
            <p:nvPr/>
          </p:nvSpPr>
          <p:spPr bwMode="auto">
            <a:xfrm>
              <a:off x="3024" y="2265"/>
              <a:ext cx="733"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m[2,4]</a:t>
              </a:r>
            </a:p>
          </p:txBody>
        </p:sp>
        <p:sp>
          <p:nvSpPr>
            <p:cNvPr id="37" name="Rectangle 14"/>
            <p:cNvSpPr>
              <a:spLocks noChangeArrowheads="1"/>
            </p:cNvSpPr>
            <p:nvPr/>
          </p:nvSpPr>
          <p:spPr bwMode="auto">
            <a:xfrm>
              <a:off x="2064" y="2265"/>
              <a:ext cx="733"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m[2,3]</a:t>
              </a:r>
            </a:p>
          </p:txBody>
        </p:sp>
        <p:sp>
          <p:nvSpPr>
            <p:cNvPr id="38" name="Rectangle 15"/>
            <p:cNvSpPr>
              <a:spLocks noChangeArrowheads="1"/>
            </p:cNvSpPr>
            <p:nvPr/>
          </p:nvSpPr>
          <p:spPr bwMode="auto">
            <a:xfrm>
              <a:off x="1152" y="2265"/>
              <a:ext cx="733"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m[2,2]</a:t>
              </a:r>
            </a:p>
          </p:txBody>
        </p:sp>
        <p:sp>
          <p:nvSpPr>
            <p:cNvPr id="39" name="Rectangle 16"/>
            <p:cNvSpPr>
              <a:spLocks noChangeArrowheads="1"/>
            </p:cNvSpPr>
            <p:nvPr/>
          </p:nvSpPr>
          <p:spPr bwMode="auto">
            <a:xfrm>
              <a:off x="3024" y="2793"/>
              <a:ext cx="733"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m[3,4]</a:t>
              </a:r>
            </a:p>
          </p:txBody>
        </p:sp>
        <p:sp>
          <p:nvSpPr>
            <p:cNvPr id="40" name="Rectangle 17"/>
            <p:cNvSpPr>
              <a:spLocks noChangeArrowheads="1"/>
            </p:cNvSpPr>
            <p:nvPr/>
          </p:nvSpPr>
          <p:spPr bwMode="auto">
            <a:xfrm>
              <a:off x="2064" y="2793"/>
              <a:ext cx="733"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m[3,3]</a:t>
              </a:r>
            </a:p>
          </p:txBody>
        </p:sp>
        <p:sp>
          <p:nvSpPr>
            <p:cNvPr id="41" name="Rectangle 18"/>
            <p:cNvSpPr>
              <a:spLocks noChangeArrowheads="1"/>
            </p:cNvSpPr>
            <p:nvPr/>
          </p:nvSpPr>
          <p:spPr bwMode="auto">
            <a:xfrm>
              <a:off x="3024" y="3321"/>
              <a:ext cx="733"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m[4,4]</a:t>
              </a:r>
            </a:p>
          </p:txBody>
        </p:sp>
      </p:grpSp>
      <p:sp>
        <p:nvSpPr>
          <p:cNvPr id="42" name="Line 21"/>
          <p:cNvSpPr>
            <a:spLocks noChangeShapeType="1"/>
          </p:cNvSpPr>
          <p:nvPr/>
        </p:nvSpPr>
        <p:spPr bwMode="auto">
          <a:xfrm>
            <a:off x="1066776" y="2339968"/>
            <a:ext cx="7391400" cy="3886200"/>
          </a:xfrm>
          <a:prstGeom prst="line">
            <a:avLst/>
          </a:prstGeom>
          <a:noFill/>
          <a:ln w="38100">
            <a:solidFill>
              <a:srgbClr val="FF0000"/>
            </a:solidFill>
            <a:round/>
            <a:headEnd/>
            <a:tailEnd type="triangle" w="med" len="med"/>
          </a:ln>
          <a:effectLst/>
        </p:spPr>
        <p:txBody>
          <a:bodyPr wrap="none" anchor="ctr">
            <a:spAutoFit/>
          </a:bodyPr>
          <a:lstStyle/>
          <a:p>
            <a:endParaRPr lang="zh-CN" altLang="en-US"/>
          </a:p>
        </p:txBody>
      </p:sp>
      <p:sp>
        <p:nvSpPr>
          <p:cNvPr id="43" name="Line 22"/>
          <p:cNvSpPr>
            <a:spLocks noChangeShapeType="1"/>
          </p:cNvSpPr>
          <p:nvPr/>
        </p:nvSpPr>
        <p:spPr bwMode="auto">
          <a:xfrm>
            <a:off x="2590776" y="2339968"/>
            <a:ext cx="5791200" cy="3048000"/>
          </a:xfrm>
          <a:prstGeom prst="line">
            <a:avLst/>
          </a:prstGeom>
          <a:noFill/>
          <a:ln w="38100">
            <a:solidFill>
              <a:srgbClr val="FF0000"/>
            </a:solidFill>
            <a:round/>
            <a:headEnd/>
            <a:tailEnd type="triangle" w="med" len="med"/>
          </a:ln>
          <a:effectLst/>
        </p:spPr>
        <p:txBody>
          <a:bodyPr anchor="ctr">
            <a:spAutoFit/>
          </a:bodyPr>
          <a:lstStyle/>
          <a:p>
            <a:endParaRPr lang="zh-CN" altLang="en-US"/>
          </a:p>
        </p:txBody>
      </p:sp>
      <p:sp>
        <p:nvSpPr>
          <p:cNvPr id="44" name="Line 23"/>
          <p:cNvSpPr>
            <a:spLocks noChangeShapeType="1"/>
          </p:cNvSpPr>
          <p:nvPr/>
        </p:nvSpPr>
        <p:spPr bwMode="auto">
          <a:xfrm>
            <a:off x="3962376" y="2339968"/>
            <a:ext cx="4419600" cy="2286000"/>
          </a:xfrm>
          <a:prstGeom prst="line">
            <a:avLst/>
          </a:prstGeom>
          <a:noFill/>
          <a:ln w="38100">
            <a:solidFill>
              <a:srgbClr val="FF0000"/>
            </a:solidFill>
            <a:round/>
            <a:headEnd/>
            <a:tailEnd type="triangle" w="med" len="med"/>
          </a:ln>
          <a:effectLst/>
        </p:spPr>
        <p:txBody>
          <a:bodyPr anchor="ctr">
            <a:spAutoFit/>
          </a:bodyPr>
          <a:lstStyle/>
          <a:p>
            <a:endParaRPr lang="zh-CN" altLang="en-US"/>
          </a:p>
        </p:txBody>
      </p:sp>
      <p:sp>
        <p:nvSpPr>
          <p:cNvPr id="45" name="Line 24"/>
          <p:cNvSpPr>
            <a:spLocks noChangeShapeType="1"/>
          </p:cNvSpPr>
          <p:nvPr/>
        </p:nvSpPr>
        <p:spPr bwMode="auto">
          <a:xfrm>
            <a:off x="5486376" y="2339968"/>
            <a:ext cx="2895600" cy="1524000"/>
          </a:xfrm>
          <a:prstGeom prst="line">
            <a:avLst/>
          </a:prstGeom>
          <a:noFill/>
          <a:ln w="38100">
            <a:solidFill>
              <a:srgbClr val="FF0000"/>
            </a:solidFill>
            <a:round/>
            <a:headEnd/>
            <a:tailEnd type="triangle" w="med" len="med"/>
          </a:ln>
          <a:effectLst/>
        </p:spPr>
        <p:txBody>
          <a:bodyPr anchor="ctr">
            <a:spAutoFit/>
          </a:bodyPr>
          <a:lstStyle/>
          <a:p>
            <a:endParaRPr lang="zh-CN" altLang="en-US"/>
          </a:p>
        </p:txBody>
      </p:sp>
      <p:sp>
        <p:nvSpPr>
          <p:cNvPr id="46" name="Line 25"/>
          <p:cNvSpPr>
            <a:spLocks noChangeShapeType="1"/>
          </p:cNvSpPr>
          <p:nvPr/>
        </p:nvSpPr>
        <p:spPr bwMode="auto">
          <a:xfrm>
            <a:off x="6781776" y="2263768"/>
            <a:ext cx="1600200" cy="914400"/>
          </a:xfrm>
          <a:prstGeom prst="line">
            <a:avLst/>
          </a:prstGeom>
          <a:noFill/>
          <a:ln w="38100">
            <a:solidFill>
              <a:srgbClr val="FF0000"/>
            </a:solidFill>
            <a:round/>
            <a:headEnd/>
            <a:tailEnd type="triangle" w="med" len="med"/>
          </a:ln>
          <a:effectLst/>
        </p:spPr>
        <p:txBody>
          <a:bodyPr anchor="ctr">
            <a:spAutoFit/>
          </a:bodyPr>
          <a:lstStyle/>
          <a:p>
            <a:endParaRPr lang="zh-CN" altLang="en-US"/>
          </a:p>
        </p:txBody>
      </p:sp>
      <p:graphicFrame>
        <p:nvGraphicFramePr>
          <p:cNvPr id="5122" name="Object 2"/>
          <p:cNvGraphicFramePr>
            <a:graphicFrameLocks noChangeAspect="1"/>
          </p:cNvGraphicFramePr>
          <p:nvPr/>
        </p:nvGraphicFramePr>
        <p:xfrm>
          <a:off x="1000125" y="1071563"/>
          <a:ext cx="5357813" cy="912812"/>
        </p:xfrm>
        <a:graphic>
          <a:graphicData uri="http://schemas.openxmlformats.org/presentationml/2006/ole">
            <mc:AlternateContent xmlns:mc="http://schemas.openxmlformats.org/markup-compatibility/2006">
              <mc:Choice xmlns:v="urn:schemas-microsoft-com:vml" Requires="v">
                <p:oleObj spid="_x0000_s5410" name="Equation" r:id="rId3" imgW="3429000" imgH="583920" progId="Equation.DSMT4">
                  <p:embed/>
                </p:oleObj>
              </mc:Choice>
              <mc:Fallback>
                <p:oleObj name="Equation" r:id="rId3" imgW="3429000" imgH="58392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25" y="1071563"/>
                        <a:ext cx="5357813" cy="912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 name="TextBox 47"/>
          <p:cNvSpPr txBox="1"/>
          <p:nvPr/>
        </p:nvSpPr>
        <p:spPr>
          <a:xfrm>
            <a:off x="642910" y="5072074"/>
            <a:ext cx="2441694" cy="584775"/>
          </a:xfrm>
          <a:prstGeom prst="rect">
            <a:avLst/>
          </a:prstGeom>
          <a:noFill/>
        </p:spPr>
        <p:txBody>
          <a:bodyPr wrap="none" rtlCol="0">
            <a:spAutoFit/>
          </a:bodyPr>
          <a:lstStyle/>
          <a:p>
            <a:r>
              <a:rPr lang="zh-CN" altLang="en-US" sz="3200" dirty="0"/>
              <a:t>计算</a:t>
            </a:r>
            <a:r>
              <a:rPr lang="en-US" altLang="zh-CN" sz="3200" dirty="0"/>
              <a:t>m(1, 5)</a:t>
            </a:r>
            <a:endParaRPr lang="zh-CN" alt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up)">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up)">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wipe(up)">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up)">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wipe(up)">
                                      <p:cBhvr>
                                        <p:cTn id="2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45" grpId="0" animBg="1"/>
      <p:bldP spid="4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灯片编号占位符 3"/>
          <p:cNvSpPr>
            <a:spLocks noGrp="1"/>
          </p:cNvSpPr>
          <p:nvPr>
            <p:ph type="sldNum" sz="quarter" idx="4294967295"/>
          </p:nvPr>
        </p:nvSpPr>
        <p:spPr>
          <a:xfrm>
            <a:off x="6553200" y="6243638"/>
            <a:ext cx="2133600" cy="457200"/>
          </a:xfrm>
          <a:prstGeom prst="rect">
            <a:avLst/>
          </a:prstGeom>
        </p:spPr>
        <p:txBody>
          <a:bodyPr/>
          <a:lstStyle/>
          <a:p>
            <a:fld id="{C06AEA08-6A64-45C6-8FBE-19048A8C43CA}" type="slidenum">
              <a:rPr lang="en-US" altLang="zh-CN"/>
              <a:pPr/>
              <a:t>17</a:t>
            </a:fld>
            <a:endParaRPr lang="en-US" altLang="zh-CN"/>
          </a:p>
        </p:txBody>
      </p:sp>
      <p:sp>
        <p:nvSpPr>
          <p:cNvPr id="295939" name="Rectangle 3"/>
          <p:cNvSpPr>
            <a:spLocks noChangeArrowheads="1"/>
          </p:cNvSpPr>
          <p:nvPr/>
        </p:nvSpPr>
        <p:spPr bwMode="auto">
          <a:xfrm>
            <a:off x="228600" y="1479550"/>
            <a:ext cx="7796859" cy="5360988"/>
          </a:xfrm>
          <a:prstGeom prst="rect">
            <a:avLst/>
          </a:prstGeom>
          <a:noFill/>
          <a:ln w="6350">
            <a:noFill/>
            <a:miter lim="800000"/>
            <a:headEnd/>
            <a:tailEnd/>
          </a:ln>
          <a:effectLst/>
        </p:spPr>
        <p:txBody>
          <a:bodyPr wrap="square">
            <a:spAutoFit/>
          </a:bodyPr>
          <a:lstStyle/>
          <a:p>
            <a:pPr>
              <a:spcBef>
                <a:spcPct val="40000"/>
              </a:spcBef>
            </a:pPr>
            <a:r>
              <a:rPr kumimoji="1" lang="en-US" altLang="zh-CN" b="1" dirty="0" err="1">
                <a:solidFill>
                  <a:srgbClr val="0000FF"/>
                </a:solidFill>
              </a:rPr>
              <a:t>MatrixChain</a:t>
            </a:r>
            <a:r>
              <a:rPr kumimoji="1" lang="en-US" altLang="zh-CN" b="1" dirty="0">
                <a:solidFill>
                  <a:srgbClr val="0000FF"/>
                </a:solidFill>
              </a:rPr>
              <a:t>(</a:t>
            </a:r>
            <a:r>
              <a:rPr kumimoji="1" lang="en-US" altLang="zh-CN" b="1" dirty="0" err="1">
                <a:solidFill>
                  <a:srgbClr val="0000FF"/>
                </a:solidFill>
              </a:rPr>
              <a:t>int</a:t>
            </a:r>
            <a:r>
              <a:rPr kumimoji="1" lang="en-US" altLang="zh-CN" b="1" dirty="0">
                <a:solidFill>
                  <a:srgbClr val="0000FF"/>
                </a:solidFill>
              </a:rPr>
              <a:t> *p</a:t>
            </a:r>
            <a:r>
              <a:rPr kumimoji="1" lang="zh-CN" altLang="en-US" b="1" dirty="0">
                <a:solidFill>
                  <a:srgbClr val="0000FF"/>
                </a:solidFill>
              </a:rPr>
              <a:t>，</a:t>
            </a:r>
            <a:r>
              <a:rPr kumimoji="1" lang="en-US" altLang="zh-CN" b="1" dirty="0" err="1">
                <a:solidFill>
                  <a:srgbClr val="0000FF"/>
                </a:solidFill>
              </a:rPr>
              <a:t>int</a:t>
            </a:r>
            <a:r>
              <a:rPr kumimoji="1" lang="en-US" altLang="zh-CN" b="1" dirty="0">
                <a:solidFill>
                  <a:srgbClr val="0000FF"/>
                </a:solidFill>
              </a:rPr>
              <a:t> n</a:t>
            </a:r>
            <a:r>
              <a:rPr kumimoji="1" lang="zh-CN" altLang="en-US" b="1" dirty="0">
                <a:solidFill>
                  <a:srgbClr val="0000FF"/>
                </a:solidFill>
              </a:rPr>
              <a:t>，</a:t>
            </a:r>
            <a:r>
              <a:rPr kumimoji="1" lang="en-US" altLang="zh-CN" b="1" dirty="0" err="1">
                <a:solidFill>
                  <a:srgbClr val="0000FF"/>
                </a:solidFill>
              </a:rPr>
              <a:t>int</a:t>
            </a:r>
            <a:r>
              <a:rPr kumimoji="1" lang="en-US" altLang="zh-CN" b="1" dirty="0">
                <a:solidFill>
                  <a:srgbClr val="0000FF"/>
                </a:solidFill>
              </a:rPr>
              <a:t> **m</a:t>
            </a:r>
            <a:r>
              <a:rPr kumimoji="1" lang="zh-CN" altLang="en-US" b="1" dirty="0">
                <a:solidFill>
                  <a:srgbClr val="0000FF"/>
                </a:solidFill>
              </a:rPr>
              <a:t>，</a:t>
            </a:r>
            <a:r>
              <a:rPr kumimoji="1" lang="en-US" altLang="zh-CN" b="1" dirty="0" err="1">
                <a:solidFill>
                  <a:srgbClr val="0000FF"/>
                </a:solidFill>
              </a:rPr>
              <a:t>int</a:t>
            </a:r>
            <a:r>
              <a:rPr kumimoji="1" lang="en-US" altLang="zh-CN" b="1" dirty="0">
                <a:solidFill>
                  <a:srgbClr val="0000FF"/>
                </a:solidFill>
              </a:rPr>
              <a:t> **s)</a:t>
            </a:r>
          </a:p>
          <a:p>
            <a:pPr>
              <a:spcBef>
                <a:spcPct val="40000"/>
              </a:spcBef>
            </a:pPr>
            <a:r>
              <a:rPr kumimoji="1" lang="en-US" altLang="zh-CN" b="1" dirty="0">
                <a:solidFill>
                  <a:srgbClr val="000066"/>
                </a:solidFill>
                <a:latin typeface="Times New Roman" pitchFamily="18" charset="0"/>
              </a:rPr>
              <a:t>{</a:t>
            </a:r>
          </a:p>
          <a:p>
            <a:pPr>
              <a:spcBef>
                <a:spcPct val="40000"/>
              </a:spcBef>
            </a:pPr>
            <a:r>
              <a:rPr kumimoji="1" lang="en-US" altLang="zh-CN" b="1" dirty="0">
                <a:solidFill>
                  <a:srgbClr val="000066"/>
                </a:solidFill>
                <a:latin typeface="Times New Roman" pitchFamily="18" charset="0"/>
              </a:rPr>
              <a:t>        for (</a:t>
            </a:r>
            <a:r>
              <a:rPr kumimoji="1" lang="en-US" altLang="zh-CN" b="1" dirty="0" err="1">
                <a:solidFill>
                  <a:srgbClr val="000066"/>
                </a:solidFill>
                <a:latin typeface="Times New Roman" pitchFamily="18" charset="0"/>
              </a:rPr>
              <a:t>int</a:t>
            </a:r>
            <a:r>
              <a:rPr kumimoji="1" lang="en-US" altLang="zh-CN" b="1" dirty="0">
                <a:solidFill>
                  <a:srgbClr val="000066"/>
                </a:solidFill>
                <a:latin typeface="Times New Roman" pitchFamily="18" charset="0"/>
              </a:rPr>
              <a:t> </a:t>
            </a:r>
            <a:r>
              <a:rPr kumimoji="1" lang="en-US" altLang="zh-CN" b="1" dirty="0" err="1">
                <a:solidFill>
                  <a:srgbClr val="000066"/>
                </a:solidFill>
                <a:latin typeface="Times New Roman" pitchFamily="18" charset="0"/>
              </a:rPr>
              <a:t>i</a:t>
            </a:r>
            <a:r>
              <a:rPr kumimoji="1" lang="en-US" altLang="zh-CN" b="1" dirty="0">
                <a:solidFill>
                  <a:srgbClr val="000066"/>
                </a:solidFill>
                <a:latin typeface="Times New Roman" pitchFamily="18" charset="0"/>
              </a:rPr>
              <a:t> = 1; </a:t>
            </a:r>
            <a:r>
              <a:rPr kumimoji="1" lang="en-US" altLang="zh-CN" b="1" dirty="0" err="1">
                <a:solidFill>
                  <a:srgbClr val="000066"/>
                </a:solidFill>
                <a:latin typeface="Times New Roman" pitchFamily="18" charset="0"/>
              </a:rPr>
              <a:t>i</a:t>
            </a:r>
            <a:r>
              <a:rPr kumimoji="1" lang="en-US" altLang="zh-CN" b="1" dirty="0">
                <a:solidFill>
                  <a:srgbClr val="000066"/>
                </a:solidFill>
                <a:latin typeface="Times New Roman" pitchFamily="18" charset="0"/>
              </a:rPr>
              <a:t> &lt;= n; </a:t>
            </a:r>
            <a:r>
              <a:rPr kumimoji="1" lang="en-US" altLang="zh-CN" b="1" dirty="0" err="1">
                <a:solidFill>
                  <a:srgbClr val="000066"/>
                </a:solidFill>
                <a:latin typeface="Times New Roman" pitchFamily="18" charset="0"/>
              </a:rPr>
              <a:t>i</a:t>
            </a:r>
            <a:r>
              <a:rPr kumimoji="1" lang="en-US" altLang="zh-CN" b="1" dirty="0">
                <a:solidFill>
                  <a:srgbClr val="000066"/>
                </a:solidFill>
                <a:latin typeface="Times New Roman" pitchFamily="18" charset="0"/>
              </a:rPr>
              <a:t>++) </a:t>
            </a:r>
            <a:r>
              <a:rPr kumimoji="1" lang="en-US" altLang="zh-CN" b="1" dirty="0">
                <a:solidFill>
                  <a:srgbClr val="7030A0"/>
                </a:solidFill>
                <a:latin typeface="Times New Roman" pitchFamily="18" charset="0"/>
              </a:rPr>
              <a:t>m[</a:t>
            </a:r>
            <a:r>
              <a:rPr kumimoji="1" lang="en-US" altLang="zh-CN" b="1" dirty="0" err="1">
                <a:solidFill>
                  <a:srgbClr val="7030A0"/>
                </a:solidFill>
                <a:latin typeface="Times New Roman" pitchFamily="18" charset="0"/>
              </a:rPr>
              <a:t>i</a:t>
            </a:r>
            <a:r>
              <a:rPr kumimoji="1" lang="en-US" altLang="zh-CN" b="1" dirty="0">
                <a:solidFill>
                  <a:srgbClr val="7030A0"/>
                </a:solidFill>
                <a:latin typeface="Times New Roman" pitchFamily="18" charset="0"/>
              </a:rPr>
              <a:t>][</a:t>
            </a:r>
            <a:r>
              <a:rPr kumimoji="1" lang="en-US" altLang="zh-CN" b="1" dirty="0" err="1">
                <a:solidFill>
                  <a:srgbClr val="7030A0"/>
                </a:solidFill>
                <a:latin typeface="Times New Roman" pitchFamily="18" charset="0"/>
              </a:rPr>
              <a:t>i</a:t>
            </a:r>
            <a:r>
              <a:rPr kumimoji="1" lang="en-US" altLang="zh-CN" b="1" dirty="0">
                <a:solidFill>
                  <a:srgbClr val="7030A0"/>
                </a:solidFill>
                <a:latin typeface="Times New Roman" pitchFamily="18" charset="0"/>
              </a:rPr>
              <a:t>] = 0</a:t>
            </a:r>
            <a:r>
              <a:rPr kumimoji="1" lang="en-US" altLang="zh-CN" b="1" dirty="0">
                <a:solidFill>
                  <a:srgbClr val="000066"/>
                </a:solidFill>
                <a:latin typeface="Times New Roman" pitchFamily="18" charset="0"/>
              </a:rPr>
              <a:t>;</a:t>
            </a:r>
          </a:p>
          <a:p>
            <a:pPr>
              <a:spcBef>
                <a:spcPct val="40000"/>
              </a:spcBef>
            </a:pPr>
            <a:r>
              <a:rPr kumimoji="1" lang="en-US" altLang="zh-CN" b="1" dirty="0">
                <a:solidFill>
                  <a:srgbClr val="000066"/>
                </a:solidFill>
                <a:latin typeface="Times New Roman" pitchFamily="18" charset="0"/>
              </a:rPr>
              <a:t>        </a:t>
            </a:r>
            <a:r>
              <a:rPr kumimoji="1" lang="en-US" altLang="zh-CN" b="1" dirty="0">
                <a:solidFill>
                  <a:schemeClr val="accent5">
                    <a:lumMod val="50000"/>
                  </a:schemeClr>
                </a:solidFill>
                <a:latin typeface="Times New Roman" pitchFamily="18" charset="0"/>
              </a:rPr>
              <a:t>for (</a:t>
            </a:r>
            <a:r>
              <a:rPr kumimoji="1" lang="en-US" altLang="zh-CN" b="1" dirty="0" err="1">
                <a:solidFill>
                  <a:schemeClr val="accent5">
                    <a:lumMod val="50000"/>
                  </a:schemeClr>
                </a:solidFill>
                <a:latin typeface="Times New Roman" pitchFamily="18" charset="0"/>
              </a:rPr>
              <a:t>int</a:t>
            </a:r>
            <a:r>
              <a:rPr kumimoji="1" lang="en-US" altLang="zh-CN" b="1" dirty="0">
                <a:solidFill>
                  <a:schemeClr val="accent5">
                    <a:lumMod val="50000"/>
                  </a:schemeClr>
                </a:solidFill>
                <a:latin typeface="Times New Roman" pitchFamily="18" charset="0"/>
              </a:rPr>
              <a:t> r = 2; r &lt;= n; r++)</a:t>
            </a:r>
          </a:p>
          <a:p>
            <a:pPr>
              <a:spcBef>
                <a:spcPct val="40000"/>
              </a:spcBef>
            </a:pPr>
            <a:r>
              <a:rPr kumimoji="1" lang="en-US" altLang="zh-CN" b="1" dirty="0">
                <a:solidFill>
                  <a:srgbClr val="000066"/>
                </a:solidFill>
                <a:latin typeface="Times New Roman" pitchFamily="18" charset="0"/>
              </a:rPr>
              <a:t>           </a:t>
            </a:r>
            <a:r>
              <a:rPr kumimoji="1" lang="en-US" altLang="zh-CN" b="1" dirty="0">
                <a:solidFill>
                  <a:schemeClr val="accent5">
                    <a:lumMod val="50000"/>
                  </a:schemeClr>
                </a:solidFill>
                <a:latin typeface="Times New Roman" pitchFamily="18" charset="0"/>
              </a:rPr>
              <a:t>for (</a:t>
            </a:r>
            <a:r>
              <a:rPr kumimoji="1" lang="en-US" altLang="zh-CN" b="1" dirty="0" err="1">
                <a:solidFill>
                  <a:schemeClr val="accent5">
                    <a:lumMod val="50000"/>
                  </a:schemeClr>
                </a:solidFill>
                <a:latin typeface="Times New Roman" pitchFamily="18" charset="0"/>
              </a:rPr>
              <a:t>int</a:t>
            </a:r>
            <a:r>
              <a:rPr kumimoji="1" lang="en-US" altLang="zh-CN" b="1" dirty="0">
                <a:solidFill>
                  <a:schemeClr val="accent5">
                    <a:lumMod val="50000"/>
                  </a:schemeClr>
                </a:solidFill>
                <a:latin typeface="Times New Roman" pitchFamily="18" charset="0"/>
              </a:rPr>
              <a:t> </a:t>
            </a:r>
            <a:r>
              <a:rPr kumimoji="1" lang="en-US" altLang="zh-CN" b="1" dirty="0" err="1">
                <a:solidFill>
                  <a:schemeClr val="accent5">
                    <a:lumMod val="50000"/>
                  </a:schemeClr>
                </a:solidFill>
                <a:latin typeface="Times New Roman" pitchFamily="18" charset="0"/>
              </a:rPr>
              <a:t>i</a:t>
            </a:r>
            <a:r>
              <a:rPr kumimoji="1" lang="en-US" altLang="zh-CN" b="1" dirty="0">
                <a:solidFill>
                  <a:schemeClr val="accent5">
                    <a:lumMod val="50000"/>
                  </a:schemeClr>
                </a:solidFill>
                <a:latin typeface="Times New Roman" pitchFamily="18" charset="0"/>
              </a:rPr>
              <a:t> = 1; </a:t>
            </a:r>
            <a:r>
              <a:rPr kumimoji="1" lang="en-US" altLang="zh-CN" b="1" dirty="0" err="1">
                <a:solidFill>
                  <a:schemeClr val="accent5">
                    <a:lumMod val="50000"/>
                  </a:schemeClr>
                </a:solidFill>
                <a:latin typeface="Times New Roman" pitchFamily="18" charset="0"/>
              </a:rPr>
              <a:t>i</a:t>
            </a:r>
            <a:r>
              <a:rPr kumimoji="1" lang="en-US" altLang="zh-CN" b="1" dirty="0">
                <a:solidFill>
                  <a:schemeClr val="accent5">
                    <a:lumMod val="50000"/>
                  </a:schemeClr>
                </a:solidFill>
                <a:latin typeface="Times New Roman" pitchFamily="18" charset="0"/>
              </a:rPr>
              <a:t> &lt;= n - r+1; </a:t>
            </a:r>
            <a:r>
              <a:rPr kumimoji="1" lang="en-US" altLang="zh-CN" b="1" dirty="0" err="1">
                <a:solidFill>
                  <a:schemeClr val="accent5">
                    <a:lumMod val="50000"/>
                  </a:schemeClr>
                </a:solidFill>
                <a:latin typeface="Times New Roman" pitchFamily="18" charset="0"/>
              </a:rPr>
              <a:t>i</a:t>
            </a:r>
            <a:r>
              <a:rPr kumimoji="1" lang="en-US" altLang="zh-CN" b="1" dirty="0">
                <a:solidFill>
                  <a:schemeClr val="accent5">
                    <a:lumMod val="50000"/>
                  </a:schemeClr>
                </a:solidFill>
                <a:latin typeface="Times New Roman" pitchFamily="18" charset="0"/>
              </a:rPr>
              <a:t>++)</a:t>
            </a:r>
            <a:r>
              <a:rPr kumimoji="1" lang="en-US" altLang="zh-CN" b="1" dirty="0">
                <a:solidFill>
                  <a:srgbClr val="000066"/>
                </a:solidFill>
                <a:latin typeface="Times New Roman" pitchFamily="18" charset="0"/>
              </a:rPr>
              <a:t> </a:t>
            </a:r>
            <a:r>
              <a:rPr kumimoji="1" lang="en-US" altLang="zh-CN" b="1" dirty="0">
                <a:solidFill>
                  <a:srgbClr val="FF0000"/>
                </a:solidFill>
                <a:latin typeface="Times New Roman" pitchFamily="18" charset="0"/>
              </a:rPr>
              <a:t>{</a:t>
            </a:r>
          </a:p>
          <a:p>
            <a:pPr>
              <a:spcBef>
                <a:spcPct val="40000"/>
              </a:spcBef>
            </a:pPr>
            <a:r>
              <a:rPr kumimoji="1" lang="en-US" altLang="zh-CN" b="1" dirty="0">
                <a:solidFill>
                  <a:srgbClr val="000066"/>
                </a:solidFill>
                <a:latin typeface="Times New Roman" pitchFamily="18" charset="0"/>
              </a:rPr>
              <a:t>              </a:t>
            </a:r>
            <a:r>
              <a:rPr kumimoji="1" lang="en-US" altLang="zh-CN" b="1" dirty="0" err="1">
                <a:solidFill>
                  <a:srgbClr val="FF0000"/>
                </a:solidFill>
                <a:latin typeface="Times New Roman" pitchFamily="18" charset="0"/>
              </a:rPr>
              <a:t>int</a:t>
            </a:r>
            <a:r>
              <a:rPr kumimoji="1" lang="en-US" altLang="zh-CN" b="1" dirty="0">
                <a:solidFill>
                  <a:srgbClr val="FF0000"/>
                </a:solidFill>
                <a:latin typeface="Times New Roman" pitchFamily="18" charset="0"/>
              </a:rPr>
              <a:t> j=i+r-1; </a:t>
            </a:r>
          </a:p>
          <a:p>
            <a:pPr>
              <a:spcBef>
                <a:spcPct val="40000"/>
              </a:spcBef>
            </a:pPr>
            <a:r>
              <a:rPr kumimoji="1" lang="en-US" altLang="zh-CN" b="1" dirty="0">
                <a:solidFill>
                  <a:srgbClr val="000066"/>
                </a:solidFill>
                <a:latin typeface="Times New Roman" pitchFamily="18" charset="0"/>
              </a:rPr>
              <a:t>              </a:t>
            </a:r>
            <a:r>
              <a:rPr kumimoji="1" lang="en-US" altLang="zh-CN" b="1" u="sng" dirty="0">
                <a:solidFill>
                  <a:srgbClr val="FF0000"/>
                </a:solidFill>
                <a:latin typeface="Times New Roman" pitchFamily="18" charset="0"/>
              </a:rPr>
              <a:t>m[</a:t>
            </a:r>
            <a:r>
              <a:rPr kumimoji="1" lang="en-US" altLang="zh-CN" b="1" u="sng" dirty="0" err="1">
                <a:solidFill>
                  <a:srgbClr val="FF0000"/>
                </a:solidFill>
                <a:latin typeface="Times New Roman" pitchFamily="18" charset="0"/>
              </a:rPr>
              <a:t>i</a:t>
            </a:r>
            <a:r>
              <a:rPr kumimoji="1" lang="en-US" altLang="zh-CN" b="1" u="sng" dirty="0">
                <a:solidFill>
                  <a:srgbClr val="FF0000"/>
                </a:solidFill>
                <a:latin typeface="Times New Roman" pitchFamily="18" charset="0"/>
              </a:rPr>
              <a:t>][j] </a:t>
            </a:r>
            <a:r>
              <a:rPr kumimoji="1" lang="en-US" altLang="zh-CN" b="1" dirty="0">
                <a:solidFill>
                  <a:srgbClr val="000066"/>
                </a:solidFill>
                <a:latin typeface="Times New Roman" pitchFamily="18" charset="0"/>
              </a:rPr>
              <a:t>= m[i+1][j]+ p[i-1]*p[</a:t>
            </a:r>
            <a:r>
              <a:rPr kumimoji="1" lang="en-US" altLang="zh-CN" b="1" dirty="0" err="1">
                <a:solidFill>
                  <a:srgbClr val="000066"/>
                </a:solidFill>
                <a:latin typeface="Times New Roman" pitchFamily="18" charset="0"/>
              </a:rPr>
              <a:t>i</a:t>
            </a:r>
            <a:r>
              <a:rPr kumimoji="1" lang="en-US" altLang="zh-CN" b="1" dirty="0">
                <a:solidFill>
                  <a:srgbClr val="000066"/>
                </a:solidFill>
                <a:latin typeface="Times New Roman" pitchFamily="18" charset="0"/>
              </a:rPr>
              <a:t>]*p[j];</a:t>
            </a:r>
          </a:p>
          <a:p>
            <a:pPr>
              <a:spcBef>
                <a:spcPct val="40000"/>
              </a:spcBef>
            </a:pPr>
            <a:r>
              <a:rPr kumimoji="1" lang="en-US" altLang="zh-CN" b="1" dirty="0">
                <a:solidFill>
                  <a:srgbClr val="000066"/>
                </a:solidFill>
                <a:latin typeface="Times New Roman" pitchFamily="18" charset="0"/>
              </a:rPr>
              <a:t>              </a:t>
            </a:r>
            <a:r>
              <a:rPr kumimoji="1" lang="en-US" altLang="zh-CN" b="1" u="sng" dirty="0">
                <a:solidFill>
                  <a:srgbClr val="FF0000"/>
                </a:solidFill>
                <a:latin typeface="Times New Roman" pitchFamily="18" charset="0"/>
              </a:rPr>
              <a:t>s[</a:t>
            </a:r>
            <a:r>
              <a:rPr kumimoji="1" lang="en-US" altLang="zh-CN" b="1" u="sng" dirty="0" err="1">
                <a:solidFill>
                  <a:srgbClr val="FF0000"/>
                </a:solidFill>
                <a:latin typeface="Times New Roman" pitchFamily="18" charset="0"/>
              </a:rPr>
              <a:t>i</a:t>
            </a:r>
            <a:r>
              <a:rPr kumimoji="1" lang="en-US" altLang="zh-CN" b="1" u="sng" dirty="0">
                <a:solidFill>
                  <a:srgbClr val="FF0000"/>
                </a:solidFill>
                <a:latin typeface="Times New Roman" pitchFamily="18" charset="0"/>
              </a:rPr>
              <a:t>][j] </a:t>
            </a:r>
            <a:r>
              <a:rPr kumimoji="1" lang="en-US" altLang="zh-CN" b="1" dirty="0">
                <a:solidFill>
                  <a:srgbClr val="000066"/>
                </a:solidFill>
                <a:latin typeface="Times New Roman" pitchFamily="18" charset="0"/>
              </a:rPr>
              <a:t>= </a:t>
            </a:r>
            <a:r>
              <a:rPr kumimoji="1" lang="en-US" altLang="zh-CN" b="1" dirty="0" err="1">
                <a:solidFill>
                  <a:srgbClr val="000066"/>
                </a:solidFill>
                <a:latin typeface="Times New Roman" pitchFamily="18" charset="0"/>
              </a:rPr>
              <a:t>i</a:t>
            </a:r>
            <a:r>
              <a:rPr kumimoji="1" lang="en-US" altLang="zh-CN" b="1" dirty="0">
                <a:solidFill>
                  <a:srgbClr val="000066"/>
                </a:solidFill>
                <a:latin typeface="Times New Roman" pitchFamily="18" charset="0"/>
              </a:rPr>
              <a:t>;</a:t>
            </a:r>
          </a:p>
          <a:p>
            <a:pPr>
              <a:spcBef>
                <a:spcPct val="40000"/>
              </a:spcBef>
            </a:pPr>
            <a:r>
              <a:rPr kumimoji="1" lang="en-US" altLang="zh-CN" b="1" dirty="0">
                <a:solidFill>
                  <a:srgbClr val="000066"/>
                </a:solidFill>
                <a:latin typeface="Times New Roman" pitchFamily="18" charset="0"/>
              </a:rPr>
              <a:t>              </a:t>
            </a:r>
            <a:r>
              <a:rPr kumimoji="1" lang="en-US" altLang="zh-CN" b="1" dirty="0">
                <a:solidFill>
                  <a:schemeClr val="accent5">
                    <a:lumMod val="50000"/>
                  </a:schemeClr>
                </a:solidFill>
                <a:latin typeface="Times New Roman" pitchFamily="18" charset="0"/>
              </a:rPr>
              <a:t>for (</a:t>
            </a:r>
            <a:r>
              <a:rPr kumimoji="1" lang="en-US" altLang="zh-CN" b="1" dirty="0" err="1">
                <a:solidFill>
                  <a:schemeClr val="accent5">
                    <a:lumMod val="50000"/>
                  </a:schemeClr>
                </a:solidFill>
                <a:latin typeface="Times New Roman" pitchFamily="18" charset="0"/>
              </a:rPr>
              <a:t>int</a:t>
            </a:r>
            <a:r>
              <a:rPr kumimoji="1" lang="en-US" altLang="zh-CN" b="1" dirty="0">
                <a:solidFill>
                  <a:schemeClr val="accent5">
                    <a:lumMod val="50000"/>
                  </a:schemeClr>
                </a:solidFill>
                <a:latin typeface="Times New Roman" pitchFamily="18" charset="0"/>
              </a:rPr>
              <a:t> k = i+1; k &lt; j; k++) </a:t>
            </a:r>
            <a:r>
              <a:rPr kumimoji="1" lang="en-US" altLang="zh-CN" b="1" dirty="0">
                <a:solidFill>
                  <a:srgbClr val="000066"/>
                </a:solidFill>
                <a:latin typeface="Times New Roman" pitchFamily="18" charset="0"/>
              </a:rPr>
              <a:t>{</a:t>
            </a:r>
          </a:p>
          <a:p>
            <a:pPr>
              <a:spcBef>
                <a:spcPct val="40000"/>
              </a:spcBef>
            </a:pPr>
            <a:r>
              <a:rPr kumimoji="1" lang="en-US" altLang="zh-CN" b="1" dirty="0">
                <a:solidFill>
                  <a:srgbClr val="000066"/>
                </a:solidFill>
                <a:latin typeface="Times New Roman" pitchFamily="18" charset="0"/>
              </a:rPr>
              <a:t>                 </a:t>
            </a:r>
            <a:r>
              <a:rPr kumimoji="1" lang="en-US" altLang="zh-CN" b="1" dirty="0" err="1">
                <a:solidFill>
                  <a:srgbClr val="000066"/>
                </a:solidFill>
                <a:latin typeface="Times New Roman" pitchFamily="18" charset="0"/>
              </a:rPr>
              <a:t>int</a:t>
            </a:r>
            <a:r>
              <a:rPr kumimoji="1" lang="en-US" altLang="zh-CN" b="1" dirty="0">
                <a:solidFill>
                  <a:srgbClr val="000066"/>
                </a:solidFill>
                <a:latin typeface="Times New Roman" pitchFamily="18" charset="0"/>
              </a:rPr>
              <a:t> t = m[</a:t>
            </a:r>
            <a:r>
              <a:rPr kumimoji="1" lang="en-US" altLang="zh-CN" b="1" dirty="0" err="1">
                <a:solidFill>
                  <a:srgbClr val="000066"/>
                </a:solidFill>
                <a:latin typeface="Times New Roman" pitchFamily="18" charset="0"/>
              </a:rPr>
              <a:t>i</a:t>
            </a:r>
            <a:r>
              <a:rPr kumimoji="1" lang="en-US" altLang="zh-CN" b="1" dirty="0">
                <a:solidFill>
                  <a:srgbClr val="000066"/>
                </a:solidFill>
                <a:latin typeface="Times New Roman" pitchFamily="18" charset="0"/>
              </a:rPr>
              <a:t>][k] + m[k+1][j] + p[i-1]*p[k]*p[j];</a:t>
            </a:r>
          </a:p>
          <a:p>
            <a:pPr>
              <a:spcBef>
                <a:spcPct val="40000"/>
              </a:spcBef>
            </a:pPr>
            <a:r>
              <a:rPr kumimoji="1" lang="en-US" altLang="zh-CN" b="1" dirty="0">
                <a:solidFill>
                  <a:srgbClr val="000066"/>
                </a:solidFill>
                <a:latin typeface="Times New Roman" pitchFamily="18" charset="0"/>
              </a:rPr>
              <a:t>                 if (t &lt; m[</a:t>
            </a:r>
            <a:r>
              <a:rPr kumimoji="1" lang="en-US" altLang="zh-CN" b="1" dirty="0" err="1">
                <a:solidFill>
                  <a:srgbClr val="000066"/>
                </a:solidFill>
                <a:latin typeface="Times New Roman" pitchFamily="18" charset="0"/>
              </a:rPr>
              <a:t>i</a:t>
            </a:r>
            <a:r>
              <a:rPr kumimoji="1" lang="en-US" altLang="zh-CN" b="1" dirty="0">
                <a:solidFill>
                  <a:srgbClr val="000066"/>
                </a:solidFill>
                <a:latin typeface="Times New Roman" pitchFamily="18" charset="0"/>
              </a:rPr>
              <a:t>][j]) { m[</a:t>
            </a:r>
            <a:r>
              <a:rPr kumimoji="1" lang="en-US" altLang="zh-CN" b="1" dirty="0" err="1">
                <a:solidFill>
                  <a:srgbClr val="000066"/>
                </a:solidFill>
                <a:latin typeface="Times New Roman" pitchFamily="18" charset="0"/>
              </a:rPr>
              <a:t>i</a:t>
            </a:r>
            <a:r>
              <a:rPr kumimoji="1" lang="en-US" altLang="zh-CN" b="1" dirty="0">
                <a:solidFill>
                  <a:srgbClr val="000066"/>
                </a:solidFill>
                <a:latin typeface="Times New Roman" pitchFamily="18" charset="0"/>
              </a:rPr>
              <a:t>][j] = t; s[</a:t>
            </a:r>
            <a:r>
              <a:rPr kumimoji="1" lang="en-US" altLang="zh-CN" b="1" dirty="0" err="1">
                <a:solidFill>
                  <a:srgbClr val="000066"/>
                </a:solidFill>
                <a:latin typeface="Times New Roman" pitchFamily="18" charset="0"/>
              </a:rPr>
              <a:t>i</a:t>
            </a:r>
            <a:r>
              <a:rPr kumimoji="1" lang="en-US" altLang="zh-CN" b="1" dirty="0">
                <a:solidFill>
                  <a:srgbClr val="000066"/>
                </a:solidFill>
                <a:latin typeface="Times New Roman" pitchFamily="18" charset="0"/>
              </a:rPr>
              <a:t>][j] = k;}</a:t>
            </a:r>
          </a:p>
          <a:p>
            <a:pPr>
              <a:spcBef>
                <a:spcPct val="40000"/>
              </a:spcBef>
            </a:pPr>
            <a:r>
              <a:rPr kumimoji="1" lang="en-US" altLang="zh-CN" b="1" dirty="0">
                <a:solidFill>
                  <a:srgbClr val="000066"/>
                </a:solidFill>
                <a:latin typeface="Times New Roman" pitchFamily="18" charset="0"/>
              </a:rPr>
              <a:t>              }</a:t>
            </a:r>
          </a:p>
          <a:p>
            <a:pPr>
              <a:spcBef>
                <a:spcPct val="40000"/>
              </a:spcBef>
            </a:pPr>
            <a:r>
              <a:rPr kumimoji="1" lang="en-US" altLang="zh-CN" b="1" dirty="0">
                <a:solidFill>
                  <a:srgbClr val="000066"/>
                </a:solidFill>
                <a:latin typeface="Times New Roman" pitchFamily="18" charset="0"/>
              </a:rPr>
              <a:t>          </a:t>
            </a:r>
            <a:r>
              <a:rPr kumimoji="1" lang="en-US" altLang="zh-CN" b="1" dirty="0">
                <a:solidFill>
                  <a:srgbClr val="FF0000"/>
                </a:solidFill>
                <a:latin typeface="Times New Roman" pitchFamily="18" charset="0"/>
              </a:rPr>
              <a:t>}</a:t>
            </a:r>
          </a:p>
          <a:p>
            <a:pPr>
              <a:spcBef>
                <a:spcPct val="40000"/>
              </a:spcBef>
            </a:pPr>
            <a:r>
              <a:rPr kumimoji="1" lang="en-US" altLang="zh-CN" b="1" dirty="0">
                <a:solidFill>
                  <a:srgbClr val="000066"/>
                </a:solidFill>
                <a:latin typeface="Times New Roman" pitchFamily="18" charset="0"/>
              </a:rPr>
              <a:t>}</a:t>
            </a:r>
          </a:p>
        </p:txBody>
      </p:sp>
      <p:grpSp>
        <p:nvGrpSpPr>
          <p:cNvPr id="2" name="Group 53"/>
          <p:cNvGrpSpPr>
            <a:grpSpLocks/>
          </p:cNvGrpSpPr>
          <p:nvPr/>
        </p:nvGrpSpPr>
        <p:grpSpPr bwMode="auto">
          <a:xfrm>
            <a:off x="4648200" y="2832100"/>
            <a:ext cx="4362450" cy="2654300"/>
            <a:chOff x="172" y="1632"/>
            <a:chExt cx="4676" cy="2508"/>
          </a:xfrm>
        </p:grpSpPr>
        <p:grpSp>
          <p:nvGrpSpPr>
            <p:cNvPr id="3" name="Group 32"/>
            <p:cNvGrpSpPr>
              <a:grpSpLocks/>
            </p:cNvGrpSpPr>
            <p:nvPr/>
          </p:nvGrpSpPr>
          <p:grpSpPr bwMode="auto">
            <a:xfrm>
              <a:off x="172" y="1728"/>
              <a:ext cx="4594" cy="2412"/>
              <a:chOff x="172" y="1728"/>
              <a:chExt cx="4594" cy="2412"/>
            </a:xfrm>
          </p:grpSpPr>
          <p:sp>
            <p:nvSpPr>
              <p:cNvPr id="295969" name="Rectangle 33"/>
              <p:cNvSpPr>
                <a:spLocks noChangeArrowheads="1"/>
              </p:cNvSpPr>
              <p:nvPr/>
            </p:nvSpPr>
            <p:spPr bwMode="auto">
              <a:xfrm>
                <a:off x="3895" y="1728"/>
                <a:ext cx="871" cy="347"/>
              </a:xfrm>
              <a:prstGeom prst="rect">
                <a:avLst/>
              </a:prstGeom>
              <a:solidFill>
                <a:srgbClr val="FF0000"/>
              </a:solidFill>
              <a:ln w="6350">
                <a:noFill/>
                <a:miter lim="800000"/>
                <a:headEnd/>
                <a:tailEnd/>
              </a:ln>
              <a:effectLst/>
            </p:spPr>
            <p:txBody>
              <a:bodyPr wrap="none" anchor="ctr">
                <a:spAutoFit/>
              </a:bodyPr>
              <a:lstStyle/>
              <a:p>
                <a:pPr algn="ctr"/>
                <a:r>
                  <a:rPr lang="en-US" altLang="zh-CN" b="1">
                    <a:solidFill>
                      <a:schemeClr val="bg1"/>
                    </a:solidFill>
                    <a:latin typeface="Times New Roman" pitchFamily="18" charset="0"/>
                  </a:rPr>
                  <a:t>m[1,5]</a:t>
                </a:r>
              </a:p>
            </p:txBody>
          </p:sp>
          <p:sp>
            <p:nvSpPr>
              <p:cNvPr id="295970" name="Rectangle 34"/>
              <p:cNvSpPr>
                <a:spLocks noChangeArrowheads="1"/>
              </p:cNvSpPr>
              <p:nvPr/>
            </p:nvSpPr>
            <p:spPr bwMode="auto">
              <a:xfrm>
                <a:off x="2956" y="1728"/>
                <a:ext cx="871" cy="347"/>
              </a:xfrm>
              <a:prstGeom prst="rect">
                <a:avLst/>
              </a:prstGeom>
              <a:solidFill>
                <a:srgbClr val="FFFF00"/>
              </a:solidFill>
              <a:ln w="6350">
                <a:noFill/>
                <a:miter lim="800000"/>
                <a:headEnd/>
                <a:tailEnd/>
              </a:ln>
              <a:effectLst/>
            </p:spPr>
            <p:txBody>
              <a:bodyPr wrap="none" anchor="ctr">
                <a:spAutoFit/>
              </a:bodyPr>
              <a:lstStyle/>
              <a:p>
                <a:pPr algn="ctr"/>
                <a:r>
                  <a:rPr lang="en-US" altLang="zh-CN" b="1">
                    <a:solidFill>
                      <a:srgbClr val="0000FF"/>
                    </a:solidFill>
                    <a:latin typeface="Times New Roman" pitchFamily="18" charset="0"/>
                  </a:rPr>
                  <a:t>m[1,4]</a:t>
                </a:r>
              </a:p>
            </p:txBody>
          </p:sp>
          <p:sp>
            <p:nvSpPr>
              <p:cNvPr id="295971" name="Rectangle 35"/>
              <p:cNvSpPr>
                <a:spLocks noChangeArrowheads="1"/>
              </p:cNvSpPr>
              <p:nvPr/>
            </p:nvSpPr>
            <p:spPr bwMode="auto">
              <a:xfrm>
                <a:off x="1998" y="1728"/>
                <a:ext cx="871" cy="347"/>
              </a:xfrm>
              <a:prstGeom prst="rect">
                <a:avLst/>
              </a:prstGeom>
              <a:solidFill>
                <a:srgbClr val="FFFF00"/>
              </a:solidFill>
              <a:ln w="6350">
                <a:noFill/>
                <a:miter lim="800000"/>
                <a:headEnd/>
                <a:tailEnd/>
              </a:ln>
              <a:effectLst/>
            </p:spPr>
            <p:txBody>
              <a:bodyPr wrap="none" anchor="ctr">
                <a:spAutoFit/>
              </a:bodyPr>
              <a:lstStyle/>
              <a:p>
                <a:pPr algn="ctr"/>
                <a:r>
                  <a:rPr lang="en-US" altLang="zh-CN" b="1">
                    <a:solidFill>
                      <a:srgbClr val="0000FF"/>
                    </a:solidFill>
                    <a:latin typeface="Times New Roman" pitchFamily="18" charset="0"/>
                  </a:rPr>
                  <a:t>m[1,3]</a:t>
                </a:r>
              </a:p>
            </p:txBody>
          </p:sp>
          <p:sp>
            <p:nvSpPr>
              <p:cNvPr id="295972" name="Rectangle 36"/>
              <p:cNvSpPr>
                <a:spLocks noChangeArrowheads="1"/>
              </p:cNvSpPr>
              <p:nvPr/>
            </p:nvSpPr>
            <p:spPr bwMode="auto">
              <a:xfrm>
                <a:off x="1086" y="1728"/>
                <a:ext cx="871" cy="347"/>
              </a:xfrm>
              <a:prstGeom prst="rect">
                <a:avLst/>
              </a:prstGeom>
              <a:solidFill>
                <a:srgbClr val="FFFF00"/>
              </a:solidFill>
              <a:ln w="6350">
                <a:noFill/>
                <a:miter lim="800000"/>
                <a:headEnd/>
                <a:tailEnd/>
              </a:ln>
              <a:effectLst/>
            </p:spPr>
            <p:txBody>
              <a:bodyPr wrap="none" anchor="ctr">
                <a:spAutoFit/>
              </a:bodyPr>
              <a:lstStyle/>
              <a:p>
                <a:pPr algn="ctr"/>
                <a:r>
                  <a:rPr lang="en-US" altLang="zh-CN" b="1">
                    <a:solidFill>
                      <a:srgbClr val="0000FF"/>
                    </a:solidFill>
                    <a:latin typeface="Times New Roman" pitchFamily="18" charset="0"/>
                  </a:rPr>
                  <a:t>m[1,2]</a:t>
                </a:r>
              </a:p>
            </p:txBody>
          </p:sp>
          <p:sp>
            <p:nvSpPr>
              <p:cNvPr id="295973" name="Rectangle 37"/>
              <p:cNvSpPr>
                <a:spLocks noChangeArrowheads="1"/>
              </p:cNvSpPr>
              <p:nvPr/>
            </p:nvSpPr>
            <p:spPr bwMode="auto">
              <a:xfrm>
                <a:off x="172" y="1728"/>
                <a:ext cx="871" cy="347"/>
              </a:xfrm>
              <a:prstGeom prst="rect">
                <a:avLst/>
              </a:prstGeom>
              <a:solidFill>
                <a:srgbClr val="FFFF00"/>
              </a:solidFill>
              <a:ln w="6350">
                <a:noFill/>
                <a:miter lim="800000"/>
                <a:headEnd/>
                <a:tailEnd/>
              </a:ln>
              <a:effectLst/>
            </p:spPr>
            <p:txBody>
              <a:bodyPr wrap="none" anchor="ctr">
                <a:spAutoFit/>
              </a:bodyPr>
              <a:lstStyle/>
              <a:p>
                <a:pPr algn="ctr"/>
                <a:r>
                  <a:rPr lang="en-US" altLang="zh-CN" b="1">
                    <a:solidFill>
                      <a:srgbClr val="0000FF"/>
                    </a:solidFill>
                    <a:latin typeface="Times New Roman" pitchFamily="18" charset="0"/>
                  </a:rPr>
                  <a:t>m[1,1]</a:t>
                </a:r>
              </a:p>
            </p:txBody>
          </p:sp>
          <p:sp>
            <p:nvSpPr>
              <p:cNvPr id="295974" name="Rectangle 38"/>
              <p:cNvSpPr>
                <a:spLocks noChangeArrowheads="1"/>
              </p:cNvSpPr>
              <p:nvPr/>
            </p:nvSpPr>
            <p:spPr bwMode="auto">
              <a:xfrm>
                <a:off x="3893" y="2249"/>
                <a:ext cx="872" cy="346"/>
              </a:xfrm>
              <a:prstGeom prst="rect">
                <a:avLst/>
              </a:prstGeom>
              <a:solidFill>
                <a:srgbClr val="FFFF00"/>
              </a:solidFill>
              <a:ln w="6350">
                <a:noFill/>
                <a:miter lim="800000"/>
                <a:headEnd/>
                <a:tailEnd/>
              </a:ln>
              <a:effectLst/>
            </p:spPr>
            <p:txBody>
              <a:bodyPr wrap="none" anchor="ctr">
                <a:spAutoFit/>
              </a:bodyPr>
              <a:lstStyle/>
              <a:p>
                <a:pPr algn="ctr"/>
                <a:r>
                  <a:rPr lang="en-US" altLang="zh-CN" b="1">
                    <a:solidFill>
                      <a:srgbClr val="0000FF"/>
                    </a:solidFill>
                    <a:latin typeface="Times New Roman" pitchFamily="18" charset="0"/>
                  </a:rPr>
                  <a:t>m[2,5]</a:t>
                </a:r>
              </a:p>
            </p:txBody>
          </p:sp>
          <p:sp>
            <p:nvSpPr>
              <p:cNvPr id="295975" name="Rectangle 39"/>
              <p:cNvSpPr>
                <a:spLocks noChangeArrowheads="1"/>
              </p:cNvSpPr>
              <p:nvPr/>
            </p:nvSpPr>
            <p:spPr bwMode="auto">
              <a:xfrm>
                <a:off x="3893" y="2777"/>
                <a:ext cx="872" cy="346"/>
              </a:xfrm>
              <a:prstGeom prst="rect">
                <a:avLst/>
              </a:prstGeom>
              <a:solidFill>
                <a:srgbClr val="FFFF00"/>
              </a:solidFill>
              <a:ln w="6350">
                <a:noFill/>
                <a:miter lim="800000"/>
                <a:headEnd/>
                <a:tailEnd/>
              </a:ln>
              <a:effectLst/>
            </p:spPr>
            <p:txBody>
              <a:bodyPr wrap="none" anchor="ctr">
                <a:spAutoFit/>
              </a:bodyPr>
              <a:lstStyle/>
              <a:p>
                <a:pPr algn="ctr"/>
                <a:r>
                  <a:rPr lang="en-US" altLang="zh-CN" b="1">
                    <a:solidFill>
                      <a:srgbClr val="0000FF"/>
                    </a:solidFill>
                    <a:latin typeface="Times New Roman" pitchFamily="18" charset="0"/>
                  </a:rPr>
                  <a:t>m[3,5]</a:t>
                </a:r>
              </a:p>
            </p:txBody>
          </p:sp>
          <p:sp>
            <p:nvSpPr>
              <p:cNvPr id="295976" name="Rectangle 40"/>
              <p:cNvSpPr>
                <a:spLocks noChangeArrowheads="1"/>
              </p:cNvSpPr>
              <p:nvPr/>
            </p:nvSpPr>
            <p:spPr bwMode="auto">
              <a:xfrm>
                <a:off x="3893" y="3305"/>
                <a:ext cx="872" cy="346"/>
              </a:xfrm>
              <a:prstGeom prst="rect">
                <a:avLst/>
              </a:prstGeom>
              <a:solidFill>
                <a:srgbClr val="FFFF00"/>
              </a:solidFill>
              <a:ln w="6350">
                <a:noFill/>
                <a:miter lim="800000"/>
                <a:headEnd/>
                <a:tailEnd/>
              </a:ln>
              <a:effectLst/>
            </p:spPr>
            <p:txBody>
              <a:bodyPr wrap="none" anchor="ctr">
                <a:spAutoFit/>
              </a:bodyPr>
              <a:lstStyle/>
              <a:p>
                <a:pPr algn="ctr"/>
                <a:r>
                  <a:rPr lang="en-US" altLang="zh-CN" b="1">
                    <a:solidFill>
                      <a:srgbClr val="0000FF"/>
                    </a:solidFill>
                    <a:latin typeface="Times New Roman" pitchFamily="18" charset="0"/>
                  </a:rPr>
                  <a:t>m[4,5]</a:t>
                </a:r>
              </a:p>
            </p:txBody>
          </p:sp>
          <p:sp>
            <p:nvSpPr>
              <p:cNvPr id="295977" name="Rectangle 41"/>
              <p:cNvSpPr>
                <a:spLocks noChangeArrowheads="1"/>
              </p:cNvSpPr>
              <p:nvPr/>
            </p:nvSpPr>
            <p:spPr bwMode="auto">
              <a:xfrm>
                <a:off x="3893" y="3794"/>
                <a:ext cx="872" cy="346"/>
              </a:xfrm>
              <a:prstGeom prst="rect">
                <a:avLst/>
              </a:prstGeom>
              <a:solidFill>
                <a:srgbClr val="FFFF00"/>
              </a:solidFill>
              <a:ln w="6350">
                <a:noFill/>
                <a:miter lim="800000"/>
                <a:headEnd/>
                <a:tailEnd/>
              </a:ln>
              <a:effectLst/>
            </p:spPr>
            <p:txBody>
              <a:bodyPr wrap="none" anchor="ctr">
                <a:spAutoFit/>
              </a:bodyPr>
              <a:lstStyle/>
              <a:p>
                <a:pPr algn="ctr"/>
                <a:r>
                  <a:rPr lang="en-US" altLang="zh-CN" b="1">
                    <a:solidFill>
                      <a:srgbClr val="0000FF"/>
                    </a:solidFill>
                    <a:latin typeface="Times New Roman" pitchFamily="18" charset="0"/>
                  </a:rPr>
                  <a:t>m[5,5]</a:t>
                </a:r>
              </a:p>
            </p:txBody>
          </p:sp>
          <p:sp>
            <p:nvSpPr>
              <p:cNvPr id="295978" name="Rectangle 42"/>
              <p:cNvSpPr>
                <a:spLocks noChangeArrowheads="1"/>
              </p:cNvSpPr>
              <p:nvPr/>
            </p:nvSpPr>
            <p:spPr bwMode="auto">
              <a:xfrm>
                <a:off x="2956" y="2256"/>
                <a:ext cx="871" cy="347"/>
              </a:xfrm>
              <a:prstGeom prst="rect">
                <a:avLst/>
              </a:prstGeom>
              <a:solidFill>
                <a:srgbClr val="FFFF00"/>
              </a:solidFill>
              <a:ln w="6350">
                <a:noFill/>
                <a:miter lim="800000"/>
                <a:headEnd/>
                <a:tailEnd/>
              </a:ln>
              <a:effectLst/>
            </p:spPr>
            <p:txBody>
              <a:bodyPr wrap="none" anchor="ctr">
                <a:spAutoFit/>
              </a:bodyPr>
              <a:lstStyle/>
              <a:p>
                <a:pPr algn="ctr"/>
                <a:r>
                  <a:rPr lang="en-US" altLang="zh-CN" b="1">
                    <a:solidFill>
                      <a:srgbClr val="0000FF"/>
                    </a:solidFill>
                    <a:latin typeface="Times New Roman" pitchFamily="18" charset="0"/>
                  </a:rPr>
                  <a:t>m[2,4]</a:t>
                </a:r>
              </a:p>
            </p:txBody>
          </p:sp>
          <p:sp>
            <p:nvSpPr>
              <p:cNvPr id="295979" name="Rectangle 43"/>
              <p:cNvSpPr>
                <a:spLocks noChangeArrowheads="1"/>
              </p:cNvSpPr>
              <p:nvPr/>
            </p:nvSpPr>
            <p:spPr bwMode="auto">
              <a:xfrm>
                <a:off x="1998" y="2256"/>
                <a:ext cx="871" cy="347"/>
              </a:xfrm>
              <a:prstGeom prst="rect">
                <a:avLst/>
              </a:prstGeom>
              <a:solidFill>
                <a:srgbClr val="FFFF00"/>
              </a:solidFill>
              <a:ln w="6350">
                <a:noFill/>
                <a:miter lim="800000"/>
                <a:headEnd/>
                <a:tailEnd/>
              </a:ln>
              <a:effectLst/>
            </p:spPr>
            <p:txBody>
              <a:bodyPr wrap="none" anchor="ctr">
                <a:spAutoFit/>
              </a:bodyPr>
              <a:lstStyle/>
              <a:p>
                <a:pPr algn="ctr"/>
                <a:r>
                  <a:rPr lang="en-US" altLang="zh-CN" b="1">
                    <a:solidFill>
                      <a:srgbClr val="0000FF"/>
                    </a:solidFill>
                    <a:latin typeface="Times New Roman" pitchFamily="18" charset="0"/>
                  </a:rPr>
                  <a:t>m[2,3]</a:t>
                </a:r>
              </a:p>
            </p:txBody>
          </p:sp>
          <p:sp>
            <p:nvSpPr>
              <p:cNvPr id="295980" name="Rectangle 44"/>
              <p:cNvSpPr>
                <a:spLocks noChangeArrowheads="1"/>
              </p:cNvSpPr>
              <p:nvPr/>
            </p:nvSpPr>
            <p:spPr bwMode="auto">
              <a:xfrm>
                <a:off x="1086" y="2256"/>
                <a:ext cx="871" cy="347"/>
              </a:xfrm>
              <a:prstGeom prst="rect">
                <a:avLst/>
              </a:prstGeom>
              <a:solidFill>
                <a:srgbClr val="FFFF00"/>
              </a:solidFill>
              <a:ln w="6350">
                <a:noFill/>
                <a:miter lim="800000"/>
                <a:headEnd/>
                <a:tailEnd/>
              </a:ln>
              <a:effectLst/>
            </p:spPr>
            <p:txBody>
              <a:bodyPr wrap="none" anchor="ctr">
                <a:spAutoFit/>
              </a:bodyPr>
              <a:lstStyle/>
              <a:p>
                <a:pPr algn="ctr"/>
                <a:r>
                  <a:rPr lang="en-US" altLang="zh-CN" b="1">
                    <a:solidFill>
                      <a:srgbClr val="0000FF"/>
                    </a:solidFill>
                    <a:latin typeface="Times New Roman" pitchFamily="18" charset="0"/>
                  </a:rPr>
                  <a:t>m[2,2]</a:t>
                </a:r>
              </a:p>
            </p:txBody>
          </p:sp>
          <p:sp>
            <p:nvSpPr>
              <p:cNvPr id="295981" name="Rectangle 45"/>
              <p:cNvSpPr>
                <a:spLocks noChangeArrowheads="1"/>
              </p:cNvSpPr>
              <p:nvPr/>
            </p:nvSpPr>
            <p:spPr bwMode="auto">
              <a:xfrm>
                <a:off x="2956" y="2786"/>
                <a:ext cx="871" cy="346"/>
              </a:xfrm>
              <a:prstGeom prst="rect">
                <a:avLst/>
              </a:prstGeom>
              <a:solidFill>
                <a:srgbClr val="FFFF00"/>
              </a:solidFill>
              <a:ln w="6350">
                <a:noFill/>
                <a:miter lim="800000"/>
                <a:headEnd/>
                <a:tailEnd/>
              </a:ln>
              <a:effectLst/>
            </p:spPr>
            <p:txBody>
              <a:bodyPr wrap="none" anchor="ctr">
                <a:spAutoFit/>
              </a:bodyPr>
              <a:lstStyle/>
              <a:p>
                <a:pPr algn="ctr"/>
                <a:r>
                  <a:rPr lang="en-US" altLang="zh-CN" b="1">
                    <a:solidFill>
                      <a:srgbClr val="0000FF"/>
                    </a:solidFill>
                    <a:latin typeface="Times New Roman" pitchFamily="18" charset="0"/>
                  </a:rPr>
                  <a:t>m[3,4]</a:t>
                </a:r>
              </a:p>
            </p:txBody>
          </p:sp>
          <p:sp>
            <p:nvSpPr>
              <p:cNvPr id="295982" name="Rectangle 46"/>
              <p:cNvSpPr>
                <a:spLocks noChangeArrowheads="1"/>
              </p:cNvSpPr>
              <p:nvPr/>
            </p:nvSpPr>
            <p:spPr bwMode="auto">
              <a:xfrm>
                <a:off x="1998" y="2786"/>
                <a:ext cx="871" cy="346"/>
              </a:xfrm>
              <a:prstGeom prst="rect">
                <a:avLst/>
              </a:prstGeom>
              <a:solidFill>
                <a:srgbClr val="FFFF00"/>
              </a:solidFill>
              <a:ln w="6350">
                <a:noFill/>
                <a:miter lim="800000"/>
                <a:headEnd/>
                <a:tailEnd/>
              </a:ln>
              <a:effectLst/>
            </p:spPr>
            <p:txBody>
              <a:bodyPr wrap="none" anchor="ctr">
                <a:spAutoFit/>
              </a:bodyPr>
              <a:lstStyle/>
              <a:p>
                <a:pPr algn="ctr"/>
                <a:r>
                  <a:rPr lang="en-US" altLang="zh-CN" b="1">
                    <a:solidFill>
                      <a:srgbClr val="0000FF"/>
                    </a:solidFill>
                    <a:latin typeface="Times New Roman" pitchFamily="18" charset="0"/>
                  </a:rPr>
                  <a:t>m[3,3]</a:t>
                </a:r>
              </a:p>
            </p:txBody>
          </p:sp>
          <p:sp>
            <p:nvSpPr>
              <p:cNvPr id="295983" name="Rectangle 47"/>
              <p:cNvSpPr>
                <a:spLocks noChangeArrowheads="1"/>
              </p:cNvSpPr>
              <p:nvPr/>
            </p:nvSpPr>
            <p:spPr bwMode="auto">
              <a:xfrm>
                <a:off x="2956" y="3312"/>
                <a:ext cx="871" cy="347"/>
              </a:xfrm>
              <a:prstGeom prst="rect">
                <a:avLst/>
              </a:prstGeom>
              <a:solidFill>
                <a:srgbClr val="FFFF00"/>
              </a:solidFill>
              <a:ln w="6350">
                <a:noFill/>
                <a:miter lim="800000"/>
                <a:headEnd/>
                <a:tailEnd/>
              </a:ln>
              <a:effectLst/>
            </p:spPr>
            <p:txBody>
              <a:bodyPr wrap="none" anchor="ctr">
                <a:spAutoFit/>
              </a:bodyPr>
              <a:lstStyle/>
              <a:p>
                <a:pPr algn="ctr"/>
                <a:r>
                  <a:rPr lang="en-US" altLang="zh-CN" b="1">
                    <a:solidFill>
                      <a:srgbClr val="0000FF"/>
                    </a:solidFill>
                    <a:latin typeface="Times New Roman" pitchFamily="18" charset="0"/>
                  </a:rPr>
                  <a:t>m[4,4]</a:t>
                </a:r>
              </a:p>
            </p:txBody>
          </p:sp>
        </p:grpSp>
        <p:sp>
          <p:nvSpPr>
            <p:cNvPr id="295984" name="Line 48"/>
            <p:cNvSpPr>
              <a:spLocks noChangeShapeType="1"/>
            </p:cNvSpPr>
            <p:nvPr/>
          </p:nvSpPr>
          <p:spPr bwMode="auto">
            <a:xfrm>
              <a:off x="192" y="1680"/>
              <a:ext cx="4656" cy="2448"/>
            </a:xfrm>
            <a:prstGeom prst="line">
              <a:avLst/>
            </a:prstGeom>
            <a:noFill/>
            <a:ln w="38100">
              <a:solidFill>
                <a:srgbClr val="FF0000"/>
              </a:solidFill>
              <a:round/>
              <a:headEnd/>
              <a:tailEnd type="triangle" w="med" len="med"/>
            </a:ln>
            <a:effectLst/>
          </p:spPr>
          <p:txBody>
            <a:bodyPr wrap="none" anchor="ctr">
              <a:spAutoFit/>
            </a:bodyPr>
            <a:lstStyle/>
            <a:p>
              <a:endParaRPr lang="zh-CN" altLang="en-US"/>
            </a:p>
          </p:txBody>
        </p:sp>
        <p:sp>
          <p:nvSpPr>
            <p:cNvPr id="295985" name="Line 49"/>
            <p:cNvSpPr>
              <a:spLocks noChangeShapeType="1"/>
            </p:cNvSpPr>
            <p:nvPr/>
          </p:nvSpPr>
          <p:spPr bwMode="auto">
            <a:xfrm>
              <a:off x="1152" y="1680"/>
              <a:ext cx="3648" cy="1920"/>
            </a:xfrm>
            <a:prstGeom prst="line">
              <a:avLst/>
            </a:prstGeom>
            <a:noFill/>
            <a:ln w="38100">
              <a:solidFill>
                <a:srgbClr val="FF0000"/>
              </a:solidFill>
              <a:round/>
              <a:headEnd/>
              <a:tailEnd type="triangle" w="med" len="med"/>
            </a:ln>
            <a:effectLst/>
          </p:spPr>
          <p:txBody>
            <a:bodyPr anchor="ctr">
              <a:spAutoFit/>
            </a:bodyPr>
            <a:lstStyle/>
            <a:p>
              <a:endParaRPr lang="zh-CN" altLang="en-US"/>
            </a:p>
          </p:txBody>
        </p:sp>
        <p:sp>
          <p:nvSpPr>
            <p:cNvPr id="295986" name="Line 50"/>
            <p:cNvSpPr>
              <a:spLocks noChangeShapeType="1"/>
            </p:cNvSpPr>
            <p:nvPr/>
          </p:nvSpPr>
          <p:spPr bwMode="auto">
            <a:xfrm>
              <a:off x="2016" y="1680"/>
              <a:ext cx="2784" cy="1440"/>
            </a:xfrm>
            <a:prstGeom prst="line">
              <a:avLst/>
            </a:prstGeom>
            <a:noFill/>
            <a:ln w="38100">
              <a:solidFill>
                <a:srgbClr val="FF0000"/>
              </a:solidFill>
              <a:round/>
              <a:headEnd/>
              <a:tailEnd type="triangle" w="med" len="med"/>
            </a:ln>
            <a:effectLst/>
          </p:spPr>
          <p:txBody>
            <a:bodyPr anchor="ctr">
              <a:spAutoFit/>
            </a:bodyPr>
            <a:lstStyle/>
            <a:p>
              <a:endParaRPr lang="zh-CN" altLang="en-US"/>
            </a:p>
          </p:txBody>
        </p:sp>
        <p:sp>
          <p:nvSpPr>
            <p:cNvPr id="295987" name="Line 51"/>
            <p:cNvSpPr>
              <a:spLocks noChangeShapeType="1"/>
            </p:cNvSpPr>
            <p:nvPr/>
          </p:nvSpPr>
          <p:spPr bwMode="auto">
            <a:xfrm>
              <a:off x="2976" y="1680"/>
              <a:ext cx="1824" cy="960"/>
            </a:xfrm>
            <a:prstGeom prst="line">
              <a:avLst/>
            </a:prstGeom>
            <a:noFill/>
            <a:ln w="38100">
              <a:solidFill>
                <a:srgbClr val="FF0000"/>
              </a:solidFill>
              <a:round/>
              <a:headEnd/>
              <a:tailEnd type="triangle" w="med" len="med"/>
            </a:ln>
            <a:effectLst/>
          </p:spPr>
          <p:txBody>
            <a:bodyPr anchor="ctr">
              <a:spAutoFit/>
            </a:bodyPr>
            <a:lstStyle/>
            <a:p>
              <a:endParaRPr lang="zh-CN" altLang="en-US"/>
            </a:p>
          </p:txBody>
        </p:sp>
        <p:sp>
          <p:nvSpPr>
            <p:cNvPr id="295988" name="Line 52"/>
            <p:cNvSpPr>
              <a:spLocks noChangeShapeType="1"/>
            </p:cNvSpPr>
            <p:nvPr/>
          </p:nvSpPr>
          <p:spPr bwMode="auto">
            <a:xfrm>
              <a:off x="3792" y="1632"/>
              <a:ext cx="1008" cy="576"/>
            </a:xfrm>
            <a:prstGeom prst="line">
              <a:avLst/>
            </a:prstGeom>
            <a:noFill/>
            <a:ln w="38100">
              <a:solidFill>
                <a:srgbClr val="FF0000"/>
              </a:solidFill>
              <a:round/>
              <a:headEnd/>
              <a:tailEnd type="triangle" w="med" len="med"/>
            </a:ln>
            <a:effectLst/>
          </p:spPr>
          <p:txBody>
            <a:bodyPr anchor="ctr">
              <a:spAutoFit/>
            </a:bodyPr>
            <a:lstStyle/>
            <a:p>
              <a:endParaRPr lang="zh-CN" altLang="en-US"/>
            </a:p>
          </p:txBody>
        </p:sp>
      </p:grpSp>
      <p:sp>
        <p:nvSpPr>
          <p:cNvPr id="296074" name="Text Box 138"/>
          <p:cNvSpPr txBox="1">
            <a:spLocks noChangeArrowheads="1"/>
          </p:cNvSpPr>
          <p:nvPr/>
        </p:nvSpPr>
        <p:spPr bwMode="auto">
          <a:xfrm>
            <a:off x="411774" y="5108743"/>
            <a:ext cx="8534400" cy="1323975"/>
          </a:xfrm>
          <a:prstGeom prst="rect">
            <a:avLst/>
          </a:prstGeom>
          <a:solidFill>
            <a:srgbClr val="CCFFCC"/>
          </a:solidFill>
          <a:ln w="12700">
            <a:solidFill>
              <a:srgbClr val="FF6600"/>
            </a:solidFill>
            <a:miter lim="800000"/>
            <a:headEnd/>
            <a:tailEnd/>
          </a:ln>
          <a:effectLst/>
        </p:spPr>
        <p:txBody>
          <a:bodyPr>
            <a:spAutoFit/>
          </a:bodyPr>
          <a:lstStyle/>
          <a:p>
            <a:r>
              <a:rPr lang="zh-CN" altLang="en-US" sz="2000" b="1" dirty="0">
                <a:solidFill>
                  <a:srgbClr val="FF0000"/>
                </a:solidFill>
                <a:latin typeface="Verdana" pitchFamily="34" charset="0"/>
                <a:ea typeface="黑体" pitchFamily="2" charset="-122"/>
              </a:rPr>
              <a:t>算法复杂度分析：</a:t>
            </a:r>
          </a:p>
          <a:p>
            <a:r>
              <a:rPr lang="zh-CN" altLang="en-US" sz="2000" b="1" dirty="0">
                <a:solidFill>
                  <a:srgbClr val="0000FF"/>
                </a:solidFill>
                <a:ea typeface="楷体_GB2312" pitchFamily="49" charset="-122"/>
              </a:rPr>
              <a:t>算法的主要计算量取决于算法中对</a:t>
            </a:r>
            <a:r>
              <a:rPr lang="en-US" altLang="zh-CN" sz="2000" b="1" dirty="0">
                <a:solidFill>
                  <a:srgbClr val="0000FF"/>
                </a:solidFill>
                <a:latin typeface="黑体" pitchFamily="2" charset="-122"/>
                <a:ea typeface="黑体" pitchFamily="2" charset="-122"/>
              </a:rPr>
              <a:t>r</a:t>
            </a:r>
            <a:r>
              <a:rPr lang="zh-CN" altLang="en-US" sz="2000" b="1" dirty="0">
                <a:solidFill>
                  <a:srgbClr val="0000FF"/>
                </a:solidFill>
                <a:ea typeface="楷体_GB2312" pitchFamily="49" charset="-122"/>
              </a:rPr>
              <a:t>，</a:t>
            </a:r>
            <a:r>
              <a:rPr lang="en-US" altLang="zh-CN" sz="2000" b="1" dirty="0" err="1">
                <a:solidFill>
                  <a:srgbClr val="0000FF"/>
                </a:solidFill>
                <a:latin typeface="黑体" pitchFamily="2" charset="-122"/>
                <a:ea typeface="黑体" pitchFamily="2" charset="-122"/>
              </a:rPr>
              <a:t>i</a:t>
            </a:r>
            <a:r>
              <a:rPr lang="zh-CN" altLang="en-US" sz="2000" b="1" dirty="0">
                <a:solidFill>
                  <a:srgbClr val="0000FF"/>
                </a:solidFill>
                <a:ea typeface="楷体_GB2312" pitchFamily="49" charset="-122"/>
              </a:rPr>
              <a:t>和</a:t>
            </a:r>
            <a:r>
              <a:rPr lang="en-US" altLang="zh-CN" sz="2000" b="1" dirty="0">
                <a:solidFill>
                  <a:srgbClr val="0000FF"/>
                </a:solidFill>
                <a:latin typeface="黑体" pitchFamily="2" charset="-122"/>
                <a:ea typeface="黑体" pitchFamily="2" charset="-122"/>
              </a:rPr>
              <a:t>k</a:t>
            </a:r>
            <a:r>
              <a:rPr lang="zh-CN" altLang="en-US" sz="2000" b="1" dirty="0">
                <a:solidFill>
                  <a:srgbClr val="0000FF"/>
                </a:solidFill>
                <a:ea typeface="楷体_GB2312" pitchFamily="49" charset="-122"/>
              </a:rPr>
              <a:t>的</a:t>
            </a:r>
            <a:r>
              <a:rPr lang="en-US" altLang="zh-CN" sz="2000" b="1" dirty="0">
                <a:solidFill>
                  <a:srgbClr val="0000FF"/>
                </a:solidFill>
                <a:ea typeface="楷体_GB2312" pitchFamily="49" charset="-122"/>
              </a:rPr>
              <a:t>3</a:t>
            </a:r>
            <a:r>
              <a:rPr lang="zh-CN" altLang="en-US" sz="2000" b="1" dirty="0">
                <a:solidFill>
                  <a:srgbClr val="0000FF"/>
                </a:solidFill>
                <a:ea typeface="楷体_GB2312" pitchFamily="49" charset="-122"/>
              </a:rPr>
              <a:t>重循环。</a:t>
            </a:r>
            <a:br>
              <a:rPr lang="zh-CN" altLang="en-US" sz="2000" b="1" dirty="0">
                <a:solidFill>
                  <a:srgbClr val="0000FF"/>
                </a:solidFill>
                <a:ea typeface="楷体_GB2312" pitchFamily="49" charset="-122"/>
              </a:rPr>
            </a:br>
            <a:r>
              <a:rPr lang="zh-CN" altLang="en-US" sz="2000" b="1" dirty="0">
                <a:solidFill>
                  <a:srgbClr val="0000FF"/>
                </a:solidFill>
                <a:ea typeface="楷体_GB2312" pitchFamily="49" charset="-122"/>
              </a:rPr>
              <a:t>循环体内的计算量为</a:t>
            </a:r>
            <a:r>
              <a:rPr lang="en-US" altLang="zh-CN" sz="2000" b="1" dirty="0">
                <a:solidFill>
                  <a:srgbClr val="0000FF"/>
                </a:solidFill>
                <a:latin typeface="黑体" pitchFamily="2" charset="-122"/>
                <a:ea typeface="黑体" pitchFamily="2" charset="-122"/>
              </a:rPr>
              <a:t>O(1)</a:t>
            </a:r>
            <a:r>
              <a:rPr lang="zh-CN" altLang="en-US" sz="2000" b="1" dirty="0">
                <a:solidFill>
                  <a:srgbClr val="0000FF"/>
                </a:solidFill>
                <a:ea typeface="楷体_GB2312" pitchFamily="49" charset="-122"/>
              </a:rPr>
              <a:t>，而</a:t>
            </a:r>
            <a:r>
              <a:rPr lang="en-US" altLang="zh-CN" sz="2000" b="1" dirty="0">
                <a:solidFill>
                  <a:srgbClr val="0000FF"/>
                </a:solidFill>
                <a:ea typeface="楷体_GB2312" pitchFamily="49" charset="-122"/>
              </a:rPr>
              <a:t>3</a:t>
            </a:r>
            <a:r>
              <a:rPr lang="zh-CN" altLang="en-US" sz="2000" b="1" dirty="0">
                <a:solidFill>
                  <a:srgbClr val="0000FF"/>
                </a:solidFill>
                <a:ea typeface="楷体_GB2312" pitchFamily="49" charset="-122"/>
              </a:rPr>
              <a:t>重循环的总次数为</a:t>
            </a:r>
            <a:r>
              <a:rPr lang="en-US" altLang="zh-CN" sz="2000" b="1" dirty="0">
                <a:solidFill>
                  <a:srgbClr val="0000FF"/>
                </a:solidFill>
                <a:latin typeface="黑体" pitchFamily="2" charset="-122"/>
                <a:ea typeface="黑体" pitchFamily="2" charset="-122"/>
              </a:rPr>
              <a:t>O(n</a:t>
            </a:r>
            <a:r>
              <a:rPr lang="en-US" altLang="zh-CN" sz="2000" b="1" baseline="30000" dirty="0">
                <a:solidFill>
                  <a:srgbClr val="0000FF"/>
                </a:solidFill>
                <a:latin typeface="黑体" pitchFamily="2" charset="-122"/>
                <a:ea typeface="黑体" pitchFamily="2" charset="-122"/>
              </a:rPr>
              <a:t>3</a:t>
            </a:r>
            <a:r>
              <a:rPr lang="en-US" altLang="zh-CN" sz="2000" b="1" dirty="0">
                <a:solidFill>
                  <a:srgbClr val="0000FF"/>
                </a:solidFill>
                <a:latin typeface="黑体" pitchFamily="2" charset="-122"/>
                <a:ea typeface="黑体" pitchFamily="2" charset="-122"/>
              </a:rPr>
              <a:t>)</a:t>
            </a:r>
            <a:r>
              <a:rPr lang="zh-CN" altLang="en-US" sz="2000" b="1" dirty="0">
                <a:solidFill>
                  <a:srgbClr val="0000FF"/>
                </a:solidFill>
                <a:ea typeface="楷体_GB2312" pitchFamily="49" charset="-122"/>
              </a:rPr>
              <a:t>。</a:t>
            </a:r>
            <a:br>
              <a:rPr lang="zh-CN" altLang="en-US" sz="2000" b="1" dirty="0">
                <a:solidFill>
                  <a:srgbClr val="0000FF"/>
                </a:solidFill>
                <a:ea typeface="楷体_GB2312" pitchFamily="49" charset="-122"/>
              </a:rPr>
            </a:br>
            <a:r>
              <a:rPr lang="zh-CN" altLang="en-US" sz="2000" b="1" dirty="0">
                <a:solidFill>
                  <a:srgbClr val="0000FF"/>
                </a:solidFill>
                <a:ea typeface="楷体_GB2312" pitchFamily="49" charset="-122"/>
              </a:rPr>
              <a:t>因此算法的计算时间上界为</a:t>
            </a:r>
            <a:r>
              <a:rPr lang="en-US" altLang="zh-CN" sz="2000" b="1" dirty="0">
                <a:solidFill>
                  <a:srgbClr val="0000FF"/>
                </a:solidFill>
                <a:latin typeface="黑体" pitchFamily="2" charset="-122"/>
                <a:ea typeface="黑体" pitchFamily="2" charset="-122"/>
              </a:rPr>
              <a:t>O(n</a:t>
            </a:r>
            <a:r>
              <a:rPr lang="en-US" altLang="zh-CN" sz="2000" b="1" baseline="30000" dirty="0">
                <a:solidFill>
                  <a:srgbClr val="0000FF"/>
                </a:solidFill>
                <a:latin typeface="黑体" pitchFamily="2" charset="-122"/>
                <a:ea typeface="黑体" pitchFamily="2" charset="-122"/>
              </a:rPr>
              <a:t>3</a:t>
            </a:r>
            <a:r>
              <a:rPr lang="en-US" altLang="zh-CN" sz="2000" b="1" dirty="0">
                <a:solidFill>
                  <a:srgbClr val="0000FF"/>
                </a:solidFill>
                <a:latin typeface="黑体" pitchFamily="2" charset="-122"/>
                <a:ea typeface="黑体" pitchFamily="2" charset="-122"/>
              </a:rPr>
              <a:t>)</a:t>
            </a:r>
            <a:r>
              <a:rPr lang="zh-CN" altLang="en-US" sz="2000" b="1" dirty="0">
                <a:solidFill>
                  <a:srgbClr val="0000FF"/>
                </a:solidFill>
                <a:ea typeface="楷体_GB2312" pitchFamily="49" charset="-122"/>
              </a:rPr>
              <a:t>。算法所占用的空间显然为</a:t>
            </a:r>
            <a:r>
              <a:rPr lang="en-US" altLang="zh-CN" sz="2000" b="1" dirty="0">
                <a:solidFill>
                  <a:srgbClr val="0000FF"/>
                </a:solidFill>
                <a:latin typeface="黑体" pitchFamily="2" charset="-122"/>
                <a:ea typeface="黑体" pitchFamily="2" charset="-122"/>
              </a:rPr>
              <a:t>O(n</a:t>
            </a:r>
            <a:r>
              <a:rPr lang="en-US" altLang="zh-CN" sz="2000" b="1" baseline="30000" dirty="0">
                <a:solidFill>
                  <a:srgbClr val="0000FF"/>
                </a:solidFill>
                <a:latin typeface="黑体" pitchFamily="2" charset="-122"/>
                <a:ea typeface="黑体" pitchFamily="2" charset="-122"/>
              </a:rPr>
              <a:t>2</a:t>
            </a:r>
            <a:r>
              <a:rPr lang="en-US" altLang="zh-CN" sz="2000" b="1" dirty="0">
                <a:solidFill>
                  <a:srgbClr val="0000FF"/>
                </a:solidFill>
                <a:latin typeface="黑体" pitchFamily="2" charset="-122"/>
                <a:ea typeface="黑体" pitchFamily="2" charset="-122"/>
              </a:rPr>
              <a:t>)</a:t>
            </a:r>
            <a:r>
              <a:rPr lang="zh-CN" altLang="en-US" sz="2000" b="1" dirty="0">
                <a:solidFill>
                  <a:srgbClr val="0000FF"/>
                </a:solidFill>
                <a:ea typeface="楷体_GB2312" pitchFamily="49" charset="-122"/>
              </a:rPr>
              <a:t>。</a:t>
            </a:r>
            <a:endParaRPr lang="en-US" altLang="zh-CN" sz="2000" b="1" dirty="0">
              <a:solidFill>
                <a:srgbClr val="0000FF"/>
              </a:solidFill>
              <a:ea typeface="楷体_GB2312" pitchFamily="49" charset="-122"/>
            </a:endParaRPr>
          </a:p>
        </p:txBody>
      </p:sp>
      <p:sp>
        <p:nvSpPr>
          <p:cNvPr id="29" name="标题 1"/>
          <p:cNvSpPr txBox="1">
            <a:spLocks/>
          </p:cNvSpPr>
          <p:nvPr/>
        </p:nvSpPr>
        <p:spPr>
          <a:xfrm>
            <a:off x="457200" y="228600"/>
            <a:ext cx="7772400" cy="914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0" i="0" u="none" strike="noStrike" kern="0" cap="none" spc="0" normalizeH="0" baseline="0" noProof="0" dirty="0">
                <a:ln>
                  <a:noFill/>
                </a:ln>
                <a:solidFill>
                  <a:schemeClr val="accent2"/>
                </a:solidFill>
                <a:effectLst/>
                <a:uLnTx/>
                <a:uFillTx/>
                <a:latin typeface="Times New Roman" pitchFamily="18" charset="0"/>
                <a:ea typeface="华文琥珀" pitchFamily="2" charset="-122"/>
                <a:cs typeface="Times New Roman" pitchFamily="18" charset="0"/>
              </a:rPr>
              <a:t>矩阵连乘问题（动态规划）</a:t>
            </a:r>
          </a:p>
        </p:txBody>
      </p:sp>
      <p:graphicFrame>
        <p:nvGraphicFramePr>
          <p:cNvPr id="28" name="Object 2">
            <a:extLst>
              <a:ext uri="{FF2B5EF4-FFF2-40B4-BE49-F238E27FC236}">
                <a16:creationId xmlns:a16="http://schemas.microsoft.com/office/drawing/2014/main" id="{E5035F77-4D92-BC49-B766-011B4DBCA135}"/>
              </a:ext>
            </a:extLst>
          </p:cNvPr>
          <p:cNvGraphicFramePr>
            <a:graphicFrameLocks noChangeAspect="1"/>
          </p:cNvGraphicFramePr>
          <p:nvPr>
            <p:extLst>
              <p:ext uri="{D42A27DB-BD31-4B8C-83A1-F6EECF244321}">
                <p14:modId xmlns:p14="http://schemas.microsoft.com/office/powerpoint/2010/main" val="4070294087"/>
              </p:ext>
            </p:extLst>
          </p:nvPr>
        </p:nvGraphicFramePr>
        <p:xfrm>
          <a:off x="4859456" y="1901588"/>
          <a:ext cx="3666996" cy="624747"/>
        </p:xfrm>
        <a:graphic>
          <a:graphicData uri="http://schemas.openxmlformats.org/presentationml/2006/ole">
            <mc:AlternateContent xmlns:mc="http://schemas.openxmlformats.org/markup-compatibility/2006">
              <mc:Choice xmlns:v="urn:schemas-microsoft-com:vml" Requires="v">
                <p:oleObj spid="_x0000_s145424" name="Equation" r:id="rId4" imgW="3429000" imgH="583920" progId="Equation.DSMT4">
                  <p:embed/>
                </p:oleObj>
              </mc:Choice>
              <mc:Fallback>
                <p:oleObj name="Equation" r:id="rId4" imgW="3429000" imgH="583920" progId="Equation.DSMT4">
                  <p:embed/>
                  <p:pic>
                    <p:nvPicPr>
                      <p:cNvPr id="512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9456" y="1901588"/>
                        <a:ext cx="3666996" cy="624747"/>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ppt_w"/>
                                          </p:val>
                                        </p:tav>
                                        <p:tav tm="100000">
                                          <p:val>
                                            <p:strVal val="#ppt_w"/>
                                          </p:val>
                                        </p:tav>
                                      </p:tavLst>
                                    </p:anim>
                                    <p:anim calcmode="lin" valueType="num">
                                      <p:cBhvr>
                                        <p:cTn id="8" dur="500" fill="hold"/>
                                        <p:tgtEl>
                                          <p:spTgt spid="2"/>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295939"/>
                                        </p:tgtEl>
                                        <p:attrNameLst>
                                          <p:attrName>style.visibility</p:attrName>
                                        </p:attrNameLst>
                                      </p:cBhvr>
                                      <p:to>
                                        <p:strVal val="visible"/>
                                      </p:to>
                                    </p:set>
                                    <p:animEffect transition="in" filter="wipe(up)">
                                      <p:cBhvr>
                                        <p:cTn id="12" dur="500"/>
                                        <p:tgtEl>
                                          <p:spTgt spid="295939"/>
                                        </p:tgtEl>
                                      </p:cBhvr>
                                    </p:animEffect>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8"/>
                                        </p:tgtEl>
                                        <p:attrNameLst>
                                          <p:attrName>style.visibility</p:attrName>
                                        </p:attrNameLst>
                                      </p:cBhvr>
                                      <p:to>
                                        <p:strVal val="visible"/>
                                      </p:to>
                                    </p:set>
                                    <p:anim calcmode="lin" valueType="num">
                                      <p:cBhvr additive="base">
                                        <p:cTn id="16" dur="500" fill="hold"/>
                                        <p:tgtEl>
                                          <p:spTgt spid="28"/>
                                        </p:tgtEl>
                                        <p:attrNameLst>
                                          <p:attrName>ppt_x</p:attrName>
                                        </p:attrNameLst>
                                      </p:cBhvr>
                                      <p:tavLst>
                                        <p:tav tm="0">
                                          <p:val>
                                            <p:strVal val="#ppt_x"/>
                                          </p:val>
                                        </p:tav>
                                        <p:tav tm="100000">
                                          <p:val>
                                            <p:strVal val="#ppt_x"/>
                                          </p:val>
                                        </p:tav>
                                      </p:tavLst>
                                    </p:anim>
                                    <p:anim calcmode="lin" valueType="num">
                                      <p:cBhvr additive="base">
                                        <p:cTn id="17"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296074"/>
                                        </p:tgtEl>
                                        <p:attrNameLst>
                                          <p:attrName>style.visibility</p:attrName>
                                        </p:attrNameLst>
                                      </p:cBhvr>
                                      <p:to>
                                        <p:strVal val="visible"/>
                                      </p:to>
                                    </p:set>
                                    <p:anim to="" calcmode="lin" valueType="num">
                                      <p:cBhvr>
                                        <p:cTn id="22" dur="1" fill="hold"/>
                                        <p:tgtEl>
                                          <p:spTgt spid="29607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autoUpdateAnimBg="0"/>
      <p:bldP spid="296074"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14282" y="285728"/>
            <a:ext cx="7772400" cy="914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0" i="0" u="none" strike="noStrike" kern="0" cap="none" spc="0" normalizeH="0" baseline="0" noProof="0" dirty="0">
                <a:ln>
                  <a:noFill/>
                </a:ln>
                <a:solidFill>
                  <a:schemeClr val="accent2"/>
                </a:solidFill>
                <a:effectLst/>
                <a:uLnTx/>
                <a:uFillTx/>
                <a:latin typeface="Times New Roman" pitchFamily="18" charset="0"/>
                <a:ea typeface="华文琥珀" pitchFamily="2" charset="-122"/>
                <a:cs typeface="Times New Roman" pitchFamily="18" charset="0"/>
              </a:rPr>
              <a:t>矩阵连乘问题（动态规划）</a:t>
            </a:r>
            <a:r>
              <a:rPr kumimoji="0" lang="en-US" altLang="zh-CN" sz="3600" b="0" i="0" u="none" strike="noStrike" kern="0" cap="none" spc="0" normalizeH="0" baseline="0" noProof="0" dirty="0">
                <a:ln>
                  <a:noFill/>
                </a:ln>
                <a:solidFill>
                  <a:schemeClr val="accent2"/>
                </a:solidFill>
                <a:effectLst/>
                <a:uLnTx/>
                <a:uFillTx/>
                <a:latin typeface="Times New Roman" pitchFamily="18" charset="0"/>
                <a:ea typeface="华文琥珀" pitchFamily="2" charset="-122"/>
                <a:cs typeface="Times New Roman" pitchFamily="18" charset="0"/>
              </a:rPr>
              <a:t>4</a:t>
            </a:r>
            <a:endParaRPr kumimoji="0" lang="zh-CN" altLang="en-US" sz="3600" b="0" i="0" u="none" strike="noStrike" kern="0" cap="none" spc="0" normalizeH="0" baseline="0" noProof="0" dirty="0">
              <a:ln>
                <a:noFill/>
              </a:ln>
              <a:solidFill>
                <a:schemeClr val="accent2"/>
              </a:solidFill>
              <a:effectLst/>
              <a:uLnTx/>
              <a:uFillTx/>
              <a:latin typeface="Times New Roman" pitchFamily="18" charset="0"/>
              <a:ea typeface="华文琥珀" pitchFamily="2" charset="-122"/>
              <a:cs typeface="Times New Roman" pitchFamily="18" charset="0"/>
            </a:endParaRPr>
          </a:p>
        </p:txBody>
      </p:sp>
      <p:sp>
        <p:nvSpPr>
          <p:cNvPr id="3" name="内容占位符 2"/>
          <p:cNvSpPr txBox="1">
            <a:spLocks/>
          </p:cNvSpPr>
          <p:nvPr/>
        </p:nvSpPr>
        <p:spPr>
          <a:xfrm>
            <a:off x="533400" y="1371600"/>
            <a:ext cx="7772400" cy="4876800"/>
          </a:xfrm>
          <a:prstGeom prst="rect">
            <a:avLst/>
          </a:prstGeom>
        </p:spPr>
        <p:txBody>
          <a:bodyPr/>
          <a:lstStyle/>
          <a:p>
            <a:pPr marL="285750" indent="-285750" fontAlgn="base">
              <a:spcBef>
                <a:spcPct val="20000"/>
              </a:spcBef>
              <a:spcAft>
                <a:spcPct val="0"/>
              </a:spcAft>
              <a:buClr>
                <a:schemeClr val="accent2"/>
              </a:buClr>
              <a:buSzPct val="75000"/>
              <a:buFont typeface="ZapfDingbats" pitchFamily="82" charset="2"/>
              <a:buChar char="m"/>
            </a:pPr>
            <a:endParaRPr kumimoji="0" lang="zh-CN" altLang="en-US" sz="24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graphicFrame>
        <p:nvGraphicFramePr>
          <p:cNvPr id="4" name="Group 188"/>
          <p:cNvGraphicFramePr>
            <a:graphicFrameLocks noGrp="1"/>
          </p:cNvGraphicFramePr>
          <p:nvPr/>
        </p:nvGraphicFramePr>
        <p:xfrm>
          <a:off x="571472" y="1142984"/>
          <a:ext cx="4921250" cy="867728"/>
        </p:xfrm>
        <a:graphic>
          <a:graphicData uri="http://schemas.openxmlformats.org/drawingml/2006/table">
            <a:tbl>
              <a:tblPr/>
              <a:tblGrid>
                <a:gridCol w="831850">
                  <a:extLst>
                    <a:ext uri="{9D8B030D-6E8A-4147-A177-3AD203B41FA5}">
                      <a16:colId xmlns:a16="http://schemas.microsoft.com/office/drawing/2014/main" val="20000"/>
                    </a:ext>
                  </a:extLst>
                </a:gridCol>
                <a:gridCol w="831850">
                  <a:extLst>
                    <a:ext uri="{9D8B030D-6E8A-4147-A177-3AD203B41FA5}">
                      <a16:colId xmlns:a16="http://schemas.microsoft.com/office/drawing/2014/main" val="20001"/>
                    </a:ext>
                  </a:extLst>
                </a:gridCol>
                <a:gridCol w="704850">
                  <a:extLst>
                    <a:ext uri="{9D8B030D-6E8A-4147-A177-3AD203B41FA5}">
                      <a16:colId xmlns:a16="http://schemas.microsoft.com/office/drawing/2014/main" val="20002"/>
                    </a:ext>
                  </a:extLst>
                </a:gridCol>
                <a:gridCol w="704850">
                  <a:extLst>
                    <a:ext uri="{9D8B030D-6E8A-4147-A177-3AD203B41FA5}">
                      <a16:colId xmlns:a16="http://schemas.microsoft.com/office/drawing/2014/main" val="20003"/>
                    </a:ext>
                  </a:extLst>
                </a:gridCol>
                <a:gridCol w="83185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62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dirty="0">
                          <a:ln>
                            <a:noFill/>
                          </a:ln>
                          <a:solidFill>
                            <a:srgbClr val="000066"/>
                          </a:solidFill>
                          <a:effectLst/>
                          <a:latin typeface="Times New Roman" pitchFamily="18" charset="0"/>
                          <a:ea typeface="宋体" pitchFamily="2" charset="-122"/>
                        </a:rPr>
                        <a:t>A1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a:ln>
                            <a:noFill/>
                          </a:ln>
                          <a:solidFill>
                            <a:srgbClr val="000066"/>
                          </a:solidFill>
                          <a:effectLst/>
                          <a:latin typeface="Times New Roman" pitchFamily="18" charset="0"/>
                          <a:ea typeface="宋体" pitchFamily="2" charset="-122"/>
                        </a:rPr>
                        <a:t>A2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a:ln>
                            <a:noFill/>
                          </a:ln>
                          <a:solidFill>
                            <a:srgbClr val="000066"/>
                          </a:solidFill>
                          <a:effectLst/>
                          <a:latin typeface="Times New Roman" pitchFamily="18" charset="0"/>
                          <a:ea typeface="宋体" pitchFamily="2" charset="-122"/>
                        </a:rPr>
                        <a:t>A3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dirty="0">
                          <a:ln>
                            <a:noFill/>
                          </a:ln>
                          <a:solidFill>
                            <a:srgbClr val="000066"/>
                          </a:solidFill>
                          <a:effectLst/>
                          <a:latin typeface="Times New Roman" pitchFamily="18" charset="0"/>
                          <a:ea typeface="宋体" pitchFamily="2" charset="-122"/>
                        </a:rPr>
                        <a:t>A4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a:ln>
                            <a:noFill/>
                          </a:ln>
                          <a:solidFill>
                            <a:srgbClr val="000066"/>
                          </a:solidFill>
                          <a:effectLst/>
                          <a:latin typeface="Times New Roman" pitchFamily="18" charset="0"/>
                          <a:ea typeface="宋体" pitchFamily="2" charset="-122"/>
                        </a:rPr>
                        <a:t>A5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a:ln>
                            <a:noFill/>
                          </a:ln>
                          <a:solidFill>
                            <a:srgbClr val="000066"/>
                          </a:solidFill>
                          <a:effectLst/>
                          <a:latin typeface="Times New Roman" pitchFamily="18" charset="0"/>
                          <a:ea typeface="宋体" pitchFamily="2" charset="-122"/>
                        </a:rPr>
                        <a:t>A6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extLst>
                  <a:ext uri="{0D108BD9-81ED-4DB2-BD59-A6C34878D82A}">
                    <a16:rowId xmlns:a16="http://schemas.microsoft.com/office/drawing/2014/main" val="10000"/>
                  </a:ext>
                </a:extLst>
              </a:tr>
              <a:tr h="4714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a:ln>
                            <a:noFill/>
                          </a:ln>
                          <a:solidFill>
                            <a:srgbClr val="000066"/>
                          </a:solidFill>
                          <a:effectLst/>
                          <a:latin typeface="Times New Roman" pitchFamily="18" charset="0"/>
                          <a:ea typeface="宋体" pitchFamily="2" charset="-122"/>
                        </a:rPr>
                        <a:t>30</a:t>
                      </a:r>
                      <a:r>
                        <a:rPr kumimoji="0" lang="en-US" altLang="zh-CN" sz="2000" b="0" i="0" u="none" strike="noStrike" cap="none" normalizeH="0" baseline="0">
                          <a:ln>
                            <a:noFill/>
                          </a:ln>
                          <a:solidFill>
                            <a:srgbClr val="000066"/>
                          </a:solidFill>
                          <a:effectLst/>
                          <a:latin typeface="Times New Roman" pitchFamily="18" charset="0"/>
                          <a:ea typeface="宋体" pitchFamily="2" charset="-122"/>
                          <a:sym typeface="Symbol" pitchFamily="18" charset="2"/>
                        </a:rPr>
                        <a:t>35</a:t>
                      </a:r>
                      <a:endParaRPr kumimoji="0" lang="en-US" altLang="zh-CN" sz="2000" b="0" i="0" u="none" strike="noStrike" cap="none" normalizeH="0" baseline="0">
                        <a:ln>
                          <a:noFill/>
                        </a:ln>
                        <a:solidFill>
                          <a:srgbClr val="000066"/>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a:ln>
                            <a:noFill/>
                          </a:ln>
                          <a:solidFill>
                            <a:srgbClr val="000066"/>
                          </a:solidFill>
                          <a:effectLst/>
                          <a:latin typeface="Times New Roman" pitchFamily="18" charset="0"/>
                          <a:ea typeface="宋体" pitchFamily="2" charset="-122"/>
                        </a:rPr>
                        <a:t>35</a:t>
                      </a:r>
                      <a:r>
                        <a:rPr kumimoji="0" lang="en-US" altLang="zh-CN" sz="2000" b="0" i="0" u="none" strike="noStrike" cap="none" normalizeH="0" baseline="0">
                          <a:ln>
                            <a:noFill/>
                          </a:ln>
                          <a:solidFill>
                            <a:srgbClr val="000066"/>
                          </a:solidFill>
                          <a:effectLst/>
                          <a:latin typeface="Times New Roman" pitchFamily="18" charset="0"/>
                          <a:ea typeface="宋体" pitchFamily="2" charset="-122"/>
                          <a:sym typeface="Symbol" pitchFamily="18" charset="2"/>
                        </a:rPr>
                        <a:t></a:t>
                      </a:r>
                      <a:r>
                        <a:rPr kumimoji="0" lang="en-US" altLang="zh-CN" sz="2000" b="0" i="0" u="none" strike="noStrike" cap="none" normalizeH="0" baseline="0">
                          <a:ln>
                            <a:noFill/>
                          </a:ln>
                          <a:solidFill>
                            <a:srgbClr val="000066"/>
                          </a:solidFill>
                          <a:effectLst/>
                          <a:latin typeface="Times New Roman" pitchFamily="18" charset="0"/>
                          <a:ea typeface="宋体" pitchFamily="2"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a:ln>
                            <a:noFill/>
                          </a:ln>
                          <a:solidFill>
                            <a:srgbClr val="000066"/>
                          </a:solidFill>
                          <a:effectLst/>
                          <a:latin typeface="Times New Roman" pitchFamily="18" charset="0"/>
                          <a:ea typeface="宋体" pitchFamily="2" charset="-122"/>
                        </a:rPr>
                        <a:t>15</a:t>
                      </a:r>
                      <a:r>
                        <a:rPr kumimoji="0" lang="en-US" altLang="zh-CN" sz="2000" b="0" i="0" u="none" strike="noStrike" cap="none" normalizeH="0" baseline="0">
                          <a:ln>
                            <a:noFill/>
                          </a:ln>
                          <a:solidFill>
                            <a:srgbClr val="000066"/>
                          </a:solidFill>
                          <a:effectLst/>
                          <a:latin typeface="Times New Roman" pitchFamily="18" charset="0"/>
                          <a:ea typeface="宋体" pitchFamily="2" charset="-122"/>
                          <a:sym typeface="Symbol" pitchFamily="18" charset="2"/>
                        </a:rPr>
                        <a:t></a:t>
                      </a:r>
                      <a:r>
                        <a:rPr kumimoji="0" lang="en-US" altLang="zh-CN" sz="2000" b="0" i="0" u="none" strike="noStrike" cap="none" normalizeH="0" baseline="0">
                          <a:ln>
                            <a:noFill/>
                          </a:ln>
                          <a:solidFill>
                            <a:srgbClr val="000066"/>
                          </a:solidFill>
                          <a:effectLst/>
                          <a:latin typeface="Times New Roman" pitchFamily="18"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a:ln>
                            <a:noFill/>
                          </a:ln>
                          <a:solidFill>
                            <a:srgbClr val="000066"/>
                          </a:solidFill>
                          <a:effectLst/>
                          <a:latin typeface="Times New Roman" pitchFamily="18" charset="0"/>
                          <a:ea typeface="宋体" pitchFamily="2" charset="-122"/>
                        </a:rPr>
                        <a:t>5</a:t>
                      </a:r>
                      <a:r>
                        <a:rPr kumimoji="0" lang="en-US" altLang="zh-CN" sz="2000" b="0" i="0" u="none" strike="noStrike" cap="none" normalizeH="0" baseline="0">
                          <a:ln>
                            <a:noFill/>
                          </a:ln>
                          <a:solidFill>
                            <a:srgbClr val="000066"/>
                          </a:solidFill>
                          <a:effectLst/>
                          <a:latin typeface="Times New Roman" pitchFamily="18" charset="0"/>
                          <a:ea typeface="宋体" pitchFamily="2" charset="-122"/>
                          <a:sym typeface="Symbol" pitchFamily="18" charset="2"/>
                        </a:rPr>
                        <a:t></a:t>
                      </a:r>
                      <a:r>
                        <a:rPr kumimoji="0" lang="en-US" altLang="zh-CN" sz="2000" b="0" i="0" u="none" strike="noStrike" cap="none" normalizeH="0" baseline="0">
                          <a:ln>
                            <a:noFill/>
                          </a:ln>
                          <a:solidFill>
                            <a:srgbClr val="000066"/>
                          </a:solidFill>
                          <a:effectLst/>
                          <a:latin typeface="Times New Roman" pitchFamily="18"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a:ln>
                            <a:noFill/>
                          </a:ln>
                          <a:solidFill>
                            <a:srgbClr val="000066"/>
                          </a:solidFill>
                          <a:effectLst/>
                          <a:latin typeface="Times New Roman" pitchFamily="18" charset="0"/>
                          <a:ea typeface="宋体" pitchFamily="2" charset="-122"/>
                        </a:rPr>
                        <a:t>10</a:t>
                      </a:r>
                      <a:r>
                        <a:rPr kumimoji="0" lang="en-US" altLang="zh-CN" sz="2000" b="0" i="0" u="none" strike="noStrike" cap="none" normalizeH="0" baseline="0">
                          <a:ln>
                            <a:noFill/>
                          </a:ln>
                          <a:solidFill>
                            <a:srgbClr val="000066"/>
                          </a:solidFill>
                          <a:effectLst/>
                          <a:latin typeface="Times New Roman" pitchFamily="18" charset="0"/>
                          <a:ea typeface="宋体" pitchFamily="2" charset="-122"/>
                          <a:sym typeface="Symbol" pitchFamily="18" charset="2"/>
                        </a:rPr>
                        <a:t></a:t>
                      </a:r>
                      <a:r>
                        <a:rPr kumimoji="0" lang="en-US" altLang="zh-CN" sz="2000" b="0" i="0" u="none" strike="noStrike" cap="none" normalizeH="0" baseline="0">
                          <a:ln>
                            <a:noFill/>
                          </a:ln>
                          <a:solidFill>
                            <a:srgbClr val="000066"/>
                          </a:solidFill>
                          <a:effectLst/>
                          <a:latin typeface="Times New Roman" pitchFamily="18" charset="0"/>
                          <a:ea typeface="宋体" pitchFamily="2"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dirty="0">
                          <a:ln>
                            <a:noFill/>
                          </a:ln>
                          <a:solidFill>
                            <a:srgbClr val="000066"/>
                          </a:solidFill>
                          <a:effectLst/>
                          <a:latin typeface="Times New Roman" pitchFamily="18" charset="0"/>
                          <a:ea typeface="宋体" pitchFamily="2" charset="-122"/>
                        </a:rPr>
                        <a:t>20</a:t>
                      </a:r>
                      <a:r>
                        <a:rPr kumimoji="0" lang="en-US" altLang="zh-CN" sz="2000" b="0" i="0" u="none" strike="noStrike" cap="none" normalizeH="0" baseline="0" dirty="0">
                          <a:ln>
                            <a:noFill/>
                          </a:ln>
                          <a:solidFill>
                            <a:srgbClr val="000066"/>
                          </a:solidFill>
                          <a:effectLst/>
                          <a:latin typeface="Times New Roman" pitchFamily="18" charset="0"/>
                          <a:ea typeface="宋体" pitchFamily="2" charset="-122"/>
                          <a:sym typeface="Symbol" pitchFamily="18" charset="2"/>
                        </a:rPr>
                        <a:t></a:t>
                      </a:r>
                      <a:r>
                        <a:rPr kumimoji="0" lang="en-US" altLang="zh-CN" sz="2000" b="0" i="0" u="none" strike="noStrike" cap="none" normalizeH="0" baseline="0" dirty="0">
                          <a:ln>
                            <a:noFill/>
                          </a:ln>
                          <a:solidFill>
                            <a:srgbClr val="000066"/>
                          </a:solidFill>
                          <a:effectLst/>
                          <a:latin typeface="Times New Roman" pitchFamily="18" charset="0"/>
                          <a:ea typeface="宋体"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CC"/>
                    </a:solidFill>
                  </a:tcPr>
                </a:tc>
                <a:extLst>
                  <a:ext uri="{0D108BD9-81ED-4DB2-BD59-A6C34878D82A}">
                    <a16:rowId xmlns:a16="http://schemas.microsoft.com/office/drawing/2014/main" val="10001"/>
                  </a:ext>
                </a:extLst>
              </a:tr>
            </a:tbl>
          </a:graphicData>
        </a:graphic>
      </p:graphicFrame>
      <p:graphicFrame>
        <p:nvGraphicFramePr>
          <p:cNvPr id="8" name="Object 2"/>
          <p:cNvGraphicFramePr>
            <a:graphicFrameLocks noChangeAspect="1"/>
          </p:cNvGraphicFramePr>
          <p:nvPr>
            <p:extLst>
              <p:ext uri="{D42A27DB-BD31-4B8C-83A1-F6EECF244321}">
                <p14:modId xmlns:p14="http://schemas.microsoft.com/office/powerpoint/2010/main" val="4245271936"/>
              </p:ext>
            </p:extLst>
          </p:nvPr>
        </p:nvGraphicFramePr>
        <p:xfrm>
          <a:off x="179512" y="2105025"/>
          <a:ext cx="6080125" cy="412750"/>
        </p:xfrm>
        <a:graphic>
          <a:graphicData uri="http://schemas.openxmlformats.org/presentationml/2006/ole">
            <mc:AlternateContent xmlns:mc="http://schemas.openxmlformats.org/markup-compatibility/2006">
              <mc:Choice xmlns:v="urn:schemas-microsoft-com:vml" Requires="v">
                <p:oleObj spid="_x0000_s86753" name="Equation" r:id="rId4" imgW="2806560" imgH="190440" progId="Equation.DSMT4">
                  <p:embed/>
                </p:oleObj>
              </mc:Choice>
              <mc:Fallback>
                <p:oleObj name="Equation" r:id="rId4" imgW="2806560" imgH="190440" progId="Equation.DSMT4">
                  <p:embed/>
                  <p:pic>
                    <p:nvPicPr>
                      <p:cNvPr id="0" name=""/>
                      <p:cNvPicPr>
                        <a:picLocks noChangeAspect="1" noChangeArrowheads="1"/>
                      </p:cNvPicPr>
                      <p:nvPr/>
                    </p:nvPicPr>
                    <p:blipFill>
                      <a:blip r:embed="rId5"/>
                      <a:srcRect/>
                      <a:stretch>
                        <a:fillRect/>
                      </a:stretch>
                    </p:blipFill>
                    <p:spPr bwMode="auto">
                      <a:xfrm>
                        <a:off x="179512" y="2105025"/>
                        <a:ext cx="6080125" cy="412750"/>
                      </a:xfrm>
                      <a:prstGeom prst="rect">
                        <a:avLst/>
                      </a:prstGeom>
                      <a:noFill/>
                    </p:spPr>
                  </p:pic>
                </p:oleObj>
              </mc:Fallback>
            </mc:AlternateContent>
          </a:graphicData>
        </a:graphic>
      </p:graphicFrame>
      <p:sp>
        <p:nvSpPr>
          <p:cNvPr id="5" name="矩形 4"/>
          <p:cNvSpPr/>
          <p:nvPr/>
        </p:nvSpPr>
        <p:spPr bwMode="auto">
          <a:xfrm>
            <a:off x="1141481" y="2942698"/>
            <a:ext cx="792464" cy="5040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p:txBody>
      </p:sp>
      <p:sp>
        <p:nvSpPr>
          <p:cNvPr id="50" name="矩形 49"/>
          <p:cNvSpPr/>
          <p:nvPr/>
        </p:nvSpPr>
        <p:spPr bwMode="auto">
          <a:xfrm>
            <a:off x="1933945" y="3436434"/>
            <a:ext cx="792464" cy="5040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p:txBody>
      </p:sp>
      <p:sp>
        <p:nvSpPr>
          <p:cNvPr id="51" name="矩形 50"/>
          <p:cNvSpPr/>
          <p:nvPr/>
        </p:nvSpPr>
        <p:spPr bwMode="auto">
          <a:xfrm>
            <a:off x="2726409" y="3940490"/>
            <a:ext cx="792464" cy="5040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p:txBody>
      </p:sp>
      <p:sp>
        <p:nvSpPr>
          <p:cNvPr id="52" name="矩形 51"/>
          <p:cNvSpPr/>
          <p:nvPr/>
        </p:nvSpPr>
        <p:spPr bwMode="auto">
          <a:xfrm>
            <a:off x="3509361" y="4444546"/>
            <a:ext cx="792464" cy="5040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p:txBody>
      </p:sp>
      <p:sp>
        <p:nvSpPr>
          <p:cNvPr id="53" name="矩形 52"/>
          <p:cNvSpPr/>
          <p:nvPr/>
        </p:nvSpPr>
        <p:spPr bwMode="auto">
          <a:xfrm>
            <a:off x="4301824" y="4947894"/>
            <a:ext cx="792464" cy="5040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p:txBody>
      </p:sp>
      <p:sp>
        <p:nvSpPr>
          <p:cNvPr id="54" name="矩形 53"/>
          <p:cNvSpPr/>
          <p:nvPr/>
        </p:nvSpPr>
        <p:spPr bwMode="auto">
          <a:xfrm>
            <a:off x="5102402" y="5451950"/>
            <a:ext cx="792464" cy="5040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p:txBody>
      </p:sp>
      <p:sp>
        <p:nvSpPr>
          <p:cNvPr id="55" name="矩形 54"/>
          <p:cNvSpPr/>
          <p:nvPr/>
        </p:nvSpPr>
        <p:spPr bwMode="auto">
          <a:xfrm>
            <a:off x="1933945" y="2942698"/>
            <a:ext cx="792464" cy="5040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15750</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p:txBody>
      </p:sp>
      <p:sp>
        <p:nvSpPr>
          <p:cNvPr id="56" name="矩形 55"/>
          <p:cNvSpPr/>
          <p:nvPr/>
        </p:nvSpPr>
        <p:spPr bwMode="auto">
          <a:xfrm>
            <a:off x="2726409" y="3436434"/>
            <a:ext cx="792464" cy="5040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2625</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p:txBody>
      </p:sp>
      <p:sp>
        <p:nvSpPr>
          <p:cNvPr id="57" name="矩形 56"/>
          <p:cNvSpPr/>
          <p:nvPr/>
        </p:nvSpPr>
        <p:spPr bwMode="auto">
          <a:xfrm>
            <a:off x="3514816" y="3939079"/>
            <a:ext cx="792464" cy="5040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750</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p:txBody>
      </p:sp>
      <p:sp>
        <p:nvSpPr>
          <p:cNvPr id="58" name="矩形 57"/>
          <p:cNvSpPr/>
          <p:nvPr/>
        </p:nvSpPr>
        <p:spPr bwMode="auto">
          <a:xfrm>
            <a:off x="4301824" y="4443838"/>
            <a:ext cx="792464" cy="5040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1000</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p:txBody>
      </p:sp>
      <p:sp>
        <p:nvSpPr>
          <p:cNvPr id="59" name="矩形 58"/>
          <p:cNvSpPr/>
          <p:nvPr/>
        </p:nvSpPr>
        <p:spPr bwMode="auto">
          <a:xfrm>
            <a:off x="5094288" y="4947894"/>
            <a:ext cx="792464" cy="5040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5000</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p:txBody>
      </p:sp>
      <p:sp>
        <p:nvSpPr>
          <p:cNvPr id="60" name="矩形 59"/>
          <p:cNvSpPr/>
          <p:nvPr/>
        </p:nvSpPr>
        <p:spPr bwMode="auto">
          <a:xfrm>
            <a:off x="2726409" y="2942698"/>
            <a:ext cx="792464" cy="5040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7875</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p:txBody>
      </p:sp>
      <p:sp>
        <p:nvSpPr>
          <p:cNvPr id="61" name="矩形 60"/>
          <p:cNvSpPr/>
          <p:nvPr/>
        </p:nvSpPr>
        <p:spPr bwMode="auto">
          <a:xfrm>
            <a:off x="3518873" y="3443408"/>
            <a:ext cx="792464" cy="5040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4375</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p:txBody>
      </p:sp>
      <p:sp>
        <p:nvSpPr>
          <p:cNvPr id="62" name="矩形 61"/>
          <p:cNvSpPr/>
          <p:nvPr/>
        </p:nvSpPr>
        <p:spPr bwMode="auto">
          <a:xfrm>
            <a:off x="4301823" y="3938492"/>
            <a:ext cx="792464" cy="5040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2500</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p:txBody>
      </p:sp>
      <p:sp>
        <p:nvSpPr>
          <p:cNvPr id="63" name="矩形 62"/>
          <p:cNvSpPr/>
          <p:nvPr/>
        </p:nvSpPr>
        <p:spPr bwMode="auto">
          <a:xfrm>
            <a:off x="5092890" y="4443838"/>
            <a:ext cx="792464" cy="5040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3500</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p:txBody>
      </p:sp>
      <p:sp>
        <p:nvSpPr>
          <p:cNvPr id="64" name="矩形 63"/>
          <p:cNvSpPr/>
          <p:nvPr/>
        </p:nvSpPr>
        <p:spPr bwMode="auto">
          <a:xfrm>
            <a:off x="3518873" y="2949672"/>
            <a:ext cx="792464" cy="5040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2400" dirty="0">
                <a:latin typeface="Times New Roman" pitchFamily="18" charset="0"/>
                <a:ea typeface="宋体" charset="-122"/>
              </a:rPr>
              <a:t>9375</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p:txBody>
      </p:sp>
      <p:sp>
        <p:nvSpPr>
          <p:cNvPr id="65" name="矩形 64"/>
          <p:cNvSpPr/>
          <p:nvPr/>
        </p:nvSpPr>
        <p:spPr bwMode="auto">
          <a:xfrm>
            <a:off x="4309938" y="3448576"/>
            <a:ext cx="792464" cy="5040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7125</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p:txBody>
      </p:sp>
      <p:sp>
        <p:nvSpPr>
          <p:cNvPr id="66" name="矩形 65"/>
          <p:cNvSpPr/>
          <p:nvPr/>
        </p:nvSpPr>
        <p:spPr bwMode="auto">
          <a:xfrm>
            <a:off x="5092890" y="3944320"/>
            <a:ext cx="792464" cy="5040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5375</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p:txBody>
      </p:sp>
      <p:sp>
        <p:nvSpPr>
          <p:cNvPr id="67" name="矩形 66"/>
          <p:cNvSpPr/>
          <p:nvPr/>
        </p:nvSpPr>
        <p:spPr bwMode="auto">
          <a:xfrm>
            <a:off x="4309938" y="2949672"/>
            <a:ext cx="792464" cy="5040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11875</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p:txBody>
      </p:sp>
      <p:sp>
        <p:nvSpPr>
          <p:cNvPr id="68" name="矩形 67"/>
          <p:cNvSpPr/>
          <p:nvPr/>
        </p:nvSpPr>
        <p:spPr bwMode="auto">
          <a:xfrm>
            <a:off x="5094288" y="3440264"/>
            <a:ext cx="792464" cy="5040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10500</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p:txBody>
      </p:sp>
      <p:sp>
        <p:nvSpPr>
          <p:cNvPr id="69" name="矩形 68"/>
          <p:cNvSpPr/>
          <p:nvPr/>
        </p:nvSpPr>
        <p:spPr bwMode="auto">
          <a:xfrm>
            <a:off x="5094288" y="2949672"/>
            <a:ext cx="792464" cy="5040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15125</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p:txBody>
      </p:sp>
      <p:graphicFrame>
        <p:nvGraphicFramePr>
          <p:cNvPr id="70" name="Group 567"/>
          <p:cNvGraphicFramePr>
            <a:graphicFrameLocks noGrp="1"/>
          </p:cNvGraphicFramePr>
          <p:nvPr>
            <p:extLst>
              <p:ext uri="{D42A27DB-BD31-4B8C-83A1-F6EECF244321}">
                <p14:modId xmlns:p14="http://schemas.microsoft.com/office/powerpoint/2010/main" val="1594767581"/>
              </p:ext>
            </p:extLst>
          </p:nvPr>
        </p:nvGraphicFramePr>
        <p:xfrm>
          <a:off x="6385560" y="116632"/>
          <a:ext cx="2071702" cy="6512532"/>
        </p:xfrm>
        <a:graphic>
          <a:graphicData uri="http://schemas.openxmlformats.org/drawingml/2006/table">
            <a:tbl>
              <a:tblPr/>
              <a:tblGrid>
                <a:gridCol w="1228804">
                  <a:extLst>
                    <a:ext uri="{9D8B030D-6E8A-4147-A177-3AD203B41FA5}">
                      <a16:colId xmlns:a16="http://schemas.microsoft.com/office/drawing/2014/main" val="20000"/>
                    </a:ext>
                  </a:extLst>
                </a:gridCol>
                <a:gridCol w="842898">
                  <a:extLst>
                    <a:ext uri="{9D8B030D-6E8A-4147-A177-3AD203B41FA5}">
                      <a16:colId xmlns:a16="http://schemas.microsoft.com/office/drawing/2014/main" val="20001"/>
                    </a:ext>
                  </a:extLst>
                </a:gridCol>
              </a:tblGrid>
              <a:tr h="523834">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rgbClr val="0000FF"/>
                          </a:solidFill>
                          <a:effectLst/>
                          <a:latin typeface="宋体" pitchFamily="2" charset="-122"/>
                          <a:ea typeface="宋体" pitchFamily="2" charset="-122"/>
                        </a:rPr>
                        <a:t>S[</a:t>
                      </a:r>
                      <a:r>
                        <a:rPr kumimoji="1" lang="en-US" altLang="zh-CN" sz="2000" b="1" i="0" u="none" strike="noStrike" cap="none" normalizeH="0" baseline="0" dirty="0" err="1">
                          <a:ln>
                            <a:noFill/>
                          </a:ln>
                          <a:solidFill>
                            <a:srgbClr val="0000FF"/>
                          </a:solidFill>
                          <a:effectLst/>
                          <a:latin typeface="宋体" pitchFamily="2" charset="-122"/>
                          <a:ea typeface="宋体" pitchFamily="2" charset="-122"/>
                        </a:rPr>
                        <a:t>i,j</a:t>
                      </a:r>
                      <a:r>
                        <a:rPr kumimoji="1" lang="en-US" altLang="zh-CN" sz="2000" b="1" i="0" u="none" strike="noStrike" cap="none" normalizeH="0" baseline="0" dirty="0">
                          <a:ln>
                            <a:noFill/>
                          </a:ln>
                          <a:solidFill>
                            <a:srgbClr val="0000FF"/>
                          </a:solidFill>
                          <a:effectLst/>
                          <a:latin typeface="宋体" pitchFamily="2" charset="-122"/>
                          <a:ea typeface="宋体" pitchFamily="2" charset="-122"/>
                        </a:rPr>
                        <a:t>]</a:t>
                      </a:r>
                      <a:endParaRPr kumimoji="1" lang="en-US" altLang="zh-CN" sz="2000" b="0"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FF0000"/>
                          </a:solidFill>
                          <a:effectLst/>
                          <a:latin typeface="宋体" pitchFamily="2" charset="-122"/>
                          <a:ea typeface="宋体" pitchFamily="2" charset="-122"/>
                        </a:rPr>
                        <a:t>数值</a:t>
                      </a:r>
                      <a:endParaRPr kumimoji="1" lang="zh-CN" altLang="en-US" sz="2000" b="0"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400562">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FF"/>
                          </a:solidFill>
                          <a:effectLst/>
                          <a:latin typeface="宋体" pitchFamily="2" charset="-122"/>
                          <a:ea typeface="宋体" pitchFamily="2" charset="-122"/>
                        </a:rPr>
                        <a:t>s12</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rgbClr val="FF0000"/>
                          </a:solidFill>
                          <a:effectLst/>
                          <a:latin typeface="宋体" pitchFamily="2" charset="-122"/>
                          <a:ea typeface="宋体" pitchFamily="2" charset="-122"/>
                        </a:rPr>
                        <a:t>1</a:t>
                      </a:r>
                      <a:endParaRPr kumimoji="1" lang="en-US" altLang="zh-CN" sz="2000" b="0"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1"/>
                  </a:ext>
                </a:extLst>
              </a:tr>
              <a:tr h="399021">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zh-CN" sz="2000" b="1" i="0" u="sng" strike="noStrike" cap="none" normalizeH="0" baseline="0" dirty="0">
                          <a:ln>
                            <a:noFill/>
                          </a:ln>
                          <a:solidFill>
                            <a:srgbClr val="0000FF"/>
                          </a:solidFill>
                          <a:effectLst/>
                          <a:latin typeface="宋体" pitchFamily="2" charset="-122"/>
                          <a:ea typeface="宋体" pitchFamily="2" charset="-122"/>
                        </a:rPr>
                        <a:t>s13</a:t>
                      </a:r>
                      <a:endParaRPr kumimoji="1" lang="en-US" altLang="zh-CN" sz="2000" b="0" i="0" u="sng"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000" b="1" i="0" u="sng" strike="noStrike" cap="none" normalizeH="0" baseline="0" dirty="0">
                          <a:ln>
                            <a:noFill/>
                          </a:ln>
                          <a:solidFill>
                            <a:srgbClr val="FF0000"/>
                          </a:solidFill>
                          <a:effectLst/>
                          <a:latin typeface="宋体" pitchFamily="2" charset="-122"/>
                          <a:ea typeface="宋体" pitchFamily="2" charset="-122"/>
                        </a:rPr>
                        <a:t>1</a:t>
                      </a:r>
                      <a:endParaRPr kumimoji="1" lang="en-US" altLang="zh-CN" sz="2000" b="0" i="0" u="sng"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399021">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FF"/>
                          </a:solidFill>
                          <a:effectLst/>
                          <a:latin typeface="宋体" pitchFamily="2" charset="-122"/>
                          <a:ea typeface="宋体" pitchFamily="2" charset="-122"/>
                        </a:rPr>
                        <a:t>s14</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rgbClr val="FF0000"/>
                          </a:solidFill>
                          <a:effectLst/>
                          <a:latin typeface="宋体" pitchFamily="2" charset="-122"/>
                          <a:ea typeface="宋体" pitchFamily="2" charset="-122"/>
                        </a:rPr>
                        <a:t>3</a:t>
                      </a:r>
                      <a:endParaRPr kumimoji="1" lang="en-US" altLang="zh-CN" sz="2000" b="0"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3"/>
                  </a:ext>
                </a:extLst>
              </a:tr>
              <a:tr h="399021">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FF"/>
                          </a:solidFill>
                          <a:effectLst/>
                          <a:latin typeface="宋体" pitchFamily="2" charset="-122"/>
                          <a:ea typeface="宋体" pitchFamily="2" charset="-122"/>
                        </a:rPr>
                        <a:t>s15</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rgbClr val="FF0000"/>
                          </a:solidFill>
                          <a:effectLst/>
                          <a:latin typeface="宋体" pitchFamily="2" charset="-122"/>
                          <a:ea typeface="宋体" pitchFamily="2" charset="-122"/>
                        </a:rPr>
                        <a:t>3</a:t>
                      </a:r>
                      <a:endParaRPr kumimoji="1" lang="en-US" altLang="zh-CN" sz="2000" b="0"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r h="400562">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zh-CN" sz="2000" b="1" i="0" u="sng" strike="noStrike" cap="none" normalizeH="0" baseline="0" dirty="0">
                          <a:ln>
                            <a:noFill/>
                          </a:ln>
                          <a:solidFill>
                            <a:srgbClr val="0000FF"/>
                          </a:solidFill>
                          <a:effectLst/>
                          <a:latin typeface="宋体" pitchFamily="2" charset="-122"/>
                          <a:ea typeface="宋体" pitchFamily="2" charset="-122"/>
                        </a:rPr>
                        <a:t>s16</a:t>
                      </a:r>
                      <a:endParaRPr kumimoji="1" lang="en-US" altLang="zh-CN" sz="2000" b="0" i="0" u="sng"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000" b="1" i="0" u="sng" strike="noStrike" cap="none" normalizeH="0" baseline="0" dirty="0">
                          <a:ln>
                            <a:noFill/>
                          </a:ln>
                          <a:solidFill>
                            <a:srgbClr val="FF0000"/>
                          </a:solidFill>
                          <a:effectLst/>
                          <a:latin typeface="宋体" pitchFamily="2" charset="-122"/>
                          <a:ea typeface="宋体" pitchFamily="2" charset="-122"/>
                        </a:rPr>
                        <a:t>3</a:t>
                      </a:r>
                      <a:endParaRPr kumimoji="1" lang="en-US" altLang="zh-CN" sz="2000" b="0" i="0" u="sng"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5"/>
                  </a:ext>
                </a:extLst>
              </a:tr>
              <a:tr h="399021">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FF"/>
                          </a:solidFill>
                          <a:effectLst/>
                          <a:latin typeface="宋体" pitchFamily="2" charset="-122"/>
                          <a:ea typeface="宋体" pitchFamily="2" charset="-122"/>
                        </a:rPr>
                        <a:t>s23</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rgbClr val="FF0000"/>
                          </a:solidFill>
                          <a:effectLst/>
                          <a:latin typeface="宋体" pitchFamily="2" charset="-122"/>
                          <a:ea typeface="宋体" pitchFamily="2" charset="-122"/>
                        </a:rPr>
                        <a:t>2</a:t>
                      </a:r>
                      <a:endParaRPr kumimoji="1" lang="en-US" altLang="zh-CN" sz="2000" b="0"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6"/>
                  </a:ext>
                </a:extLst>
              </a:tr>
              <a:tr h="399021">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FF"/>
                          </a:solidFill>
                          <a:effectLst/>
                          <a:latin typeface="宋体" pitchFamily="2" charset="-122"/>
                          <a:ea typeface="宋体" pitchFamily="2" charset="-122"/>
                        </a:rPr>
                        <a:t>s24</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rgbClr val="FF0000"/>
                          </a:solidFill>
                          <a:effectLst/>
                          <a:latin typeface="宋体" pitchFamily="2" charset="-122"/>
                          <a:ea typeface="宋体" pitchFamily="2" charset="-122"/>
                        </a:rPr>
                        <a:t>3</a:t>
                      </a:r>
                      <a:endParaRPr kumimoji="1" lang="en-US" altLang="zh-CN" sz="2000" b="0"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7"/>
                  </a:ext>
                </a:extLst>
              </a:tr>
              <a:tr h="384539">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FF"/>
                          </a:solidFill>
                          <a:effectLst/>
                          <a:latin typeface="宋体" pitchFamily="2" charset="-122"/>
                          <a:ea typeface="宋体" pitchFamily="2" charset="-122"/>
                        </a:rPr>
                        <a:t>s25</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FF0000"/>
                          </a:solidFill>
                          <a:effectLst/>
                          <a:latin typeface="宋体" pitchFamily="2" charset="-122"/>
                          <a:ea typeface="宋体" pitchFamily="2" charset="-122"/>
                        </a:rPr>
                        <a:t>3</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8"/>
                  </a:ext>
                </a:extLst>
              </a:tr>
              <a:tr h="399021">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FF"/>
                          </a:solidFill>
                          <a:effectLst/>
                          <a:latin typeface="宋体" pitchFamily="2" charset="-122"/>
                          <a:ea typeface="宋体" pitchFamily="2" charset="-122"/>
                        </a:rPr>
                        <a:t>s26</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rgbClr val="FF0000"/>
                          </a:solidFill>
                          <a:effectLst/>
                          <a:latin typeface="宋体" pitchFamily="2" charset="-122"/>
                          <a:ea typeface="宋体" pitchFamily="2" charset="-122"/>
                        </a:rPr>
                        <a:t>3</a:t>
                      </a:r>
                      <a:endParaRPr kumimoji="1" lang="en-US" altLang="zh-CN" sz="2000" b="0"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9"/>
                  </a:ext>
                </a:extLst>
              </a:tr>
              <a:tr h="399021">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FF"/>
                          </a:solidFill>
                          <a:effectLst/>
                          <a:latin typeface="宋体" pitchFamily="2" charset="-122"/>
                          <a:ea typeface="宋体" pitchFamily="2" charset="-122"/>
                        </a:rPr>
                        <a:t>s34</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rgbClr val="FF0000"/>
                          </a:solidFill>
                          <a:effectLst/>
                          <a:latin typeface="宋体" pitchFamily="2" charset="-122"/>
                          <a:ea typeface="宋体" pitchFamily="2" charset="-122"/>
                        </a:rPr>
                        <a:t>3</a:t>
                      </a:r>
                      <a:endParaRPr kumimoji="1" lang="en-US" altLang="zh-CN" sz="2000" b="0"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10"/>
                  </a:ext>
                </a:extLst>
              </a:tr>
              <a:tr h="400562">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FF"/>
                          </a:solidFill>
                          <a:effectLst/>
                          <a:latin typeface="宋体" pitchFamily="2" charset="-122"/>
                          <a:ea typeface="宋体" pitchFamily="2" charset="-122"/>
                        </a:rPr>
                        <a:t>s35</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FF0000"/>
                          </a:solidFill>
                          <a:effectLst/>
                          <a:latin typeface="宋体" pitchFamily="2" charset="-122"/>
                          <a:ea typeface="宋体" pitchFamily="2" charset="-122"/>
                        </a:rPr>
                        <a:t>3</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11"/>
                  </a:ext>
                </a:extLst>
              </a:tr>
              <a:tr h="399021">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FF"/>
                          </a:solidFill>
                          <a:effectLst/>
                          <a:latin typeface="宋体" pitchFamily="2" charset="-122"/>
                          <a:ea typeface="宋体" pitchFamily="2" charset="-122"/>
                        </a:rPr>
                        <a:t>s36</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FF0000"/>
                          </a:solidFill>
                          <a:effectLst/>
                          <a:latin typeface="宋体" pitchFamily="2" charset="-122"/>
                          <a:ea typeface="宋体" pitchFamily="2" charset="-122"/>
                        </a:rPr>
                        <a:t>3</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12"/>
                  </a:ext>
                </a:extLst>
              </a:tr>
              <a:tr h="399021">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rgbClr val="0000FF"/>
                          </a:solidFill>
                          <a:effectLst/>
                          <a:latin typeface="宋体" pitchFamily="2" charset="-122"/>
                          <a:ea typeface="宋体" pitchFamily="2" charset="-122"/>
                        </a:rPr>
                        <a:t>s45</a:t>
                      </a:r>
                      <a:endParaRPr kumimoji="1" lang="en-US" altLang="zh-CN" sz="2000" b="0"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rgbClr val="FF0000"/>
                          </a:solidFill>
                          <a:effectLst/>
                          <a:latin typeface="宋体" pitchFamily="2" charset="-122"/>
                          <a:ea typeface="宋体" pitchFamily="2" charset="-122"/>
                        </a:rPr>
                        <a:t>4</a:t>
                      </a:r>
                      <a:endParaRPr kumimoji="1" lang="en-US" altLang="zh-CN" sz="2000" b="0"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13"/>
                  </a:ext>
                </a:extLst>
              </a:tr>
              <a:tr h="400562">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zh-CN" sz="2000" b="1" i="0" u="sng" strike="noStrike" cap="none" normalizeH="0" baseline="0" dirty="0">
                          <a:ln>
                            <a:noFill/>
                          </a:ln>
                          <a:solidFill>
                            <a:srgbClr val="0000FF"/>
                          </a:solidFill>
                          <a:effectLst/>
                          <a:latin typeface="宋体" pitchFamily="2" charset="-122"/>
                          <a:ea typeface="宋体" pitchFamily="2" charset="-122"/>
                        </a:rPr>
                        <a:t>s46</a:t>
                      </a:r>
                      <a:endParaRPr kumimoji="1" lang="en-US" altLang="zh-CN" sz="2000" b="0" i="0" u="sng"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000" b="1" i="0" u="sng" strike="noStrike" cap="none" normalizeH="0" baseline="0" dirty="0">
                          <a:ln>
                            <a:noFill/>
                          </a:ln>
                          <a:solidFill>
                            <a:srgbClr val="FF0000"/>
                          </a:solidFill>
                          <a:effectLst/>
                          <a:latin typeface="宋体" pitchFamily="2" charset="-122"/>
                          <a:ea typeface="宋体" pitchFamily="2" charset="-122"/>
                        </a:rPr>
                        <a:t>5</a:t>
                      </a:r>
                      <a:endParaRPr kumimoji="1" lang="en-US" altLang="zh-CN" sz="2000" b="0" i="0" u="sng"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14"/>
                  </a:ext>
                </a:extLst>
              </a:tr>
              <a:tr h="399021">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FF"/>
                          </a:solidFill>
                          <a:effectLst/>
                          <a:latin typeface="宋体" pitchFamily="2" charset="-122"/>
                          <a:ea typeface="宋体" pitchFamily="2" charset="-122"/>
                        </a:rPr>
                        <a:t>s56</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rgbClr val="FF0000"/>
                          </a:solidFill>
                          <a:effectLst/>
                          <a:latin typeface="宋体" pitchFamily="2" charset="-122"/>
                          <a:ea typeface="宋体" pitchFamily="2" charset="-122"/>
                        </a:rPr>
                        <a:t>5</a:t>
                      </a:r>
                      <a:endParaRPr kumimoji="1" lang="en-US" altLang="zh-CN" sz="2000" b="0"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15"/>
                  </a:ext>
                </a:extLst>
              </a:tr>
            </a:tbl>
          </a:graphicData>
        </a:graphic>
      </p:graphicFrame>
      <p:grpSp>
        <p:nvGrpSpPr>
          <p:cNvPr id="78" name="组合 77"/>
          <p:cNvGrpSpPr/>
          <p:nvPr/>
        </p:nvGrpSpPr>
        <p:grpSpPr>
          <a:xfrm>
            <a:off x="1150411" y="2513340"/>
            <a:ext cx="880467" cy="385762"/>
            <a:chOff x="548482" y="2855626"/>
            <a:chExt cx="880467" cy="385762"/>
          </a:xfrm>
        </p:grpSpPr>
        <p:graphicFrame>
          <p:nvGraphicFramePr>
            <p:cNvPr id="72" name="Object 2"/>
            <p:cNvGraphicFramePr>
              <a:graphicFrameLocks noChangeAspect="1"/>
            </p:cNvGraphicFramePr>
            <p:nvPr>
              <p:extLst>
                <p:ext uri="{D42A27DB-BD31-4B8C-83A1-F6EECF244321}">
                  <p14:modId xmlns:p14="http://schemas.microsoft.com/office/powerpoint/2010/main" val="3589346166"/>
                </p:ext>
              </p:extLst>
            </p:nvPr>
          </p:nvGraphicFramePr>
          <p:xfrm>
            <a:off x="548482" y="2855626"/>
            <a:ext cx="247650" cy="385762"/>
          </p:xfrm>
          <a:graphic>
            <a:graphicData uri="http://schemas.openxmlformats.org/presentationml/2006/ole">
              <mc:AlternateContent xmlns:mc="http://schemas.openxmlformats.org/markup-compatibility/2006">
                <mc:Choice xmlns:v="urn:schemas-microsoft-com:vml" Requires="v">
                  <p:oleObj spid="_x0000_s86754" name="Equation" r:id="rId6" imgW="114120" imgH="177480" progId="Equation.DSMT4">
                    <p:embed/>
                  </p:oleObj>
                </mc:Choice>
                <mc:Fallback>
                  <p:oleObj name="Equation" r:id="rId6" imgW="114120" imgH="177480" progId="Equation.DSMT4">
                    <p:embed/>
                    <p:pic>
                      <p:nvPicPr>
                        <p:cNvPr id="0" name=""/>
                        <p:cNvPicPr>
                          <a:picLocks noChangeAspect="1" noChangeArrowheads="1"/>
                        </p:cNvPicPr>
                        <p:nvPr/>
                      </p:nvPicPr>
                      <p:blipFill>
                        <a:blip r:embed="rId7"/>
                        <a:srcRect/>
                        <a:stretch>
                          <a:fillRect/>
                        </a:stretch>
                      </p:blipFill>
                      <p:spPr bwMode="auto">
                        <a:xfrm>
                          <a:off x="548482" y="2855626"/>
                          <a:ext cx="247650" cy="385762"/>
                        </a:xfrm>
                        <a:prstGeom prst="rect">
                          <a:avLst/>
                        </a:prstGeom>
                        <a:noFill/>
                      </p:spPr>
                    </p:pic>
                  </p:oleObj>
                </mc:Fallback>
              </mc:AlternateContent>
            </a:graphicData>
          </a:graphic>
        </p:graphicFrame>
        <p:cxnSp>
          <p:nvCxnSpPr>
            <p:cNvPr id="75" name="直接箭头连接符 74"/>
            <p:cNvCxnSpPr/>
            <p:nvPr/>
          </p:nvCxnSpPr>
          <p:spPr bwMode="auto">
            <a:xfrm>
              <a:off x="796132" y="3053425"/>
              <a:ext cx="63281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grpSp>
        <p:nvGrpSpPr>
          <p:cNvPr id="79" name="组合 78"/>
          <p:cNvGrpSpPr/>
          <p:nvPr/>
        </p:nvGrpSpPr>
        <p:grpSpPr>
          <a:xfrm>
            <a:off x="852484" y="3039322"/>
            <a:ext cx="193675" cy="1000687"/>
            <a:chOff x="250555" y="3381608"/>
            <a:chExt cx="193675" cy="1000687"/>
          </a:xfrm>
        </p:grpSpPr>
        <p:graphicFrame>
          <p:nvGraphicFramePr>
            <p:cNvPr id="71" name="Object 2"/>
            <p:cNvGraphicFramePr>
              <a:graphicFrameLocks noChangeAspect="1"/>
            </p:cNvGraphicFramePr>
            <p:nvPr>
              <p:extLst>
                <p:ext uri="{D42A27DB-BD31-4B8C-83A1-F6EECF244321}">
                  <p14:modId xmlns:p14="http://schemas.microsoft.com/office/powerpoint/2010/main" val="2970858221"/>
                </p:ext>
              </p:extLst>
            </p:nvPr>
          </p:nvGraphicFramePr>
          <p:xfrm>
            <a:off x="250555" y="3381608"/>
            <a:ext cx="193675" cy="330200"/>
          </p:xfrm>
          <a:graphic>
            <a:graphicData uri="http://schemas.openxmlformats.org/presentationml/2006/ole">
              <mc:AlternateContent xmlns:mc="http://schemas.openxmlformats.org/markup-compatibility/2006">
                <mc:Choice xmlns:v="urn:schemas-microsoft-com:vml" Requires="v">
                  <p:oleObj spid="_x0000_s86755" name="Equation" r:id="rId8" imgW="88560" imgH="152280" progId="Equation.DSMT4">
                    <p:embed/>
                  </p:oleObj>
                </mc:Choice>
                <mc:Fallback>
                  <p:oleObj name="Equation" r:id="rId8" imgW="88560" imgH="152280" progId="Equation.DSMT4">
                    <p:embed/>
                    <p:pic>
                      <p:nvPicPr>
                        <p:cNvPr id="0" name=""/>
                        <p:cNvPicPr>
                          <a:picLocks noChangeAspect="1" noChangeArrowheads="1"/>
                        </p:cNvPicPr>
                        <p:nvPr/>
                      </p:nvPicPr>
                      <p:blipFill>
                        <a:blip r:embed="rId9"/>
                        <a:srcRect/>
                        <a:stretch>
                          <a:fillRect/>
                        </a:stretch>
                      </p:blipFill>
                      <p:spPr bwMode="auto">
                        <a:xfrm>
                          <a:off x="250555" y="3381608"/>
                          <a:ext cx="193675" cy="330200"/>
                        </a:xfrm>
                        <a:prstGeom prst="rect">
                          <a:avLst/>
                        </a:prstGeom>
                        <a:noFill/>
                      </p:spPr>
                    </p:pic>
                  </p:oleObj>
                </mc:Fallback>
              </mc:AlternateContent>
            </a:graphicData>
          </a:graphic>
        </p:graphicFrame>
        <p:cxnSp>
          <p:nvCxnSpPr>
            <p:cNvPr id="76" name="直接箭头连接符 75"/>
            <p:cNvCxnSpPr/>
            <p:nvPr/>
          </p:nvCxnSpPr>
          <p:spPr bwMode="auto">
            <a:xfrm flipH="1">
              <a:off x="328744" y="3806231"/>
              <a:ext cx="4508" cy="5760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sp>
        <p:nvSpPr>
          <p:cNvPr id="80" name="TextBox 6"/>
          <p:cNvSpPr txBox="1"/>
          <p:nvPr/>
        </p:nvSpPr>
        <p:spPr>
          <a:xfrm>
            <a:off x="-69763" y="4538820"/>
            <a:ext cx="4291559" cy="1200329"/>
          </a:xfrm>
          <a:prstGeom prst="rect">
            <a:avLst/>
          </a:prstGeom>
          <a:noFill/>
        </p:spPr>
        <p:txBody>
          <a:bodyPr wrap="none" rtlCol="0">
            <a:spAutoFit/>
          </a:bodyPr>
          <a:lstStyle/>
          <a:p>
            <a:r>
              <a:rPr lang="en-US" altLang="zh-CN" sz="3600" dirty="0">
                <a:latin typeface="Arial Unicode MS" pitchFamily="34" charset="-122"/>
                <a:ea typeface="Arial Unicode MS" pitchFamily="34" charset="-122"/>
                <a:cs typeface="Arial Unicode MS" pitchFamily="34" charset="-122"/>
              </a:rPr>
              <a:t>(A</a:t>
            </a:r>
            <a:r>
              <a:rPr lang="en-US" altLang="zh-CN" sz="3600" baseline="-25000" dirty="0">
                <a:latin typeface="Arial Unicode MS" pitchFamily="34" charset="-122"/>
                <a:ea typeface="Arial Unicode MS" pitchFamily="34" charset="-122"/>
                <a:cs typeface="Arial Unicode MS" pitchFamily="34" charset="-122"/>
              </a:rPr>
              <a:t>1</a:t>
            </a:r>
            <a:r>
              <a:rPr lang="en-US" altLang="zh-CN" sz="3600" dirty="0">
                <a:latin typeface="Arial Unicode MS" pitchFamily="34" charset="-122"/>
                <a:ea typeface="Arial Unicode MS" pitchFamily="34" charset="-122"/>
                <a:cs typeface="Arial Unicode MS" pitchFamily="34" charset="-122"/>
              </a:rPr>
              <a:t>A</a:t>
            </a:r>
            <a:r>
              <a:rPr lang="en-US" altLang="zh-CN" sz="3600" baseline="-25000" dirty="0">
                <a:latin typeface="Arial Unicode MS" pitchFamily="34" charset="-122"/>
                <a:ea typeface="Arial Unicode MS" pitchFamily="34" charset="-122"/>
                <a:cs typeface="Arial Unicode MS" pitchFamily="34" charset="-122"/>
              </a:rPr>
              <a:t>2</a:t>
            </a:r>
            <a:r>
              <a:rPr lang="en-US" altLang="zh-CN" sz="3600" dirty="0">
                <a:latin typeface="Arial Unicode MS" pitchFamily="34" charset="-122"/>
                <a:ea typeface="Arial Unicode MS" pitchFamily="34" charset="-122"/>
                <a:cs typeface="Arial Unicode MS" pitchFamily="34" charset="-122"/>
              </a:rPr>
              <a:t>A</a:t>
            </a:r>
            <a:r>
              <a:rPr lang="en-US" altLang="zh-CN" sz="3600" baseline="-25000" dirty="0">
                <a:latin typeface="Arial Unicode MS" pitchFamily="34" charset="-122"/>
                <a:ea typeface="Arial Unicode MS" pitchFamily="34" charset="-122"/>
                <a:cs typeface="Arial Unicode MS" pitchFamily="34" charset="-122"/>
              </a:rPr>
              <a:t>3</a:t>
            </a:r>
            <a:r>
              <a:rPr lang="en-US" altLang="zh-CN" sz="3600" dirty="0">
                <a:latin typeface="Arial Unicode MS" pitchFamily="34" charset="-122"/>
                <a:ea typeface="Arial Unicode MS" pitchFamily="34" charset="-122"/>
                <a:cs typeface="Arial Unicode MS" pitchFamily="34" charset="-122"/>
              </a:rPr>
              <a:t>)(A</a:t>
            </a:r>
            <a:r>
              <a:rPr lang="en-US" altLang="zh-CN" sz="3600" baseline="-25000" dirty="0">
                <a:latin typeface="Arial Unicode MS" pitchFamily="34" charset="-122"/>
                <a:ea typeface="Arial Unicode MS" pitchFamily="34" charset="-122"/>
                <a:cs typeface="Arial Unicode MS" pitchFamily="34" charset="-122"/>
              </a:rPr>
              <a:t>4</a:t>
            </a:r>
            <a:r>
              <a:rPr lang="en-US" altLang="zh-CN" sz="3600" dirty="0">
                <a:latin typeface="Arial Unicode MS" pitchFamily="34" charset="-122"/>
                <a:ea typeface="Arial Unicode MS" pitchFamily="34" charset="-122"/>
                <a:cs typeface="Arial Unicode MS" pitchFamily="34" charset="-122"/>
              </a:rPr>
              <a:t>A</a:t>
            </a:r>
            <a:r>
              <a:rPr lang="en-US" altLang="zh-CN" sz="3600" baseline="-25000" dirty="0">
                <a:latin typeface="Arial Unicode MS" pitchFamily="34" charset="-122"/>
                <a:ea typeface="Arial Unicode MS" pitchFamily="34" charset="-122"/>
                <a:cs typeface="Arial Unicode MS" pitchFamily="34" charset="-122"/>
              </a:rPr>
              <a:t>5</a:t>
            </a:r>
            <a:r>
              <a:rPr lang="en-US" altLang="zh-CN" sz="3600" dirty="0">
                <a:latin typeface="Arial Unicode MS" pitchFamily="34" charset="-122"/>
                <a:ea typeface="Arial Unicode MS" pitchFamily="34" charset="-122"/>
                <a:cs typeface="Arial Unicode MS" pitchFamily="34" charset="-122"/>
              </a:rPr>
              <a:t>A</a:t>
            </a:r>
            <a:r>
              <a:rPr lang="en-US" altLang="zh-CN" sz="3600" baseline="-25000" dirty="0">
                <a:latin typeface="Arial Unicode MS" pitchFamily="34" charset="-122"/>
                <a:ea typeface="Arial Unicode MS" pitchFamily="34" charset="-122"/>
                <a:cs typeface="Arial Unicode MS" pitchFamily="34" charset="-122"/>
              </a:rPr>
              <a:t>6</a:t>
            </a:r>
            <a:r>
              <a:rPr lang="en-US" altLang="zh-CN" sz="3600" dirty="0">
                <a:latin typeface="Arial Unicode MS" pitchFamily="34" charset="-122"/>
                <a:ea typeface="Arial Unicode MS" pitchFamily="34" charset="-122"/>
                <a:cs typeface="Arial Unicode MS" pitchFamily="34" charset="-122"/>
              </a:rPr>
              <a:t>)</a:t>
            </a:r>
          </a:p>
          <a:p>
            <a:r>
              <a:rPr lang="en-US" altLang="zh-CN" sz="3600" dirty="0">
                <a:latin typeface="Arial Unicode MS" pitchFamily="34" charset="-122"/>
                <a:ea typeface="Arial Unicode MS" pitchFamily="34" charset="-122"/>
                <a:cs typeface="Arial Unicode MS" pitchFamily="34" charset="-122"/>
              </a:rPr>
              <a:t>(A</a:t>
            </a:r>
            <a:r>
              <a:rPr lang="en-US" altLang="zh-CN" sz="3600" baseline="-25000" dirty="0">
                <a:latin typeface="Arial Unicode MS" pitchFamily="34" charset="-122"/>
                <a:ea typeface="Arial Unicode MS" pitchFamily="34" charset="-122"/>
                <a:cs typeface="Arial Unicode MS" pitchFamily="34" charset="-122"/>
              </a:rPr>
              <a:t>1</a:t>
            </a:r>
            <a:r>
              <a:rPr lang="en-US" altLang="zh-CN" sz="3600" dirty="0">
                <a:latin typeface="Arial Unicode MS" pitchFamily="34" charset="-122"/>
                <a:ea typeface="Arial Unicode MS" pitchFamily="34" charset="-122"/>
                <a:cs typeface="Arial Unicode MS" pitchFamily="34" charset="-122"/>
              </a:rPr>
              <a:t>(A</a:t>
            </a:r>
            <a:r>
              <a:rPr lang="en-US" altLang="zh-CN" sz="3600" baseline="-25000" dirty="0">
                <a:latin typeface="Arial Unicode MS" pitchFamily="34" charset="-122"/>
                <a:ea typeface="Arial Unicode MS" pitchFamily="34" charset="-122"/>
                <a:cs typeface="Arial Unicode MS" pitchFamily="34" charset="-122"/>
              </a:rPr>
              <a:t>2</a:t>
            </a:r>
            <a:r>
              <a:rPr lang="en-US" altLang="zh-CN" sz="3600" dirty="0">
                <a:latin typeface="Arial Unicode MS" pitchFamily="34" charset="-122"/>
                <a:ea typeface="Arial Unicode MS" pitchFamily="34" charset="-122"/>
                <a:cs typeface="Arial Unicode MS" pitchFamily="34" charset="-122"/>
              </a:rPr>
              <a:t>A</a:t>
            </a:r>
            <a:r>
              <a:rPr lang="en-US" altLang="zh-CN" sz="3600" baseline="-25000" dirty="0">
                <a:latin typeface="Arial Unicode MS" pitchFamily="34" charset="-122"/>
                <a:ea typeface="Arial Unicode MS" pitchFamily="34" charset="-122"/>
                <a:cs typeface="Arial Unicode MS" pitchFamily="34" charset="-122"/>
              </a:rPr>
              <a:t>3</a:t>
            </a:r>
            <a:r>
              <a:rPr lang="en-US" altLang="zh-CN" sz="3600" dirty="0">
                <a:latin typeface="Arial Unicode MS" pitchFamily="34" charset="-122"/>
                <a:ea typeface="Arial Unicode MS" pitchFamily="34" charset="-122"/>
                <a:cs typeface="Arial Unicode MS" pitchFamily="34" charset="-122"/>
              </a:rPr>
              <a:t>))((A</a:t>
            </a:r>
            <a:r>
              <a:rPr lang="en-US" altLang="zh-CN" sz="3600" baseline="-25000" dirty="0">
                <a:latin typeface="Arial Unicode MS" pitchFamily="34" charset="-122"/>
                <a:ea typeface="Arial Unicode MS" pitchFamily="34" charset="-122"/>
                <a:cs typeface="Arial Unicode MS" pitchFamily="34" charset="-122"/>
              </a:rPr>
              <a:t>4</a:t>
            </a:r>
            <a:r>
              <a:rPr lang="en-US" altLang="zh-CN" sz="3600" dirty="0">
                <a:latin typeface="Arial Unicode MS" pitchFamily="34" charset="-122"/>
                <a:ea typeface="Arial Unicode MS" pitchFamily="34" charset="-122"/>
                <a:cs typeface="Arial Unicode MS" pitchFamily="34" charset="-122"/>
              </a:rPr>
              <a:t>A</a:t>
            </a:r>
            <a:r>
              <a:rPr lang="en-US" altLang="zh-CN" sz="3600" baseline="-25000" dirty="0">
                <a:latin typeface="Arial Unicode MS" pitchFamily="34" charset="-122"/>
                <a:ea typeface="Arial Unicode MS" pitchFamily="34" charset="-122"/>
                <a:cs typeface="Arial Unicode MS" pitchFamily="34" charset="-122"/>
              </a:rPr>
              <a:t>5</a:t>
            </a:r>
            <a:r>
              <a:rPr lang="en-US" altLang="zh-CN" sz="3600" dirty="0">
                <a:latin typeface="Arial Unicode MS" pitchFamily="34" charset="-122"/>
                <a:ea typeface="Arial Unicode MS" pitchFamily="34" charset="-122"/>
                <a:cs typeface="Arial Unicode MS" pitchFamily="34" charset="-122"/>
              </a:rPr>
              <a:t>)A</a:t>
            </a:r>
            <a:r>
              <a:rPr lang="en-US" altLang="zh-CN" sz="3600" baseline="-25000" dirty="0">
                <a:latin typeface="Arial Unicode MS" pitchFamily="34" charset="-122"/>
                <a:ea typeface="Arial Unicode MS" pitchFamily="34" charset="-122"/>
                <a:cs typeface="Arial Unicode MS" pitchFamily="34" charset="-122"/>
              </a:rPr>
              <a:t>6</a:t>
            </a:r>
            <a:r>
              <a:rPr lang="en-US" altLang="zh-CN" sz="3600" dirty="0">
                <a:latin typeface="Arial Unicode MS" pitchFamily="34" charset="-122"/>
                <a:ea typeface="Arial Unicode MS" pitchFamily="34" charset="-122"/>
                <a:cs typeface="Arial Unicode MS" pitchFamily="34" charset="-122"/>
              </a:rPr>
              <a:t>)</a:t>
            </a:r>
          </a:p>
        </p:txBody>
      </p:sp>
      <p:graphicFrame>
        <p:nvGraphicFramePr>
          <p:cNvPr id="35" name="Object 2"/>
          <p:cNvGraphicFramePr>
            <a:graphicFrameLocks noChangeAspect="1"/>
          </p:cNvGraphicFramePr>
          <p:nvPr>
            <p:extLst>
              <p:ext uri="{D42A27DB-BD31-4B8C-83A1-F6EECF244321}">
                <p14:modId xmlns:p14="http://schemas.microsoft.com/office/powerpoint/2010/main" val="1153846224"/>
              </p:ext>
            </p:extLst>
          </p:nvPr>
        </p:nvGraphicFramePr>
        <p:xfrm>
          <a:off x="47502" y="5908697"/>
          <a:ext cx="5357813" cy="912812"/>
        </p:xfrm>
        <a:graphic>
          <a:graphicData uri="http://schemas.openxmlformats.org/presentationml/2006/ole">
            <mc:AlternateContent xmlns:mc="http://schemas.openxmlformats.org/markup-compatibility/2006">
              <mc:Choice xmlns:v="urn:schemas-microsoft-com:vml" Requires="v">
                <p:oleObj spid="_x0000_s86756" name="Equation" r:id="rId10" imgW="3429000" imgH="583920" progId="Equation.DSMT4">
                  <p:embed/>
                </p:oleObj>
              </mc:Choice>
              <mc:Fallback>
                <p:oleObj name="Equation" r:id="rId10" imgW="3429000" imgH="58392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502" y="5908697"/>
                        <a:ext cx="5357813" cy="912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nodeType="clickEffect">
                                  <p:stCondLst>
                                    <p:cond delay="0"/>
                                  </p:stCondLst>
                                  <p:childTnLst>
                                    <p:set>
                                      <p:cBhvr>
                                        <p:cTn id="17" dur="1" fill="hold">
                                          <p:stCondLst>
                                            <p:cond delay="0"/>
                                          </p:stCondLst>
                                        </p:cTn>
                                        <p:tgtEl>
                                          <p:spTgt spid="79"/>
                                        </p:tgtEl>
                                        <p:attrNameLst>
                                          <p:attrName>style.visibility</p:attrName>
                                        </p:attrNameLst>
                                      </p:cBhvr>
                                      <p:to>
                                        <p:strVal val="visible"/>
                                      </p:to>
                                    </p:set>
                                    <p:anim calcmode="lin" valueType="num">
                                      <p:cBhvr additive="base">
                                        <p:cTn id="18" dur="500" fill="hold"/>
                                        <p:tgtEl>
                                          <p:spTgt spid="79"/>
                                        </p:tgtEl>
                                        <p:attrNameLst>
                                          <p:attrName>ppt_x</p:attrName>
                                        </p:attrNameLst>
                                      </p:cBhvr>
                                      <p:tavLst>
                                        <p:tav tm="0">
                                          <p:val>
                                            <p:strVal val="#ppt_x"/>
                                          </p:val>
                                        </p:tav>
                                        <p:tav tm="100000">
                                          <p:val>
                                            <p:strVal val="#ppt_x"/>
                                          </p:val>
                                        </p:tav>
                                      </p:tavLst>
                                    </p:anim>
                                    <p:anim calcmode="lin" valueType="num">
                                      <p:cBhvr additive="base">
                                        <p:cTn id="19" dur="500" fill="hold"/>
                                        <p:tgtEl>
                                          <p:spTgt spid="79"/>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78"/>
                                        </p:tgtEl>
                                        <p:attrNameLst>
                                          <p:attrName>style.visibility</p:attrName>
                                        </p:attrNameLst>
                                      </p:cBhvr>
                                      <p:to>
                                        <p:strVal val="visible"/>
                                      </p:to>
                                    </p:set>
                                    <p:anim calcmode="lin" valueType="num">
                                      <p:cBhvr additive="base">
                                        <p:cTn id="24" dur="500" fill="hold"/>
                                        <p:tgtEl>
                                          <p:spTgt spid="78"/>
                                        </p:tgtEl>
                                        <p:attrNameLst>
                                          <p:attrName>ppt_x</p:attrName>
                                        </p:attrNameLst>
                                      </p:cBhvr>
                                      <p:tavLst>
                                        <p:tav tm="0">
                                          <p:val>
                                            <p:strVal val="0-#ppt_w/2"/>
                                          </p:val>
                                        </p:tav>
                                        <p:tav tm="100000">
                                          <p:val>
                                            <p:strVal val="#ppt_x"/>
                                          </p:val>
                                        </p:tav>
                                      </p:tavLst>
                                    </p:anim>
                                    <p:anim calcmode="lin" valueType="num">
                                      <p:cBhvr additive="base">
                                        <p:cTn id="25" dur="500" fill="hold"/>
                                        <p:tgtEl>
                                          <p:spTgt spid="78"/>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5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5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5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54"/>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55"/>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56"/>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5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58"/>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59"/>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60"/>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61"/>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62"/>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63"/>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64"/>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65"/>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66"/>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67"/>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68"/>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69"/>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22" presetClass="entr" presetSubtype="1" fill="hold" nodeType="clickEffect">
                                  <p:stCondLst>
                                    <p:cond delay="0"/>
                                  </p:stCondLst>
                                  <p:childTnLst>
                                    <p:set>
                                      <p:cBhvr>
                                        <p:cTn id="113" dur="1" fill="hold">
                                          <p:stCondLst>
                                            <p:cond delay="0"/>
                                          </p:stCondLst>
                                        </p:cTn>
                                        <p:tgtEl>
                                          <p:spTgt spid="70"/>
                                        </p:tgtEl>
                                        <p:attrNameLst>
                                          <p:attrName>style.visibility</p:attrName>
                                        </p:attrNameLst>
                                      </p:cBhvr>
                                      <p:to>
                                        <p:strVal val="visible"/>
                                      </p:to>
                                    </p:set>
                                    <p:animEffect transition="in" filter="wipe(up)">
                                      <p:cBhvr>
                                        <p:cTn id="114" dur="500"/>
                                        <p:tgtEl>
                                          <p:spTgt spid="70"/>
                                        </p:tgtEl>
                                      </p:cBhvr>
                                    </p:animEffec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80">
                                            <p:txEl>
                                              <p:pRg st="0" end="0"/>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8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14282" y="285728"/>
            <a:ext cx="7772400" cy="914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0" i="0" u="none" strike="noStrike" kern="0" cap="none" spc="0" normalizeH="0" baseline="0" noProof="0" dirty="0">
                <a:ln>
                  <a:noFill/>
                </a:ln>
                <a:solidFill>
                  <a:schemeClr val="accent2"/>
                </a:solidFill>
                <a:effectLst/>
                <a:uLnTx/>
                <a:uFillTx/>
                <a:latin typeface="Times New Roman" pitchFamily="18" charset="0"/>
                <a:ea typeface="华文琥珀" pitchFamily="2" charset="-122"/>
                <a:cs typeface="Times New Roman" pitchFamily="18" charset="0"/>
              </a:rPr>
              <a:t>矩阵连乘问题（动态规划）</a:t>
            </a:r>
          </a:p>
        </p:txBody>
      </p:sp>
      <p:sp>
        <p:nvSpPr>
          <p:cNvPr id="3" name="内容占位符 2"/>
          <p:cNvSpPr txBox="1">
            <a:spLocks/>
          </p:cNvSpPr>
          <p:nvPr/>
        </p:nvSpPr>
        <p:spPr>
          <a:xfrm>
            <a:off x="533400" y="1371600"/>
            <a:ext cx="7772400" cy="4876800"/>
          </a:xfrm>
          <a:prstGeom prst="rect">
            <a:avLst/>
          </a:prstGeom>
        </p:spPr>
        <p:txBody>
          <a:bodyPr/>
          <a:lstStyle/>
          <a:p>
            <a:pPr marL="285750" indent="-285750" fontAlgn="base">
              <a:spcBef>
                <a:spcPct val="20000"/>
              </a:spcBef>
              <a:spcAft>
                <a:spcPct val="0"/>
              </a:spcAft>
              <a:buClr>
                <a:schemeClr val="accent2"/>
              </a:buClr>
              <a:buSzPct val="75000"/>
              <a:buFont typeface="ZapfDingbats" pitchFamily="82" charset="2"/>
              <a:buChar char="m"/>
            </a:pPr>
            <a:endParaRPr kumimoji="0" lang="zh-CN" altLang="en-US" sz="24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graphicFrame>
        <p:nvGraphicFramePr>
          <p:cNvPr id="8" name="Object 2"/>
          <p:cNvGraphicFramePr>
            <a:graphicFrameLocks noChangeAspect="1"/>
          </p:cNvGraphicFramePr>
          <p:nvPr>
            <p:extLst>
              <p:ext uri="{D42A27DB-BD31-4B8C-83A1-F6EECF244321}">
                <p14:modId xmlns:p14="http://schemas.microsoft.com/office/powerpoint/2010/main" val="1549395520"/>
              </p:ext>
            </p:extLst>
          </p:nvPr>
        </p:nvGraphicFramePr>
        <p:xfrm>
          <a:off x="322416" y="4977667"/>
          <a:ext cx="5695951" cy="412750"/>
        </p:xfrm>
        <a:graphic>
          <a:graphicData uri="http://schemas.openxmlformats.org/presentationml/2006/ole">
            <mc:AlternateContent xmlns:mc="http://schemas.openxmlformats.org/markup-compatibility/2006">
              <mc:Choice xmlns:v="urn:schemas-microsoft-com:vml" Requires="v">
                <p:oleObj spid="_x0000_s119060" name="Equation" r:id="rId4" imgW="2628720" imgH="190440" progId="Equation.DSMT4">
                  <p:embed/>
                </p:oleObj>
              </mc:Choice>
              <mc:Fallback>
                <p:oleObj name="Equation" r:id="rId4" imgW="2628720" imgH="190440" progId="Equation.DSMT4">
                  <p:embed/>
                  <p:pic>
                    <p:nvPicPr>
                      <p:cNvPr id="0" name=""/>
                      <p:cNvPicPr>
                        <a:picLocks noChangeAspect="1" noChangeArrowheads="1"/>
                      </p:cNvPicPr>
                      <p:nvPr/>
                    </p:nvPicPr>
                    <p:blipFill>
                      <a:blip r:embed="rId5"/>
                      <a:srcRect/>
                      <a:stretch>
                        <a:fillRect/>
                      </a:stretch>
                    </p:blipFill>
                    <p:spPr bwMode="auto">
                      <a:xfrm>
                        <a:off x="322416" y="4977667"/>
                        <a:ext cx="5695951" cy="412750"/>
                      </a:xfrm>
                      <a:prstGeom prst="rect">
                        <a:avLst/>
                      </a:prstGeom>
                      <a:noFill/>
                    </p:spPr>
                  </p:pic>
                </p:oleObj>
              </mc:Fallback>
            </mc:AlternateContent>
          </a:graphicData>
        </a:graphic>
      </p:graphicFrame>
      <p:sp>
        <p:nvSpPr>
          <p:cNvPr id="65" name="矩形 64"/>
          <p:cNvSpPr/>
          <p:nvPr/>
        </p:nvSpPr>
        <p:spPr bwMode="auto">
          <a:xfrm>
            <a:off x="4636962" y="2431607"/>
            <a:ext cx="792464" cy="504056"/>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7125</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p:txBody>
      </p:sp>
      <p:grpSp>
        <p:nvGrpSpPr>
          <p:cNvPr id="6" name="组合 5"/>
          <p:cNvGrpSpPr/>
          <p:nvPr/>
        </p:nvGrpSpPr>
        <p:grpSpPr>
          <a:xfrm>
            <a:off x="1187624" y="1555518"/>
            <a:ext cx="5042382" cy="3399070"/>
            <a:chOff x="3732835" y="1538551"/>
            <a:chExt cx="5042382" cy="3399070"/>
          </a:xfrm>
        </p:grpSpPr>
        <p:sp>
          <p:nvSpPr>
            <p:cNvPr id="5" name="矩形 4"/>
            <p:cNvSpPr/>
            <p:nvPr/>
          </p:nvSpPr>
          <p:spPr bwMode="auto">
            <a:xfrm>
              <a:off x="4021832" y="1924313"/>
              <a:ext cx="792464" cy="5040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p:txBody>
        </p:sp>
        <p:sp>
          <p:nvSpPr>
            <p:cNvPr id="50" name="矩形 49"/>
            <p:cNvSpPr/>
            <p:nvPr/>
          </p:nvSpPr>
          <p:spPr bwMode="auto">
            <a:xfrm>
              <a:off x="4814296" y="2418049"/>
              <a:ext cx="792464" cy="5040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p:txBody>
        </p:sp>
        <p:sp>
          <p:nvSpPr>
            <p:cNvPr id="51" name="矩形 50"/>
            <p:cNvSpPr/>
            <p:nvPr/>
          </p:nvSpPr>
          <p:spPr bwMode="auto">
            <a:xfrm>
              <a:off x="5606760" y="2922105"/>
              <a:ext cx="792464" cy="5040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p:txBody>
        </p:sp>
        <p:sp>
          <p:nvSpPr>
            <p:cNvPr id="52" name="矩形 51"/>
            <p:cNvSpPr/>
            <p:nvPr/>
          </p:nvSpPr>
          <p:spPr bwMode="auto">
            <a:xfrm>
              <a:off x="6389712" y="3426161"/>
              <a:ext cx="792464" cy="5040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p:txBody>
        </p:sp>
        <p:sp>
          <p:nvSpPr>
            <p:cNvPr id="53" name="矩形 52"/>
            <p:cNvSpPr/>
            <p:nvPr/>
          </p:nvSpPr>
          <p:spPr bwMode="auto">
            <a:xfrm>
              <a:off x="7182175" y="3929509"/>
              <a:ext cx="792464" cy="5040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p:txBody>
        </p:sp>
        <p:sp>
          <p:nvSpPr>
            <p:cNvPr id="54" name="矩形 53"/>
            <p:cNvSpPr/>
            <p:nvPr/>
          </p:nvSpPr>
          <p:spPr bwMode="auto">
            <a:xfrm>
              <a:off x="7982753" y="4433565"/>
              <a:ext cx="792464" cy="5040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p:txBody>
        </p:sp>
        <p:sp>
          <p:nvSpPr>
            <p:cNvPr id="55" name="矩形 54"/>
            <p:cNvSpPr/>
            <p:nvPr/>
          </p:nvSpPr>
          <p:spPr bwMode="auto">
            <a:xfrm>
              <a:off x="4814296" y="1924313"/>
              <a:ext cx="792464" cy="5040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15750</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p:txBody>
        </p:sp>
        <p:sp>
          <p:nvSpPr>
            <p:cNvPr id="56" name="矩形 55"/>
            <p:cNvSpPr/>
            <p:nvPr/>
          </p:nvSpPr>
          <p:spPr bwMode="auto">
            <a:xfrm>
              <a:off x="5606760" y="2418049"/>
              <a:ext cx="792464" cy="5040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2625</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p:txBody>
        </p:sp>
        <p:sp>
          <p:nvSpPr>
            <p:cNvPr id="57" name="矩形 56"/>
            <p:cNvSpPr/>
            <p:nvPr/>
          </p:nvSpPr>
          <p:spPr bwMode="auto">
            <a:xfrm>
              <a:off x="6395167" y="2920694"/>
              <a:ext cx="792464" cy="5040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750</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p:txBody>
        </p:sp>
        <p:sp>
          <p:nvSpPr>
            <p:cNvPr id="58" name="矩形 57"/>
            <p:cNvSpPr/>
            <p:nvPr/>
          </p:nvSpPr>
          <p:spPr bwMode="auto">
            <a:xfrm>
              <a:off x="7182175" y="3425453"/>
              <a:ext cx="792464" cy="5040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1000</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p:txBody>
        </p:sp>
        <p:sp>
          <p:nvSpPr>
            <p:cNvPr id="59" name="矩形 58"/>
            <p:cNvSpPr/>
            <p:nvPr/>
          </p:nvSpPr>
          <p:spPr bwMode="auto">
            <a:xfrm>
              <a:off x="7974639" y="3929509"/>
              <a:ext cx="792464" cy="5040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5000</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p:txBody>
        </p:sp>
        <p:sp>
          <p:nvSpPr>
            <p:cNvPr id="60" name="矩形 59"/>
            <p:cNvSpPr/>
            <p:nvPr/>
          </p:nvSpPr>
          <p:spPr bwMode="auto">
            <a:xfrm>
              <a:off x="5606760" y="1924313"/>
              <a:ext cx="792464" cy="5040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7875</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p:txBody>
        </p:sp>
        <p:sp>
          <p:nvSpPr>
            <p:cNvPr id="61" name="矩形 60"/>
            <p:cNvSpPr/>
            <p:nvPr/>
          </p:nvSpPr>
          <p:spPr bwMode="auto">
            <a:xfrm>
              <a:off x="6399224" y="2425023"/>
              <a:ext cx="792464" cy="5040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4375</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p:txBody>
        </p:sp>
        <p:sp>
          <p:nvSpPr>
            <p:cNvPr id="62" name="矩形 61"/>
            <p:cNvSpPr/>
            <p:nvPr/>
          </p:nvSpPr>
          <p:spPr bwMode="auto">
            <a:xfrm>
              <a:off x="7182174" y="2920107"/>
              <a:ext cx="792464" cy="5040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2500</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p:txBody>
        </p:sp>
        <p:sp>
          <p:nvSpPr>
            <p:cNvPr id="63" name="矩形 62"/>
            <p:cNvSpPr/>
            <p:nvPr/>
          </p:nvSpPr>
          <p:spPr bwMode="auto">
            <a:xfrm>
              <a:off x="7973241" y="3425453"/>
              <a:ext cx="792464" cy="5040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3500</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p:txBody>
        </p:sp>
        <p:sp>
          <p:nvSpPr>
            <p:cNvPr id="64" name="矩形 63"/>
            <p:cNvSpPr/>
            <p:nvPr/>
          </p:nvSpPr>
          <p:spPr bwMode="auto">
            <a:xfrm>
              <a:off x="6399224" y="1931287"/>
              <a:ext cx="792464" cy="5040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2400" dirty="0">
                  <a:latin typeface="Times New Roman" pitchFamily="18" charset="0"/>
                  <a:ea typeface="宋体" charset="-122"/>
                </a:rPr>
                <a:t>9375</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p:txBody>
        </p:sp>
        <p:grpSp>
          <p:nvGrpSpPr>
            <p:cNvPr id="78" name="组合 77"/>
            <p:cNvGrpSpPr/>
            <p:nvPr/>
          </p:nvGrpSpPr>
          <p:grpSpPr>
            <a:xfrm>
              <a:off x="3933829" y="1538551"/>
              <a:ext cx="880467" cy="385762"/>
              <a:chOff x="548482" y="2855626"/>
              <a:chExt cx="880467" cy="385762"/>
            </a:xfrm>
          </p:grpSpPr>
          <p:graphicFrame>
            <p:nvGraphicFramePr>
              <p:cNvPr id="72" name="Object 2"/>
              <p:cNvGraphicFramePr>
                <a:graphicFrameLocks noChangeAspect="1"/>
              </p:cNvGraphicFramePr>
              <p:nvPr/>
            </p:nvGraphicFramePr>
            <p:xfrm>
              <a:off x="548482" y="2855626"/>
              <a:ext cx="247650" cy="385762"/>
            </p:xfrm>
            <a:graphic>
              <a:graphicData uri="http://schemas.openxmlformats.org/presentationml/2006/ole">
                <mc:AlternateContent xmlns:mc="http://schemas.openxmlformats.org/markup-compatibility/2006">
                  <mc:Choice xmlns:v="urn:schemas-microsoft-com:vml" Requires="v">
                    <p:oleObj spid="_x0000_s119061" name="Equation" r:id="rId6" imgW="114120" imgH="177480" progId="Equation.DSMT4">
                      <p:embed/>
                    </p:oleObj>
                  </mc:Choice>
                  <mc:Fallback>
                    <p:oleObj name="Equation" r:id="rId6" imgW="114120" imgH="177480" progId="Equation.DSMT4">
                      <p:embed/>
                      <p:pic>
                        <p:nvPicPr>
                          <p:cNvPr id="0" name=""/>
                          <p:cNvPicPr>
                            <a:picLocks noChangeAspect="1" noChangeArrowheads="1"/>
                          </p:cNvPicPr>
                          <p:nvPr/>
                        </p:nvPicPr>
                        <p:blipFill>
                          <a:blip r:embed="rId7"/>
                          <a:srcRect/>
                          <a:stretch>
                            <a:fillRect/>
                          </a:stretch>
                        </p:blipFill>
                        <p:spPr bwMode="auto">
                          <a:xfrm>
                            <a:off x="548482" y="2855626"/>
                            <a:ext cx="247650" cy="385762"/>
                          </a:xfrm>
                          <a:prstGeom prst="rect">
                            <a:avLst/>
                          </a:prstGeom>
                          <a:noFill/>
                        </p:spPr>
                      </p:pic>
                    </p:oleObj>
                  </mc:Fallback>
                </mc:AlternateContent>
              </a:graphicData>
            </a:graphic>
          </p:graphicFrame>
          <p:cxnSp>
            <p:nvCxnSpPr>
              <p:cNvPr id="75" name="直接箭头连接符 74"/>
              <p:cNvCxnSpPr/>
              <p:nvPr/>
            </p:nvCxnSpPr>
            <p:spPr bwMode="auto">
              <a:xfrm>
                <a:off x="796132" y="3053425"/>
                <a:ext cx="63281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grpSp>
          <p:nvGrpSpPr>
            <p:cNvPr id="79" name="组合 78"/>
            <p:cNvGrpSpPr/>
            <p:nvPr/>
          </p:nvGrpSpPr>
          <p:grpSpPr>
            <a:xfrm>
              <a:off x="3732835" y="2020937"/>
              <a:ext cx="193675" cy="1000687"/>
              <a:chOff x="250555" y="3381608"/>
              <a:chExt cx="193675" cy="1000687"/>
            </a:xfrm>
          </p:grpSpPr>
          <p:graphicFrame>
            <p:nvGraphicFramePr>
              <p:cNvPr id="71" name="Object 2"/>
              <p:cNvGraphicFramePr>
                <a:graphicFrameLocks noChangeAspect="1"/>
              </p:cNvGraphicFramePr>
              <p:nvPr/>
            </p:nvGraphicFramePr>
            <p:xfrm>
              <a:off x="250555" y="3381608"/>
              <a:ext cx="193675" cy="330200"/>
            </p:xfrm>
            <a:graphic>
              <a:graphicData uri="http://schemas.openxmlformats.org/presentationml/2006/ole">
                <mc:AlternateContent xmlns:mc="http://schemas.openxmlformats.org/markup-compatibility/2006">
                  <mc:Choice xmlns:v="urn:schemas-microsoft-com:vml" Requires="v">
                    <p:oleObj spid="_x0000_s119062" name="Equation" r:id="rId8" imgW="88560" imgH="152280" progId="Equation.DSMT4">
                      <p:embed/>
                    </p:oleObj>
                  </mc:Choice>
                  <mc:Fallback>
                    <p:oleObj name="Equation" r:id="rId8" imgW="88560" imgH="152280" progId="Equation.DSMT4">
                      <p:embed/>
                      <p:pic>
                        <p:nvPicPr>
                          <p:cNvPr id="0" name=""/>
                          <p:cNvPicPr>
                            <a:picLocks noChangeAspect="1" noChangeArrowheads="1"/>
                          </p:cNvPicPr>
                          <p:nvPr/>
                        </p:nvPicPr>
                        <p:blipFill>
                          <a:blip r:embed="rId9"/>
                          <a:srcRect/>
                          <a:stretch>
                            <a:fillRect/>
                          </a:stretch>
                        </p:blipFill>
                        <p:spPr bwMode="auto">
                          <a:xfrm>
                            <a:off x="250555" y="3381608"/>
                            <a:ext cx="193675" cy="330200"/>
                          </a:xfrm>
                          <a:prstGeom prst="rect">
                            <a:avLst/>
                          </a:prstGeom>
                          <a:noFill/>
                        </p:spPr>
                      </p:pic>
                    </p:oleObj>
                  </mc:Fallback>
                </mc:AlternateContent>
              </a:graphicData>
            </a:graphic>
          </p:graphicFrame>
          <p:cxnSp>
            <p:nvCxnSpPr>
              <p:cNvPr id="76" name="直接箭头连接符 75"/>
              <p:cNvCxnSpPr/>
              <p:nvPr/>
            </p:nvCxnSpPr>
            <p:spPr bwMode="auto">
              <a:xfrm flipH="1">
                <a:off x="328744" y="3806231"/>
                <a:ext cx="4508" cy="5760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grpSp>
      <p:graphicFrame>
        <p:nvGraphicFramePr>
          <p:cNvPr id="35" name="Object 2"/>
          <p:cNvGraphicFramePr>
            <a:graphicFrameLocks noChangeAspect="1"/>
          </p:cNvGraphicFramePr>
          <p:nvPr>
            <p:extLst>
              <p:ext uri="{D42A27DB-BD31-4B8C-83A1-F6EECF244321}">
                <p14:modId xmlns:p14="http://schemas.microsoft.com/office/powerpoint/2010/main" val="3624967529"/>
              </p:ext>
            </p:extLst>
          </p:nvPr>
        </p:nvGraphicFramePr>
        <p:xfrm>
          <a:off x="107504" y="5483721"/>
          <a:ext cx="8529638" cy="1293812"/>
        </p:xfrm>
        <a:graphic>
          <a:graphicData uri="http://schemas.openxmlformats.org/presentationml/2006/ole">
            <mc:AlternateContent xmlns:mc="http://schemas.openxmlformats.org/markup-compatibility/2006">
              <mc:Choice xmlns:v="urn:schemas-microsoft-com:vml" Requires="v">
                <p:oleObj spid="_x0000_s119063" name="Equation" r:id="rId10" imgW="3936960" imgH="596880" progId="Equation.DSMT4">
                  <p:embed/>
                </p:oleObj>
              </mc:Choice>
              <mc:Fallback>
                <p:oleObj name="Equation" r:id="rId10" imgW="3936960" imgH="596880" progId="Equation.DSMT4">
                  <p:embed/>
                  <p:pic>
                    <p:nvPicPr>
                      <p:cNvPr id="0" name=""/>
                      <p:cNvPicPr>
                        <a:picLocks noChangeAspect="1" noChangeArrowheads="1"/>
                      </p:cNvPicPr>
                      <p:nvPr/>
                    </p:nvPicPr>
                    <p:blipFill>
                      <a:blip r:embed="rId11"/>
                      <a:srcRect/>
                      <a:stretch>
                        <a:fillRect/>
                      </a:stretch>
                    </p:blipFill>
                    <p:spPr bwMode="auto">
                      <a:xfrm>
                        <a:off x="107504" y="5483721"/>
                        <a:ext cx="8529638" cy="1293812"/>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180646660"/>
              </p:ext>
            </p:extLst>
          </p:nvPr>
        </p:nvGraphicFramePr>
        <p:xfrm>
          <a:off x="4664292" y="2528802"/>
          <a:ext cx="816751" cy="312287"/>
        </p:xfrm>
        <a:graphic>
          <a:graphicData uri="http://schemas.openxmlformats.org/presentationml/2006/ole">
            <mc:AlternateContent xmlns:mc="http://schemas.openxmlformats.org/markup-compatibility/2006">
              <mc:Choice xmlns:v="urn:schemas-microsoft-com:vml" Requires="v">
                <p:oleObj spid="_x0000_s119064" name="Equation" r:id="rId12" imgW="431640" imgH="164880" progId="Equation.DSMT4">
                  <p:embed/>
                </p:oleObj>
              </mc:Choice>
              <mc:Fallback>
                <p:oleObj name="Equation" r:id="rId12" imgW="431640" imgH="164880" progId="Equation.DSMT4">
                  <p:embed/>
                  <p:pic>
                    <p:nvPicPr>
                      <p:cNvPr id="0" name=""/>
                      <p:cNvPicPr/>
                      <p:nvPr/>
                    </p:nvPicPr>
                    <p:blipFill>
                      <a:blip r:embed="rId13"/>
                      <a:stretch>
                        <a:fillRect/>
                      </a:stretch>
                    </p:blipFill>
                    <p:spPr>
                      <a:xfrm>
                        <a:off x="4664292" y="2528802"/>
                        <a:ext cx="816751" cy="312287"/>
                      </a:xfrm>
                      <a:prstGeom prst="rect">
                        <a:avLst/>
                      </a:prstGeom>
                    </p:spPr>
                  </p:pic>
                </p:oleObj>
              </mc:Fallback>
            </mc:AlternateContent>
          </a:graphicData>
        </a:graphic>
      </p:graphicFrame>
      <p:graphicFrame>
        <p:nvGraphicFramePr>
          <p:cNvPr id="38" name="Object 2"/>
          <p:cNvGraphicFramePr>
            <a:graphicFrameLocks noChangeAspect="1"/>
          </p:cNvGraphicFramePr>
          <p:nvPr>
            <p:extLst>
              <p:ext uri="{D42A27DB-BD31-4B8C-83A1-F6EECF244321}">
                <p14:modId xmlns:p14="http://schemas.microsoft.com/office/powerpoint/2010/main" val="3380491944"/>
              </p:ext>
            </p:extLst>
          </p:nvPr>
        </p:nvGraphicFramePr>
        <p:xfrm>
          <a:off x="1872853" y="4289915"/>
          <a:ext cx="2174875" cy="358775"/>
        </p:xfrm>
        <a:graphic>
          <a:graphicData uri="http://schemas.openxmlformats.org/presentationml/2006/ole">
            <mc:AlternateContent xmlns:mc="http://schemas.openxmlformats.org/markup-compatibility/2006">
              <mc:Choice xmlns:v="urn:schemas-microsoft-com:vml" Requires="v">
                <p:oleObj spid="_x0000_s119065" name="Equation" r:id="rId14" imgW="1002960" imgH="164880" progId="Equation.DSMT4">
                  <p:embed/>
                </p:oleObj>
              </mc:Choice>
              <mc:Fallback>
                <p:oleObj name="Equation" r:id="rId14" imgW="1002960" imgH="164880" progId="Equation.DSMT4">
                  <p:embed/>
                  <p:pic>
                    <p:nvPicPr>
                      <p:cNvPr id="0" name=""/>
                      <p:cNvPicPr>
                        <a:picLocks noChangeAspect="1" noChangeArrowheads="1"/>
                      </p:cNvPicPr>
                      <p:nvPr/>
                    </p:nvPicPr>
                    <p:blipFill>
                      <a:blip r:embed="rId15"/>
                      <a:srcRect/>
                      <a:stretch>
                        <a:fillRect/>
                      </a:stretch>
                    </p:blipFill>
                    <p:spPr bwMode="auto">
                      <a:xfrm>
                        <a:off x="1872853" y="4289915"/>
                        <a:ext cx="2174875" cy="358775"/>
                      </a:xfrm>
                      <a:prstGeom prst="rect">
                        <a:avLst/>
                      </a:prstGeom>
                      <a:noFill/>
                    </p:spPr>
                  </p:pic>
                </p:oleObj>
              </mc:Fallback>
            </mc:AlternateContent>
          </a:graphicData>
        </a:graphic>
      </p:graphicFrame>
      <p:graphicFrame>
        <p:nvGraphicFramePr>
          <p:cNvPr id="32" name="Object 2"/>
          <p:cNvGraphicFramePr>
            <a:graphicFrameLocks noChangeAspect="1"/>
          </p:cNvGraphicFramePr>
          <p:nvPr>
            <p:extLst>
              <p:ext uri="{D42A27DB-BD31-4B8C-83A1-F6EECF244321}">
                <p14:modId xmlns:p14="http://schemas.microsoft.com/office/powerpoint/2010/main" val="1290540083"/>
              </p:ext>
            </p:extLst>
          </p:nvPr>
        </p:nvGraphicFramePr>
        <p:xfrm>
          <a:off x="2665317" y="926550"/>
          <a:ext cx="5357813" cy="912812"/>
        </p:xfrm>
        <a:graphic>
          <a:graphicData uri="http://schemas.openxmlformats.org/presentationml/2006/ole">
            <mc:AlternateContent xmlns:mc="http://schemas.openxmlformats.org/markup-compatibility/2006">
              <mc:Choice xmlns:v="urn:schemas-microsoft-com:vml" Requires="v">
                <p:oleObj spid="_x0000_s119066" name="Equation" r:id="rId16" imgW="3429000" imgH="583920" progId="Equation.DSMT4">
                  <p:embed/>
                </p:oleObj>
              </mc:Choice>
              <mc:Fallback>
                <p:oleObj name="Equation" r:id="rId16" imgW="3429000" imgH="58392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665317" y="926550"/>
                        <a:ext cx="5357813" cy="912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752695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ppt_x"/>
                                          </p:val>
                                        </p:tav>
                                        <p:tav tm="100000">
                                          <p:val>
                                            <p:strVal val="#ppt_x"/>
                                          </p:val>
                                        </p:tav>
                                      </p:tavLst>
                                    </p:anim>
                                    <p:anim calcmode="lin" valueType="num">
                                      <p:cBhvr additive="base">
                                        <p:cTn id="20"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3638"/>
            <a:ext cx="2133600" cy="457200"/>
          </a:xfrm>
          <a:prstGeom prst="rect">
            <a:avLst/>
          </a:prstGeom>
        </p:spPr>
        <p:txBody>
          <a:bodyPr/>
          <a:lstStyle/>
          <a:p>
            <a:fld id="{82E453C4-5D82-4A29-8FFD-29826F1C61CC}" type="slidenum">
              <a:rPr lang="en-US" altLang="zh-CN"/>
              <a:pPr/>
              <a:t>2</a:t>
            </a:fld>
            <a:endParaRPr lang="en-US" altLang="zh-CN"/>
          </a:p>
        </p:txBody>
      </p:sp>
      <p:sp>
        <p:nvSpPr>
          <p:cNvPr id="336899" name="Rectangle 3"/>
          <p:cNvSpPr>
            <a:spLocks noGrp="1" noChangeArrowheads="1"/>
          </p:cNvSpPr>
          <p:nvPr>
            <p:ph type="body" idx="1"/>
          </p:nvPr>
        </p:nvSpPr>
        <p:spPr>
          <a:xfrm>
            <a:off x="457200" y="1465263"/>
            <a:ext cx="8229600" cy="4772025"/>
          </a:xfrm>
        </p:spPr>
        <p:txBody>
          <a:bodyPr/>
          <a:lstStyle/>
          <a:p>
            <a:pPr>
              <a:lnSpc>
                <a:spcPct val="140000"/>
              </a:lnSpc>
              <a:buFont typeface="Symbol" pitchFamily="18" charset="2"/>
              <a:buChar char="·"/>
            </a:pPr>
            <a:r>
              <a:rPr lang="zh-CN" altLang="en-US" sz="2400" b="1" dirty="0">
                <a:solidFill>
                  <a:srgbClr val="000066"/>
                </a:solidFill>
              </a:rPr>
              <a:t>理解动态规划算法的概念。</a:t>
            </a:r>
          </a:p>
          <a:p>
            <a:pPr>
              <a:lnSpc>
                <a:spcPct val="140000"/>
              </a:lnSpc>
              <a:buFont typeface="Symbol" pitchFamily="18" charset="2"/>
              <a:buChar char="·"/>
            </a:pPr>
            <a:r>
              <a:rPr lang="zh-CN" altLang="en-US" sz="2400" b="1" dirty="0">
                <a:solidFill>
                  <a:srgbClr val="000066"/>
                </a:solidFill>
              </a:rPr>
              <a:t>掌握动态规划算法的</a:t>
            </a:r>
            <a:r>
              <a:rPr lang="zh-CN" altLang="en-US" sz="2400" b="1" dirty="0">
                <a:solidFill>
                  <a:srgbClr val="FF0000"/>
                </a:solidFill>
              </a:rPr>
              <a:t>适用条件</a:t>
            </a:r>
            <a:r>
              <a:rPr lang="zh-CN" altLang="en-US" sz="2400" b="1" dirty="0">
                <a:solidFill>
                  <a:srgbClr val="000066"/>
                </a:solidFill>
              </a:rPr>
              <a:t>及其证明</a:t>
            </a:r>
            <a:br>
              <a:rPr lang="zh-CN" altLang="en-US" sz="2400" b="1" dirty="0">
                <a:solidFill>
                  <a:srgbClr val="000066"/>
                </a:solidFill>
              </a:rPr>
            </a:br>
            <a:r>
              <a:rPr lang="zh-CN" altLang="en-US" sz="2400" b="1" dirty="0"/>
              <a:t>（</a:t>
            </a:r>
            <a:r>
              <a:rPr lang="en-US" altLang="zh-CN" sz="2400" b="1" dirty="0"/>
              <a:t>1</a:t>
            </a:r>
            <a:r>
              <a:rPr lang="zh-CN" altLang="en-US" sz="2400" b="1" dirty="0"/>
              <a:t>）最优子结构性质</a:t>
            </a:r>
            <a:br>
              <a:rPr lang="zh-CN" altLang="en-US" sz="2400" b="1" dirty="0"/>
            </a:br>
            <a:r>
              <a:rPr lang="zh-CN" altLang="en-US" sz="2400" b="1" dirty="0"/>
              <a:t>（</a:t>
            </a:r>
            <a:r>
              <a:rPr lang="en-US" altLang="zh-CN" sz="2400" b="1" dirty="0"/>
              <a:t>2</a:t>
            </a:r>
            <a:r>
              <a:rPr lang="zh-CN" altLang="en-US" sz="2400" b="1" dirty="0"/>
              <a:t>）重叠子问题性质</a:t>
            </a:r>
            <a:endParaRPr lang="zh-CN" altLang="en-US" sz="2400" b="1" dirty="0">
              <a:sym typeface="Symbol" pitchFamily="18" charset="2"/>
            </a:endParaRPr>
          </a:p>
          <a:p>
            <a:pPr>
              <a:lnSpc>
                <a:spcPct val="140000"/>
              </a:lnSpc>
              <a:buFont typeface="Symbol" pitchFamily="18" charset="2"/>
              <a:buChar char="·"/>
            </a:pPr>
            <a:r>
              <a:rPr lang="zh-CN" altLang="en-US" sz="2400" b="1" dirty="0">
                <a:solidFill>
                  <a:srgbClr val="000066"/>
                </a:solidFill>
              </a:rPr>
              <a:t>掌握设计动态规划算法的步骤。</a:t>
            </a:r>
            <a:br>
              <a:rPr lang="zh-CN" altLang="en-US" sz="2400" b="1" dirty="0">
                <a:solidFill>
                  <a:srgbClr val="000066"/>
                </a:solidFill>
              </a:rPr>
            </a:br>
            <a:r>
              <a:rPr lang="zh-CN" altLang="en-US" sz="2400" b="1" dirty="0"/>
              <a:t>（</a:t>
            </a:r>
            <a:r>
              <a:rPr lang="en-US" altLang="zh-CN" sz="2400" b="1" dirty="0"/>
              <a:t> 1 </a:t>
            </a:r>
            <a:r>
              <a:rPr lang="zh-CN" altLang="en-US" sz="2400" b="1" dirty="0"/>
              <a:t>）找出最优解的性质，并刻划其结构特征。</a:t>
            </a:r>
            <a:br>
              <a:rPr lang="zh-CN" altLang="en-US" sz="2400" b="1" dirty="0"/>
            </a:br>
            <a:r>
              <a:rPr lang="zh-CN" altLang="en-US" sz="2400" b="1" dirty="0"/>
              <a:t>（</a:t>
            </a:r>
            <a:r>
              <a:rPr lang="en-US" altLang="zh-CN" sz="2400" b="1" dirty="0"/>
              <a:t> 2 </a:t>
            </a:r>
            <a:r>
              <a:rPr lang="zh-CN" altLang="en-US" sz="2400" b="1" dirty="0"/>
              <a:t>）递归地定义最优值。</a:t>
            </a:r>
            <a:br>
              <a:rPr lang="zh-CN" altLang="en-US" sz="2400" b="1" dirty="0"/>
            </a:br>
            <a:r>
              <a:rPr lang="zh-CN" altLang="en-US" sz="2400" b="1" dirty="0"/>
              <a:t>（</a:t>
            </a:r>
            <a:r>
              <a:rPr lang="en-US" altLang="zh-CN" sz="2400" b="1" dirty="0"/>
              <a:t> 3 </a:t>
            </a:r>
            <a:r>
              <a:rPr lang="zh-CN" altLang="en-US" sz="2400" b="1" dirty="0"/>
              <a:t>）以自底向上的方式计算出最优值。</a:t>
            </a:r>
            <a:endParaRPr lang="en-US" altLang="zh-CN" sz="2400" b="1" dirty="0"/>
          </a:p>
          <a:p>
            <a:pPr marL="0" lvl="1" indent="0">
              <a:lnSpc>
                <a:spcPct val="140000"/>
              </a:lnSpc>
              <a:buSzPct val="85000"/>
              <a:buNone/>
            </a:pPr>
            <a:r>
              <a:rPr lang="zh-CN" altLang="en-US" b="1" dirty="0">
                <a:ea typeface="黑体" pitchFamily="2" charset="-122"/>
              </a:rPr>
              <a:t>    （ </a:t>
            </a:r>
            <a:r>
              <a:rPr lang="en-US" altLang="zh-CN" b="1" dirty="0">
                <a:ea typeface="黑体" pitchFamily="2" charset="-122"/>
              </a:rPr>
              <a:t>4 </a:t>
            </a:r>
            <a:r>
              <a:rPr lang="zh-CN" altLang="en-US" b="1" dirty="0">
                <a:ea typeface="黑体" pitchFamily="2" charset="-122"/>
              </a:rPr>
              <a:t>）根据最优值的信息构造最优解</a:t>
            </a:r>
          </a:p>
        </p:txBody>
      </p:sp>
      <p:sp>
        <p:nvSpPr>
          <p:cNvPr id="336900" name="Rectangle 4"/>
          <p:cNvSpPr>
            <a:spLocks noChangeArrowheads="1"/>
          </p:cNvSpPr>
          <p:nvPr/>
        </p:nvSpPr>
        <p:spPr bwMode="auto">
          <a:xfrm>
            <a:off x="762000" y="609600"/>
            <a:ext cx="5257800" cy="762000"/>
          </a:xfrm>
          <a:prstGeom prst="rect">
            <a:avLst/>
          </a:prstGeom>
          <a:noFill/>
          <a:ln w="9525">
            <a:noFill/>
            <a:miter lim="800000"/>
            <a:headEnd/>
            <a:tailEnd/>
          </a:ln>
          <a:effectLst/>
        </p:spPr>
        <p:txBody>
          <a:bodyPr anchor="ctr"/>
          <a:lstStyle/>
          <a:p>
            <a:r>
              <a:rPr lang="zh-CN" altLang="en-US" sz="3200" b="1">
                <a:solidFill>
                  <a:srgbClr val="0000FF"/>
                </a:solidFill>
              </a:rPr>
              <a:t>学习要点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6899">
                                            <p:txEl>
                                              <p:pRg st="0" end="0"/>
                                            </p:txEl>
                                          </p:spTgt>
                                        </p:tgtEl>
                                        <p:attrNameLst>
                                          <p:attrName>style.visibility</p:attrName>
                                        </p:attrNameLst>
                                      </p:cBhvr>
                                      <p:to>
                                        <p:strVal val="visible"/>
                                      </p:to>
                                    </p:set>
                                    <p:animEffect transition="in" filter="wipe(left)">
                                      <p:cBhvr>
                                        <p:cTn id="7" dur="500"/>
                                        <p:tgtEl>
                                          <p:spTgt spid="336899">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6899">
                                            <p:txEl>
                                              <p:pRg st="1" end="1"/>
                                            </p:txEl>
                                          </p:spTgt>
                                        </p:tgtEl>
                                        <p:attrNameLst>
                                          <p:attrName>style.visibility</p:attrName>
                                        </p:attrNameLst>
                                      </p:cBhvr>
                                      <p:to>
                                        <p:strVal val="visible"/>
                                      </p:to>
                                    </p:set>
                                    <p:animEffect transition="in" filter="wipe(left)">
                                      <p:cBhvr>
                                        <p:cTn id="11" dur="500"/>
                                        <p:tgtEl>
                                          <p:spTgt spid="336899">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36899">
                                            <p:txEl>
                                              <p:pRg st="2" end="2"/>
                                            </p:txEl>
                                          </p:spTgt>
                                        </p:tgtEl>
                                        <p:attrNameLst>
                                          <p:attrName>style.visibility</p:attrName>
                                        </p:attrNameLst>
                                      </p:cBhvr>
                                      <p:to>
                                        <p:strVal val="visible"/>
                                      </p:to>
                                    </p:set>
                                    <p:animEffect transition="in" filter="wipe(left)">
                                      <p:cBhvr>
                                        <p:cTn id="15" dur="500"/>
                                        <p:tgtEl>
                                          <p:spTgt spid="336899">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36899">
                                            <p:txEl>
                                              <p:pRg st="3" end="3"/>
                                            </p:txEl>
                                          </p:spTgt>
                                        </p:tgtEl>
                                        <p:attrNameLst>
                                          <p:attrName>style.visibility</p:attrName>
                                        </p:attrNameLst>
                                      </p:cBhvr>
                                      <p:to>
                                        <p:strVal val="visible"/>
                                      </p:to>
                                    </p:set>
                                    <p:animEffect transition="in" filter="wipe(left)">
                                      <p:cBhvr>
                                        <p:cTn id="19" dur="500"/>
                                        <p:tgtEl>
                                          <p:spTgt spid="3368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动态规划方法</a:t>
            </a:r>
          </a:p>
        </p:txBody>
      </p:sp>
      <p:sp>
        <p:nvSpPr>
          <p:cNvPr id="3" name="内容占位符 2"/>
          <p:cNvSpPr>
            <a:spLocks noGrp="1"/>
          </p:cNvSpPr>
          <p:nvPr>
            <p:ph idx="1"/>
          </p:nvPr>
        </p:nvSpPr>
        <p:spPr/>
        <p:txBody>
          <a:bodyPr/>
          <a:lstStyle/>
          <a:p>
            <a:pPr marL="514350" indent="-457200">
              <a:lnSpc>
                <a:spcPct val="140000"/>
              </a:lnSpc>
              <a:buClr>
                <a:srgbClr val="990000"/>
              </a:buClr>
              <a:buFont typeface="Wingdings" pitchFamily="2" charset="2"/>
              <a:buChar char="v"/>
            </a:pPr>
            <a:r>
              <a:rPr lang="zh-CN" altLang="en-US" b="1" dirty="0">
                <a:solidFill>
                  <a:srgbClr val="000066"/>
                </a:solidFill>
                <a:latin typeface="宋体" pitchFamily="2" charset="-122"/>
              </a:rPr>
              <a:t>基本思想</a:t>
            </a:r>
            <a:endParaRPr lang="en-US" altLang="zh-CN" b="1" dirty="0">
              <a:solidFill>
                <a:srgbClr val="000066"/>
              </a:solidFill>
              <a:latin typeface="宋体" pitchFamily="2" charset="-122"/>
            </a:endParaRPr>
          </a:p>
          <a:p>
            <a:pPr marL="914400" lvl="1" indent="-457200">
              <a:lnSpc>
                <a:spcPct val="140000"/>
              </a:lnSpc>
              <a:buClr>
                <a:srgbClr val="990000"/>
              </a:buClr>
              <a:buFont typeface="Wingdings" pitchFamily="2" charset="2"/>
              <a:buChar char="v"/>
            </a:pPr>
            <a:r>
              <a:rPr lang="zh-CN" altLang="en-US" b="1" dirty="0">
                <a:solidFill>
                  <a:srgbClr val="000066"/>
                </a:solidFill>
                <a:latin typeface="宋体" pitchFamily="2" charset="-122"/>
              </a:rPr>
              <a:t>把原始问题划分成一系列子问题</a:t>
            </a:r>
          </a:p>
          <a:p>
            <a:pPr marL="914400" lvl="1" indent="-457200">
              <a:lnSpc>
                <a:spcPct val="140000"/>
              </a:lnSpc>
              <a:buClr>
                <a:srgbClr val="990000"/>
              </a:buClr>
              <a:buFont typeface="Wingdings" pitchFamily="2" charset="2"/>
              <a:buChar char="v"/>
            </a:pPr>
            <a:r>
              <a:rPr lang="zh-CN" altLang="en-US" b="1" dirty="0">
                <a:solidFill>
                  <a:srgbClr val="000066"/>
                </a:solidFill>
                <a:latin typeface="宋体" pitchFamily="2" charset="-122"/>
              </a:rPr>
              <a:t>求解每个子问题仅一次，并将其结果保存在一个表中，以后用到时直接存取，</a:t>
            </a:r>
          </a:p>
          <a:p>
            <a:pPr marL="914400" lvl="1" indent="-457200">
              <a:lnSpc>
                <a:spcPct val="140000"/>
              </a:lnSpc>
              <a:buClr>
                <a:srgbClr val="990000"/>
              </a:buClr>
              <a:buFont typeface="Wingdings" pitchFamily="2" charset="2"/>
              <a:buChar char="v"/>
            </a:pPr>
            <a:r>
              <a:rPr lang="zh-CN" altLang="en-US" b="1" dirty="0">
                <a:solidFill>
                  <a:srgbClr val="000066"/>
                </a:solidFill>
                <a:latin typeface="宋体" pitchFamily="2" charset="-122"/>
              </a:rPr>
              <a:t>自底向上地计算</a:t>
            </a:r>
            <a:endParaRPr lang="en-US" altLang="zh-CN" b="1" dirty="0">
              <a:solidFill>
                <a:srgbClr val="000066"/>
              </a:solidFill>
              <a:latin typeface="宋体" pitchFamily="2" charset="-122"/>
            </a:endParaRPr>
          </a:p>
          <a:p>
            <a:pPr marL="514350" indent="-457200">
              <a:lnSpc>
                <a:spcPct val="140000"/>
              </a:lnSpc>
              <a:buClr>
                <a:srgbClr val="990000"/>
              </a:buClr>
              <a:buFont typeface="Wingdings" pitchFamily="2" charset="2"/>
              <a:buChar char="v"/>
            </a:pPr>
            <a:r>
              <a:rPr lang="zh-CN" altLang="en-US" b="1" dirty="0">
                <a:solidFill>
                  <a:srgbClr val="000066"/>
                </a:solidFill>
                <a:latin typeface="宋体" pitchFamily="2" charset="-122"/>
              </a:rPr>
              <a:t>适用范围</a:t>
            </a:r>
          </a:p>
          <a:p>
            <a:pPr marL="914400" lvl="1" indent="-457200">
              <a:lnSpc>
                <a:spcPct val="140000"/>
              </a:lnSpc>
              <a:buClr>
                <a:srgbClr val="990000"/>
              </a:buClr>
              <a:buFont typeface="Wingdings" pitchFamily="2" charset="2"/>
              <a:buChar char="v"/>
            </a:pPr>
            <a:r>
              <a:rPr lang="zh-CN" altLang="en-US" b="1" dirty="0">
                <a:solidFill>
                  <a:srgbClr val="000066"/>
                </a:solidFill>
                <a:latin typeface="宋体" pitchFamily="2" charset="-122"/>
              </a:rPr>
              <a:t>一类优化问题：可分为多个相关子问题，子问题的解被重复使用</a:t>
            </a:r>
          </a:p>
          <a:p>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动态规划方法</a:t>
            </a:r>
          </a:p>
        </p:txBody>
      </p:sp>
      <p:sp>
        <p:nvSpPr>
          <p:cNvPr id="3" name="内容占位符 2"/>
          <p:cNvSpPr>
            <a:spLocks noGrp="1"/>
          </p:cNvSpPr>
          <p:nvPr>
            <p:ph idx="1"/>
          </p:nvPr>
        </p:nvSpPr>
        <p:spPr/>
        <p:txBody>
          <a:bodyPr/>
          <a:lstStyle/>
          <a:p>
            <a:r>
              <a:rPr lang="zh-CN" altLang="en-US" dirty="0"/>
              <a:t>适用条件</a:t>
            </a:r>
            <a:endParaRPr lang="en-US" altLang="zh-CN" dirty="0"/>
          </a:p>
          <a:p>
            <a:pPr marL="914400" lvl="1" indent="-457200">
              <a:lnSpc>
                <a:spcPct val="130000"/>
              </a:lnSpc>
              <a:buClr>
                <a:srgbClr val="990000"/>
              </a:buClr>
              <a:buFont typeface="Wingdings" pitchFamily="2" charset="2"/>
              <a:buAutoNum type="arabicPeriod"/>
            </a:pPr>
            <a:r>
              <a:rPr lang="zh-CN" altLang="en-US" dirty="0"/>
              <a:t>优化子结构</a:t>
            </a:r>
          </a:p>
          <a:p>
            <a:pPr marL="1371600" lvl="2" indent="-457200">
              <a:lnSpc>
                <a:spcPct val="130000"/>
              </a:lnSpc>
              <a:buClr>
                <a:srgbClr val="9900FF"/>
              </a:buClr>
              <a:buFont typeface="Wingdings" pitchFamily="2" charset="2"/>
              <a:buChar char="ü"/>
            </a:pPr>
            <a:r>
              <a:rPr lang="zh-CN" altLang="en-US" dirty="0"/>
              <a:t>当一个问题的优化解包含了子问题的优化解时，我们说这个问题具有优化子结构。</a:t>
            </a:r>
          </a:p>
          <a:p>
            <a:pPr marL="1371600" lvl="2" indent="-457200">
              <a:lnSpc>
                <a:spcPct val="130000"/>
              </a:lnSpc>
              <a:buClr>
                <a:srgbClr val="9900FF"/>
              </a:buClr>
              <a:buFont typeface="Wingdings" pitchFamily="2" charset="2"/>
              <a:buChar char="ü"/>
            </a:pPr>
            <a:r>
              <a:rPr lang="zh-CN" altLang="en-US" dirty="0"/>
              <a:t>优化子结构使得我们能自下而上地完成求解过程</a:t>
            </a:r>
            <a:endParaRPr lang="en-US" altLang="zh-CN" dirty="0"/>
          </a:p>
          <a:p>
            <a:pPr marL="1371600" lvl="2" indent="-457200">
              <a:lnSpc>
                <a:spcPct val="130000"/>
              </a:lnSpc>
              <a:buClr>
                <a:srgbClr val="9900FF"/>
              </a:buClr>
              <a:buFont typeface="Wingdings" pitchFamily="2" charset="2"/>
              <a:buChar char="ü"/>
            </a:pPr>
            <a:r>
              <a:rPr lang="zh-CN" altLang="en-US" dirty="0"/>
              <a:t>证明：首先假设由问题的最优解导出的子问题的解不是最优的，然后再设法说明在这个假设下可构造出比原问题最优解更好的解，从而导致矛盾。 </a:t>
            </a:r>
          </a:p>
          <a:p>
            <a:pPr lvl="1"/>
            <a:endParaRPr lang="zh-CN" alt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动态规划方法</a:t>
            </a:r>
          </a:p>
        </p:txBody>
      </p:sp>
      <p:sp>
        <p:nvSpPr>
          <p:cNvPr id="3" name="内容占位符 2"/>
          <p:cNvSpPr>
            <a:spLocks noGrp="1"/>
          </p:cNvSpPr>
          <p:nvPr>
            <p:ph idx="1"/>
          </p:nvPr>
        </p:nvSpPr>
        <p:spPr/>
        <p:txBody>
          <a:bodyPr/>
          <a:lstStyle/>
          <a:p>
            <a:r>
              <a:rPr lang="zh-CN" altLang="en-US" dirty="0"/>
              <a:t>适用条件</a:t>
            </a:r>
            <a:endParaRPr lang="en-US" altLang="zh-CN" dirty="0"/>
          </a:p>
          <a:p>
            <a:pPr marL="914400" lvl="1" indent="-457200">
              <a:lnSpc>
                <a:spcPct val="130000"/>
              </a:lnSpc>
              <a:buClr>
                <a:srgbClr val="990000"/>
              </a:buClr>
              <a:buFont typeface="+mj-lt"/>
              <a:buAutoNum type="arabicPeriod" startAt="2"/>
            </a:pPr>
            <a:r>
              <a:rPr lang="zh-CN" altLang="en-US" dirty="0"/>
              <a:t>重叠子问题</a:t>
            </a:r>
          </a:p>
          <a:p>
            <a:pPr marL="1371600" lvl="2" indent="-457200">
              <a:lnSpc>
                <a:spcPct val="130000"/>
              </a:lnSpc>
              <a:buClr>
                <a:srgbClr val="9900FF"/>
              </a:buClr>
              <a:buFont typeface="Wingdings" pitchFamily="2" charset="2"/>
              <a:buChar char="ü"/>
            </a:pPr>
            <a:r>
              <a:rPr lang="zh-CN" altLang="en-US" dirty="0"/>
              <a:t>在问题的求解过程中，很多子问题的解将被多次使用</a:t>
            </a:r>
          </a:p>
          <a:p>
            <a:pPr lvl="2">
              <a:buFont typeface="Wingdings" pitchFamily="2" charset="2"/>
              <a:buChar char="ü"/>
            </a:pPr>
            <a:r>
              <a:rPr lang="zh-CN" altLang="en-US" dirty="0"/>
              <a:t>对每一个子问题只解一次，而后将其解保存在一个表格中，当再次需要解此子问题时，只是简单地用常数时间查看一下结果。</a:t>
            </a:r>
            <a:endParaRPr lang="en-US" altLang="zh-CN" dirty="0"/>
          </a:p>
          <a:p>
            <a:pPr lvl="2">
              <a:buFont typeface="Wingdings" pitchFamily="2" charset="2"/>
              <a:buChar char="ü"/>
            </a:pP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最长公共子序列问题</a:t>
            </a:r>
          </a:p>
        </p:txBody>
      </p:sp>
      <p:sp>
        <p:nvSpPr>
          <p:cNvPr id="3" name="内容占位符 2"/>
          <p:cNvSpPr>
            <a:spLocks noGrp="1"/>
          </p:cNvSpPr>
          <p:nvPr>
            <p:ph idx="1"/>
          </p:nvPr>
        </p:nvSpPr>
        <p:spPr/>
        <p:txBody>
          <a:bodyPr/>
          <a:lstStyle/>
          <a:p>
            <a:r>
              <a:rPr lang="zh-CN" altLang="en-US" dirty="0"/>
              <a:t>子序列</a:t>
            </a:r>
            <a:endParaRPr lang="en-US" altLang="zh-CN" dirty="0"/>
          </a:p>
          <a:p>
            <a:pPr lvl="1"/>
            <a:r>
              <a:rPr lang="zh-CN" altLang="en-US" dirty="0">
                <a:solidFill>
                  <a:srgbClr val="000066"/>
                </a:solidFill>
                <a:ea typeface="楷体_GB2312" pitchFamily="49" charset="-122"/>
              </a:rPr>
              <a:t>序列：</a:t>
            </a:r>
            <a:r>
              <a:rPr lang="en-US" altLang="zh-CN" dirty="0">
                <a:solidFill>
                  <a:srgbClr val="000066"/>
                </a:solidFill>
                <a:ea typeface="楷体_GB2312" pitchFamily="49" charset="-122"/>
              </a:rPr>
              <a:t>X=&lt;A</a:t>
            </a:r>
            <a:r>
              <a:rPr lang="zh-CN" altLang="en-US" dirty="0">
                <a:solidFill>
                  <a:srgbClr val="000066"/>
                </a:solidFill>
                <a:ea typeface="楷体_GB2312" pitchFamily="49" charset="-122"/>
              </a:rPr>
              <a:t>，</a:t>
            </a:r>
            <a:r>
              <a:rPr lang="en-US" altLang="zh-CN" dirty="0">
                <a:solidFill>
                  <a:srgbClr val="000066"/>
                </a:solidFill>
                <a:ea typeface="楷体_GB2312" pitchFamily="49" charset="-122"/>
              </a:rPr>
              <a:t>B</a:t>
            </a:r>
            <a:r>
              <a:rPr lang="zh-CN" altLang="en-US" dirty="0">
                <a:solidFill>
                  <a:srgbClr val="000066"/>
                </a:solidFill>
                <a:ea typeface="楷体_GB2312" pitchFamily="49" charset="-122"/>
              </a:rPr>
              <a:t>，</a:t>
            </a:r>
            <a:r>
              <a:rPr lang="en-US" altLang="zh-CN" dirty="0">
                <a:solidFill>
                  <a:srgbClr val="000066"/>
                </a:solidFill>
                <a:ea typeface="楷体_GB2312" pitchFamily="49" charset="-122"/>
              </a:rPr>
              <a:t>C</a:t>
            </a:r>
            <a:r>
              <a:rPr lang="zh-CN" altLang="en-US" dirty="0">
                <a:solidFill>
                  <a:srgbClr val="000066"/>
                </a:solidFill>
                <a:ea typeface="楷体_GB2312" pitchFamily="49" charset="-122"/>
              </a:rPr>
              <a:t>，</a:t>
            </a:r>
            <a:r>
              <a:rPr lang="en-US" altLang="zh-CN" dirty="0">
                <a:solidFill>
                  <a:srgbClr val="000066"/>
                </a:solidFill>
                <a:ea typeface="楷体_GB2312" pitchFamily="49" charset="-122"/>
              </a:rPr>
              <a:t>B</a:t>
            </a:r>
            <a:r>
              <a:rPr lang="zh-CN" altLang="en-US" dirty="0">
                <a:solidFill>
                  <a:srgbClr val="000066"/>
                </a:solidFill>
                <a:ea typeface="楷体_GB2312" pitchFamily="49" charset="-122"/>
              </a:rPr>
              <a:t>，</a:t>
            </a:r>
            <a:r>
              <a:rPr lang="en-US" altLang="zh-CN" dirty="0">
                <a:solidFill>
                  <a:srgbClr val="000066"/>
                </a:solidFill>
                <a:ea typeface="楷体_GB2312" pitchFamily="49" charset="-122"/>
              </a:rPr>
              <a:t>D</a:t>
            </a:r>
            <a:r>
              <a:rPr lang="zh-CN" altLang="en-US" dirty="0">
                <a:solidFill>
                  <a:srgbClr val="000066"/>
                </a:solidFill>
                <a:ea typeface="楷体_GB2312" pitchFamily="49" charset="-122"/>
              </a:rPr>
              <a:t>，</a:t>
            </a:r>
            <a:r>
              <a:rPr lang="en-US" altLang="zh-CN" dirty="0">
                <a:solidFill>
                  <a:srgbClr val="000066"/>
                </a:solidFill>
                <a:ea typeface="楷体_GB2312" pitchFamily="49" charset="-122"/>
              </a:rPr>
              <a:t>A</a:t>
            </a:r>
            <a:r>
              <a:rPr lang="zh-CN" altLang="en-US" dirty="0">
                <a:solidFill>
                  <a:srgbClr val="000066"/>
                </a:solidFill>
                <a:ea typeface="楷体_GB2312" pitchFamily="49" charset="-122"/>
              </a:rPr>
              <a:t>，</a:t>
            </a:r>
            <a:r>
              <a:rPr lang="en-US" altLang="zh-CN" dirty="0">
                <a:solidFill>
                  <a:srgbClr val="000066"/>
                </a:solidFill>
                <a:ea typeface="楷体_GB2312" pitchFamily="49" charset="-122"/>
              </a:rPr>
              <a:t>B&gt;</a:t>
            </a:r>
          </a:p>
          <a:p>
            <a:pPr lvl="1"/>
            <a:r>
              <a:rPr lang="en-US" altLang="zh-CN" dirty="0">
                <a:solidFill>
                  <a:srgbClr val="000066"/>
                </a:solidFill>
                <a:ea typeface="楷体_GB2312" pitchFamily="49" charset="-122"/>
              </a:rPr>
              <a:t>Z=&lt;B</a:t>
            </a:r>
            <a:r>
              <a:rPr lang="zh-CN" altLang="en-US" dirty="0">
                <a:solidFill>
                  <a:srgbClr val="000066"/>
                </a:solidFill>
                <a:ea typeface="楷体_GB2312" pitchFamily="49" charset="-122"/>
              </a:rPr>
              <a:t>，</a:t>
            </a:r>
            <a:r>
              <a:rPr lang="en-US" altLang="zh-CN" dirty="0">
                <a:solidFill>
                  <a:srgbClr val="000066"/>
                </a:solidFill>
                <a:ea typeface="楷体_GB2312" pitchFamily="49" charset="-122"/>
              </a:rPr>
              <a:t>C</a:t>
            </a:r>
            <a:r>
              <a:rPr lang="zh-CN" altLang="en-US" dirty="0">
                <a:solidFill>
                  <a:srgbClr val="000066"/>
                </a:solidFill>
                <a:ea typeface="楷体_GB2312" pitchFamily="49" charset="-122"/>
              </a:rPr>
              <a:t>，</a:t>
            </a:r>
            <a:r>
              <a:rPr lang="en-US" altLang="zh-CN" dirty="0">
                <a:solidFill>
                  <a:srgbClr val="000066"/>
                </a:solidFill>
                <a:ea typeface="楷体_GB2312" pitchFamily="49" charset="-122"/>
              </a:rPr>
              <a:t>D</a:t>
            </a:r>
            <a:r>
              <a:rPr lang="zh-CN" altLang="en-US" dirty="0">
                <a:solidFill>
                  <a:srgbClr val="000066"/>
                </a:solidFill>
                <a:ea typeface="楷体_GB2312" pitchFamily="49" charset="-122"/>
              </a:rPr>
              <a:t>，</a:t>
            </a:r>
            <a:r>
              <a:rPr lang="en-US" altLang="zh-CN" dirty="0">
                <a:solidFill>
                  <a:srgbClr val="000066"/>
                </a:solidFill>
                <a:ea typeface="楷体_GB2312" pitchFamily="49" charset="-122"/>
              </a:rPr>
              <a:t>B&gt;</a:t>
            </a:r>
            <a:r>
              <a:rPr lang="zh-CN" altLang="en-US" dirty="0">
                <a:solidFill>
                  <a:srgbClr val="000066"/>
                </a:solidFill>
                <a:ea typeface="楷体_GB2312" pitchFamily="49" charset="-122"/>
              </a:rPr>
              <a:t>是</a:t>
            </a:r>
            <a:r>
              <a:rPr lang="en-US" altLang="zh-CN" dirty="0">
                <a:solidFill>
                  <a:srgbClr val="000066"/>
                </a:solidFill>
                <a:ea typeface="楷体_GB2312" pitchFamily="49" charset="-122"/>
              </a:rPr>
              <a:t>X</a:t>
            </a:r>
            <a:r>
              <a:rPr lang="zh-CN" altLang="en-US" dirty="0">
                <a:solidFill>
                  <a:srgbClr val="000066"/>
                </a:solidFill>
                <a:ea typeface="楷体_GB2312" pitchFamily="49" charset="-122"/>
              </a:rPr>
              <a:t>的子序列</a:t>
            </a:r>
            <a:endParaRPr lang="en-US" altLang="zh-CN" dirty="0">
              <a:solidFill>
                <a:srgbClr val="000066"/>
              </a:solidFill>
              <a:ea typeface="楷体_GB2312" pitchFamily="49" charset="-122"/>
            </a:endParaRPr>
          </a:p>
          <a:p>
            <a:pPr lvl="1"/>
            <a:r>
              <a:rPr lang="en-US" altLang="zh-CN" dirty="0">
                <a:solidFill>
                  <a:srgbClr val="000066"/>
                </a:solidFill>
                <a:ea typeface="楷体_GB2312" pitchFamily="49" charset="-122"/>
              </a:rPr>
              <a:t>W=&lt;C,  A,  B,  D&gt;</a:t>
            </a:r>
            <a:r>
              <a:rPr lang="zh-CN" altLang="en-US" dirty="0">
                <a:solidFill>
                  <a:srgbClr val="000066"/>
                </a:solidFill>
                <a:ea typeface="楷体_GB2312" pitchFamily="49" charset="-122"/>
              </a:rPr>
              <a:t>不是</a:t>
            </a:r>
            <a:r>
              <a:rPr lang="en-US" altLang="zh-CN" dirty="0">
                <a:solidFill>
                  <a:srgbClr val="000066"/>
                </a:solidFill>
                <a:ea typeface="楷体_GB2312" pitchFamily="49" charset="-122"/>
              </a:rPr>
              <a:t>X</a:t>
            </a:r>
            <a:r>
              <a:rPr lang="zh-CN" altLang="en-US" dirty="0">
                <a:solidFill>
                  <a:srgbClr val="000066"/>
                </a:solidFill>
                <a:ea typeface="楷体_GB2312" pitchFamily="49" charset="-122"/>
              </a:rPr>
              <a:t>的子序列</a:t>
            </a:r>
            <a:endParaRPr lang="en-US" altLang="zh-CN" dirty="0">
              <a:solidFill>
                <a:srgbClr val="000066"/>
              </a:solidFill>
              <a:ea typeface="楷体_GB2312" pitchFamily="49" charset="-122"/>
            </a:endParaRPr>
          </a:p>
          <a:p>
            <a:pPr lvl="1"/>
            <a:r>
              <a:rPr lang="zh-CN" altLang="en-US" dirty="0">
                <a:solidFill>
                  <a:srgbClr val="000066"/>
                </a:solidFill>
                <a:ea typeface="楷体_GB2312" pitchFamily="49" charset="-122"/>
              </a:rPr>
              <a:t>若给定序列</a:t>
            </a:r>
            <a:r>
              <a:rPr lang="en-US" altLang="zh-CN" dirty="0">
                <a:solidFill>
                  <a:srgbClr val="000066"/>
                </a:solidFill>
                <a:ea typeface="楷体_GB2312" pitchFamily="49" charset="-122"/>
              </a:rPr>
              <a:t>X={x</a:t>
            </a:r>
            <a:r>
              <a:rPr lang="en-US" altLang="zh-CN" baseline="-25000" dirty="0">
                <a:solidFill>
                  <a:srgbClr val="000066"/>
                </a:solidFill>
                <a:ea typeface="楷体_GB2312" pitchFamily="49" charset="-122"/>
              </a:rPr>
              <a:t>1</a:t>
            </a:r>
            <a:r>
              <a:rPr lang="en-US" altLang="zh-CN" dirty="0">
                <a:solidFill>
                  <a:srgbClr val="000066"/>
                </a:solidFill>
                <a:ea typeface="楷体_GB2312" pitchFamily="49" charset="-122"/>
              </a:rPr>
              <a:t>,x</a:t>
            </a:r>
            <a:r>
              <a:rPr lang="en-US" altLang="zh-CN" baseline="-25000" dirty="0">
                <a:solidFill>
                  <a:srgbClr val="000066"/>
                </a:solidFill>
                <a:ea typeface="楷体_GB2312" pitchFamily="49" charset="-122"/>
              </a:rPr>
              <a:t>2</a:t>
            </a:r>
            <a:r>
              <a:rPr lang="en-US" altLang="zh-CN" dirty="0">
                <a:solidFill>
                  <a:srgbClr val="000066"/>
                </a:solidFill>
                <a:ea typeface="楷体_GB2312" pitchFamily="49" charset="-122"/>
              </a:rPr>
              <a:t>,…,</a:t>
            </a:r>
            <a:r>
              <a:rPr lang="en-US" altLang="zh-CN" dirty="0" err="1">
                <a:solidFill>
                  <a:srgbClr val="000066"/>
                </a:solidFill>
                <a:ea typeface="楷体_GB2312" pitchFamily="49" charset="-122"/>
              </a:rPr>
              <a:t>x</a:t>
            </a:r>
            <a:r>
              <a:rPr lang="en-US" altLang="zh-CN" baseline="-25000" dirty="0" err="1">
                <a:solidFill>
                  <a:srgbClr val="000066"/>
                </a:solidFill>
                <a:ea typeface="楷体_GB2312" pitchFamily="49" charset="-122"/>
              </a:rPr>
              <a:t>m</a:t>
            </a:r>
            <a:r>
              <a:rPr lang="en-US" altLang="zh-CN" dirty="0">
                <a:solidFill>
                  <a:srgbClr val="000066"/>
                </a:solidFill>
                <a:ea typeface="楷体_GB2312" pitchFamily="49" charset="-122"/>
              </a:rPr>
              <a:t>}</a:t>
            </a:r>
            <a:r>
              <a:rPr lang="zh-CN" altLang="en-US" dirty="0">
                <a:solidFill>
                  <a:srgbClr val="000066"/>
                </a:solidFill>
                <a:ea typeface="楷体_GB2312" pitchFamily="49" charset="-122"/>
              </a:rPr>
              <a:t>，则另一序列</a:t>
            </a:r>
            <a:r>
              <a:rPr lang="en-US" altLang="zh-CN" dirty="0">
                <a:solidFill>
                  <a:srgbClr val="000066"/>
                </a:solidFill>
                <a:ea typeface="楷体_GB2312" pitchFamily="49" charset="-122"/>
              </a:rPr>
              <a:t>Z={z</a:t>
            </a:r>
            <a:r>
              <a:rPr lang="en-US" altLang="zh-CN" baseline="-25000" dirty="0">
                <a:solidFill>
                  <a:srgbClr val="000066"/>
                </a:solidFill>
                <a:ea typeface="楷体_GB2312" pitchFamily="49" charset="-122"/>
              </a:rPr>
              <a:t>1</a:t>
            </a:r>
            <a:r>
              <a:rPr lang="en-US" altLang="zh-CN" dirty="0">
                <a:solidFill>
                  <a:srgbClr val="000066"/>
                </a:solidFill>
                <a:ea typeface="楷体_GB2312" pitchFamily="49" charset="-122"/>
              </a:rPr>
              <a:t>,z</a:t>
            </a:r>
            <a:r>
              <a:rPr lang="en-US" altLang="zh-CN" baseline="-25000" dirty="0">
                <a:solidFill>
                  <a:srgbClr val="000066"/>
                </a:solidFill>
                <a:ea typeface="楷体_GB2312" pitchFamily="49" charset="-122"/>
              </a:rPr>
              <a:t>2</a:t>
            </a:r>
            <a:r>
              <a:rPr lang="en-US" altLang="zh-CN" dirty="0">
                <a:solidFill>
                  <a:srgbClr val="000066"/>
                </a:solidFill>
                <a:ea typeface="楷体_GB2312" pitchFamily="49" charset="-122"/>
              </a:rPr>
              <a:t>,…,</a:t>
            </a:r>
            <a:r>
              <a:rPr lang="en-US" altLang="zh-CN" dirty="0" err="1">
                <a:solidFill>
                  <a:srgbClr val="000066"/>
                </a:solidFill>
                <a:ea typeface="楷体_GB2312" pitchFamily="49" charset="-122"/>
              </a:rPr>
              <a:t>z</a:t>
            </a:r>
            <a:r>
              <a:rPr lang="en-US" altLang="zh-CN" baseline="-25000" dirty="0" err="1">
                <a:solidFill>
                  <a:srgbClr val="000066"/>
                </a:solidFill>
                <a:ea typeface="楷体_GB2312" pitchFamily="49" charset="-122"/>
              </a:rPr>
              <a:t>k</a:t>
            </a:r>
            <a:r>
              <a:rPr lang="en-US" altLang="zh-CN" dirty="0">
                <a:solidFill>
                  <a:srgbClr val="000066"/>
                </a:solidFill>
                <a:ea typeface="楷体_GB2312" pitchFamily="49" charset="-122"/>
              </a:rPr>
              <a:t>}</a:t>
            </a:r>
            <a:r>
              <a:rPr lang="zh-CN" altLang="en-US" dirty="0">
                <a:solidFill>
                  <a:srgbClr val="000066"/>
                </a:solidFill>
                <a:ea typeface="楷体_GB2312" pitchFamily="49" charset="-122"/>
              </a:rPr>
              <a:t> 是</a:t>
            </a:r>
            <a:r>
              <a:rPr lang="en-US" altLang="zh-CN" dirty="0">
                <a:solidFill>
                  <a:srgbClr val="000066"/>
                </a:solidFill>
                <a:ea typeface="楷体_GB2312" pitchFamily="49" charset="-122"/>
              </a:rPr>
              <a:t>X</a:t>
            </a:r>
            <a:r>
              <a:rPr lang="zh-CN" altLang="en-US" dirty="0">
                <a:solidFill>
                  <a:srgbClr val="000066"/>
                </a:solidFill>
                <a:ea typeface="楷体_GB2312" pitchFamily="49" charset="-122"/>
              </a:rPr>
              <a:t>的子序列，是指存在一个严格递增下标序列</a:t>
            </a:r>
            <a:r>
              <a:rPr lang="en-US" altLang="zh-CN" dirty="0">
                <a:solidFill>
                  <a:srgbClr val="000066"/>
                </a:solidFill>
                <a:ea typeface="楷体_GB2312" pitchFamily="49" charset="-122"/>
              </a:rPr>
              <a:t>{i</a:t>
            </a:r>
            <a:r>
              <a:rPr lang="en-US" altLang="zh-CN" baseline="-25000" dirty="0">
                <a:solidFill>
                  <a:srgbClr val="000066"/>
                </a:solidFill>
                <a:ea typeface="楷体_GB2312" pitchFamily="49" charset="-122"/>
              </a:rPr>
              <a:t>1</a:t>
            </a:r>
            <a:r>
              <a:rPr lang="en-US" altLang="zh-CN" dirty="0">
                <a:solidFill>
                  <a:srgbClr val="000066"/>
                </a:solidFill>
                <a:ea typeface="楷体_GB2312" pitchFamily="49" charset="-122"/>
              </a:rPr>
              <a:t>,i</a:t>
            </a:r>
            <a:r>
              <a:rPr lang="en-US" altLang="zh-CN" baseline="-25000" dirty="0">
                <a:solidFill>
                  <a:srgbClr val="000066"/>
                </a:solidFill>
                <a:ea typeface="楷体_GB2312" pitchFamily="49" charset="-122"/>
              </a:rPr>
              <a:t>2</a:t>
            </a:r>
            <a:r>
              <a:rPr lang="en-US" altLang="zh-CN" dirty="0">
                <a:solidFill>
                  <a:srgbClr val="000066"/>
                </a:solidFill>
                <a:ea typeface="楷体_GB2312" pitchFamily="49" charset="-122"/>
              </a:rPr>
              <a:t>,…,</a:t>
            </a:r>
            <a:r>
              <a:rPr lang="en-US" altLang="zh-CN" dirty="0" err="1">
                <a:solidFill>
                  <a:srgbClr val="000066"/>
                </a:solidFill>
                <a:ea typeface="楷体_GB2312" pitchFamily="49" charset="-122"/>
              </a:rPr>
              <a:t>i</a:t>
            </a:r>
            <a:r>
              <a:rPr lang="en-US" altLang="zh-CN" baseline="-25000" dirty="0" err="1">
                <a:solidFill>
                  <a:srgbClr val="000066"/>
                </a:solidFill>
                <a:ea typeface="楷体_GB2312" pitchFamily="49" charset="-122"/>
              </a:rPr>
              <a:t>k</a:t>
            </a:r>
            <a:r>
              <a:rPr lang="en-US" altLang="zh-CN" dirty="0">
                <a:solidFill>
                  <a:srgbClr val="000066"/>
                </a:solidFill>
                <a:ea typeface="楷体_GB2312" pitchFamily="49" charset="-122"/>
              </a:rPr>
              <a:t>}, </a:t>
            </a:r>
            <a:r>
              <a:rPr lang="zh-CN" altLang="en-US" dirty="0">
                <a:solidFill>
                  <a:srgbClr val="000066"/>
                </a:solidFill>
                <a:ea typeface="楷体_GB2312" pitchFamily="49" charset="-122"/>
              </a:rPr>
              <a:t>使得对于所有</a:t>
            </a:r>
            <a:r>
              <a:rPr lang="en-US" altLang="zh-CN" dirty="0">
                <a:solidFill>
                  <a:srgbClr val="000066"/>
                </a:solidFill>
                <a:ea typeface="楷体_GB2312" pitchFamily="49" charset="-122"/>
              </a:rPr>
              <a:t>j=1,2,…,k</a:t>
            </a:r>
            <a:r>
              <a:rPr lang="zh-CN" altLang="en-US" dirty="0">
                <a:solidFill>
                  <a:srgbClr val="000066"/>
                </a:solidFill>
                <a:ea typeface="楷体_GB2312" pitchFamily="49" charset="-122"/>
              </a:rPr>
              <a:t>有：</a:t>
            </a:r>
            <a:r>
              <a:rPr lang="en-US" altLang="zh-CN" dirty="0" err="1">
                <a:solidFill>
                  <a:srgbClr val="000066"/>
                </a:solidFill>
                <a:ea typeface="楷体_GB2312" pitchFamily="49" charset="-122"/>
              </a:rPr>
              <a:t>z</a:t>
            </a:r>
            <a:r>
              <a:rPr lang="en-US" altLang="zh-CN" baseline="-25000" dirty="0" err="1">
                <a:solidFill>
                  <a:srgbClr val="000066"/>
                </a:solidFill>
                <a:ea typeface="楷体_GB2312" pitchFamily="49" charset="-122"/>
              </a:rPr>
              <a:t>j</a:t>
            </a:r>
            <a:r>
              <a:rPr lang="en-US" altLang="zh-CN" dirty="0">
                <a:solidFill>
                  <a:srgbClr val="000066"/>
                </a:solidFill>
                <a:ea typeface="楷体_GB2312" pitchFamily="49" charset="-122"/>
              </a:rPr>
              <a:t>=</a:t>
            </a:r>
            <a:r>
              <a:rPr lang="en-US" altLang="zh-CN" dirty="0" err="1">
                <a:solidFill>
                  <a:srgbClr val="000066"/>
                </a:solidFill>
                <a:ea typeface="楷体_GB2312" pitchFamily="49" charset="-122"/>
              </a:rPr>
              <a:t>x</a:t>
            </a:r>
            <a:r>
              <a:rPr lang="en-US" altLang="zh-CN" baseline="-25000" dirty="0" err="1">
                <a:solidFill>
                  <a:srgbClr val="000066"/>
                </a:solidFill>
                <a:ea typeface="楷体_GB2312" pitchFamily="49" charset="-122"/>
              </a:rPr>
              <a:t>i</a:t>
            </a:r>
            <a:r>
              <a:rPr lang="en-US" altLang="zh-CN" baseline="-50000" dirty="0" err="1">
                <a:solidFill>
                  <a:srgbClr val="000066"/>
                </a:solidFill>
                <a:ea typeface="楷体_GB2312" pitchFamily="49" charset="-122"/>
              </a:rPr>
              <a:t>j</a:t>
            </a:r>
            <a:r>
              <a:rPr lang="zh-CN" altLang="en-US" dirty="0">
                <a:solidFill>
                  <a:srgbClr val="000066"/>
                </a:solidFill>
                <a:ea typeface="楷体_GB2312" pitchFamily="49" charset="-122"/>
              </a:rPr>
              <a:t>。</a:t>
            </a:r>
            <a:endParaRPr lang="en-US" altLang="zh-CN" dirty="0">
              <a:solidFill>
                <a:srgbClr val="000066"/>
              </a:solidFill>
              <a:ea typeface="楷体_GB2312" pitchFamily="49" charset="-122"/>
            </a:endParaRPr>
          </a:p>
          <a:p>
            <a:pPr lvl="1"/>
            <a:endParaRPr lang="zh-CN" alt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最长公共子序列问题</a:t>
            </a:r>
          </a:p>
        </p:txBody>
      </p:sp>
      <p:sp>
        <p:nvSpPr>
          <p:cNvPr id="3" name="内容占位符 2"/>
          <p:cNvSpPr>
            <a:spLocks noGrp="1"/>
          </p:cNvSpPr>
          <p:nvPr>
            <p:ph idx="1"/>
          </p:nvPr>
        </p:nvSpPr>
        <p:spPr>
          <a:xfrm>
            <a:off x="533400" y="1371600"/>
            <a:ext cx="7772400" cy="5225752"/>
          </a:xfrm>
        </p:spPr>
        <p:txBody>
          <a:bodyPr/>
          <a:lstStyle/>
          <a:p>
            <a:r>
              <a:rPr lang="zh-CN" altLang="en-US" dirty="0"/>
              <a:t>公共子序列</a:t>
            </a:r>
            <a:endParaRPr lang="en-US" altLang="zh-CN" dirty="0"/>
          </a:p>
          <a:p>
            <a:pPr lvl="1"/>
            <a:r>
              <a:rPr lang="en-US" altLang="zh-CN" dirty="0">
                <a:solidFill>
                  <a:srgbClr val="000066"/>
                </a:solidFill>
                <a:ea typeface="楷体_GB2312" pitchFamily="49" charset="-122"/>
              </a:rPr>
              <a:t>X</a:t>
            </a:r>
            <a:r>
              <a:rPr lang="en-US" altLang="zh-CN" dirty="0">
                <a:ea typeface="楷体_GB2312" pitchFamily="49" charset="-122"/>
              </a:rPr>
              <a:t>=&lt;A</a:t>
            </a:r>
            <a:r>
              <a:rPr lang="zh-CN" altLang="en-US" dirty="0">
                <a:ea typeface="楷体_GB2312" pitchFamily="49" charset="-122"/>
              </a:rPr>
              <a:t>，</a:t>
            </a:r>
            <a:r>
              <a:rPr lang="en-US" altLang="zh-CN" dirty="0">
                <a:ea typeface="楷体_GB2312" pitchFamily="49" charset="-122"/>
              </a:rPr>
              <a:t>B</a:t>
            </a:r>
            <a:r>
              <a:rPr lang="zh-CN" altLang="en-US" dirty="0">
                <a:ea typeface="楷体_GB2312" pitchFamily="49" charset="-122"/>
              </a:rPr>
              <a:t>，</a:t>
            </a:r>
            <a:r>
              <a:rPr lang="en-US" altLang="zh-CN" dirty="0">
                <a:ea typeface="楷体_GB2312" pitchFamily="49" charset="-122"/>
              </a:rPr>
              <a:t>C</a:t>
            </a:r>
            <a:r>
              <a:rPr lang="zh-CN" altLang="en-US" dirty="0">
                <a:ea typeface="楷体_GB2312" pitchFamily="49" charset="-122"/>
              </a:rPr>
              <a:t>，</a:t>
            </a:r>
            <a:r>
              <a:rPr lang="en-US" altLang="zh-CN" dirty="0">
                <a:ea typeface="楷体_GB2312" pitchFamily="49" charset="-122"/>
              </a:rPr>
              <a:t>B</a:t>
            </a:r>
            <a:r>
              <a:rPr lang="zh-CN" altLang="en-US" dirty="0">
                <a:ea typeface="楷体_GB2312" pitchFamily="49" charset="-122"/>
              </a:rPr>
              <a:t>，</a:t>
            </a:r>
            <a:r>
              <a:rPr lang="en-US" altLang="zh-CN" dirty="0">
                <a:ea typeface="楷体_GB2312" pitchFamily="49" charset="-122"/>
              </a:rPr>
              <a:t>D</a:t>
            </a:r>
            <a:r>
              <a:rPr lang="zh-CN" altLang="en-US" dirty="0">
                <a:ea typeface="楷体_GB2312" pitchFamily="49" charset="-122"/>
              </a:rPr>
              <a:t>，</a:t>
            </a:r>
            <a:r>
              <a:rPr lang="en-US" altLang="zh-CN" dirty="0">
                <a:ea typeface="楷体_GB2312" pitchFamily="49" charset="-122"/>
              </a:rPr>
              <a:t>A</a:t>
            </a:r>
            <a:r>
              <a:rPr lang="zh-CN" altLang="en-US" dirty="0">
                <a:ea typeface="楷体_GB2312" pitchFamily="49" charset="-122"/>
              </a:rPr>
              <a:t>，</a:t>
            </a:r>
            <a:r>
              <a:rPr lang="en-US" altLang="zh-CN" dirty="0">
                <a:ea typeface="楷体_GB2312" pitchFamily="49" charset="-122"/>
              </a:rPr>
              <a:t>B&gt;</a:t>
            </a:r>
          </a:p>
          <a:p>
            <a:pPr lvl="1"/>
            <a:r>
              <a:rPr lang="en-US" altLang="zh-CN" dirty="0">
                <a:ea typeface="楷体_GB2312" pitchFamily="49" charset="-122"/>
              </a:rPr>
              <a:t>Y=&lt;B</a:t>
            </a:r>
            <a:r>
              <a:rPr lang="zh-CN" altLang="en-US" dirty="0">
                <a:ea typeface="楷体_GB2312" pitchFamily="49" charset="-122"/>
              </a:rPr>
              <a:t>，</a:t>
            </a:r>
            <a:r>
              <a:rPr lang="en-US" altLang="zh-CN" dirty="0">
                <a:ea typeface="楷体_GB2312" pitchFamily="49" charset="-122"/>
              </a:rPr>
              <a:t>C</a:t>
            </a:r>
            <a:r>
              <a:rPr lang="zh-CN" altLang="en-US" dirty="0">
                <a:ea typeface="楷体_GB2312" pitchFamily="49" charset="-122"/>
              </a:rPr>
              <a:t>，</a:t>
            </a:r>
            <a:r>
              <a:rPr lang="en-US" altLang="zh-CN" dirty="0">
                <a:ea typeface="楷体_GB2312" pitchFamily="49" charset="-122"/>
              </a:rPr>
              <a:t>D</a:t>
            </a:r>
            <a:r>
              <a:rPr lang="zh-CN" altLang="en-US" dirty="0">
                <a:ea typeface="楷体_GB2312" pitchFamily="49" charset="-122"/>
              </a:rPr>
              <a:t>，</a:t>
            </a:r>
            <a:r>
              <a:rPr lang="en-US" altLang="zh-CN" dirty="0">
                <a:ea typeface="楷体_GB2312" pitchFamily="49" charset="-122"/>
              </a:rPr>
              <a:t>B，E&gt;</a:t>
            </a:r>
          </a:p>
          <a:p>
            <a:pPr lvl="1"/>
            <a:r>
              <a:rPr lang="en-US" altLang="zh-CN" dirty="0">
                <a:solidFill>
                  <a:srgbClr val="000066"/>
                </a:solidFill>
                <a:ea typeface="楷体_GB2312" pitchFamily="49" charset="-122"/>
              </a:rPr>
              <a:t>Z={B,  C,  D,  B}</a:t>
            </a:r>
            <a:r>
              <a:rPr lang="zh-CN" altLang="en-US" dirty="0">
                <a:solidFill>
                  <a:srgbClr val="000066"/>
                </a:solidFill>
                <a:ea typeface="楷体_GB2312" pitchFamily="49" charset="-122"/>
              </a:rPr>
              <a:t>是</a:t>
            </a:r>
            <a:r>
              <a:rPr lang="en-US" altLang="zh-CN" dirty="0">
                <a:solidFill>
                  <a:srgbClr val="000066"/>
                </a:solidFill>
                <a:ea typeface="楷体_GB2312" pitchFamily="49" charset="-122"/>
              </a:rPr>
              <a:t>X</a:t>
            </a:r>
            <a:r>
              <a:rPr lang="zh-CN" altLang="en-US" dirty="0">
                <a:solidFill>
                  <a:srgbClr val="000066"/>
                </a:solidFill>
                <a:ea typeface="楷体_GB2312" pitchFamily="49" charset="-122"/>
              </a:rPr>
              <a:t>和</a:t>
            </a:r>
            <a:r>
              <a:rPr lang="en-US" altLang="zh-CN" dirty="0">
                <a:solidFill>
                  <a:srgbClr val="000066"/>
                </a:solidFill>
                <a:ea typeface="楷体_GB2312" pitchFamily="49" charset="-122"/>
              </a:rPr>
              <a:t>Y</a:t>
            </a:r>
            <a:r>
              <a:rPr lang="zh-CN" altLang="en-US" dirty="0">
                <a:solidFill>
                  <a:srgbClr val="000066"/>
                </a:solidFill>
                <a:ea typeface="楷体_GB2312" pitchFamily="49" charset="-122"/>
              </a:rPr>
              <a:t>的公共子序列</a:t>
            </a:r>
            <a:endParaRPr lang="en-US" altLang="zh-CN" dirty="0">
              <a:solidFill>
                <a:srgbClr val="000066"/>
              </a:solidFill>
              <a:ea typeface="楷体_GB2312" pitchFamily="49" charset="-122"/>
            </a:endParaRPr>
          </a:p>
          <a:p>
            <a:r>
              <a:rPr lang="zh-CN" altLang="en-US" dirty="0"/>
              <a:t>最长公共子序列问题</a:t>
            </a:r>
            <a:endParaRPr lang="en-US" altLang="zh-CN" dirty="0"/>
          </a:p>
          <a:p>
            <a:pPr lvl="1"/>
            <a:r>
              <a:rPr lang="zh-CN" altLang="en-US" dirty="0"/>
              <a:t>输入：</a:t>
            </a:r>
            <a:r>
              <a:rPr lang="en-US" altLang="zh-CN" dirty="0">
                <a:solidFill>
                  <a:srgbClr val="000066"/>
                </a:solidFill>
                <a:ea typeface="楷体_GB2312" pitchFamily="49" charset="-122"/>
              </a:rPr>
              <a:t> X=&lt;x</a:t>
            </a:r>
            <a:r>
              <a:rPr lang="en-US" altLang="zh-CN" baseline="-25000" dirty="0">
                <a:solidFill>
                  <a:srgbClr val="000066"/>
                </a:solidFill>
                <a:ea typeface="楷体_GB2312" pitchFamily="49" charset="-122"/>
              </a:rPr>
              <a:t>1</a:t>
            </a:r>
            <a:r>
              <a:rPr lang="en-US" altLang="zh-CN" dirty="0">
                <a:solidFill>
                  <a:srgbClr val="000066"/>
                </a:solidFill>
                <a:ea typeface="楷体_GB2312" pitchFamily="49" charset="-122"/>
              </a:rPr>
              <a:t>,x</a:t>
            </a:r>
            <a:r>
              <a:rPr lang="en-US" altLang="zh-CN" baseline="-25000" dirty="0">
                <a:solidFill>
                  <a:srgbClr val="000066"/>
                </a:solidFill>
                <a:ea typeface="楷体_GB2312" pitchFamily="49" charset="-122"/>
              </a:rPr>
              <a:t>2</a:t>
            </a:r>
            <a:r>
              <a:rPr lang="en-US" altLang="zh-CN" dirty="0">
                <a:solidFill>
                  <a:srgbClr val="000066"/>
                </a:solidFill>
                <a:ea typeface="楷体_GB2312" pitchFamily="49" charset="-122"/>
              </a:rPr>
              <a:t>,…,</a:t>
            </a:r>
            <a:r>
              <a:rPr lang="en-US" altLang="zh-CN" dirty="0" err="1">
                <a:solidFill>
                  <a:srgbClr val="000066"/>
                </a:solidFill>
                <a:ea typeface="楷体_GB2312" pitchFamily="49" charset="-122"/>
              </a:rPr>
              <a:t>x</a:t>
            </a:r>
            <a:r>
              <a:rPr lang="en-US" altLang="zh-CN" baseline="-25000" dirty="0" err="1">
                <a:solidFill>
                  <a:srgbClr val="000066"/>
                </a:solidFill>
                <a:ea typeface="楷体_GB2312" pitchFamily="49" charset="-122"/>
              </a:rPr>
              <a:t>m</a:t>
            </a:r>
            <a:r>
              <a:rPr lang="en-US" altLang="zh-CN" dirty="0">
                <a:solidFill>
                  <a:srgbClr val="000066"/>
                </a:solidFill>
                <a:ea typeface="楷体_GB2312" pitchFamily="49" charset="-122"/>
              </a:rPr>
              <a:t>&gt;</a:t>
            </a:r>
            <a:r>
              <a:rPr lang="zh-CN" altLang="en-US" dirty="0">
                <a:solidFill>
                  <a:srgbClr val="000066"/>
                </a:solidFill>
                <a:ea typeface="楷体_GB2312" pitchFamily="49" charset="-122"/>
              </a:rPr>
              <a:t>，</a:t>
            </a:r>
            <a:r>
              <a:rPr lang="en-US" altLang="zh-CN" dirty="0">
                <a:solidFill>
                  <a:srgbClr val="000066"/>
                </a:solidFill>
                <a:ea typeface="楷体_GB2312" pitchFamily="49" charset="-122"/>
              </a:rPr>
              <a:t>Y=&lt;y</a:t>
            </a:r>
            <a:r>
              <a:rPr lang="en-US" altLang="zh-CN" baseline="-25000" dirty="0">
                <a:solidFill>
                  <a:srgbClr val="000066"/>
                </a:solidFill>
                <a:ea typeface="楷体_GB2312" pitchFamily="49" charset="-122"/>
              </a:rPr>
              <a:t>1</a:t>
            </a:r>
            <a:r>
              <a:rPr lang="en-US" altLang="zh-CN" dirty="0">
                <a:solidFill>
                  <a:srgbClr val="000066"/>
                </a:solidFill>
                <a:ea typeface="楷体_GB2312" pitchFamily="49" charset="-122"/>
              </a:rPr>
              <a:t>,y</a:t>
            </a:r>
            <a:r>
              <a:rPr lang="en-US" altLang="zh-CN" baseline="-25000" dirty="0">
                <a:solidFill>
                  <a:srgbClr val="000066"/>
                </a:solidFill>
                <a:ea typeface="楷体_GB2312" pitchFamily="49" charset="-122"/>
              </a:rPr>
              <a:t>2</a:t>
            </a:r>
            <a:r>
              <a:rPr lang="en-US" altLang="zh-CN" dirty="0">
                <a:solidFill>
                  <a:srgbClr val="000066"/>
                </a:solidFill>
                <a:ea typeface="楷体_GB2312" pitchFamily="49" charset="-122"/>
              </a:rPr>
              <a:t>,…,</a:t>
            </a:r>
            <a:r>
              <a:rPr lang="en-US" altLang="zh-CN" dirty="0" err="1">
                <a:solidFill>
                  <a:srgbClr val="000066"/>
                </a:solidFill>
                <a:ea typeface="楷体_GB2312" pitchFamily="49" charset="-122"/>
              </a:rPr>
              <a:t>y</a:t>
            </a:r>
            <a:r>
              <a:rPr lang="en-US" altLang="zh-CN" baseline="-25000" dirty="0" err="1">
                <a:solidFill>
                  <a:srgbClr val="000066"/>
                </a:solidFill>
                <a:ea typeface="楷体_GB2312" pitchFamily="49" charset="-122"/>
              </a:rPr>
              <a:t>n</a:t>
            </a:r>
            <a:r>
              <a:rPr lang="en-US" altLang="zh-CN" dirty="0">
                <a:solidFill>
                  <a:srgbClr val="000066"/>
                </a:solidFill>
                <a:ea typeface="楷体_GB2312" pitchFamily="49" charset="-122"/>
              </a:rPr>
              <a:t>&gt;</a:t>
            </a:r>
          </a:p>
          <a:p>
            <a:pPr lvl="1"/>
            <a:r>
              <a:rPr lang="zh-CN" altLang="en-US" dirty="0"/>
              <a:t>输出：</a:t>
            </a:r>
            <a:r>
              <a:rPr lang="en-US" altLang="zh-CN" dirty="0"/>
              <a:t>X</a:t>
            </a:r>
            <a:r>
              <a:rPr lang="zh-CN" altLang="en-US" dirty="0"/>
              <a:t>和</a:t>
            </a:r>
            <a:r>
              <a:rPr lang="en-US" altLang="zh-CN" dirty="0"/>
              <a:t>Y</a:t>
            </a:r>
            <a:r>
              <a:rPr lang="zh-CN" altLang="en-US" dirty="0"/>
              <a:t>的最长公共子序列</a:t>
            </a:r>
            <a:r>
              <a:rPr lang="en-US" altLang="zh-CN" dirty="0"/>
              <a:t>Z</a:t>
            </a:r>
            <a:endParaRPr lang="zh-CN" altLang="en-US" dirty="0"/>
          </a:p>
          <a:p>
            <a:r>
              <a:rPr lang="zh-CN" altLang="en-US" dirty="0"/>
              <a:t>穷举法</a:t>
            </a:r>
            <a:endParaRPr lang="en-US" altLang="zh-CN" dirty="0"/>
          </a:p>
          <a:p>
            <a:pPr lvl="1"/>
            <a:r>
              <a:rPr lang="zh-CN" altLang="en-US" dirty="0"/>
              <a:t>找到</a:t>
            </a:r>
            <a:r>
              <a:rPr lang="en-US" altLang="zh-CN" dirty="0"/>
              <a:t>X</a:t>
            </a:r>
            <a:r>
              <a:rPr lang="zh-CN" altLang="en-US" dirty="0"/>
              <a:t>的所有子序列，检查是否是</a:t>
            </a:r>
            <a:r>
              <a:rPr lang="en-US" altLang="zh-CN" dirty="0"/>
              <a:t>Y</a:t>
            </a:r>
            <a:r>
              <a:rPr lang="zh-CN" altLang="en-US" dirty="0"/>
              <a:t>的子序列，在检查过程中记录最长的公共子序列</a:t>
            </a:r>
            <a:endParaRPr lang="en-US" altLang="zh-CN" dirty="0"/>
          </a:p>
          <a:p>
            <a:pPr lvl="1"/>
            <a:r>
              <a:rPr lang="zh-CN" altLang="en-US" dirty="0"/>
              <a:t>很明显，共</a:t>
            </a:r>
            <a:r>
              <a:rPr lang="en-US" altLang="zh-CN" dirty="0"/>
              <a:t>2</a:t>
            </a:r>
            <a:r>
              <a:rPr lang="en-US" altLang="zh-CN" baseline="30000" dirty="0"/>
              <a:t>m</a:t>
            </a:r>
            <a:r>
              <a:rPr lang="zh-CN" altLang="en-US" dirty="0"/>
              <a:t>个不同子序列，需要指数时间。</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最长公共子序列问题</a:t>
            </a:r>
          </a:p>
        </p:txBody>
      </p:sp>
      <p:sp>
        <p:nvSpPr>
          <p:cNvPr id="3" name="内容占位符 2"/>
          <p:cNvSpPr>
            <a:spLocks noGrp="1"/>
          </p:cNvSpPr>
          <p:nvPr>
            <p:ph idx="1"/>
          </p:nvPr>
        </p:nvSpPr>
        <p:spPr>
          <a:xfrm>
            <a:off x="428596" y="1142984"/>
            <a:ext cx="7772400" cy="4876800"/>
          </a:xfrm>
        </p:spPr>
        <p:txBody>
          <a:bodyPr/>
          <a:lstStyle/>
          <a:p>
            <a:r>
              <a:rPr lang="zh-CN" altLang="en-US" dirty="0"/>
              <a:t>优化子结构 </a:t>
            </a:r>
            <a:r>
              <a:rPr lang="en-US" altLang="zh-CN" dirty="0"/>
              <a:t>1</a:t>
            </a:r>
          </a:p>
          <a:p>
            <a:pPr lvl="1"/>
            <a:r>
              <a:rPr lang="zh-CN" altLang="en-US" dirty="0"/>
              <a:t>设序列</a:t>
            </a:r>
            <a:r>
              <a:rPr lang="en-US" altLang="zh-CN" b="1" dirty="0">
                <a:solidFill>
                  <a:schemeClr val="accent2"/>
                </a:solidFill>
                <a:ea typeface="楷体_GB2312" pitchFamily="49" charset="-122"/>
              </a:rPr>
              <a:t>X=&lt;x</a:t>
            </a:r>
            <a:r>
              <a:rPr lang="en-US" altLang="zh-CN" b="1" baseline="-25000" dirty="0">
                <a:solidFill>
                  <a:schemeClr val="accent2"/>
                </a:solidFill>
                <a:ea typeface="楷体_GB2312" pitchFamily="49" charset="-122"/>
              </a:rPr>
              <a:t>1</a:t>
            </a:r>
            <a:r>
              <a:rPr lang="en-US" altLang="zh-CN" b="1" dirty="0">
                <a:solidFill>
                  <a:schemeClr val="accent2"/>
                </a:solidFill>
                <a:ea typeface="楷体_GB2312" pitchFamily="49" charset="-122"/>
              </a:rPr>
              <a:t>,…,</a:t>
            </a:r>
            <a:r>
              <a:rPr lang="en-US" altLang="zh-CN" b="1" dirty="0" err="1">
                <a:solidFill>
                  <a:schemeClr val="accent2"/>
                </a:solidFill>
                <a:ea typeface="楷体_GB2312" pitchFamily="49" charset="-122"/>
              </a:rPr>
              <a:t>x</a:t>
            </a:r>
            <a:r>
              <a:rPr lang="en-US" altLang="zh-CN" b="1" baseline="-25000" dirty="0" err="1">
                <a:solidFill>
                  <a:schemeClr val="accent2"/>
                </a:solidFill>
                <a:ea typeface="楷体_GB2312" pitchFamily="49" charset="-122"/>
              </a:rPr>
              <a:t>m</a:t>
            </a:r>
            <a:r>
              <a:rPr lang="en-US" altLang="zh-CN" b="1" dirty="0">
                <a:solidFill>
                  <a:schemeClr val="accent2"/>
                </a:solidFill>
                <a:ea typeface="楷体_GB2312" pitchFamily="49" charset="-122"/>
              </a:rPr>
              <a:t>&gt;</a:t>
            </a:r>
            <a:r>
              <a:rPr lang="zh-CN" altLang="en-US" dirty="0"/>
              <a:t>和</a:t>
            </a:r>
            <a:r>
              <a:rPr lang="en-US" altLang="zh-CN" b="1" dirty="0">
                <a:solidFill>
                  <a:schemeClr val="accent2"/>
                </a:solidFill>
                <a:ea typeface="楷体_GB2312" pitchFamily="49" charset="-122"/>
              </a:rPr>
              <a:t>Y=&lt;y</a:t>
            </a:r>
            <a:r>
              <a:rPr lang="en-US" altLang="zh-CN" b="1" baseline="-25000" dirty="0">
                <a:solidFill>
                  <a:schemeClr val="accent2"/>
                </a:solidFill>
                <a:ea typeface="楷体_GB2312" pitchFamily="49" charset="-122"/>
              </a:rPr>
              <a:t>1</a:t>
            </a:r>
            <a:r>
              <a:rPr lang="en-US" altLang="zh-CN" b="1" dirty="0">
                <a:solidFill>
                  <a:schemeClr val="accent2"/>
                </a:solidFill>
                <a:ea typeface="楷体_GB2312" pitchFamily="49" charset="-122"/>
              </a:rPr>
              <a:t>,…,</a:t>
            </a:r>
            <a:r>
              <a:rPr lang="en-US" altLang="zh-CN" b="1" dirty="0" err="1">
                <a:solidFill>
                  <a:schemeClr val="accent2"/>
                </a:solidFill>
                <a:ea typeface="楷体_GB2312" pitchFamily="49" charset="-122"/>
              </a:rPr>
              <a:t>y</a:t>
            </a:r>
            <a:r>
              <a:rPr lang="en-US" altLang="zh-CN" b="1" baseline="-25000" dirty="0" err="1">
                <a:solidFill>
                  <a:schemeClr val="accent2"/>
                </a:solidFill>
                <a:ea typeface="楷体_GB2312" pitchFamily="49" charset="-122"/>
              </a:rPr>
              <a:t>n</a:t>
            </a:r>
            <a:r>
              <a:rPr lang="en-US" altLang="zh-CN" b="1" dirty="0">
                <a:solidFill>
                  <a:schemeClr val="accent2"/>
                </a:solidFill>
                <a:ea typeface="楷体_GB2312" pitchFamily="49" charset="-122"/>
              </a:rPr>
              <a:t>&gt;</a:t>
            </a:r>
            <a:r>
              <a:rPr lang="zh-CN" altLang="en-US" dirty="0"/>
              <a:t>的最长公共子序列是</a:t>
            </a:r>
            <a:r>
              <a:rPr lang="en-US" altLang="zh-CN" b="1" dirty="0">
                <a:solidFill>
                  <a:schemeClr val="accent2"/>
                </a:solidFill>
              </a:rPr>
              <a:t>Z=&lt;z</a:t>
            </a:r>
            <a:r>
              <a:rPr lang="en-US" altLang="zh-CN" b="1" baseline="-25000" dirty="0">
                <a:solidFill>
                  <a:schemeClr val="accent2"/>
                </a:solidFill>
              </a:rPr>
              <a:t>1</a:t>
            </a:r>
            <a:r>
              <a:rPr lang="en-US" altLang="zh-CN" b="1" dirty="0">
                <a:solidFill>
                  <a:schemeClr val="accent2"/>
                </a:solidFill>
              </a:rPr>
              <a:t>, …, </a:t>
            </a:r>
            <a:r>
              <a:rPr lang="en-US" altLang="zh-CN" b="1" dirty="0" err="1">
                <a:solidFill>
                  <a:schemeClr val="accent2"/>
                </a:solidFill>
              </a:rPr>
              <a:t>z</a:t>
            </a:r>
            <a:r>
              <a:rPr lang="en-US" altLang="zh-CN" b="1" baseline="-25000" dirty="0" err="1">
                <a:solidFill>
                  <a:schemeClr val="accent2"/>
                </a:solidFill>
              </a:rPr>
              <a:t>k</a:t>
            </a:r>
            <a:r>
              <a:rPr lang="en-US" altLang="zh-CN" b="1" dirty="0">
                <a:solidFill>
                  <a:schemeClr val="accent2"/>
                </a:solidFill>
              </a:rPr>
              <a:t>&gt;</a:t>
            </a:r>
          </a:p>
          <a:p>
            <a:pPr lvl="1"/>
            <a:r>
              <a:rPr lang="zh-CN" altLang="en-US" dirty="0"/>
              <a:t>如果</a:t>
            </a:r>
            <a:r>
              <a:rPr lang="en-US" altLang="zh-CN" b="1" dirty="0" err="1">
                <a:solidFill>
                  <a:srgbClr val="C00000"/>
                </a:solidFill>
              </a:rPr>
              <a:t>x</a:t>
            </a:r>
            <a:r>
              <a:rPr lang="en-US" altLang="zh-CN" b="1" baseline="-25000" dirty="0" err="1">
                <a:solidFill>
                  <a:srgbClr val="C00000"/>
                </a:solidFill>
              </a:rPr>
              <a:t>m</a:t>
            </a:r>
            <a:r>
              <a:rPr lang="en-US" altLang="zh-CN" b="1" dirty="0">
                <a:solidFill>
                  <a:srgbClr val="C00000"/>
                </a:solidFill>
              </a:rPr>
              <a:t>=</a:t>
            </a:r>
            <a:r>
              <a:rPr lang="en-US" altLang="zh-CN" b="1" dirty="0" err="1">
                <a:solidFill>
                  <a:srgbClr val="C00000"/>
                </a:solidFill>
              </a:rPr>
              <a:t>y</a:t>
            </a:r>
            <a:r>
              <a:rPr lang="en-US" altLang="zh-CN" b="1" baseline="-25000" dirty="0" err="1">
                <a:solidFill>
                  <a:srgbClr val="C00000"/>
                </a:solidFill>
              </a:rPr>
              <a:t>n</a:t>
            </a:r>
            <a:endParaRPr lang="en-US" altLang="zh-CN" dirty="0">
              <a:solidFill>
                <a:srgbClr val="C00000"/>
              </a:solidFill>
            </a:endParaRPr>
          </a:p>
          <a:p>
            <a:pPr lvl="2"/>
            <a:r>
              <a:rPr lang="en-US" altLang="zh-CN" sz="2400" b="1" dirty="0" err="1">
                <a:solidFill>
                  <a:schemeClr val="accent2"/>
                </a:solidFill>
              </a:rPr>
              <a:t>z</a:t>
            </a:r>
            <a:r>
              <a:rPr lang="en-US" altLang="zh-CN" sz="2400" b="1" baseline="-25000" dirty="0" err="1">
                <a:solidFill>
                  <a:schemeClr val="accent2"/>
                </a:solidFill>
              </a:rPr>
              <a:t>k</a:t>
            </a:r>
            <a:r>
              <a:rPr lang="en-US" altLang="zh-CN" sz="2400" b="1" dirty="0">
                <a:solidFill>
                  <a:schemeClr val="accent2"/>
                </a:solidFill>
              </a:rPr>
              <a:t>=</a:t>
            </a:r>
            <a:r>
              <a:rPr lang="en-US" altLang="zh-CN" sz="2400" b="1" dirty="0" err="1">
                <a:solidFill>
                  <a:schemeClr val="accent2"/>
                </a:solidFill>
              </a:rPr>
              <a:t>x</a:t>
            </a:r>
            <a:r>
              <a:rPr lang="en-US" altLang="zh-CN" sz="2400" b="1" baseline="-25000" dirty="0" err="1">
                <a:solidFill>
                  <a:schemeClr val="accent2"/>
                </a:solidFill>
              </a:rPr>
              <a:t>m</a:t>
            </a:r>
            <a:r>
              <a:rPr lang="en-US" altLang="zh-CN" sz="2400" b="1" dirty="0">
                <a:solidFill>
                  <a:schemeClr val="accent2"/>
                </a:solidFill>
              </a:rPr>
              <a:t>=</a:t>
            </a:r>
            <a:r>
              <a:rPr lang="en-US" altLang="zh-CN" sz="2400" b="1" dirty="0" err="1">
                <a:solidFill>
                  <a:schemeClr val="accent2"/>
                </a:solidFill>
              </a:rPr>
              <a:t>y</a:t>
            </a:r>
            <a:r>
              <a:rPr lang="en-US" altLang="zh-CN" sz="2400" b="1" baseline="-25000" dirty="0" err="1">
                <a:solidFill>
                  <a:schemeClr val="accent2"/>
                </a:solidFill>
              </a:rPr>
              <a:t>n</a:t>
            </a:r>
            <a:endParaRPr lang="en-US" altLang="zh-CN" sz="2400" dirty="0"/>
          </a:p>
          <a:p>
            <a:pPr lvl="2"/>
            <a:r>
              <a:rPr lang="en-US" altLang="zh-CN" sz="2400" b="1" dirty="0">
                <a:solidFill>
                  <a:schemeClr val="accent2"/>
                </a:solidFill>
              </a:rPr>
              <a:t>&lt;z1,…, z</a:t>
            </a:r>
            <a:r>
              <a:rPr lang="en-US" altLang="zh-CN" sz="2400" b="1" baseline="-25000" dirty="0">
                <a:solidFill>
                  <a:schemeClr val="accent2"/>
                </a:solidFill>
              </a:rPr>
              <a:t>k-1</a:t>
            </a:r>
            <a:r>
              <a:rPr lang="en-US" altLang="zh-CN" sz="2400" b="1" dirty="0">
                <a:solidFill>
                  <a:schemeClr val="accent2"/>
                </a:solidFill>
              </a:rPr>
              <a:t>&gt;</a:t>
            </a:r>
            <a:r>
              <a:rPr lang="zh-CN" altLang="en-US" sz="2400" dirty="0"/>
              <a:t>是</a:t>
            </a:r>
            <a:r>
              <a:rPr lang="en-US" altLang="zh-CN" sz="2400" b="1" dirty="0">
                <a:solidFill>
                  <a:schemeClr val="accent2"/>
                </a:solidFill>
              </a:rPr>
              <a:t>&lt;</a:t>
            </a:r>
            <a:r>
              <a:rPr lang="en-US" altLang="zh-CN" sz="2400" b="1" dirty="0">
                <a:solidFill>
                  <a:schemeClr val="accent2"/>
                </a:solidFill>
                <a:ea typeface="楷体_GB2312" pitchFamily="49" charset="-122"/>
              </a:rPr>
              <a:t>x</a:t>
            </a:r>
            <a:r>
              <a:rPr lang="en-US" altLang="zh-CN" sz="2400" b="1" baseline="-25000" dirty="0">
                <a:solidFill>
                  <a:schemeClr val="accent2"/>
                </a:solidFill>
                <a:ea typeface="楷体_GB2312" pitchFamily="49" charset="-122"/>
              </a:rPr>
              <a:t>1</a:t>
            </a:r>
            <a:r>
              <a:rPr lang="en-US" altLang="zh-CN" sz="2400" b="1" dirty="0">
                <a:solidFill>
                  <a:schemeClr val="accent2"/>
                </a:solidFill>
                <a:ea typeface="楷体_GB2312" pitchFamily="49" charset="-122"/>
              </a:rPr>
              <a:t>,…,x</a:t>
            </a:r>
            <a:r>
              <a:rPr lang="en-US" altLang="zh-CN" sz="2400" b="1" baseline="-25000" dirty="0">
                <a:solidFill>
                  <a:schemeClr val="accent2"/>
                </a:solidFill>
                <a:ea typeface="楷体_GB2312" pitchFamily="49" charset="-122"/>
              </a:rPr>
              <a:t>m-1</a:t>
            </a:r>
            <a:r>
              <a:rPr lang="en-US" altLang="zh-CN" sz="2400" b="1" dirty="0">
                <a:solidFill>
                  <a:schemeClr val="accent2"/>
                </a:solidFill>
                <a:ea typeface="楷体_GB2312" pitchFamily="49" charset="-122"/>
              </a:rPr>
              <a:t>&gt;</a:t>
            </a:r>
            <a:r>
              <a:rPr lang="zh-CN" altLang="en-US" sz="2400" dirty="0"/>
              <a:t>和</a:t>
            </a:r>
            <a:r>
              <a:rPr lang="en-US" altLang="zh-CN" sz="2400" b="1" dirty="0">
                <a:solidFill>
                  <a:schemeClr val="accent2"/>
                </a:solidFill>
                <a:ea typeface="楷体_GB2312" pitchFamily="49" charset="-122"/>
              </a:rPr>
              <a:t>&lt;y</a:t>
            </a:r>
            <a:r>
              <a:rPr lang="en-US" altLang="zh-CN" sz="2400" b="1" baseline="-25000" dirty="0">
                <a:solidFill>
                  <a:schemeClr val="accent2"/>
                </a:solidFill>
                <a:ea typeface="楷体_GB2312" pitchFamily="49" charset="-122"/>
              </a:rPr>
              <a:t>1</a:t>
            </a:r>
            <a:r>
              <a:rPr lang="en-US" altLang="zh-CN" sz="2400" b="1" dirty="0">
                <a:solidFill>
                  <a:schemeClr val="accent2"/>
                </a:solidFill>
                <a:ea typeface="楷体_GB2312" pitchFamily="49" charset="-122"/>
              </a:rPr>
              <a:t>,…,y</a:t>
            </a:r>
            <a:r>
              <a:rPr lang="en-US" altLang="zh-CN" sz="2400" b="1" baseline="-25000" dirty="0">
                <a:solidFill>
                  <a:schemeClr val="accent2"/>
                </a:solidFill>
                <a:ea typeface="楷体_GB2312" pitchFamily="49" charset="-122"/>
              </a:rPr>
              <a:t>n-1</a:t>
            </a:r>
            <a:r>
              <a:rPr lang="en-US" altLang="zh-CN" sz="2400" b="1" dirty="0">
                <a:solidFill>
                  <a:schemeClr val="accent2"/>
                </a:solidFill>
                <a:ea typeface="楷体_GB2312" pitchFamily="49" charset="-122"/>
              </a:rPr>
              <a:t>&gt;</a:t>
            </a:r>
            <a:r>
              <a:rPr lang="zh-CN" altLang="en-US" sz="2400" dirty="0"/>
              <a:t>的最长公共子序列</a:t>
            </a:r>
            <a:endParaRPr lang="en-US" altLang="zh-CN" sz="2400" dirty="0"/>
          </a:p>
          <a:p>
            <a:pPr lvl="1"/>
            <a:r>
              <a:rPr lang="zh-CN" altLang="en-US" dirty="0"/>
              <a:t>如果</a:t>
            </a:r>
            <a:r>
              <a:rPr lang="en-US" altLang="zh-CN" b="1" dirty="0" err="1">
                <a:solidFill>
                  <a:srgbClr val="C00000"/>
                </a:solidFill>
              </a:rPr>
              <a:t>x</a:t>
            </a:r>
            <a:r>
              <a:rPr lang="en-US" altLang="zh-CN" b="1" baseline="-25000" dirty="0" err="1">
                <a:solidFill>
                  <a:srgbClr val="C00000"/>
                </a:solidFill>
              </a:rPr>
              <a:t>m</a:t>
            </a:r>
            <a:r>
              <a:rPr lang="en-US" altLang="zh-CN" b="1" dirty="0" err="1">
                <a:solidFill>
                  <a:srgbClr val="C00000"/>
                </a:solidFill>
                <a:sym typeface="Symbol"/>
              </a:rPr>
              <a:t></a:t>
            </a:r>
            <a:r>
              <a:rPr lang="en-US" altLang="zh-CN" b="1" dirty="0" err="1">
                <a:solidFill>
                  <a:srgbClr val="C00000"/>
                </a:solidFill>
              </a:rPr>
              <a:t>y</a:t>
            </a:r>
            <a:r>
              <a:rPr lang="en-US" altLang="zh-CN" b="1" baseline="-25000" dirty="0" err="1">
                <a:solidFill>
                  <a:srgbClr val="C00000"/>
                </a:solidFill>
              </a:rPr>
              <a:t>n</a:t>
            </a:r>
            <a:r>
              <a:rPr lang="zh-CN" altLang="en-US" dirty="0"/>
              <a:t>且</a:t>
            </a:r>
            <a:r>
              <a:rPr lang="en-US" altLang="zh-CN" b="1" dirty="0" err="1">
                <a:solidFill>
                  <a:srgbClr val="00B050"/>
                </a:solidFill>
              </a:rPr>
              <a:t>z</a:t>
            </a:r>
            <a:r>
              <a:rPr lang="en-US" altLang="zh-CN" b="1" baseline="-25000" dirty="0" err="1">
                <a:solidFill>
                  <a:srgbClr val="00B050"/>
                </a:solidFill>
              </a:rPr>
              <a:t>k</a:t>
            </a:r>
            <a:r>
              <a:rPr lang="en-US" altLang="zh-CN" b="1" dirty="0">
                <a:solidFill>
                  <a:srgbClr val="00B050"/>
                </a:solidFill>
                <a:sym typeface="Symbol"/>
              </a:rPr>
              <a:t>  </a:t>
            </a:r>
            <a:r>
              <a:rPr lang="en-US" altLang="zh-CN" b="1" dirty="0" err="1">
                <a:solidFill>
                  <a:srgbClr val="00B050"/>
                </a:solidFill>
              </a:rPr>
              <a:t>x</a:t>
            </a:r>
            <a:r>
              <a:rPr lang="en-US" altLang="zh-CN" b="1" baseline="-25000" dirty="0" err="1">
                <a:solidFill>
                  <a:srgbClr val="00B050"/>
                </a:solidFill>
              </a:rPr>
              <a:t>m</a:t>
            </a:r>
            <a:endParaRPr lang="en-US" altLang="zh-CN" b="1" baseline="-25000" dirty="0">
              <a:solidFill>
                <a:srgbClr val="00B050"/>
              </a:solidFill>
            </a:endParaRPr>
          </a:p>
          <a:p>
            <a:pPr lvl="2"/>
            <a:r>
              <a:rPr lang="en-US" altLang="zh-CN" sz="2400" b="1" dirty="0">
                <a:solidFill>
                  <a:schemeClr val="accent2"/>
                </a:solidFill>
              </a:rPr>
              <a:t>&lt;z</a:t>
            </a:r>
            <a:r>
              <a:rPr lang="en-US" altLang="zh-CN" sz="2400" b="1" baseline="-25000" dirty="0">
                <a:solidFill>
                  <a:schemeClr val="accent2"/>
                </a:solidFill>
              </a:rPr>
              <a:t>1</a:t>
            </a:r>
            <a:r>
              <a:rPr lang="en-US" altLang="zh-CN" sz="2400" b="1" dirty="0">
                <a:solidFill>
                  <a:schemeClr val="accent2"/>
                </a:solidFill>
              </a:rPr>
              <a:t>,…, </a:t>
            </a:r>
            <a:r>
              <a:rPr lang="en-US" altLang="zh-CN" sz="2400" b="1" dirty="0" err="1">
                <a:solidFill>
                  <a:schemeClr val="accent2"/>
                </a:solidFill>
              </a:rPr>
              <a:t>z</a:t>
            </a:r>
            <a:r>
              <a:rPr lang="en-US" altLang="zh-CN" sz="2400" b="1" baseline="-25000" dirty="0" err="1">
                <a:solidFill>
                  <a:schemeClr val="accent2"/>
                </a:solidFill>
              </a:rPr>
              <a:t>k</a:t>
            </a:r>
            <a:r>
              <a:rPr lang="en-US" altLang="zh-CN" sz="2400" b="1" dirty="0">
                <a:solidFill>
                  <a:schemeClr val="accent2"/>
                </a:solidFill>
              </a:rPr>
              <a:t>&gt;</a:t>
            </a:r>
            <a:r>
              <a:rPr lang="zh-CN" altLang="en-US" sz="2400" dirty="0"/>
              <a:t>是</a:t>
            </a:r>
            <a:r>
              <a:rPr lang="en-US" altLang="zh-CN" sz="2400" b="1" dirty="0">
                <a:solidFill>
                  <a:schemeClr val="accent2"/>
                </a:solidFill>
              </a:rPr>
              <a:t>&lt;</a:t>
            </a:r>
            <a:r>
              <a:rPr lang="en-US" altLang="zh-CN" sz="2400" b="1" dirty="0">
                <a:solidFill>
                  <a:schemeClr val="accent2"/>
                </a:solidFill>
                <a:ea typeface="楷体_GB2312" pitchFamily="49" charset="-122"/>
              </a:rPr>
              <a:t>x</a:t>
            </a:r>
            <a:r>
              <a:rPr lang="en-US" altLang="zh-CN" sz="2400" b="1" baseline="-25000" dirty="0">
                <a:solidFill>
                  <a:schemeClr val="accent2"/>
                </a:solidFill>
                <a:ea typeface="楷体_GB2312" pitchFamily="49" charset="-122"/>
              </a:rPr>
              <a:t>1</a:t>
            </a:r>
            <a:r>
              <a:rPr lang="en-US" altLang="zh-CN" sz="2400" b="1" dirty="0">
                <a:solidFill>
                  <a:schemeClr val="accent2"/>
                </a:solidFill>
                <a:ea typeface="楷体_GB2312" pitchFamily="49" charset="-122"/>
              </a:rPr>
              <a:t>,…,x</a:t>
            </a:r>
            <a:r>
              <a:rPr lang="en-US" altLang="zh-CN" sz="2400" b="1" baseline="-25000" dirty="0">
                <a:solidFill>
                  <a:schemeClr val="accent2"/>
                </a:solidFill>
                <a:ea typeface="楷体_GB2312" pitchFamily="49" charset="-122"/>
              </a:rPr>
              <a:t>m-1</a:t>
            </a:r>
            <a:r>
              <a:rPr lang="en-US" altLang="zh-CN" sz="2400" b="1" dirty="0">
                <a:solidFill>
                  <a:schemeClr val="accent2"/>
                </a:solidFill>
                <a:ea typeface="楷体_GB2312" pitchFamily="49" charset="-122"/>
              </a:rPr>
              <a:t>&gt;</a:t>
            </a:r>
            <a:r>
              <a:rPr lang="zh-CN" altLang="en-US" sz="2400" dirty="0"/>
              <a:t>和</a:t>
            </a:r>
            <a:r>
              <a:rPr lang="en-US" altLang="zh-CN" sz="2400" b="1" dirty="0">
                <a:solidFill>
                  <a:schemeClr val="accent2"/>
                </a:solidFill>
                <a:ea typeface="楷体_GB2312" pitchFamily="49" charset="-122"/>
              </a:rPr>
              <a:t>&lt;y</a:t>
            </a:r>
            <a:r>
              <a:rPr lang="en-US" altLang="zh-CN" sz="2400" b="1" baseline="-25000" dirty="0">
                <a:solidFill>
                  <a:schemeClr val="accent2"/>
                </a:solidFill>
                <a:ea typeface="楷体_GB2312" pitchFamily="49" charset="-122"/>
              </a:rPr>
              <a:t>1</a:t>
            </a:r>
            <a:r>
              <a:rPr lang="en-US" altLang="zh-CN" sz="2400" b="1" dirty="0">
                <a:solidFill>
                  <a:schemeClr val="accent2"/>
                </a:solidFill>
                <a:ea typeface="楷体_GB2312" pitchFamily="49" charset="-122"/>
              </a:rPr>
              <a:t>,…,</a:t>
            </a:r>
            <a:r>
              <a:rPr lang="en-US" altLang="zh-CN" sz="2400" b="1" dirty="0" err="1">
                <a:solidFill>
                  <a:schemeClr val="accent2"/>
                </a:solidFill>
                <a:ea typeface="楷体_GB2312" pitchFamily="49" charset="-122"/>
              </a:rPr>
              <a:t>y</a:t>
            </a:r>
            <a:r>
              <a:rPr lang="en-US" altLang="zh-CN" sz="2400" b="1" baseline="-25000" dirty="0" err="1">
                <a:solidFill>
                  <a:schemeClr val="accent2"/>
                </a:solidFill>
                <a:ea typeface="楷体_GB2312" pitchFamily="49" charset="-122"/>
              </a:rPr>
              <a:t>n</a:t>
            </a:r>
            <a:r>
              <a:rPr lang="en-US" altLang="zh-CN" sz="2400" b="1" dirty="0">
                <a:solidFill>
                  <a:schemeClr val="accent2"/>
                </a:solidFill>
                <a:ea typeface="楷体_GB2312" pitchFamily="49" charset="-122"/>
              </a:rPr>
              <a:t>&gt;</a:t>
            </a:r>
            <a:r>
              <a:rPr lang="zh-CN" altLang="en-US" sz="2400" dirty="0"/>
              <a:t>的最长公共子序列</a:t>
            </a:r>
            <a:endParaRPr lang="en-US" altLang="zh-CN" sz="2400" dirty="0"/>
          </a:p>
          <a:p>
            <a:pPr lvl="1"/>
            <a:r>
              <a:rPr lang="zh-CN" altLang="en-US" dirty="0"/>
              <a:t>如果</a:t>
            </a:r>
            <a:r>
              <a:rPr lang="en-US" altLang="zh-CN" b="1" dirty="0" err="1">
                <a:solidFill>
                  <a:srgbClr val="C00000"/>
                </a:solidFill>
              </a:rPr>
              <a:t>x</a:t>
            </a:r>
            <a:r>
              <a:rPr lang="en-US" altLang="zh-CN" b="1" baseline="-25000" dirty="0" err="1">
                <a:solidFill>
                  <a:srgbClr val="C00000"/>
                </a:solidFill>
              </a:rPr>
              <a:t>m</a:t>
            </a:r>
            <a:r>
              <a:rPr lang="en-US" altLang="zh-CN" b="1" dirty="0" err="1">
                <a:solidFill>
                  <a:srgbClr val="C00000"/>
                </a:solidFill>
                <a:sym typeface="Symbol"/>
              </a:rPr>
              <a:t></a:t>
            </a:r>
            <a:r>
              <a:rPr lang="en-US" altLang="zh-CN" b="1" dirty="0" err="1">
                <a:solidFill>
                  <a:srgbClr val="C00000"/>
                </a:solidFill>
              </a:rPr>
              <a:t>y</a:t>
            </a:r>
            <a:r>
              <a:rPr lang="en-US" altLang="zh-CN" b="1" baseline="-25000" dirty="0" err="1">
                <a:solidFill>
                  <a:srgbClr val="C00000"/>
                </a:solidFill>
              </a:rPr>
              <a:t>n</a:t>
            </a:r>
            <a:r>
              <a:rPr lang="zh-CN" altLang="en-US" dirty="0"/>
              <a:t>且</a:t>
            </a:r>
            <a:r>
              <a:rPr lang="en-US" altLang="zh-CN" b="1" dirty="0" err="1">
                <a:solidFill>
                  <a:srgbClr val="00B050"/>
                </a:solidFill>
              </a:rPr>
              <a:t>z</a:t>
            </a:r>
            <a:r>
              <a:rPr lang="en-US" altLang="zh-CN" b="1" baseline="-25000" dirty="0" err="1">
                <a:solidFill>
                  <a:srgbClr val="00B050"/>
                </a:solidFill>
              </a:rPr>
              <a:t>k</a:t>
            </a:r>
            <a:r>
              <a:rPr lang="en-US" altLang="zh-CN" b="1" dirty="0">
                <a:solidFill>
                  <a:srgbClr val="00B050"/>
                </a:solidFill>
                <a:sym typeface="Symbol"/>
              </a:rPr>
              <a:t>  </a:t>
            </a:r>
            <a:r>
              <a:rPr lang="en-US" altLang="zh-CN" b="1" dirty="0" err="1">
                <a:solidFill>
                  <a:srgbClr val="00B050"/>
                </a:solidFill>
              </a:rPr>
              <a:t>y</a:t>
            </a:r>
            <a:r>
              <a:rPr lang="en-US" altLang="zh-CN" b="1" baseline="-25000" dirty="0" err="1">
                <a:solidFill>
                  <a:srgbClr val="00B050"/>
                </a:solidFill>
              </a:rPr>
              <a:t>n</a:t>
            </a:r>
            <a:endParaRPr lang="en-US" altLang="zh-CN" b="1" baseline="-25000" dirty="0">
              <a:solidFill>
                <a:srgbClr val="00B050"/>
              </a:solidFill>
            </a:endParaRPr>
          </a:p>
          <a:p>
            <a:pPr lvl="2"/>
            <a:r>
              <a:rPr lang="en-US" altLang="zh-CN" sz="2400" b="1" dirty="0">
                <a:solidFill>
                  <a:schemeClr val="accent2"/>
                </a:solidFill>
              </a:rPr>
              <a:t>&lt;z</a:t>
            </a:r>
            <a:r>
              <a:rPr lang="en-US" altLang="zh-CN" sz="2400" b="1" baseline="-25000" dirty="0">
                <a:solidFill>
                  <a:schemeClr val="accent2"/>
                </a:solidFill>
              </a:rPr>
              <a:t>1</a:t>
            </a:r>
            <a:r>
              <a:rPr lang="en-US" altLang="zh-CN" sz="2400" b="1" dirty="0">
                <a:solidFill>
                  <a:schemeClr val="accent2"/>
                </a:solidFill>
              </a:rPr>
              <a:t>,…, </a:t>
            </a:r>
            <a:r>
              <a:rPr lang="en-US" altLang="zh-CN" sz="2400" b="1" dirty="0" err="1">
                <a:solidFill>
                  <a:schemeClr val="accent2"/>
                </a:solidFill>
              </a:rPr>
              <a:t>z</a:t>
            </a:r>
            <a:r>
              <a:rPr lang="en-US" altLang="zh-CN" sz="2400" b="1" baseline="-25000" dirty="0" err="1">
                <a:solidFill>
                  <a:schemeClr val="accent2"/>
                </a:solidFill>
              </a:rPr>
              <a:t>k</a:t>
            </a:r>
            <a:r>
              <a:rPr lang="en-US" altLang="zh-CN" sz="2400" b="1" dirty="0">
                <a:solidFill>
                  <a:schemeClr val="accent2"/>
                </a:solidFill>
              </a:rPr>
              <a:t>&gt;</a:t>
            </a:r>
            <a:r>
              <a:rPr lang="zh-CN" altLang="en-US" sz="2400" dirty="0"/>
              <a:t>是</a:t>
            </a:r>
            <a:r>
              <a:rPr lang="en-US" altLang="zh-CN" sz="2400" b="1" dirty="0">
                <a:solidFill>
                  <a:schemeClr val="accent2"/>
                </a:solidFill>
                <a:ea typeface="楷体_GB2312" pitchFamily="49" charset="-122"/>
              </a:rPr>
              <a:t>&lt;x</a:t>
            </a:r>
            <a:r>
              <a:rPr lang="en-US" altLang="zh-CN" sz="2400" b="1" baseline="-25000" dirty="0">
                <a:solidFill>
                  <a:schemeClr val="accent2"/>
                </a:solidFill>
                <a:ea typeface="楷体_GB2312" pitchFamily="49" charset="-122"/>
              </a:rPr>
              <a:t>1</a:t>
            </a:r>
            <a:r>
              <a:rPr lang="en-US" altLang="zh-CN" sz="2400" b="1" dirty="0">
                <a:solidFill>
                  <a:schemeClr val="accent2"/>
                </a:solidFill>
                <a:ea typeface="楷体_GB2312" pitchFamily="49" charset="-122"/>
              </a:rPr>
              <a:t>,…,</a:t>
            </a:r>
            <a:r>
              <a:rPr lang="en-US" altLang="zh-CN" sz="2400" b="1" dirty="0" err="1">
                <a:solidFill>
                  <a:schemeClr val="accent2"/>
                </a:solidFill>
                <a:ea typeface="楷体_GB2312" pitchFamily="49" charset="-122"/>
              </a:rPr>
              <a:t>x</a:t>
            </a:r>
            <a:r>
              <a:rPr lang="en-US" altLang="zh-CN" sz="2400" b="1" baseline="-25000" dirty="0" err="1">
                <a:solidFill>
                  <a:schemeClr val="accent2"/>
                </a:solidFill>
                <a:ea typeface="楷体_GB2312" pitchFamily="49" charset="-122"/>
              </a:rPr>
              <a:t>m</a:t>
            </a:r>
            <a:r>
              <a:rPr lang="en-US" altLang="zh-CN" sz="2400" b="1" dirty="0">
                <a:solidFill>
                  <a:schemeClr val="accent2"/>
                </a:solidFill>
                <a:ea typeface="楷体_GB2312" pitchFamily="49" charset="-122"/>
              </a:rPr>
              <a:t>&gt;</a:t>
            </a:r>
            <a:r>
              <a:rPr lang="zh-CN" altLang="en-US" sz="2400" dirty="0"/>
              <a:t>和</a:t>
            </a:r>
            <a:r>
              <a:rPr lang="en-US" altLang="zh-CN" sz="2400" b="1" dirty="0">
                <a:solidFill>
                  <a:schemeClr val="accent2"/>
                </a:solidFill>
                <a:ea typeface="楷体_GB2312" pitchFamily="49" charset="-122"/>
              </a:rPr>
              <a:t>&lt;y</a:t>
            </a:r>
            <a:r>
              <a:rPr lang="en-US" altLang="zh-CN" sz="2400" b="1" baseline="-25000" dirty="0">
                <a:solidFill>
                  <a:schemeClr val="accent2"/>
                </a:solidFill>
                <a:ea typeface="楷体_GB2312" pitchFamily="49" charset="-122"/>
              </a:rPr>
              <a:t>1</a:t>
            </a:r>
            <a:r>
              <a:rPr lang="en-US" altLang="zh-CN" sz="2400" b="1" dirty="0">
                <a:solidFill>
                  <a:schemeClr val="accent2"/>
                </a:solidFill>
                <a:ea typeface="楷体_GB2312" pitchFamily="49" charset="-122"/>
              </a:rPr>
              <a:t>,…,y</a:t>
            </a:r>
            <a:r>
              <a:rPr lang="en-US" altLang="zh-CN" sz="2400" b="1" baseline="-25000" dirty="0">
                <a:solidFill>
                  <a:schemeClr val="accent2"/>
                </a:solidFill>
                <a:ea typeface="楷体_GB2312" pitchFamily="49" charset="-122"/>
              </a:rPr>
              <a:t>n-1</a:t>
            </a:r>
            <a:r>
              <a:rPr lang="en-US" altLang="zh-CN" sz="2400" b="1" dirty="0">
                <a:solidFill>
                  <a:schemeClr val="accent2"/>
                </a:solidFill>
                <a:ea typeface="楷体_GB2312" pitchFamily="49" charset="-122"/>
              </a:rPr>
              <a:t>&gt;</a:t>
            </a:r>
            <a:r>
              <a:rPr lang="zh-CN" altLang="en-US" sz="2400" dirty="0"/>
              <a:t>的最长公共子序列</a:t>
            </a:r>
            <a:endParaRPr lang="en-US" altLang="zh-CN" sz="2400" dirty="0"/>
          </a:p>
          <a:p>
            <a:pPr lvl="1"/>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最长公共子序列问题</a:t>
            </a:r>
          </a:p>
        </p:txBody>
      </p:sp>
      <p:sp>
        <p:nvSpPr>
          <p:cNvPr id="3" name="内容占位符 2"/>
          <p:cNvSpPr>
            <a:spLocks noGrp="1"/>
          </p:cNvSpPr>
          <p:nvPr>
            <p:ph idx="1"/>
          </p:nvPr>
        </p:nvSpPr>
        <p:spPr/>
        <p:txBody>
          <a:bodyPr/>
          <a:lstStyle/>
          <a:p>
            <a:r>
              <a:rPr lang="zh-CN" altLang="en-US" dirty="0"/>
              <a:t>找</a:t>
            </a:r>
            <a:r>
              <a:rPr lang="en-US" altLang="zh-CN" b="1" dirty="0">
                <a:solidFill>
                  <a:schemeClr val="accent2"/>
                </a:solidFill>
                <a:ea typeface="楷体_GB2312" pitchFamily="49" charset="-122"/>
              </a:rPr>
              <a:t>&lt;x</a:t>
            </a:r>
            <a:r>
              <a:rPr lang="en-US" altLang="zh-CN" b="1" baseline="-25000" dirty="0">
                <a:solidFill>
                  <a:schemeClr val="accent2"/>
                </a:solidFill>
                <a:ea typeface="楷体_GB2312" pitchFamily="49" charset="-122"/>
              </a:rPr>
              <a:t>1</a:t>
            </a:r>
            <a:r>
              <a:rPr lang="en-US" altLang="zh-CN" b="1" dirty="0">
                <a:solidFill>
                  <a:schemeClr val="accent2"/>
                </a:solidFill>
                <a:ea typeface="楷体_GB2312" pitchFamily="49" charset="-122"/>
              </a:rPr>
              <a:t>,…,</a:t>
            </a:r>
            <a:r>
              <a:rPr lang="en-US" altLang="zh-CN" b="1" dirty="0" err="1">
                <a:solidFill>
                  <a:schemeClr val="accent2"/>
                </a:solidFill>
                <a:ea typeface="楷体_GB2312" pitchFamily="49" charset="-122"/>
              </a:rPr>
              <a:t>x</a:t>
            </a:r>
            <a:r>
              <a:rPr lang="en-US" altLang="zh-CN" b="1" baseline="-25000" dirty="0" err="1">
                <a:solidFill>
                  <a:schemeClr val="accent2"/>
                </a:solidFill>
                <a:ea typeface="楷体_GB2312" pitchFamily="49" charset="-122"/>
              </a:rPr>
              <a:t>m</a:t>
            </a:r>
            <a:r>
              <a:rPr lang="en-US" altLang="zh-CN" b="1" dirty="0">
                <a:solidFill>
                  <a:schemeClr val="accent2"/>
                </a:solidFill>
                <a:ea typeface="楷体_GB2312" pitchFamily="49" charset="-122"/>
              </a:rPr>
              <a:t>&gt;</a:t>
            </a:r>
            <a:r>
              <a:rPr lang="zh-CN" altLang="en-US" dirty="0"/>
              <a:t>和</a:t>
            </a:r>
            <a:r>
              <a:rPr lang="en-US" altLang="zh-CN" b="1" dirty="0">
                <a:solidFill>
                  <a:schemeClr val="accent2"/>
                </a:solidFill>
                <a:ea typeface="楷体_GB2312" pitchFamily="49" charset="-122"/>
              </a:rPr>
              <a:t>&lt;y</a:t>
            </a:r>
            <a:r>
              <a:rPr lang="en-US" altLang="zh-CN" b="1" baseline="-25000" dirty="0">
                <a:solidFill>
                  <a:schemeClr val="accent2"/>
                </a:solidFill>
                <a:ea typeface="楷体_GB2312" pitchFamily="49" charset="-122"/>
              </a:rPr>
              <a:t>1</a:t>
            </a:r>
            <a:r>
              <a:rPr lang="en-US" altLang="zh-CN" b="1" dirty="0">
                <a:solidFill>
                  <a:schemeClr val="accent2"/>
                </a:solidFill>
                <a:ea typeface="楷体_GB2312" pitchFamily="49" charset="-122"/>
              </a:rPr>
              <a:t>,…,</a:t>
            </a:r>
            <a:r>
              <a:rPr lang="en-US" altLang="zh-CN" b="1" dirty="0" err="1">
                <a:solidFill>
                  <a:schemeClr val="accent2"/>
                </a:solidFill>
                <a:ea typeface="楷体_GB2312" pitchFamily="49" charset="-122"/>
              </a:rPr>
              <a:t>y</a:t>
            </a:r>
            <a:r>
              <a:rPr lang="en-US" altLang="zh-CN" b="1" baseline="-25000" dirty="0" err="1">
                <a:solidFill>
                  <a:schemeClr val="accent2"/>
                </a:solidFill>
                <a:ea typeface="楷体_GB2312" pitchFamily="49" charset="-122"/>
              </a:rPr>
              <a:t>n</a:t>
            </a:r>
            <a:r>
              <a:rPr lang="en-US" altLang="zh-CN" b="1" dirty="0">
                <a:solidFill>
                  <a:schemeClr val="accent2"/>
                </a:solidFill>
                <a:ea typeface="楷体_GB2312" pitchFamily="49" charset="-122"/>
              </a:rPr>
              <a:t>&gt;</a:t>
            </a:r>
            <a:r>
              <a:rPr lang="zh-CN" altLang="en-US" dirty="0"/>
              <a:t>的最长公共子序列</a:t>
            </a:r>
            <a:endParaRPr lang="en-US" altLang="zh-CN" dirty="0"/>
          </a:p>
          <a:p>
            <a:pPr lvl="1"/>
            <a:r>
              <a:rPr lang="zh-CN" altLang="en-US" dirty="0"/>
              <a:t>如果</a:t>
            </a:r>
            <a:r>
              <a:rPr lang="en-US" altLang="zh-CN" b="1" dirty="0" err="1">
                <a:solidFill>
                  <a:schemeClr val="accent2"/>
                </a:solidFill>
              </a:rPr>
              <a:t>x</a:t>
            </a:r>
            <a:r>
              <a:rPr lang="en-US" altLang="zh-CN" b="1" baseline="-25000" dirty="0" err="1">
                <a:solidFill>
                  <a:schemeClr val="accent2"/>
                </a:solidFill>
              </a:rPr>
              <a:t>m</a:t>
            </a:r>
            <a:r>
              <a:rPr lang="en-US" altLang="zh-CN" b="1" dirty="0">
                <a:solidFill>
                  <a:schemeClr val="accent2"/>
                </a:solidFill>
              </a:rPr>
              <a:t>=</a:t>
            </a:r>
            <a:r>
              <a:rPr lang="en-US" altLang="zh-CN" b="1" dirty="0" err="1">
                <a:solidFill>
                  <a:schemeClr val="accent2"/>
                </a:solidFill>
              </a:rPr>
              <a:t>y</a:t>
            </a:r>
            <a:r>
              <a:rPr lang="en-US" altLang="zh-CN" b="1" baseline="-25000" dirty="0" err="1">
                <a:solidFill>
                  <a:schemeClr val="accent2"/>
                </a:solidFill>
              </a:rPr>
              <a:t>n</a:t>
            </a:r>
            <a:endParaRPr lang="en-US" altLang="zh-CN" dirty="0"/>
          </a:p>
          <a:p>
            <a:pPr lvl="2"/>
            <a:r>
              <a:rPr lang="zh-CN" altLang="en-US" sz="2400" dirty="0"/>
              <a:t>找</a:t>
            </a:r>
            <a:r>
              <a:rPr lang="en-US" altLang="zh-CN" sz="2400" b="1" dirty="0">
                <a:solidFill>
                  <a:schemeClr val="accent2"/>
                </a:solidFill>
              </a:rPr>
              <a:t>&lt;</a:t>
            </a:r>
            <a:r>
              <a:rPr lang="en-US" altLang="zh-CN" sz="2400" b="1" dirty="0">
                <a:solidFill>
                  <a:schemeClr val="accent2"/>
                </a:solidFill>
                <a:ea typeface="楷体_GB2312" pitchFamily="49" charset="-122"/>
              </a:rPr>
              <a:t>x</a:t>
            </a:r>
            <a:r>
              <a:rPr lang="en-US" altLang="zh-CN" sz="2400" b="1" baseline="-25000" dirty="0">
                <a:solidFill>
                  <a:schemeClr val="accent2"/>
                </a:solidFill>
                <a:ea typeface="楷体_GB2312" pitchFamily="49" charset="-122"/>
              </a:rPr>
              <a:t>1</a:t>
            </a:r>
            <a:r>
              <a:rPr lang="en-US" altLang="zh-CN" sz="2400" b="1" dirty="0">
                <a:solidFill>
                  <a:schemeClr val="accent2"/>
                </a:solidFill>
                <a:ea typeface="楷体_GB2312" pitchFamily="49" charset="-122"/>
              </a:rPr>
              <a:t>,…,x</a:t>
            </a:r>
            <a:r>
              <a:rPr lang="en-US" altLang="zh-CN" sz="2400" b="1" baseline="-25000" dirty="0">
                <a:solidFill>
                  <a:schemeClr val="accent2"/>
                </a:solidFill>
                <a:ea typeface="楷体_GB2312" pitchFamily="49" charset="-122"/>
              </a:rPr>
              <a:t>m-1</a:t>
            </a:r>
            <a:r>
              <a:rPr lang="en-US" altLang="zh-CN" sz="2400" b="1" dirty="0">
                <a:solidFill>
                  <a:schemeClr val="accent2"/>
                </a:solidFill>
                <a:ea typeface="楷体_GB2312" pitchFamily="49" charset="-122"/>
              </a:rPr>
              <a:t>&gt;</a:t>
            </a:r>
            <a:r>
              <a:rPr lang="zh-CN" altLang="en-US" sz="2400" dirty="0"/>
              <a:t>和</a:t>
            </a:r>
            <a:r>
              <a:rPr lang="en-US" altLang="zh-CN" sz="2400" b="1" dirty="0">
                <a:solidFill>
                  <a:schemeClr val="accent2"/>
                </a:solidFill>
                <a:ea typeface="楷体_GB2312" pitchFamily="49" charset="-122"/>
              </a:rPr>
              <a:t>&lt;y</a:t>
            </a:r>
            <a:r>
              <a:rPr lang="en-US" altLang="zh-CN" sz="2400" b="1" baseline="-25000" dirty="0">
                <a:solidFill>
                  <a:schemeClr val="accent2"/>
                </a:solidFill>
                <a:ea typeface="楷体_GB2312" pitchFamily="49" charset="-122"/>
              </a:rPr>
              <a:t>1</a:t>
            </a:r>
            <a:r>
              <a:rPr lang="en-US" altLang="zh-CN" sz="2400" b="1" dirty="0">
                <a:solidFill>
                  <a:schemeClr val="accent2"/>
                </a:solidFill>
                <a:ea typeface="楷体_GB2312" pitchFamily="49" charset="-122"/>
              </a:rPr>
              <a:t>,…,y</a:t>
            </a:r>
            <a:r>
              <a:rPr lang="en-US" altLang="zh-CN" sz="2400" b="1" baseline="-25000" dirty="0">
                <a:solidFill>
                  <a:schemeClr val="accent2"/>
                </a:solidFill>
                <a:ea typeface="楷体_GB2312" pitchFamily="49" charset="-122"/>
              </a:rPr>
              <a:t>n-1</a:t>
            </a:r>
            <a:r>
              <a:rPr lang="en-US" altLang="zh-CN" sz="2400" b="1" dirty="0">
                <a:solidFill>
                  <a:schemeClr val="accent2"/>
                </a:solidFill>
                <a:ea typeface="楷体_GB2312" pitchFamily="49" charset="-122"/>
              </a:rPr>
              <a:t>&gt;</a:t>
            </a:r>
            <a:r>
              <a:rPr lang="zh-CN" altLang="en-US" sz="2400" dirty="0"/>
              <a:t>的最长公共子序列，在其尾部加上</a:t>
            </a:r>
            <a:r>
              <a:rPr lang="en-US" altLang="zh-CN" sz="2400" dirty="0" err="1"/>
              <a:t>x</a:t>
            </a:r>
            <a:r>
              <a:rPr lang="en-US" altLang="zh-CN" sz="2400" baseline="-25000" dirty="0" err="1"/>
              <a:t>m</a:t>
            </a:r>
            <a:endParaRPr lang="en-US" altLang="zh-CN" sz="2400" baseline="-25000" dirty="0"/>
          </a:p>
          <a:p>
            <a:pPr lvl="1"/>
            <a:r>
              <a:rPr lang="zh-CN" altLang="en-US" dirty="0"/>
              <a:t>如果</a:t>
            </a:r>
            <a:r>
              <a:rPr lang="en-US" altLang="zh-CN" b="1" dirty="0" err="1">
                <a:solidFill>
                  <a:schemeClr val="accent2"/>
                </a:solidFill>
              </a:rPr>
              <a:t>x</a:t>
            </a:r>
            <a:r>
              <a:rPr lang="en-US" altLang="zh-CN" b="1" baseline="-25000" dirty="0" err="1">
                <a:solidFill>
                  <a:schemeClr val="accent2"/>
                </a:solidFill>
              </a:rPr>
              <a:t>m</a:t>
            </a:r>
            <a:r>
              <a:rPr lang="en-US" altLang="zh-CN" b="1" dirty="0" err="1">
                <a:solidFill>
                  <a:schemeClr val="accent2"/>
                </a:solidFill>
                <a:sym typeface="Symbol"/>
              </a:rPr>
              <a:t></a:t>
            </a:r>
            <a:r>
              <a:rPr lang="en-US" altLang="zh-CN" b="1" dirty="0" err="1">
                <a:solidFill>
                  <a:schemeClr val="accent2"/>
                </a:solidFill>
              </a:rPr>
              <a:t>y</a:t>
            </a:r>
            <a:r>
              <a:rPr lang="en-US" altLang="zh-CN" b="1" baseline="-25000" dirty="0" err="1">
                <a:solidFill>
                  <a:schemeClr val="accent2"/>
                </a:solidFill>
              </a:rPr>
              <a:t>n</a:t>
            </a:r>
            <a:endParaRPr lang="en-US" altLang="zh-CN" dirty="0"/>
          </a:p>
          <a:p>
            <a:pPr lvl="2"/>
            <a:r>
              <a:rPr lang="zh-CN" altLang="en-US" sz="2400" dirty="0"/>
              <a:t>找</a:t>
            </a:r>
            <a:r>
              <a:rPr lang="en-US" altLang="zh-CN" sz="2400" b="1" dirty="0">
                <a:solidFill>
                  <a:schemeClr val="accent2"/>
                </a:solidFill>
              </a:rPr>
              <a:t>&lt;</a:t>
            </a:r>
            <a:r>
              <a:rPr lang="en-US" altLang="zh-CN" sz="2400" b="1" dirty="0">
                <a:solidFill>
                  <a:schemeClr val="accent2"/>
                </a:solidFill>
                <a:ea typeface="楷体_GB2312" pitchFamily="49" charset="-122"/>
              </a:rPr>
              <a:t>x</a:t>
            </a:r>
            <a:r>
              <a:rPr lang="en-US" altLang="zh-CN" sz="2400" b="1" baseline="-25000" dirty="0">
                <a:solidFill>
                  <a:schemeClr val="accent2"/>
                </a:solidFill>
                <a:ea typeface="楷体_GB2312" pitchFamily="49" charset="-122"/>
              </a:rPr>
              <a:t>1</a:t>
            </a:r>
            <a:r>
              <a:rPr lang="en-US" altLang="zh-CN" sz="2400" b="1" dirty="0">
                <a:solidFill>
                  <a:schemeClr val="accent2"/>
                </a:solidFill>
                <a:ea typeface="楷体_GB2312" pitchFamily="49" charset="-122"/>
              </a:rPr>
              <a:t>,…,x</a:t>
            </a:r>
            <a:r>
              <a:rPr lang="en-US" altLang="zh-CN" sz="2400" b="1" baseline="-25000" dirty="0">
                <a:solidFill>
                  <a:schemeClr val="accent2"/>
                </a:solidFill>
                <a:ea typeface="楷体_GB2312" pitchFamily="49" charset="-122"/>
              </a:rPr>
              <a:t>m-1</a:t>
            </a:r>
            <a:r>
              <a:rPr lang="en-US" altLang="zh-CN" sz="2400" b="1" dirty="0">
                <a:solidFill>
                  <a:schemeClr val="accent2"/>
                </a:solidFill>
                <a:ea typeface="楷体_GB2312" pitchFamily="49" charset="-122"/>
              </a:rPr>
              <a:t>&gt;</a:t>
            </a:r>
            <a:r>
              <a:rPr lang="zh-CN" altLang="en-US" sz="2400" dirty="0"/>
              <a:t>和</a:t>
            </a:r>
            <a:r>
              <a:rPr lang="en-US" altLang="zh-CN" sz="2400" b="1" dirty="0">
                <a:solidFill>
                  <a:schemeClr val="accent2"/>
                </a:solidFill>
                <a:ea typeface="楷体_GB2312" pitchFamily="49" charset="-122"/>
              </a:rPr>
              <a:t>&lt;y</a:t>
            </a:r>
            <a:r>
              <a:rPr lang="en-US" altLang="zh-CN" sz="2400" b="1" baseline="-25000" dirty="0">
                <a:solidFill>
                  <a:schemeClr val="accent2"/>
                </a:solidFill>
                <a:ea typeface="楷体_GB2312" pitchFamily="49" charset="-122"/>
              </a:rPr>
              <a:t>1</a:t>
            </a:r>
            <a:r>
              <a:rPr lang="en-US" altLang="zh-CN" sz="2400" b="1" dirty="0">
                <a:solidFill>
                  <a:schemeClr val="accent2"/>
                </a:solidFill>
                <a:ea typeface="楷体_GB2312" pitchFamily="49" charset="-122"/>
              </a:rPr>
              <a:t>,…,</a:t>
            </a:r>
            <a:r>
              <a:rPr lang="en-US" altLang="zh-CN" sz="2400" b="1" dirty="0" err="1">
                <a:solidFill>
                  <a:schemeClr val="accent2"/>
                </a:solidFill>
                <a:ea typeface="楷体_GB2312" pitchFamily="49" charset="-122"/>
              </a:rPr>
              <a:t>y</a:t>
            </a:r>
            <a:r>
              <a:rPr lang="en-US" altLang="zh-CN" sz="2400" b="1" baseline="-25000" dirty="0" err="1">
                <a:solidFill>
                  <a:schemeClr val="accent2"/>
                </a:solidFill>
                <a:ea typeface="楷体_GB2312" pitchFamily="49" charset="-122"/>
              </a:rPr>
              <a:t>n</a:t>
            </a:r>
            <a:r>
              <a:rPr lang="en-US" altLang="zh-CN" sz="2400" b="1" dirty="0">
                <a:solidFill>
                  <a:schemeClr val="accent2"/>
                </a:solidFill>
                <a:ea typeface="楷体_GB2312" pitchFamily="49" charset="-122"/>
              </a:rPr>
              <a:t>&gt;</a:t>
            </a:r>
            <a:r>
              <a:rPr lang="zh-CN" altLang="en-US" sz="2400" dirty="0"/>
              <a:t>的最长公共子序列</a:t>
            </a:r>
            <a:endParaRPr lang="en-US" altLang="zh-CN" sz="2400" dirty="0"/>
          </a:p>
          <a:p>
            <a:pPr lvl="2"/>
            <a:r>
              <a:rPr lang="zh-CN" altLang="en-US" sz="2400" dirty="0"/>
              <a:t>找</a:t>
            </a:r>
            <a:r>
              <a:rPr lang="en-US" altLang="zh-CN" sz="2400" b="1" dirty="0">
                <a:solidFill>
                  <a:schemeClr val="accent2"/>
                </a:solidFill>
                <a:ea typeface="楷体_GB2312" pitchFamily="49" charset="-122"/>
              </a:rPr>
              <a:t>&lt;x</a:t>
            </a:r>
            <a:r>
              <a:rPr lang="en-US" altLang="zh-CN" sz="2400" b="1" baseline="-25000" dirty="0">
                <a:solidFill>
                  <a:schemeClr val="accent2"/>
                </a:solidFill>
                <a:ea typeface="楷体_GB2312" pitchFamily="49" charset="-122"/>
              </a:rPr>
              <a:t>1</a:t>
            </a:r>
            <a:r>
              <a:rPr lang="en-US" altLang="zh-CN" sz="2400" b="1" dirty="0">
                <a:solidFill>
                  <a:schemeClr val="accent2"/>
                </a:solidFill>
                <a:ea typeface="楷体_GB2312" pitchFamily="49" charset="-122"/>
              </a:rPr>
              <a:t>,…,</a:t>
            </a:r>
            <a:r>
              <a:rPr lang="en-US" altLang="zh-CN" sz="2400" b="1" dirty="0" err="1">
                <a:solidFill>
                  <a:schemeClr val="accent2"/>
                </a:solidFill>
                <a:ea typeface="楷体_GB2312" pitchFamily="49" charset="-122"/>
              </a:rPr>
              <a:t>x</a:t>
            </a:r>
            <a:r>
              <a:rPr lang="en-US" altLang="zh-CN" sz="2400" b="1" baseline="-25000" dirty="0" err="1">
                <a:solidFill>
                  <a:schemeClr val="accent2"/>
                </a:solidFill>
                <a:ea typeface="楷体_GB2312" pitchFamily="49" charset="-122"/>
              </a:rPr>
              <a:t>m</a:t>
            </a:r>
            <a:r>
              <a:rPr lang="en-US" altLang="zh-CN" sz="2400" b="1" dirty="0">
                <a:solidFill>
                  <a:schemeClr val="accent2"/>
                </a:solidFill>
                <a:ea typeface="楷体_GB2312" pitchFamily="49" charset="-122"/>
              </a:rPr>
              <a:t>&gt;</a:t>
            </a:r>
            <a:r>
              <a:rPr lang="zh-CN" altLang="en-US" sz="2400" dirty="0"/>
              <a:t>和</a:t>
            </a:r>
            <a:r>
              <a:rPr lang="en-US" altLang="zh-CN" sz="2400" b="1" dirty="0">
                <a:solidFill>
                  <a:schemeClr val="accent2"/>
                </a:solidFill>
                <a:ea typeface="楷体_GB2312" pitchFamily="49" charset="-122"/>
              </a:rPr>
              <a:t>&lt;y</a:t>
            </a:r>
            <a:r>
              <a:rPr lang="en-US" altLang="zh-CN" sz="2400" b="1" baseline="-25000" dirty="0">
                <a:solidFill>
                  <a:schemeClr val="accent2"/>
                </a:solidFill>
                <a:ea typeface="楷体_GB2312" pitchFamily="49" charset="-122"/>
              </a:rPr>
              <a:t>1</a:t>
            </a:r>
            <a:r>
              <a:rPr lang="en-US" altLang="zh-CN" sz="2400" b="1" dirty="0">
                <a:solidFill>
                  <a:schemeClr val="accent2"/>
                </a:solidFill>
                <a:ea typeface="楷体_GB2312" pitchFamily="49" charset="-122"/>
              </a:rPr>
              <a:t>,…,y</a:t>
            </a:r>
            <a:r>
              <a:rPr lang="en-US" altLang="zh-CN" sz="2400" b="1" baseline="-25000" dirty="0">
                <a:solidFill>
                  <a:schemeClr val="accent2"/>
                </a:solidFill>
                <a:ea typeface="楷体_GB2312" pitchFamily="49" charset="-122"/>
              </a:rPr>
              <a:t>n-1</a:t>
            </a:r>
            <a:r>
              <a:rPr lang="en-US" altLang="zh-CN" sz="2400" b="1" dirty="0">
                <a:solidFill>
                  <a:schemeClr val="accent2"/>
                </a:solidFill>
                <a:ea typeface="楷体_GB2312" pitchFamily="49" charset="-122"/>
              </a:rPr>
              <a:t>&gt;</a:t>
            </a:r>
            <a:r>
              <a:rPr lang="zh-CN" altLang="en-US" sz="2400" dirty="0"/>
              <a:t>的最长公共子序列</a:t>
            </a:r>
            <a:endParaRPr lang="en-US" altLang="zh-CN" sz="2400" dirty="0"/>
          </a:p>
          <a:p>
            <a:pPr lvl="2"/>
            <a:r>
              <a:rPr lang="zh-CN" altLang="en-US" sz="2400" dirty="0"/>
              <a:t>取这两个公共序列的较长者</a:t>
            </a:r>
            <a:endParaRPr lang="en-US" altLang="zh-CN" sz="2400" dirty="0"/>
          </a:p>
          <a:p>
            <a:pPr lvl="1"/>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最长公共子序列问题</a:t>
            </a:r>
          </a:p>
        </p:txBody>
      </p:sp>
      <p:sp>
        <p:nvSpPr>
          <p:cNvPr id="3" name="内容占位符 2"/>
          <p:cNvSpPr>
            <a:spLocks noGrp="1"/>
          </p:cNvSpPr>
          <p:nvPr>
            <p:ph idx="1"/>
          </p:nvPr>
        </p:nvSpPr>
        <p:spPr/>
        <p:txBody>
          <a:bodyPr/>
          <a:lstStyle/>
          <a:p>
            <a:r>
              <a:rPr lang="zh-CN" altLang="en-US" dirty="0"/>
              <a:t>递归表达式 </a:t>
            </a:r>
            <a:r>
              <a:rPr lang="en-US" altLang="zh-CN" dirty="0"/>
              <a:t>2</a:t>
            </a:r>
          </a:p>
          <a:p>
            <a:pPr lvl="1"/>
            <a:r>
              <a:rPr lang="zh-CN" altLang="en-US" dirty="0">
                <a:solidFill>
                  <a:srgbClr val="FF0000"/>
                </a:solidFill>
              </a:rPr>
              <a:t>用</a:t>
            </a:r>
            <a:r>
              <a:rPr lang="en-US" altLang="zh-CN" dirty="0">
                <a:solidFill>
                  <a:srgbClr val="FF0000"/>
                </a:solidFill>
              </a:rPr>
              <a:t>c(</a:t>
            </a:r>
            <a:r>
              <a:rPr lang="en-US" altLang="zh-CN" dirty="0" err="1">
                <a:solidFill>
                  <a:srgbClr val="FF0000"/>
                </a:solidFill>
              </a:rPr>
              <a:t>i</a:t>
            </a:r>
            <a:r>
              <a:rPr lang="en-US" altLang="zh-CN" dirty="0">
                <a:solidFill>
                  <a:srgbClr val="FF0000"/>
                </a:solidFill>
              </a:rPr>
              <a:t>, j)</a:t>
            </a:r>
            <a:r>
              <a:rPr lang="zh-CN" altLang="en-US" dirty="0">
                <a:solidFill>
                  <a:srgbClr val="FF0000"/>
                </a:solidFill>
              </a:rPr>
              <a:t>表示</a:t>
            </a:r>
            <a:r>
              <a:rPr lang="en-US" altLang="zh-CN" dirty="0"/>
              <a:t>&lt;x</a:t>
            </a:r>
            <a:r>
              <a:rPr lang="en-US" altLang="zh-CN" baseline="-25000" dirty="0"/>
              <a:t>1</a:t>
            </a:r>
            <a:r>
              <a:rPr lang="en-US" altLang="zh-CN" dirty="0"/>
              <a:t>,…, x</a:t>
            </a:r>
            <a:r>
              <a:rPr lang="en-US" altLang="zh-CN" baseline="-25000" dirty="0"/>
              <a:t>i</a:t>
            </a:r>
            <a:r>
              <a:rPr lang="en-US" altLang="zh-CN" dirty="0"/>
              <a:t>&gt;</a:t>
            </a:r>
            <a:r>
              <a:rPr lang="zh-CN" altLang="en-US" dirty="0"/>
              <a:t>和</a:t>
            </a:r>
            <a:r>
              <a:rPr lang="en-US" altLang="zh-CN" dirty="0"/>
              <a:t>&lt;y</a:t>
            </a:r>
            <a:r>
              <a:rPr lang="en-US" altLang="zh-CN" baseline="-25000" dirty="0"/>
              <a:t>1</a:t>
            </a:r>
            <a:r>
              <a:rPr lang="en-US" altLang="zh-CN" dirty="0"/>
              <a:t>,…,</a:t>
            </a:r>
            <a:r>
              <a:rPr lang="en-US" altLang="zh-CN" dirty="0" err="1"/>
              <a:t>y</a:t>
            </a:r>
            <a:r>
              <a:rPr lang="en-US" altLang="zh-CN" baseline="-25000" dirty="0" err="1"/>
              <a:t>j</a:t>
            </a:r>
            <a:r>
              <a:rPr lang="en-US" altLang="zh-CN" dirty="0"/>
              <a:t>&gt;</a:t>
            </a:r>
            <a:r>
              <a:rPr lang="zh-CN" altLang="en-US" dirty="0"/>
              <a:t>的最长公共子序列的</a:t>
            </a:r>
            <a:r>
              <a:rPr lang="zh-CN" altLang="en-US" dirty="0">
                <a:solidFill>
                  <a:srgbClr val="FF0000"/>
                </a:solidFill>
              </a:rPr>
              <a:t>长度</a:t>
            </a:r>
            <a:endParaRPr lang="en-US" altLang="zh-CN" dirty="0">
              <a:solidFill>
                <a:srgbClr val="FF0000"/>
              </a:solidFill>
            </a:endParaRPr>
          </a:p>
          <a:p>
            <a:pPr lvl="1"/>
            <a:endParaRPr lang="zh-CN" altLang="en-US" dirty="0"/>
          </a:p>
        </p:txBody>
      </p:sp>
      <p:graphicFrame>
        <p:nvGraphicFramePr>
          <p:cNvPr id="4" name="对象 3"/>
          <p:cNvGraphicFramePr>
            <a:graphicFrameLocks noChangeAspect="1"/>
          </p:cNvGraphicFramePr>
          <p:nvPr/>
        </p:nvGraphicFramePr>
        <p:xfrm>
          <a:off x="1285852" y="3071810"/>
          <a:ext cx="6577222" cy="1428760"/>
        </p:xfrm>
        <a:graphic>
          <a:graphicData uri="http://schemas.openxmlformats.org/presentationml/2006/ole">
            <mc:AlternateContent xmlns:mc="http://schemas.openxmlformats.org/markup-compatibility/2006">
              <mc:Choice xmlns:v="urn:schemas-microsoft-com:vml" Requires="v">
                <p:oleObj spid="_x0000_s28961" name="Equation" r:id="rId3" imgW="3390840" imgH="736560" progId="Equation.3">
                  <p:embed/>
                </p:oleObj>
              </mc:Choice>
              <mc:Fallback>
                <p:oleObj name="Equation" r:id="rId3" imgW="3390840" imgH="7365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52" y="3071810"/>
                        <a:ext cx="6577222" cy="14287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最长公共子序列问题</a:t>
            </a:r>
          </a:p>
        </p:txBody>
      </p:sp>
      <p:sp>
        <p:nvSpPr>
          <p:cNvPr id="3" name="内容占位符 2"/>
          <p:cNvSpPr>
            <a:spLocks noGrp="1"/>
          </p:cNvSpPr>
          <p:nvPr>
            <p:ph idx="1"/>
          </p:nvPr>
        </p:nvSpPr>
        <p:spPr>
          <a:xfrm>
            <a:off x="533400" y="1371600"/>
            <a:ext cx="7772400" cy="700078"/>
          </a:xfrm>
        </p:spPr>
        <p:txBody>
          <a:bodyPr/>
          <a:lstStyle/>
          <a:p>
            <a:r>
              <a:rPr lang="zh-CN" altLang="en-US" dirty="0"/>
              <a:t>重叠子问题</a:t>
            </a:r>
          </a:p>
        </p:txBody>
      </p:sp>
      <p:graphicFrame>
        <p:nvGraphicFramePr>
          <p:cNvPr id="29698" name="Object 2"/>
          <p:cNvGraphicFramePr>
            <a:graphicFrameLocks noChangeAspect="1"/>
          </p:cNvGraphicFramePr>
          <p:nvPr/>
        </p:nvGraphicFramePr>
        <p:xfrm>
          <a:off x="3214678" y="1428736"/>
          <a:ext cx="5286412" cy="1148388"/>
        </p:xfrm>
        <a:graphic>
          <a:graphicData uri="http://schemas.openxmlformats.org/presentationml/2006/ole">
            <mc:AlternateContent xmlns:mc="http://schemas.openxmlformats.org/markup-compatibility/2006">
              <mc:Choice xmlns:v="urn:schemas-microsoft-com:vml" Requires="v">
                <p:oleObj spid="_x0000_s29987" name="Equation" r:id="rId4" imgW="3390840" imgH="736560" progId="Equation.3">
                  <p:embed/>
                </p:oleObj>
              </mc:Choice>
              <mc:Fallback>
                <p:oleObj name="Equation" r:id="rId4" imgW="3390840" imgH="73656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4678" y="1428736"/>
                        <a:ext cx="5286412" cy="1148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2571736" y="2714620"/>
            <a:ext cx="788999" cy="400110"/>
          </a:xfrm>
          <a:prstGeom prst="rect">
            <a:avLst/>
          </a:prstGeom>
          <a:noFill/>
        </p:spPr>
        <p:txBody>
          <a:bodyPr wrap="none" rtlCol="0">
            <a:spAutoFit/>
          </a:bodyPr>
          <a:lstStyle/>
          <a:p>
            <a:r>
              <a:rPr lang="en-US" altLang="zh-CN" sz="2000" dirty="0">
                <a:latin typeface="Times New Roman" pitchFamily="18" charset="0"/>
                <a:cs typeface="Times New Roman" pitchFamily="18" charset="0"/>
              </a:rPr>
              <a:t>c(4,4)</a:t>
            </a:r>
            <a:endParaRPr lang="zh-CN" altLang="en-US" sz="2000" dirty="0">
              <a:latin typeface="Times New Roman" pitchFamily="18" charset="0"/>
              <a:cs typeface="Times New Roman" pitchFamily="18" charset="0"/>
            </a:endParaRPr>
          </a:p>
        </p:txBody>
      </p:sp>
      <p:sp>
        <p:nvSpPr>
          <p:cNvPr id="6" name="TextBox 5"/>
          <p:cNvSpPr txBox="1"/>
          <p:nvPr/>
        </p:nvSpPr>
        <p:spPr>
          <a:xfrm>
            <a:off x="1643042" y="3500438"/>
            <a:ext cx="788999" cy="400110"/>
          </a:xfrm>
          <a:prstGeom prst="rect">
            <a:avLst/>
          </a:prstGeom>
          <a:noFill/>
        </p:spPr>
        <p:txBody>
          <a:bodyPr wrap="none" rtlCol="0">
            <a:spAutoFit/>
          </a:bodyPr>
          <a:lstStyle/>
          <a:p>
            <a:r>
              <a:rPr lang="en-US" altLang="zh-CN" sz="2000" dirty="0">
                <a:latin typeface="Times New Roman" pitchFamily="18" charset="0"/>
                <a:cs typeface="Times New Roman" pitchFamily="18" charset="0"/>
              </a:rPr>
              <a:t>c(3,4)</a:t>
            </a:r>
            <a:endParaRPr lang="zh-CN" altLang="en-US" sz="2000" dirty="0">
              <a:latin typeface="Times New Roman" pitchFamily="18" charset="0"/>
              <a:cs typeface="Times New Roman" pitchFamily="18" charset="0"/>
            </a:endParaRPr>
          </a:p>
        </p:txBody>
      </p:sp>
      <p:sp>
        <p:nvSpPr>
          <p:cNvPr id="7" name="TextBox 6"/>
          <p:cNvSpPr txBox="1"/>
          <p:nvPr/>
        </p:nvSpPr>
        <p:spPr>
          <a:xfrm>
            <a:off x="3714744" y="3500438"/>
            <a:ext cx="788999" cy="400110"/>
          </a:xfrm>
          <a:prstGeom prst="rect">
            <a:avLst/>
          </a:prstGeom>
          <a:noFill/>
        </p:spPr>
        <p:txBody>
          <a:bodyPr wrap="none" rtlCol="0">
            <a:spAutoFit/>
          </a:bodyPr>
          <a:lstStyle/>
          <a:p>
            <a:r>
              <a:rPr lang="en-US" altLang="zh-CN" sz="2000" dirty="0">
                <a:latin typeface="Times New Roman" pitchFamily="18" charset="0"/>
                <a:cs typeface="Times New Roman" pitchFamily="18" charset="0"/>
              </a:rPr>
              <a:t>c(4,3)</a:t>
            </a:r>
            <a:endParaRPr lang="zh-CN" altLang="en-US" sz="2000" dirty="0">
              <a:latin typeface="Times New Roman" pitchFamily="18" charset="0"/>
              <a:cs typeface="Times New Roman" pitchFamily="18" charset="0"/>
            </a:endParaRPr>
          </a:p>
        </p:txBody>
      </p:sp>
      <p:cxnSp>
        <p:nvCxnSpPr>
          <p:cNvPr id="9" name="直接连接符 8"/>
          <p:cNvCxnSpPr>
            <a:stCxn id="6" idx="0"/>
            <a:endCxn id="5" idx="2"/>
          </p:cNvCxnSpPr>
          <p:nvPr/>
        </p:nvCxnSpPr>
        <p:spPr bwMode="auto">
          <a:xfrm rot="5400000" flipH="1" flipV="1">
            <a:off x="2309035" y="2843237"/>
            <a:ext cx="385708" cy="928694"/>
          </a:xfrm>
          <a:prstGeom prst="line">
            <a:avLst/>
          </a:prstGeom>
          <a:solidFill>
            <a:schemeClr val="accent1"/>
          </a:solidFill>
          <a:ln w="50800" cap="flat" cmpd="sng" algn="ctr">
            <a:solidFill>
              <a:schemeClr val="tx1"/>
            </a:solidFill>
            <a:prstDash val="solid"/>
            <a:round/>
            <a:headEnd type="none" w="med" len="med"/>
            <a:tailEnd type="none" w="med" len="med"/>
          </a:ln>
          <a:effectLst/>
        </p:spPr>
      </p:cxnSp>
      <p:cxnSp>
        <p:nvCxnSpPr>
          <p:cNvPr id="10" name="直接连接符 9"/>
          <p:cNvCxnSpPr>
            <a:stCxn id="5" idx="2"/>
            <a:endCxn id="7" idx="0"/>
          </p:cNvCxnSpPr>
          <p:nvPr/>
        </p:nvCxnSpPr>
        <p:spPr bwMode="auto">
          <a:xfrm rot="16200000" flipH="1">
            <a:off x="3344886" y="2736080"/>
            <a:ext cx="385708" cy="1143008"/>
          </a:xfrm>
          <a:prstGeom prst="line">
            <a:avLst/>
          </a:prstGeom>
          <a:solidFill>
            <a:schemeClr val="accent1"/>
          </a:solidFill>
          <a:ln w="50800" cap="flat" cmpd="sng" algn="ctr">
            <a:solidFill>
              <a:schemeClr val="tx1"/>
            </a:solidFill>
            <a:prstDash val="solid"/>
            <a:round/>
            <a:headEnd type="none" w="med" len="med"/>
            <a:tailEnd type="none" w="med" len="med"/>
          </a:ln>
          <a:effectLst/>
        </p:spPr>
      </p:cxnSp>
      <p:sp>
        <p:nvSpPr>
          <p:cNvPr id="13" name="TextBox 12"/>
          <p:cNvSpPr txBox="1"/>
          <p:nvPr/>
        </p:nvSpPr>
        <p:spPr>
          <a:xfrm>
            <a:off x="928662" y="4286256"/>
            <a:ext cx="788999" cy="400110"/>
          </a:xfrm>
          <a:prstGeom prst="rect">
            <a:avLst/>
          </a:prstGeom>
          <a:noFill/>
        </p:spPr>
        <p:txBody>
          <a:bodyPr wrap="none" rtlCol="0">
            <a:spAutoFit/>
          </a:bodyPr>
          <a:lstStyle/>
          <a:p>
            <a:r>
              <a:rPr lang="en-US" altLang="zh-CN" sz="2000" dirty="0">
                <a:latin typeface="Times New Roman" pitchFamily="18" charset="0"/>
                <a:cs typeface="Times New Roman" pitchFamily="18" charset="0"/>
              </a:rPr>
              <a:t>c(2,4)</a:t>
            </a:r>
            <a:endParaRPr lang="zh-CN" altLang="en-US" sz="2000" dirty="0">
              <a:latin typeface="Times New Roman" pitchFamily="18" charset="0"/>
              <a:cs typeface="Times New Roman" pitchFamily="18" charset="0"/>
            </a:endParaRPr>
          </a:p>
        </p:txBody>
      </p:sp>
      <p:sp>
        <p:nvSpPr>
          <p:cNvPr id="14" name="TextBox 13"/>
          <p:cNvSpPr txBox="1"/>
          <p:nvPr/>
        </p:nvSpPr>
        <p:spPr>
          <a:xfrm>
            <a:off x="2285984" y="4357694"/>
            <a:ext cx="788999" cy="400110"/>
          </a:xfrm>
          <a:prstGeom prst="rect">
            <a:avLst/>
          </a:prstGeom>
          <a:noFill/>
        </p:spPr>
        <p:txBody>
          <a:bodyPr wrap="none" rtlCol="0">
            <a:spAutoFit/>
          </a:bodyPr>
          <a:lstStyle/>
          <a:p>
            <a:r>
              <a:rPr lang="en-US" altLang="zh-CN" sz="2000" dirty="0">
                <a:latin typeface="Times New Roman" pitchFamily="18" charset="0"/>
                <a:cs typeface="Times New Roman" pitchFamily="18" charset="0"/>
              </a:rPr>
              <a:t>c(3,3)</a:t>
            </a:r>
            <a:endParaRPr lang="zh-CN" altLang="en-US" sz="2000" dirty="0">
              <a:latin typeface="Times New Roman" pitchFamily="18" charset="0"/>
              <a:cs typeface="Times New Roman" pitchFamily="18" charset="0"/>
            </a:endParaRPr>
          </a:p>
        </p:txBody>
      </p:sp>
      <p:sp>
        <p:nvSpPr>
          <p:cNvPr id="15" name="TextBox 14"/>
          <p:cNvSpPr txBox="1"/>
          <p:nvPr/>
        </p:nvSpPr>
        <p:spPr>
          <a:xfrm>
            <a:off x="3071802" y="4357694"/>
            <a:ext cx="788999" cy="400110"/>
          </a:xfrm>
          <a:prstGeom prst="rect">
            <a:avLst/>
          </a:prstGeom>
          <a:noFill/>
        </p:spPr>
        <p:txBody>
          <a:bodyPr wrap="none" rtlCol="0">
            <a:spAutoFit/>
          </a:bodyPr>
          <a:lstStyle/>
          <a:p>
            <a:r>
              <a:rPr lang="en-US" altLang="zh-CN" sz="2000" dirty="0">
                <a:latin typeface="Times New Roman" pitchFamily="18" charset="0"/>
                <a:cs typeface="Times New Roman" pitchFamily="18" charset="0"/>
              </a:rPr>
              <a:t>c(3,3)</a:t>
            </a:r>
            <a:endParaRPr lang="zh-CN" altLang="en-US" sz="2000" dirty="0">
              <a:latin typeface="Times New Roman" pitchFamily="18" charset="0"/>
              <a:cs typeface="Times New Roman" pitchFamily="18" charset="0"/>
            </a:endParaRPr>
          </a:p>
        </p:txBody>
      </p:sp>
      <p:sp>
        <p:nvSpPr>
          <p:cNvPr id="16" name="TextBox 15"/>
          <p:cNvSpPr txBox="1"/>
          <p:nvPr/>
        </p:nvSpPr>
        <p:spPr>
          <a:xfrm>
            <a:off x="4643438" y="4357694"/>
            <a:ext cx="788999" cy="400110"/>
          </a:xfrm>
          <a:prstGeom prst="rect">
            <a:avLst/>
          </a:prstGeom>
          <a:noFill/>
        </p:spPr>
        <p:txBody>
          <a:bodyPr wrap="none" rtlCol="0">
            <a:spAutoFit/>
          </a:bodyPr>
          <a:lstStyle/>
          <a:p>
            <a:r>
              <a:rPr lang="en-US" altLang="zh-CN" sz="2000" dirty="0">
                <a:latin typeface="Times New Roman" pitchFamily="18" charset="0"/>
                <a:cs typeface="Times New Roman" pitchFamily="18" charset="0"/>
              </a:rPr>
              <a:t>c(4,2)</a:t>
            </a:r>
            <a:endParaRPr lang="zh-CN" altLang="en-US" sz="2000" dirty="0">
              <a:latin typeface="Times New Roman" pitchFamily="18" charset="0"/>
              <a:cs typeface="Times New Roman" pitchFamily="18" charset="0"/>
            </a:endParaRPr>
          </a:p>
        </p:txBody>
      </p:sp>
      <p:cxnSp>
        <p:nvCxnSpPr>
          <p:cNvPr id="17" name="直接连接符 16"/>
          <p:cNvCxnSpPr>
            <a:stCxn id="13" idx="0"/>
            <a:endCxn id="6" idx="2"/>
          </p:cNvCxnSpPr>
          <p:nvPr/>
        </p:nvCxnSpPr>
        <p:spPr bwMode="auto">
          <a:xfrm rot="5400000" flipH="1" flipV="1">
            <a:off x="1487498" y="3736212"/>
            <a:ext cx="385708" cy="714380"/>
          </a:xfrm>
          <a:prstGeom prst="line">
            <a:avLst/>
          </a:prstGeom>
          <a:solidFill>
            <a:schemeClr val="accent1"/>
          </a:solidFill>
          <a:ln w="50800" cap="flat" cmpd="sng" algn="ctr">
            <a:solidFill>
              <a:schemeClr val="tx1"/>
            </a:solidFill>
            <a:prstDash val="solid"/>
            <a:round/>
            <a:headEnd type="none" w="med" len="med"/>
            <a:tailEnd type="none" w="med" len="med"/>
          </a:ln>
          <a:effectLst/>
        </p:spPr>
      </p:cxnSp>
      <p:cxnSp>
        <p:nvCxnSpPr>
          <p:cNvPr id="20" name="直接连接符 19"/>
          <p:cNvCxnSpPr>
            <a:stCxn id="6" idx="2"/>
            <a:endCxn id="14" idx="0"/>
          </p:cNvCxnSpPr>
          <p:nvPr/>
        </p:nvCxnSpPr>
        <p:spPr bwMode="auto">
          <a:xfrm rot="16200000" flipH="1">
            <a:off x="2130440" y="3807650"/>
            <a:ext cx="457146" cy="642942"/>
          </a:xfrm>
          <a:prstGeom prst="line">
            <a:avLst/>
          </a:prstGeom>
          <a:solidFill>
            <a:schemeClr val="accent1"/>
          </a:solidFill>
          <a:ln w="50800" cap="flat" cmpd="sng" algn="ctr">
            <a:solidFill>
              <a:schemeClr val="tx1"/>
            </a:solidFill>
            <a:prstDash val="solid"/>
            <a:round/>
            <a:headEnd type="none" w="med" len="med"/>
            <a:tailEnd type="none" w="med" len="med"/>
          </a:ln>
          <a:effectLst/>
        </p:spPr>
      </p:cxnSp>
      <p:cxnSp>
        <p:nvCxnSpPr>
          <p:cNvPr id="24" name="直接连接符 23"/>
          <p:cNvCxnSpPr>
            <a:stCxn id="15" idx="0"/>
            <a:endCxn id="7" idx="2"/>
          </p:cNvCxnSpPr>
          <p:nvPr/>
        </p:nvCxnSpPr>
        <p:spPr bwMode="auto">
          <a:xfrm rot="5400000" flipH="1" flipV="1">
            <a:off x="3559200" y="3807650"/>
            <a:ext cx="457146" cy="642942"/>
          </a:xfrm>
          <a:prstGeom prst="line">
            <a:avLst/>
          </a:prstGeom>
          <a:solidFill>
            <a:schemeClr val="accent1"/>
          </a:solidFill>
          <a:ln w="50800" cap="flat" cmpd="sng" algn="ctr">
            <a:solidFill>
              <a:schemeClr val="tx1"/>
            </a:solidFill>
            <a:prstDash val="solid"/>
            <a:round/>
            <a:headEnd type="none" w="med" len="med"/>
            <a:tailEnd type="none" w="med" len="med"/>
          </a:ln>
          <a:effectLst/>
        </p:spPr>
      </p:cxnSp>
      <p:cxnSp>
        <p:nvCxnSpPr>
          <p:cNvPr id="27" name="直接连接符 26"/>
          <p:cNvCxnSpPr>
            <a:stCxn id="16" idx="0"/>
            <a:endCxn id="7" idx="2"/>
          </p:cNvCxnSpPr>
          <p:nvPr/>
        </p:nvCxnSpPr>
        <p:spPr bwMode="auto">
          <a:xfrm rot="16200000" flipV="1">
            <a:off x="4345018" y="3664774"/>
            <a:ext cx="457146" cy="928694"/>
          </a:xfrm>
          <a:prstGeom prst="line">
            <a:avLst/>
          </a:prstGeom>
          <a:solidFill>
            <a:schemeClr val="accent1"/>
          </a:solidFill>
          <a:ln w="50800" cap="flat" cmpd="sng" algn="ctr">
            <a:solidFill>
              <a:schemeClr val="tx1"/>
            </a:solidFill>
            <a:prstDash val="solid"/>
            <a:round/>
            <a:headEnd type="none" w="med" len="med"/>
            <a:tailEnd type="none" w="med" len="med"/>
          </a:ln>
          <a:effectLst/>
        </p:spPr>
      </p:cxnSp>
      <p:sp>
        <p:nvSpPr>
          <p:cNvPr id="41" name="TextBox 40"/>
          <p:cNvSpPr txBox="1"/>
          <p:nvPr/>
        </p:nvSpPr>
        <p:spPr>
          <a:xfrm>
            <a:off x="928662" y="5500702"/>
            <a:ext cx="7305205" cy="461665"/>
          </a:xfrm>
          <a:prstGeom prst="rect">
            <a:avLst/>
          </a:prstGeom>
          <a:noFill/>
        </p:spPr>
        <p:txBody>
          <a:bodyPr wrap="none" rtlCol="0">
            <a:spAutoFit/>
          </a:bodyPr>
          <a:lstStyle/>
          <a:p>
            <a:r>
              <a:rPr lang="en-US" altLang="zh-CN" sz="2400" dirty="0">
                <a:solidFill>
                  <a:srgbClr val="FF0000"/>
                </a:solidFill>
                <a:latin typeface="Times New Roman" pitchFamily="18" charset="0"/>
                <a:cs typeface="Times New Roman" pitchFamily="18" charset="0"/>
                <a:sym typeface="Symbol"/>
              </a:rPr>
              <a:t>X</a:t>
            </a:r>
            <a:r>
              <a:rPr lang="zh-CN" altLang="en-US" sz="2400" dirty="0">
                <a:solidFill>
                  <a:srgbClr val="FF0000"/>
                </a:solidFill>
                <a:latin typeface="Times New Roman" pitchFamily="18" charset="0"/>
                <a:cs typeface="Times New Roman" pitchFamily="18" charset="0"/>
                <a:sym typeface="Symbol"/>
              </a:rPr>
              <a:t>长度</a:t>
            </a:r>
            <a:r>
              <a:rPr lang="en-US" altLang="zh-CN" sz="2400" dirty="0">
                <a:solidFill>
                  <a:srgbClr val="FF0000"/>
                </a:solidFill>
                <a:latin typeface="Times New Roman" pitchFamily="18" charset="0"/>
                <a:cs typeface="Times New Roman" pitchFamily="18" charset="0"/>
                <a:sym typeface="Symbol"/>
              </a:rPr>
              <a:t>m</a:t>
            </a:r>
            <a:r>
              <a:rPr lang="zh-CN" altLang="en-US" sz="2400" dirty="0">
                <a:solidFill>
                  <a:srgbClr val="FF0000"/>
                </a:solidFill>
                <a:latin typeface="Times New Roman" pitchFamily="18" charset="0"/>
                <a:cs typeface="Times New Roman" pitchFamily="18" charset="0"/>
                <a:sym typeface="Symbol"/>
              </a:rPr>
              <a:t>，</a:t>
            </a:r>
            <a:r>
              <a:rPr lang="en-US" altLang="zh-CN" sz="2400" dirty="0">
                <a:solidFill>
                  <a:srgbClr val="FF0000"/>
                </a:solidFill>
                <a:latin typeface="Times New Roman" pitchFamily="18" charset="0"/>
                <a:cs typeface="Times New Roman" pitchFamily="18" charset="0"/>
                <a:sym typeface="Symbol"/>
              </a:rPr>
              <a:t>Y</a:t>
            </a:r>
            <a:r>
              <a:rPr lang="zh-CN" altLang="en-US" sz="2400" dirty="0">
                <a:solidFill>
                  <a:srgbClr val="FF0000"/>
                </a:solidFill>
                <a:latin typeface="Times New Roman" pitchFamily="18" charset="0"/>
                <a:cs typeface="Times New Roman" pitchFamily="18" charset="0"/>
                <a:sym typeface="Symbol"/>
              </a:rPr>
              <a:t>长度</a:t>
            </a:r>
            <a:r>
              <a:rPr lang="en-US" altLang="zh-CN" sz="2400" dirty="0">
                <a:solidFill>
                  <a:srgbClr val="FF0000"/>
                </a:solidFill>
                <a:latin typeface="Times New Roman" pitchFamily="18" charset="0"/>
                <a:cs typeface="Times New Roman" pitchFamily="18" charset="0"/>
                <a:sym typeface="Symbol"/>
              </a:rPr>
              <a:t>n</a:t>
            </a:r>
            <a:r>
              <a:rPr lang="zh-CN" altLang="en-US" sz="2400" dirty="0">
                <a:solidFill>
                  <a:srgbClr val="FF0000"/>
                </a:solidFill>
                <a:latin typeface="Times New Roman" pitchFamily="18" charset="0"/>
                <a:cs typeface="Times New Roman" pitchFamily="18" charset="0"/>
                <a:sym typeface="Symbol"/>
              </a:rPr>
              <a:t>，那么</a:t>
            </a:r>
            <a:r>
              <a:rPr lang="zh-CN" altLang="en-US" sz="2400" dirty="0">
                <a:solidFill>
                  <a:srgbClr val="FF0000"/>
                </a:solidFill>
                <a:latin typeface="Times New Roman" pitchFamily="18" charset="0"/>
                <a:cs typeface="Times New Roman" pitchFamily="18" charset="0"/>
              </a:rPr>
              <a:t>总共有</a:t>
            </a:r>
            <a:r>
              <a:rPr lang="zh-CN" altLang="en-US" sz="2400" i="1" dirty="0">
                <a:solidFill>
                  <a:srgbClr val="FF0000"/>
                </a:solidFill>
                <a:latin typeface="Times New Roman" pitchFamily="18" charset="0"/>
                <a:cs typeface="Times New Roman" pitchFamily="18" charset="0"/>
                <a:sym typeface="Symbol"/>
              </a:rPr>
              <a:t></a:t>
            </a:r>
            <a:r>
              <a:rPr lang="en-US" altLang="zh-CN" sz="2400" dirty="0">
                <a:solidFill>
                  <a:srgbClr val="FF0000"/>
                </a:solidFill>
                <a:latin typeface="Times New Roman" pitchFamily="18" charset="0"/>
                <a:cs typeface="Times New Roman" pitchFamily="18" charset="0"/>
                <a:sym typeface="Symbol"/>
              </a:rPr>
              <a:t>(</a:t>
            </a:r>
            <a:r>
              <a:rPr lang="en-US" altLang="zh-CN" sz="2400" i="1" dirty="0" err="1">
                <a:solidFill>
                  <a:srgbClr val="FF0000"/>
                </a:solidFill>
                <a:latin typeface="Times New Roman" pitchFamily="18" charset="0"/>
                <a:cs typeface="Times New Roman" pitchFamily="18" charset="0"/>
                <a:sym typeface="Symbol"/>
              </a:rPr>
              <a:t>mn</a:t>
            </a:r>
            <a:r>
              <a:rPr lang="en-US" altLang="zh-CN" sz="2400" dirty="0">
                <a:solidFill>
                  <a:srgbClr val="FF0000"/>
                </a:solidFill>
                <a:latin typeface="Times New Roman" pitchFamily="18" charset="0"/>
                <a:cs typeface="Times New Roman" pitchFamily="18" charset="0"/>
                <a:sym typeface="Symbol"/>
              </a:rPr>
              <a:t>)</a:t>
            </a:r>
            <a:r>
              <a:rPr lang="zh-CN" altLang="en-US" sz="2400" dirty="0">
                <a:solidFill>
                  <a:srgbClr val="FF0000"/>
                </a:solidFill>
                <a:latin typeface="Times New Roman" pitchFamily="18" charset="0"/>
                <a:cs typeface="Times New Roman" pitchFamily="18" charset="0"/>
                <a:sym typeface="Symbol"/>
              </a:rPr>
              <a:t>个不同的子问题</a:t>
            </a:r>
            <a:endParaRPr lang="zh-CN" altLang="en-US" sz="2400" dirty="0">
              <a:solidFill>
                <a:srgbClr val="FF0000"/>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1"/>
                                        </p:tgtEl>
                                        <p:attrNameLst>
                                          <p:attrName>style.visibility</p:attrName>
                                        </p:attrNameLst>
                                      </p:cBhvr>
                                      <p:to>
                                        <p:strVal val="visible"/>
                                      </p:to>
                                    </p:set>
                                    <p:anim calcmode="lin" valueType="num">
                                      <p:cBhvr additive="base">
                                        <p:cTn id="41" dur="500" fill="hold"/>
                                        <p:tgtEl>
                                          <p:spTgt spid="41"/>
                                        </p:tgtEl>
                                        <p:attrNameLst>
                                          <p:attrName>ppt_x</p:attrName>
                                        </p:attrNameLst>
                                      </p:cBhvr>
                                      <p:tavLst>
                                        <p:tav tm="0">
                                          <p:val>
                                            <p:strVal val="#ppt_x"/>
                                          </p:val>
                                        </p:tav>
                                        <p:tav tm="100000">
                                          <p:val>
                                            <p:strVal val="#ppt_x"/>
                                          </p:val>
                                        </p:tav>
                                      </p:tavLst>
                                    </p:anim>
                                    <p:anim calcmode="lin" valueType="num">
                                      <p:cBhvr additive="base">
                                        <p:cTn id="42"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3" grpId="0"/>
      <p:bldP spid="14" grpId="0"/>
      <p:bldP spid="15" grpId="0"/>
      <p:bldP spid="16" grpId="0"/>
      <p:bldP spid="4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最长公共子序列问题</a:t>
            </a:r>
          </a:p>
        </p:txBody>
      </p:sp>
      <p:sp>
        <p:nvSpPr>
          <p:cNvPr id="3" name="内容占位符 2"/>
          <p:cNvSpPr>
            <a:spLocks noGrp="1"/>
          </p:cNvSpPr>
          <p:nvPr>
            <p:ph idx="1"/>
          </p:nvPr>
        </p:nvSpPr>
        <p:spPr>
          <a:xfrm>
            <a:off x="500034" y="1214422"/>
            <a:ext cx="7772400" cy="4876800"/>
          </a:xfrm>
        </p:spPr>
        <p:txBody>
          <a:bodyPr/>
          <a:lstStyle/>
          <a:p>
            <a:r>
              <a:rPr lang="zh-CN" altLang="en-US" dirty="0"/>
              <a:t>动态规划方法 </a:t>
            </a:r>
            <a:r>
              <a:rPr lang="en-US" altLang="zh-CN" dirty="0"/>
              <a:t>3</a:t>
            </a:r>
          </a:p>
          <a:p>
            <a:pPr lvl="1"/>
            <a:r>
              <a:rPr lang="zh-CN" altLang="en-US" dirty="0"/>
              <a:t>自底向上求解子问题</a:t>
            </a:r>
            <a:endParaRPr lang="en-US" altLang="zh-CN" dirty="0"/>
          </a:p>
          <a:p>
            <a:pPr lvl="1"/>
            <a:r>
              <a:rPr lang="zh-CN" altLang="en-US" dirty="0"/>
              <a:t>子问题的解保存到表中</a:t>
            </a:r>
            <a:endParaRPr lang="en-US" altLang="zh-CN" dirty="0"/>
          </a:p>
          <a:p>
            <a:pPr lvl="1"/>
            <a:endParaRPr lang="zh-CN" altLang="en-US" dirty="0"/>
          </a:p>
        </p:txBody>
      </p:sp>
      <p:sp>
        <p:nvSpPr>
          <p:cNvPr id="4" name="Rectangle 7"/>
          <p:cNvSpPr>
            <a:spLocks noChangeArrowheads="1"/>
          </p:cNvSpPr>
          <p:nvPr/>
        </p:nvSpPr>
        <p:spPr bwMode="auto">
          <a:xfrm>
            <a:off x="2311374" y="2928934"/>
            <a:ext cx="1023938" cy="519113"/>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c[3,1]</a:t>
            </a:r>
          </a:p>
        </p:txBody>
      </p:sp>
      <p:grpSp>
        <p:nvGrpSpPr>
          <p:cNvPr id="5" name="Group 28"/>
          <p:cNvGrpSpPr>
            <a:grpSpLocks/>
          </p:cNvGrpSpPr>
          <p:nvPr/>
        </p:nvGrpSpPr>
        <p:grpSpPr bwMode="auto">
          <a:xfrm>
            <a:off x="6772249" y="2930522"/>
            <a:ext cx="1025525" cy="2181225"/>
            <a:chOff x="4298" y="1929"/>
            <a:chExt cx="646" cy="1374"/>
          </a:xfrm>
        </p:grpSpPr>
        <p:sp>
          <p:nvSpPr>
            <p:cNvPr id="6" name="Rectangle 4"/>
            <p:cNvSpPr>
              <a:spLocks noChangeArrowheads="1"/>
            </p:cNvSpPr>
            <p:nvPr/>
          </p:nvSpPr>
          <p:spPr bwMode="auto">
            <a:xfrm>
              <a:off x="4299" y="1929"/>
              <a:ext cx="645" cy="327"/>
            </a:xfrm>
            <a:prstGeom prst="rect">
              <a:avLst/>
            </a:prstGeom>
            <a:solidFill>
              <a:srgbClr val="FF0000"/>
            </a:solidFill>
            <a:ln w="6350">
              <a:noFill/>
              <a:miter lim="800000"/>
              <a:headEnd/>
              <a:tailEnd/>
            </a:ln>
            <a:effectLst/>
          </p:spPr>
          <p:txBody>
            <a:bodyPr wrap="none" anchor="ctr">
              <a:spAutoFit/>
            </a:bodyPr>
            <a:lstStyle/>
            <a:p>
              <a:pPr algn="ctr"/>
              <a:r>
                <a:rPr lang="en-US" altLang="zh-CN" sz="2800" b="1">
                  <a:solidFill>
                    <a:schemeClr val="bg1"/>
                  </a:solidFill>
                  <a:latin typeface="Times New Roman" pitchFamily="18" charset="0"/>
                </a:rPr>
                <a:t>c[3,4]</a:t>
              </a:r>
            </a:p>
          </p:txBody>
        </p:sp>
        <p:sp>
          <p:nvSpPr>
            <p:cNvPr id="7" name="Rectangle 8"/>
            <p:cNvSpPr>
              <a:spLocks noChangeArrowheads="1"/>
            </p:cNvSpPr>
            <p:nvPr/>
          </p:nvSpPr>
          <p:spPr bwMode="auto">
            <a:xfrm>
              <a:off x="4298" y="2448"/>
              <a:ext cx="645"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c[2,4]</a:t>
              </a:r>
            </a:p>
          </p:txBody>
        </p:sp>
        <p:sp>
          <p:nvSpPr>
            <p:cNvPr id="8" name="Rectangle 9"/>
            <p:cNvSpPr>
              <a:spLocks noChangeArrowheads="1"/>
            </p:cNvSpPr>
            <p:nvPr/>
          </p:nvSpPr>
          <p:spPr bwMode="auto">
            <a:xfrm>
              <a:off x="4298" y="2976"/>
              <a:ext cx="645"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c[1,4]</a:t>
              </a:r>
            </a:p>
          </p:txBody>
        </p:sp>
      </p:grpSp>
      <p:sp>
        <p:nvSpPr>
          <p:cNvPr id="9" name="Rectangle 15"/>
          <p:cNvSpPr>
            <a:spLocks noChangeArrowheads="1"/>
          </p:cNvSpPr>
          <p:nvPr/>
        </p:nvSpPr>
        <p:spPr bwMode="auto">
          <a:xfrm>
            <a:off x="2311374" y="3768722"/>
            <a:ext cx="1023938" cy="519112"/>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c[2,1]</a:t>
            </a:r>
          </a:p>
        </p:txBody>
      </p:sp>
      <p:grpSp>
        <p:nvGrpSpPr>
          <p:cNvPr id="10" name="Group 29"/>
          <p:cNvGrpSpPr>
            <a:grpSpLocks/>
          </p:cNvGrpSpPr>
          <p:nvPr/>
        </p:nvGrpSpPr>
        <p:grpSpPr bwMode="auto">
          <a:xfrm>
            <a:off x="5283174" y="2928934"/>
            <a:ext cx="1023938" cy="2197100"/>
            <a:chOff x="3360" y="1928"/>
            <a:chExt cx="645" cy="1384"/>
          </a:xfrm>
        </p:grpSpPr>
        <p:sp>
          <p:nvSpPr>
            <p:cNvPr id="11" name="Rectangle 5"/>
            <p:cNvSpPr>
              <a:spLocks noChangeArrowheads="1"/>
            </p:cNvSpPr>
            <p:nvPr/>
          </p:nvSpPr>
          <p:spPr bwMode="auto">
            <a:xfrm>
              <a:off x="3360" y="1928"/>
              <a:ext cx="645"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c[3,3]</a:t>
              </a:r>
            </a:p>
          </p:txBody>
        </p:sp>
        <p:sp>
          <p:nvSpPr>
            <p:cNvPr id="12" name="Rectangle 11"/>
            <p:cNvSpPr>
              <a:spLocks noChangeArrowheads="1"/>
            </p:cNvSpPr>
            <p:nvPr/>
          </p:nvSpPr>
          <p:spPr bwMode="auto">
            <a:xfrm>
              <a:off x="3360" y="2457"/>
              <a:ext cx="645"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c[2,3]</a:t>
              </a:r>
            </a:p>
          </p:txBody>
        </p:sp>
        <p:sp>
          <p:nvSpPr>
            <p:cNvPr id="13" name="Rectangle 13"/>
            <p:cNvSpPr>
              <a:spLocks noChangeArrowheads="1"/>
            </p:cNvSpPr>
            <p:nvPr/>
          </p:nvSpPr>
          <p:spPr bwMode="auto">
            <a:xfrm>
              <a:off x="3360" y="2985"/>
              <a:ext cx="645"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c[1,3]</a:t>
              </a:r>
            </a:p>
          </p:txBody>
        </p:sp>
      </p:grpSp>
      <p:grpSp>
        <p:nvGrpSpPr>
          <p:cNvPr id="14" name="Group 26"/>
          <p:cNvGrpSpPr>
            <a:grpSpLocks/>
          </p:cNvGrpSpPr>
          <p:nvPr/>
        </p:nvGrpSpPr>
        <p:grpSpPr bwMode="auto">
          <a:xfrm>
            <a:off x="3759174" y="2928934"/>
            <a:ext cx="1023938" cy="2197100"/>
            <a:chOff x="2400" y="1928"/>
            <a:chExt cx="645" cy="1384"/>
          </a:xfrm>
        </p:grpSpPr>
        <p:sp>
          <p:nvSpPr>
            <p:cNvPr id="15" name="Rectangle 6"/>
            <p:cNvSpPr>
              <a:spLocks noChangeArrowheads="1"/>
            </p:cNvSpPr>
            <p:nvPr/>
          </p:nvSpPr>
          <p:spPr bwMode="auto">
            <a:xfrm>
              <a:off x="2400" y="1928"/>
              <a:ext cx="645"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c[3,2]</a:t>
              </a:r>
            </a:p>
          </p:txBody>
        </p:sp>
        <p:sp>
          <p:nvSpPr>
            <p:cNvPr id="16" name="Rectangle 12"/>
            <p:cNvSpPr>
              <a:spLocks noChangeArrowheads="1"/>
            </p:cNvSpPr>
            <p:nvPr/>
          </p:nvSpPr>
          <p:spPr bwMode="auto">
            <a:xfrm>
              <a:off x="2400" y="2457"/>
              <a:ext cx="645"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dirty="0">
                  <a:solidFill>
                    <a:srgbClr val="0000FF"/>
                  </a:solidFill>
                  <a:latin typeface="Times New Roman" pitchFamily="18" charset="0"/>
                </a:rPr>
                <a:t>c[2,2]</a:t>
              </a:r>
            </a:p>
          </p:txBody>
        </p:sp>
        <p:sp>
          <p:nvSpPr>
            <p:cNvPr id="17" name="Rectangle 16"/>
            <p:cNvSpPr>
              <a:spLocks noChangeArrowheads="1"/>
            </p:cNvSpPr>
            <p:nvPr/>
          </p:nvSpPr>
          <p:spPr bwMode="auto">
            <a:xfrm>
              <a:off x="2400" y="2985"/>
              <a:ext cx="645"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dirty="0">
                  <a:solidFill>
                    <a:srgbClr val="0000FF"/>
                  </a:solidFill>
                  <a:latin typeface="Times New Roman" pitchFamily="18" charset="0"/>
                </a:rPr>
                <a:t>c[1,2]</a:t>
              </a:r>
            </a:p>
          </p:txBody>
        </p:sp>
      </p:grpSp>
      <p:sp>
        <p:nvSpPr>
          <p:cNvPr id="18" name="Rectangle 20"/>
          <p:cNvSpPr>
            <a:spLocks noChangeArrowheads="1"/>
          </p:cNvSpPr>
          <p:nvPr/>
        </p:nvSpPr>
        <p:spPr bwMode="auto">
          <a:xfrm>
            <a:off x="2305024" y="4592634"/>
            <a:ext cx="1023938" cy="519113"/>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c[1,1]</a:t>
            </a:r>
          </a:p>
        </p:txBody>
      </p:sp>
      <p:grpSp>
        <p:nvGrpSpPr>
          <p:cNvPr id="19" name="Group 25"/>
          <p:cNvGrpSpPr>
            <a:grpSpLocks/>
          </p:cNvGrpSpPr>
          <p:nvPr/>
        </p:nvGrpSpPr>
        <p:grpSpPr bwMode="auto">
          <a:xfrm>
            <a:off x="857224" y="2928934"/>
            <a:ext cx="6938963" cy="3035300"/>
            <a:chOff x="572" y="1928"/>
            <a:chExt cx="4371" cy="1912"/>
          </a:xfrm>
        </p:grpSpPr>
        <p:sp>
          <p:nvSpPr>
            <p:cNvPr id="20" name="Rectangle 10"/>
            <p:cNvSpPr>
              <a:spLocks noChangeArrowheads="1"/>
            </p:cNvSpPr>
            <p:nvPr/>
          </p:nvSpPr>
          <p:spPr bwMode="auto">
            <a:xfrm>
              <a:off x="4298" y="3504"/>
              <a:ext cx="645"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c[0,4]</a:t>
              </a:r>
            </a:p>
          </p:txBody>
        </p:sp>
        <p:sp>
          <p:nvSpPr>
            <p:cNvPr id="21" name="Rectangle 14"/>
            <p:cNvSpPr>
              <a:spLocks noChangeArrowheads="1"/>
            </p:cNvSpPr>
            <p:nvPr/>
          </p:nvSpPr>
          <p:spPr bwMode="auto">
            <a:xfrm>
              <a:off x="576" y="1928"/>
              <a:ext cx="645"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c[3,0]</a:t>
              </a:r>
            </a:p>
          </p:txBody>
        </p:sp>
        <p:sp>
          <p:nvSpPr>
            <p:cNvPr id="22" name="Rectangle 17"/>
            <p:cNvSpPr>
              <a:spLocks noChangeArrowheads="1"/>
            </p:cNvSpPr>
            <p:nvPr/>
          </p:nvSpPr>
          <p:spPr bwMode="auto">
            <a:xfrm>
              <a:off x="3360" y="3513"/>
              <a:ext cx="645"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c[0,3]</a:t>
              </a:r>
            </a:p>
          </p:txBody>
        </p:sp>
        <p:sp>
          <p:nvSpPr>
            <p:cNvPr id="23" name="Rectangle 19"/>
            <p:cNvSpPr>
              <a:spLocks noChangeArrowheads="1"/>
            </p:cNvSpPr>
            <p:nvPr/>
          </p:nvSpPr>
          <p:spPr bwMode="auto">
            <a:xfrm>
              <a:off x="572" y="2448"/>
              <a:ext cx="645"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c[2,0]</a:t>
              </a:r>
            </a:p>
          </p:txBody>
        </p:sp>
        <p:sp>
          <p:nvSpPr>
            <p:cNvPr id="24" name="Rectangle 21"/>
            <p:cNvSpPr>
              <a:spLocks noChangeArrowheads="1"/>
            </p:cNvSpPr>
            <p:nvPr/>
          </p:nvSpPr>
          <p:spPr bwMode="auto">
            <a:xfrm>
              <a:off x="572" y="2976"/>
              <a:ext cx="645"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c[1,0]</a:t>
              </a:r>
            </a:p>
          </p:txBody>
        </p:sp>
        <p:sp>
          <p:nvSpPr>
            <p:cNvPr id="25" name="Rectangle 22"/>
            <p:cNvSpPr>
              <a:spLocks noChangeArrowheads="1"/>
            </p:cNvSpPr>
            <p:nvPr/>
          </p:nvSpPr>
          <p:spPr bwMode="auto">
            <a:xfrm>
              <a:off x="2396" y="3504"/>
              <a:ext cx="645"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c[0,2]</a:t>
              </a:r>
            </a:p>
          </p:txBody>
        </p:sp>
        <p:sp>
          <p:nvSpPr>
            <p:cNvPr id="26" name="Rectangle 23"/>
            <p:cNvSpPr>
              <a:spLocks noChangeArrowheads="1"/>
            </p:cNvSpPr>
            <p:nvPr/>
          </p:nvSpPr>
          <p:spPr bwMode="auto">
            <a:xfrm>
              <a:off x="1484" y="3504"/>
              <a:ext cx="645"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c[0,1]</a:t>
              </a:r>
            </a:p>
          </p:txBody>
        </p:sp>
        <p:sp>
          <p:nvSpPr>
            <p:cNvPr id="27" name="Rectangle 24"/>
            <p:cNvSpPr>
              <a:spLocks noChangeArrowheads="1"/>
            </p:cNvSpPr>
            <p:nvPr/>
          </p:nvSpPr>
          <p:spPr bwMode="auto">
            <a:xfrm>
              <a:off x="572" y="3504"/>
              <a:ext cx="645"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dirty="0">
                  <a:solidFill>
                    <a:srgbClr val="0000FF"/>
                  </a:solidFill>
                  <a:latin typeface="Times New Roman" pitchFamily="18" charset="0"/>
                </a:rPr>
                <a:t>c[0,0]</a:t>
              </a:r>
            </a:p>
          </p:txBody>
        </p:sp>
      </p:grpSp>
      <p:sp>
        <p:nvSpPr>
          <p:cNvPr id="28" name="TextBox 27"/>
          <p:cNvSpPr txBox="1"/>
          <p:nvPr/>
        </p:nvSpPr>
        <p:spPr>
          <a:xfrm>
            <a:off x="5500694" y="214290"/>
            <a:ext cx="1218603" cy="461665"/>
          </a:xfrm>
          <a:prstGeom prst="rect">
            <a:avLst/>
          </a:prstGeom>
          <a:noFill/>
        </p:spPr>
        <p:txBody>
          <a:bodyPr wrap="none" rtlCol="0">
            <a:spAutoFit/>
          </a:bodyPr>
          <a:lstStyle/>
          <a:p>
            <a:r>
              <a:rPr lang="zh-CN" altLang="en-US" sz="2400" b="1" dirty="0">
                <a:solidFill>
                  <a:srgbClr val="FF0000"/>
                </a:solidFill>
                <a:latin typeface="Times New Roman" pitchFamily="18" charset="0"/>
                <a:cs typeface="Times New Roman" pitchFamily="18" charset="0"/>
              </a:rPr>
              <a:t>求</a:t>
            </a:r>
            <a:r>
              <a:rPr lang="en-US" altLang="zh-CN" sz="2400" b="1" dirty="0">
                <a:solidFill>
                  <a:srgbClr val="FF0000"/>
                </a:solidFill>
                <a:latin typeface="Times New Roman" pitchFamily="18" charset="0"/>
                <a:cs typeface="Times New Roman" pitchFamily="18" charset="0"/>
              </a:rPr>
              <a:t>c[3,4]</a:t>
            </a:r>
            <a:endParaRPr lang="zh-CN" altLang="en-US" sz="2400" b="1" dirty="0">
              <a:solidFill>
                <a:srgbClr val="FF0000"/>
              </a:solidFill>
              <a:latin typeface="Times New Roman" pitchFamily="18" charset="0"/>
              <a:cs typeface="Times New Roman" pitchFamily="18" charset="0"/>
            </a:endParaRPr>
          </a:p>
        </p:txBody>
      </p:sp>
      <p:graphicFrame>
        <p:nvGraphicFramePr>
          <p:cNvPr id="41985" name="Object 1"/>
          <p:cNvGraphicFramePr>
            <a:graphicFrameLocks noChangeAspect="1"/>
          </p:cNvGraphicFramePr>
          <p:nvPr/>
        </p:nvGraphicFramePr>
        <p:xfrm>
          <a:off x="4208557" y="1285860"/>
          <a:ext cx="4935443" cy="1071570"/>
        </p:xfrm>
        <a:graphic>
          <a:graphicData uri="http://schemas.openxmlformats.org/presentationml/2006/ole">
            <mc:AlternateContent xmlns:mc="http://schemas.openxmlformats.org/markup-compatibility/2006">
              <mc:Choice xmlns:v="urn:schemas-microsoft-com:vml" Requires="v">
                <p:oleObj spid="_x0000_s42272" name="Equation" r:id="rId4" imgW="3390840" imgH="736560" progId="Equation.3">
                  <p:embed/>
                </p:oleObj>
              </mc:Choice>
              <mc:Fallback>
                <p:oleObj name="Equation" r:id="rId4" imgW="3390840" imgH="736560" progId="Equation.3">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8557" y="1285860"/>
                        <a:ext cx="4935443" cy="10715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ppt_x"/>
                                          </p:val>
                                        </p:tav>
                                        <p:tav tm="100000">
                                          <p:val>
                                            <p:strVal val="#ppt_x"/>
                                          </p:val>
                                        </p:tav>
                                      </p:tavLst>
                                    </p:anim>
                                    <p:anim calcmode="lin" valueType="num">
                                      <p:cBhvr additive="base">
                                        <p:cTn id="1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linds(horizontal)">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ox(in)">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dissolve">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5"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blinds(vertical)">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500" fill="hold"/>
                                        <p:tgtEl>
                                          <p:spTgt spid="5"/>
                                        </p:tgtEl>
                                        <p:attrNameLst>
                                          <p:attrName>ppt_x</p:attrName>
                                        </p:attrNameLst>
                                      </p:cBhvr>
                                      <p:tavLst>
                                        <p:tav tm="0">
                                          <p:val>
                                            <p:strVal val="#ppt_x"/>
                                          </p:val>
                                        </p:tav>
                                        <p:tav tm="100000">
                                          <p:val>
                                            <p:strVal val="#ppt_x"/>
                                          </p:val>
                                        </p:tav>
                                      </p:tavLst>
                                    </p:anim>
                                    <p:anim calcmode="lin" valueType="num">
                                      <p:cBhvr additive="base">
                                        <p:cTn id="5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9" grpId="0" animBg="1" autoUpdateAnimBg="0"/>
      <p:bldP spid="18" grpId="0" animBg="1" autoUpdateAnimBg="0"/>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3638"/>
            <a:ext cx="2133600" cy="457200"/>
          </a:xfrm>
          <a:prstGeom prst="rect">
            <a:avLst/>
          </a:prstGeom>
        </p:spPr>
        <p:txBody>
          <a:bodyPr/>
          <a:lstStyle/>
          <a:p>
            <a:fld id="{AE67D41C-9987-4796-A532-D0093AB196A3}" type="slidenum">
              <a:rPr lang="en-US" altLang="zh-CN"/>
              <a:pPr/>
              <a:t>3</a:t>
            </a:fld>
            <a:endParaRPr lang="en-US" altLang="zh-CN"/>
          </a:p>
        </p:txBody>
      </p:sp>
      <p:sp>
        <p:nvSpPr>
          <p:cNvPr id="337923" name="Rectangle 3"/>
          <p:cNvSpPr>
            <a:spLocks noGrp="1" noChangeArrowheads="1"/>
          </p:cNvSpPr>
          <p:nvPr>
            <p:ph type="body" idx="1"/>
          </p:nvPr>
        </p:nvSpPr>
        <p:spPr>
          <a:xfrm>
            <a:off x="457200" y="1674813"/>
            <a:ext cx="8229600" cy="4649787"/>
          </a:xfrm>
        </p:spPr>
        <p:txBody>
          <a:bodyPr/>
          <a:lstStyle/>
          <a:p>
            <a:pPr>
              <a:lnSpc>
                <a:spcPct val="160000"/>
              </a:lnSpc>
              <a:buFont typeface="Symbol" pitchFamily="18" charset="2"/>
              <a:buChar char="·"/>
            </a:pPr>
            <a:r>
              <a:rPr lang="zh-CN" altLang="en-US" sz="2400" b="1" dirty="0">
                <a:solidFill>
                  <a:srgbClr val="0000FF"/>
                </a:solidFill>
              </a:rPr>
              <a:t>通过应用范例学习动态规划算法设计策略。</a:t>
            </a:r>
            <a:br>
              <a:rPr lang="zh-CN" altLang="en-US" sz="2400" b="1" dirty="0">
                <a:solidFill>
                  <a:srgbClr val="0000FF"/>
                </a:solidFill>
              </a:rPr>
            </a:br>
            <a:r>
              <a:rPr lang="zh-CN" altLang="en-US" sz="2400" b="1" dirty="0"/>
              <a:t>（</a:t>
            </a:r>
            <a:r>
              <a:rPr lang="en-US" altLang="zh-CN" sz="2400" b="1" dirty="0"/>
              <a:t>1</a:t>
            </a:r>
            <a:r>
              <a:rPr lang="zh-CN" altLang="en-US" sz="2400" b="1" dirty="0"/>
              <a:t>）矩阵连乘问题；</a:t>
            </a:r>
            <a:br>
              <a:rPr lang="zh-CN" altLang="en-US" sz="2400" b="1" dirty="0"/>
            </a:br>
            <a:r>
              <a:rPr lang="zh-CN" altLang="en-US" sz="2400" b="1" dirty="0"/>
              <a:t>（</a:t>
            </a:r>
            <a:r>
              <a:rPr lang="en-US" altLang="zh-CN" sz="2400" b="1" dirty="0"/>
              <a:t>2</a:t>
            </a:r>
            <a:r>
              <a:rPr lang="zh-CN" altLang="en-US" sz="2400" b="1" dirty="0"/>
              <a:t>）最长公共子序列；</a:t>
            </a:r>
            <a:br>
              <a:rPr lang="zh-CN" altLang="en-US" sz="2400" b="1" dirty="0"/>
            </a:br>
            <a:r>
              <a:rPr lang="zh-CN" altLang="en-US" sz="2400" b="1" dirty="0"/>
              <a:t>（</a:t>
            </a:r>
            <a:r>
              <a:rPr lang="en-US" altLang="zh-CN" sz="2400" b="1" dirty="0"/>
              <a:t>3</a:t>
            </a:r>
            <a:r>
              <a:rPr lang="zh-CN" altLang="en-US" sz="2400" b="1" dirty="0"/>
              <a:t>）凸多边形最优三角剖分；</a:t>
            </a:r>
            <a:br>
              <a:rPr lang="zh-CN" altLang="en-US" sz="2400" b="1" dirty="0"/>
            </a:br>
            <a:r>
              <a:rPr lang="zh-CN" altLang="en-US" sz="2400" b="1" dirty="0"/>
              <a:t>（</a:t>
            </a:r>
            <a:r>
              <a:rPr lang="en-US" altLang="zh-CN" sz="2400" b="1" dirty="0"/>
              <a:t>4</a:t>
            </a:r>
            <a:r>
              <a:rPr lang="zh-CN" altLang="en-US" sz="2400" b="1" dirty="0"/>
              <a:t>）0/1背包问题；</a:t>
            </a:r>
            <a:br>
              <a:rPr lang="zh-CN" altLang="en-US" sz="2400" b="1" dirty="0"/>
            </a:br>
            <a:r>
              <a:rPr lang="zh-CN" altLang="en-US" sz="2400" b="1" dirty="0"/>
              <a:t>（</a:t>
            </a:r>
            <a:r>
              <a:rPr lang="en-US" altLang="zh-CN" sz="2400" b="1" dirty="0"/>
              <a:t>5</a:t>
            </a:r>
            <a:r>
              <a:rPr lang="zh-CN" altLang="en-US" sz="2400" b="1" dirty="0"/>
              <a:t>）最优二叉搜索树。</a:t>
            </a:r>
          </a:p>
        </p:txBody>
      </p:sp>
      <p:sp>
        <p:nvSpPr>
          <p:cNvPr id="337924" name="Rectangle 4"/>
          <p:cNvSpPr>
            <a:spLocks noChangeArrowheads="1"/>
          </p:cNvSpPr>
          <p:nvPr/>
        </p:nvSpPr>
        <p:spPr bwMode="auto">
          <a:xfrm>
            <a:off x="762000" y="609600"/>
            <a:ext cx="5257800" cy="762000"/>
          </a:xfrm>
          <a:prstGeom prst="rect">
            <a:avLst/>
          </a:prstGeom>
          <a:noFill/>
          <a:ln w="9525">
            <a:noFill/>
            <a:miter lim="800000"/>
            <a:headEnd/>
            <a:tailEnd/>
          </a:ln>
          <a:effectLst/>
        </p:spPr>
        <p:txBody>
          <a:bodyPr anchor="ctr"/>
          <a:lstStyle/>
          <a:p>
            <a:r>
              <a:rPr lang="zh-CN" altLang="en-US" sz="3200" b="1">
                <a:solidFill>
                  <a:srgbClr val="0000FF"/>
                </a:solidFill>
              </a:rPr>
              <a:t>学习要点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7923">
                                            <p:txEl>
                                              <p:pRg st="0" end="0"/>
                                            </p:txEl>
                                          </p:spTgt>
                                        </p:tgtEl>
                                        <p:attrNameLst>
                                          <p:attrName>style.visibility</p:attrName>
                                        </p:attrNameLst>
                                      </p:cBhvr>
                                      <p:to>
                                        <p:strVal val="visible"/>
                                      </p:to>
                                    </p:set>
                                    <p:animEffect transition="in" filter="wipe(left)">
                                      <p:cBhvr>
                                        <p:cTn id="7" dur="500"/>
                                        <p:tgtEl>
                                          <p:spTgt spid="3379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最长公共子序列问题</a:t>
            </a:r>
          </a:p>
        </p:txBody>
      </p:sp>
      <p:sp>
        <p:nvSpPr>
          <p:cNvPr id="3" name="内容占位符 2"/>
          <p:cNvSpPr>
            <a:spLocks noGrp="1"/>
          </p:cNvSpPr>
          <p:nvPr>
            <p:ph idx="1"/>
          </p:nvPr>
        </p:nvSpPr>
        <p:spPr/>
        <p:txBody>
          <a:bodyPr/>
          <a:lstStyle/>
          <a:p>
            <a:r>
              <a:rPr lang="zh-CN" altLang="en-US" dirty="0"/>
              <a:t>动态规划方法</a:t>
            </a:r>
          </a:p>
        </p:txBody>
      </p:sp>
      <p:grpSp>
        <p:nvGrpSpPr>
          <p:cNvPr id="4" name="Group 29"/>
          <p:cNvGrpSpPr>
            <a:grpSpLocks/>
          </p:cNvGrpSpPr>
          <p:nvPr/>
        </p:nvGrpSpPr>
        <p:grpSpPr bwMode="auto">
          <a:xfrm>
            <a:off x="857224" y="2714620"/>
            <a:ext cx="6940550" cy="3035300"/>
            <a:chOff x="572" y="1928"/>
            <a:chExt cx="4372" cy="1912"/>
          </a:xfrm>
        </p:grpSpPr>
        <p:sp>
          <p:nvSpPr>
            <p:cNvPr id="5" name="Rectangle 4"/>
            <p:cNvSpPr>
              <a:spLocks noChangeArrowheads="1"/>
            </p:cNvSpPr>
            <p:nvPr/>
          </p:nvSpPr>
          <p:spPr bwMode="auto">
            <a:xfrm>
              <a:off x="1488" y="1928"/>
              <a:ext cx="645"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c[3,1]</a:t>
              </a:r>
            </a:p>
          </p:txBody>
        </p:sp>
        <p:sp>
          <p:nvSpPr>
            <p:cNvPr id="6" name="Rectangle 6"/>
            <p:cNvSpPr>
              <a:spLocks noChangeArrowheads="1"/>
            </p:cNvSpPr>
            <p:nvPr/>
          </p:nvSpPr>
          <p:spPr bwMode="auto">
            <a:xfrm>
              <a:off x="4299" y="1929"/>
              <a:ext cx="645" cy="327"/>
            </a:xfrm>
            <a:prstGeom prst="rect">
              <a:avLst/>
            </a:prstGeom>
            <a:solidFill>
              <a:srgbClr val="FF0000"/>
            </a:solidFill>
            <a:ln w="6350">
              <a:noFill/>
              <a:miter lim="800000"/>
              <a:headEnd/>
              <a:tailEnd/>
            </a:ln>
            <a:effectLst/>
          </p:spPr>
          <p:txBody>
            <a:bodyPr wrap="none" anchor="ctr">
              <a:spAutoFit/>
            </a:bodyPr>
            <a:lstStyle/>
            <a:p>
              <a:pPr algn="ctr"/>
              <a:r>
                <a:rPr lang="en-US" altLang="zh-CN" sz="2800" b="1">
                  <a:solidFill>
                    <a:schemeClr val="bg1"/>
                  </a:solidFill>
                  <a:latin typeface="Times New Roman" pitchFamily="18" charset="0"/>
                </a:rPr>
                <a:t>c[3,4]</a:t>
              </a:r>
            </a:p>
          </p:txBody>
        </p:sp>
        <p:sp>
          <p:nvSpPr>
            <p:cNvPr id="7" name="Rectangle 7"/>
            <p:cNvSpPr>
              <a:spLocks noChangeArrowheads="1"/>
            </p:cNvSpPr>
            <p:nvPr/>
          </p:nvSpPr>
          <p:spPr bwMode="auto">
            <a:xfrm>
              <a:off x="4298" y="2448"/>
              <a:ext cx="645"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c[2,4]</a:t>
              </a:r>
            </a:p>
          </p:txBody>
        </p:sp>
        <p:sp>
          <p:nvSpPr>
            <p:cNvPr id="8" name="Rectangle 8"/>
            <p:cNvSpPr>
              <a:spLocks noChangeArrowheads="1"/>
            </p:cNvSpPr>
            <p:nvPr/>
          </p:nvSpPr>
          <p:spPr bwMode="auto">
            <a:xfrm>
              <a:off x="4298" y="2976"/>
              <a:ext cx="645"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c[1,4]</a:t>
              </a:r>
            </a:p>
          </p:txBody>
        </p:sp>
        <p:sp>
          <p:nvSpPr>
            <p:cNvPr id="9" name="Rectangle 9"/>
            <p:cNvSpPr>
              <a:spLocks noChangeArrowheads="1"/>
            </p:cNvSpPr>
            <p:nvPr/>
          </p:nvSpPr>
          <p:spPr bwMode="auto">
            <a:xfrm>
              <a:off x="1488" y="2457"/>
              <a:ext cx="645"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c[2,1]</a:t>
              </a:r>
            </a:p>
          </p:txBody>
        </p:sp>
        <p:sp>
          <p:nvSpPr>
            <p:cNvPr id="10" name="Rectangle 11"/>
            <p:cNvSpPr>
              <a:spLocks noChangeArrowheads="1"/>
            </p:cNvSpPr>
            <p:nvPr/>
          </p:nvSpPr>
          <p:spPr bwMode="auto">
            <a:xfrm>
              <a:off x="3360" y="1928"/>
              <a:ext cx="645"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c[3,3]</a:t>
              </a:r>
            </a:p>
          </p:txBody>
        </p:sp>
        <p:sp>
          <p:nvSpPr>
            <p:cNvPr id="11" name="Rectangle 12"/>
            <p:cNvSpPr>
              <a:spLocks noChangeArrowheads="1"/>
            </p:cNvSpPr>
            <p:nvPr/>
          </p:nvSpPr>
          <p:spPr bwMode="auto">
            <a:xfrm>
              <a:off x="3360" y="2457"/>
              <a:ext cx="645"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c[2,3]</a:t>
              </a:r>
            </a:p>
          </p:txBody>
        </p:sp>
        <p:sp>
          <p:nvSpPr>
            <p:cNvPr id="12" name="Rectangle 13"/>
            <p:cNvSpPr>
              <a:spLocks noChangeArrowheads="1"/>
            </p:cNvSpPr>
            <p:nvPr/>
          </p:nvSpPr>
          <p:spPr bwMode="auto">
            <a:xfrm>
              <a:off x="3360" y="2985"/>
              <a:ext cx="645"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c[1,3]</a:t>
              </a:r>
            </a:p>
          </p:txBody>
        </p:sp>
        <p:sp>
          <p:nvSpPr>
            <p:cNvPr id="13" name="Rectangle 15"/>
            <p:cNvSpPr>
              <a:spLocks noChangeArrowheads="1"/>
            </p:cNvSpPr>
            <p:nvPr/>
          </p:nvSpPr>
          <p:spPr bwMode="auto">
            <a:xfrm>
              <a:off x="2400" y="1928"/>
              <a:ext cx="645"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c[3,2]</a:t>
              </a:r>
            </a:p>
          </p:txBody>
        </p:sp>
        <p:sp>
          <p:nvSpPr>
            <p:cNvPr id="14" name="Rectangle 16"/>
            <p:cNvSpPr>
              <a:spLocks noChangeArrowheads="1"/>
            </p:cNvSpPr>
            <p:nvPr/>
          </p:nvSpPr>
          <p:spPr bwMode="auto">
            <a:xfrm>
              <a:off x="2400" y="2457"/>
              <a:ext cx="645"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c[2,2]</a:t>
              </a:r>
            </a:p>
          </p:txBody>
        </p:sp>
        <p:sp>
          <p:nvSpPr>
            <p:cNvPr id="15" name="Rectangle 17"/>
            <p:cNvSpPr>
              <a:spLocks noChangeArrowheads="1"/>
            </p:cNvSpPr>
            <p:nvPr/>
          </p:nvSpPr>
          <p:spPr bwMode="auto">
            <a:xfrm>
              <a:off x="2400" y="2985"/>
              <a:ext cx="645"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c[1,2]</a:t>
              </a:r>
            </a:p>
          </p:txBody>
        </p:sp>
        <p:sp>
          <p:nvSpPr>
            <p:cNvPr id="16" name="Rectangle 19"/>
            <p:cNvSpPr>
              <a:spLocks noChangeArrowheads="1"/>
            </p:cNvSpPr>
            <p:nvPr/>
          </p:nvSpPr>
          <p:spPr bwMode="auto">
            <a:xfrm>
              <a:off x="1484" y="2976"/>
              <a:ext cx="645"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c[1,1]</a:t>
              </a:r>
            </a:p>
          </p:txBody>
        </p:sp>
        <p:sp>
          <p:nvSpPr>
            <p:cNvPr id="17" name="Rectangle 21"/>
            <p:cNvSpPr>
              <a:spLocks noChangeArrowheads="1"/>
            </p:cNvSpPr>
            <p:nvPr/>
          </p:nvSpPr>
          <p:spPr bwMode="auto">
            <a:xfrm>
              <a:off x="4298" y="3504"/>
              <a:ext cx="645"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c[0,4]</a:t>
              </a:r>
            </a:p>
          </p:txBody>
        </p:sp>
        <p:sp>
          <p:nvSpPr>
            <p:cNvPr id="18" name="Rectangle 22"/>
            <p:cNvSpPr>
              <a:spLocks noChangeArrowheads="1"/>
            </p:cNvSpPr>
            <p:nvPr/>
          </p:nvSpPr>
          <p:spPr bwMode="auto">
            <a:xfrm>
              <a:off x="576" y="1928"/>
              <a:ext cx="645"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c[3,0]</a:t>
              </a:r>
            </a:p>
          </p:txBody>
        </p:sp>
        <p:sp>
          <p:nvSpPr>
            <p:cNvPr id="19" name="Rectangle 23"/>
            <p:cNvSpPr>
              <a:spLocks noChangeArrowheads="1"/>
            </p:cNvSpPr>
            <p:nvPr/>
          </p:nvSpPr>
          <p:spPr bwMode="auto">
            <a:xfrm>
              <a:off x="3360" y="3513"/>
              <a:ext cx="645"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c[0,3]</a:t>
              </a:r>
            </a:p>
          </p:txBody>
        </p:sp>
        <p:sp>
          <p:nvSpPr>
            <p:cNvPr id="20" name="Rectangle 24"/>
            <p:cNvSpPr>
              <a:spLocks noChangeArrowheads="1"/>
            </p:cNvSpPr>
            <p:nvPr/>
          </p:nvSpPr>
          <p:spPr bwMode="auto">
            <a:xfrm>
              <a:off x="572" y="2448"/>
              <a:ext cx="645"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c[2,0]</a:t>
              </a:r>
            </a:p>
          </p:txBody>
        </p:sp>
        <p:sp>
          <p:nvSpPr>
            <p:cNvPr id="21" name="Rectangle 25"/>
            <p:cNvSpPr>
              <a:spLocks noChangeArrowheads="1"/>
            </p:cNvSpPr>
            <p:nvPr/>
          </p:nvSpPr>
          <p:spPr bwMode="auto">
            <a:xfrm>
              <a:off x="572" y="2976"/>
              <a:ext cx="645"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c[1,0]</a:t>
              </a:r>
            </a:p>
          </p:txBody>
        </p:sp>
        <p:sp>
          <p:nvSpPr>
            <p:cNvPr id="22" name="Rectangle 26"/>
            <p:cNvSpPr>
              <a:spLocks noChangeArrowheads="1"/>
            </p:cNvSpPr>
            <p:nvPr/>
          </p:nvSpPr>
          <p:spPr bwMode="auto">
            <a:xfrm>
              <a:off x="2396" y="3504"/>
              <a:ext cx="645"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c[0,2]</a:t>
              </a:r>
            </a:p>
          </p:txBody>
        </p:sp>
        <p:sp>
          <p:nvSpPr>
            <p:cNvPr id="23" name="Rectangle 27"/>
            <p:cNvSpPr>
              <a:spLocks noChangeArrowheads="1"/>
            </p:cNvSpPr>
            <p:nvPr/>
          </p:nvSpPr>
          <p:spPr bwMode="auto">
            <a:xfrm>
              <a:off x="1484" y="3504"/>
              <a:ext cx="645"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c[0,1]</a:t>
              </a:r>
            </a:p>
          </p:txBody>
        </p:sp>
        <p:sp>
          <p:nvSpPr>
            <p:cNvPr id="24" name="Rectangle 28"/>
            <p:cNvSpPr>
              <a:spLocks noChangeArrowheads="1"/>
            </p:cNvSpPr>
            <p:nvPr/>
          </p:nvSpPr>
          <p:spPr bwMode="auto">
            <a:xfrm>
              <a:off x="572" y="3504"/>
              <a:ext cx="645" cy="327"/>
            </a:xfrm>
            <a:prstGeom prst="rect">
              <a:avLst/>
            </a:prstGeom>
            <a:solidFill>
              <a:srgbClr val="FFFF00"/>
            </a:solidFill>
            <a:ln w="6350">
              <a:noFill/>
              <a:miter lim="800000"/>
              <a:headEnd/>
              <a:tailEnd/>
            </a:ln>
            <a:effectLst/>
          </p:spPr>
          <p:txBody>
            <a:bodyPr wrap="none" anchor="ctr">
              <a:spAutoFit/>
            </a:bodyPr>
            <a:lstStyle/>
            <a:p>
              <a:pPr algn="ctr"/>
              <a:r>
                <a:rPr lang="en-US" altLang="zh-CN" sz="2800" b="1">
                  <a:solidFill>
                    <a:srgbClr val="0000FF"/>
                  </a:solidFill>
                  <a:latin typeface="Times New Roman" pitchFamily="18" charset="0"/>
                </a:rPr>
                <a:t>c[0,0]</a:t>
              </a:r>
            </a:p>
          </p:txBody>
        </p:sp>
      </p:grpSp>
      <p:sp>
        <p:nvSpPr>
          <p:cNvPr id="25" name="Line 30"/>
          <p:cNvSpPr>
            <a:spLocks noChangeShapeType="1"/>
          </p:cNvSpPr>
          <p:nvPr/>
        </p:nvSpPr>
        <p:spPr bwMode="auto">
          <a:xfrm>
            <a:off x="558774" y="5445120"/>
            <a:ext cx="7467600" cy="0"/>
          </a:xfrm>
          <a:prstGeom prst="line">
            <a:avLst/>
          </a:prstGeom>
          <a:noFill/>
          <a:ln w="38100">
            <a:solidFill>
              <a:srgbClr val="FF0000"/>
            </a:solidFill>
            <a:round/>
            <a:headEnd/>
            <a:tailEnd type="triangle" w="med" len="med"/>
          </a:ln>
          <a:effectLst/>
        </p:spPr>
        <p:txBody>
          <a:bodyPr wrap="none" anchor="ctr">
            <a:spAutoFit/>
          </a:bodyPr>
          <a:lstStyle/>
          <a:p>
            <a:endParaRPr lang="zh-CN" altLang="en-US"/>
          </a:p>
        </p:txBody>
      </p:sp>
      <p:sp>
        <p:nvSpPr>
          <p:cNvPr id="26" name="Line 31"/>
          <p:cNvSpPr>
            <a:spLocks noChangeShapeType="1"/>
          </p:cNvSpPr>
          <p:nvPr/>
        </p:nvSpPr>
        <p:spPr bwMode="auto">
          <a:xfrm flipV="1">
            <a:off x="1244574" y="2397120"/>
            <a:ext cx="0" cy="3581400"/>
          </a:xfrm>
          <a:prstGeom prst="line">
            <a:avLst/>
          </a:prstGeom>
          <a:noFill/>
          <a:ln w="38100">
            <a:solidFill>
              <a:srgbClr val="FF0000"/>
            </a:solidFill>
            <a:round/>
            <a:headEnd/>
            <a:tailEnd type="triangle" w="med" len="med"/>
          </a:ln>
          <a:effectLst/>
        </p:spPr>
        <p:txBody>
          <a:bodyPr anchor="ctr">
            <a:spAutoFit/>
          </a:bodyPr>
          <a:lstStyle/>
          <a:p>
            <a:endParaRPr lang="zh-CN" altLang="en-US"/>
          </a:p>
        </p:txBody>
      </p:sp>
      <p:sp>
        <p:nvSpPr>
          <p:cNvPr id="27" name="Line 32"/>
          <p:cNvSpPr>
            <a:spLocks noChangeShapeType="1"/>
          </p:cNvSpPr>
          <p:nvPr/>
        </p:nvSpPr>
        <p:spPr bwMode="auto">
          <a:xfrm flipV="1">
            <a:off x="2768574" y="2473320"/>
            <a:ext cx="0" cy="2590800"/>
          </a:xfrm>
          <a:prstGeom prst="line">
            <a:avLst/>
          </a:prstGeom>
          <a:noFill/>
          <a:ln w="38100">
            <a:solidFill>
              <a:srgbClr val="FF0000"/>
            </a:solidFill>
            <a:round/>
            <a:headEnd/>
            <a:tailEnd type="triangle" w="med" len="med"/>
          </a:ln>
          <a:effectLst/>
        </p:spPr>
        <p:txBody>
          <a:bodyPr anchor="ctr">
            <a:spAutoFit/>
          </a:bodyPr>
          <a:lstStyle/>
          <a:p>
            <a:endParaRPr lang="zh-CN" altLang="en-US"/>
          </a:p>
        </p:txBody>
      </p:sp>
      <p:sp>
        <p:nvSpPr>
          <p:cNvPr id="28" name="Line 33"/>
          <p:cNvSpPr>
            <a:spLocks noChangeShapeType="1"/>
          </p:cNvSpPr>
          <p:nvPr/>
        </p:nvSpPr>
        <p:spPr bwMode="auto">
          <a:xfrm flipV="1">
            <a:off x="4292574" y="2473320"/>
            <a:ext cx="0" cy="2590800"/>
          </a:xfrm>
          <a:prstGeom prst="line">
            <a:avLst/>
          </a:prstGeom>
          <a:noFill/>
          <a:ln w="38100">
            <a:solidFill>
              <a:srgbClr val="FF0000"/>
            </a:solidFill>
            <a:round/>
            <a:headEnd/>
            <a:tailEnd type="triangle" w="med" len="med"/>
          </a:ln>
          <a:effectLst/>
        </p:spPr>
        <p:txBody>
          <a:bodyPr anchor="ctr">
            <a:spAutoFit/>
          </a:bodyPr>
          <a:lstStyle/>
          <a:p>
            <a:endParaRPr lang="zh-CN" altLang="en-US"/>
          </a:p>
        </p:txBody>
      </p:sp>
      <p:sp>
        <p:nvSpPr>
          <p:cNvPr id="29" name="Line 34"/>
          <p:cNvSpPr>
            <a:spLocks noChangeShapeType="1"/>
          </p:cNvSpPr>
          <p:nvPr/>
        </p:nvSpPr>
        <p:spPr bwMode="auto">
          <a:xfrm flipV="1">
            <a:off x="5816574" y="2473320"/>
            <a:ext cx="0" cy="2590800"/>
          </a:xfrm>
          <a:prstGeom prst="line">
            <a:avLst/>
          </a:prstGeom>
          <a:noFill/>
          <a:ln w="38100">
            <a:solidFill>
              <a:srgbClr val="FF0000"/>
            </a:solidFill>
            <a:round/>
            <a:headEnd/>
            <a:tailEnd type="triangle" w="med" len="med"/>
          </a:ln>
          <a:effectLst/>
        </p:spPr>
        <p:txBody>
          <a:bodyPr anchor="ctr">
            <a:spAutoFit/>
          </a:bodyPr>
          <a:lstStyle/>
          <a:p>
            <a:endParaRPr lang="zh-CN" altLang="en-US"/>
          </a:p>
        </p:txBody>
      </p:sp>
      <p:sp>
        <p:nvSpPr>
          <p:cNvPr id="30" name="Line 35"/>
          <p:cNvSpPr>
            <a:spLocks noChangeShapeType="1"/>
          </p:cNvSpPr>
          <p:nvPr/>
        </p:nvSpPr>
        <p:spPr bwMode="auto">
          <a:xfrm flipV="1">
            <a:off x="7340574" y="2473320"/>
            <a:ext cx="0" cy="2590800"/>
          </a:xfrm>
          <a:prstGeom prst="line">
            <a:avLst/>
          </a:prstGeom>
          <a:noFill/>
          <a:ln w="38100">
            <a:solidFill>
              <a:srgbClr val="FF0000"/>
            </a:solidFill>
            <a:round/>
            <a:headEnd/>
            <a:tailEnd type="triangle" w="med" len="med"/>
          </a:ln>
          <a:effectLst/>
        </p:spPr>
        <p:txBody>
          <a:bodyPr anchor="ct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50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down)">
                                      <p:cBhvr>
                                        <p:cTn id="16" dur="500"/>
                                        <p:tgtEl>
                                          <p:spTgt spid="27"/>
                                        </p:tgtEl>
                                      </p:cBhvr>
                                    </p:animEffect>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down)">
                                      <p:cBhvr>
                                        <p:cTn id="20" dur="1000"/>
                                        <p:tgtEl>
                                          <p:spTgt spid="28"/>
                                        </p:tgtEl>
                                      </p:cBhvr>
                                    </p:animEffect>
                                  </p:childTnLst>
                                </p:cTn>
                              </p:par>
                            </p:childTnLst>
                          </p:cTn>
                        </p:par>
                        <p:par>
                          <p:cTn id="21" fill="hold">
                            <p:stCondLst>
                              <p:cond delay="1500"/>
                            </p:stCondLst>
                            <p:childTnLst>
                              <p:par>
                                <p:cTn id="22" presetID="22" presetClass="entr" presetSubtype="4" fill="hold" grpId="0" nodeType="after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wipe(down)">
                                      <p:cBhvr>
                                        <p:cTn id="24" dur="1000"/>
                                        <p:tgtEl>
                                          <p:spTgt spid="29"/>
                                        </p:tgtEl>
                                      </p:cBhvr>
                                    </p:animEffect>
                                  </p:childTnLst>
                                </p:cTn>
                              </p:par>
                            </p:childTnLst>
                          </p:cTn>
                        </p:par>
                        <p:par>
                          <p:cTn id="25" fill="hold">
                            <p:stCondLst>
                              <p:cond delay="2500"/>
                            </p:stCondLst>
                            <p:childTnLst>
                              <p:par>
                                <p:cTn id="26" presetID="22" presetClass="entr" presetSubtype="4" fill="hold" grpId="0" nodeType="after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down)">
                                      <p:cBhvr>
                                        <p:cTn id="28"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最长公共子序列（计算最优值）</a:t>
            </a:r>
          </a:p>
        </p:txBody>
      </p:sp>
      <p:grpSp>
        <p:nvGrpSpPr>
          <p:cNvPr id="4" name="Group 34"/>
          <p:cNvGrpSpPr>
            <a:grpSpLocks/>
          </p:cNvGrpSpPr>
          <p:nvPr/>
        </p:nvGrpSpPr>
        <p:grpSpPr bwMode="auto">
          <a:xfrm>
            <a:off x="4500562" y="1500174"/>
            <a:ext cx="4343400" cy="2209800"/>
            <a:chOff x="384" y="1728"/>
            <a:chExt cx="4704" cy="2256"/>
          </a:xfrm>
        </p:grpSpPr>
        <p:grpSp>
          <p:nvGrpSpPr>
            <p:cNvPr id="5" name="Group 7"/>
            <p:cNvGrpSpPr>
              <a:grpSpLocks/>
            </p:cNvGrpSpPr>
            <p:nvPr/>
          </p:nvGrpSpPr>
          <p:grpSpPr bwMode="auto">
            <a:xfrm>
              <a:off x="503" y="1906"/>
              <a:ext cx="4511" cy="1961"/>
              <a:chOff x="503" y="1906"/>
              <a:chExt cx="4511" cy="1961"/>
            </a:xfrm>
          </p:grpSpPr>
          <p:sp>
            <p:nvSpPr>
              <p:cNvPr id="12" name="Rectangle 8"/>
              <p:cNvSpPr>
                <a:spLocks noChangeArrowheads="1"/>
              </p:cNvSpPr>
              <p:nvPr/>
            </p:nvSpPr>
            <p:spPr bwMode="auto">
              <a:xfrm>
                <a:off x="1419" y="1906"/>
                <a:ext cx="784" cy="375"/>
              </a:xfrm>
              <a:prstGeom prst="rect">
                <a:avLst/>
              </a:prstGeom>
              <a:solidFill>
                <a:srgbClr val="FFFF00"/>
              </a:solidFill>
              <a:ln w="6350">
                <a:noFill/>
                <a:miter lim="800000"/>
                <a:headEnd/>
                <a:tailEnd/>
              </a:ln>
              <a:effectLst/>
            </p:spPr>
            <p:txBody>
              <a:bodyPr wrap="none" anchor="ctr">
                <a:spAutoFit/>
              </a:bodyPr>
              <a:lstStyle/>
              <a:p>
                <a:pPr algn="ctr"/>
                <a:r>
                  <a:rPr lang="en-US" altLang="zh-CN" b="1" dirty="0">
                    <a:solidFill>
                      <a:srgbClr val="0000FF"/>
                    </a:solidFill>
                    <a:latin typeface="Times New Roman" pitchFamily="18" charset="0"/>
                  </a:rPr>
                  <a:t>c[3,1]</a:t>
                </a:r>
              </a:p>
            </p:txBody>
          </p:sp>
          <p:sp>
            <p:nvSpPr>
              <p:cNvPr id="13" name="Rectangle 9"/>
              <p:cNvSpPr>
                <a:spLocks noChangeArrowheads="1"/>
              </p:cNvSpPr>
              <p:nvPr/>
            </p:nvSpPr>
            <p:spPr bwMode="auto">
              <a:xfrm>
                <a:off x="4230" y="1906"/>
                <a:ext cx="784" cy="375"/>
              </a:xfrm>
              <a:prstGeom prst="rect">
                <a:avLst/>
              </a:prstGeom>
              <a:solidFill>
                <a:srgbClr val="FF0000"/>
              </a:solidFill>
              <a:ln w="6350">
                <a:noFill/>
                <a:miter lim="800000"/>
                <a:headEnd/>
                <a:tailEnd/>
              </a:ln>
              <a:effectLst/>
            </p:spPr>
            <p:txBody>
              <a:bodyPr wrap="none" anchor="ctr">
                <a:spAutoFit/>
              </a:bodyPr>
              <a:lstStyle/>
              <a:p>
                <a:pPr algn="ctr"/>
                <a:r>
                  <a:rPr lang="en-US" altLang="zh-CN" b="1">
                    <a:solidFill>
                      <a:schemeClr val="bg1"/>
                    </a:solidFill>
                    <a:latin typeface="Times New Roman" pitchFamily="18" charset="0"/>
                  </a:rPr>
                  <a:t>c[3,4]</a:t>
                </a:r>
              </a:p>
            </p:txBody>
          </p:sp>
          <p:sp>
            <p:nvSpPr>
              <p:cNvPr id="14" name="Rectangle 10"/>
              <p:cNvSpPr>
                <a:spLocks noChangeArrowheads="1"/>
              </p:cNvSpPr>
              <p:nvPr/>
            </p:nvSpPr>
            <p:spPr bwMode="auto">
              <a:xfrm>
                <a:off x="4228" y="2425"/>
                <a:ext cx="784" cy="374"/>
              </a:xfrm>
              <a:prstGeom prst="rect">
                <a:avLst/>
              </a:prstGeom>
              <a:solidFill>
                <a:srgbClr val="FFFF00"/>
              </a:solidFill>
              <a:ln w="6350">
                <a:noFill/>
                <a:miter lim="800000"/>
                <a:headEnd/>
                <a:tailEnd/>
              </a:ln>
              <a:effectLst/>
            </p:spPr>
            <p:txBody>
              <a:bodyPr wrap="none" anchor="ctr">
                <a:spAutoFit/>
              </a:bodyPr>
              <a:lstStyle/>
              <a:p>
                <a:pPr algn="ctr"/>
                <a:r>
                  <a:rPr lang="en-US" altLang="zh-CN" b="1">
                    <a:solidFill>
                      <a:srgbClr val="0000FF"/>
                    </a:solidFill>
                    <a:latin typeface="Times New Roman" pitchFamily="18" charset="0"/>
                  </a:rPr>
                  <a:t>c[2,4]</a:t>
                </a:r>
              </a:p>
            </p:txBody>
          </p:sp>
          <p:sp>
            <p:nvSpPr>
              <p:cNvPr id="15" name="Rectangle 11"/>
              <p:cNvSpPr>
                <a:spLocks noChangeArrowheads="1"/>
              </p:cNvSpPr>
              <p:nvPr/>
            </p:nvSpPr>
            <p:spPr bwMode="auto">
              <a:xfrm>
                <a:off x="4230" y="2953"/>
                <a:ext cx="784" cy="375"/>
              </a:xfrm>
              <a:prstGeom prst="rect">
                <a:avLst/>
              </a:prstGeom>
              <a:solidFill>
                <a:srgbClr val="FFFF00"/>
              </a:solidFill>
              <a:ln w="6350">
                <a:noFill/>
                <a:miter lim="800000"/>
                <a:headEnd/>
                <a:tailEnd/>
              </a:ln>
              <a:effectLst/>
            </p:spPr>
            <p:txBody>
              <a:bodyPr wrap="none" anchor="ctr">
                <a:spAutoFit/>
              </a:bodyPr>
              <a:lstStyle/>
              <a:p>
                <a:pPr algn="ctr"/>
                <a:r>
                  <a:rPr lang="en-US" altLang="zh-CN" b="1">
                    <a:solidFill>
                      <a:srgbClr val="0000FF"/>
                    </a:solidFill>
                    <a:latin typeface="Times New Roman" pitchFamily="18" charset="0"/>
                  </a:rPr>
                  <a:t>c[1,4]</a:t>
                </a:r>
              </a:p>
            </p:txBody>
          </p:sp>
          <p:sp>
            <p:nvSpPr>
              <p:cNvPr id="16" name="Rectangle 12"/>
              <p:cNvSpPr>
                <a:spLocks noChangeArrowheads="1"/>
              </p:cNvSpPr>
              <p:nvPr/>
            </p:nvSpPr>
            <p:spPr bwMode="auto">
              <a:xfrm>
                <a:off x="1419" y="2435"/>
                <a:ext cx="784" cy="374"/>
              </a:xfrm>
              <a:prstGeom prst="rect">
                <a:avLst/>
              </a:prstGeom>
              <a:solidFill>
                <a:srgbClr val="FFFF00"/>
              </a:solidFill>
              <a:ln w="6350">
                <a:noFill/>
                <a:miter lim="800000"/>
                <a:headEnd/>
                <a:tailEnd/>
              </a:ln>
              <a:effectLst/>
            </p:spPr>
            <p:txBody>
              <a:bodyPr wrap="none" anchor="ctr">
                <a:spAutoFit/>
              </a:bodyPr>
              <a:lstStyle/>
              <a:p>
                <a:pPr algn="ctr"/>
                <a:r>
                  <a:rPr lang="en-US" altLang="zh-CN" b="1">
                    <a:solidFill>
                      <a:srgbClr val="0000FF"/>
                    </a:solidFill>
                    <a:latin typeface="Times New Roman" pitchFamily="18" charset="0"/>
                  </a:rPr>
                  <a:t>c[2,1]</a:t>
                </a:r>
              </a:p>
            </p:txBody>
          </p:sp>
          <p:sp>
            <p:nvSpPr>
              <p:cNvPr id="17" name="Rectangle 13"/>
              <p:cNvSpPr>
                <a:spLocks noChangeArrowheads="1"/>
              </p:cNvSpPr>
              <p:nvPr/>
            </p:nvSpPr>
            <p:spPr bwMode="auto">
              <a:xfrm>
                <a:off x="3291" y="1906"/>
                <a:ext cx="784" cy="375"/>
              </a:xfrm>
              <a:prstGeom prst="rect">
                <a:avLst/>
              </a:prstGeom>
              <a:solidFill>
                <a:srgbClr val="FFFF00"/>
              </a:solidFill>
              <a:ln w="6350">
                <a:noFill/>
                <a:miter lim="800000"/>
                <a:headEnd/>
                <a:tailEnd/>
              </a:ln>
              <a:effectLst/>
            </p:spPr>
            <p:txBody>
              <a:bodyPr wrap="none" anchor="ctr">
                <a:spAutoFit/>
              </a:bodyPr>
              <a:lstStyle/>
              <a:p>
                <a:pPr algn="ctr"/>
                <a:r>
                  <a:rPr lang="en-US" altLang="zh-CN" b="1">
                    <a:solidFill>
                      <a:srgbClr val="0000FF"/>
                    </a:solidFill>
                    <a:latin typeface="Times New Roman" pitchFamily="18" charset="0"/>
                  </a:rPr>
                  <a:t>c[3,3]</a:t>
                </a:r>
              </a:p>
            </p:txBody>
          </p:sp>
          <p:sp>
            <p:nvSpPr>
              <p:cNvPr id="18" name="Rectangle 14"/>
              <p:cNvSpPr>
                <a:spLocks noChangeArrowheads="1"/>
              </p:cNvSpPr>
              <p:nvPr/>
            </p:nvSpPr>
            <p:spPr bwMode="auto">
              <a:xfrm>
                <a:off x="3291" y="2435"/>
                <a:ext cx="784" cy="374"/>
              </a:xfrm>
              <a:prstGeom prst="rect">
                <a:avLst/>
              </a:prstGeom>
              <a:solidFill>
                <a:srgbClr val="FFFF00"/>
              </a:solidFill>
              <a:ln w="6350">
                <a:noFill/>
                <a:miter lim="800000"/>
                <a:headEnd/>
                <a:tailEnd/>
              </a:ln>
              <a:effectLst/>
            </p:spPr>
            <p:txBody>
              <a:bodyPr wrap="none" anchor="ctr">
                <a:spAutoFit/>
              </a:bodyPr>
              <a:lstStyle/>
              <a:p>
                <a:pPr algn="ctr"/>
                <a:r>
                  <a:rPr lang="en-US" altLang="zh-CN" b="1">
                    <a:solidFill>
                      <a:srgbClr val="0000FF"/>
                    </a:solidFill>
                    <a:latin typeface="Times New Roman" pitchFamily="18" charset="0"/>
                  </a:rPr>
                  <a:t>c[2,3]</a:t>
                </a:r>
              </a:p>
            </p:txBody>
          </p:sp>
          <p:sp>
            <p:nvSpPr>
              <p:cNvPr id="19" name="Rectangle 15"/>
              <p:cNvSpPr>
                <a:spLocks noChangeArrowheads="1"/>
              </p:cNvSpPr>
              <p:nvPr/>
            </p:nvSpPr>
            <p:spPr bwMode="auto">
              <a:xfrm>
                <a:off x="3291" y="2963"/>
                <a:ext cx="784" cy="374"/>
              </a:xfrm>
              <a:prstGeom prst="rect">
                <a:avLst/>
              </a:prstGeom>
              <a:solidFill>
                <a:srgbClr val="FFFF00"/>
              </a:solidFill>
              <a:ln w="6350">
                <a:noFill/>
                <a:miter lim="800000"/>
                <a:headEnd/>
                <a:tailEnd/>
              </a:ln>
              <a:effectLst/>
            </p:spPr>
            <p:txBody>
              <a:bodyPr wrap="none" anchor="ctr">
                <a:spAutoFit/>
              </a:bodyPr>
              <a:lstStyle/>
              <a:p>
                <a:pPr algn="ctr"/>
                <a:r>
                  <a:rPr lang="en-US" altLang="zh-CN" b="1">
                    <a:solidFill>
                      <a:srgbClr val="0000FF"/>
                    </a:solidFill>
                    <a:latin typeface="Times New Roman" pitchFamily="18" charset="0"/>
                  </a:rPr>
                  <a:t>c[1,3]</a:t>
                </a:r>
              </a:p>
            </p:txBody>
          </p:sp>
          <p:sp>
            <p:nvSpPr>
              <p:cNvPr id="20" name="Rectangle 16"/>
              <p:cNvSpPr>
                <a:spLocks noChangeArrowheads="1"/>
              </p:cNvSpPr>
              <p:nvPr/>
            </p:nvSpPr>
            <p:spPr bwMode="auto">
              <a:xfrm>
                <a:off x="2332" y="1906"/>
                <a:ext cx="784" cy="375"/>
              </a:xfrm>
              <a:prstGeom prst="rect">
                <a:avLst/>
              </a:prstGeom>
              <a:solidFill>
                <a:srgbClr val="FFFF00"/>
              </a:solidFill>
              <a:ln w="6350">
                <a:noFill/>
                <a:miter lim="800000"/>
                <a:headEnd/>
                <a:tailEnd/>
              </a:ln>
              <a:effectLst/>
            </p:spPr>
            <p:txBody>
              <a:bodyPr wrap="none" anchor="ctr">
                <a:spAutoFit/>
              </a:bodyPr>
              <a:lstStyle/>
              <a:p>
                <a:pPr algn="ctr"/>
                <a:r>
                  <a:rPr lang="en-US" altLang="zh-CN" b="1">
                    <a:solidFill>
                      <a:srgbClr val="0000FF"/>
                    </a:solidFill>
                    <a:latin typeface="Times New Roman" pitchFamily="18" charset="0"/>
                  </a:rPr>
                  <a:t>c[3,2]</a:t>
                </a:r>
              </a:p>
            </p:txBody>
          </p:sp>
          <p:sp>
            <p:nvSpPr>
              <p:cNvPr id="21" name="Rectangle 17"/>
              <p:cNvSpPr>
                <a:spLocks noChangeArrowheads="1"/>
              </p:cNvSpPr>
              <p:nvPr/>
            </p:nvSpPr>
            <p:spPr bwMode="auto">
              <a:xfrm>
                <a:off x="2332" y="2435"/>
                <a:ext cx="784" cy="374"/>
              </a:xfrm>
              <a:prstGeom prst="rect">
                <a:avLst/>
              </a:prstGeom>
              <a:solidFill>
                <a:srgbClr val="FFFF00"/>
              </a:solidFill>
              <a:ln w="6350">
                <a:noFill/>
                <a:miter lim="800000"/>
                <a:headEnd/>
                <a:tailEnd/>
              </a:ln>
              <a:effectLst/>
            </p:spPr>
            <p:txBody>
              <a:bodyPr wrap="none" anchor="ctr">
                <a:spAutoFit/>
              </a:bodyPr>
              <a:lstStyle/>
              <a:p>
                <a:pPr algn="ctr"/>
                <a:r>
                  <a:rPr lang="en-US" altLang="zh-CN" b="1" dirty="0">
                    <a:solidFill>
                      <a:srgbClr val="0000FF"/>
                    </a:solidFill>
                    <a:latin typeface="Times New Roman" pitchFamily="18" charset="0"/>
                  </a:rPr>
                  <a:t>c[2,2]</a:t>
                </a:r>
              </a:p>
            </p:txBody>
          </p:sp>
          <p:sp>
            <p:nvSpPr>
              <p:cNvPr id="22" name="Rectangle 18"/>
              <p:cNvSpPr>
                <a:spLocks noChangeArrowheads="1"/>
              </p:cNvSpPr>
              <p:nvPr/>
            </p:nvSpPr>
            <p:spPr bwMode="auto">
              <a:xfrm>
                <a:off x="2332" y="2963"/>
                <a:ext cx="784" cy="374"/>
              </a:xfrm>
              <a:prstGeom prst="rect">
                <a:avLst/>
              </a:prstGeom>
              <a:solidFill>
                <a:srgbClr val="FFFF00"/>
              </a:solidFill>
              <a:ln w="6350">
                <a:noFill/>
                <a:miter lim="800000"/>
                <a:headEnd/>
                <a:tailEnd/>
              </a:ln>
              <a:effectLst/>
            </p:spPr>
            <p:txBody>
              <a:bodyPr wrap="none" anchor="ctr">
                <a:spAutoFit/>
              </a:bodyPr>
              <a:lstStyle/>
              <a:p>
                <a:pPr algn="ctr"/>
                <a:r>
                  <a:rPr lang="en-US" altLang="zh-CN" b="1">
                    <a:solidFill>
                      <a:srgbClr val="0000FF"/>
                    </a:solidFill>
                    <a:latin typeface="Times New Roman" pitchFamily="18" charset="0"/>
                  </a:rPr>
                  <a:t>c[1,2]</a:t>
                </a:r>
              </a:p>
            </p:txBody>
          </p:sp>
          <p:sp>
            <p:nvSpPr>
              <p:cNvPr id="23" name="Rectangle 19"/>
              <p:cNvSpPr>
                <a:spLocks noChangeArrowheads="1"/>
              </p:cNvSpPr>
              <p:nvPr/>
            </p:nvSpPr>
            <p:spPr bwMode="auto">
              <a:xfrm>
                <a:off x="1416" y="2953"/>
                <a:ext cx="784" cy="375"/>
              </a:xfrm>
              <a:prstGeom prst="rect">
                <a:avLst/>
              </a:prstGeom>
              <a:solidFill>
                <a:srgbClr val="FFFF00"/>
              </a:solidFill>
              <a:ln w="6350">
                <a:noFill/>
                <a:miter lim="800000"/>
                <a:headEnd/>
                <a:tailEnd/>
              </a:ln>
              <a:effectLst/>
            </p:spPr>
            <p:txBody>
              <a:bodyPr wrap="none" anchor="ctr">
                <a:spAutoFit/>
              </a:bodyPr>
              <a:lstStyle/>
              <a:p>
                <a:pPr algn="ctr"/>
                <a:r>
                  <a:rPr lang="en-US" altLang="zh-CN" b="1">
                    <a:solidFill>
                      <a:srgbClr val="0000FF"/>
                    </a:solidFill>
                    <a:latin typeface="Times New Roman" pitchFamily="18" charset="0"/>
                  </a:rPr>
                  <a:t>c[1,1]</a:t>
                </a:r>
              </a:p>
            </p:txBody>
          </p:sp>
          <p:sp>
            <p:nvSpPr>
              <p:cNvPr id="24" name="Rectangle 20"/>
              <p:cNvSpPr>
                <a:spLocks noChangeArrowheads="1"/>
              </p:cNvSpPr>
              <p:nvPr/>
            </p:nvSpPr>
            <p:spPr bwMode="auto">
              <a:xfrm>
                <a:off x="4228" y="3482"/>
                <a:ext cx="784" cy="374"/>
              </a:xfrm>
              <a:prstGeom prst="rect">
                <a:avLst/>
              </a:prstGeom>
              <a:solidFill>
                <a:srgbClr val="FFFF00"/>
              </a:solidFill>
              <a:ln w="6350">
                <a:noFill/>
                <a:miter lim="800000"/>
                <a:headEnd/>
                <a:tailEnd/>
              </a:ln>
              <a:effectLst/>
            </p:spPr>
            <p:txBody>
              <a:bodyPr wrap="none" anchor="ctr">
                <a:spAutoFit/>
              </a:bodyPr>
              <a:lstStyle/>
              <a:p>
                <a:pPr algn="ctr"/>
                <a:r>
                  <a:rPr lang="en-US" altLang="zh-CN" b="1">
                    <a:solidFill>
                      <a:srgbClr val="0000FF"/>
                    </a:solidFill>
                    <a:latin typeface="Times New Roman" pitchFamily="18" charset="0"/>
                  </a:rPr>
                  <a:t>c[0,4]</a:t>
                </a:r>
              </a:p>
            </p:txBody>
          </p:sp>
          <p:sp>
            <p:nvSpPr>
              <p:cNvPr id="25" name="Rectangle 21"/>
              <p:cNvSpPr>
                <a:spLocks noChangeArrowheads="1"/>
              </p:cNvSpPr>
              <p:nvPr/>
            </p:nvSpPr>
            <p:spPr bwMode="auto">
              <a:xfrm>
                <a:off x="508" y="1906"/>
                <a:ext cx="784" cy="375"/>
              </a:xfrm>
              <a:prstGeom prst="rect">
                <a:avLst/>
              </a:prstGeom>
              <a:solidFill>
                <a:srgbClr val="FFFF00"/>
              </a:solidFill>
              <a:ln w="6350">
                <a:noFill/>
                <a:miter lim="800000"/>
                <a:headEnd/>
                <a:tailEnd/>
              </a:ln>
              <a:effectLst/>
            </p:spPr>
            <p:txBody>
              <a:bodyPr wrap="none" anchor="ctr">
                <a:spAutoFit/>
              </a:bodyPr>
              <a:lstStyle/>
              <a:p>
                <a:pPr algn="ctr"/>
                <a:r>
                  <a:rPr lang="en-US" altLang="zh-CN" b="1">
                    <a:solidFill>
                      <a:srgbClr val="0000FF"/>
                    </a:solidFill>
                    <a:latin typeface="Times New Roman" pitchFamily="18" charset="0"/>
                  </a:rPr>
                  <a:t>c[3,0]</a:t>
                </a:r>
              </a:p>
            </p:txBody>
          </p:sp>
          <p:sp>
            <p:nvSpPr>
              <p:cNvPr id="26" name="Rectangle 22"/>
              <p:cNvSpPr>
                <a:spLocks noChangeArrowheads="1"/>
              </p:cNvSpPr>
              <p:nvPr/>
            </p:nvSpPr>
            <p:spPr bwMode="auto">
              <a:xfrm>
                <a:off x="3291" y="3493"/>
                <a:ext cx="784" cy="374"/>
              </a:xfrm>
              <a:prstGeom prst="rect">
                <a:avLst/>
              </a:prstGeom>
              <a:solidFill>
                <a:srgbClr val="FFFF00"/>
              </a:solidFill>
              <a:ln w="6350">
                <a:noFill/>
                <a:miter lim="800000"/>
                <a:headEnd/>
                <a:tailEnd/>
              </a:ln>
              <a:effectLst/>
            </p:spPr>
            <p:txBody>
              <a:bodyPr wrap="none" anchor="ctr">
                <a:spAutoFit/>
              </a:bodyPr>
              <a:lstStyle/>
              <a:p>
                <a:pPr algn="ctr"/>
                <a:r>
                  <a:rPr lang="en-US" altLang="zh-CN" b="1">
                    <a:solidFill>
                      <a:srgbClr val="0000FF"/>
                    </a:solidFill>
                    <a:latin typeface="Times New Roman" pitchFamily="18" charset="0"/>
                  </a:rPr>
                  <a:t>c[0,3]</a:t>
                </a:r>
              </a:p>
            </p:txBody>
          </p:sp>
          <p:sp>
            <p:nvSpPr>
              <p:cNvPr id="27" name="Rectangle 23"/>
              <p:cNvSpPr>
                <a:spLocks noChangeArrowheads="1"/>
              </p:cNvSpPr>
              <p:nvPr/>
            </p:nvSpPr>
            <p:spPr bwMode="auto">
              <a:xfrm>
                <a:off x="503" y="2427"/>
                <a:ext cx="784" cy="374"/>
              </a:xfrm>
              <a:prstGeom prst="rect">
                <a:avLst/>
              </a:prstGeom>
              <a:solidFill>
                <a:srgbClr val="FFFF00"/>
              </a:solidFill>
              <a:ln w="6350">
                <a:noFill/>
                <a:miter lim="800000"/>
                <a:headEnd/>
                <a:tailEnd/>
              </a:ln>
              <a:effectLst/>
            </p:spPr>
            <p:txBody>
              <a:bodyPr wrap="none" anchor="ctr">
                <a:spAutoFit/>
              </a:bodyPr>
              <a:lstStyle/>
              <a:p>
                <a:pPr algn="ctr"/>
                <a:r>
                  <a:rPr lang="en-US" altLang="zh-CN" b="1">
                    <a:solidFill>
                      <a:srgbClr val="0000FF"/>
                    </a:solidFill>
                    <a:latin typeface="Times New Roman" pitchFamily="18" charset="0"/>
                  </a:rPr>
                  <a:t>c[2,0]</a:t>
                </a:r>
              </a:p>
            </p:txBody>
          </p:sp>
          <p:sp>
            <p:nvSpPr>
              <p:cNvPr id="28" name="Rectangle 24"/>
              <p:cNvSpPr>
                <a:spLocks noChangeArrowheads="1"/>
              </p:cNvSpPr>
              <p:nvPr/>
            </p:nvSpPr>
            <p:spPr bwMode="auto">
              <a:xfrm>
                <a:off x="503" y="2955"/>
                <a:ext cx="784" cy="374"/>
              </a:xfrm>
              <a:prstGeom prst="rect">
                <a:avLst/>
              </a:prstGeom>
              <a:solidFill>
                <a:srgbClr val="FFFF00"/>
              </a:solidFill>
              <a:ln w="6350">
                <a:noFill/>
                <a:miter lim="800000"/>
                <a:headEnd/>
                <a:tailEnd/>
              </a:ln>
              <a:effectLst/>
            </p:spPr>
            <p:txBody>
              <a:bodyPr wrap="none" anchor="ctr">
                <a:spAutoFit/>
              </a:bodyPr>
              <a:lstStyle/>
              <a:p>
                <a:pPr algn="ctr"/>
                <a:r>
                  <a:rPr lang="en-US" altLang="zh-CN" b="1">
                    <a:solidFill>
                      <a:srgbClr val="0000FF"/>
                    </a:solidFill>
                    <a:latin typeface="Times New Roman" pitchFamily="18" charset="0"/>
                  </a:rPr>
                  <a:t>c[1,0]</a:t>
                </a:r>
              </a:p>
            </p:txBody>
          </p:sp>
          <p:sp>
            <p:nvSpPr>
              <p:cNvPr id="29" name="Rectangle 25"/>
              <p:cNvSpPr>
                <a:spLocks noChangeArrowheads="1"/>
              </p:cNvSpPr>
              <p:nvPr/>
            </p:nvSpPr>
            <p:spPr bwMode="auto">
              <a:xfrm>
                <a:off x="2327" y="3483"/>
                <a:ext cx="784" cy="375"/>
              </a:xfrm>
              <a:prstGeom prst="rect">
                <a:avLst/>
              </a:prstGeom>
              <a:solidFill>
                <a:srgbClr val="FFFF00"/>
              </a:solidFill>
              <a:ln w="6350">
                <a:noFill/>
                <a:miter lim="800000"/>
                <a:headEnd/>
                <a:tailEnd/>
              </a:ln>
              <a:effectLst/>
            </p:spPr>
            <p:txBody>
              <a:bodyPr wrap="none" anchor="ctr">
                <a:spAutoFit/>
              </a:bodyPr>
              <a:lstStyle/>
              <a:p>
                <a:pPr algn="ctr"/>
                <a:r>
                  <a:rPr lang="en-US" altLang="zh-CN" b="1">
                    <a:solidFill>
                      <a:srgbClr val="0000FF"/>
                    </a:solidFill>
                    <a:latin typeface="Times New Roman" pitchFamily="18" charset="0"/>
                  </a:rPr>
                  <a:t>c[0,2]</a:t>
                </a:r>
              </a:p>
            </p:txBody>
          </p:sp>
          <p:sp>
            <p:nvSpPr>
              <p:cNvPr id="30" name="Rectangle 26"/>
              <p:cNvSpPr>
                <a:spLocks noChangeArrowheads="1"/>
              </p:cNvSpPr>
              <p:nvPr/>
            </p:nvSpPr>
            <p:spPr bwMode="auto">
              <a:xfrm>
                <a:off x="1414" y="3483"/>
                <a:ext cx="784" cy="375"/>
              </a:xfrm>
              <a:prstGeom prst="rect">
                <a:avLst/>
              </a:prstGeom>
              <a:solidFill>
                <a:srgbClr val="FFFF00"/>
              </a:solidFill>
              <a:ln w="6350">
                <a:noFill/>
                <a:miter lim="800000"/>
                <a:headEnd/>
                <a:tailEnd/>
              </a:ln>
              <a:effectLst/>
            </p:spPr>
            <p:txBody>
              <a:bodyPr wrap="none" anchor="ctr">
                <a:spAutoFit/>
              </a:bodyPr>
              <a:lstStyle/>
              <a:p>
                <a:pPr algn="ctr"/>
                <a:r>
                  <a:rPr lang="en-US" altLang="zh-CN" b="1">
                    <a:solidFill>
                      <a:srgbClr val="0000FF"/>
                    </a:solidFill>
                    <a:latin typeface="Times New Roman" pitchFamily="18" charset="0"/>
                  </a:rPr>
                  <a:t>c[0,1]</a:t>
                </a:r>
              </a:p>
            </p:txBody>
          </p:sp>
          <p:sp>
            <p:nvSpPr>
              <p:cNvPr id="31" name="Rectangle 27"/>
              <p:cNvSpPr>
                <a:spLocks noChangeArrowheads="1"/>
              </p:cNvSpPr>
              <p:nvPr/>
            </p:nvSpPr>
            <p:spPr bwMode="auto">
              <a:xfrm>
                <a:off x="503" y="3482"/>
                <a:ext cx="784" cy="374"/>
              </a:xfrm>
              <a:prstGeom prst="rect">
                <a:avLst/>
              </a:prstGeom>
              <a:solidFill>
                <a:srgbClr val="FFFF00"/>
              </a:solidFill>
              <a:ln w="6350">
                <a:noFill/>
                <a:miter lim="800000"/>
                <a:headEnd/>
                <a:tailEnd/>
              </a:ln>
              <a:effectLst/>
            </p:spPr>
            <p:txBody>
              <a:bodyPr wrap="none" anchor="ctr">
                <a:spAutoFit/>
              </a:bodyPr>
              <a:lstStyle/>
              <a:p>
                <a:pPr algn="ctr"/>
                <a:r>
                  <a:rPr lang="en-US" altLang="zh-CN" b="1">
                    <a:solidFill>
                      <a:srgbClr val="0000FF"/>
                    </a:solidFill>
                    <a:latin typeface="Times New Roman" pitchFamily="18" charset="0"/>
                  </a:rPr>
                  <a:t>c[0,0]</a:t>
                </a:r>
              </a:p>
            </p:txBody>
          </p:sp>
        </p:grpSp>
        <p:sp>
          <p:nvSpPr>
            <p:cNvPr id="6" name="Line 28"/>
            <p:cNvSpPr>
              <a:spLocks noChangeShapeType="1"/>
            </p:cNvSpPr>
            <p:nvPr/>
          </p:nvSpPr>
          <p:spPr bwMode="auto">
            <a:xfrm>
              <a:off x="384" y="3648"/>
              <a:ext cx="4704" cy="0"/>
            </a:xfrm>
            <a:prstGeom prst="line">
              <a:avLst/>
            </a:prstGeom>
            <a:noFill/>
            <a:ln w="38100">
              <a:solidFill>
                <a:srgbClr val="FF0000"/>
              </a:solidFill>
              <a:round/>
              <a:headEnd/>
              <a:tailEnd type="triangle" w="med" len="med"/>
            </a:ln>
            <a:effectLst/>
          </p:spPr>
          <p:txBody>
            <a:bodyPr wrap="none" anchor="ctr">
              <a:spAutoFit/>
            </a:bodyPr>
            <a:lstStyle/>
            <a:p>
              <a:endParaRPr lang="zh-CN" altLang="en-US"/>
            </a:p>
          </p:txBody>
        </p:sp>
        <p:sp>
          <p:nvSpPr>
            <p:cNvPr id="7" name="Line 29"/>
            <p:cNvSpPr>
              <a:spLocks noChangeShapeType="1"/>
            </p:cNvSpPr>
            <p:nvPr/>
          </p:nvSpPr>
          <p:spPr bwMode="auto">
            <a:xfrm flipV="1">
              <a:off x="816" y="1728"/>
              <a:ext cx="0" cy="2256"/>
            </a:xfrm>
            <a:prstGeom prst="line">
              <a:avLst/>
            </a:prstGeom>
            <a:noFill/>
            <a:ln w="38100">
              <a:solidFill>
                <a:srgbClr val="FF0000"/>
              </a:solidFill>
              <a:round/>
              <a:headEnd/>
              <a:tailEnd type="triangle" w="med" len="med"/>
            </a:ln>
            <a:effectLst/>
          </p:spPr>
          <p:txBody>
            <a:bodyPr anchor="ctr">
              <a:spAutoFit/>
            </a:bodyPr>
            <a:lstStyle/>
            <a:p>
              <a:endParaRPr lang="zh-CN" altLang="en-US"/>
            </a:p>
          </p:txBody>
        </p:sp>
        <p:sp>
          <p:nvSpPr>
            <p:cNvPr id="8" name="Line 30"/>
            <p:cNvSpPr>
              <a:spLocks noChangeShapeType="1"/>
            </p:cNvSpPr>
            <p:nvPr/>
          </p:nvSpPr>
          <p:spPr bwMode="auto">
            <a:xfrm flipV="1">
              <a:off x="1776" y="1776"/>
              <a:ext cx="0" cy="1632"/>
            </a:xfrm>
            <a:prstGeom prst="line">
              <a:avLst/>
            </a:prstGeom>
            <a:noFill/>
            <a:ln w="38100">
              <a:solidFill>
                <a:srgbClr val="FF0000"/>
              </a:solidFill>
              <a:round/>
              <a:headEnd/>
              <a:tailEnd type="triangle" w="med" len="med"/>
            </a:ln>
            <a:effectLst/>
          </p:spPr>
          <p:txBody>
            <a:bodyPr anchor="ctr">
              <a:spAutoFit/>
            </a:bodyPr>
            <a:lstStyle/>
            <a:p>
              <a:endParaRPr lang="zh-CN" altLang="en-US"/>
            </a:p>
          </p:txBody>
        </p:sp>
        <p:sp>
          <p:nvSpPr>
            <p:cNvPr id="9" name="Line 31"/>
            <p:cNvSpPr>
              <a:spLocks noChangeShapeType="1"/>
            </p:cNvSpPr>
            <p:nvPr/>
          </p:nvSpPr>
          <p:spPr bwMode="auto">
            <a:xfrm flipV="1">
              <a:off x="2736" y="1776"/>
              <a:ext cx="0" cy="1632"/>
            </a:xfrm>
            <a:prstGeom prst="line">
              <a:avLst/>
            </a:prstGeom>
            <a:noFill/>
            <a:ln w="38100">
              <a:solidFill>
                <a:srgbClr val="FF0000"/>
              </a:solidFill>
              <a:round/>
              <a:headEnd/>
              <a:tailEnd type="triangle" w="med" len="med"/>
            </a:ln>
            <a:effectLst/>
          </p:spPr>
          <p:txBody>
            <a:bodyPr anchor="ctr">
              <a:spAutoFit/>
            </a:bodyPr>
            <a:lstStyle/>
            <a:p>
              <a:endParaRPr lang="zh-CN" altLang="en-US"/>
            </a:p>
          </p:txBody>
        </p:sp>
        <p:sp>
          <p:nvSpPr>
            <p:cNvPr id="10" name="Line 32"/>
            <p:cNvSpPr>
              <a:spLocks noChangeShapeType="1"/>
            </p:cNvSpPr>
            <p:nvPr/>
          </p:nvSpPr>
          <p:spPr bwMode="auto">
            <a:xfrm flipV="1">
              <a:off x="3696" y="1776"/>
              <a:ext cx="0" cy="1632"/>
            </a:xfrm>
            <a:prstGeom prst="line">
              <a:avLst/>
            </a:prstGeom>
            <a:noFill/>
            <a:ln w="38100">
              <a:solidFill>
                <a:srgbClr val="FF0000"/>
              </a:solidFill>
              <a:round/>
              <a:headEnd/>
              <a:tailEnd type="triangle" w="med" len="med"/>
            </a:ln>
            <a:effectLst/>
          </p:spPr>
          <p:txBody>
            <a:bodyPr anchor="ctr">
              <a:spAutoFit/>
            </a:bodyPr>
            <a:lstStyle/>
            <a:p>
              <a:endParaRPr lang="zh-CN" altLang="en-US"/>
            </a:p>
          </p:txBody>
        </p:sp>
        <p:sp>
          <p:nvSpPr>
            <p:cNvPr id="11" name="Line 33"/>
            <p:cNvSpPr>
              <a:spLocks noChangeShapeType="1"/>
            </p:cNvSpPr>
            <p:nvPr/>
          </p:nvSpPr>
          <p:spPr bwMode="auto">
            <a:xfrm flipV="1">
              <a:off x="4656" y="1776"/>
              <a:ext cx="0" cy="1632"/>
            </a:xfrm>
            <a:prstGeom prst="line">
              <a:avLst/>
            </a:prstGeom>
            <a:noFill/>
            <a:ln w="38100">
              <a:solidFill>
                <a:srgbClr val="FF0000"/>
              </a:solidFill>
              <a:round/>
              <a:headEnd/>
              <a:tailEnd type="triangle" w="med" len="med"/>
            </a:ln>
            <a:effectLst/>
          </p:spPr>
          <p:txBody>
            <a:bodyPr anchor="ctr">
              <a:spAutoFit/>
            </a:bodyPr>
            <a:lstStyle/>
            <a:p>
              <a:endParaRPr lang="zh-CN" altLang="en-US"/>
            </a:p>
          </p:txBody>
        </p:sp>
      </p:grpSp>
      <p:sp>
        <p:nvSpPr>
          <p:cNvPr id="33" name="Rectangle 4"/>
          <p:cNvSpPr>
            <a:spLocks noChangeArrowheads="1"/>
          </p:cNvSpPr>
          <p:nvPr/>
        </p:nvSpPr>
        <p:spPr bwMode="auto">
          <a:xfrm>
            <a:off x="214282" y="1500174"/>
            <a:ext cx="4397375" cy="4968875"/>
          </a:xfrm>
          <a:prstGeom prst="rect">
            <a:avLst/>
          </a:prstGeom>
          <a:noFill/>
          <a:ln w="6350">
            <a:noFill/>
            <a:miter lim="800000"/>
            <a:headEnd/>
            <a:tailEnd/>
          </a:ln>
          <a:effectLst/>
        </p:spPr>
        <p:txBody>
          <a:bodyPr anchor="ctr">
            <a:spAutoFit/>
          </a:bodyPr>
          <a:lstStyle/>
          <a:p>
            <a:r>
              <a:rPr kumimoji="1" lang="en-US" altLang="zh-CN" sz="2000" dirty="0">
                <a:solidFill>
                  <a:srgbClr val="000066"/>
                </a:solidFill>
                <a:latin typeface="Times New Roman" pitchFamily="18" charset="0"/>
              </a:rPr>
              <a:t>void </a:t>
            </a:r>
            <a:r>
              <a:rPr kumimoji="1" lang="en-US" altLang="zh-CN" sz="2000" b="1" dirty="0" err="1">
                <a:solidFill>
                  <a:srgbClr val="000066"/>
                </a:solidFill>
                <a:latin typeface="Times New Roman" pitchFamily="18" charset="0"/>
              </a:rPr>
              <a:t>LCSLength</a:t>
            </a:r>
            <a:r>
              <a:rPr kumimoji="1" lang="en-US" altLang="zh-CN" sz="2000" dirty="0">
                <a:solidFill>
                  <a:srgbClr val="000066"/>
                </a:solidFill>
                <a:latin typeface="Times New Roman" pitchFamily="18" charset="0"/>
              </a:rPr>
              <a:t>(</a:t>
            </a:r>
            <a:r>
              <a:rPr kumimoji="1" lang="en-US" altLang="zh-CN" sz="2000" dirty="0" err="1">
                <a:solidFill>
                  <a:srgbClr val="000066"/>
                </a:solidFill>
                <a:latin typeface="Times New Roman" pitchFamily="18" charset="0"/>
              </a:rPr>
              <a:t>int</a:t>
            </a:r>
            <a:r>
              <a:rPr kumimoji="1" lang="en-US" altLang="zh-CN" sz="2000" dirty="0">
                <a:solidFill>
                  <a:srgbClr val="000066"/>
                </a:solidFill>
                <a:latin typeface="Times New Roman" pitchFamily="18" charset="0"/>
              </a:rPr>
              <a:t> m</a:t>
            </a:r>
            <a:r>
              <a:rPr kumimoji="1" lang="zh-CN" altLang="en-US" sz="2000" dirty="0">
                <a:solidFill>
                  <a:srgbClr val="000066"/>
                </a:solidFill>
                <a:latin typeface="Times New Roman" pitchFamily="18" charset="0"/>
              </a:rPr>
              <a:t>，</a:t>
            </a:r>
            <a:r>
              <a:rPr kumimoji="1" lang="en-US" altLang="zh-CN" sz="2000" dirty="0" err="1">
                <a:solidFill>
                  <a:srgbClr val="000066"/>
                </a:solidFill>
                <a:latin typeface="Times New Roman" pitchFamily="18" charset="0"/>
              </a:rPr>
              <a:t>int</a:t>
            </a:r>
            <a:r>
              <a:rPr kumimoji="1" lang="en-US" altLang="zh-CN" sz="2000" dirty="0">
                <a:solidFill>
                  <a:srgbClr val="000066"/>
                </a:solidFill>
                <a:latin typeface="Times New Roman" pitchFamily="18" charset="0"/>
              </a:rPr>
              <a:t> n</a:t>
            </a:r>
            <a:r>
              <a:rPr kumimoji="1" lang="zh-CN" altLang="en-US" sz="2000" dirty="0">
                <a:solidFill>
                  <a:srgbClr val="000066"/>
                </a:solidFill>
                <a:latin typeface="Times New Roman" pitchFamily="18" charset="0"/>
              </a:rPr>
              <a:t>，</a:t>
            </a:r>
            <a:r>
              <a:rPr kumimoji="1" lang="en-US" altLang="zh-CN" sz="2000" dirty="0">
                <a:solidFill>
                  <a:srgbClr val="000066"/>
                </a:solidFill>
                <a:latin typeface="Times New Roman" pitchFamily="18" charset="0"/>
              </a:rPr>
              <a:t>char *x</a:t>
            </a:r>
            <a:r>
              <a:rPr kumimoji="1" lang="zh-CN" altLang="en-US" sz="2000" dirty="0">
                <a:solidFill>
                  <a:srgbClr val="000066"/>
                </a:solidFill>
                <a:latin typeface="Times New Roman" pitchFamily="18" charset="0"/>
              </a:rPr>
              <a:t>，</a:t>
            </a:r>
            <a:r>
              <a:rPr kumimoji="1" lang="en-US" altLang="zh-CN" sz="2000" dirty="0">
                <a:solidFill>
                  <a:srgbClr val="000066"/>
                </a:solidFill>
                <a:latin typeface="Times New Roman" pitchFamily="18" charset="0"/>
              </a:rPr>
              <a:t>char *y</a:t>
            </a:r>
            <a:r>
              <a:rPr kumimoji="1" lang="zh-CN" altLang="en-US" sz="2000" dirty="0">
                <a:solidFill>
                  <a:srgbClr val="000066"/>
                </a:solidFill>
                <a:latin typeface="Times New Roman" pitchFamily="18" charset="0"/>
              </a:rPr>
              <a:t>，</a:t>
            </a:r>
            <a:r>
              <a:rPr kumimoji="1" lang="en-US" altLang="zh-CN" sz="2000" dirty="0" err="1">
                <a:solidFill>
                  <a:srgbClr val="000066"/>
                </a:solidFill>
                <a:latin typeface="Times New Roman" pitchFamily="18" charset="0"/>
              </a:rPr>
              <a:t>int</a:t>
            </a:r>
            <a:r>
              <a:rPr kumimoji="1" lang="en-US" altLang="zh-CN" sz="2000" dirty="0">
                <a:solidFill>
                  <a:srgbClr val="000066"/>
                </a:solidFill>
                <a:latin typeface="Times New Roman" pitchFamily="18" charset="0"/>
              </a:rPr>
              <a:t> **c</a:t>
            </a:r>
            <a:r>
              <a:rPr kumimoji="1" lang="zh-CN" altLang="en-US" sz="2000" dirty="0">
                <a:solidFill>
                  <a:srgbClr val="000066"/>
                </a:solidFill>
                <a:latin typeface="Times New Roman" pitchFamily="18" charset="0"/>
              </a:rPr>
              <a:t>，</a:t>
            </a:r>
            <a:r>
              <a:rPr kumimoji="1" lang="en-US" altLang="zh-CN" sz="2000" dirty="0" err="1">
                <a:solidFill>
                  <a:srgbClr val="000066"/>
                </a:solidFill>
                <a:latin typeface="Times New Roman" pitchFamily="18" charset="0"/>
              </a:rPr>
              <a:t>int</a:t>
            </a:r>
            <a:r>
              <a:rPr kumimoji="1" lang="en-US" altLang="zh-CN" sz="2000" dirty="0">
                <a:solidFill>
                  <a:srgbClr val="000066"/>
                </a:solidFill>
                <a:latin typeface="Times New Roman" pitchFamily="18" charset="0"/>
              </a:rPr>
              <a:t> **b)</a:t>
            </a:r>
          </a:p>
          <a:p>
            <a:r>
              <a:rPr kumimoji="1" lang="en-US" altLang="zh-CN" sz="2000" dirty="0">
                <a:solidFill>
                  <a:srgbClr val="000066"/>
                </a:solidFill>
                <a:latin typeface="Times New Roman" pitchFamily="18" charset="0"/>
              </a:rPr>
              <a:t>{  </a:t>
            </a:r>
          </a:p>
          <a:p>
            <a:r>
              <a:rPr kumimoji="1" lang="en-US" altLang="zh-CN" sz="2000" dirty="0">
                <a:solidFill>
                  <a:srgbClr val="000066"/>
                </a:solidFill>
                <a:latin typeface="Times New Roman" pitchFamily="18" charset="0"/>
              </a:rPr>
              <a:t>       </a:t>
            </a:r>
            <a:r>
              <a:rPr kumimoji="1" lang="en-US" altLang="zh-CN" sz="2000" dirty="0" err="1">
                <a:solidFill>
                  <a:srgbClr val="000066"/>
                </a:solidFill>
                <a:latin typeface="Times New Roman" pitchFamily="18" charset="0"/>
              </a:rPr>
              <a:t>int</a:t>
            </a:r>
            <a:r>
              <a:rPr kumimoji="1" lang="en-US" altLang="zh-CN" sz="2000" dirty="0">
                <a:solidFill>
                  <a:srgbClr val="000066"/>
                </a:solidFill>
                <a:latin typeface="Times New Roman" pitchFamily="18" charset="0"/>
              </a:rPr>
              <a:t> </a:t>
            </a:r>
            <a:r>
              <a:rPr kumimoji="1" lang="en-US" altLang="zh-CN" sz="2000" dirty="0" err="1">
                <a:solidFill>
                  <a:srgbClr val="000066"/>
                </a:solidFill>
                <a:latin typeface="Times New Roman" pitchFamily="18" charset="0"/>
              </a:rPr>
              <a:t>i</a:t>
            </a:r>
            <a:r>
              <a:rPr kumimoji="1" lang="zh-CN" altLang="en-US" sz="2000" dirty="0">
                <a:solidFill>
                  <a:srgbClr val="000066"/>
                </a:solidFill>
                <a:latin typeface="Times New Roman" pitchFamily="18" charset="0"/>
              </a:rPr>
              <a:t>，</a:t>
            </a:r>
            <a:r>
              <a:rPr kumimoji="1" lang="en-US" altLang="zh-CN" sz="2000" dirty="0">
                <a:solidFill>
                  <a:srgbClr val="000066"/>
                </a:solidFill>
                <a:latin typeface="Times New Roman" pitchFamily="18" charset="0"/>
              </a:rPr>
              <a:t>j;</a:t>
            </a:r>
          </a:p>
          <a:p>
            <a:r>
              <a:rPr kumimoji="1" lang="en-US" altLang="zh-CN" sz="2000" dirty="0">
                <a:latin typeface="Times New Roman" pitchFamily="18" charset="0"/>
              </a:rPr>
              <a:t>       for (</a:t>
            </a:r>
            <a:r>
              <a:rPr kumimoji="1" lang="en-US" altLang="zh-CN" sz="2000" dirty="0" err="1">
                <a:latin typeface="Times New Roman" pitchFamily="18" charset="0"/>
              </a:rPr>
              <a:t>i</a:t>
            </a:r>
            <a:r>
              <a:rPr kumimoji="1" lang="en-US" altLang="zh-CN" sz="2000" dirty="0">
                <a:latin typeface="Times New Roman" pitchFamily="18" charset="0"/>
              </a:rPr>
              <a:t> = 1; </a:t>
            </a:r>
            <a:r>
              <a:rPr kumimoji="1" lang="en-US" altLang="zh-CN" sz="2000" dirty="0" err="1">
                <a:latin typeface="Times New Roman" pitchFamily="18" charset="0"/>
              </a:rPr>
              <a:t>i</a:t>
            </a:r>
            <a:r>
              <a:rPr kumimoji="1" lang="en-US" altLang="zh-CN" sz="2000" dirty="0">
                <a:latin typeface="Times New Roman" pitchFamily="18" charset="0"/>
              </a:rPr>
              <a:t> &lt;= m; </a:t>
            </a:r>
            <a:r>
              <a:rPr kumimoji="1" lang="en-US" altLang="zh-CN" sz="2000" dirty="0" err="1">
                <a:latin typeface="Times New Roman" pitchFamily="18" charset="0"/>
              </a:rPr>
              <a:t>i</a:t>
            </a:r>
            <a:r>
              <a:rPr kumimoji="1" lang="en-US" altLang="zh-CN" sz="2000" dirty="0">
                <a:latin typeface="Times New Roman" pitchFamily="18" charset="0"/>
              </a:rPr>
              <a:t>++) c[</a:t>
            </a:r>
            <a:r>
              <a:rPr kumimoji="1" lang="en-US" altLang="zh-CN" sz="2000" dirty="0" err="1">
                <a:latin typeface="Times New Roman" pitchFamily="18" charset="0"/>
              </a:rPr>
              <a:t>i</a:t>
            </a:r>
            <a:r>
              <a:rPr kumimoji="1" lang="en-US" altLang="zh-CN" sz="2000" dirty="0">
                <a:latin typeface="Times New Roman" pitchFamily="18" charset="0"/>
              </a:rPr>
              <a:t>][0] = 0;</a:t>
            </a:r>
          </a:p>
          <a:p>
            <a:r>
              <a:rPr kumimoji="1" lang="en-US" altLang="zh-CN" sz="2000" dirty="0">
                <a:latin typeface="Times New Roman" pitchFamily="18" charset="0"/>
              </a:rPr>
              <a:t>       for (</a:t>
            </a:r>
            <a:r>
              <a:rPr kumimoji="1" lang="en-US" altLang="zh-CN" sz="2000" dirty="0" err="1">
                <a:latin typeface="Times New Roman" pitchFamily="18" charset="0"/>
              </a:rPr>
              <a:t>i</a:t>
            </a:r>
            <a:r>
              <a:rPr kumimoji="1" lang="en-US" altLang="zh-CN" sz="2000" dirty="0">
                <a:latin typeface="Times New Roman" pitchFamily="18" charset="0"/>
              </a:rPr>
              <a:t> = 1; </a:t>
            </a:r>
            <a:r>
              <a:rPr kumimoji="1" lang="en-US" altLang="zh-CN" sz="2000" dirty="0" err="1">
                <a:latin typeface="Times New Roman" pitchFamily="18" charset="0"/>
              </a:rPr>
              <a:t>i</a:t>
            </a:r>
            <a:r>
              <a:rPr kumimoji="1" lang="en-US" altLang="zh-CN" sz="2000" dirty="0">
                <a:latin typeface="Times New Roman" pitchFamily="18" charset="0"/>
              </a:rPr>
              <a:t> &lt;= n; </a:t>
            </a:r>
            <a:r>
              <a:rPr kumimoji="1" lang="en-US" altLang="zh-CN" sz="2000" dirty="0" err="1">
                <a:latin typeface="Times New Roman" pitchFamily="18" charset="0"/>
              </a:rPr>
              <a:t>i</a:t>
            </a:r>
            <a:r>
              <a:rPr kumimoji="1" lang="en-US" altLang="zh-CN" sz="2000" dirty="0">
                <a:latin typeface="Times New Roman" pitchFamily="18" charset="0"/>
              </a:rPr>
              <a:t>++) c[0][</a:t>
            </a:r>
            <a:r>
              <a:rPr kumimoji="1" lang="en-US" altLang="zh-CN" sz="2000" dirty="0" err="1">
                <a:latin typeface="Times New Roman" pitchFamily="18" charset="0"/>
              </a:rPr>
              <a:t>i</a:t>
            </a:r>
            <a:r>
              <a:rPr kumimoji="1" lang="en-US" altLang="zh-CN" sz="2000" dirty="0">
                <a:latin typeface="Times New Roman" pitchFamily="18" charset="0"/>
              </a:rPr>
              <a:t>] = 0;</a:t>
            </a:r>
          </a:p>
          <a:p>
            <a:r>
              <a:rPr kumimoji="1" lang="en-US" altLang="zh-CN" sz="2000" dirty="0">
                <a:solidFill>
                  <a:srgbClr val="000066"/>
                </a:solidFill>
                <a:latin typeface="Times New Roman" pitchFamily="18" charset="0"/>
              </a:rPr>
              <a:t>       for (</a:t>
            </a:r>
            <a:r>
              <a:rPr kumimoji="1" lang="en-US" altLang="zh-CN" sz="2000" dirty="0" err="1">
                <a:solidFill>
                  <a:srgbClr val="000066"/>
                </a:solidFill>
                <a:latin typeface="Times New Roman" pitchFamily="18" charset="0"/>
              </a:rPr>
              <a:t>i</a:t>
            </a:r>
            <a:r>
              <a:rPr kumimoji="1" lang="en-US" altLang="zh-CN" sz="2000" dirty="0">
                <a:solidFill>
                  <a:srgbClr val="000066"/>
                </a:solidFill>
                <a:latin typeface="Times New Roman" pitchFamily="18" charset="0"/>
              </a:rPr>
              <a:t> = 1; </a:t>
            </a:r>
            <a:r>
              <a:rPr kumimoji="1" lang="en-US" altLang="zh-CN" sz="2000" dirty="0" err="1">
                <a:solidFill>
                  <a:srgbClr val="000066"/>
                </a:solidFill>
                <a:latin typeface="Times New Roman" pitchFamily="18" charset="0"/>
              </a:rPr>
              <a:t>i</a:t>
            </a:r>
            <a:r>
              <a:rPr kumimoji="1" lang="en-US" altLang="zh-CN" sz="2000" dirty="0">
                <a:solidFill>
                  <a:srgbClr val="000066"/>
                </a:solidFill>
                <a:latin typeface="Times New Roman" pitchFamily="18" charset="0"/>
              </a:rPr>
              <a:t> &lt;= m; </a:t>
            </a:r>
            <a:r>
              <a:rPr kumimoji="1" lang="en-US" altLang="zh-CN" sz="2000" dirty="0" err="1">
                <a:solidFill>
                  <a:srgbClr val="000066"/>
                </a:solidFill>
                <a:latin typeface="Times New Roman" pitchFamily="18" charset="0"/>
              </a:rPr>
              <a:t>i</a:t>
            </a:r>
            <a:r>
              <a:rPr kumimoji="1" lang="en-US" altLang="zh-CN" sz="2000" dirty="0">
                <a:solidFill>
                  <a:srgbClr val="000066"/>
                </a:solidFill>
                <a:latin typeface="Times New Roman" pitchFamily="18" charset="0"/>
              </a:rPr>
              <a:t>++)</a:t>
            </a:r>
          </a:p>
          <a:p>
            <a:r>
              <a:rPr kumimoji="1" lang="en-US" altLang="zh-CN" sz="2000" dirty="0">
                <a:solidFill>
                  <a:srgbClr val="000066"/>
                </a:solidFill>
                <a:latin typeface="Times New Roman" pitchFamily="18" charset="0"/>
              </a:rPr>
              <a:t>          for (j = 1; j &lt;= n; j++) {</a:t>
            </a:r>
          </a:p>
          <a:p>
            <a:r>
              <a:rPr kumimoji="1" lang="en-US" altLang="zh-CN" sz="2000" dirty="0">
                <a:solidFill>
                  <a:srgbClr val="000066"/>
                </a:solidFill>
                <a:latin typeface="Times New Roman" pitchFamily="18" charset="0"/>
              </a:rPr>
              <a:t>             if (x[</a:t>
            </a:r>
            <a:r>
              <a:rPr kumimoji="1" lang="en-US" altLang="zh-CN" sz="2000" dirty="0" err="1">
                <a:solidFill>
                  <a:srgbClr val="000066"/>
                </a:solidFill>
                <a:latin typeface="Times New Roman" pitchFamily="18" charset="0"/>
              </a:rPr>
              <a:t>i</a:t>
            </a:r>
            <a:r>
              <a:rPr kumimoji="1" lang="en-US" altLang="zh-CN" sz="2000" dirty="0">
                <a:solidFill>
                  <a:srgbClr val="000066"/>
                </a:solidFill>
                <a:latin typeface="Times New Roman" pitchFamily="18" charset="0"/>
              </a:rPr>
              <a:t>]==y[j]) { </a:t>
            </a:r>
          </a:p>
          <a:p>
            <a:r>
              <a:rPr kumimoji="1" lang="en-US" altLang="zh-CN" sz="2000" dirty="0">
                <a:solidFill>
                  <a:srgbClr val="FF0000"/>
                </a:solidFill>
                <a:latin typeface="Times New Roman" pitchFamily="18" charset="0"/>
              </a:rPr>
              <a:t>                  c[</a:t>
            </a:r>
            <a:r>
              <a:rPr kumimoji="1" lang="en-US" altLang="zh-CN" sz="2000" dirty="0" err="1">
                <a:solidFill>
                  <a:srgbClr val="FF0000"/>
                </a:solidFill>
                <a:latin typeface="Times New Roman" pitchFamily="18" charset="0"/>
              </a:rPr>
              <a:t>i</a:t>
            </a:r>
            <a:r>
              <a:rPr kumimoji="1" lang="en-US" altLang="zh-CN" sz="2000" dirty="0">
                <a:solidFill>
                  <a:srgbClr val="FF0000"/>
                </a:solidFill>
                <a:latin typeface="Times New Roman" pitchFamily="18" charset="0"/>
              </a:rPr>
              <a:t>][j]=</a:t>
            </a:r>
            <a:r>
              <a:rPr kumimoji="1" lang="en-US" altLang="zh-CN" sz="2000" dirty="0">
                <a:solidFill>
                  <a:srgbClr val="000066"/>
                </a:solidFill>
                <a:latin typeface="Times New Roman" pitchFamily="18" charset="0"/>
              </a:rPr>
              <a:t>c[i-1][j-1]+1;</a:t>
            </a:r>
            <a:br>
              <a:rPr kumimoji="1" lang="en-US" altLang="zh-CN" sz="2000" dirty="0">
                <a:solidFill>
                  <a:srgbClr val="000066"/>
                </a:solidFill>
                <a:latin typeface="Times New Roman" pitchFamily="18" charset="0"/>
              </a:rPr>
            </a:br>
            <a:r>
              <a:rPr kumimoji="1" lang="en-US" altLang="zh-CN" sz="2000" dirty="0">
                <a:solidFill>
                  <a:srgbClr val="000066"/>
                </a:solidFill>
                <a:latin typeface="Times New Roman" pitchFamily="18" charset="0"/>
              </a:rPr>
              <a:t>                  </a:t>
            </a:r>
            <a:r>
              <a:rPr kumimoji="1" lang="en-US" altLang="zh-CN" sz="2000" dirty="0">
                <a:solidFill>
                  <a:srgbClr val="FF0000"/>
                </a:solidFill>
                <a:latin typeface="Times New Roman" pitchFamily="18" charset="0"/>
              </a:rPr>
              <a:t>b[</a:t>
            </a:r>
            <a:r>
              <a:rPr kumimoji="1" lang="en-US" altLang="zh-CN" sz="2000" dirty="0" err="1">
                <a:solidFill>
                  <a:srgbClr val="FF0000"/>
                </a:solidFill>
                <a:latin typeface="Times New Roman" pitchFamily="18" charset="0"/>
              </a:rPr>
              <a:t>i</a:t>
            </a:r>
            <a:r>
              <a:rPr kumimoji="1" lang="en-US" altLang="zh-CN" sz="2000" dirty="0">
                <a:solidFill>
                  <a:srgbClr val="FF0000"/>
                </a:solidFill>
                <a:latin typeface="Times New Roman" pitchFamily="18" charset="0"/>
              </a:rPr>
              <a:t>][j]</a:t>
            </a:r>
            <a:r>
              <a:rPr kumimoji="1" lang="en-US" altLang="zh-CN" sz="2000" dirty="0">
                <a:solidFill>
                  <a:srgbClr val="000066"/>
                </a:solidFill>
                <a:latin typeface="Times New Roman" pitchFamily="18" charset="0"/>
              </a:rPr>
              <a:t>=     ;}</a:t>
            </a:r>
          </a:p>
          <a:p>
            <a:r>
              <a:rPr kumimoji="1" lang="en-US" altLang="zh-CN" sz="2000" dirty="0">
                <a:solidFill>
                  <a:srgbClr val="000066"/>
                </a:solidFill>
                <a:latin typeface="Times New Roman" pitchFamily="18" charset="0"/>
              </a:rPr>
              <a:t>             else if (c[i-1][j]&gt;=c[</a:t>
            </a:r>
            <a:r>
              <a:rPr kumimoji="1" lang="en-US" altLang="zh-CN" sz="2000" dirty="0" err="1">
                <a:solidFill>
                  <a:srgbClr val="000066"/>
                </a:solidFill>
                <a:latin typeface="Times New Roman" pitchFamily="18" charset="0"/>
              </a:rPr>
              <a:t>i</a:t>
            </a:r>
            <a:r>
              <a:rPr kumimoji="1" lang="en-US" altLang="zh-CN" sz="2000" dirty="0">
                <a:solidFill>
                  <a:srgbClr val="000066"/>
                </a:solidFill>
                <a:latin typeface="Times New Roman" pitchFamily="18" charset="0"/>
              </a:rPr>
              <a:t>][j-1]) {</a:t>
            </a:r>
          </a:p>
          <a:p>
            <a:r>
              <a:rPr kumimoji="1" lang="en-US" altLang="zh-CN" sz="2000" dirty="0">
                <a:solidFill>
                  <a:srgbClr val="000066"/>
                </a:solidFill>
                <a:latin typeface="Times New Roman" pitchFamily="18" charset="0"/>
              </a:rPr>
              <a:t>                      c[</a:t>
            </a:r>
            <a:r>
              <a:rPr kumimoji="1" lang="en-US" altLang="zh-CN" sz="2000" dirty="0" err="1">
                <a:solidFill>
                  <a:srgbClr val="000066"/>
                </a:solidFill>
                <a:latin typeface="Times New Roman" pitchFamily="18" charset="0"/>
              </a:rPr>
              <a:t>i</a:t>
            </a:r>
            <a:r>
              <a:rPr kumimoji="1" lang="en-US" altLang="zh-CN" sz="2000" dirty="0">
                <a:solidFill>
                  <a:srgbClr val="000066"/>
                </a:solidFill>
                <a:latin typeface="Times New Roman" pitchFamily="18" charset="0"/>
              </a:rPr>
              <a:t>][j]=c[i-1][j];  b[</a:t>
            </a:r>
            <a:r>
              <a:rPr kumimoji="1" lang="en-US" altLang="zh-CN" sz="2000" dirty="0" err="1">
                <a:solidFill>
                  <a:srgbClr val="000066"/>
                </a:solidFill>
                <a:latin typeface="Times New Roman" pitchFamily="18" charset="0"/>
              </a:rPr>
              <a:t>i</a:t>
            </a:r>
            <a:r>
              <a:rPr kumimoji="1" lang="en-US" altLang="zh-CN" sz="2000" dirty="0">
                <a:solidFill>
                  <a:srgbClr val="000066"/>
                </a:solidFill>
                <a:latin typeface="Times New Roman" pitchFamily="18" charset="0"/>
              </a:rPr>
              <a:t>][j]=</a:t>
            </a:r>
            <a:r>
              <a:rPr kumimoji="1" lang="en-US" altLang="zh-CN" sz="2000" b="1" dirty="0">
                <a:solidFill>
                  <a:srgbClr val="FF0000"/>
                </a:solidFill>
                <a:latin typeface="Times New Roman" pitchFamily="18" charset="0"/>
                <a:sym typeface="Symbol"/>
              </a:rPr>
              <a:t></a:t>
            </a:r>
            <a:r>
              <a:rPr kumimoji="1" lang="en-US" altLang="zh-CN" sz="2000" dirty="0">
                <a:solidFill>
                  <a:srgbClr val="000066"/>
                </a:solidFill>
                <a:latin typeface="Times New Roman" pitchFamily="18" charset="0"/>
              </a:rPr>
              <a:t>;}</a:t>
            </a:r>
          </a:p>
          <a:p>
            <a:r>
              <a:rPr kumimoji="1" lang="en-US" altLang="zh-CN" sz="2000" dirty="0">
                <a:solidFill>
                  <a:srgbClr val="000066"/>
                </a:solidFill>
                <a:latin typeface="Times New Roman" pitchFamily="18" charset="0"/>
              </a:rPr>
              <a:t>             else {c[</a:t>
            </a:r>
            <a:r>
              <a:rPr kumimoji="1" lang="en-US" altLang="zh-CN" sz="2000" dirty="0" err="1">
                <a:solidFill>
                  <a:srgbClr val="000066"/>
                </a:solidFill>
                <a:latin typeface="Times New Roman" pitchFamily="18" charset="0"/>
              </a:rPr>
              <a:t>i</a:t>
            </a:r>
            <a:r>
              <a:rPr kumimoji="1" lang="en-US" altLang="zh-CN" sz="2000" dirty="0">
                <a:solidFill>
                  <a:srgbClr val="000066"/>
                </a:solidFill>
                <a:latin typeface="Times New Roman" pitchFamily="18" charset="0"/>
              </a:rPr>
              <a:t>][j]=c[</a:t>
            </a:r>
            <a:r>
              <a:rPr kumimoji="1" lang="en-US" altLang="zh-CN" sz="2000" dirty="0" err="1">
                <a:solidFill>
                  <a:srgbClr val="000066"/>
                </a:solidFill>
                <a:latin typeface="Times New Roman" pitchFamily="18" charset="0"/>
              </a:rPr>
              <a:t>i</a:t>
            </a:r>
            <a:r>
              <a:rPr kumimoji="1" lang="en-US" altLang="zh-CN" sz="2000" dirty="0">
                <a:solidFill>
                  <a:srgbClr val="000066"/>
                </a:solidFill>
                <a:latin typeface="Times New Roman" pitchFamily="18" charset="0"/>
              </a:rPr>
              <a:t>][j-1];  b[</a:t>
            </a:r>
            <a:r>
              <a:rPr kumimoji="1" lang="en-US" altLang="zh-CN" sz="2000" dirty="0" err="1">
                <a:solidFill>
                  <a:srgbClr val="000066"/>
                </a:solidFill>
                <a:latin typeface="Times New Roman" pitchFamily="18" charset="0"/>
              </a:rPr>
              <a:t>i</a:t>
            </a:r>
            <a:r>
              <a:rPr kumimoji="1" lang="en-US" altLang="zh-CN" sz="2000" dirty="0">
                <a:solidFill>
                  <a:srgbClr val="000066"/>
                </a:solidFill>
                <a:latin typeface="Times New Roman" pitchFamily="18" charset="0"/>
              </a:rPr>
              <a:t>][j]=</a:t>
            </a:r>
            <a:r>
              <a:rPr kumimoji="1" lang="en-US" altLang="zh-CN" b="1" dirty="0">
                <a:solidFill>
                  <a:srgbClr val="FF0000"/>
                </a:solidFill>
                <a:sym typeface="Symbol" pitchFamily="18" charset="2"/>
              </a:rPr>
              <a:t></a:t>
            </a:r>
            <a:r>
              <a:rPr kumimoji="1" lang="en-US" altLang="zh-CN" sz="2000" dirty="0">
                <a:solidFill>
                  <a:srgbClr val="000066"/>
                </a:solidFill>
                <a:latin typeface="Times New Roman" pitchFamily="18" charset="0"/>
              </a:rPr>
              <a:t>;}</a:t>
            </a:r>
          </a:p>
          <a:p>
            <a:r>
              <a:rPr kumimoji="1" lang="en-US" altLang="zh-CN" sz="2000" dirty="0">
                <a:solidFill>
                  <a:srgbClr val="000066"/>
                </a:solidFill>
                <a:latin typeface="Times New Roman" pitchFamily="18" charset="0"/>
              </a:rPr>
              <a:t>             }</a:t>
            </a:r>
          </a:p>
          <a:p>
            <a:r>
              <a:rPr kumimoji="1" lang="en-US" altLang="zh-CN" sz="2000" dirty="0">
                <a:solidFill>
                  <a:srgbClr val="000066"/>
                </a:solidFill>
                <a:latin typeface="Times New Roman" pitchFamily="18" charset="0"/>
              </a:rPr>
              <a:t>}</a:t>
            </a:r>
          </a:p>
        </p:txBody>
      </p:sp>
      <p:graphicFrame>
        <p:nvGraphicFramePr>
          <p:cNvPr id="34" name="对象 3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1020" name="Equation" r:id="rId4" imgW="114120" imgH="215640" progId="Equation.3">
                  <p:embed/>
                </p:oleObj>
              </mc:Choice>
              <mc:Fallback>
                <p:oleObj name="Equation" r:id="rId4" imgW="114120" imgH="215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6" name="直接箭头连接符 35"/>
          <p:cNvCxnSpPr/>
          <p:nvPr/>
        </p:nvCxnSpPr>
        <p:spPr bwMode="auto">
          <a:xfrm rot="10800000" flipV="1">
            <a:off x="2214546" y="4643446"/>
            <a:ext cx="285752" cy="214314"/>
          </a:xfrm>
          <a:prstGeom prst="straightConnector1">
            <a:avLst/>
          </a:prstGeom>
          <a:solidFill>
            <a:schemeClr val="accent1"/>
          </a:solidFill>
          <a:ln w="19050" cap="flat" cmpd="sng" algn="ctr">
            <a:solidFill>
              <a:srgbClr val="FF0000"/>
            </a:solidFill>
            <a:prstDash val="solid"/>
            <a:round/>
            <a:headEnd type="none" w="med" len="med"/>
            <a:tailEnd type="stealth" w="lg" len="lg"/>
          </a:ln>
          <a:effectLst/>
        </p:spPr>
      </p:cxnSp>
      <p:sp>
        <p:nvSpPr>
          <p:cNvPr id="40" name="Text Box 6"/>
          <p:cNvSpPr txBox="1">
            <a:spLocks noChangeArrowheads="1"/>
          </p:cNvSpPr>
          <p:nvPr/>
        </p:nvSpPr>
        <p:spPr bwMode="auto">
          <a:xfrm>
            <a:off x="488352" y="5942683"/>
            <a:ext cx="8534400" cy="830997"/>
          </a:xfrm>
          <a:prstGeom prst="rect">
            <a:avLst/>
          </a:prstGeom>
          <a:solidFill>
            <a:schemeClr val="accent3">
              <a:lumMod val="85000"/>
            </a:schemeClr>
          </a:solidFill>
          <a:ln w="12700">
            <a:solidFill>
              <a:srgbClr val="FF6600"/>
            </a:solidFill>
            <a:miter lim="800000"/>
            <a:headEnd/>
            <a:tailEnd/>
          </a:ln>
          <a:effectLst/>
        </p:spPr>
        <p:txBody>
          <a:bodyPr>
            <a:spAutoFit/>
          </a:bodyPr>
          <a:lstStyle/>
          <a:p>
            <a:r>
              <a:rPr lang="zh-CN" altLang="en-US" sz="2400" b="1" dirty="0">
                <a:latin typeface="Verdana" pitchFamily="34" charset="0"/>
                <a:ea typeface="黑体" pitchFamily="2" charset="-122"/>
              </a:rPr>
              <a:t>算法复杂度分析：</a:t>
            </a:r>
          </a:p>
          <a:p>
            <a:r>
              <a:rPr lang="zh-CN" altLang="en-US" sz="2400" dirty="0">
                <a:solidFill>
                  <a:srgbClr val="0000FF"/>
                </a:solidFill>
                <a:ea typeface="楷体_GB2312" pitchFamily="49" charset="-122"/>
              </a:rPr>
              <a:t>算法的计算时间上界为 </a:t>
            </a:r>
            <a:r>
              <a:rPr lang="en-US" altLang="zh-CN" sz="2400" b="1" dirty="0">
                <a:solidFill>
                  <a:srgbClr val="0000FF"/>
                </a:solidFill>
                <a:latin typeface="Times New Roman" pitchFamily="18" charset="0"/>
                <a:ea typeface="黑体" pitchFamily="2" charset="-122"/>
              </a:rPr>
              <a:t>O(</a:t>
            </a:r>
            <a:r>
              <a:rPr lang="en-US" altLang="zh-CN" sz="2400" b="1" dirty="0" err="1">
                <a:solidFill>
                  <a:srgbClr val="0000FF"/>
                </a:solidFill>
                <a:latin typeface="Times New Roman" pitchFamily="18" charset="0"/>
                <a:ea typeface="黑体" pitchFamily="2" charset="-122"/>
              </a:rPr>
              <a:t>mn</a:t>
            </a:r>
            <a:r>
              <a:rPr lang="en-US" altLang="zh-CN" sz="2400" b="1" dirty="0">
                <a:solidFill>
                  <a:srgbClr val="0000FF"/>
                </a:solidFill>
                <a:latin typeface="Times New Roman" pitchFamily="18" charset="0"/>
                <a:ea typeface="黑体" pitchFamily="2" charset="-122"/>
              </a:rPr>
              <a:t>)</a:t>
            </a:r>
            <a:r>
              <a:rPr lang="zh-CN" altLang="en-US" sz="2400" dirty="0">
                <a:solidFill>
                  <a:srgbClr val="0000FF"/>
                </a:solidFill>
                <a:ea typeface="楷体_GB2312" pitchFamily="49" charset="-122"/>
              </a:rPr>
              <a:t>。</a:t>
            </a:r>
          </a:p>
        </p:txBody>
      </p:sp>
      <p:graphicFrame>
        <p:nvGraphicFramePr>
          <p:cNvPr id="35" name="Object 1">
            <a:extLst>
              <a:ext uri="{FF2B5EF4-FFF2-40B4-BE49-F238E27FC236}">
                <a16:creationId xmlns:a16="http://schemas.microsoft.com/office/drawing/2014/main" id="{F808515C-974C-0E4B-89E7-EA5089DE06B5}"/>
              </a:ext>
            </a:extLst>
          </p:cNvPr>
          <p:cNvGraphicFramePr>
            <a:graphicFrameLocks noChangeAspect="1"/>
          </p:cNvGraphicFramePr>
          <p:nvPr>
            <p:extLst>
              <p:ext uri="{D42A27DB-BD31-4B8C-83A1-F6EECF244321}">
                <p14:modId xmlns:p14="http://schemas.microsoft.com/office/powerpoint/2010/main" val="2023230702"/>
              </p:ext>
            </p:extLst>
          </p:nvPr>
        </p:nvGraphicFramePr>
        <p:xfrm>
          <a:off x="4571193" y="4037447"/>
          <a:ext cx="4081453" cy="886154"/>
        </p:xfrm>
        <a:graphic>
          <a:graphicData uri="http://schemas.openxmlformats.org/presentationml/2006/ole">
            <mc:AlternateContent xmlns:mc="http://schemas.openxmlformats.org/markup-compatibility/2006">
              <mc:Choice xmlns:v="urn:schemas-microsoft-com:vml" Requires="v">
                <p:oleObj spid="_x0000_s31021" name="Equation" r:id="rId6" imgW="3390840" imgH="736560" progId="Equation.3">
                  <p:embed/>
                </p:oleObj>
              </mc:Choice>
              <mc:Fallback>
                <p:oleObj name="Equation" r:id="rId6" imgW="3390840" imgH="736560" progId="Equation.3">
                  <p:embed/>
                  <p:pic>
                    <p:nvPicPr>
                      <p:cNvPr id="41985"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1193" y="4037447"/>
                        <a:ext cx="4081453" cy="886154"/>
                      </a:xfrm>
                      <a:prstGeom prst="rect">
                        <a:avLst/>
                      </a:prstGeom>
                      <a:noFill/>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additive="base">
                                        <p:cTn id="13" dur="500" fill="hold"/>
                                        <p:tgtEl>
                                          <p:spTgt spid="40"/>
                                        </p:tgtEl>
                                        <p:attrNameLst>
                                          <p:attrName>ppt_x</p:attrName>
                                        </p:attrNameLst>
                                      </p:cBhvr>
                                      <p:tavLst>
                                        <p:tav tm="0">
                                          <p:val>
                                            <p:strVal val="#ppt_x"/>
                                          </p:val>
                                        </p:tav>
                                        <p:tav tm="100000">
                                          <p:val>
                                            <p:strVal val="#ppt_x"/>
                                          </p:val>
                                        </p:tav>
                                      </p:tavLst>
                                    </p:anim>
                                    <p:anim calcmode="lin" valueType="num">
                                      <p:cBhvr additive="base">
                                        <p:cTn id="1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最长公共子序列（构造最优解</a:t>
            </a:r>
            <a:r>
              <a:rPr lang="en-US" altLang="zh-CN" dirty="0"/>
              <a:t>4</a:t>
            </a:r>
            <a:r>
              <a:rPr lang="zh-CN" altLang="en-US" dirty="0"/>
              <a:t>）</a:t>
            </a:r>
          </a:p>
        </p:txBody>
      </p:sp>
      <p:sp>
        <p:nvSpPr>
          <p:cNvPr id="4" name="Text Box 5"/>
          <p:cNvSpPr txBox="1">
            <a:spLocks noChangeArrowheads="1"/>
          </p:cNvSpPr>
          <p:nvPr/>
        </p:nvSpPr>
        <p:spPr bwMode="auto">
          <a:xfrm>
            <a:off x="214282" y="1357298"/>
            <a:ext cx="4752975" cy="4573560"/>
          </a:xfrm>
          <a:prstGeom prst="rect">
            <a:avLst/>
          </a:prstGeom>
          <a:noFill/>
          <a:ln w="6350">
            <a:noFill/>
            <a:miter lim="800000"/>
            <a:headEnd/>
            <a:tailEnd/>
          </a:ln>
          <a:effectLst/>
        </p:spPr>
        <p:txBody>
          <a:bodyPr>
            <a:spAutoFit/>
          </a:bodyPr>
          <a:lstStyle/>
          <a:p>
            <a:pPr>
              <a:lnSpc>
                <a:spcPct val="130000"/>
              </a:lnSpc>
            </a:pPr>
            <a:r>
              <a:rPr kumimoji="1" lang="en-US" altLang="zh-CN" sz="2000" b="1" dirty="0">
                <a:solidFill>
                  <a:srgbClr val="000066"/>
                </a:solidFill>
                <a:latin typeface="Times New Roman" pitchFamily="18" charset="0"/>
              </a:rPr>
              <a:t>void LCS(</a:t>
            </a:r>
            <a:r>
              <a:rPr kumimoji="1" lang="en-US" altLang="zh-CN" sz="2000" b="1" dirty="0" err="1">
                <a:solidFill>
                  <a:srgbClr val="000066"/>
                </a:solidFill>
                <a:latin typeface="Times New Roman" pitchFamily="18" charset="0"/>
              </a:rPr>
              <a:t>int</a:t>
            </a:r>
            <a:r>
              <a:rPr kumimoji="1" lang="en-US" altLang="zh-CN" sz="2000" b="1" dirty="0">
                <a:solidFill>
                  <a:srgbClr val="000066"/>
                </a:solidFill>
                <a:latin typeface="Times New Roman" pitchFamily="18" charset="0"/>
              </a:rPr>
              <a:t> </a:t>
            </a:r>
            <a:r>
              <a:rPr kumimoji="1" lang="en-US" altLang="zh-CN" sz="2000" b="1" dirty="0" err="1">
                <a:solidFill>
                  <a:srgbClr val="000066"/>
                </a:solidFill>
                <a:latin typeface="Times New Roman" pitchFamily="18" charset="0"/>
              </a:rPr>
              <a:t>i</a:t>
            </a:r>
            <a:r>
              <a:rPr kumimoji="1" lang="zh-CN" altLang="en-US" sz="2000" b="1" dirty="0">
                <a:solidFill>
                  <a:srgbClr val="000066"/>
                </a:solidFill>
                <a:latin typeface="Times New Roman" pitchFamily="18" charset="0"/>
              </a:rPr>
              <a:t>，</a:t>
            </a:r>
            <a:r>
              <a:rPr kumimoji="1" lang="en-US" altLang="zh-CN" sz="2000" b="1" dirty="0" err="1">
                <a:solidFill>
                  <a:srgbClr val="000066"/>
                </a:solidFill>
                <a:latin typeface="Times New Roman" pitchFamily="18" charset="0"/>
              </a:rPr>
              <a:t>int</a:t>
            </a:r>
            <a:r>
              <a:rPr kumimoji="1" lang="en-US" altLang="zh-CN" sz="2000" b="1" dirty="0">
                <a:solidFill>
                  <a:srgbClr val="000066"/>
                </a:solidFill>
                <a:latin typeface="Times New Roman" pitchFamily="18" charset="0"/>
              </a:rPr>
              <a:t> j</a:t>
            </a:r>
            <a:r>
              <a:rPr kumimoji="1" lang="zh-CN" altLang="en-US" sz="2000" b="1" dirty="0">
                <a:solidFill>
                  <a:srgbClr val="000066"/>
                </a:solidFill>
                <a:latin typeface="Times New Roman" pitchFamily="18" charset="0"/>
              </a:rPr>
              <a:t>，</a:t>
            </a:r>
            <a:r>
              <a:rPr kumimoji="1" lang="en-US" altLang="zh-CN" sz="2000" b="1" dirty="0">
                <a:solidFill>
                  <a:srgbClr val="000066"/>
                </a:solidFill>
                <a:latin typeface="Times New Roman" pitchFamily="18" charset="0"/>
              </a:rPr>
              <a:t>char *x</a:t>
            </a:r>
            <a:r>
              <a:rPr kumimoji="1" lang="zh-CN" altLang="en-US" sz="2000" b="1" dirty="0">
                <a:solidFill>
                  <a:srgbClr val="000066"/>
                </a:solidFill>
                <a:latin typeface="Times New Roman" pitchFamily="18" charset="0"/>
              </a:rPr>
              <a:t>，</a:t>
            </a:r>
            <a:r>
              <a:rPr kumimoji="1" lang="en-US" altLang="zh-CN" sz="2000" b="1" dirty="0" err="1">
                <a:solidFill>
                  <a:srgbClr val="000066"/>
                </a:solidFill>
                <a:latin typeface="Times New Roman" pitchFamily="18" charset="0"/>
              </a:rPr>
              <a:t>int</a:t>
            </a:r>
            <a:r>
              <a:rPr kumimoji="1" lang="en-US" altLang="zh-CN" sz="2000" b="1" dirty="0">
                <a:solidFill>
                  <a:srgbClr val="000066"/>
                </a:solidFill>
                <a:latin typeface="Times New Roman" pitchFamily="18" charset="0"/>
              </a:rPr>
              <a:t> **b)</a:t>
            </a:r>
          </a:p>
          <a:p>
            <a:pPr>
              <a:lnSpc>
                <a:spcPct val="130000"/>
              </a:lnSpc>
            </a:pPr>
            <a:r>
              <a:rPr kumimoji="1" lang="en-US" altLang="zh-CN" sz="2000" b="1" dirty="0">
                <a:solidFill>
                  <a:srgbClr val="000066"/>
                </a:solidFill>
                <a:latin typeface="Times New Roman" pitchFamily="18" charset="0"/>
              </a:rPr>
              <a:t>{</a:t>
            </a:r>
          </a:p>
          <a:p>
            <a:pPr>
              <a:lnSpc>
                <a:spcPct val="130000"/>
              </a:lnSpc>
            </a:pPr>
            <a:r>
              <a:rPr kumimoji="1" lang="en-US" altLang="zh-CN" sz="2000" b="1" dirty="0">
                <a:solidFill>
                  <a:srgbClr val="000066"/>
                </a:solidFill>
                <a:latin typeface="Times New Roman" pitchFamily="18" charset="0"/>
              </a:rPr>
              <a:t>      if (</a:t>
            </a:r>
            <a:r>
              <a:rPr kumimoji="1" lang="en-US" altLang="zh-CN" sz="2000" b="1" dirty="0" err="1">
                <a:solidFill>
                  <a:srgbClr val="000066"/>
                </a:solidFill>
                <a:latin typeface="Times New Roman" pitchFamily="18" charset="0"/>
              </a:rPr>
              <a:t>i</a:t>
            </a:r>
            <a:r>
              <a:rPr kumimoji="1" lang="en-US" altLang="zh-CN" sz="2000" b="1" dirty="0">
                <a:solidFill>
                  <a:srgbClr val="000066"/>
                </a:solidFill>
                <a:latin typeface="Times New Roman" pitchFamily="18" charset="0"/>
              </a:rPr>
              <a:t> ==0 || j==0) return;</a:t>
            </a:r>
          </a:p>
          <a:p>
            <a:pPr>
              <a:lnSpc>
                <a:spcPct val="130000"/>
              </a:lnSpc>
            </a:pPr>
            <a:r>
              <a:rPr kumimoji="1" lang="en-US" altLang="zh-CN" sz="2000" b="1" dirty="0">
                <a:solidFill>
                  <a:srgbClr val="FF0000"/>
                </a:solidFill>
                <a:latin typeface="Times New Roman" pitchFamily="18" charset="0"/>
              </a:rPr>
              <a:t>      if (b[</a:t>
            </a:r>
            <a:r>
              <a:rPr kumimoji="1" lang="en-US" altLang="zh-CN" sz="2000" b="1" dirty="0" err="1">
                <a:solidFill>
                  <a:srgbClr val="FF0000"/>
                </a:solidFill>
                <a:latin typeface="Times New Roman" pitchFamily="18" charset="0"/>
              </a:rPr>
              <a:t>i</a:t>
            </a:r>
            <a:r>
              <a:rPr kumimoji="1" lang="en-US" altLang="zh-CN" sz="2000" b="1" dirty="0">
                <a:solidFill>
                  <a:srgbClr val="FF0000"/>
                </a:solidFill>
                <a:latin typeface="Times New Roman" pitchFamily="18" charset="0"/>
              </a:rPr>
              <a:t>][j]==     ){ </a:t>
            </a:r>
            <a:br>
              <a:rPr kumimoji="1" lang="en-US" altLang="zh-CN" sz="2000" b="1" dirty="0">
                <a:solidFill>
                  <a:srgbClr val="FF0000"/>
                </a:solidFill>
                <a:latin typeface="Times New Roman" pitchFamily="18" charset="0"/>
              </a:rPr>
            </a:br>
            <a:r>
              <a:rPr kumimoji="1" lang="en-US" altLang="zh-CN" sz="2000" b="1" dirty="0">
                <a:solidFill>
                  <a:srgbClr val="FF0000"/>
                </a:solidFill>
                <a:latin typeface="Times New Roman" pitchFamily="18" charset="0"/>
              </a:rPr>
              <a:t>         LCS(i-1</a:t>
            </a:r>
            <a:r>
              <a:rPr kumimoji="1" lang="zh-CN" altLang="en-US" sz="2000" b="1" dirty="0">
                <a:solidFill>
                  <a:srgbClr val="FF0000"/>
                </a:solidFill>
                <a:latin typeface="Times New Roman" pitchFamily="18" charset="0"/>
              </a:rPr>
              <a:t>，</a:t>
            </a:r>
            <a:r>
              <a:rPr kumimoji="1" lang="en-US" altLang="zh-CN" sz="2000" b="1" dirty="0">
                <a:solidFill>
                  <a:srgbClr val="FF0000"/>
                </a:solidFill>
                <a:latin typeface="Times New Roman" pitchFamily="18" charset="0"/>
              </a:rPr>
              <a:t>j-1</a:t>
            </a:r>
            <a:r>
              <a:rPr kumimoji="1" lang="zh-CN" altLang="en-US" sz="2000" b="1" dirty="0">
                <a:solidFill>
                  <a:srgbClr val="FF0000"/>
                </a:solidFill>
                <a:latin typeface="Times New Roman" pitchFamily="18" charset="0"/>
              </a:rPr>
              <a:t>，</a:t>
            </a:r>
            <a:r>
              <a:rPr kumimoji="1" lang="en-US" altLang="zh-CN" sz="2000" b="1" dirty="0">
                <a:solidFill>
                  <a:srgbClr val="FF0000"/>
                </a:solidFill>
                <a:latin typeface="Times New Roman" pitchFamily="18" charset="0"/>
              </a:rPr>
              <a:t>x</a:t>
            </a:r>
            <a:r>
              <a:rPr kumimoji="1" lang="zh-CN" altLang="en-US" sz="2000" b="1" dirty="0">
                <a:solidFill>
                  <a:srgbClr val="FF0000"/>
                </a:solidFill>
                <a:latin typeface="Times New Roman" pitchFamily="18" charset="0"/>
              </a:rPr>
              <a:t>，</a:t>
            </a:r>
            <a:r>
              <a:rPr kumimoji="1" lang="en-US" altLang="zh-CN" sz="2000" b="1" dirty="0">
                <a:solidFill>
                  <a:srgbClr val="FF0000"/>
                </a:solidFill>
                <a:latin typeface="Times New Roman" pitchFamily="18" charset="0"/>
              </a:rPr>
              <a:t>b); </a:t>
            </a:r>
            <a:br>
              <a:rPr kumimoji="1" lang="en-US" altLang="zh-CN" sz="2000" b="1" dirty="0">
                <a:solidFill>
                  <a:srgbClr val="FF0000"/>
                </a:solidFill>
                <a:latin typeface="Times New Roman" pitchFamily="18" charset="0"/>
              </a:rPr>
            </a:br>
            <a:r>
              <a:rPr kumimoji="1" lang="en-US" altLang="zh-CN" sz="2000" b="1" dirty="0">
                <a:solidFill>
                  <a:srgbClr val="FF0000"/>
                </a:solidFill>
                <a:latin typeface="Times New Roman" pitchFamily="18" charset="0"/>
              </a:rPr>
              <a:t>         print x[</a:t>
            </a:r>
            <a:r>
              <a:rPr kumimoji="1" lang="en-US" altLang="zh-CN" sz="2000" b="1" dirty="0" err="1">
                <a:solidFill>
                  <a:srgbClr val="FF0000"/>
                </a:solidFill>
                <a:latin typeface="Times New Roman" pitchFamily="18" charset="0"/>
              </a:rPr>
              <a:t>i</a:t>
            </a:r>
            <a:r>
              <a:rPr kumimoji="1" lang="en-US" altLang="zh-CN" sz="2000" b="1" dirty="0">
                <a:solidFill>
                  <a:srgbClr val="FF0000"/>
                </a:solidFill>
                <a:latin typeface="Times New Roman" pitchFamily="18" charset="0"/>
              </a:rPr>
              <a:t>]; }</a:t>
            </a:r>
          </a:p>
          <a:p>
            <a:pPr>
              <a:lnSpc>
                <a:spcPct val="130000"/>
              </a:lnSpc>
            </a:pPr>
            <a:r>
              <a:rPr kumimoji="1" lang="en-US" altLang="zh-CN" sz="2000" b="1" dirty="0">
                <a:solidFill>
                  <a:srgbClr val="000066"/>
                </a:solidFill>
                <a:latin typeface="Times New Roman" pitchFamily="18" charset="0"/>
              </a:rPr>
              <a:t>      else if (b[</a:t>
            </a:r>
            <a:r>
              <a:rPr kumimoji="1" lang="en-US" altLang="zh-CN" sz="2000" b="1" dirty="0" err="1">
                <a:solidFill>
                  <a:srgbClr val="000066"/>
                </a:solidFill>
                <a:latin typeface="Times New Roman" pitchFamily="18" charset="0"/>
              </a:rPr>
              <a:t>i</a:t>
            </a:r>
            <a:r>
              <a:rPr kumimoji="1" lang="en-US" altLang="zh-CN" sz="2000" b="1" dirty="0">
                <a:solidFill>
                  <a:srgbClr val="000066"/>
                </a:solidFill>
                <a:latin typeface="Times New Roman" pitchFamily="18" charset="0"/>
              </a:rPr>
              <a:t>][j]== </a:t>
            </a:r>
            <a:r>
              <a:rPr kumimoji="1" lang="en-US" altLang="zh-CN" b="1" dirty="0">
                <a:solidFill>
                  <a:srgbClr val="FF0000"/>
                </a:solidFill>
                <a:latin typeface="Times New Roman" pitchFamily="18" charset="0"/>
                <a:sym typeface="Symbol"/>
              </a:rPr>
              <a:t></a:t>
            </a:r>
            <a:r>
              <a:rPr kumimoji="1" lang="en-US" altLang="zh-CN" sz="2000" b="1" dirty="0">
                <a:solidFill>
                  <a:srgbClr val="000066"/>
                </a:solidFill>
                <a:latin typeface="Times New Roman" pitchFamily="18" charset="0"/>
              </a:rPr>
              <a:t>) </a:t>
            </a:r>
            <a:br>
              <a:rPr kumimoji="1" lang="en-US" altLang="zh-CN" sz="2000" b="1" dirty="0">
                <a:solidFill>
                  <a:srgbClr val="000066"/>
                </a:solidFill>
                <a:latin typeface="Times New Roman" pitchFamily="18" charset="0"/>
              </a:rPr>
            </a:br>
            <a:r>
              <a:rPr kumimoji="1" lang="en-US" altLang="zh-CN" sz="2000" b="1" dirty="0">
                <a:solidFill>
                  <a:srgbClr val="000066"/>
                </a:solidFill>
                <a:latin typeface="Times New Roman" pitchFamily="18" charset="0"/>
              </a:rPr>
              <a:t>         LCS(i-1</a:t>
            </a:r>
            <a:r>
              <a:rPr kumimoji="1" lang="zh-CN" altLang="en-US" sz="2000" b="1" dirty="0">
                <a:solidFill>
                  <a:srgbClr val="000066"/>
                </a:solidFill>
                <a:latin typeface="Times New Roman" pitchFamily="18" charset="0"/>
              </a:rPr>
              <a:t>，</a:t>
            </a:r>
            <a:r>
              <a:rPr kumimoji="1" lang="en-US" altLang="zh-CN" sz="2000" b="1" dirty="0">
                <a:solidFill>
                  <a:srgbClr val="000066"/>
                </a:solidFill>
                <a:latin typeface="Times New Roman" pitchFamily="18" charset="0"/>
              </a:rPr>
              <a:t>j</a:t>
            </a:r>
            <a:r>
              <a:rPr kumimoji="1" lang="zh-CN" altLang="en-US" sz="2000" b="1" dirty="0">
                <a:solidFill>
                  <a:srgbClr val="000066"/>
                </a:solidFill>
                <a:latin typeface="Times New Roman" pitchFamily="18" charset="0"/>
              </a:rPr>
              <a:t>，</a:t>
            </a:r>
            <a:r>
              <a:rPr kumimoji="1" lang="en-US" altLang="zh-CN" sz="2000" b="1" dirty="0">
                <a:solidFill>
                  <a:srgbClr val="000066"/>
                </a:solidFill>
                <a:latin typeface="Times New Roman" pitchFamily="18" charset="0"/>
              </a:rPr>
              <a:t>x</a:t>
            </a:r>
            <a:r>
              <a:rPr kumimoji="1" lang="zh-CN" altLang="en-US" sz="2000" b="1" dirty="0">
                <a:solidFill>
                  <a:srgbClr val="000066"/>
                </a:solidFill>
                <a:latin typeface="Times New Roman" pitchFamily="18" charset="0"/>
              </a:rPr>
              <a:t>，</a:t>
            </a:r>
            <a:r>
              <a:rPr kumimoji="1" lang="en-US" altLang="zh-CN" sz="2000" b="1" dirty="0">
                <a:solidFill>
                  <a:srgbClr val="000066"/>
                </a:solidFill>
                <a:latin typeface="Times New Roman" pitchFamily="18" charset="0"/>
              </a:rPr>
              <a:t>b);</a:t>
            </a:r>
            <a:r>
              <a:rPr lang="en-US" altLang="zh-CN" sz="2000" b="1" dirty="0">
                <a:solidFill>
                  <a:srgbClr val="0000FF"/>
                </a:solidFill>
                <a:latin typeface="Times New Roman" pitchFamily="18" charset="0"/>
                <a:ea typeface="楷体_GB2312" pitchFamily="49" charset="-122"/>
              </a:rPr>
              <a:t> </a:t>
            </a:r>
            <a:endParaRPr kumimoji="1" lang="en-US" altLang="zh-CN" sz="2000" b="1" dirty="0">
              <a:solidFill>
                <a:srgbClr val="000066"/>
              </a:solidFill>
              <a:latin typeface="Times New Roman" pitchFamily="18" charset="0"/>
            </a:endParaRPr>
          </a:p>
          <a:p>
            <a:pPr>
              <a:lnSpc>
                <a:spcPct val="130000"/>
              </a:lnSpc>
            </a:pPr>
            <a:r>
              <a:rPr kumimoji="1" lang="en-US" altLang="zh-CN" sz="2000" b="1" dirty="0">
                <a:solidFill>
                  <a:srgbClr val="000066"/>
                </a:solidFill>
                <a:latin typeface="Times New Roman" pitchFamily="18" charset="0"/>
              </a:rPr>
              <a:t>      else </a:t>
            </a:r>
            <a:br>
              <a:rPr kumimoji="1" lang="en-US" altLang="zh-CN" sz="2000" b="1" dirty="0">
                <a:solidFill>
                  <a:srgbClr val="000066"/>
                </a:solidFill>
                <a:latin typeface="Times New Roman" pitchFamily="18" charset="0"/>
              </a:rPr>
            </a:br>
            <a:r>
              <a:rPr kumimoji="1" lang="en-US" altLang="zh-CN" sz="2000" b="1" dirty="0">
                <a:solidFill>
                  <a:srgbClr val="000066"/>
                </a:solidFill>
                <a:latin typeface="Times New Roman" pitchFamily="18" charset="0"/>
              </a:rPr>
              <a:t>         LCS(</a:t>
            </a:r>
            <a:r>
              <a:rPr kumimoji="1" lang="en-US" altLang="zh-CN" sz="2000" b="1" dirty="0" err="1">
                <a:solidFill>
                  <a:srgbClr val="000066"/>
                </a:solidFill>
                <a:latin typeface="Times New Roman" pitchFamily="18" charset="0"/>
              </a:rPr>
              <a:t>i</a:t>
            </a:r>
            <a:r>
              <a:rPr kumimoji="1" lang="zh-CN" altLang="en-US" sz="2000" b="1" dirty="0">
                <a:solidFill>
                  <a:srgbClr val="000066"/>
                </a:solidFill>
                <a:latin typeface="Times New Roman" pitchFamily="18" charset="0"/>
              </a:rPr>
              <a:t>，</a:t>
            </a:r>
            <a:r>
              <a:rPr kumimoji="1" lang="en-US" altLang="zh-CN" sz="2000" b="1" dirty="0">
                <a:solidFill>
                  <a:srgbClr val="000066"/>
                </a:solidFill>
                <a:latin typeface="Times New Roman" pitchFamily="18" charset="0"/>
              </a:rPr>
              <a:t>j-1</a:t>
            </a:r>
            <a:r>
              <a:rPr kumimoji="1" lang="zh-CN" altLang="en-US" sz="2000" b="1" dirty="0">
                <a:solidFill>
                  <a:srgbClr val="000066"/>
                </a:solidFill>
                <a:latin typeface="Times New Roman" pitchFamily="18" charset="0"/>
              </a:rPr>
              <a:t>，</a:t>
            </a:r>
            <a:r>
              <a:rPr kumimoji="1" lang="en-US" altLang="zh-CN" sz="2000" b="1" dirty="0">
                <a:solidFill>
                  <a:srgbClr val="000066"/>
                </a:solidFill>
                <a:latin typeface="Times New Roman" pitchFamily="18" charset="0"/>
              </a:rPr>
              <a:t>x</a:t>
            </a:r>
            <a:r>
              <a:rPr kumimoji="1" lang="zh-CN" altLang="en-US" sz="2000" b="1" dirty="0">
                <a:solidFill>
                  <a:srgbClr val="000066"/>
                </a:solidFill>
                <a:latin typeface="Times New Roman" pitchFamily="18" charset="0"/>
              </a:rPr>
              <a:t>，</a:t>
            </a:r>
            <a:r>
              <a:rPr kumimoji="1" lang="en-US" altLang="zh-CN" sz="2000" b="1" dirty="0">
                <a:solidFill>
                  <a:srgbClr val="000066"/>
                </a:solidFill>
                <a:latin typeface="Times New Roman" pitchFamily="18" charset="0"/>
              </a:rPr>
              <a:t>b);</a:t>
            </a:r>
          </a:p>
          <a:p>
            <a:pPr>
              <a:lnSpc>
                <a:spcPct val="130000"/>
              </a:lnSpc>
            </a:pPr>
            <a:r>
              <a:rPr kumimoji="1" lang="en-US" altLang="zh-CN" sz="2000" b="1" dirty="0">
                <a:solidFill>
                  <a:srgbClr val="000066"/>
                </a:solidFill>
                <a:latin typeface="Times New Roman" pitchFamily="18" charset="0"/>
              </a:rPr>
              <a:t>}</a:t>
            </a:r>
          </a:p>
        </p:txBody>
      </p:sp>
      <p:cxnSp>
        <p:nvCxnSpPr>
          <p:cNvPr id="5" name="直接箭头连接符 4"/>
          <p:cNvCxnSpPr/>
          <p:nvPr/>
        </p:nvCxnSpPr>
        <p:spPr bwMode="auto">
          <a:xfrm rot="5400000">
            <a:off x="1950545" y="2728332"/>
            <a:ext cx="214314" cy="214314"/>
          </a:xfrm>
          <a:prstGeom prst="straightConnector1">
            <a:avLst/>
          </a:prstGeom>
          <a:solidFill>
            <a:schemeClr val="accent1"/>
          </a:solidFill>
          <a:ln w="19050" cap="flat" cmpd="sng" algn="ctr">
            <a:solidFill>
              <a:srgbClr val="FF0000"/>
            </a:solidFill>
            <a:prstDash val="solid"/>
            <a:round/>
            <a:headEnd type="none" w="med" len="med"/>
            <a:tailEnd type="stealth" w="lg" len="lg"/>
          </a:ln>
          <a:effectLst/>
        </p:spPr>
      </p:cxnSp>
      <p:sp>
        <p:nvSpPr>
          <p:cNvPr id="6" name="Text Box 215"/>
          <p:cNvSpPr txBox="1">
            <a:spLocks noChangeArrowheads="1"/>
          </p:cNvSpPr>
          <p:nvPr/>
        </p:nvSpPr>
        <p:spPr bwMode="auto">
          <a:xfrm>
            <a:off x="4728353" y="928685"/>
            <a:ext cx="4211637" cy="2071687"/>
          </a:xfrm>
          <a:prstGeom prst="rect">
            <a:avLst/>
          </a:prstGeom>
          <a:noFill/>
          <a:ln w="6350">
            <a:noFill/>
            <a:miter lim="800000"/>
            <a:headEnd/>
            <a:tailEnd/>
          </a:ln>
          <a:effectLst/>
        </p:spPr>
        <p:txBody>
          <a:bodyPr>
            <a:spAutoFit/>
          </a:bodyPr>
          <a:lstStyle/>
          <a:p>
            <a:pPr>
              <a:lnSpc>
                <a:spcPct val="130000"/>
              </a:lnSpc>
              <a:buClr>
                <a:srgbClr val="990000"/>
              </a:buClr>
              <a:buFont typeface="Wingdings" pitchFamily="2" charset="2"/>
              <a:buChar char="Ø"/>
            </a:pPr>
            <a:r>
              <a:rPr lang="zh-CN" altLang="en-US" sz="2800" b="1" dirty="0">
                <a:solidFill>
                  <a:srgbClr val="FF0000"/>
                </a:solidFill>
                <a:latin typeface="Times New Roman" pitchFamily="18" charset="0"/>
                <a:ea typeface="楷体_GB2312" pitchFamily="49" charset="-122"/>
              </a:rPr>
              <a:t>例</a:t>
            </a:r>
            <a:br>
              <a:rPr lang="zh-CN" altLang="en-US" sz="2400" b="1" dirty="0">
                <a:solidFill>
                  <a:srgbClr val="0000FF"/>
                </a:solidFill>
                <a:latin typeface="Times New Roman" pitchFamily="18" charset="0"/>
                <a:ea typeface="楷体_GB2312" pitchFamily="49" charset="-122"/>
              </a:rPr>
            </a:br>
            <a:r>
              <a:rPr lang="en-US" altLang="zh-CN" sz="2400" b="1" dirty="0">
                <a:solidFill>
                  <a:srgbClr val="0000FF"/>
                </a:solidFill>
                <a:latin typeface="Times New Roman" pitchFamily="18" charset="0"/>
                <a:ea typeface="楷体_GB2312" pitchFamily="49" charset="-122"/>
              </a:rPr>
              <a:t>X={B</a:t>
            </a:r>
            <a:r>
              <a:rPr lang="zh-CN" altLang="en-US" sz="2400" b="1" dirty="0">
                <a:solidFill>
                  <a:srgbClr val="0000FF"/>
                </a:solidFill>
                <a:latin typeface="Times New Roman" pitchFamily="18" charset="0"/>
                <a:ea typeface="楷体_GB2312" pitchFamily="49" charset="-122"/>
              </a:rPr>
              <a:t>，</a:t>
            </a:r>
            <a:r>
              <a:rPr lang="en-US" altLang="zh-CN" sz="2400" b="1" dirty="0">
                <a:solidFill>
                  <a:srgbClr val="0000FF"/>
                </a:solidFill>
                <a:latin typeface="Times New Roman" pitchFamily="18" charset="0"/>
                <a:ea typeface="楷体_GB2312" pitchFamily="49" charset="-122"/>
              </a:rPr>
              <a:t>D</a:t>
            </a:r>
            <a:r>
              <a:rPr lang="zh-CN" altLang="en-US" sz="2400" b="1" dirty="0">
                <a:solidFill>
                  <a:srgbClr val="0000FF"/>
                </a:solidFill>
                <a:latin typeface="Times New Roman" pitchFamily="18" charset="0"/>
                <a:ea typeface="楷体_GB2312" pitchFamily="49" charset="-122"/>
              </a:rPr>
              <a:t>，</a:t>
            </a:r>
            <a:r>
              <a:rPr lang="en-US" altLang="zh-CN" sz="2400" b="1" dirty="0">
                <a:solidFill>
                  <a:srgbClr val="0000FF"/>
                </a:solidFill>
                <a:latin typeface="Times New Roman" pitchFamily="18" charset="0"/>
                <a:ea typeface="楷体_GB2312" pitchFamily="49" charset="-122"/>
              </a:rPr>
              <a:t>C</a:t>
            </a:r>
            <a:r>
              <a:rPr lang="zh-CN" altLang="en-US" sz="2400" b="1" dirty="0">
                <a:solidFill>
                  <a:srgbClr val="0000FF"/>
                </a:solidFill>
                <a:latin typeface="Times New Roman" pitchFamily="18" charset="0"/>
                <a:ea typeface="楷体_GB2312" pitchFamily="49" charset="-122"/>
              </a:rPr>
              <a:t>，</a:t>
            </a:r>
            <a:r>
              <a:rPr lang="en-US" altLang="zh-CN" sz="2400" b="1" dirty="0">
                <a:solidFill>
                  <a:srgbClr val="0000FF"/>
                </a:solidFill>
                <a:latin typeface="Times New Roman" pitchFamily="18" charset="0"/>
                <a:ea typeface="楷体_GB2312" pitchFamily="49" charset="-122"/>
              </a:rPr>
              <a:t>A</a:t>
            </a:r>
            <a:r>
              <a:rPr lang="zh-CN" altLang="en-US" sz="2400" b="1" dirty="0">
                <a:solidFill>
                  <a:srgbClr val="0000FF"/>
                </a:solidFill>
                <a:latin typeface="Times New Roman" pitchFamily="18" charset="0"/>
                <a:ea typeface="楷体_GB2312" pitchFamily="49" charset="-122"/>
              </a:rPr>
              <a:t>，</a:t>
            </a:r>
            <a:r>
              <a:rPr lang="en-US" altLang="zh-CN" sz="2400" b="1" dirty="0">
                <a:solidFill>
                  <a:srgbClr val="0000FF"/>
                </a:solidFill>
                <a:latin typeface="Times New Roman" pitchFamily="18" charset="0"/>
                <a:ea typeface="楷体_GB2312" pitchFamily="49" charset="-122"/>
              </a:rPr>
              <a:t>B</a:t>
            </a:r>
            <a:r>
              <a:rPr lang="zh-CN" altLang="en-US" sz="2400" b="1" dirty="0">
                <a:solidFill>
                  <a:srgbClr val="0000FF"/>
                </a:solidFill>
                <a:latin typeface="Times New Roman" pitchFamily="18" charset="0"/>
                <a:ea typeface="楷体_GB2312" pitchFamily="49" charset="-122"/>
              </a:rPr>
              <a:t>，</a:t>
            </a:r>
            <a:r>
              <a:rPr lang="en-US" altLang="zh-CN" sz="2400" b="1" dirty="0">
                <a:solidFill>
                  <a:srgbClr val="0000FF"/>
                </a:solidFill>
                <a:latin typeface="Times New Roman" pitchFamily="18" charset="0"/>
                <a:ea typeface="楷体_GB2312" pitchFamily="49" charset="-122"/>
              </a:rPr>
              <a:t>A}</a:t>
            </a:r>
            <a:br>
              <a:rPr lang="zh-CN" altLang="en-US" sz="2400" b="1" dirty="0">
                <a:solidFill>
                  <a:srgbClr val="0000FF"/>
                </a:solidFill>
                <a:latin typeface="Times New Roman" pitchFamily="18" charset="0"/>
                <a:ea typeface="楷体_GB2312" pitchFamily="49" charset="-122"/>
              </a:rPr>
            </a:br>
            <a:r>
              <a:rPr lang="en-US" altLang="zh-CN" sz="2400" b="1" dirty="0">
                <a:solidFill>
                  <a:srgbClr val="0000FF"/>
                </a:solidFill>
                <a:latin typeface="Times New Roman" pitchFamily="18" charset="0"/>
                <a:ea typeface="楷体_GB2312" pitchFamily="49" charset="-122"/>
              </a:rPr>
              <a:t>Y={A</a:t>
            </a:r>
            <a:r>
              <a:rPr lang="zh-CN" altLang="en-US" sz="2400" b="1" dirty="0">
                <a:solidFill>
                  <a:srgbClr val="0000FF"/>
                </a:solidFill>
                <a:latin typeface="Times New Roman" pitchFamily="18" charset="0"/>
                <a:ea typeface="楷体_GB2312" pitchFamily="49" charset="-122"/>
              </a:rPr>
              <a:t>，</a:t>
            </a:r>
            <a:r>
              <a:rPr lang="en-US" altLang="zh-CN" sz="2400" b="1" dirty="0">
                <a:solidFill>
                  <a:srgbClr val="0000FF"/>
                </a:solidFill>
                <a:latin typeface="Times New Roman" pitchFamily="18" charset="0"/>
                <a:ea typeface="楷体_GB2312" pitchFamily="49" charset="-122"/>
              </a:rPr>
              <a:t>B</a:t>
            </a:r>
            <a:r>
              <a:rPr lang="zh-CN" altLang="en-US" sz="2400" b="1" dirty="0">
                <a:solidFill>
                  <a:srgbClr val="0000FF"/>
                </a:solidFill>
                <a:latin typeface="Times New Roman" pitchFamily="18" charset="0"/>
                <a:ea typeface="楷体_GB2312" pitchFamily="49" charset="-122"/>
              </a:rPr>
              <a:t>，</a:t>
            </a:r>
            <a:r>
              <a:rPr lang="en-US" altLang="zh-CN" sz="2400" b="1" dirty="0">
                <a:solidFill>
                  <a:srgbClr val="0000FF"/>
                </a:solidFill>
                <a:latin typeface="Times New Roman" pitchFamily="18" charset="0"/>
                <a:ea typeface="楷体_GB2312" pitchFamily="49" charset="-122"/>
              </a:rPr>
              <a:t>C</a:t>
            </a:r>
            <a:r>
              <a:rPr lang="zh-CN" altLang="en-US" sz="2400" b="1" dirty="0">
                <a:solidFill>
                  <a:srgbClr val="0000FF"/>
                </a:solidFill>
                <a:latin typeface="Times New Roman" pitchFamily="18" charset="0"/>
                <a:ea typeface="楷体_GB2312" pitchFamily="49" charset="-122"/>
              </a:rPr>
              <a:t>，</a:t>
            </a:r>
            <a:r>
              <a:rPr lang="en-US" altLang="zh-CN" sz="2400" b="1" dirty="0">
                <a:solidFill>
                  <a:srgbClr val="0000FF"/>
                </a:solidFill>
                <a:latin typeface="Times New Roman" pitchFamily="18" charset="0"/>
                <a:ea typeface="楷体_GB2312" pitchFamily="49" charset="-122"/>
              </a:rPr>
              <a:t>B</a:t>
            </a:r>
            <a:r>
              <a:rPr lang="zh-CN" altLang="en-US" sz="2400" b="1" dirty="0">
                <a:solidFill>
                  <a:srgbClr val="0000FF"/>
                </a:solidFill>
                <a:latin typeface="Times New Roman" pitchFamily="18" charset="0"/>
                <a:ea typeface="楷体_GB2312" pitchFamily="49" charset="-122"/>
              </a:rPr>
              <a:t>，</a:t>
            </a:r>
            <a:r>
              <a:rPr lang="en-US" altLang="zh-CN" sz="2400" b="1" dirty="0">
                <a:solidFill>
                  <a:srgbClr val="0000FF"/>
                </a:solidFill>
                <a:latin typeface="Times New Roman" pitchFamily="18" charset="0"/>
                <a:ea typeface="楷体_GB2312" pitchFamily="49" charset="-122"/>
              </a:rPr>
              <a:t>D</a:t>
            </a:r>
            <a:r>
              <a:rPr lang="zh-CN" altLang="en-US" sz="2400" b="1" dirty="0">
                <a:solidFill>
                  <a:srgbClr val="0000FF"/>
                </a:solidFill>
                <a:latin typeface="Times New Roman" pitchFamily="18" charset="0"/>
                <a:ea typeface="楷体_GB2312" pitchFamily="49" charset="-122"/>
              </a:rPr>
              <a:t>，</a:t>
            </a:r>
            <a:r>
              <a:rPr lang="en-US" altLang="zh-CN" sz="2400" b="1" dirty="0">
                <a:solidFill>
                  <a:srgbClr val="0000FF"/>
                </a:solidFill>
                <a:latin typeface="Times New Roman" pitchFamily="18" charset="0"/>
                <a:ea typeface="楷体_GB2312" pitchFamily="49" charset="-122"/>
              </a:rPr>
              <a:t>A</a:t>
            </a:r>
            <a:r>
              <a:rPr lang="zh-CN" altLang="en-US" sz="2400" b="1" dirty="0">
                <a:solidFill>
                  <a:srgbClr val="0000FF"/>
                </a:solidFill>
                <a:latin typeface="Times New Roman" pitchFamily="18" charset="0"/>
                <a:ea typeface="楷体_GB2312" pitchFamily="49" charset="-122"/>
              </a:rPr>
              <a:t>，</a:t>
            </a:r>
            <a:r>
              <a:rPr lang="en-US" altLang="zh-CN" sz="2400" b="1" dirty="0">
                <a:solidFill>
                  <a:srgbClr val="0000FF"/>
                </a:solidFill>
                <a:latin typeface="Times New Roman" pitchFamily="18" charset="0"/>
                <a:ea typeface="楷体_GB2312" pitchFamily="49" charset="-122"/>
              </a:rPr>
              <a:t>B}</a:t>
            </a:r>
          </a:p>
          <a:p>
            <a:pPr>
              <a:lnSpc>
                <a:spcPct val="130000"/>
              </a:lnSpc>
              <a:buClr>
                <a:srgbClr val="990000"/>
              </a:buClr>
              <a:buFont typeface="Wingdings" pitchFamily="2" charset="2"/>
              <a:buNone/>
            </a:pPr>
            <a:r>
              <a:rPr lang="en-US" altLang="zh-CN" sz="2400" b="1" dirty="0">
                <a:solidFill>
                  <a:srgbClr val="0000FF"/>
                </a:solidFill>
                <a:latin typeface="Times New Roman" pitchFamily="18" charset="0"/>
                <a:ea typeface="楷体_GB2312" pitchFamily="49" charset="-122"/>
              </a:rPr>
              <a:t>LCS= {B, C, B, A}</a:t>
            </a:r>
          </a:p>
        </p:txBody>
      </p:sp>
      <p:sp>
        <p:nvSpPr>
          <p:cNvPr id="3" name="矩形 2"/>
          <p:cNvSpPr/>
          <p:nvPr/>
        </p:nvSpPr>
        <p:spPr>
          <a:xfrm>
            <a:off x="346469" y="6029296"/>
            <a:ext cx="3164649" cy="452432"/>
          </a:xfrm>
          <a:prstGeom prst="rect">
            <a:avLst/>
          </a:prstGeom>
        </p:spPr>
        <p:txBody>
          <a:bodyPr wrap="none">
            <a:spAutoFit/>
          </a:bodyPr>
          <a:lstStyle/>
          <a:p>
            <a:pPr>
              <a:lnSpc>
                <a:spcPct val="130000"/>
              </a:lnSpc>
              <a:buClr>
                <a:srgbClr val="990000"/>
              </a:buClr>
              <a:buFont typeface="Wingdings" pitchFamily="2" charset="2"/>
              <a:buNone/>
            </a:pPr>
            <a:r>
              <a:rPr lang="zh-CN" altLang="en-US" b="1" dirty="0">
                <a:solidFill>
                  <a:srgbClr val="0000FF"/>
                </a:solidFill>
                <a:latin typeface="Times New Roman" pitchFamily="18" charset="0"/>
                <a:ea typeface="楷体_GB2312" pitchFamily="49" charset="-122"/>
              </a:rPr>
              <a:t>每次递归</a:t>
            </a:r>
            <a:r>
              <a:rPr lang="en-US" altLang="zh-CN" b="1" dirty="0" err="1">
                <a:solidFill>
                  <a:srgbClr val="0000FF"/>
                </a:solidFill>
                <a:latin typeface="Times New Roman" pitchFamily="18" charset="0"/>
                <a:ea typeface="楷体_GB2312" pitchFamily="49" charset="-122"/>
              </a:rPr>
              <a:t>i</a:t>
            </a:r>
            <a:r>
              <a:rPr lang="zh-CN" altLang="en-US" b="1" dirty="0">
                <a:solidFill>
                  <a:srgbClr val="0000FF"/>
                </a:solidFill>
                <a:latin typeface="Times New Roman" pitchFamily="18" charset="0"/>
                <a:ea typeface="楷体_GB2312" pitchFamily="49" charset="-122"/>
              </a:rPr>
              <a:t>、</a:t>
            </a:r>
            <a:r>
              <a:rPr lang="en-US" altLang="zh-CN" b="1" dirty="0">
                <a:solidFill>
                  <a:srgbClr val="0000FF"/>
                </a:solidFill>
                <a:latin typeface="Times New Roman" pitchFamily="18" charset="0"/>
                <a:ea typeface="楷体_GB2312" pitchFamily="49" charset="-122"/>
              </a:rPr>
              <a:t>j</a:t>
            </a:r>
            <a:r>
              <a:rPr lang="zh-CN" altLang="en-US" b="1" dirty="0">
                <a:solidFill>
                  <a:srgbClr val="0000FF"/>
                </a:solidFill>
                <a:latin typeface="Times New Roman" pitchFamily="18" charset="0"/>
                <a:ea typeface="楷体_GB2312" pitchFamily="49" charset="-122"/>
              </a:rPr>
              <a:t>减</a:t>
            </a:r>
            <a:r>
              <a:rPr lang="en-US" altLang="zh-CN" b="1" dirty="0">
                <a:solidFill>
                  <a:srgbClr val="0000FF"/>
                </a:solidFill>
                <a:latin typeface="Times New Roman" pitchFamily="18" charset="0"/>
                <a:ea typeface="楷体_GB2312" pitchFamily="49" charset="-122"/>
              </a:rPr>
              <a:t>1</a:t>
            </a:r>
            <a:r>
              <a:rPr lang="zh-CN" altLang="en-US" b="1" dirty="0">
                <a:solidFill>
                  <a:srgbClr val="0000FF"/>
                </a:solidFill>
                <a:latin typeface="Times New Roman" pitchFamily="18" charset="0"/>
                <a:ea typeface="楷体_GB2312" pitchFamily="49" charset="-122"/>
              </a:rPr>
              <a:t>，</a:t>
            </a:r>
            <a:r>
              <a:rPr lang="en-US" altLang="zh-CN" b="1" dirty="0">
                <a:solidFill>
                  <a:srgbClr val="0000FF"/>
                </a:solidFill>
                <a:latin typeface="Times New Roman" pitchFamily="18" charset="0"/>
                <a:ea typeface="楷体_GB2312" pitchFamily="49" charset="-122"/>
              </a:rPr>
              <a:t>O</a:t>
            </a:r>
            <a:r>
              <a:rPr lang="zh-CN" altLang="en-US" b="1" dirty="0">
                <a:solidFill>
                  <a:srgbClr val="0000FF"/>
                </a:solidFill>
                <a:latin typeface="Times New Roman" pitchFamily="18" charset="0"/>
                <a:ea typeface="楷体_GB2312" pitchFamily="49" charset="-122"/>
              </a:rPr>
              <a:t>（</a:t>
            </a:r>
            <a:r>
              <a:rPr lang="en-US" altLang="zh-CN" b="1" dirty="0" err="1">
                <a:solidFill>
                  <a:srgbClr val="0000FF"/>
                </a:solidFill>
                <a:latin typeface="Times New Roman" pitchFamily="18" charset="0"/>
                <a:ea typeface="楷体_GB2312" pitchFamily="49" charset="-122"/>
              </a:rPr>
              <a:t>m+n</a:t>
            </a:r>
            <a:r>
              <a:rPr lang="zh-CN" altLang="en-US" b="1" dirty="0">
                <a:solidFill>
                  <a:srgbClr val="0000FF"/>
                </a:solidFill>
                <a:latin typeface="Times New Roman" pitchFamily="18" charset="0"/>
                <a:ea typeface="楷体_GB2312" pitchFamily="49" charset="-122"/>
              </a:rPr>
              <a:t>）</a:t>
            </a:r>
            <a:endParaRPr lang="en-US" altLang="zh-CN" b="1" dirty="0">
              <a:solidFill>
                <a:srgbClr val="0000FF"/>
              </a:solidFill>
              <a:latin typeface="Times New Roman" pitchFamily="18" charset="0"/>
              <a:ea typeface="楷体_GB2312" pitchFamily="49" charset="-122"/>
            </a:endParaRPr>
          </a:p>
        </p:txBody>
      </p:sp>
      <p:grpSp>
        <p:nvGrpSpPr>
          <p:cNvPr id="96" name="组合 95"/>
          <p:cNvGrpSpPr/>
          <p:nvPr/>
        </p:nvGrpSpPr>
        <p:grpSpPr>
          <a:xfrm>
            <a:off x="3923928" y="3140968"/>
            <a:ext cx="4431154" cy="3574114"/>
            <a:chOff x="3779912" y="3119106"/>
            <a:chExt cx="4431154" cy="3574114"/>
          </a:xfrm>
        </p:grpSpPr>
        <p:grpSp>
          <p:nvGrpSpPr>
            <p:cNvPr id="78" name="组合 77"/>
            <p:cNvGrpSpPr/>
            <p:nvPr/>
          </p:nvGrpSpPr>
          <p:grpSpPr>
            <a:xfrm>
              <a:off x="4229042" y="3119106"/>
              <a:ext cx="3982024" cy="3081084"/>
              <a:chOff x="4283968" y="3140968"/>
              <a:chExt cx="3982024" cy="3081084"/>
            </a:xfrm>
          </p:grpSpPr>
          <p:sp>
            <p:nvSpPr>
              <p:cNvPr id="8" name="矩形 7"/>
              <p:cNvSpPr/>
              <p:nvPr/>
            </p:nvSpPr>
            <p:spPr bwMode="auto">
              <a:xfrm>
                <a:off x="4283968" y="3140968"/>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0</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10" name="矩形 9"/>
              <p:cNvSpPr/>
              <p:nvPr/>
            </p:nvSpPr>
            <p:spPr bwMode="auto">
              <a:xfrm>
                <a:off x="4283968" y="3577856"/>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0</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11" name="矩形 10"/>
              <p:cNvSpPr/>
              <p:nvPr/>
            </p:nvSpPr>
            <p:spPr bwMode="auto">
              <a:xfrm>
                <a:off x="4283968" y="4014744"/>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0</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12" name="矩形 11"/>
              <p:cNvSpPr/>
              <p:nvPr/>
            </p:nvSpPr>
            <p:spPr bwMode="auto">
              <a:xfrm>
                <a:off x="4283968" y="4458920"/>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0</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13" name="矩形 12"/>
              <p:cNvSpPr/>
              <p:nvPr/>
            </p:nvSpPr>
            <p:spPr bwMode="auto">
              <a:xfrm>
                <a:off x="4283968" y="4895808"/>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0</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14" name="矩形 13"/>
              <p:cNvSpPr/>
              <p:nvPr/>
            </p:nvSpPr>
            <p:spPr bwMode="auto">
              <a:xfrm>
                <a:off x="4283968" y="5332696"/>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0</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15" name="矩形 14"/>
              <p:cNvSpPr/>
              <p:nvPr/>
            </p:nvSpPr>
            <p:spPr bwMode="auto">
              <a:xfrm>
                <a:off x="4283968" y="5776872"/>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0</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16" name="矩形 15"/>
              <p:cNvSpPr/>
              <p:nvPr/>
            </p:nvSpPr>
            <p:spPr bwMode="auto">
              <a:xfrm>
                <a:off x="4779620" y="3140968"/>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1</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17" name="矩形 16"/>
              <p:cNvSpPr/>
              <p:nvPr/>
            </p:nvSpPr>
            <p:spPr bwMode="auto">
              <a:xfrm>
                <a:off x="4779620" y="3577856"/>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1</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18" name="矩形 17"/>
              <p:cNvSpPr/>
              <p:nvPr/>
            </p:nvSpPr>
            <p:spPr bwMode="auto">
              <a:xfrm>
                <a:off x="4779620" y="4014744"/>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1</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19" name="矩形 18"/>
              <p:cNvSpPr/>
              <p:nvPr/>
            </p:nvSpPr>
            <p:spPr bwMode="auto">
              <a:xfrm>
                <a:off x="4779620" y="4458920"/>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0</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20" name="矩形 19"/>
              <p:cNvSpPr/>
              <p:nvPr/>
            </p:nvSpPr>
            <p:spPr bwMode="auto">
              <a:xfrm>
                <a:off x="4779620" y="4895808"/>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0</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21" name="矩形 20"/>
              <p:cNvSpPr/>
              <p:nvPr/>
            </p:nvSpPr>
            <p:spPr bwMode="auto">
              <a:xfrm>
                <a:off x="4779620" y="5332696"/>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0</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22" name="矩形 21"/>
              <p:cNvSpPr/>
              <p:nvPr/>
            </p:nvSpPr>
            <p:spPr bwMode="auto">
              <a:xfrm>
                <a:off x="4779620" y="5776872"/>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0</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23" name="矩形 22"/>
              <p:cNvSpPr/>
              <p:nvPr/>
            </p:nvSpPr>
            <p:spPr bwMode="auto">
              <a:xfrm>
                <a:off x="5275272" y="3140968"/>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2</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24" name="矩形 23"/>
              <p:cNvSpPr/>
              <p:nvPr/>
            </p:nvSpPr>
            <p:spPr bwMode="auto">
              <a:xfrm>
                <a:off x="5275272" y="3577856"/>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2</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25" name="矩形 24"/>
              <p:cNvSpPr/>
              <p:nvPr/>
            </p:nvSpPr>
            <p:spPr bwMode="auto">
              <a:xfrm>
                <a:off x="5275272" y="4014744"/>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1</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26" name="矩形 25"/>
              <p:cNvSpPr/>
              <p:nvPr/>
            </p:nvSpPr>
            <p:spPr bwMode="auto">
              <a:xfrm>
                <a:off x="5275272" y="4458920"/>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1</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27" name="矩形 26"/>
              <p:cNvSpPr/>
              <p:nvPr/>
            </p:nvSpPr>
            <p:spPr bwMode="auto">
              <a:xfrm>
                <a:off x="5275272" y="4895808"/>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1</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28" name="矩形 27"/>
              <p:cNvSpPr/>
              <p:nvPr/>
            </p:nvSpPr>
            <p:spPr bwMode="auto">
              <a:xfrm>
                <a:off x="5275272" y="5332696"/>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FF0000"/>
                    </a:solidFill>
                    <a:effectLst/>
                    <a:latin typeface="Times New Roman" pitchFamily="18" charset="0"/>
                    <a:ea typeface="宋体" charset="-122"/>
                  </a:rPr>
                  <a:t>1</a:t>
                </a:r>
                <a:endParaRPr kumimoji="0" lang="zh-CN" altLang="en-US" sz="2000" b="0" i="0" u="none" strike="noStrike" cap="none" normalizeH="0" baseline="0" dirty="0">
                  <a:ln>
                    <a:noFill/>
                  </a:ln>
                  <a:solidFill>
                    <a:srgbClr val="FF0000"/>
                  </a:solidFill>
                  <a:effectLst/>
                  <a:latin typeface="Times New Roman" pitchFamily="18" charset="0"/>
                  <a:ea typeface="宋体" charset="-122"/>
                </a:endParaRPr>
              </a:p>
            </p:txBody>
          </p:sp>
          <p:sp>
            <p:nvSpPr>
              <p:cNvPr id="29" name="矩形 28"/>
              <p:cNvSpPr/>
              <p:nvPr/>
            </p:nvSpPr>
            <p:spPr bwMode="auto">
              <a:xfrm>
                <a:off x="5275272" y="5776872"/>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0</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30" name="矩形 29"/>
              <p:cNvSpPr/>
              <p:nvPr/>
            </p:nvSpPr>
            <p:spPr bwMode="auto">
              <a:xfrm>
                <a:off x="5770924" y="3140968"/>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2</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31" name="矩形 30"/>
              <p:cNvSpPr/>
              <p:nvPr/>
            </p:nvSpPr>
            <p:spPr bwMode="auto">
              <a:xfrm>
                <a:off x="5770924" y="3577856"/>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2</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32" name="矩形 31"/>
              <p:cNvSpPr/>
              <p:nvPr/>
            </p:nvSpPr>
            <p:spPr bwMode="auto">
              <a:xfrm>
                <a:off x="5770924" y="4014744"/>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2</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33" name="矩形 32"/>
              <p:cNvSpPr/>
              <p:nvPr/>
            </p:nvSpPr>
            <p:spPr bwMode="auto">
              <a:xfrm>
                <a:off x="5770924" y="4458920"/>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FF0000"/>
                    </a:solidFill>
                    <a:effectLst/>
                    <a:latin typeface="Times New Roman" pitchFamily="18" charset="0"/>
                    <a:ea typeface="宋体" charset="-122"/>
                  </a:rPr>
                  <a:t>2</a:t>
                </a:r>
                <a:endParaRPr kumimoji="0" lang="zh-CN" altLang="en-US" sz="2000" b="0" i="0" u="none" strike="noStrike" cap="none" normalizeH="0" baseline="0" dirty="0">
                  <a:ln>
                    <a:noFill/>
                  </a:ln>
                  <a:solidFill>
                    <a:srgbClr val="FF0000"/>
                  </a:solidFill>
                  <a:effectLst/>
                  <a:latin typeface="Times New Roman" pitchFamily="18" charset="0"/>
                  <a:ea typeface="宋体" charset="-122"/>
                </a:endParaRPr>
              </a:p>
            </p:txBody>
          </p:sp>
          <p:sp>
            <p:nvSpPr>
              <p:cNvPr id="34" name="矩形 33"/>
              <p:cNvSpPr/>
              <p:nvPr/>
            </p:nvSpPr>
            <p:spPr bwMode="auto">
              <a:xfrm>
                <a:off x="5770924" y="4895808"/>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1</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35" name="矩形 34"/>
              <p:cNvSpPr/>
              <p:nvPr/>
            </p:nvSpPr>
            <p:spPr bwMode="auto">
              <a:xfrm>
                <a:off x="5770924" y="5332696"/>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1</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36" name="矩形 35"/>
              <p:cNvSpPr/>
              <p:nvPr/>
            </p:nvSpPr>
            <p:spPr bwMode="auto">
              <a:xfrm>
                <a:off x="5770924" y="5776872"/>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0</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37" name="矩形 36"/>
              <p:cNvSpPr/>
              <p:nvPr/>
            </p:nvSpPr>
            <p:spPr bwMode="auto">
              <a:xfrm>
                <a:off x="6274980" y="3140968"/>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3</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38" name="矩形 37"/>
              <p:cNvSpPr/>
              <p:nvPr/>
            </p:nvSpPr>
            <p:spPr bwMode="auto">
              <a:xfrm>
                <a:off x="6274980" y="3577856"/>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FF0000"/>
                    </a:solidFill>
                    <a:effectLst/>
                    <a:latin typeface="Times New Roman" pitchFamily="18" charset="0"/>
                    <a:ea typeface="宋体" charset="-122"/>
                  </a:rPr>
                  <a:t>3</a:t>
                </a:r>
                <a:endParaRPr kumimoji="0" lang="zh-CN" altLang="en-US" sz="2000" b="0" i="0" u="none" strike="noStrike" cap="none" normalizeH="0" baseline="0" dirty="0">
                  <a:ln>
                    <a:noFill/>
                  </a:ln>
                  <a:solidFill>
                    <a:srgbClr val="FF0000"/>
                  </a:solidFill>
                  <a:effectLst/>
                  <a:latin typeface="Times New Roman" pitchFamily="18" charset="0"/>
                  <a:ea typeface="宋体" charset="-122"/>
                </a:endParaRPr>
              </a:p>
            </p:txBody>
          </p:sp>
          <p:sp>
            <p:nvSpPr>
              <p:cNvPr id="39" name="矩形 38"/>
              <p:cNvSpPr/>
              <p:nvPr/>
            </p:nvSpPr>
            <p:spPr bwMode="auto">
              <a:xfrm>
                <a:off x="6274980" y="4014744"/>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2</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40" name="矩形 39"/>
              <p:cNvSpPr/>
              <p:nvPr/>
            </p:nvSpPr>
            <p:spPr bwMode="auto">
              <a:xfrm>
                <a:off x="6274980" y="4458920"/>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2</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41" name="矩形 40"/>
              <p:cNvSpPr/>
              <p:nvPr/>
            </p:nvSpPr>
            <p:spPr bwMode="auto">
              <a:xfrm>
                <a:off x="6274980" y="4895808"/>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1</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42" name="矩形 41"/>
              <p:cNvSpPr/>
              <p:nvPr/>
            </p:nvSpPr>
            <p:spPr bwMode="auto">
              <a:xfrm>
                <a:off x="6274980" y="5332696"/>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1</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43" name="矩形 42"/>
              <p:cNvSpPr/>
              <p:nvPr/>
            </p:nvSpPr>
            <p:spPr bwMode="auto">
              <a:xfrm>
                <a:off x="6274980" y="5776872"/>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0</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44" name="矩形 43"/>
              <p:cNvSpPr/>
              <p:nvPr/>
            </p:nvSpPr>
            <p:spPr bwMode="auto">
              <a:xfrm>
                <a:off x="6770632" y="3140968"/>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3</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45" name="矩形 44"/>
              <p:cNvSpPr/>
              <p:nvPr/>
            </p:nvSpPr>
            <p:spPr bwMode="auto">
              <a:xfrm>
                <a:off x="6770632" y="3577856"/>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3</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46" name="矩形 45"/>
              <p:cNvSpPr/>
              <p:nvPr/>
            </p:nvSpPr>
            <p:spPr bwMode="auto">
              <a:xfrm>
                <a:off x="6770632" y="4014744"/>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2</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47" name="矩形 46"/>
              <p:cNvSpPr/>
              <p:nvPr/>
            </p:nvSpPr>
            <p:spPr bwMode="auto">
              <a:xfrm>
                <a:off x="6770632" y="4458920"/>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2</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48" name="矩形 47"/>
              <p:cNvSpPr/>
              <p:nvPr/>
            </p:nvSpPr>
            <p:spPr bwMode="auto">
              <a:xfrm>
                <a:off x="6770632" y="4895808"/>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2</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49" name="矩形 48"/>
              <p:cNvSpPr/>
              <p:nvPr/>
            </p:nvSpPr>
            <p:spPr bwMode="auto">
              <a:xfrm>
                <a:off x="6770632" y="5332696"/>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1</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50" name="矩形 49"/>
              <p:cNvSpPr/>
              <p:nvPr/>
            </p:nvSpPr>
            <p:spPr bwMode="auto">
              <a:xfrm>
                <a:off x="6770632" y="5776872"/>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0</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51" name="矩形 50"/>
              <p:cNvSpPr/>
              <p:nvPr/>
            </p:nvSpPr>
            <p:spPr bwMode="auto">
              <a:xfrm>
                <a:off x="7266284" y="3140968"/>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FF0000"/>
                    </a:solidFill>
                    <a:effectLst/>
                    <a:latin typeface="Times New Roman" pitchFamily="18" charset="0"/>
                    <a:ea typeface="宋体" charset="-122"/>
                  </a:rPr>
                  <a:t>4</a:t>
                </a:r>
                <a:endParaRPr kumimoji="0" lang="zh-CN" altLang="en-US" sz="2000" b="0" i="0" u="none" strike="noStrike" cap="none" normalizeH="0" baseline="0" dirty="0">
                  <a:ln>
                    <a:noFill/>
                  </a:ln>
                  <a:solidFill>
                    <a:srgbClr val="FF0000"/>
                  </a:solidFill>
                  <a:effectLst/>
                  <a:latin typeface="Times New Roman" pitchFamily="18" charset="0"/>
                  <a:ea typeface="宋体" charset="-122"/>
                </a:endParaRPr>
              </a:p>
            </p:txBody>
          </p:sp>
          <p:sp>
            <p:nvSpPr>
              <p:cNvPr id="52" name="矩形 51"/>
              <p:cNvSpPr/>
              <p:nvPr/>
            </p:nvSpPr>
            <p:spPr bwMode="auto">
              <a:xfrm>
                <a:off x="7266284" y="3577856"/>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3</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53" name="矩形 52"/>
              <p:cNvSpPr/>
              <p:nvPr/>
            </p:nvSpPr>
            <p:spPr bwMode="auto">
              <a:xfrm>
                <a:off x="7266284" y="4014744"/>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3</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54" name="矩形 53"/>
              <p:cNvSpPr/>
              <p:nvPr/>
            </p:nvSpPr>
            <p:spPr bwMode="auto">
              <a:xfrm>
                <a:off x="7266284" y="4458920"/>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2</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55" name="矩形 54"/>
              <p:cNvSpPr/>
              <p:nvPr/>
            </p:nvSpPr>
            <p:spPr bwMode="auto">
              <a:xfrm>
                <a:off x="7266284" y="4895808"/>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2</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56" name="矩形 55"/>
              <p:cNvSpPr/>
              <p:nvPr/>
            </p:nvSpPr>
            <p:spPr bwMode="auto">
              <a:xfrm>
                <a:off x="7266284" y="5332696"/>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1</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57" name="矩形 56"/>
              <p:cNvSpPr/>
              <p:nvPr/>
            </p:nvSpPr>
            <p:spPr bwMode="auto">
              <a:xfrm>
                <a:off x="7266284" y="5776872"/>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0</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58" name="矩形 57"/>
              <p:cNvSpPr/>
              <p:nvPr/>
            </p:nvSpPr>
            <p:spPr bwMode="auto">
              <a:xfrm>
                <a:off x="7761936" y="3140968"/>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4</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59" name="矩形 58"/>
              <p:cNvSpPr/>
              <p:nvPr/>
            </p:nvSpPr>
            <p:spPr bwMode="auto">
              <a:xfrm>
                <a:off x="7761936" y="3577856"/>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4</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60" name="矩形 59"/>
              <p:cNvSpPr/>
              <p:nvPr/>
            </p:nvSpPr>
            <p:spPr bwMode="auto">
              <a:xfrm>
                <a:off x="7761936" y="4014744"/>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3</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61" name="矩形 60"/>
              <p:cNvSpPr/>
              <p:nvPr/>
            </p:nvSpPr>
            <p:spPr bwMode="auto">
              <a:xfrm>
                <a:off x="7761936" y="4458920"/>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2</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62" name="矩形 61"/>
              <p:cNvSpPr/>
              <p:nvPr/>
            </p:nvSpPr>
            <p:spPr bwMode="auto">
              <a:xfrm>
                <a:off x="7761936" y="4895808"/>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2</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63" name="矩形 62"/>
              <p:cNvSpPr/>
              <p:nvPr/>
            </p:nvSpPr>
            <p:spPr bwMode="auto">
              <a:xfrm>
                <a:off x="7761936" y="5332696"/>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1</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64" name="矩形 63"/>
              <p:cNvSpPr/>
              <p:nvPr/>
            </p:nvSpPr>
            <p:spPr bwMode="auto">
              <a:xfrm>
                <a:off x="7761936" y="5776872"/>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0</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grpSp>
        <p:sp>
          <p:nvSpPr>
            <p:cNvPr id="65" name="矩形 64"/>
            <p:cNvSpPr/>
            <p:nvPr/>
          </p:nvSpPr>
          <p:spPr>
            <a:xfrm>
              <a:off x="4861634" y="6323888"/>
              <a:ext cx="351378" cy="369332"/>
            </a:xfrm>
            <a:prstGeom prst="rect">
              <a:avLst/>
            </a:prstGeom>
          </p:spPr>
          <p:txBody>
            <a:bodyPr wrap="none">
              <a:spAutoFit/>
            </a:bodyPr>
            <a:lstStyle/>
            <a:p>
              <a:r>
                <a:rPr lang="en-US" altLang="zh-CN" b="1" dirty="0">
                  <a:solidFill>
                    <a:srgbClr val="0000FF"/>
                  </a:solidFill>
                  <a:latin typeface="Times New Roman" pitchFamily="18" charset="0"/>
                  <a:ea typeface="楷体_GB2312" pitchFamily="49" charset="-122"/>
                </a:rPr>
                <a:t>A</a:t>
              </a:r>
              <a:endParaRPr lang="zh-CN" altLang="en-US" dirty="0"/>
            </a:p>
          </p:txBody>
        </p:sp>
        <p:sp>
          <p:nvSpPr>
            <p:cNvPr id="66" name="矩形 65"/>
            <p:cNvSpPr/>
            <p:nvPr/>
          </p:nvSpPr>
          <p:spPr>
            <a:xfrm>
              <a:off x="5371567" y="6322586"/>
              <a:ext cx="338554" cy="369332"/>
            </a:xfrm>
            <a:prstGeom prst="rect">
              <a:avLst/>
            </a:prstGeom>
          </p:spPr>
          <p:txBody>
            <a:bodyPr wrap="none">
              <a:spAutoFit/>
            </a:bodyPr>
            <a:lstStyle/>
            <a:p>
              <a:r>
                <a:rPr lang="en-US" altLang="zh-CN" b="1" dirty="0">
                  <a:solidFill>
                    <a:srgbClr val="0000FF"/>
                  </a:solidFill>
                  <a:latin typeface="Times New Roman" pitchFamily="18" charset="0"/>
                  <a:ea typeface="楷体_GB2312" pitchFamily="49" charset="-122"/>
                </a:rPr>
                <a:t>B</a:t>
              </a:r>
              <a:endParaRPr lang="zh-CN" altLang="en-US" dirty="0"/>
            </a:p>
          </p:txBody>
        </p:sp>
        <p:sp>
          <p:nvSpPr>
            <p:cNvPr id="67" name="矩形 66"/>
            <p:cNvSpPr/>
            <p:nvPr/>
          </p:nvSpPr>
          <p:spPr>
            <a:xfrm>
              <a:off x="5868676" y="6321406"/>
              <a:ext cx="351378" cy="369332"/>
            </a:xfrm>
            <a:prstGeom prst="rect">
              <a:avLst/>
            </a:prstGeom>
          </p:spPr>
          <p:txBody>
            <a:bodyPr wrap="none">
              <a:spAutoFit/>
            </a:bodyPr>
            <a:lstStyle/>
            <a:p>
              <a:r>
                <a:rPr lang="en-US" altLang="zh-CN" b="1" dirty="0">
                  <a:solidFill>
                    <a:srgbClr val="0000FF"/>
                  </a:solidFill>
                  <a:latin typeface="Times New Roman" pitchFamily="18" charset="0"/>
                  <a:ea typeface="楷体_GB2312" pitchFamily="49" charset="-122"/>
                </a:rPr>
                <a:t>C</a:t>
              </a:r>
              <a:endParaRPr lang="zh-CN" altLang="en-US" dirty="0"/>
            </a:p>
          </p:txBody>
        </p:sp>
        <p:sp>
          <p:nvSpPr>
            <p:cNvPr id="68" name="矩形 67"/>
            <p:cNvSpPr/>
            <p:nvPr/>
          </p:nvSpPr>
          <p:spPr>
            <a:xfrm>
              <a:off x="6351319" y="6321406"/>
              <a:ext cx="351378" cy="369332"/>
            </a:xfrm>
            <a:prstGeom prst="rect">
              <a:avLst/>
            </a:prstGeom>
          </p:spPr>
          <p:txBody>
            <a:bodyPr wrap="none">
              <a:spAutoFit/>
            </a:bodyPr>
            <a:lstStyle/>
            <a:p>
              <a:r>
                <a:rPr lang="en-US" altLang="zh-CN" b="1" dirty="0">
                  <a:solidFill>
                    <a:srgbClr val="0000FF"/>
                  </a:solidFill>
                  <a:latin typeface="Times New Roman" pitchFamily="18" charset="0"/>
                  <a:ea typeface="楷体_GB2312" pitchFamily="49" charset="-122"/>
                </a:rPr>
                <a:t>B</a:t>
              </a:r>
              <a:endParaRPr lang="zh-CN" altLang="en-US" dirty="0"/>
            </a:p>
          </p:txBody>
        </p:sp>
        <p:sp>
          <p:nvSpPr>
            <p:cNvPr id="69" name="矩形 68"/>
            <p:cNvSpPr/>
            <p:nvPr/>
          </p:nvSpPr>
          <p:spPr>
            <a:xfrm>
              <a:off x="6846971" y="6321406"/>
              <a:ext cx="351378" cy="369332"/>
            </a:xfrm>
            <a:prstGeom prst="rect">
              <a:avLst/>
            </a:prstGeom>
          </p:spPr>
          <p:txBody>
            <a:bodyPr wrap="none">
              <a:spAutoFit/>
            </a:bodyPr>
            <a:lstStyle/>
            <a:p>
              <a:r>
                <a:rPr lang="en-US" altLang="zh-CN" b="1" dirty="0">
                  <a:solidFill>
                    <a:srgbClr val="0000FF"/>
                  </a:solidFill>
                  <a:latin typeface="Times New Roman" pitchFamily="18" charset="0"/>
                  <a:ea typeface="楷体_GB2312" pitchFamily="49" charset="-122"/>
                </a:rPr>
                <a:t>D</a:t>
              </a:r>
              <a:endParaRPr lang="zh-CN" altLang="en-US" dirty="0"/>
            </a:p>
          </p:txBody>
        </p:sp>
        <p:sp>
          <p:nvSpPr>
            <p:cNvPr id="70" name="矩形 69"/>
            <p:cNvSpPr/>
            <p:nvPr/>
          </p:nvSpPr>
          <p:spPr>
            <a:xfrm>
              <a:off x="7342623" y="6299825"/>
              <a:ext cx="351378" cy="369332"/>
            </a:xfrm>
            <a:prstGeom prst="rect">
              <a:avLst/>
            </a:prstGeom>
          </p:spPr>
          <p:txBody>
            <a:bodyPr wrap="none">
              <a:spAutoFit/>
            </a:bodyPr>
            <a:lstStyle/>
            <a:p>
              <a:r>
                <a:rPr lang="en-US" altLang="zh-CN" b="1" dirty="0">
                  <a:solidFill>
                    <a:srgbClr val="0000FF"/>
                  </a:solidFill>
                  <a:latin typeface="Times New Roman" pitchFamily="18" charset="0"/>
                  <a:ea typeface="楷体_GB2312" pitchFamily="49" charset="-122"/>
                </a:rPr>
                <a:t>A</a:t>
              </a:r>
              <a:endParaRPr lang="zh-CN" altLang="en-US" dirty="0"/>
            </a:p>
          </p:txBody>
        </p:sp>
        <p:sp>
          <p:nvSpPr>
            <p:cNvPr id="71" name="矩形 70"/>
            <p:cNvSpPr/>
            <p:nvPr/>
          </p:nvSpPr>
          <p:spPr>
            <a:xfrm>
              <a:off x="7838275" y="6299924"/>
              <a:ext cx="351378" cy="369332"/>
            </a:xfrm>
            <a:prstGeom prst="rect">
              <a:avLst/>
            </a:prstGeom>
          </p:spPr>
          <p:txBody>
            <a:bodyPr wrap="none">
              <a:spAutoFit/>
            </a:bodyPr>
            <a:lstStyle/>
            <a:p>
              <a:r>
                <a:rPr lang="en-US" altLang="zh-CN" b="1" dirty="0">
                  <a:solidFill>
                    <a:srgbClr val="0000FF"/>
                  </a:solidFill>
                  <a:latin typeface="Times New Roman" pitchFamily="18" charset="0"/>
                  <a:ea typeface="楷体_GB2312" pitchFamily="49" charset="-122"/>
                </a:rPr>
                <a:t>B</a:t>
              </a:r>
              <a:endParaRPr lang="zh-CN" altLang="en-US" dirty="0"/>
            </a:p>
          </p:txBody>
        </p:sp>
        <p:sp>
          <p:nvSpPr>
            <p:cNvPr id="72" name="矩形 71"/>
            <p:cNvSpPr/>
            <p:nvPr/>
          </p:nvSpPr>
          <p:spPr>
            <a:xfrm>
              <a:off x="3799148" y="3178892"/>
              <a:ext cx="351378" cy="369332"/>
            </a:xfrm>
            <a:prstGeom prst="rect">
              <a:avLst/>
            </a:prstGeom>
          </p:spPr>
          <p:txBody>
            <a:bodyPr wrap="none">
              <a:spAutoFit/>
            </a:bodyPr>
            <a:lstStyle/>
            <a:p>
              <a:r>
                <a:rPr lang="en-US" altLang="zh-CN" b="1" dirty="0">
                  <a:solidFill>
                    <a:srgbClr val="0000FF"/>
                  </a:solidFill>
                  <a:latin typeface="Times New Roman" pitchFamily="18" charset="0"/>
                  <a:ea typeface="楷体_GB2312" pitchFamily="49" charset="-122"/>
                </a:rPr>
                <a:t>A</a:t>
              </a:r>
              <a:endParaRPr lang="zh-CN" altLang="en-US" dirty="0"/>
            </a:p>
          </p:txBody>
        </p:sp>
        <p:sp>
          <p:nvSpPr>
            <p:cNvPr id="73" name="矩形 72"/>
            <p:cNvSpPr/>
            <p:nvPr/>
          </p:nvSpPr>
          <p:spPr>
            <a:xfrm>
              <a:off x="3792736" y="3614635"/>
              <a:ext cx="351378" cy="369332"/>
            </a:xfrm>
            <a:prstGeom prst="rect">
              <a:avLst/>
            </a:prstGeom>
          </p:spPr>
          <p:txBody>
            <a:bodyPr wrap="none">
              <a:spAutoFit/>
            </a:bodyPr>
            <a:lstStyle/>
            <a:p>
              <a:r>
                <a:rPr lang="en-US" altLang="zh-CN" b="1" dirty="0">
                  <a:solidFill>
                    <a:srgbClr val="0000FF"/>
                  </a:solidFill>
                  <a:latin typeface="Times New Roman" pitchFamily="18" charset="0"/>
                  <a:ea typeface="楷体_GB2312" pitchFamily="49" charset="-122"/>
                </a:rPr>
                <a:t>B</a:t>
              </a:r>
              <a:endParaRPr lang="zh-CN" altLang="en-US" dirty="0"/>
            </a:p>
          </p:txBody>
        </p:sp>
        <p:sp>
          <p:nvSpPr>
            <p:cNvPr id="74" name="矩形 73"/>
            <p:cNvSpPr/>
            <p:nvPr/>
          </p:nvSpPr>
          <p:spPr>
            <a:xfrm>
              <a:off x="3799148" y="4052668"/>
              <a:ext cx="351378" cy="369332"/>
            </a:xfrm>
            <a:prstGeom prst="rect">
              <a:avLst/>
            </a:prstGeom>
          </p:spPr>
          <p:txBody>
            <a:bodyPr wrap="none">
              <a:spAutoFit/>
            </a:bodyPr>
            <a:lstStyle/>
            <a:p>
              <a:r>
                <a:rPr lang="en-US" altLang="zh-CN" b="1" dirty="0">
                  <a:solidFill>
                    <a:srgbClr val="0000FF"/>
                  </a:solidFill>
                  <a:latin typeface="Times New Roman" pitchFamily="18" charset="0"/>
                  <a:ea typeface="楷体_GB2312" pitchFamily="49" charset="-122"/>
                </a:rPr>
                <a:t>A</a:t>
              </a:r>
              <a:endParaRPr lang="zh-CN" altLang="en-US" dirty="0"/>
            </a:p>
          </p:txBody>
        </p:sp>
        <p:sp>
          <p:nvSpPr>
            <p:cNvPr id="75" name="矩形 74"/>
            <p:cNvSpPr/>
            <p:nvPr/>
          </p:nvSpPr>
          <p:spPr>
            <a:xfrm>
              <a:off x="3792736" y="4496844"/>
              <a:ext cx="351378" cy="369332"/>
            </a:xfrm>
            <a:prstGeom prst="rect">
              <a:avLst/>
            </a:prstGeom>
          </p:spPr>
          <p:txBody>
            <a:bodyPr wrap="none">
              <a:spAutoFit/>
            </a:bodyPr>
            <a:lstStyle/>
            <a:p>
              <a:r>
                <a:rPr lang="en-US" altLang="zh-CN" b="1" dirty="0">
                  <a:solidFill>
                    <a:srgbClr val="0000FF"/>
                  </a:solidFill>
                  <a:latin typeface="Times New Roman" pitchFamily="18" charset="0"/>
                  <a:ea typeface="楷体_GB2312" pitchFamily="49" charset="-122"/>
                </a:rPr>
                <a:t>C</a:t>
              </a:r>
              <a:endParaRPr lang="zh-CN" altLang="en-US" dirty="0"/>
            </a:p>
          </p:txBody>
        </p:sp>
        <p:sp>
          <p:nvSpPr>
            <p:cNvPr id="76" name="矩形 75"/>
            <p:cNvSpPr/>
            <p:nvPr/>
          </p:nvSpPr>
          <p:spPr>
            <a:xfrm>
              <a:off x="3792736" y="4934877"/>
              <a:ext cx="351378" cy="369332"/>
            </a:xfrm>
            <a:prstGeom prst="rect">
              <a:avLst/>
            </a:prstGeom>
          </p:spPr>
          <p:txBody>
            <a:bodyPr wrap="none">
              <a:spAutoFit/>
            </a:bodyPr>
            <a:lstStyle/>
            <a:p>
              <a:r>
                <a:rPr lang="en-US" altLang="zh-CN" b="1" dirty="0">
                  <a:solidFill>
                    <a:srgbClr val="0000FF"/>
                  </a:solidFill>
                  <a:latin typeface="Times New Roman" pitchFamily="18" charset="0"/>
                  <a:ea typeface="楷体_GB2312" pitchFamily="49" charset="-122"/>
                </a:rPr>
                <a:t>D</a:t>
              </a:r>
              <a:endParaRPr lang="zh-CN" altLang="en-US" dirty="0"/>
            </a:p>
          </p:txBody>
        </p:sp>
        <p:sp>
          <p:nvSpPr>
            <p:cNvPr id="77" name="矩形 76"/>
            <p:cNvSpPr/>
            <p:nvPr/>
          </p:nvSpPr>
          <p:spPr>
            <a:xfrm>
              <a:off x="3779912" y="5369818"/>
              <a:ext cx="351378" cy="369332"/>
            </a:xfrm>
            <a:prstGeom prst="rect">
              <a:avLst/>
            </a:prstGeom>
          </p:spPr>
          <p:txBody>
            <a:bodyPr wrap="none">
              <a:spAutoFit/>
            </a:bodyPr>
            <a:lstStyle/>
            <a:p>
              <a:r>
                <a:rPr lang="en-US" altLang="zh-CN" b="1" dirty="0">
                  <a:solidFill>
                    <a:srgbClr val="0000FF"/>
                  </a:solidFill>
                  <a:latin typeface="Times New Roman" pitchFamily="18" charset="0"/>
                  <a:ea typeface="楷体_GB2312" pitchFamily="49" charset="-122"/>
                </a:rPr>
                <a:t>B</a:t>
              </a:r>
              <a:endParaRPr lang="zh-CN" altLang="en-US" dirty="0"/>
            </a:p>
          </p:txBody>
        </p:sp>
        <p:cxnSp>
          <p:nvCxnSpPr>
            <p:cNvPr id="80" name="直接箭头连接符 79"/>
            <p:cNvCxnSpPr/>
            <p:nvPr/>
          </p:nvCxnSpPr>
          <p:spPr bwMode="auto">
            <a:xfrm flipH="1">
              <a:off x="7549985" y="3341696"/>
              <a:ext cx="288032" cy="0"/>
            </a:xfrm>
            <a:prstGeom prst="straightConnector1">
              <a:avLst/>
            </a:prstGeom>
            <a:solidFill>
              <a:schemeClr val="accent1"/>
            </a:solidFill>
            <a:ln w="25400" cap="flat" cmpd="sng" algn="ctr">
              <a:solidFill>
                <a:srgbClr val="FF0000"/>
              </a:solidFill>
              <a:prstDash val="solid"/>
              <a:round/>
              <a:headEnd type="none" w="med" len="med"/>
              <a:tailEnd type="triangle"/>
            </a:ln>
            <a:effectLst/>
          </p:spPr>
        </p:cxnSp>
        <p:cxnSp>
          <p:nvCxnSpPr>
            <p:cNvPr id="82" name="直接箭头连接符 81"/>
            <p:cNvCxnSpPr/>
            <p:nvPr/>
          </p:nvCxnSpPr>
          <p:spPr bwMode="auto">
            <a:xfrm flipH="1">
              <a:off x="7092126" y="3466309"/>
              <a:ext cx="235262" cy="195953"/>
            </a:xfrm>
            <a:prstGeom prst="straightConnector1">
              <a:avLst/>
            </a:prstGeom>
            <a:solidFill>
              <a:schemeClr val="accent1"/>
            </a:solidFill>
            <a:ln w="25400" cap="flat" cmpd="sng" algn="ctr">
              <a:solidFill>
                <a:srgbClr val="FF0000"/>
              </a:solidFill>
              <a:prstDash val="solid"/>
              <a:round/>
              <a:headEnd type="none" w="med" len="med"/>
              <a:tailEnd type="triangle"/>
            </a:ln>
            <a:effectLst/>
          </p:spPr>
        </p:cxnSp>
        <p:cxnSp>
          <p:nvCxnSpPr>
            <p:cNvPr id="84" name="直接箭头连接符 83"/>
            <p:cNvCxnSpPr/>
            <p:nvPr/>
          </p:nvCxnSpPr>
          <p:spPr bwMode="auto">
            <a:xfrm flipH="1">
              <a:off x="6545997" y="3778584"/>
              <a:ext cx="288032" cy="0"/>
            </a:xfrm>
            <a:prstGeom prst="straightConnector1">
              <a:avLst/>
            </a:prstGeom>
            <a:solidFill>
              <a:schemeClr val="accent1"/>
            </a:solidFill>
            <a:ln w="25400" cap="flat" cmpd="sng" algn="ctr">
              <a:solidFill>
                <a:srgbClr val="FF0000"/>
              </a:solidFill>
              <a:prstDash val="solid"/>
              <a:round/>
              <a:headEnd type="none" w="med" len="med"/>
              <a:tailEnd type="triangle"/>
            </a:ln>
            <a:effectLst/>
          </p:spPr>
        </p:cxnSp>
        <p:cxnSp>
          <p:nvCxnSpPr>
            <p:cNvPr id="85" name="直接箭头连接符 84"/>
            <p:cNvCxnSpPr/>
            <p:nvPr/>
          </p:nvCxnSpPr>
          <p:spPr bwMode="auto">
            <a:xfrm flipH="1">
              <a:off x="6069345" y="3920211"/>
              <a:ext cx="235262" cy="195953"/>
            </a:xfrm>
            <a:prstGeom prst="straightConnector1">
              <a:avLst/>
            </a:prstGeom>
            <a:solidFill>
              <a:schemeClr val="accent1"/>
            </a:solidFill>
            <a:ln w="25400" cap="flat" cmpd="sng" algn="ctr">
              <a:solidFill>
                <a:srgbClr val="FF0000"/>
              </a:solidFill>
              <a:prstDash val="solid"/>
              <a:round/>
              <a:headEnd type="none" w="med" len="med"/>
              <a:tailEnd type="triangle"/>
            </a:ln>
            <a:effectLst/>
          </p:spPr>
        </p:cxnSp>
        <p:cxnSp>
          <p:nvCxnSpPr>
            <p:cNvPr id="86" name="直接箭头连接符 85"/>
            <p:cNvCxnSpPr/>
            <p:nvPr/>
          </p:nvCxnSpPr>
          <p:spPr bwMode="auto">
            <a:xfrm flipH="1">
              <a:off x="5592490" y="4794584"/>
              <a:ext cx="235262" cy="195953"/>
            </a:xfrm>
            <a:prstGeom prst="straightConnector1">
              <a:avLst/>
            </a:prstGeom>
            <a:solidFill>
              <a:schemeClr val="accent1"/>
            </a:solidFill>
            <a:ln w="25400" cap="flat" cmpd="sng" algn="ctr">
              <a:solidFill>
                <a:srgbClr val="FF0000"/>
              </a:solidFill>
              <a:prstDash val="solid"/>
              <a:round/>
              <a:headEnd type="none" w="med" len="med"/>
              <a:tailEnd type="triangle"/>
            </a:ln>
            <a:effectLst/>
          </p:spPr>
        </p:cxnSp>
        <p:cxnSp>
          <p:nvCxnSpPr>
            <p:cNvPr id="87" name="直接箭头连接符 86"/>
            <p:cNvCxnSpPr/>
            <p:nvPr/>
          </p:nvCxnSpPr>
          <p:spPr bwMode="auto">
            <a:xfrm>
              <a:off x="5959146" y="4322038"/>
              <a:ext cx="0" cy="199924"/>
            </a:xfrm>
            <a:prstGeom prst="straightConnector1">
              <a:avLst/>
            </a:prstGeom>
            <a:solidFill>
              <a:schemeClr val="accent1"/>
            </a:solidFill>
            <a:ln w="25400" cap="flat" cmpd="sng" algn="ctr">
              <a:solidFill>
                <a:srgbClr val="FF0000"/>
              </a:solidFill>
              <a:prstDash val="solid"/>
              <a:round/>
              <a:headEnd type="none" w="med" len="med"/>
              <a:tailEnd type="triangle"/>
            </a:ln>
            <a:effectLst/>
          </p:spPr>
        </p:cxnSp>
        <p:cxnSp>
          <p:nvCxnSpPr>
            <p:cNvPr id="93" name="直接箭头连接符 92"/>
            <p:cNvCxnSpPr>
              <a:cxnSpLocks/>
            </p:cNvCxnSpPr>
            <p:nvPr/>
          </p:nvCxnSpPr>
          <p:spPr bwMode="auto">
            <a:xfrm flipH="1">
              <a:off x="5076056" y="5532322"/>
              <a:ext cx="276705" cy="375131"/>
            </a:xfrm>
            <a:prstGeom prst="straightConnector1">
              <a:avLst/>
            </a:prstGeom>
            <a:solidFill>
              <a:schemeClr val="accent1"/>
            </a:solidFill>
            <a:ln w="25400" cap="flat" cmpd="sng" algn="ctr">
              <a:solidFill>
                <a:srgbClr val="FF0000"/>
              </a:solidFill>
              <a:prstDash val="solid"/>
              <a:round/>
              <a:headEnd type="none" w="med" len="med"/>
              <a:tailEnd type="triangle"/>
            </a:ln>
            <a:effectLst/>
          </p:spPr>
        </p:cxnSp>
        <p:cxnSp>
          <p:nvCxnSpPr>
            <p:cNvPr id="94" name="直接箭头连接符 93"/>
            <p:cNvCxnSpPr/>
            <p:nvPr/>
          </p:nvCxnSpPr>
          <p:spPr bwMode="auto">
            <a:xfrm>
              <a:off x="5465148" y="5204247"/>
              <a:ext cx="0" cy="199924"/>
            </a:xfrm>
            <a:prstGeom prst="straightConnector1">
              <a:avLst/>
            </a:prstGeom>
            <a:solidFill>
              <a:schemeClr val="accent1"/>
            </a:solidFill>
            <a:ln w="25400" cap="flat" cmpd="sng" algn="ctr">
              <a:solidFill>
                <a:srgbClr val="FF0000"/>
              </a:solidFill>
              <a:prstDash val="solid"/>
              <a:round/>
              <a:headEnd type="none" w="med" len="med"/>
              <a:tailEnd type="triangle"/>
            </a:ln>
            <a:effectLst/>
          </p:spPr>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iterate type="lt">
                                    <p:tmPct val="10000"/>
                                  </p:iterate>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iterate type="lt">
                                    <p:tmPct val="10000"/>
                                  </p:iterate>
                                  <p:childTnLst>
                                    <p:set>
                                      <p:cBhvr>
                                        <p:cTn id="14" dur="1" fill="hold">
                                          <p:stCondLst>
                                            <p:cond delay="0"/>
                                          </p:stCondLst>
                                        </p:cTn>
                                        <p:tgtEl>
                                          <p:spTgt spid="6">
                                            <p:txEl>
                                              <p:pRg st="1" end="1"/>
                                            </p:txEl>
                                          </p:spTgt>
                                        </p:tgtEl>
                                        <p:attrNameLst>
                                          <p:attrName>style.visibility</p:attrName>
                                        </p:attrNameLst>
                                      </p:cBhvr>
                                      <p:to>
                                        <p:strVal val="visible"/>
                                      </p:to>
                                    </p:set>
                                    <p:animEffect transition="in" filter="wipe(left)">
                                      <p:cBhvr>
                                        <p:cTn id="15" dur="500"/>
                                        <p:tgtEl>
                                          <p:spTgt spid="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fade">
                                      <p:cBhvr>
                                        <p:cTn id="20" dur="1000"/>
                                        <p:tgtEl>
                                          <p:spTgt spid="96"/>
                                        </p:tgtEl>
                                      </p:cBhvr>
                                    </p:animEffect>
                                    <p:anim calcmode="lin" valueType="num">
                                      <p:cBhvr>
                                        <p:cTn id="21" dur="1000" fill="hold"/>
                                        <p:tgtEl>
                                          <p:spTgt spid="96"/>
                                        </p:tgtEl>
                                        <p:attrNameLst>
                                          <p:attrName>ppt_x</p:attrName>
                                        </p:attrNameLst>
                                      </p:cBhvr>
                                      <p:tavLst>
                                        <p:tav tm="0">
                                          <p:val>
                                            <p:strVal val="#ppt_x"/>
                                          </p:val>
                                        </p:tav>
                                        <p:tav tm="100000">
                                          <p:val>
                                            <p:strVal val="#ppt_x"/>
                                          </p:val>
                                        </p:tav>
                                      </p:tavLst>
                                    </p:anim>
                                    <p:anim calcmode="lin" valueType="num">
                                      <p:cBhvr>
                                        <p:cTn id="22" dur="1000" fill="hold"/>
                                        <p:tgtEl>
                                          <p:spTgt spid="9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ppt_x</p:attrName>
                                        </p:attrNameLst>
                                      </p:cBhvr>
                                      <p:tavLst>
                                        <p:tav tm="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最长公共子序列（构造最优解）</a:t>
            </a:r>
          </a:p>
        </p:txBody>
      </p:sp>
      <p:sp>
        <p:nvSpPr>
          <p:cNvPr id="4" name="Text Box 5"/>
          <p:cNvSpPr txBox="1">
            <a:spLocks noChangeArrowheads="1"/>
          </p:cNvSpPr>
          <p:nvPr/>
        </p:nvSpPr>
        <p:spPr bwMode="auto">
          <a:xfrm>
            <a:off x="214282" y="1357298"/>
            <a:ext cx="4752975" cy="4573560"/>
          </a:xfrm>
          <a:prstGeom prst="rect">
            <a:avLst/>
          </a:prstGeom>
          <a:noFill/>
          <a:ln w="6350">
            <a:noFill/>
            <a:miter lim="800000"/>
            <a:headEnd/>
            <a:tailEnd/>
          </a:ln>
          <a:effectLst/>
        </p:spPr>
        <p:txBody>
          <a:bodyPr>
            <a:spAutoFit/>
          </a:bodyPr>
          <a:lstStyle/>
          <a:p>
            <a:pPr>
              <a:lnSpc>
                <a:spcPct val="130000"/>
              </a:lnSpc>
            </a:pPr>
            <a:r>
              <a:rPr kumimoji="1" lang="en-US" altLang="zh-CN" sz="2000" b="1" dirty="0">
                <a:solidFill>
                  <a:srgbClr val="000066"/>
                </a:solidFill>
                <a:latin typeface="Times New Roman" pitchFamily="18" charset="0"/>
              </a:rPr>
              <a:t>void LCS(</a:t>
            </a:r>
            <a:r>
              <a:rPr kumimoji="1" lang="en-US" altLang="zh-CN" sz="2000" b="1" dirty="0" err="1">
                <a:solidFill>
                  <a:srgbClr val="000066"/>
                </a:solidFill>
                <a:latin typeface="Times New Roman" pitchFamily="18" charset="0"/>
              </a:rPr>
              <a:t>int</a:t>
            </a:r>
            <a:r>
              <a:rPr kumimoji="1" lang="en-US" altLang="zh-CN" sz="2000" b="1" dirty="0">
                <a:solidFill>
                  <a:srgbClr val="000066"/>
                </a:solidFill>
                <a:latin typeface="Times New Roman" pitchFamily="18" charset="0"/>
              </a:rPr>
              <a:t> </a:t>
            </a:r>
            <a:r>
              <a:rPr kumimoji="1" lang="en-US" altLang="zh-CN" sz="2000" b="1" dirty="0" err="1">
                <a:solidFill>
                  <a:srgbClr val="000066"/>
                </a:solidFill>
                <a:latin typeface="Times New Roman" pitchFamily="18" charset="0"/>
              </a:rPr>
              <a:t>i</a:t>
            </a:r>
            <a:r>
              <a:rPr kumimoji="1" lang="zh-CN" altLang="en-US" sz="2000" b="1" dirty="0">
                <a:solidFill>
                  <a:srgbClr val="000066"/>
                </a:solidFill>
                <a:latin typeface="Times New Roman" pitchFamily="18" charset="0"/>
              </a:rPr>
              <a:t>，</a:t>
            </a:r>
            <a:r>
              <a:rPr kumimoji="1" lang="en-US" altLang="zh-CN" sz="2000" b="1" dirty="0" err="1">
                <a:solidFill>
                  <a:srgbClr val="000066"/>
                </a:solidFill>
                <a:latin typeface="Times New Roman" pitchFamily="18" charset="0"/>
              </a:rPr>
              <a:t>int</a:t>
            </a:r>
            <a:r>
              <a:rPr kumimoji="1" lang="en-US" altLang="zh-CN" sz="2000" b="1" dirty="0">
                <a:solidFill>
                  <a:srgbClr val="000066"/>
                </a:solidFill>
                <a:latin typeface="Times New Roman" pitchFamily="18" charset="0"/>
              </a:rPr>
              <a:t> j</a:t>
            </a:r>
            <a:r>
              <a:rPr kumimoji="1" lang="zh-CN" altLang="en-US" sz="2000" b="1" dirty="0">
                <a:solidFill>
                  <a:srgbClr val="000066"/>
                </a:solidFill>
                <a:latin typeface="Times New Roman" pitchFamily="18" charset="0"/>
              </a:rPr>
              <a:t>，</a:t>
            </a:r>
            <a:r>
              <a:rPr kumimoji="1" lang="en-US" altLang="zh-CN" sz="2000" b="1" dirty="0">
                <a:solidFill>
                  <a:srgbClr val="000066"/>
                </a:solidFill>
                <a:latin typeface="Times New Roman" pitchFamily="18" charset="0"/>
              </a:rPr>
              <a:t>char *x</a:t>
            </a:r>
            <a:r>
              <a:rPr kumimoji="1" lang="zh-CN" altLang="en-US" sz="2000" b="1" dirty="0">
                <a:solidFill>
                  <a:srgbClr val="000066"/>
                </a:solidFill>
                <a:latin typeface="Times New Roman" pitchFamily="18" charset="0"/>
              </a:rPr>
              <a:t>，</a:t>
            </a:r>
            <a:r>
              <a:rPr kumimoji="1" lang="en-US" altLang="zh-CN" sz="2000" b="1" dirty="0" err="1">
                <a:solidFill>
                  <a:srgbClr val="000066"/>
                </a:solidFill>
                <a:latin typeface="Times New Roman" pitchFamily="18" charset="0"/>
              </a:rPr>
              <a:t>int</a:t>
            </a:r>
            <a:r>
              <a:rPr kumimoji="1" lang="en-US" altLang="zh-CN" sz="2000" b="1" dirty="0">
                <a:solidFill>
                  <a:srgbClr val="000066"/>
                </a:solidFill>
                <a:latin typeface="Times New Roman" pitchFamily="18" charset="0"/>
              </a:rPr>
              <a:t> **b)</a:t>
            </a:r>
          </a:p>
          <a:p>
            <a:pPr>
              <a:lnSpc>
                <a:spcPct val="130000"/>
              </a:lnSpc>
            </a:pPr>
            <a:r>
              <a:rPr kumimoji="1" lang="en-US" altLang="zh-CN" sz="2000" b="1" dirty="0">
                <a:solidFill>
                  <a:srgbClr val="000066"/>
                </a:solidFill>
                <a:latin typeface="Times New Roman" pitchFamily="18" charset="0"/>
              </a:rPr>
              <a:t>{</a:t>
            </a:r>
          </a:p>
          <a:p>
            <a:pPr>
              <a:lnSpc>
                <a:spcPct val="130000"/>
              </a:lnSpc>
            </a:pPr>
            <a:r>
              <a:rPr kumimoji="1" lang="en-US" altLang="zh-CN" sz="2000" b="1" dirty="0">
                <a:solidFill>
                  <a:srgbClr val="000066"/>
                </a:solidFill>
                <a:latin typeface="Times New Roman" pitchFamily="18" charset="0"/>
              </a:rPr>
              <a:t>      if (</a:t>
            </a:r>
            <a:r>
              <a:rPr kumimoji="1" lang="en-US" altLang="zh-CN" sz="2000" b="1" dirty="0" err="1">
                <a:solidFill>
                  <a:srgbClr val="000066"/>
                </a:solidFill>
                <a:latin typeface="Times New Roman" pitchFamily="18" charset="0"/>
              </a:rPr>
              <a:t>i</a:t>
            </a:r>
            <a:r>
              <a:rPr kumimoji="1" lang="en-US" altLang="zh-CN" sz="2000" b="1" dirty="0">
                <a:solidFill>
                  <a:srgbClr val="000066"/>
                </a:solidFill>
                <a:latin typeface="Times New Roman" pitchFamily="18" charset="0"/>
              </a:rPr>
              <a:t> ==0 || j==0) return;</a:t>
            </a:r>
          </a:p>
          <a:p>
            <a:pPr>
              <a:lnSpc>
                <a:spcPct val="130000"/>
              </a:lnSpc>
            </a:pPr>
            <a:r>
              <a:rPr kumimoji="1" lang="en-US" altLang="zh-CN" sz="2000" b="1" dirty="0">
                <a:solidFill>
                  <a:srgbClr val="000066"/>
                </a:solidFill>
                <a:latin typeface="Times New Roman" pitchFamily="18" charset="0"/>
              </a:rPr>
              <a:t>      if (b[</a:t>
            </a:r>
            <a:r>
              <a:rPr kumimoji="1" lang="en-US" altLang="zh-CN" sz="2000" b="1" dirty="0" err="1">
                <a:solidFill>
                  <a:srgbClr val="000066"/>
                </a:solidFill>
                <a:latin typeface="Times New Roman" pitchFamily="18" charset="0"/>
              </a:rPr>
              <a:t>i</a:t>
            </a:r>
            <a:r>
              <a:rPr kumimoji="1" lang="en-US" altLang="zh-CN" sz="2000" b="1" dirty="0">
                <a:solidFill>
                  <a:srgbClr val="000066"/>
                </a:solidFill>
                <a:latin typeface="Times New Roman" pitchFamily="18" charset="0"/>
              </a:rPr>
              <a:t>][j]==     ){ </a:t>
            </a:r>
            <a:br>
              <a:rPr kumimoji="1" lang="en-US" altLang="zh-CN" sz="2000" b="1" dirty="0">
                <a:solidFill>
                  <a:srgbClr val="000066"/>
                </a:solidFill>
                <a:latin typeface="Times New Roman" pitchFamily="18" charset="0"/>
              </a:rPr>
            </a:br>
            <a:r>
              <a:rPr kumimoji="1" lang="en-US" altLang="zh-CN" sz="2000" b="1" dirty="0">
                <a:solidFill>
                  <a:srgbClr val="000066"/>
                </a:solidFill>
                <a:latin typeface="Times New Roman" pitchFamily="18" charset="0"/>
              </a:rPr>
              <a:t>         LCS(i-1</a:t>
            </a:r>
            <a:r>
              <a:rPr kumimoji="1" lang="zh-CN" altLang="en-US" sz="2000" b="1" dirty="0">
                <a:solidFill>
                  <a:srgbClr val="000066"/>
                </a:solidFill>
                <a:latin typeface="Times New Roman" pitchFamily="18" charset="0"/>
              </a:rPr>
              <a:t>，</a:t>
            </a:r>
            <a:r>
              <a:rPr kumimoji="1" lang="en-US" altLang="zh-CN" sz="2000" b="1" dirty="0">
                <a:solidFill>
                  <a:srgbClr val="000066"/>
                </a:solidFill>
                <a:latin typeface="Times New Roman" pitchFamily="18" charset="0"/>
              </a:rPr>
              <a:t>j-1</a:t>
            </a:r>
            <a:r>
              <a:rPr kumimoji="1" lang="zh-CN" altLang="en-US" sz="2000" b="1" dirty="0">
                <a:solidFill>
                  <a:srgbClr val="000066"/>
                </a:solidFill>
                <a:latin typeface="Times New Roman" pitchFamily="18" charset="0"/>
              </a:rPr>
              <a:t>，</a:t>
            </a:r>
            <a:r>
              <a:rPr kumimoji="1" lang="en-US" altLang="zh-CN" sz="2000" b="1" dirty="0">
                <a:solidFill>
                  <a:srgbClr val="000066"/>
                </a:solidFill>
                <a:latin typeface="Times New Roman" pitchFamily="18" charset="0"/>
              </a:rPr>
              <a:t>x</a:t>
            </a:r>
            <a:r>
              <a:rPr kumimoji="1" lang="zh-CN" altLang="en-US" sz="2000" b="1" dirty="0">
                <a:solidFill>
                  <a:srgbClr val="000066"/>
                </a:solidFill>
                <a:latin typeface="Times New Roman" pitchFamily="18" charset="0"/>
              </a:rPr>
              <a:t>，</a:t>
            </a:r>
            <a:r>
              <a:rPr kumimoji="1" lang="en-US" altLang="zh-CN" sz="2000" b="1" dirty="0">
                <a:solidFill>
                  <a:srgbClr val="000066"/>
                </a:solidFill>
                <a:latin typeface="Times New Roman" pitchFamily="18" charset="0"/>
              </a:rPr>
              <a:t>b); </a:t>
            </a:r>
            <a:br>
              <a:rPr kumimoji="1" lang="en-US" altLang="zh-CN" sz="2000" b="1" dirty="0">
                <a:solidFill>
                  <a:srgbClr val="000066"/>
                </a:solidFill>
                <a:latin typeface="Times New Roman" pitchFamily="18" charset="0"/>
              </a:rPr>
            </a:br>
            <a:r>
              <a:rPr kumimoji="1" lang="en-US" altLang="zh-CN" sz="2000" b="1" dirty="0">
                <a:solidFill>
                  <a:srgbClr val="000066"/>
                </a:solidFill>
                <a:latin typeface="Times New Roman" pitchFamily="18" charset="0"/>
              </a:rPr>
              <a:t>         print x[</a:t>
            </a:r>
            <a:r>
              <a:rPr kumimoji="1" lang="en-US" altLang="zh-CN" sz="2000" b="1" dirty="0" err="1">
                <a:solidFill>
                  <a:srgbClr val="000066"/>
                </a:solidFill>
                <a:latin typeface="Times New Roman" pitchFamily="18" charset="0"/>
              </a:rPr>
              <a:t>i</a:t>
            </a:r>
            <a:r>
              <a:rPr kumimoji="1" lang="en-US" altLang="zh-CN" sz="2000" b="1" dirty="0">
                <a:solidFill>
                  <a:srgbClr val="000066"/>
                </a:solidFill>
                <a:latin typeface="Times New Roman" pitchFamily="18" charset="0"/>
              </a:rPr>
              <a:t>]; }</a:t>
            </a:r>
          </a:p>
          <a:p>
            <a:pPr>
              <a:lnSpc>
                <a:spcPct val="130000"/>
              </a:lnSpc>
            </a:pPr>
            <a:r>
              <a:rPr kumimoji="1" lang="en-US" altLang="zh-CN" sz="2000" b="1" dirty="0">
                <a:solidFill>
                  <a:srgbClr val="000066"/>
                </a:solidFill>
                <a:latin typeface="Times New Roman" pitchFamily="18" charset="0"/>
              </a:rPr>
              <a:t>      else if (b[</a:t>
            </a:r>
            <a:r>
              <a:rPr kumimoji="1" lang="en-US" altLang="zh-CN" sz="2000" b="1" dirty="0" err="1">
                <a:solidFill>
                  <a:srgbClr val="000066"/>
                </a:solidFill>
                <a:latin typeface="Times New Roman" pitchFamily="18" charset="0"/>
              </a:rPr>
              <a:t>i</a:t>
            </a:r>
            <a:r>
              <a:rPr kumimoji="1" lang="en-US" altLang="zh-CN" sz="2000" b="1" dirty="0">
                <a:solidFill>
                  <a:srgbClr val="000066"/>
                </a:solidFill>
                <a:latin typeface="Times New Roman" pitchFamily="18" charset="0"/>
              </a:rPr>
              <a:t>][j]== </a:t>
            </a:r>
            <a:r>
              <a:rPr kumimoji="1" lang="en-US" altLang="zh-CN" b="1" dirty="0">
                <a:solidFill>
                  <a:srgbClr val="FF0000"/>
                </a:solidFill>
                <a:latin typeface="Times New Roman" pitchFamily="18" charset="0"/>
                <a:sym typeface="Symbol"/>
              </a:rPr>
              <a:t></a:t>
            </a:r>
            <a:r>
              <a:rPr kumimoji="1" lang="en-US" altLang="zh-CN" sz="2000" b="1" dirty="0">
                <a:solidFill>
                  <a:srgbClr val="000066"/>
                </a:solidFill>
                <a:latin typeface="Times New Roman" pitchFamily="18" charset="0"/>
              </a:rPr>
              <a:t>) </a:t>
            </a:r>
            <a:br>
              <a:rPr kumimoji="1" lang="en-US" altLang="zh-CN" sz="2000" b="1" dirty="0">
                <a:solidFill>
                  <a:srgbClr val="000066"/>
                </a:solidFill>
                <a:latin typeface="Times New Roman" pitchFamily="18" charset="0"/>
              </a:rPr>
            </a:br>
            <a:r>
              <a:rPr kumimoji="1" lang="en-US" altLang="zh-CN" sz="2000" b="1" dirty="0">
                <a:solidFill>
                  <a:srgbClr val="000066"/>
                </a:solidFill>
                <a:latin typeface="Times New Roman" pitchFamily="18" charset="0"/>
              </a:rPr>
              <a:t>         LCS(i-1</a:t>
            </a:r>
            <a:r>
              <a:rPr kumimoji="1" lang="zh-CN" altLang="en-US" sz="2000" b="1" dirty="0">
                <a:solidFill>
                  <a:srgbClr val="000066"/>
                </a:solidFill>
                <a:latin typeface="Times New Roman" pitchFamily="18" charset="0"/>
              </a:rPr>
              <a:t>，</a:t>
            </a:r>
            <a:r>
              <a:rPr kumimoji="1" lang="en-US" altLang="zh-CN" sz="2000" b="1" dirty="0">
                <a:solidFill>
                  <a:srgbClr val="000066"/>
                </a:solidFill>
                <a:latin typeface="Times New Roman" pitchFamily="18" charset="0"/>
              </a:rPr>
              <a:t>j</a:t>
            </a:r>
            <a:r>
              <a:rPr kumimoji="1" lang="zh-CN" altLang="en-US" sz="2000" b="1" dirty="0">
                <a:solidFill>
                  <a:srgbClr val="000066"/>
                </a:solidFill>
                <a:latin typeface="Times New Roman" pitchFamily="18" charset="0"/>
              </a:rPr>
              <a:t>，</a:t>
            </a:r>
            <a:r>
              <a:rPr kumimoji="1" lang="en-US" altLang="zh-CN" sz="2000" b="1" dirty="0">
                <a:solidFill>
                  <a:srgbClr val="000066"/>
                </a:solidFill>
                <a:latin typeface="Times New Roman" pitchFamily="18" charset="0"/>
              </a:rPr>
              <a:t>x</a:t>
            </a:r>
            <a:r>
              <a:rPr kumimoji="1" lang="zh-CN" altLang="en-US" sz="2000" b="1" dirty="0">
                <a:solidFill>
                  <a:srgbClr val="000066"/>
                </a:solidFill>
                <a:latin typeface="Times New Roman" pitchFamily="18" charset="0"/>
              </a:rPr>
              <a:t>，</a:t>
            </a:r>
            <a:r>
              <a:rPr kumimoji="1" lang="en-US" altLang="zh-CN" sz="2000" b="1" dirty="0">
                <a:solidFill>
                  <a:srgbClr val="000066"/>
                </a:solidFill>
                <a:latin typeface="Times New Roman" pitchFamily="18" charset="0"/>
              </a:rPr>
              <a:t>b);</a:t>
            </a:r>
            <a:r>
              <a:rPr lang="en-US" altLang="zh-CN" sz="2000" b="1" dirty="0">
                <a:solidFill>
                  <a:srgbClr val="0000FF"/>
                </a:solidFill>
                <a:latin typeface="Times New Roman" pitchFamily="18" charset="0"/>
                <a:ea typeface="楷体_GB2312" pitchFamily="49" charset="-122"/>
              </a:rPr>
              <a:t> </a:t>
            </a:r>
            <a:endParaRPr kumimoji="1" lang="en-US" altLang="zh-CN" sz="2000" b="1" dirty="0">
              <a:solidFill>
                <a:srgbClr val="000066"/>
              </a:solidFill>
              <a:latin typeface="Times New Roman" pitchFamily="18" charset="0"/>
            </a:endParaRPr>
          </a:p>
          <a:p>
            <a:pPr>
              <a:lnSpc>
                <a:spcPct val="130000"/>
              </a:lnSpc>
            </a:pPr>
            <a:r>
              <a:rPr kumimoji="1" lang="en-US" altLang="zh-CN" sz="2000" b="1" dirty="0">
                <a:solidFill>
                  <a:srgbClr val="000066"/>
                </a:solidFill>
                <a:latin typeface="Times New Roman" pitchFamily="18" charset="0"/>
              </a:rPr>
              <a:t>      else </a:t>
            </a:r>
            <a:br>
              <a:rPr kumimoji="1" lang="en-US" altLang="zh-CN" sz="2000" b="1" dirty="0">
                <a:solidFill>
                  <a:srgbClr val="000066"/>
                </a:solidFill>
                <a:latin typeface="Times New Roman" pitchFamily="18" charset="0"/>
              </a:rPr>
            </a:br>
            <a:r>
              <a:rPr kumimoji="1" lang="en-US" altLang="zh-CN" sz="2000" b="1" dirty="0">
                <a:solidFill>
                  <a:srgbClr val="000066"/>
                </a:solidFill>
                <a:latin typeface="Times New Roman" pitchFamily="18" charset="0"/>
              </a:rPr>
              <a:t>         LCS(</a:t>
            </a:r>
            <a:r>
              <a:rPr kumimoji="1" lang="en-US" altLang="zh-CN" sz="2000" b="1" dirty="0" err="1">
                <a:solidFill>
                  <a:srgbClr val="000066"/>
                </a:solidFill>
                <a:latin typeface="Times New Roman" pitchFamily="18" charset="0"/>
              </a:rPr>
              <a:t>i</a:t>
            </a:r>
            <a:r>
              <a:rPr kumimoji="1" lang="zh-CN" altLang="en-US" sz="2000" b="1" dirty="0">
                <a:solidFill>
                  <a:srgbClr val="000066"/>
                </a:solidFill>
                <a:latin typeface="Times New Roman" pitchFamily="18" charset="0"/>
              </a:rPr>
              <a:t>，</a:t>
            </a:r>
            <a:r>
              <a:rPr kumimoji="1" lang="en-US" altLang="zh-CN" sz="2000" b="1" dirty="0">
                <a:solidFill>
                  <a:srgbClr val="000066"/>
                </a:solidFill>
                <a:latin typeface="Times New Roman" pitchFamily="18" charset="0"/>
              </a:rPr>
              <a:t>j-1</a:t>
            </a:r>
            <a:r>
              <a:rPr kumimoji="1" lang="zh-CN" altLang="en-US" sz="2000" b="1" dirty="0">
                <a:solidFill>
                  <a:srgbClr val="000066"/>
                </a:solidFill>
                <a:latin typeface="Times New Roman" pitchFamily="18" charset="0"/>
              </a:rPr>
              <a:t>，</a:t>
            </a:r>
            <a:r>
              <a:rPr kumimoji="1" lang="en-US" altLang="zh-CN" sz="2000" b="1" dirty="0">
                <a:solidFill>
                  <a:srgbClr val="000066"/>
                </a:solidFill>
                <a:latin typeface="Times New Roman" pitchFamily="18" charset="0"/>
              </a:rPr>
              <a:t>x</a:t>
            </a:r>
            <a:r>
              <a:rPr kumimoji="1" lang="zh-CN" altLang="en-US" sz="2000" b="1" dirty="0">
                <a:solidFill>
                  <a:srgbClr val="000066"/>
                </a:solidFill>
                <a:latin typeface="Times New Roman" pitchFamily="18" charset="0"/>
              </a:rPr>
              <a:t>，</a:t>
            </a:r>
            <a:r>
              <a:rPr kumimoji="1" lang="en-US" altLang="zh-CN" sz="2000" b="1" dirty="0">
                <a:solidFill>
                  <a:srgbClr val="000066"/>
                </a:solidFill>
                <a:latin typeface="Times New Roman" pitchFamily="18" charset="0"/>
              </a:rPr>
              <a:t>b);</a:t>
            </a:r>
          </a:p>
          <a:p>
            <a:pPr>
              <a:lnSpc>
                <a:spcPct val="130000"/>
              </a:lnSpc>
            </a:pPr>
            <a:r>
              <a:rPr kumimoji="1" lang="en-US" altLang="zh-CN" sz="2000" b="1" dirty="0">
                <a:solidFill>
                  <a:srgbClr val="000066"/>
                </a:solidFill>
                <a:latin typeface="Times New Roman" pitchFamily="18" charset="0"/>
              </a:rPr>
              <a:t>}</a:t>
            </a:r>
          </a:p>
        </p:txBody>
      </p:sp>
      <p:cxnSp>
        <p:nvCxnSpPr>
          <p:cNvPr id="5" name="直接箭头连接符 4"/>
          <p:cNvCxnSpPr/>
          <p:nvPr/>
        </p:nvCxnSpPr>
        <p:spPr bwMode="auto">
          <a:xfrm rot="5400000">
            <a:off x="1928794" y="2786058"/>
            <a:ext cx="214314" cy="214314"/>
          </a:xfrm>
          <a:prstGeom prst="straightConnector1">
            <a:avLst/>
          </a:prstGeom>
          <a:solidFill>
            <a:schemeClr val="accent1"/>
          </a:solidFill>
          <a:ln w="19050" cap="flat" cmpd="sng" algn="ctr">
            <a:solidFill>
              <a:srgbClr val="FF0000"/>
            </a:solidFill>
            <a:prstDash val="solid"/>
            <a:round/>
            <a:headEnd type="none" w="med" len="med"/>
            <a:tailEnd type="stealth" w="lg" len="lg"/>
          </a:ln>
          <a:effectLst/>
        </p:spPr>
      </p:cxnSp>
      <p:sp>
        <p:nvSpPr>
          <p:cNvPr id="6" name="Text Box 215"/>
          <p:cNvSpPr txBox="1">
            <a:spLocks noChangeArrowheads="1"/>
          </p:cNvSpPr>
          <p:nvPr/>
        </p:nvSpPr>
        <p:spPr bwMode="auto">
          <a:xfrm>
            <a:off x="4728353" y="928685"/>
            <a:ext cx="4211637" cy="2071687"/>
          </a:xfrm>
          <a:prstGeom prst="rect">
            <a:avLst/>
          </a:prstGeom>
          <a:noFill/>
          <a:ln w="6350">
            <a:noFill/>
            <a:miter lim="800000"/>
            <a:headEnd/>
            <a:tailEnd/>
          </a:ln>
          <a:effectLst/>
        </p:spPr>
        <p:txBody>
          <a:bodyPr>
            <a:spAutoFit/>
          </a:bodyPr>
          <a:lstStyle/>
          <a:p>
            <a:pPr>
              <a:lnSpc>
                <a:spcPct val="130000"/>
              </a:lnSpc>
              <a:buClr>
                <a:srgbClr val="990000"/>
              </a:buClr>
              <a:buFont typeface="Wingdings" pitchFamily="2" charset="2"/>
              <a:buChar char="Ø"/>
            </a:pPr>
            <a:r>
              <a:rPr lang="zh-CN" altLang="en-US" sz="2800" b="1" dirty="0">
                <a:solidFill>
                  <a:srgbClr val="FF0000"/>
                </a:solidFill>
                <a:latin typeface="Times New Roman" pitchFamily="18" charset="0"/>
                <a:ea typeface="楷体_GB2312" pitchFamily="49" charset="-122"/>
              </a:rPr>
              <a:t>例</a:t>
            </a:r>
            <a:br>
              <a:rPr lang="zh-CN" altLang="en-US" sz="2400" b="1" dirty="0">
                <a:solidFill>
                  <a:srgbClr val="0000FF"/>
                </a:solidFill>
                <a:latin typeface="Times New Roman" pitchFamily="18" charset="0"/>
                <a:ea typeface="楷体_GB2312" pitchFamily="49" charset="-122"/>
              </a:rPr>
            </a:br>
            <a:r>
              <a:rPr lang="en-US" altLang="zh-CN" sz="2400" b="1" dirty="0">
                <a:solidFill>
                  <a:srgbClr val="0000FF"/>
                </a:solidFill>
                <a:latin typeface="Times New Roman" pitchFamily="18" charset="0"/>
                <a:ea typeface="楷体_GB2312" pitchFamily="49" charset="-122"/>
              </a:rPr>
              <a:t>X={B</a:t>
            </a:r>
            <a:r>
              <a:rPr lang="zh-CN" altLang="en-US" sz="2400" b="1" dirty="0">
                <a:solidFill>
                  <a:srgbClr val="0000FF"/>
                </a:solidFill>
                <a:latin typeface="Times New Roman" pitchFamily="18" charset="0"/>
                <a:ea typeface="楷体_GB2312" pitchFamily="49" charset="-122"/>
              </a:rPr>
              <a:t>，</a:t>
            </a:r>
            <a:r>
              <a:rPr lang="en-US" altLang="zh-CN" sz="2400" b="1" dirty="0">
                <a:solidFill>
                  <a:srgbClr val="0000FF"/>
                </a:solidFill>
                <a:latin typeface="Times New Roman" pitchFamily="18" charset="0"/>
                <a:ea typeface="楷体_GB2312" pitchFamily="49" charset="-122"/>
              </a:rPr>
              <a:t>D</a:t>
            </a:r>
            <a:r>
              <a:rPr lang="zh-CN" altLang="en-US" sz="2400" b="1" dirty="0">
                <a:solidFill>
                  <a:srgbClr val="0000FF"/>
                </a:solidFill>
                <a:latin typeface="Times New Roman" pitchFamily="18" charset="0"/>
                <a:ea typeface="楷体_GB2312" pitchFamily="49" charset="-122"/>
              </a:rPr>
              <a:t>，</a:t>
            </a:r>
            <a:r>
              <a:rPr lang="en-US" altLang="zh-CN" sz="2400" b="1" dirty="0">
                <a:solidFill>
                  <a:srgbClr val="0000FF"/>
                </a:solidFill>
                <a:latin typeface="Times New Roman" pitchFamily="18" charset="0"/>
                <a:ea typeface="楷体_GB2312" pitchFamily="49" charset="-122"/>
              </a:rPr>
              <a:t>C</a:t>
            </a:r>
            <a:r>
              <a:rPr lang="zh-CN" altLang="en-US" sz="2400" b="1" dirty="0">
                <a:solidFill>
                  <a:srgbClr val="0000FF"/>
                </a:solidFill>
                <a:latin typeface="Times New Roman" pitchFamily="18" charset="0"/>
                <a:ea typeface="楷体_GB2312" pitchFamily="49" charset="-122"/>
              </a:rPr>
              <a:t>，</a:t>
            </a:r>
            <a:r>
              <a:rPr lang="en-US" altLang="zh-CN" sz="2400" b="1" dirty="0">
                <a:solidFill>
                  <a:srgbClr val="0000FF"/>
                </a:solidFill>
                <a:latin typeface="Times New Roman" pitchFamily="18" charset="0"/>
                <a:ea typeface="楷体_GB2312" pitchFamily="49" charset="-122"/>
              </a:rPr>
              <a:t>A</a:t>
            </a:r>
            <a:r>
              <a:rPr lang="zh-CN" altLang="en-US" sz="2400" b="1" dirty="0">
                <a:solidFill>
                  <a:srgbClr val="0000FF"/>
                </a:solidFill>
                <a:latin typeface="Times New Roman" pitchFamily="18" charset="0"/>
                <a:ea typeface="楷体_GB2312" pitchFamily="49" charset="-122"/>
              </a:rPr>
              <a:t>，</a:t>
            </a:r>
            <a:r>
              <a:rPr lang="en-US" altLang="zh-CN" sz="2400" b="1" dirty="0">
                <a:solidFill>
                  <a:srgbClr val="0000FF"/>
                </a:solidFill>
                <a:latin typeface="Times New Roman" pitchFamily="18" charset="0"/>
                <a:ea typeface="楷体_GB2312" pitchFamily="49" charset="-122"/>
              </a:rPr>
              <a:t>B</a:t>
            </a:r>
            <a:r>
              <a:rPr lang="zh-CN" altLang="en-US" sz="2400" b="1" dirty="0">
                <a:solidFill>
                  <a:srgbClr val="0000FF"/>
                </a:solidFill>
                <a:latin typeface="Times New Roman" pitchFamily="18" charset="0"/>
                <a:ea typeface="楷体_GB2312" pitchFamily="49" charset="-122"/>
              </a:rPr>
              <a:t>，</a:t>
            </a:r>
            <a:r>
              <a:rPr lang="en-US" altLang="zh-CN" sz="2400" b="1" dirty="0">
                <a:solidFill>
                  <a:srgbClr val="0000FF"/>
                </a:solidFill>
                <a:latin typeface="Times New Roman" pitchFamily="18" charset="0"/>
                <a:ea typeface="楷体_GB2312" pitchFamily="49" charset="-122"/>
              </a:rPr>
              <a:t>A}</a:t>
            </a:r>
            <a:br>
              <a:rPr lang="zh-CN" altLang="en-US" sz="2400" b="1" dirty="0">
                <a:solidFill>
                  <a:srgbClr val="0000FF"/>
                </a:solidFill>
                <a:latin typeface="Times New Roman" pitchFamily="18" charset="0"/>
                <a:ea typeface="楷体_GB2312" pitchFamily="49" charset="-122"/>
              </a:rPr>
            </a:br>
            <a:r>
              <a:rPr lang="en-US" altLang="zh-CN" sz="2400" b="1" dirty="0">
                <a:solidFill>
                  <a:srgbClr val="0000FF"/>
                </a:solidFill>
                <a:latin typeface="Times New Roman" pitchFamily="18" charset="0"/>
                <a:ea typeface="楷体_GB2312" pitchFamily="49" charset="-122"/>
              </a:rPr>
              <a:t>Y={A</a:t>
            </a:r>
            <a:r>
              <a:rPr lang="zh-CN" altLang="en-US" sz="2400" b="1" dirty="0">
                <a:solidFill>
                  <a:srgbClr val="0000FF"/>
                </a:solidFill>
                <a:latin typeface="Times New Roman" pitchFamily="18" charset="0"/>
                <a:ea typeface="楷体_GB2312" pitchFamily="49" charset="-122"/>
              </a:rPr>
              <a:t>，</a:t>
            </a:r>
            <a:r>
              <a:rPr lang="en-US" altLang="zh-CN" sz="2400" b="1" dirty="0">
                <a:solidFill>
                  <a:srgbClr val="0000FF"/>
                </a:solidFill>
                <a:latin typeface="Times New Roman" pitchFamily="18" charset="0"/>
                <a:ea typeface="楷体_GB2312" pitchFamily="49" charset="-122"/>
              </a:rPr>
              <a:t>B</a:t>
            </a:r>
            <a:r>
              <a:rPr lang="zh-CN" altLang="en-US" sz="2400" b="1" dirty="0">
                <a:solidFill>
                  <a:srgbClr val="0000FF"/>
                </a:solidFill>
                <a:latin typeface="Times New Roman" pitchFamily="18" charset="0"/>
                <a:ea typeface="楷体_GB2312" pitchFamily="49" charset="-122"/>
              </a:rPr>
              <a:t>，</a:t>
            </a:r>
            <a:r>
              <a:rPr lang="en-US" altLang="zh-CN" sz="2400" b="1" dirty="0">
                <a:solidFill>
                  <a:srgbClr val="0000FF"/>
                </a:solidFill>
                <a:latin typeface="Times New Roman" pitchFamily="18" charset="0"/>
                <a:ea typeface="楷体_GB2312" pitchFamily="49" charset="-122"/>
              </a:rPr>
              <a:t>C</a:t>
            </a:r>
            <a:r>
              <a:rPr lang="zh-CN" altLang="en-US" sz="2400" b="1" dirty="0">
                <a:solidFill>
                  <a:srgbClr val="0000FF"/>
                </a:solidFill>
                <a:latin typeface="Times New Roman" pitchFamily="18" charset="0"/>
                <a:ea typeface="楷体_GB2312" pitchFamily="49" charset="-122"/>
              </a:rPr>
              <a:t>，</a:t>
            </a:r>
            <a:r>
              <a:rPr lang="en-US" altLang="zh-CN" sz="2400" b="1" dirty="0">
                <a:solidFill>
                  <a:srgbClr val="0000FF"/>
                </a:solidFill>
                <a:latin typeface="Times New Roman" pitchFamily="18" charset="0"/>
                <a:ea typeface="楷体_GB2312" pitchFamily="49" charset="-122"/>
              </a:rPr>
              <a:t>B</a:t>
            </a:r>
            <a:r>
              <a:rPr lang="zh-CN" altLang="en-US" sz="2400" b="1" dirty="0">
                <a:solidFill>
                  <a:srgbClr val="0000FF"/>
                </a:solidFill>
                <a:latin typeface="Times New Roman" pitchFamily="18" charset="0"/>
                <a:ea typeface="楷体_GB2312" pitchFamily="49" charset="-122"/>
              </a:rPr>
              <a:t>，</a:t>
            </a:r>
            <a:r>
              <a:rPr lang="en-US" altLang="zh-CN" sz="2400" b="1" dirty="0">
                <a:solidFill>
                  <a:srgbClr val="0000FF"/>
                </a:solidFill>
                <a:latin typeface="Times New Roman" pitchFamily="18" charset="0"/>
                <a:ea typeface="楷体_GB2312" pitchFamily="49" charset="-122"/>
              </a:rPr>
              <a:t>D</a:t>
            </a:r>
            <a:r>
              <a:rPr lang="zh-CN" altLang="en-US" sz="2400" b="1" dirty="0">
                <a:solidFill>
                  <a:srgbClr val="0000FF"/>
                </a:solidFill>
                <a:latin typeface="Times New Roman" pitchFamily="18" charset="0"/>
                <a:ea typeface="楷体_GB2312" pitchFamily="49" charset="-122"/>
              </a:rPr>
              <a:t>，</a:t>
            </a:r>
            <a:r>
              <a:rPr lang="en-US" altLang="zh-CN" sz="2400" b="1" dirty="0">
                <a:solidFill>
                  <a:srgbClr val="0000FF"/>
                </a:solidFill>
                <a:latin typeface="Times New Roman" pitchFamily="18" charset="0"/>
                <a:ea typeface="楷体_GB2312" pitchFamily="49" charset="-122"/>
              </a:rPr>
              <a:t>A</a:t>
            </a:r>
            <a:r>
              <a:rPr lang="zh-CN" altLang="en-US" sz="2400" b="1" dirty="0">
                <a:solidFill>
                  <a:srgbClr val="0000FF"/>
                </a:solidFill>
                <a:latin typeface="Times New Roman" pitchFamily="18" charset="0"/>
                <a:ea typeface="楷体_GB2312" pitchFamily="49" charset="-122"/>
              </a:rPr>
              <a:t>，</a:t>
            </a:r>
            <a:r>
              <a:rPr lang="en-US" altLang="zh-CN" sz="2400" b="1" dirty="0">
                <a:solidFill>
                  <a:srgbClr val="0000FF"/>
                </a:solidFill>
                <a:latin typeface="Times New Roman" pitchFamily="18" charset="0"/>
                <a:ea typeface="楷体_GB2312" pitchFamily="49" charset="-122"/>
              </a:rPr>
              <a:t>B}</a:t>
            </a:r>
          </a:p>
          <a:p>
            <a:pPr>
              <a:lnSpc>
                <a:spcPct val="130000"/>
              </a:lnSpc>
              <a:buClr>
                <a:srgbClr val="990000"/>
              </a:buClr>
              <a:buFont typeface="Wingdings" pitchFamily="2" charset="2"/>
              <a:buNone/>
            </a:pPr>
            <a:r>
              <a:rPr lang="en-US" altLang="zh-CN" sz="2400" b="1" dirty="0">
                <a:solidFill>
                  <a:srgbClr val="0000FF"/>
                </a:solidFill>
                <a:latin typeface="Times New Roman" pitchFamily="18" charset="0"/>
                <a:ea typeface="楷体_GB2312" pitchFamily="49" charset="-122"/>
              </a:rPr>
              <a:t>LCS= {B, C, B, A}</a:t>
            </a:r>
          </a:p>
        </p:txBody>
      </p:sp>
      <p:sp>
        <p:nvSpPr>
          <p:cNvPr id="3" name="矩形 2"/>
          <p:cNvSpPr/>
          <p:nvPr/>
        </p:nvSpPr>
        <p:spPr>
          <a:xfrm>
            <a:off x="346469" y="6029296"/>
            <a:ext cx="3164649" cy="452432"/>
          </a:xfrm>
          <a:prstGeom prst="rect">
            <a:avLst/>
          </a:prstGeom>
        </p:spPr>
        <p:txBody>
          <a:bodyPr wrap="none">
            <a:spAutoFit/>
          </a:bodyPr>
          <a:lstStyle/>
          <a:p>
            <a:pPr>
              <a:lnSpc>
                <a:spcPct val="130000"/>
              </a:lnSpc>
              <a:buClr>
                <a:srgbClr val="990000"/>
              </a:buClr>
              <a:buFont typeface="Wingdings" pitchFamily="2" charset="2"/>
              <a:buNone/>
            </a:pPr>
            <a:r>
              <a:rPr lang="zh-CN" altLang="en-US" b="1" dirty="0">
                <a:solidFill>
                  <a:srgbClr val="0000FF"/>
                </a:solidFill>
                <a:latin typeface="Times New Roman" pitchFamily="18" charset="0"/>
                <a:ea typeface="楷体_GB2312" pitchFamily="49" charset="-122"/>
              </a:rPr>
              <a:t>每次递归</a:t>
            </a:r>
            <a:r>
              <a:rPr lang="en-US" altLang="zh-CN" b="1" dirty="0" err="1">
                <a:solidFill>
                  <a:srgbClr val="0000FF"/>
                </a:solidFill>
                <a:latin typeface="Times New Roman" pitchFamily="18" charset="0"/>
                <a:ea typeface="楷体_GB2312" pitchFamily="49" charset="-122"/>
              </a:rPr>
              <a:t>i</a:t>
            </a:r>
            <a:r>
              <a:rPr lang="zh-CN" altLang="en-US" b="1" dirty="0">
                <a:solidFill>
                  <a:srgbClr val="0000FF"/>
                </a:solidFill>
                <a:latin typeface="Times New Roman" pitchFamily="18" charset="0"/>
                <a:ea typeface="楷体_GB2312" pitchFamily="49" charset="-122"/>
              </a:rPr>
              <a:t>、</a:t>
            </a:r>
            <a:r>
              <a:rPr lang="en-US" altLang="zh-CN" b="1" dirty="0">
                <a:solidFill>
                  <a:srgbClr val="0000FF"/>
                </a:solidFill>
                <a:latin typeface="Times New Roman" pitchFamily="18" charset="0"/>
                <a:ea typeface="楷体_GB2312" pitchFamily="49" charset="-122"/>
              </a:rPr>
              <a:t>j</a:t>
            </a:r>
            <a:r>
              <a:rPr lang="zh-CN" altLang="en-US" b="1" dirty="0">
                <a:solidFill>
                  <a:srgbClr val="0000FF"/>
                </a:solidFill>
                <a:latin typeface="Times New Roman" pitchFamily="18" charset="0"/>
                <a:ea typeface="楷体_GB2312" pitchFamily="49" charset="-122"/>
              </a:rPr>
              <a:t>减</a:t>
            </a:r>
            <a:r>
              <a:rPr lang="en-US" altLang="zh-CN" b="1" dirty="0">
                <a:solidFill>
                  <a:srgbClr val="0000FF"/>
                </a:solidFill>
                <a:latin typeface="Times New Roman" pitchFamily="18" charset="0"/>
                <a:ea typeface="楷体_GB2312" pitchFamily="49" charset="-122"/>
              </a:rPr>
              <a:t>1</a:t>
            </a:r>
            <a:r>
              <a:rPr lang="zh-CN" altLang="en-US" b="1" dirty="0">
                <a:solidFill>
                  <a:srgbClr val="0000FF"/>
                </a:solidFill>
                <a:latin typeface="Times New Roman" pitchFamily="18" charset="0"/>
                <a:ea typeface="楷体_GB2312" pitchFamily="49" charset="-122"/>
              </a:rPr>
              <a:t>，</a:t>
            </a:r>
            <a:r>
              <a:rPr lang="en-US" altLang="zh-CN" b="1" dirty="0">
                <a:solidFill>
                  <a:srgbClr val="0000FF"/>
                </a:solidFill>
                <a:latin typeface="Times New Roman" pitchFamily="18" charset="0"/>
                <a:ea typeface="楷体_GB2312" pitchFamily="49" charset="-122"/>
              </a:rPr>
              <a:t>O</a:t>
            </a:r>
            <a:r>
              <a:rPr lang="zh-CN" altLang="en-US" b="1" dirty="0">
                <a:solidFill>
                  <a:srgbClr val="0000FF"/>
                </a:solidFill>
                <a:latin typeface="Times New Roman" pitchFamily="18" charset="0"/>
                <a:ea typeface="楷体_GB2312" pitchFamily="49" charset="-122"/>
              </a:rPr>
              <a:t>（</a:t>
            </a:r>
            <a:r>
              <a:rPr lang="en-US" altLang="zh-CN" b="1" dirty="0" err="1">
                <a:solidFill>
                  <a:srgbClr val="0000FF"/>
                </a:solidFill>
                <a:latin typeface="Times New Roman" pitchFamily="18" charset="0"/>
                <a:ea typeface="楷体_GB2312" pitchFamily="49" charset="-122"/>
              </a:rPr>
              <a:t>m+n</a:t>
            </a:r>
            <a:r>
              <a:rPr lang="zh-CN" altLang="en-US" b="1" dirty="0">
                <a:solidFill>
                  <a:srgbClr val="0000FF"/>
                </a:solidFill>
                <a:latin typeface="Times New Roman" pitchFamily="18" charset="0"/>
                <a:ea typeface="楷体_GB2312" pitchFamily="49" charset="-122"/>
              </a:rPr>
              <a:t>）</a:t>
            </a:r>
            <a:endParaRPr lang="en-US" altLang="zh-CN" b="1" dirty="0">
              <a:solidFill>
                <a:srgbClr val="0000FF"/>
              </a:solidFill>
              <a:latin typeface="Times New Roman" pitchFamily="18" charset="0"/>
              <a:ea typeface="楷体_GB2312" pitchFamily="49" charset="-122"/>
            </a:endParaRPr>
          </a:p>
        </p:txBody>
      </p:sp>
      <p:sp>
        <p:nvSpPr>
          <p:cNvPr id="8" name="矩形 7"/>
          <p:cNvSpPr/>
          <p:nvPr/>
        </p:nvSpPr>
        <p:spPr bwMode="auto">
          <a:xfrm>
            <a:off x="4373058" y="3140968"/>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0</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10" name="矩形 9"/>
          <p:cNvSpPr/>
          <p:nvPr/>
        </p:nvSpPr>
        <p:spPr bwMode="auto">
          <a:xfrm>
            <a:off x="4373058" y="3577856"/>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0</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11" name="矩形 10"/>
          <p:cNvSpPr/>
          <p:nvPr/>
        </p:nvSpPr>
        <p:spPr bwMode="auto">
          <a:xfrm>
            <a:off x="4373058" y="4014744"/>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0</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12" name="矩形 11"/>
          <p:cNvSpPr/>
          <p:nvPr/>
        </p:nvSpPr>
        <p:spPr bwMode="auto">
          <a:xfrm>
            <a:off x="4373058" y="4458920"/>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0</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13" name="矩形 12"/>
          <p:cNvSpPr/>
          <p:nvPr/>
        </p:nvSpPr>
        <p:spPr bwMode="auto">
          <a:xfrm>
            <a:off x="4373058" y="4895808"/>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0</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14" name="矩形 13"/>
          <p:cNvSpPr/>
          <p:nvPr/>
        </p:nvSpPr>
        <p:spPr bwMode="auto">
          <a:xfrm>
            <a:off x="4373058" y="5332696"/>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0</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15" name="矩形 14"/>
          <p:cNvSpPr/>
          <p:nvPr/>
        </p:nvSpPr>
        <p:spPr bwMode="auto">
          <a:xfrm>
            <a:off x="4373058" y="5776872"/>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0</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16" name="矩形 15"/>
          <p:cNvSpPr/>
          <p:nvPr/>
        </p:nvSpPr>
        <p:spPr bwMode="auto">
          <a:xfrm>
            <a:off x="4868710" y="3140968"/>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1</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17" name="矩形 16"/>
          <p:cNvSpPr/>
          <p:nvPr/>
        </p:nvSpPr>
        <p:spPr bwMode="auto">
          <a:xfrm>
            <a:off x="4868710" y="3577856"/>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1</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18" name="矩形 17"/>
          <p:cNvSpPr/>
          <p:nvPr/>
        </p:nvSpPr>
        <p:spPr bwMode="auto">
          <a:xfrm>
            <a:off x="4868710" y="4014744"/>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1</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19" name="矩形 18"/>
          <p:cNvSpPr/>
          <p:nvPr/>
        </p:nvSpPr>
        <p:spPr bwMode="auto">
          <a:xfrm>
            <a:off x="4868710" y="4458920"/>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0</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20" name="矩形 19"/>
          <p:cNvSpPr/>
          <p:nvPr/>
        </p:nvSpPr>
        <p:spPr bwMode="auto">
          <a:xfrm>
            <a:off x="4868710" y="4895808"/>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0</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21" name="矩形 20"/>
          <p:cNvSpPr/>
          <p:nvPr/>
        </p:nvSpPr>
        <p:spPr bwMode="auto">
          <a:xfrm>
            <a:off x="4868710" y="5332696"/>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0</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22" name="矩形 21"/>
          <p:cNvSpPr/>
          <p:nvPr/>
        </p:nvSpPr>
        <p:spPr bwMode="auto">
          <a:xfrm>
            <a:off x="4868710" y="5776872"/>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0</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23" name="矩形 22"/>
          <p:cNvSpPr/>
          <p:nvPr/>
        </p:nvSpPr>
        <p:spPr bwMode="auto">
          <a:xfrm>
            <a:off x="5364362" y="3140968"/>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2</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24" name="矩形 23"/>
          <p:cNvSpPr/>
          <p:nvPr/>
        </p:nvSpPr>
        <p:spPr bwMode="auto">
          <a:xfrm>
            <a:off x="5364362" y="3577856"/>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2</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25" name="矩形 24"/>
          <p:cNvSpPr/>
          <p:nvPr/>
        </p:nvSpPr>
        <p:spPr bwMode="auto">
          <a:xfrm>
            <a:off x="5364362" y="4014744"/>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1</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26" name="矩形 25"/>
          <p:cNvSpPr/>
          <p:nvPr/>
        </p:nvSpPr>
        <p:spPr bwMode="auto">
          <a:xfrm>
            <a:off x="5364362" y="4458920"/>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1</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27" name="矩形 26"/>
          <p:cNvSpPr/>
          <p:nvPr/>
        </p:nvSpPr>
        <p:spPr bwMode="auto">
          <a:xfrm>
            <a:off x="5364362" y="4895808"/>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1</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28" name="矩形 27"/>
          <p:cNvSpPr/>
          <p:nvPr/>
        </p:nvSpPr>
        <p:spPr bwMode="auto">
          <a:xfrm>
            <a:off x="5364362" y="5332696"/>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FF0000"/>
                </a:solidFill>
                <a:effectLst/>
                <a:latin typeface="Times New Roman" pitchFamily="18" charset="0"/>
                <a:ea typeface="宋体" charset="-122"/>
              </a:rPr>
              <a:t>1</a:t>
            </a:r>
            <a:endParaRPr kumimoji="0" lang="zh-CN" altLang="en-US" sz="2000" b="0" i="0" u="none" strike="noStrike" cap="none" normalizeH="0" baseline="0" dirty="0">
              <a:ln>
                <a:noFill/>
              </a:ln>
              <a:solidFill>
                <a:srgbClr val="FF0000"/>
              </a:solidFill>
              <a:effectLst/>
              <a:latin typeface="Times New Roman" pitchFamily="18" charset="0"/>
              <a:ea typeface="宋体" charset="-122"/>
            </a:endParaRPr>
          </a:p>
        </p:txBody>
      </p:sp>
      <p:sp>
        <p:nvSpPr>
          <p:cNvPr id="29" name="矩形 28"/>
          <p:cNvSpPr/>
          <p:nvPr/>
        </p:nvSpPr>
        <p:spPr bwMode="auto">
          <a:xfrm>
            <a:off x="5364362" y="5776872"/>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0</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30" name="矩形 29"/>
          <p:cNvSpPr/>
          <p:nvPr/>
        </p:nvSpPr>
        <p:spPr bwMode="auto">
          <a:xfrm>
            <a:off x="5860014" y="3140968"/>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2</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31" name="矩形 30"/>
          <p:cNvSpPr/>
          <p:nvPr/>
        </p:nvSpPr>
        <p:spPr bwMode="auto">
          <a:xfrm>
            <a:off x="5860014" y="3577856"/>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2</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32" name="矩形 31"/>
          <p:cNvSpPr/>
          <p:nvPr/>
        </p:nvSpPr>
        <p:spPr bwMode="auto">
          <a:xfrm>
            <a:off x="5860014" y="4014744"/>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2</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33" name="矩形 32"/>
          <p:cNvSpPr/>
          <p:nvPr/>
        </p:nvSpPr>
        <p:spPr bwMode="auto">
          <a:xfrm>
            <a:off x="5860014" y="4458920"/>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FF0000"/>
                </a:solidFill>
                <a:effectLst/>
                <a:latin typeface="Times New Roman" pitchFamily="18" charset="0"/>
                <a:ea typeface="宋体" charset="-122"/>
              </a:rPr>
              <a:t>2</a:t>
            </a:r>
            <a:endParaRPr kumimoji="0" lang="zh-CN" altLang="en-US" sz="2000" b="0" i="0" u="none" strike="noStrike" cap="none" normalizeH="0" baseline="0" dirty="0">
              <a:ln>
                <a:noFill/>
              </a:ln>
              <a:solidFill>
                <a:srgbClr val="FF0000"/>
              </a:solidFill>
              <a:effectLst/>
              <a:latin typeface="Times New Roman" pitchFamily="18" charset="0"/>
              <a:ea typeface="宋体" charset="-122"/>
            </a:endParaRPr>
          </a:p>
        </p:txBody>
      </p:sp>
      <p:sp>
        <p:nvSpPr>
          <p:cNvPr id="34" name="矩形 33"/>
          <p:cNvSpPr/>
          <p:nvPr/>
        </p:nvSpPr>
        <p:spPr bwMode="auto">
          <a:xfrm>
            <a:off x="5860014" y="4895808"/>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1</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35" name="矩形 34"/>
          <p:cNvSpPr/>
          <p:nvPr/>
        </p:nvSpPr>
        <p:spPr bwMode="auto">
          <a:xfrm>
            <a:off x="5860014" y="5332696"/>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FFFF00"/>
                </a:solidFill>
                <a:effectLst/>
                <a:latin typeface="Times New Roman" pitchFamily="18" charset="0"/>
                <a:ea typeface="宋体" charset="-122"/>
              </a:rPr>
              <a:t>1</a:t>
            </a:r>
            <a:endParaRPr kumimoji="0" lang="zh-CN" altLang="en-US" sz="2000" b="0" i="0" u="none" strike="noStrike" cap="none" normalizeH="0" baseline="0" dirty="0">
              <a:ln>
                <a:noFill/>
              </a:ln>
              <a:solidFill>
                <a:srgbClr val="FFFF00"/>
              </a:solidFill>
              <a:effectLst/>
              <a:latin typeface="Times New Roman" pitchFamily="18" charset="0"/>
              <a:ea typeface="宋体" charset="-122"/>
            </a:endParaRPr>
          </a:p>
        </p:txBody>
      </p:sp>
      <p:sp>
        <p:nvSpPr>
          <p:cNvPr id="36" name="矩形 35"/>
          <p:cNvSpPr/>
          <p:nvPr/>
        </p:nvSpPr>
        <p:spPr bwMode="auto">
          <a:xfrm>
            <a:off x="5860014" y="5776872"/>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0</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37" name="矩形 36"/>
          <p:cNvSpPr/>
          <p:nvPr/>
        </p:nvSpPr>
        <p:spPr bwMode="auto">
          <a:xfrm>
            <a:off x="6364070" y="3140968"/>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3</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38" name="矩形 37"/>
          <p:cNvSpPr/>
          <p:nvPr/>
        </p:nvSpPr>
        <p:spPr bwMode="auto">
          <a:xfrm>
            <a:off x="6364070" y="3577856"/>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FF0000"/>
                </a:solidFill>
                <a:effectLst/>
                <a:latin typeface="Times New Roman" pitchFamily="18" charset="0"/>
                <a:ea typeface="宋体" charset="-122"/>
              </a:rPr>
              <a:t>3</a:t>
            </a:r>
            <a:endParaRPr kumimoji="0" lang="zh-CN" altLang="en-US" sz="2000" b="0" i="0" u="none" strike="noStrike" cap="none" normalizeH="0" baseline="0" dirty="0">
              <a:ln>
                <a:noFill/>
              </a:ln>
              <a:solidFill>
                <a:srgbClr val="FF0000"/>
              </a:solidFill>
              <a:effectLst/>
              <a:latin typeface="Times New Roman" pitchFamily="18" charset="0"/>
              <a:ea typeface="宋体" charset="-122"/>
            </a:endParaRPr>
          </a:p>
        </p:txBody>
      </p:sp>
      <p:sp>
        <p:nvSpPr>
          <p:cNvPr id="39" name="矩形 38"/>
          <p:cNvSpPr/>
          <p:nvPr/>
        </p:nvSpPr>
        <p:spPr bwMode="auto">
          <a:xfrm>
            <a:off x="6364070" y="4014744"/>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2</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40" name="矩形 39"/>
          <p:cNvSpPr/>
          <p:nvPr/>
        </p:nvSpPr>
        <p:spPr bwMode="auto">
          <a:xfrm>
            <a:off x="6364070" y="4458920"/>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2</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41" name="矩形 40"/>
          <p:cNvSpPr/>
          <p:nvPr/>
        </p:nvSpPr>
        <p:spPr bwMode="auto">
          <a:xfrm>
            <a:off x="6364070" y="4895808"/>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1</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42" name="矩形 41"/>
          <p:cNvSpPr/>
          <p:nvPr/>
        </p:nvSpPr>
        <p:spPr bwMode="auto">
          <a:xfrm>
            <a:off x="6364070" y="5332696"/>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FFFF00"/>
                </a:solidFill>
                <a:effectLst/>
                <a:latin typeface="Times New Roman" pitchFamily="18" charset="0"/>
                <a:ea typeface="宋体" charset="-122"/>
              </a:rPr>
              <a:t>1</a:t>
            </a:r>
            <a:endParaRPr kumimoji="0" lang="zh-CN" altLang="en-US" sz="2000" b="0" i="0" u="none" strike="noStrike" cap="none" normalizeH="0" baseline="0" dirty="0">
              <a:ln>
                <a:noFill/>
              </a:ln>
              <a:solidFill>
                <a:srgbClr val="FFFF00"/>
              </a:solidFill>
              <a:effectLst/>
              <a:latin typeface="Times New Roman" pitchFamily="18" charset="0"/>
              <a:ea typeface="宋体" charset="-122"/>
            </a:endParaRPr>
          </a:p>
        </p:txBody>
      </p:sp>
      <p:sp>
        <p:nvSpPr>
          <p:cNvPr id="43" name="矩形 42"/>
          <p:cNvSpPr/>
          <p:nvPr/>
        </p:nvSpPr>
        <p:spPr bwMode="auto">
          <a:xfrm>
            <a:off x="6364070" y="5776872"/>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0</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44" name="矩形 43"/>
          <p:cNvSpPr/>
          <p:nvPr/>
        </p:nvSpPr>
        <p:spPr bwMode="auto">
          <a:xfrm>
            <a:off x="6859722" y="3140968"/>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3</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45" name="矩形 44"/>
          <p:cNvSpPr/>
          <p:nvPr/>
        </p:nvSpPr>
        <p:spPr bwMode="auto">
          <a:xfrm>
            <a:off x="6859722" y="3577856"/>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3</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46" name="矩形 45"/>
          <p:cNvSpPr/>
          <p:nvPr/>
        </p:nvSpPr>
        <p:spPr bwMode="auto">
          <a:xfrm>
            <a:off x="6859722" y="4014744"/>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2</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47" name="矩形 46"/>
          <p:cNvSpPr/>
          <p:nvPr/>
        </p:nvSpPr>
        <p:spPr bwMode="auto">
          <a:xfrm>
            <a:off x="6859722" y="4458920"/>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FFFF00"/>
                </a:solidFill>
                <a:effectLst/>
                <a:latin typeface="Times New Roman" pitchFamily="18" charset="0"/>
                <a:ea typeface="宋体" charset="-122"/>
              </a:rPr>
              <a:t>2</a:t>
            </a:r>
            <a:endParaRPr kumimoji="0" lang="zh-CN" altLang="en-US" sz="2000" b="0" i="0" u="none" strike="noStrike" cap="none" normalizeH="0" baseline="0" dirty="0">
              <a:ln>
                <a:noFill/>
              </a:ln>
              <a:solidFill>
                <a:srgbClr val="FFFF00"/>
              </a:solidFill>
              <a:effectLst/>
              <a:latin typeface="Times New Roman" pitchFamily="18" charset="0"/>
              <a:ea typeface="宋体" charset="-122"/>
            </a:endParaRPr>
          </a:p>
        </p:txBody>
      </p:sp>
      <p:sp>
        <p:nvSpPr>
          <p:cNvPr id="48" name="矩形 47"/>
          <p:cNvSpPr/>
          <p:nvPr/>
        </p:nvSpPr>
        <p:spPr bwMode="auto">
          <a:xfrm>
            <a:off x="6859722" y="4895808"/>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FFFF00"/>
                </a:solidFill>
                <a:effectLst/>
                <a:latin typeface="Times New Roman" pitchFamily="18" charset="0"/>
                <a:ea typeface="宋体" charset="-122"/>
              </a:rPr>
              <a:t>2</a:t>
            </a:r>
            <a:endParaRPr kumimoji="0" lang="zh-CN" altLang="en-US" sz="2000" b="0" i="0" u="none" strike="noStrike" cap="none" normalizeH="0" baseline="0" dirty="0">
              <a:ln>
                <a:noFill/>
              </a:ln>
              <a:solidFill>
                <a:srgbClr val="FFFF00"/>
              </a:solidFill>
              <a:effectLst/>
              <a:latin typeface="Times New Roman" pitchFamily="18" charset="0"/>
              <a:ea typeface="宋体" charset="-122"/>
            </a:endParaRPr>
          </a:p>
        </p:txBody>
      </p:sp>
      <p:sp>
        <p:nvSpPr>
          <p:cNvPr id="49" name="矩形 48"/>
          <p:cNvSpPr/>
          <p:nvPr/>
        </p:nvSpPr>
        <p:spPr bwMode="auto">
          <a:xfrm>
            <a:off x="6859722" y="5332696"/>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1</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50" name="矩形 49"/>
          <p:cNvSpPr/>
          <p:nvPr/>
        </p:nvSpPr>
        <p:spPr bwMode="auto">
          <a:xfrm>
            <a:off x="6859722" y="5776872"/>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0</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51" name="矩形 50"/>
          <p:cNvSpPr/>
          <p:nvPr/>
        </p:nvSpPr>
        <p:spPr bwMode="auto">
          <a:xfrm>
            <a:off x="7355374" y="3140968"/>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FF0000"/>
                </a:solidFill>
                <a:effectLst/>
                <a:latin typeface="Times New Roman" pitchFamily="18" charset="0"/>
                <a:ea typeface="宋体" charset="-122"/>
              </a:rPr>
              <a:t>4</a:t>
            </a:r>
            <a:endParaRPr kumimoji="0" lang="zh-CN" altLang="en-US" sz="2000" b="0" i="0" u="none" strike="noStrike" cap="none" normalizeH="0" baseline="0" dirty="0">
              <a:ln>
                <a:noFill/>
              </a:ln>
              <a:solidFill>
                <a:srgbClr val="FF0000"/>
              </a:solidFill>
              <a:effectLst/>
              <a:latin typeface="Times New Roman" pitchFamily="18" charset="0"/>
              <a:ea typeface="宋体" charset="-122"/>
            </a:endParaRPr>
          </a:p>
        </p:txBody>
      </p:sp>
      <p:sp>
        <p:nvSpPr>
          <p:cNvPr id="52" name="矩形 51"/>
          <p:cNvSpPr/>
          <p:nvPr/>
        </p:nvSpPr>
        <p:spPr bwMode="auto">
          <a:xfrm>
            <a:off x="7355374" y="3577856"/>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3</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53" name="矩形 52"/>
          <p:cNvSpPr/>
          <p:nvPr/>
        </p:nvSpPr>
        <p:spPr bwMode="auto">
          <a:xfrm>
            <a:off x="7355374" y="4014744"/>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FFFF00"/>
                </a:solidFill>
                <a:effectLst/>
                <a:latin typeface="Times New Roman" pitchFamily="18" charset="0"/>
                <a:ea typeface="宋体" charset="-122"/>
              </a:rPr>
              <a:t>3</a:t>
            </a:r>
            <a:endParaRPr kumimoji="0" lang="zh-CN" altLang="en-US" sz="2000" b="0" i="0" u="none" strike="noStrike" cap="none" normalizeH="0" baseline="0" dirty="0">
              <a:ln>
                <a:noFill/>
              </a:ln>
              <a:solidFill>
                <a:srgbClr val="FFFF00"/>
              </a:solidFill>
              <a:effectLst/>
              <a:latin typeface="Times New Roman" pitchFamily="18" charset="0"/>
              <a:ea typeface="宋体" charset="-122"/>
            </a:endParaRPr>
          </a:p>
        </p:txBody>
      </p:sp>
      <p:sp>
        <p:nvSpPr>
          <p:cNvPr id="54" name="矩形 53"/>
          <p:cNvSpPr/>
          <p:nvPr/>
        </p:nvSpPr>
        <p:spPr bwMode="auto">
          <a:xfrm>
            <a:off x="7355374" y="4458920"/>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2</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55" name="矩形 54"/>
          <p:cNvSpPr/>
          <p:nvPr/>
        </p:nvSpPr>
        <p:spPr bwMode="auto">
          <a:xfrm>
            <a:off x="7355374" y="4895808"/>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2</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56" name="矩形 55"/>
          <p:cNvSpPr/>
          <p:nvPr/>
        </p:nvSpPr>
        <p:spPr bwMode="auto">
          <a:xfrm>
            <a:off x="7355374" y="5332696"/>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1</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57" name="矩形 56"/>
          <p:cNvSpPr/>
          <p:nvPr/>
        </p:nvSpPr>
        <p:spPr bwMode="auto">
          <a:xfrm>
            <a:off x="7355374" y="5776872"/>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0</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58" name="矩形 57"/>
          <p:cNvSpPr/>
          <p:nvPr/>
        </p:nvSpPr>
        <p:spPr bwMode="auto">
          <a:xfrm>
            <a:off x="7851026" y="3140968"/>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4</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59" name="矩形 58"/>
          <p:cNvSpPr/>
          <p:nvPr/>
        </p:nvSpPr>
        <p:spPr bwMode="auto">
          <a:xfrm>
            <a:off x="7851026" y="3577856"/>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FFFF00"/>
                </a:solidFill>
                <a:effectLst/>
                <a:latin typeface="Times New Roman" pitchFamily="18" charset="0"/>
                <a:ea typeface="宋体" charset="-122"/>
              </a:rPr>
              <a:t>4</a:t>
            </a:r>
            <a:endParaRPr kumimoji="0" lang="zh-CN" altLang="en-US" sz="2000" b="0" i="0" u="none" strike="noStrike" cap="none" normalizeH="0" baseline="0" dirty="0">
              <a:ln>
                <a:noFill/>
              </a:ln>
              <a:solidFill>
                <a:srgbClr val="FFFF00"/>
              </a:solidFill>
              <a:effectLst/>
              <a:latin typeface="Times New Roman" pitchFamily="18" charset="0"/>
              <a:ea typeface="宋体" charset="-122"/>
            </a:endParaRPr>
          </a:p>
        </p:txBody>
      </p:sp>
      <p:sp>
        <p:nvSpPr>
          <p:cNvPr id="60" name="矩形 59"/>
          <p:cNvSpPr/>
          <p:nvPr/>
        </p:nvSpPr>
        <p:spPr bwMode="auto">
          <a:xfrm>
            <a:off x="7851026" y="4014744"/>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3</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61" name="矩形 60"/>
          <p:cNvSpPr/>
          <p:nvPr/>
        </p:nvSpPr>
        <p:spPr bwMode="auto">
          <a:xfrm>
            <a:off x="7851026" y="4458920"/>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2</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62" name="矩形 61"/>
          <p:cNvSpPr/>
          <p:nvPr/>
        </p:nvSpPr>
        <p:spPr bwMode="auto">
          <a:xfrm>
            <a:off x="7851026" y="4895808"/>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2</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63" name="矩形 62"/>
          <p:cNvSpPr/>
          <p:nvPr/>
        </p:nvSpPr>
        <p:spPr bwMode="auto">
          <a:xfrm>
            <a:off x="7851026" y="5332696"/>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1</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64" name="矩形 63"/>
          <p:cNvSpPr/>
          <p:nvPr/>
        </p:nvSpPr>
        <p:spPr bwMode="auto">
          <a:xfrm>
            <a:off x="7851026" y="5776872"/>
            <a:ext cx="504056" cy="445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0</a:t>
            </a: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p:txBody>
      </p:sp>
      <p:sp>
        <p:nvSpPr>
          <p:cNvPr id="65" name="矩形 64"/>
          <p:cNvSpPr/>
          <p:nvPr/>
        </p:nvSpPr>
        <p:spPr>
          <a:xfrm>
            <a:off x="5005650" y="6345750"/>
            <a:ext cx="351378" cy="369332"/>
          </a:xfrm>
          <a:prstGeom prst="rect">
            <a:avLst/>
          </a:prstGeom>
        </p:spPr>
        <p:txBody>
          <a:bodyPr wrap="none">
            <a:spAutoFit/>
          </a:bodyPr>
          <a:lstStyle/>
          <a:p>
            <a:r>
              <a:rPr lang="en-US" altLang="zh-CN" b="1" dirty="0">
                <a:solidFill>
                  <a:srgbClr val="0000FF"/>
                </a:solidFill>
                <a:latin typeface="Times New Roman" pitchFamily="18" charset="0"/>
                <a:ea typeface="楷体_GB2312" pitchFamily="49" charset="-122"/>
              </a:rPr>
              <a:t>A</a:t>
            </a:r>
            <a:endParaRPr lang="zh-CN" altLang="en-US" dirty="0"/>
          </a:p>
        </p:txBody>
      </p:sp>
      <p:sp>
        <p:nvSpPr>
          <p:cNvPr id="66" name="矩形 65"/>
          <p:cNvSpPr/>
          <p:nvPr/>
        </p:nvSpPr>
        <p:spPr>
          <a:xfrm>
            <a:off x="5515583" y="6344448"/>
            <a:ext cx="338554" cy="369332"/>
          </a:xfrm>
          <a:prstGeom prst="rect">
            <a:avLst/>
          </a:prstGeom>
        </p:spPr>
        <p:txBody>
          <a:bodyPr wrap="none">
            <a:spAutoFit/>
          </a:bodyPr>
          <a:lstStyle/>
          <a:p>
            <a:r>
              <a:rPr lang="en-US" altLang="zh-CN" b="1" dirty="0">
                <a:solidFill>
                  <a:srgbClr val="0000FF"/>
                </a:solidFill>
                <a:latin typeface="Times New Roman" pitchFamily="18" charset="0"/>
                <a:ea typeface="楷体_GB2312" pitchFamily="49" charset="-122"/>
              </a:rPr>
              <a:t>B</a:t>
            </a:r>
            <a:endParaRPr lang="zh-CN" altLang="en-US" dirty="0"/>
          </a:p>
        </p:txBody>
      </p:sp>
      <p:sp>
        <p:nvSpPr>
          <p:cNvPr id="67" name="矩形 66"/>
          <p:cNvSpPr/>
          <p:nvPr/>
        </p:nvSpPr>
        <p:spPr>
          <a:xfrm>
            <a:off x="6012692" y="6343268"/>
            <a:ext cx="351378" cy="369332"/>
          </a:xfrm>
          <a:prstGeom prst="rect">
            <a:avLst/>
          </a:prstGeom>
        </p:spPr>
        <p:txBody>
          <a:bodyPr wrap="none">
            <a:spAutoFit/>
          </a:bodyPr>
          <a:lstStyle/>
          <a:p>
            <a:r>
              <a:rPr lang="en-US" altLang="zh-CN" b="1" dirty="0">
                <a:solidFill>
                  <a:srgbClr val="0000FF"/>
                </a:solidFill>
                <a:latin typeface="Times New Roman" pitchFamily="18" charset="0"/>
                <a:ea typeface="楷体_GB2312" pitchFamily="49" charset="-122"/>
              </a:rPr>
              <a:t>C</a:t>
            </a:r>
            <a:endParaRPr lang="zh-CN" altLang="en-US" dirty="0"/>
          </a:p>
        </p:txBody>
      </p:sp>
      <p:sp>
        <p:nvSpPr>
          <p:cNvPr id="68" name="矩形 67"/>
          <p:cNvSpPr/>
          <p:nvPr/>
        </p:nvSpPr>
        <p:spPr>
          <a:xfrm>
            <a:off x="6495335" y="6343268"/>
            <a:ext cx="351378" cy="369332"/>
          </a:xfrm>
          <a:prstGeom prst="rect">
            <a:avLst/>
          </a:prstGeom>
        </p:spPr>
        <p:txBody>
          <a:bodyPr wrap="none">
            <a:spAutoFit/>
          </a:bodyPr>
          <a:lstStyle/>
          <a:p>
            <a:r>
              <a:rPr lang="en-US" altLang="zh-CN" b="1" dirty="0">
                <a:solidFill>
                  <a:srgbClr val="0000FF"/>
                </a:solidFill>
                <a:latin typeface="Times New Roman" pitchFamily="18" charset="0"/>
                <a:ea typeface="楷体_GB2312" pitchFamily="49" charset="-122"/>
              </a:rPr>
              <a:t>B</a:t>
            </a:r>
            <a:endParaRPr lang="zh-CN" altLang="en-US" dirty="0"/>
          </a:p>
        </p:txBody>
      </p:sp>
      <p:sp>
        <p:nvSpPr>
          <p:cNvPr id="69" name="矩形 68"/>
          <p:cNvSpPr/>
          <p:nvPr/>
        </p:nvSpPr>
        <p:spPr>
          <a:xfrm>
            <a:off x="6990987" y="6343268"/>
            <a:ext cx="351378" cy="369332"/>
          </a:xfrm>
          <a:prstGeom prst="rect">
            <a:avLst/>
          </a:prstGeom>
        </p:spPr>
        <p:txBody>
          <a:bodyPr wrap="none">
            <a:spAutoFit/>
          </a:bodyPr>
          <a:lstStyle/>
          <a:p>
            <a:r>
              <a:rPr lang="en-US" altLang="zh-CN" b="1" dirty="0">
                <a:solidFill>
                  <a:srgbClr val="0000FF"/>
                </a:solidFill>
                <a:latin typeface="Times New Roman" pitchFamily="18" charset="0"/>
                <a:ea typeface="楷体_GB2312" pitchFamily="49" charset="-122"/>
              </a:rPr>
              <a:t>D</a:t>
            </a:r>
            <a:endParaRPr lang="zh-CN" altLang="en-US" dirty="0"/>
          </a:p>
        </p:txBody>
      </p:sp>
      <p:sp>
        <p:nvSpPr>
          <p:cNvPr id="70" name="矩形 69"/>
          <p:cNvSpPr/>
          <p:nvPr/>
        </p:nvSpPr>
        <p:spPr>
          <a:xfrm>
            <a:off x="7486639" y="6321687"/>
            <a:ext cx="351378" cy="369332"/>
          </a:xfrm>
          <a:prstGeom prst="rect">
            <a:avLst/>
          </a:prstGeom>
        </p:spPr>
        <p:txBody>
          <a:bodyPr wrap="none">
            <a:spAutoFit/>
          </a:bodyPr>
          <a:lstStyle/>
          <a:p>
            <a:r>
              <a:rPr lang="en-US" altLang="zh-CN" b="1" dirty="0">
                <a:solidFill>
                  <a:srgbClr val="0000FF"/>
                </a:solidFill>
                <a:latin typeface="Times New Roman" pitchFamily="18" charset="0"/>
                <a:ea typeface="楷体_GB2312" pitchFamily="49" charset="-122"/>
              </a:rPr>
              <a:t>A</a:t>
            </a:r>
            <a:endParaRPr lang="zh-CN" altLang="en-US" dirty="0"/>
          </a:p>
        </p:txBody>
      </p:sp>
      <p:sp>
        <p:nvSpPr>
          <p:cNvPr id="71" name="矩形 70"/>
          <p:cNvSpPr/>
          <p:nvPr/>
        </p:nvSpPr>
        <p:spPr>
          <a:xfrm>
            <a:off x="7982291" y="6321786"/>
            <a:ext cx="351378" cy="369332"/>
          </a:xfrm>
          <a:prstGeom prst="rect">
            <a:avLst/>
          </a:prstGeom>
        </p:spPr>
        <p:txBody>
          <a:bodyPr wrap="none">
            <a:spAutoFit/>
          </a:bodyPr>
          <a:lstStyle/>
          <a:p>
            <a:r>
              <a:rPr lang="en-US" altLang="zh-CN" b="1" dirty="0">
                <a:solidFill>
                  <a:srgbClr val="0000FF"/>
                </a:solidFill>
                <a:latin typeface="Times New Roman" pitchFamily="18" charset="0"/>
                <a:ea typeface="楷体_GB2312" pitchFamily="49" charset="-122"/>
              </a:rPr>
              <a:t>B</a:t>
            </a:r>
            <a:endParaRPr lang="zh-CN" altLang="en-US" dirty="0"/>
          </a:p>
        </p:txBody>
      </p:sp>
      <p:sp>
        <p:nvSpPr>
          <p:cNvPr id="72" name="矩形 71"/>
          <p:cNvSpPr/>
          <p:nvPr/>
        </p:nvSpPr>
        <p:spPr>
          <a:xfrm>
            <a:off x="3943164" y="3200754"/>
            <a:ext cx="351378" cy="369332"/>
          </a:xfrm>
          <a:prstGeom prst="rect">
            <a:avLst/>
          </a:prstGeom>
        </p:spPr>
        <p:txBody>
          <a:bodyPr wrap="none">
            <a:spAutoFit/>
          </a:bodyPr>
          <a:lstStyle/>
          <a:p>
            <a:r>
              <a:rPr lang="en-US" altLang="zh-CN" b="1" dirty="0">
                <a:solidFill>
                  <a:srgbClr val="0000FF"/>
                </a:solidFill>
                <a:latin typeface="Times New Roman" pitchFamily="18" charset="0"/>
                <a:ea typeface="楷体_GB2312" pitchFamily="49" charset="-122"/>
              </a:rPr>
              <a:t>A</a:t>
            </a:r>
            <a:endParaRPr lang="zh-CN" altLang="en-US" dirty="0"/>
          </a:p>
        </p:txBody>
      </p:sp>
      <p:sp>
        <p:nvSpPr>
          <p:cNvPr id="73" name="矩形 72"/>
          <p:cNvSpPr/>
          <p:nvPr/>
        </p:nvSpPr>
        <p:spPr>
          <a:xfrm>
            <a:off x="3936752" y="3636497"/>
            <a:ext cx="351378" cy="369332"/>
          </a:xfrm>
          <a:prstGeom prst="rect">
            <a:avLst/>
          </a:prstGeom>
        </p:spPr>
        <p:txBody>
          <a:bodyPr wrap="none">
            <a:spAutoFit/>
          </a:bodyPr>
          <a:lstStyle/>
          <a:p>
            <a:r>
              <a:rPr lang="en-US" altLang="zh-CN" b="1" dirty="0">
                <a:solidFill>
                  <a:srgbClr val="0000FF"/>
                </a:solidFill>
                <a:latin typeface="Times New Roman" pitchFamily="18" charset="0"/>
                <a:ea typeface="楷体_GB2312" pitchFamily="49" charset="-122"/>
              </a:rPr>
              <a:t>B</a:t>
            </a:r>
            <a:endParaRPr lang="zh-CN" altLang="en-US" dirty="0"/>
          </a:p>
        </p:txBody>
      </p:sp>
      <p:sp>
        <p:nvSpPr>
          <p:cNvPr id="74" name="矩形 73"/>
          <p:cNvSpPr/>
          <p:nvPr/>
        </p:nvSpPr>
        <p:spPr>
          <a:xfrm>
            <a:off x="3943164" y="4074530"/>
            <a:ext cx="351378" cy="369332"/>
          </a:xfrm>
          <a:prstGeom prst="rect">
            <a:avLst/>
          </a:prstGeom>
        </p:spPr>
        <p:txBody>
          <a:bodyPr wrap="none">
            <a:spAutoFit/>
          </a:bodyPr>
          <a:lstStyle/>
          <a:p>
            <a:r>
              <a:rPr lang="en-US" altLang="zh-CN" b="1" dirty="0">
                <a:solidFill>
                  <a:srgbClr val="0000FF"/>
                </a:solidFill>
                <a:latin typeface="Times New Roman" pitchFamily="18" charset="0"/>
                <a:ea typeface="楷体_GB2312" pitchFamily="49" charset="-122"/>
              </a:rPr>
              <a:t>A</a:t>
            </a:r>
            <a:endParaRPr lang="zh-CN" altLang="en-US" dirty="0"/>
          </a:p>
        </p:txBody>
      </p:sp>
      <p:sp>
        <p:nvSpPr>
          <p:cNvPr id="75" name="矩形 74"/>
          <p:cNvSpPr/>
          <p:nvPr/>
        </p:nvSpPr>
        <p:spPr>
          <a:xfrm>
            <a:off x="3936752" y="4518706"/>
            <a:ext cx="351378" cy="369332"/>
          </a:xfrm>
          <a:prstGeom prst="rect">
            <a:avLst/>
          </a:prstGeom>
        </p:spPr>
        <p:txBody>
          <a:bodyPr wrap="none">
            <a:spAutoFit/>
          </a:bodyPr>
          <a:lstStyle/>
          <a:p>
            <a:r>
              <a:rPr lang="en-US" altLang="zh-CN" b="1" dirty="0">
                <a:solidFill>
                  <a:srgbClr val="0000FF"/>
                </a:solidFill>
                <a:latin typeface="Times New Roman" pitchFamily="18" charset="0"/>
                <a:ea typeface="楷体_GB2312" pitchFamily="49" charset="-122"/>
              </a:rPr>
              <a:t>C</a:t>
            </a:r>
            <a:endParaRPr lang="zh-CN" altLang="en-US" dirty="0"/>
          </a:p>
        </p:txBody>
      </p:sp>
      <p:sp>
        <p:nvSpPr>
          <p:cNvPr id="76" name="矩形 75"/>
          <p:cNvSpPr/>
          <p:nvPr/>
        </p:nvSpPr>
        <p:spPr>
          <a:xfrm>
            <a:off x="3936752" y="4956739"/>
            <a:ext cx="351378" cy="369332"/>
          </a:xfrm>
          <a:prstGeom prst="rect">
            <a:avLst/>
          </a:prstGeom>
        </p:spPr>
        <p:txBody>
          <a:bodyPr wrap="none">
            <a:spAutoFit/>
          </a:bodyPr>
          <a:lstStyle/>
          <a:p>
            <a:r>
              <a:rPr lang="en-US" altLang="zh-CN" b="1" dirty="0">
                <a:solidFill>
                  <a:srgbClr val="0000FF"/>
                </a:solidFill>
                <a:latin typeface="Times New Roman" pitchFamily="18" charset="0"/>
                <a:ea typeface="楷体_GB2312" pitchFamily="49" charset="-122"/>
              </a:rPr>
              <a:t>D</a:t>
            </a:r>
            <a:endParaRPr lang="zh-CN" altLang="en-US" dirty="0"/>
          </a:p>
        </p:txBody>
      </p:sp>
      <p:sp>
        <p:nvSpPr>
          <p:cNvPr id="77" name="矩形 76"/>
          <p:cNvSpPr/>
          <p:nvPr/>
        </p:nvSpPr>
        <p:spPr>
          <a:xfrm>
            <a:off x="3923928" y="5391680"/>
            <a:ext cx="351378" cy="369332"/>
          </a:xfrm>
          <a:prstGeom prst="rect">
            <a:avLst/>
          </a:prstGeom>
        </p:spPr>
        <p:txBody>
          <a:bodyPr wrap="none">
            <a:spAutoFit/>
          </a:bodyPr>
          <a:lstStyle/>
          <a:p>
            <a:r>
              <a:rPr lang="en-US" altLang="zh-CN" b="1" dirty="0">
                <a:solidFill>
                  <a:srgbClr val="0000FF"/>
                </a:solidFill>
                <a:latin typeface="Times New Roman" pitchFamily="18" charset="0"/>
                <a:ea typeface="楷体_GB2312" pitchFamily="49" charset="-122"/>
              </a:rPr>
              <a:t>B</a:t>
            </a:r>
            <a:endParaRPr lang="zh-CN" altLang="en-US" dirty="0"/>
          </a:p>
        </p:txBody>
      </p:sp>
      <p:cxnSp>
        <p:nvCxnSpPr>
          <p:cNvPr id="80" name="直接箭头连接符 79"/>
          <p:cNvCxnSpPr/>
          <p:nvPr/>
        </p:nvCxnSpPr>
        <p:spPr bwMode="auto">
          <a:xfrm flipH="1">
            <a:off x="7694001" y="3363558"/>
            <a:ext cx="288032" cy="0"/>
          </a:xfrm>
          <a:prstGeom prst="straightConnector1">
            <a:avLst/>
          </a:prstGeom>
          <a:solidFill>
            <a:schemeClr val="accent1"/>
          </a:solidFill>
          <a:ln w="25400" cap="flat" cmpd="sng" algn="ctr">
            <a:solidFill>
              <a:srgbClr val="FF0000"/>
            </a:solidFill>
            <a:prstDash val="solid"/>
            <a:round/>
            <a:headEnd type="none" w="med" len="med"/>
            <a:tailEnd type="triangle"/>
          </a:ln>
          <a:effectLst/>
        </p:spPr>
      </p:cxnSp>
      <p:cxnSp>
        <p:nvCxnSpPr>
          <p:cNvPr id="82" name="直接箭头连接符 81"/>
          <p:cNvCxnSpPr/>
          <p:nvPr/>
        </p:nvCxnSpPr>
        <p:spPr bwMode="auto">
          <a:xfrm flipH="1">
            <a:off x="7236142" y="3488171"/>
            <a:ext cx="235262" cy="195953"/>
          </a:xfrm>
          <a:prstGeom prst="straightConnector1">
            <a:avLst/>
          </a:prstGeom>
          <a:solidFill>
            <a:schemeClr val="accent1"/>
          </a:solidFill>
          <a:ln w="25400" cap="flat" cmpd="sng" algn="ctr">
            <a:solidFill>
              <a:srgbClr val="FF0000"/>
            </a:solidFill>
            <a:prstDash val="solid"/>
            <a:round/>
            <a:headEnd type="none" w="med" len="med"/>
            <a:tailEnd type="triangle"/>
          </a:ln>
          <a:effectLst/>
        </p:spPr>
      </p:cxnSp>
      <p:cxnSp>
        <p:nvCxnSpPr>
          <p:cNvPr id="84" name="直接箭头连接符 83"/>
          <p:cNvCxnSpPr/>
          <p:nvPr/>
        </p:nvCxnSpPr>
        <p:spPr bwMode="auto">
          <a:xfrm flipH="1">
            <a:off x="6690013" y="3800446"/>
            <a:ext cx="288032" cy="0"/>
          </a:xfrm>
          <a:prstGeom prst="straightConnector1">
            <a:avLst/>
          </a:prstGeom>
          <a:solidFill>
            <a:schemeClr val="accent1"/>
          </a:solidFill>
          <a:ln w="25400" cap="flat" cmpd="sng" algn="ctr">
            <a:solidFill>
              <a:srgbClr val="FF0000"/>
            </a:solidFill>
            <a:prstDash val="solid"/>
            <a:round/>
            <a:headEnd type="none" w="med" len="med"/>
            <a:tailEnd type="triangle"/>
          </a:ln>
          <a:effectLst/>
        </p:spPr>
      </p:cxnSp>
      <p:cxnSp>
        <p:nvCxnSpPr>
          <p:cNvPr id="85" name="直接箭头连接符 84"/>
          <p:cNvCxnSpPr/>
          <p:nvPr/>
        </p:nvCxnSpPr>
        <p:spPr bwMode="auto">
          <a:xfrm flipH="1">
            <a:off x="6213361" y="3942073"/>
            <a:ext cx="235262" cy="195953"/>
          </a:xfrm>
          <a:prstGeom prst="straightConnector1">
            <a:avLst/>
          </a:prstGeom>
          <a:solidFill>
            <a:schemeClr val="accent1"/>
          </a:solidFill>
          <a:ln w="25400" cap="flat" cmpd="sng" algn="ctr">
            <a:solidFill>
              <a:srgbClr val="FF0000"/>
            </a:solidFill>
            <a:prstDash val="solid"/>
            <a:round/>
            <a:headEnd type="none" w="med" len="med"/>
            <a:tailEnd type="triangle"/>
          </a:ln>
          <a:effectLst/>
        </p:spPr>
      </p:cxnSp>
      <p:cxnSp>
        <p:nvCxnSpPr>
          <p:cNvPr id="86" name="直接箭头连接符 85"/>
          <p:cNvCxnSpPr/>
          <p:nvPr/>
        </p:nvCxnSpPr>
        <p:spPr bwMode="auto">
          <a:xfrm flipH="1">
            <a:off x="5736506" y="4816446"/>
            <a:ext cx="235262" cy="195953"/>
          </a:xfrm>
          <a:prstGeom prst="straightConnector1">
            <a:avLst/>
          </a:prstGeom>
          <a:solidFill>
            <a:schemeClr val="accent1"/>
          </a:solidFill>
          <a:ln w="25400" cap="flat" cmpd="sng" algn="ctr">
            <a:solidFill>
              <a:srgbClr val="FF0000"/>
            </a:solidFill>
            <a:prstDash val="solid"/>
            <a:round/>
            <a:headEnd type="none" w="med" len="med"/>
            <a:tailEnd type="triangle"/>
          </a:ln>
          <a:effectLst/>
        </p:spPr>
      </p:cxnSp>
      <p:cxnSp>
        <p:nvCxnSpPr>
          <p:cNvPr id="87" name="直接箭头连接符 86"/>
          <p:cNvCxnSpPr/>
          <p:nvPr/>
        </p:nvCxnSpPr>
        <p:spPr bwMode="auto">
          <a:xfrm>
            <a:off x="6103162" y="4343900"/>
            <a:ext cx="0" cy="199924"/>
          </a:xfrm>
          <a:prstGeom prst="straightConnector1">
            <a:avLst/>
          </a:prstGeom>
          <a:solidFill>
            <a:schemeClr val="accent1"/>
          </a:solidFill>
          <a:ln w="25400" cap="flat" cmpd="sng" algn="ctr">
            <a:solidFill>
              <a:srgbClr val="FF0000"/>
            </a:solidFill>
            <a:prstDash val="solid"/>
            <a:round/>
            <a:headEnd type="none" w="med" len="med"/>
            <a:tailEnd type="triangle"/>
          </a:ln>
          <a:effectLst/>
        </p:spPr>
      </p:cxnSp>
      <p:cxnSp>
        <p:nvCxnSpPr>
          <p:cNvPr id="93" name="直接箭头连接符 92"/>
          <p:cNvCxnSpPr/>
          <p:nvPr/>
        </p:nvCxnSpPr>
        <p:spPr bwMode="auto">
          <a:xfrm flipH="1" flipV="1">
            <a:off x="5213017" y="5553722"/>
            <a:ext cx="283759" cy="462"/>
          </a:xfrm>
          <a:prstGeom prst="straightConnector1">
            <a:avLst/>
          </a:prstGeom>
          <a:solidFill>
            <a:schemeClr val="accent1"/>
          </a:solidFill>
          <a:ln w="25400" cap="flat" cmpd="sng" algn="ctr">
            <a:solidFill>
              <a:srgbClr val="FF0000"/>
            </a:solidFill>
            <a:prstDash val="solid"/>
            <a:round/>
            <a:headEnd type="none" w="med" len="med"/>
            <a:tailEnd type="triangle"/>
          </a:ln>
          <a:effectLst/>
        </p:spPr>
      </p:cxnSp>
      <p:cxnSp>
        <p:nvCxnSpPr>
          <p:cNvPr id="94" name="直接箭头连接符 93"/>
          <p:cNvCxnSpPr/>
          <p:nvPr/>
        </p:nvCxnSpPr>
        <p:spPr bwMode="auto">
          <a:xfrm>
            <a:off x="5609164" y="5226109"/>
            <a:ext cx="0" cy="199924"/>
          </a:xfrm>
          <a:prstGeom prst="straightConnector1">
            <a:avLst/>
          </a:prstGeom>
          <a:solidFill>
            <a:schemeClr val="accent1"/>
          </a:solidFill>
          <a:ln w="2540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298011075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最长公共子序列（算法的改进）</a:t>
            </a:r>
          </a:p>
        </p:txBody>
      </p:sp>
      <p:sp>
        <p:nvSpPr>
          <p:cNvPr id="9" name="矩形 8"/>
          <p:cNvSpPr/>
          <p:nvPr/>
        </p:nvSpPr>
        <p:spPr>
          <a:xfrm>
            <a:off x="755576" y="1700808"/>
            <a:ext cx="7344816" cy="4893647"/>
          </a:xfrm>
          <a:prstGeom prst="rect">
            <a:avLst/>
          </a:prstGeom>
        </p:spPr>
        <p:txBody>
          <a:bodyPr wrap="square">
            <a:spAutoFit/>
          </a:bodyPr>
          <a:lstStyle/>
          <a:p>
            <a:r>
              <a:rPr lang="en-US" altLang="zh-CN" sz="2400" b="1" dirty="0"/>
              <a:t>1.</a:t>
            </a:r>
            <a:r>
              <a:rPr lang="zh-CN" altLang="en-US" sz="2400" b="1" dirty="0"/>
              <a:t>将数组</a:t>
            </a:r>
            <a:r>
              <a:rPr lang="en-US" altLang="zh-CN" sz="2400" b="1" dirty="0"/>
              <a:t>b</a:t>
            </a:r>
            <a:r>
              <a:rPr lang="zh-CN" altLang="en-US" sz="2400" b="1" dirty="0"/>
              <a:t>省去，</a:t>
            </a:r>
            <a:r>
              <a:rPr lang="en-US" altLang="zh-CN" sz="2400" b="1" dirty="0"/>
              <a:t>c(</a:t>
            </a:r>
            <a:r>
              <a:rPr lang="en-US" altLang="zh-CN" sz="2400" b="1" dirty="0" err="1"/>
              <a:t>i,j</a:t>
            </a:r>
            <a:r>
              <a:rPr lang="en-US" altLang="zh-CN" sz="2400" b="1" dirty="0"/>
              <a:t>)</a:t>
            </a:r>
            <a:r>
              <a:rPr lang="zh-CN" altLang="en-US" sz="2400" b="1" dirty="0"/>
              <a:t>只和三个数组元素值有关，借助</a:t>
            </a:r>
            <a:r>
              <a:rPr lang="en-US" altLang="zh-CN" sz="2400" b="1" dirty="0"/>
              <a:t>c</a:t>
            </a:r>
            <a:r>
              <a:rPr lang="zh-CN" altLang="en-US" sz="2400" b="1" dirty="0"/>
              <a:t>本身在常数时间内确定到底是由哪个而确定。</a:t>
            </a:r>
            <a:endParaRPr lang="en-US" altLang="zh-CN" sz="2400" b="1" dirty="0"/>
          </a:p>
          <a:p>
            <a:endParaRPr lang="en-US" altLang="zh-CN" sz="2400" b="1" dirty="0"/>
          </a:p>
          <a:p>
            <a:endParaRPr lang="en-US" altLang="zh-CN" sz="2400" b="1" dirty="0"/>
          </a:p>
          <a:p>
            <a:endParaRPr lang="en-US" altLang="zh-CN" sz="2400" b="1" dirty="0"/>
          </a:p>
          <a:p>
            <a:endParaRPr lang="en-US" altLang="zh-CN" sz="2400" b="1" dirty="0"/>
          </a:p>
          <a:p>
            <a:endParaRPr lang="en-US" altLang="zh-CN" sz="2400" b="1" dirty="0"/>
          </a:p>
          <a:p>
            <a:r>
              <a:rPr lang="en-US" altLang="zh-CN" sz="2400" b="1" dirty="0"/>
              <a:t>2.</a:t>
            </a:r>
            <a:r>
              <a:rPr lang="zh-CN" altLang="en-US" sz="2400" b="1" dirty="0"/>
              <a:t>修改</a:t>
            </a:r>
            <a:r>
              <a:rPr lang="en-US" altLang="zh-CN" sz="2400" b="1" dirty="0"/>
              <a:t>LCS</a:t>
            </a:r>
            <a:r>
              <a:rPr lang="zh-CN" altLang="en-US" sz="2400" b="1" dirty="0"/>
              <a:t>，不使用数组</a:t>
            </a:r>
            <a:r>
              <a:rPr lang="en-US" altLang="zh-CN" sz="2400" b="1" dirty="0"/>
              <a:t>b</a:t>
            </a:r>
            <a:r>
              <a:rPr lang="zh-CN" altLang="en-US" sz="2400" b="1" dirty="0"/>
              <a:t>可以在</a:t>
            </a:r>
            <a:r>
              <a:rPr lang="en-US" altLang="zh-CN" sz="2400" b="1" dirty="0"/>
              <a:t>O(</a:t>
            </a:r>
            <a:r>
              <a:rPr lang="en-US" altLang="zh-CN" sz="2400" b="1" dirty="0" err="1"/>
              <a:t>m+n</a:t>
            </a:r>
            <a:r>
              <a:rPr lang="en-US" altLang="zh-CN" sz="2400" b="1" dirty="0"/>
              <a:t>)</a:t>
            </a:r>
            <a:r>
              <a:rPr lang="zh-CN" altLang="en-US" sz="2400" b="1" dirty="0"/>
              <a:t>时间构造最长公共子序列。从而节省</a:t>
            </a:r>
            <a:r>
              <a:rPr lang="el-GR" altLang="zh-CN" sz="2400" b="1" dirty="0"/>
              <a:t>Θ</a:t>
            </a:r>
            <a:r>
              <a:rPr lang="zh-CN" altLang="en-US" sz="2400" b="1" dirty="0"/>
              <a:t>（</a:t>
            </a:r>
            <a:r>
              <a:rPr lang="en-US" altLang="zh-CN" sz="2400" b="1" dirty="0" err="1"/>
              <a:t>mn</a:t>
            </a:r>
            <a:r>
              <a:rPr lang="zh-CN" altLang="en-US" sz="2400" b="1" dirty="0"/>
              <a:t>）的空间。</a:t>
            </a:r>
            <a:endParaRPr lang="en-US" altLang="zh-CN" sz="2400" b="1" dirty="0"/>
          </a:p>
          <a:p>
            <a:r>
              <a:rPr lang="en-US" altLang="zh-CN" sz="2400" b="1" dirty="0"/>
              <a:t>3. </a:t>
            </a:r>
            <a:r>
              <a:rPr lang="zh-CN" altLang="en-US" sz="2400" b="1" dirty="0"/>
              <a:t>数组</a:t>
            </a:r>
            <a:r>
              <a:rPr lang="en-US" altLang="zh-CN" sz="2400" b="1" dirty="0"/>
              <a:t>c</a:t>
            </a:r>
            <a:r>
              <a:rPr lang="zh-CN" altLang="en-US" sz="2400" b="1" dirty="0"/>
              <a:t>仍然需要</a:t>
            </a:r>
            <a:r>
              <a:rPr lang="el-GR" altLang="zh-CN" sz="2400" b="1" dirty="0"/>
              <a:t>Θ</a:t>
            </a:r>
            <a:r>
              <a:rPr lang="zh-CN" altLang="en-US" sz="2400" b="1" dirty="0"/>
              <a:t>（</a:t>
            </a:r>
            <a:r>
              <a:rPr lang="en-US" altLang="zh-CN" sz="2400" b="1" dirty="0" err="1"/>
              <a:t>mn</a:t>
            </a:r>
            <a:r>
              <a:rPr lang="zh-CN" altLang="en-US" sz="2400" b="1" dirty="0"/>
              <a:t>）的空间，实际只对常数因子优化。</a:t>
            </a:r>
            <a:endParaRPr lang="en-US" altLang="zh-CN" sz="2400" b="1" dirty="0"/>
          </a:p>
          <a:p>
            <a:r>
              <a:rPr lang="en-US" altLang="zh-CN" sz="2400" b="1" dirty="0"/>
              <a:t>4. </a:t>
            </a:r>
            <a:r>
              <a:rPr lang="zh-CN" altLang="en-US" sz="2400" b="1" dirty="0"/>
              <a:t>如果只求子序列长度，事实上</a:t>
            </a:r>
            <a:r>
              <a:rPr lang="en-US" altLang="zh-CN" sz="2400" b="1" dirty="0"/>
              <a:t>c</a:t>
            </a:r>
            <a:r>
              <a:rPr lang="zh-CN" altLang="en-US" sz="2400" b="1" dirty="0"/>
              <a:t>（</a:t>
            </a:r>
            <a:r>
              <a:rPr lang="en-US" altLang="zh-CN" sz="2400" b="1" dirty="0" err="1"/>
              <a:t>i</a:t>
            </a:r>
            <a:r>
              <a:rPr lang="zh-CN" altLang="en-US" sz="2400" b="1" dirty="0"/>
              <a:t>，</a:t>
            </a:r>
            <a:r>
              <a:rPr lang="en-US" altLang="zh-CN" sz="2400" b="1" dirty="0"/>
              <a:t>j</a:t>
            </a:r>
            <a:r>
              <a:rPr lang="zh-CN" altLang="en-US" sz="2400" b="1" dirty="0"/>
              <a:t>）只需要数组</a:t>
            </a:r>
            <a:r>
              <a:rPr lang="en-US" altLang="zh-CN" sz="2400" b="1" dirty="0"/>
              <a:t>c</a:t>
            </a:r>
            <a:r>
              <a:rPr lang="zh-CN" altLang="en-US" sz="2400" b="1" dirty="0"/>
              <a:t>的</a:t>
            </a:r>
            <a:r>
              <a:rPr lang="en-US" altLang="zh-CN" sz="2400" b="1" dirty="0" err="1"/>
              <a:t>i</a:t>
            </a:r>
            <a:r>
              <a:rPr lang="zh-CN" altLang="en-US" sz="2400" b="1" dirty="0"/>
              <a:t>和</a:t>
            </a:r>
            <a:r>
              <a:rPr lang="en-US" altLang="zh-CN" sz="2400" b="1" dirty="0"/>
              <a:t>i-1</a:t>
            </a:r>
            <a:r>
              <a:rPr lang="zh-CN" altLang="en-US" sz="2400" b="1" dirty="0"/>
              <a:t>行。空间可进一步减小到</a:t>
            </a:r>
            <a:r>
              <a:rPr lang="en-US" altLang="zh-CN" sz="2400" b="1" dirty="0"/>
              <a:t>O</a:t>
            </a:r>
            <a:r>
              <a:rPr lang="zh-CN" altLang="en-US" sz="2400" b="1" dirty="0"/>
              <a:t>（</a:t>
            </a:r>
            <a:r>
              <a:rPr lang="en-US" altLang="zh-CN" sz="2400" b="1" dirty="0"/>
              <a:t>min{m</a:t>
            </a:r>
            <a:r>
              <a:rPr lang="zh-CN" altLang="en-US" sz="2400" b="1" dirty="0"/>
              <a:t>，</a:t>
            </a:r>
            <a:r>
              <a:rPr lang="en-US" altLang="zh-CN" sz="2400" b="1" dirty="0"/>
              <a:t>n}</a:t>
            </a:r>
            <a:r>
              <a:rPr lang="zh-CN" altLang="en-US" sz="2400" b="1" dirty="0"/>
              <a:t>）</a:t>
            </a:r>
          </a:p>
        </p:txBody>
      </p:sp>
      <p:graphicFrame>
        <p:nvGraphicFramePr>
          <p:cNvPr id="88" name="Object 1"/>
          <p:cNvGraphicFramePr>
            <a:graphicFrameLocks noChangeAspect="1"/>
          </p:cNvGraphicFramePr>
          <p:nvPr>
            <p:extLst>
              <p:ext uri="{D42A27DB-BD31-4B8C-83A1-F6EECF244321}">
                <p14:modId xmlns:p14="http://schemas.microsoft.com/office/powerpoint/2010/main" val="2816259014"/>
              </p:ext>
            </p:extLst>
          </p:nvPr>
        </p:nvGraphicFramePr>
        <p:xfrm>
          <a:off x="1115616" y="2780928"/>
          <a:ext cx="5969787" cy="1296144"/>
        </p:xfrm>
        <a:graphic>
          <a:graphicData uri="http://schemas.openxmlformats.org/presentationml/2006/ole">
            <mc:AlternateContent xmlns:mc="http://schemas.openxmlformats.org/markup-compatibility/2006">
              <mc:Choice xmlns:v="urn:schemas-microsoft-com:vml" Requires="v">
                <p:oleObj spid="_x0000_s88242" name="Equation" r:id="rId3" imgW="3390840" imgH="736560" progId="Equation.3">
                  <p:embed/>
                </p:oleObj>
              </mc:Choice>
              <mc:Fallback>
                <p:oleObj name="Equation" r:id="rId3" imgW="3390840" imgH="7365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2780928"/>
                        <a:ext cx="5969787" cy="1296144"/>
                      </a:xfrm>
                      <a:prstGeom prst="rect">
                        <a:avLst/>
                      </a:prstGeom>
                      <a:noFill/>
                    </p:spPr>
                  </p:pic>
                </p:oleObj>
              </mc:Fallback>
            </mc:AlternateContent>
          </a:graphicData>
        </a:graphic>
      </p:graphicFrame>
    </p:spTree>
    <p:extLst>
      <p:ext uri="{BB962C8B-B14F-4D97-AF65-F5344CB8AC3E}">
        <p14:creationId xmlns:p14="http://schemas.microsoft.com/office/powerpoint/2010/main" val="299542396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凸多边形最优三角剖分</a:t>
            </a:r>
          </a:p>
        </p:txBody>
      </p:sp>
      <p:sp>
        <p:nvSpPr>
          <p:cNvPr id="3" name="内容占位符 2"/>
          <p:cNvSpPr>
            <a:spLocks noGrp="1"/>
          </p:cNvSpPr>
          <p:nvPr>
            <p:ph idx="1"/>
          </p:nvPr>
        </p:nvSpPr>
        <p:spPr>
          <a:xfrm>
            <a:off x="357158" y="1357298"/>
            <a:ext cx="4967294" cy="4876800"/>
          </a:xfrm>
        </p:spPr>
        <p:txBody>
          <a:bodyPr/>
          <a:lstStyle/>
          <a:p>
            <a:r>
              <a:rPr lang="zh-CN" altLang="en-US" dirty="0"/>
              <a:t>多边形</a:t>
            </a:r>
            <a:endParaRPr lang="en-US" altLang="zh-CN" dirty="0"/>
          </a:p>
          <a:p>
            <a:pPr lvl="1"/>
            <a:r>
              <a:rPr lang="en-US" altLang="zh-CN" dirty="0"/>
              <a:t>n</a:t>
            </a:r>
            <a:r>
              <a:rPr lang="zh-CN" altLang="en-US" dirty="0"/>
              <a:t>个顶点的多边形</a:t>
            </a:r>
            <a:r>
              <a:rPr lang="en-US" altLang="zh-CN" dirty="0"/>
              <a:t>P</a:t>
            </a:r>
            <a:r>
              <a:rPr lang="zh-CN" altLang="en-US" dirty="0"/>
              <a:t>可表示为其顶点序列</a:t>
            </a:r>
            <a:r>
              <a:rPr lang="en-US" altLang="zh-CN" dirty="0"/>
              <a:t>P={v</a:t>
            </a:r>
            <a:r>
              <a:rPr lang="en-US" altLang="zh-CN" baseline="-25000" dirty="0"/>
              <a:t>0</a:t>
            </a:r>
            <a:r>
              <a:rPr lang="en-US" altLang="zh-CN" dirty="0"/>
              <a:t>, v</a:t>
            </a:r>
            <a:r>
              <a:rPr lang="en-US" altLang="zh-CN" baseline="-25000" dirty="0"/>
              <a:t>1</a:t>
            </a:r>
            <a:r>
              <a:rPr lang="en-US" altLang="zh-CN" dirty="0"/>
              <a:t>,…, v</a:t>
            </a:r>
            <a:r>
              <a:rPr lang="en-US" altLang="zh-CN" baseline="-25000" dirty="0"/>
              <a:t>n-1</a:t>
            </a:r>
            <a:r>
              <a:rPr lang="en-US" altLang="zh-CN" dirty="0"/>
              <a:t>}</a:t>
            </a:r>
          </a:p>
          <a:p>
            <a:pPr lvl="1"/>
            <a:r>
              <a:rPr lang="zh-CN" altLang="en-US" dirty="0"/>
              <a:t>内部、边界、外部</a:t>
            </a:r>
            <a:endParaRPr lang="en-US" altLang="zh-CN" dirty="0"/>
          </a:p>
          <a:p>
            <a:r>
              <a:rPr lang="zh-CN" altLang="en-US" dirty="0"/>
              <a:t>凸多边形</a:t>
            </a:r>
            <a:endParaRPr lang="en-US" altLang="zh-CN" dirty="0"/>
          </a:p>
          <a:p>
            <a:pPr lvl="1"/>
            <a:r>
              <a:rPr lang="zh-CN" altLang="en-US" dirty="0"/>
              <a:t>边界上或内部任意两点连成的线段都在其内部或边界上</a:t>
            </a:r>
            <a:endParaRPr lang="en-US" altLang="zh-CN" dirty="0"/>
          </a:p>
          <a:p>
            <a:pPr lvl="1"/>
            <a:endParaRPr lang="zh-CN" altLang="en-US" dirty="0"/>
          </a:p>
        </p:txBody>
      </p:sp>
      <p:sp>
        <p:nvSpPr>
          <p:cNvPr id="7" name="TextBox 6"/>
          <p:cNvSpPr txBox="1"/>
          <p:nvPr/>
        </p:nvSpPr>
        <p:spPr>
          <a:xfrm>
            <a:off x="6429388" y="1643050"/>
            <a:ext cx="383438" cy="400110"/>
          </a:xfrm>
          <a:prstGeom prst="rect">
            <a:avLst/>
          </a:prstGeom>
          <a:noFill/>
        </p:spPr>
        <p:txBody>
          <a:bodyPr wrap="none" rtlCol="0">
            <a:spAutoFit/>
          </a:bodyPr>
          <a:lstStyle/>
          <a:p>
            <a:r>
              <a:rPr lang="en-US" altLang="zh-CN" sz="2000" i="1" dirty="0">
                <a:latin typeface="Times New Roman" pitchFamily="18" charset="0"/>
                <a:cs typeface="Times New Roman" pitchFamily="18" charset="0"/>
              </a:rPr>
              <a:t>v</a:t>
            </a:r>
            <a:r>
              <a:rPr lang="en-US" altLang="zh-CN" sz="2000" baseline="-25000" dirty="0">
                <a:latin typeface="Times New Roman" pitchFamily="18" charset="0"/>
                <a:cs typeface="Times New Roman" pitchFamily="18" charset="0"/>
              </a:rPr>
              <a:t>0</a:t>
            </a:r>
            <a:endParaRPr lang="zh-CN" altLang="en-US" sz="2000" baseline="-25000" dirty="0">
              <a:latin typeface="Times New Roman" pitchFamily="18" charset="0"/>
              <a:cs typeface="Times New Roman" pitchFamily="18" charset="0"/>
            </a:endParaRPr>
          </a:p>
        </p:txBody>
      </p:sp>
      <p:sp>
        <p:nvSpPr>
          <p:cNvPr id="8" name="TextBox 7"/>
          <p:cNvSpPr txBox="1"/>
          <p:nvPr/>
        </p:nvSpPr>
        <p:spPr>
          <a:xfrm>
            <a:off x="5429256" y="2214554"/>
            <a:ext cx="383438" cy="400110"/>
          </a:xfrm>
          <a:prstGeom prst="rect">
            <a:avLst/>
          </a:prstGeom>
          <a:noFill/>
        </p:spPr>
        <p:txBody>
          <a:bodyPr wrap="none" rtlCol="0">
            <a:spAutoFit/>
          </a:bodyPr>
          <a:lstStyle/>
          <a:p>
            <a:r>
              <a:rPr lang="en-US" altLang="zh-CN" sz="2000" i="1" dirty="0">
                <a:latin typeface="Times New Roman" pitchFamily="18" charset="0"/>
                <a:cs typeface="Times New Roman" pitchFamily="18" charset="0"/>
              </a:rPr>
              <a:t>v</a:t>
            </a:r>
            <a:r>
              <a:rPr lang="en-US" altLang="zh-CN" sz="2000" baseline="-25000" dirty="0">
                <a:latin typeface="Times New Roman" pitchFamily="18" charset="0"/>
                <a:cs typeface="Times New Roman" pitchFamily="18" charset="0"/>
              </a:rPr>
              <a:t>1</a:t>
            </a:r>
            <a:endParaRPr lang="zh-CN" altLang="en-US" sz="2000" baseline="-25000" dirty="0">
              <a:latin typeface="Times New Roman" pitchFamily="18" charset="0"/>
              <a:cs typeface="Times New Roman" pitchFamily="18" charset="0"/>
            </a:endParaRPr>
          </a:p>
        </p:txBody>
      </p:sp>
      <p:sp>
        <p:nvSpPr>
          <p:cNvPr id="9" name="TextBox 8"/>
          <p:cNvSpPr txBox="1"/>
          <p:nvPr/>
        </p:nvSpPr>
        <p:spPr>
          <a:xfrm>
            <a:off x="5357818" y="3429000"/>
            <a:ext cx="383438" cy="400110"/>
          </a:xfrm>
          <a:prstGeom prst="rect">
            <a:avLst/>
          </a:prstGeom>
          <a:noFill/>
        </p:spPr>
        <p:txBody>
          <a:bodyPr wrap="none" rtlCol="0">
            <a:spAutoFit/>
          </a:bodyPr>
          <a:lstStyle/>
          <a:p>
            <a:r>
              <a:rPr lang="en-US" altLang="zh-CN" sz="2000" i="1" dirty="0">
                <a:latin typeface="Times New Roman" pitchFamily="18" charset="0"/>
                <a:cs typeface="Times New Roman" pitchFamily="18" charset="0"/>
              </a:rPr>
              <a:t>v</a:t>
            </a:r>
            <a:r>
              <a:rPr lang="en-US" altLang="zh-CN" sz="2000" baseline="-25000" dirty="0">
                <a:latin typeface="Times New Roman" pitchFamily="18" charset="0"/>
                <a:cs typeface="Times New Roman" pitchFamily="18" charset="0"/>
              </a:rPr>
              <a:t>2</a:t>
            </a:r>
            <a:endParaRPr lang="zh-CN" altLang="en-US" sz="2000" baseline="-25000" dirty="0">
              <a:latin typeface="Times New Roman" pitchFamily="18" charset="0"/>
              <a:cs typeface="Times New Roman" pitchFamily="18" charset="0"/>
            </a:endParaRPr>
          </a:p>
        </p:txBody>
      </p:sp>
      <p:sp>
        <p:nvSpPr>
          <p:cNvPr id="10" name="TextBox 9"/>
          <p:cNvSpPr txBox="1"/>
          <p:nvPr/>
        </p:nvSpPr>
        <p:spPr>
          <a:xfrm>
            <a:off x="6715140" y="4500570"/>
            <a:ext cx="383438" cy="400110"/>
          </a:xfrm>
          <a:prstGeom prst="rect">
            <a:avLst/>
          </a:prstGeom>
          <a:noFill/>
        </p:spPr>
        <p:txBody>
          <a:bodyPr wrap="square" rtlCol="0">
            <a:spAutoFit/>
          </a:bodyPr>
          <a:lstStyle/>
          <a:p>
            <a:r>
              <a:rPr lang="en-US" altLang="zh-CN" sz="2000" i="1" dirty="0">
                <a:latin typeface="Times New Roman" pitchFamily="18" charset="0"/>
                <a:cs typeface="Times New Roman" pitchFamily="18" charset="0"/>
              </a:rPr>
              <a:t>v</a:t>
            </a:r>
            <a:r>
              <a:rPr lang="en-US" altLang="zh-CN" sz="2000" baseline="-25000" dirty="0">
                <a:latin typeface="Times New Roman" pitchFamily="18" charset="0"/>
                <a:cs typeface="Times New Roman" pitchFamily="18" charset="0"/>
              </a:rPr>
              <a:t>3</a:t>
            </a:r>
            <a:endParaRPr lang="zh-CN" altLang="en-US" sz="2000" baseline="-25000" dirty="0">
              <a:latin typeface="Times New Roman" pitchFamily="18" charset="0"/>
              <a:cs typeface="Times New Roman" pitchFamily="18" charset="0"/>
            </a:endParaRPr>
          </a:p>
        </p:txBody>
      </p:sp>
      <p:sp>
        <p:nvSpPr>
          <p:cNvPr id="11" name="TextBox 10"/>
          <p:cNvSpPr txBox="1"/>
          <p:nvPr/>
        </p:nvSpPr>
        <p:spPr>
          <a:xfrm>
            <a:off x="8001024" y="3929066"/>
            <a:ext cx="383438" cy="400110"/>
          </a:xfrm>
          <a:prstGeom prst="rect">
            <a:avLst/>
          </a:prstGeom>
          <a:noFill/>
        </p:spPr>
        <p:txBody>
          <a:bodyPr wrap="square" rtlCol="0">
            <a:spAutoFit/>
          </a:bodyPr>
          <a:lstStyle/>
          <a:p>
            <a:r>
              <a:rPr lang="en-US" altLang="zh-CN" sz="2000" i="1" dirty="0">
                <a:latin typeface="Times New Roman" pitchFamily="18" charset="0"/>
                <a:cs typeface="Times New Roman" pitchFamily="18" charset="0"/>
              </a:rPr>
              <a:t>v</a:t>
            </a:r>
            <a:r>
              <a:rPr lang="en-US" altLang="zh-CN" sz="2000" baseline="-25000" dirty="0">
                <a:latin typeface="Times New Roman" pitchFamily="18" charset="0"/>
                <a:cs typeface="Times New Roman" pitchFamily="18" charset="0"/>
              </a:rPr>
              <a:t>4</a:t>
            </a:r>
            <a:endParaRPr lang="zh-CN" altLang="en-US" sz="2000" baseline="-25000" dirty="0">
              <a:latin typeface="Times New Roman" pitchFamily="18" charset="0"/>
              <a:cs typeface="Times New Roman" pitchFamily="18" charset="0"/>
            </a:endParaRPr>
          </a:p>
        </p:txBody>
      </p:sp>
      <p:sp>
        <p:nvSpPr>
          <p:cNvPr id="12" name="TextBox 11"/>
          <p:cNvSpPr txBox="1"/>
          <p:nvPr/>
        </p:nvSpPr>
        <p:spPr>
          <a:xfrm>
            <a:off x="8215338" y="2643182"/>
            <a:ext cx="383438" cy="400110"/>
          </a:xfrm>
          <a:prstGeom prst="rect">
            <a:avLst/>
          </a:prstGeom>
          <a:noFill/>
        </p:spPr>
        <p:txBody>
          <a:bodyPr wrap="none" rtlCol="0">
            <a:spAutoFit/>
          </a:bodyPr>
          <a:lstStyle/>
          <a:p>
            <a:r>
              <a:rPr lang="en-US" altLang="zh-CN" sz="2000" i="1" dirty="0">
                <a:latin typeface="Times New Roman" pitchFamily="18" charset="0"/>
                <a:cs typeface="Times New Roman" pitchFamily="18" charset="0"/>
              </a:rPr>
              <a:t>v</a:t>
            </a:r>
            <a:r>
              <a:rPr lang="en-US" altLang="zh-CN" sz="2000" baseline="-25000" dirty="0">
                <a:latin typeface="Times New Roman" pitchFamily="18" charset="0"/>
                <a:cs typeface="Times New Roman" pitchFamily="18" charset="0"/>
              </a:rPr>
              <a:t>5</a:t>
            </a:r>
            <a:endParaRPr lang="zh-CN" altLang="en-US" sz="2000" baseline="-25000" dirty="0">
              <a:latin typeface="Times New Roman" pitchFamily="18" charset="0"/>
              <a:cs typeface="Times New Roman" pitchFamily="18" charset="0"/>
            </a:endParaRPr>
          </a:p>
        </p:txBody>
      </p:sp>
      <p:sp>
        <p:nvSpPr>
          <p:cNvPr id="13" name="TextBox 12"/>
          <p:cNvSpPr txBox="1"/>
          <p:nvPr/>
        </p:nvSpPr>
        <p:spPr>
          <a:xfrm>
            <a:off x="7786710" y="1643050"/>
            <a:ext cx="383438" cy="400110"/>
          </a:xfrm>
          <a:prstGeom prst="rect">
            <a:avLst/>
          </a:prstGeom>
          <a:noFill/>
        </p:spPr>
        <p:txBody>
          <a:bodyPr wrap="none" rtlCol="0">
            <a:spAutoFit/>
          </a:bodyPr>
          <a:lstStyle/>
          <a:p>
            <a:r>
              <a:rPr lang="en-US" altLang="zh-CN" sz="2000" i="1" dirty="0">
                <a:latin typeface="Times New Roman" pitchFamily="18" charset="0"/>
                <a:cs typeface="Times New Roman" pitchFamily="18" charset="0"/>
              </a:rPr>
              <a:t>v</a:t>
            </a:r>
            <a:r>
              <a:rPr lang="en-US" altLang="zh-CN" sz="2000" baseline="-25000" dirty="0">
                <a:latin typeface="Times New Roman" pitchFamily="18" charset="0"/>
                <a:cs typeface="Times New Roman" pitchFamily="18" charset="0"/>
              </a:rPr>
              <a:t>6</a:t>
            </a:r>
            <a:endParaRPr lang="zh-CN" altLang="en-US" sz="2000" baseline="-25000" dirty="0">
              <a:latin typeface="Times New Roman" pitchFamily="18" charset="0"/>
              <a:cs typeface="Times New Roman" pitchFamily="18" charset="0"/>
            </a:endParaRPr>
          </a:p>
        </p:txBody>
      </p:sp>
      <p:sp>
        <p:nvSpPr>
          <p:cNvPr id="16" name="任意多边形 15"/>
          <p:cNvSpPr/>
          <p:nvPr/>
        </p:nvSpPr>
        <p:spPr bwMode="auto">
          <a:xfrm>
            <a:off x="5643570" y="2071678"/>
            <a:ext cx="2643206" cy="2357454"/>
          </a:xfrm>
          <a:custGeom>
            <a:avLst/>
            <a:gdLst>
              <a:gd name="connsiteX0" fmla="*/ 998621 w 2827421"/>
              <a:gd name="connsiteY0" fmla="*/ 0 h 2550694"/>
              <a:gd name="connsiteX1" fmla="*/ 2286000 w 2827421"/>
              <a:gd name="connsiteY1" fmla="*/ 12031 h 2550694"/>
              <a:gd name="connsiteX2" fmla="*/ 2827421 w 2827421"/>
              <a:gd name="connsiteY2" fmla="*/ 757989 h 2550694"/>
              <a:gd name="connsiteX3" fmla="*/ 2574758 w 2827421"/>
              <a:gd name="connsiteY3" fmla="*/ 1997242 h 2550694"/>
              <a:gd name="connsiteX4" fmla="*/ 1311442 w 2827421"/>
              <a:gd name="connsiteY4" fmla="*/ 2550694 h 2550694"/>
              <a:gd name="connsiteX5" fmla="*/ 0 w 2827421"/>
              <a:gd name="connsiteY5" fmla="*/ 1552073 h 2550694"/>
              <a:gd name="connsiteX6" fmla="*/ 132347 w 2827421"/>
              <a:gd name="connsiteY6" fmla="*/ 433136 h 2550694"/>
              <a:gd name="connsiteX7" fmla="*/ 998621 w 2827421"/>
              <a:gd name="connsiteY7" fmla="*/ 0 h 2550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7421" h="2550694">
                <a:moveTo>
                  <a:pt x="998621" y="0"/>
                </a:moveTo>
                <a:lnTo>
                  <a:pt x="2286000" y="12031"/>
                </a:lnTo>
                <a:lnTo>
                  <a:pt x="2827421" y="757989"/>
                </a:lnTo>
                <a:lnTo>
                  <a:pt x="2574758" y="1997242"/>
                </a:lnTo>
                <a:lnTo>
                  <a:pt x="1311442" y="2550694"/>
                </a:lnTo>
                <a:lnTo>
                  <a:pt x="0" y="1552073"/>
                </a:lnTo>
                <a:lnTo>
                  <a:pt x="132347" y="433136"/>
                </a:lnTo>
                <a:lnTo>
                  <a:pt x="998621" y="0"/>
                </a:lnTo>
                <a:close/>
              </a:path>
            </a:pathLst>
          </a:custGeom>
          <a:no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200" b="0" i="0" u="none" strike="noStrike" cap="none" normalizeH="0" baseline="0">
              <a:ln>
                <a:noFill/>
              </a:ln>
              <a:solidFill>
                <a:schemeClr val="tx1"/>
              </a:solidFill>
              <a:effectLst/>
              <a:latin typeface="Times New Roman" pitchFamily="18" charset="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凸多边形最优三角剖分</a:t>
            </a:r>
          </a:p>
        </p:txBody>
      </p:sp>
      <p:sp>
        <p:nvSpPr>
          <p:cNvPr id="3" name="内容占位符 2"/>
          <p:cNvSpPr>
            <a:spLocks noGrp="1"/>
          </p:cNvSpPr>
          <p:nvPr>
            <p:ph idx="1"/>
          </p:nvPr>
        </p:nvSpPr>
        <p:spPr>
          <a:xfrm>
            <a:off x="571472" y="1500174"/>
            <a:ext cx="5000660" cy="4876800"/>
          </a:xfrm>
        </p:spPr>
        <p:txBody>
          <a:bodyPr/>
          <a:lstStyle/>
          <a:p>
            <a:r>
              <a:rPr lang="zh-CN" altLang="en-US" dirty="0"/>
              <a:t>弦</a:t>
            </a:r>
            <a:endParaRPr lang="en-US" altLang="zh-CN" dirty="0"/>
          </a:p>
          <a:p>
            <a:pPr lvl="1"/>
            <a:r>
              <a:rPr lang="zh-CN" altLang="en-US" dirty="0"/>
              <a:t>连接多边形上不相邻顶点</a:t>
            </a:r>
            <a:r>
              <a:rPr lang="en-US" altLang="zh-CN" dirty="0"/>
              <a:t>v</a:t>
            </a:r>
            <a:r>
              <a:rPr lang="en-US" altLang="zh-CN" baseline="-25000" dirty="0"/>
              <a:t>i</a:t>
            </a:r>
            <a:r>
              <a:rPr lang="zh-CN" altLang="en-US" dirty="0"/>
              <a:t>和</a:t>
            </a:r>
            <a:r>
              <a:rPr lang="en-US" altLang="zh-CN" dirty="0" err="1"/>
              <a:t>v</a:t>
            </a:r>
            <a:r>
              <a:rPr lang="en-US" altLang="zh-CN" baseline="-25000" dirty="0" err="1"/>
              <a:t>j</a:t>
            </a:r>
            <a:r>
              <a:rPr lang="zh-CN" altLang="en-US" dirty="0"/>
              <a:t>的线段</a:t>
            </a:r>
            <a:endParaRPr lang="en-US" altLang="zh-CN" dirty="0"/>
          </a:p>
          <a:p>
            <a:r>
              <a:rPr lang="zh-CN" altLang="en-US" dirty="0"/>
              <a:t>三角剖分</a:t>
            </a:r>
            <a:endParaRPr lang="en-US" altLang="zh-CN" dirty="0"/>
          </a:p>
          <a:p>
            <a:pPr lvl="1"/>
            <a:r>
              <a:rPr lang="zh-CN" altLang="en-US" dirty="0"/>
              <a:t>将多边形划分为不相交的三角形的弦的集合</a:t>
            </a:r>
          </a:p>
        </p:txBody>
      </p:sp>
      <p:sp>
        <p:nvSpPr>
          <p:cNvPr id="4" name="TextBox 3"/>
          <p:cNvSpPr txBox="1"/>
          <p:nvPr/>
        </p:nvSpPr>
        <p:spPr>
          <a:xfrm>
            <a:off x="6572264" y="1643050"/>
            <a:ext cx="383438" cy="400110"/>
          </a:xfrm>
          <a:prstGeom prst="rect">
            <a:avLst/>
          </a:prstGeom>
          <a:noFill/>
        </p:spPr>
        <p:txBody>
          <a:bodyPr wrap="none" rtlCol="0">
            <a:spAutoFit/>
          </a:bodyPr>
          <a:lstStyle/>
          <a:p>
            <a:r>
              <a:rPr lang="en-US" altLang="zh-CN" sz="2000" i="1" dirty="0">
                <a:latin typeface="Times New Roman" pitchFamily="18" charset="0"/>
                <a:cs typeface="Times New Roman" pitchFamily="18" charset="0"/>
              </a:rPr>
              <a:t>v</a:t>
            </a:r>
            <a:r>
              <a:rPr lang="en-US" altLang="zh-CN" sz="2000" baseline="-25000" dirty="0">
                <a:latin typeface="Times New Roman" pitchFamily="18" charset="0"/>
                <a:cs typeface="Times New Roman" pitchFamily="18" charset="0"/>
              </a:rPr>
              <a:t>0</a:t>
            </a:r>
            <a:endParaRPr lang="zh-CN" altLang="en-US" sz="2000" baseline="-25000" dirty="0">
              <a:latin typeface="Times New Roman" pitchFamily="18" charset="0"/>
              <a:cs typeface="Times New Roman" pitchFamily="18" charset="0"/>
            </a:endParaRPr>
          </a:p>
        </p:txBody>
      </p:sp>
      <p:sp>
        <p:nvSpPr>
          <p:cNvPr id="5" name="TextBox 4"/>
          <p:cNvSpPr txBox="1"/>
          <p:nvPr/>
        </p:nvSpPr>
        <p:spPr>
          <a:xfrm>
            <a:off x="5572132" y="2214554"/>
            <a:ext cx="383438" cy="400110"/>
          </a:xfrm>
          <a:prstGeom prst="rect">
            <a:avLst/>
          </a:prstGeom>
          <a:noFill/>
        </p:spPr>
        <p:txBody>
          <a:bodyPr wrap="none" rtlCol="0">
            <a:spAutoFit/>
          </a:bodyPr>
          <a:lstStyle/>
          <a:p>
            <a:r>
              <a:rPr lang="en-US" altLang="zh-CN" sz="2000" i="1" dirty="0">
                <a:latin typeface="Times New Roman" pitchFamily="18" charset="0"/>
                <a:cs typeface="Times New Roman" pitchFamily="18" charset="0"/>
              </a:rPr>
              <a:t>v</a:t>
            </a:r>
            <a:r>
              <a:rPr lang="en-US" altLang="zh-CN" sz="2000" baseline="-25000" dirty="0">
                <a:latin typeface="Times New Roman" pitchFamily="18" charset="0"/>
                <a:cs typeface="Times New Roman" pitchFamily="18" charset="0"/>
              </a:rPr>
              <a:t>1</a:t>
            </a:r>
            <a:endParaRPr lang="zh-CN" altLang="en-US" sz="2000" baseline="-25000" dirty="0">
              <a:latin typeface="Times New Roman" pitchFamily="18" charset="0"/>
              <a:cs typeface="Times New Roman" pitchFamily="18" charset="0"/>
            </a:endParaRPr>
          </a:p>
        </p:txBody>
      </p:sp>
      <p:sp>
        <p:nvSpPr>
          <p:cNvPr id="6" name="TextBox 5"/>
          <p:cNvSpPr txBox="1"/>
          <p:nvPr/>
        </p:nvSpPr>
        <p:spPr>
          <a:xfrm>
            <a:off x="5500694" y="3429000"/>
            <a:ext cx="383438" cy="400110"/>
          </a:xfrm>
          <a:prstGeom prst="rect">
            <a:avLst/>
          </a:prstGeom>
          <a:noFill/>
        </p:spPr>
        <p:txBody>
          <a:bodyPr wrap="none" rtlCol="0">
            <a:spAutoFit/>
          </a:bodyPr>
          <a:lstStyle/>
          <a:p>
            <a:r>
              <a:rPr lang="en-US" altLang="zh-CN" sz="2000" i="1" dirty="0">
                <a:latin typeface="Times New Roman" pitchFamily="18" charset="0"/>
                <a:cs typeface="Times New Roman" pitchFamily="18" charset="0"/>
              </a:rPr>
              <a:t>v</a:t>
            </a:r>
            <a:r>
              <a:rPr lang="en-US" altLang="zh-CN" sz="2000" baseline="-25000" dirty="0">
                <a:latin typeface="Times New Roman" pitchFamily="18" charset="0"/>
                <a:cs typeface="Times New Roman" pitchFamily="18" charset="0"/>
              </a:rPr>
              <a:t>2</a:t>
            </a:r>
            <a:endParaRPr lang="zh-CN" altLang="en-US" sz="2000" baseline="-25000" dirty="0">
              <a:latin typeface="Times New Roman" pitchFamily="18" charset="0"/>
              <a:cs typeface="Times New Roman" pitchFamily="18" charset="0"/>
            </a:endParaRPr>
          </a:p>
        </p:txBody>
      </p:sp>
      <p:sp>
        <p:nvSpPr>
          <p:cNvPr id="7" name="TextBox 6"/>
          <p:cNvSpPr txBox="1"/>
          <p:nvPr/>
        </p:nvSpPr>
        <p:spPr>
          <a:xfrm>
            <a:off x="6858016" y="4500570"/>
            <a:ext cx="383438" cy="400110"/>
          </a:xfrm>
          <a:prstGeom prst="rect">
            <a:avLst/>
          </a:prstGeom>
          <a:noFill/>
        </p:spPr>
        <p:txBody>
          <a:bodyPr wrap="square" rtlCol="0">
            <a:spAutoFit/>
          </a:bodyPr>
          <a:lstStyle/>
          <a:p>
            <a:r>
              <a:rPr lang="en-US" altLang="zh-CN" sz="2000" i="1" dirty="0">
                <a:latin typeface="Times New Roman" pitchFamily="18" charset="0"/>
                <a:cs typeface="Times New Roman" pitchFamily="18" charset="0"/>
              </a:rPr>
              <a:t>v</a:t>
            </a:r>
            <a:r>
              <a:rPr lang="en-US" altLang="zh-CN" sz="2000" baseline="-25000" dirty="0">
                <a:latin typeface="Times New Roman" pitchFamily="18" charset="0"/>
                <a:cs typeface="Times New Roman" pitchFamily="18" charset="0"/>
              </a:rPr>
              <a:t>3</a:t>
            </a:r>
            <a:endParaRPr lang="zh-CN" altLang="en-US" sz="2000" baseline="-25000" dirty="0">
              <a:latin typeface="Times New Roman" pitchFamily="18" charset="0"/>
              <a:cs typeface="Times New Roman" pitchFamily="18" charset="0"/>
            </a:endParaRPr>
          </a:p>
        </p:txBody>
      </p:sp>
      <p:sp>
        <p:nvSpPr>
          <p:cNvPr id="8" name="TextBox 7"/>
          <p:cNvSpPr txBox="1"/>
          <p:nvPr/>
        </p:nvSpPr>
        <p:spPr>
          <a:xfrm>
            <a:off x="8143900" y="3929066"/>
            <a:ext cx="383438" cy="400110"/>
          </a:xfrm>
          <a:prstGeom prst="rect">
            <a:avLst/>
          </a:prstGeom>
          <a:noFill/>
        </p:spPr>
        <p:txBody>
          <a:bodyPr wrap="square" rtlCol="0">
            <a:spAutoFit/>
          </a:bodyPr>
          <a:lstStyle/>
          <a:p>
            <a:r>
              <a:rPr lang="en-US" altLang="zh-CN" sz="2000" i="1" dirty="0">
                <a:latin typeface="Times New Roman" pitchFamily="18" charset="0"/>
                <a:cs typeface="Times New Roman" pitchFamily="18" charset="0"/>
              </a:rPr>
              <a:t>v</a:t>
            </a:r>
            <a:r>
              <a:rPr lang="en-US" altLang="zh-CN" sz="2000" baseline="-25000" dirty="0">
                <a:latin typeface="Times New Roman" pitchFamily="18" charset="0"/>
                <a:cs typeface="Times New Roman" pitchFamily="18" charset="0"/>
              </a:rPr>
              <a:t>4</a:t>
            </a:r>
            <a:endParaRPr lang="zh-CN" altLang="en-US" sz="2000" baseline="-25000" dirty="0">
              <a:latin typeface="Times New Roman" pitchFamily="18" charset="0"/>
              <a:cs typeface="Times New Roman" pitchFamily="18" charset="0"/>
            </a:endParaRPr>
          </a:p>
        </p:txBody>
      </p:sp>
      <p:sp>
        <p:nvSpPr>
          <p:cNvPr id="9" name="TextBox 8"/>
          <p:cNvSpPr txBox="1"/>
          <p:nvPr/>
        </p:nvSpPr>
        <p:spPr>
          <a:xfrm>
            <a:off x="8429652" y="2857496"/>
            <a:ext cx="383438" cy="400110"/>
          </a:xfrm>
          <a:prstGeom prst="rect">
            <a:avLst/>
          </a:prstGeom>
          <a:noFill/>
        </p:spPr>
        <p:txBody>
          <a:bodyPr wrap="none" rtlCol="0">
            <a:spAutoFit/>
          </a:bodyPr>
          <a:lstStyle/>
          <a:p>
            <a:r>
              <a:rPr lang="en-US" altLang="zh-CN" sz="2000" i="1" dirty="0">
                <a:latin typeface="Times New Roman" pitchFamily="18" charset="0"/>
                <a:cs typeface="Times New Roman" pitchFamily="18" charset="0"/>
              </a:rPr>
              <a:t>v</a:t>
            </a:r>
            <a:r>
              <a:rPr lang="en-US" altLang="zh-CN" sz="2000" baseline="-25000" dirty="0">
                <a:latin typeface="Times New Roman" pitchFamily="18" charset="0"/>
                <a:cs typeface="Times New Roman" pitchFamily="18" charset="0"/>
              </a:rPr>
              <a:t>5</a:t>
            </a:r>
            <a:endParaRPr lang="zh-CN" altLang="en-US" sz="2000" baseline="-25000" dirty="0">
              <a:latin typeface="Times New Roman" pitchFamily="18" charset="0"/>
              <a:cs typeface="Times New Roman" pitchFamily="18" charset="0"/>
            </a:endParaRPr>
          </a:p>
        </p:txBody>
      </p:sp>
      <p:sp>
        <p:nvSpPr>
          <p:cNvPr id="10" name="TextBox 9"/>
          <p:cNvSpPr txBox="1"/>
          <p:nvPr/>
        </p:nvSpPr>
        <p:spPr>
          <a:xfrm>
            <a:off x="7929586" y="1643050"/>
            <a:ext cx="383438" cy="400110"/>
          </a:xfrm>
          <a:prstGeom prst="rect">
            <a:avLst/>
          </a:prstGeom>
          <a:noFill/>
        </p:spPr>
        <p:txBody>
          <a:bodyPr wrap="none" rtlCol="0">
            <a:spAutoFit/>
          </a:bodyPr>
          <a:lstStyle/>
          <a:p>
            <a:r>
              <a:rPr lang="en-US" altLang="zh-CN" sz="2000" i="1" dirty="0">
                <a:latin typeface="Times New Roman" pitchFamily="18" charset="0"/>
                <a:cs typeface="Times New Roman" pitchFamily="18" charset="0"/>
              </a:rPr>
              <a:t>v</a:t>
            </a:r>
            <a:r>
              <a:rPr lang="en-US" altLang="zh-CN" sz="2000" baseline="-25000" dirty="0">
                <a:latin typeface="Times New Roman" pitchFamily="18" charset="0"/>
                <a:cs typeface="Times New Roman" pitchFamily="18" charset="0"/>
              </a:rPr>
              <a:t>6</a:t>
            </a:r>
            <a:endParaRPr lang="zh-CN" altLang="en-US" sz="2000" baseline="-25000" dirty="0">
              <a:latin typeface="Times New Roman" pitchFamily="18" charset="0"/>
              <a:cs typeface="Times New Roman" pitchFamily="18" charset="0"/>
            </a:endParaRPr>
          </a:p>
        </p:txBody>
      </p:sp>
      <p:sp>
        <p:nvSpPr>
          <p:cNvPr id="11" name="任意多边形 10"/>
          <p:cNvSpPr/>
          <p:nvPr/>
        </p:nvSpPr>
        <p:spPr bwMode="auto">
          <a:xfrm>
            <a:off x="5786446" y="2071678"/>
            <a:ext cx="2643206" cy="2357454"/>
          </a:xfrm>
          <a:custGeom>
            <a:avLst/>
            <a:gdLst>
              <a:gd name="connsiteX0" fmla="*/ 998621 w 2827421"/>
              <a:gd name="connsiteY0" fmla="*/ 0 h 2550694"/>
              <a:gd name="connsiteX1" fmla="*/ 2286000 w 2827421"/>
              <a:gd name="connsiteY1" fmla="*/ 12031 h 2550694"/>
              <a:gd name="connsiteX2" fmla="*/ 2827421 w 2827421"/>
              <a:gd name="connsiteY2" fmla="*/ 757989 h 2550694"/>
              <a:gd name="connsiteX3" fmla="*/ 2574758 w 2827421"/>
              <a:gd name="connsiteY3" fmla="*/ 1997242 h 2550694"/>
              <a:gd name="connsiteX4" fmla="*/ 1311442 w 2827421"/>
              <a:gd name="connsiteY4" fmla="*/ 2550694 h 2550694"/>
              <a:gd name="connsiteX5" fmla="*/ 0 w 2827421"/>
              <a:gd name="connsiteY5" fmla="*/ 1552073 h 2550694"/>
              <a:gd name="connsiteX6" fmla="*/ 132347 w 2827421"/>
              <a:gd name="connsiteY6" fmla="*/ 433136 h 2550694"/>
              <a:gd name="connsiteX7" fmla="*/ 998621 w 2827421"/>
              <a:gd name="connsiteY7" fmla="*/ 0 h 2550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7421" h="2550694">
                <a:moveTo>
                  <a:pt x="998621" y="0"/>
                </a:moveTo>
                <a:lnTo>
                  <a:pt x="2286000" y="12031"/>
                </a:lnTo>
                <a:lnTo>
                  <a:pt x="2827421" y="757989"/>
                </a:lnTo>
                <a:lnTo>
                  <a:pt x="2574758" y="1997242"/>
                </a:lnTo>
                <a:lnTo>
                  <a:pt x="1311442" y="2550694"/>
                </a:lnTo>
                <a:lnTo>
                  <a:pt x="0" y="1552073"/>
                </a:lnTo>
                <a:lnTo>
                  <a:pt x="132347" y="433136"/>
                </a:lnTo>
                <a:lnTo>
                  <a:pt x="998621" y="0"/>
                </a:lnTo>
                <a:close/>
              </a:path>
            </a:pathLst>
          </a:custGeom>
          <a:no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200" b="0" i="0" u="none" strike="noStrike" cap="none" normalizeH="0" baseline="0">
              <a:ln>
                <a:noFill/>
              </a:ln>
              <a:solidFill>
                <a:schemeClr val="tx1"/>
              </a:solidFill>
              <a:effectLst/>
              <a:latin typeface="Times New Roman" pitchFamily="18" charset="0"/>
              <a:ea typeface="宋体" charset="-122"/>
            </a:endParaRPr>
          </a:p>
        </p:txBody>
      </p:sp>
      <p:cxnSp>
        <p:nvCxnSpPr>
          <p:cNvPr id="13" name="直接连接符 12"/>
          <p:cNvCxnSpPr>
            <a:stCxn id="11" idx="6"/>
            <a:endCxn id="11" idx="3"/>
          </p:cNvCxnSpPr>
          <p:nvPr/>
        </p:nvCxnSpPr>
        <p:spPr bwMode="auto">
          <a:xfrm>
            <a:off x="5910170" y="2472000"/>
            <a:ext cx="2283282" cy="1445609"/>
          </a:xfrm>
          <a:prstGeom prst="line">
            <a:avLst/>
          </a:prstGeom>
          <a:solidFill>
            <a:schemeClr val="accent1"/>
          </a:solidFill>
          <a:ln w="38100" cap="flat" cmpd="sng" algn="ctr">
            <a:solidFill>
              <a:srgbClr val="FF0000"/>
            </a:solidFill>
            <a:prstDash val="dash"/>
            <a:round/>
            <a:headEnd type="none" w="med" len="med"/>
            <a:tailEnd type="none" w="med" len="med"/>
          </a:ln>
          <a:effectLst/>
        </p:spPr>
      </p:cxnSp>
      <p:cxnSp>
        <p:nvCxnSpPr>
          <p:cNvPr id="14" name="直接连接符 13"/>
          <p:cNvCxnSpPr>
            <a:stCxn id="11" idx="6"/>
            <a:endCxn id="11" idx="4"/>
          </p:cNvCxnSpPr>
          <p:nvPr/>
        </p:nvCxnSpPr>
        <p:spPr bwMode="auto">
          <a:xfrm>
            <a:off x="5910170" y="2472000"/>
            <a:ext cx="1102274" cy="1957132"/>
          </a:xfrm>
          <a:prstGeom prst="line">
            <a:avLst/>
          </a:prstGeom>
          <a:solidFill>
            <a:schemeClr val="accent1"/>
          </a:solidFill>
          <a:ln w="38100" cap="flat" cmpd="sng" algn="ctr">
            <a:solidFill>
              <a:srgbClr val="FF0000"/>
            </a:solidFill>
            <a:prstDash val="dash"/>
            <a:round/>
            <a:headEnd type="none" w="med" len="med"/>
            <a:tailEnd type="none" w="med" len="med"/>
          </a:ln>
          <a:effectLst/>
        </p:spPr>
      </p:cxnSp>
      <p:cxnSp>
        <p:nvCxnSpPr>
          <p:cNvPr id="17" name="直接连接符 16"/>
          <p:cNvCxnSpPr>
            <a:stCxn id="11" idx="2"/>
            <a:endCxn id="11" idx="0"/>
          </p:cNvCxnSpPr>
          <p:nvPr/>
        </p:nvCxnSpPr>
        <p:spPr bwMode="auto">
          <a:xfrm flipH="1" flipV="1">
            <a:off x="6720004" y="2071678"/>
            <a:ext cx="1709648" cy="700564"/>
          </a:xfrm>
          <a:prstGeom prst="line">
            <a:avLst/>
          </a:prstGeom>
          <a:solidFill>
            <a:schemeClr val="accent1"/>
          </a:solidFill>
          <a:ln w="38100" cap="flat" cmpd="sng" algn="ctr">
            <a:solidFill>
              <a:srgbClr val="FF0000"/>
            </a:solidFill>
            <a:prstDash val="dash"/>
            <a:round/>
            <a:headEnd type="none" w="med" len="med"/>
            <a:tailEnd type="none" w="med" len="med"/>
          </a:ln>
          <a:effectLst/>
        </p:spPr>
      </p:cxnSp>
      <p:cxnSp>
        <p:nvCxnSpPr>
          <p:cNvPr id="21" name="直接连接符 20"/>
          <p:cNvCxnSpPr>
            <a:stCxn id="11" idx="0"/>
            <a:endCxn id="11" idx="3"/>
          </p:cNvCxnSpPr>
          <p:nvPr/>
        </p:nvCxnSpPr>
        <p:spPr bwMode="auto">
          <a:xfrm>
            <a:off x="6720004" y="2071678"/>
            <a:ext cx="1473448" cy="1845931"/>
          </a:xfrm>
          <a:prstGeom prst="line">
            <a:avLst/>
          </a:prstGeom>
          <a:solidFill>
            <a:schemeClr val="accent1"/>
          </a:solidFill>
          <a:ln w="38100" cap="flat" cmpd="sng" algn="ctr">
            <a:solidFill>
              <a:srgbClr val="FF0000"/>
            </a:solidFill>
            <a:prstDash val="dash"/>
            <a:round/>
            <a:headEnd type="none" w="med" len="med"/>
            <a:tailEnd type="none" w="med" len="med"/>
          </a:ln>
          <a:effectLst/>
        </p:spPr>
      </p:cxnSp>
      <p:sp>
        <p:nvSpPr>
          <p:cNvPr id="34" name="任意多边形 33"/>
          <p:cNvSpPr/>
          <p:nvPr/>
        </p:nvSpPr>
        <p:spPr bwMode="auto">
          <a:xfrm>
            <a:off x="3500430" y="4286256"/>
            <a:ext cx="2643206" cy="2357454"/>
          </a:xfrm>
          <a:custGeom>
            <a:avLst/>
            <a:gdLst>
              <a:gd name="connsiteX0" fmla="*/ 998621 w 2827421"/>
              <a:gd name="connsiteY0" fmla="*/ 0 h 2550694"/>
              <a:gd name="connsiteX1" fmla="*/ 2286000 w 2827421"/>
              <a:gd name="connsiteY1" fmla="*/ 12031 h 2550694"/>
              <a:gd name="connsiteX2" fmla="*/ 2827421 w 2827421"/>
              <a:gd name="connsiteY2" fmla="*/ 757989 h 2550694"/>
              <a:gd name="connsiteX3" fmla="*/ 2574758 w 2827421"/>
              <a:gd name="connsiteY3" fmla="*/ 1997242 h 2550694"/>
              <a:gd name="connsiteX4" fmla="*/ 1311442 w 2827421"/>
              <a:gd name="connsiteY4" fmla="*/ 2550694 h 2550694"/>
              <a:gd name="connsiteX5" fmla="*/ 0 w 2827421"/>
              <a:gd name="connsiteY5" fmla="*/ 1552073 h 2550694"/>
              <a:gd name="connsiteX6" fmla="*/ 132347 w 2827421"/>
              <a:gd name="connsiteY6" fmla="*/ 433136 h 2550694"/>
              <a:gd name="connsiteX7" fmla="*/ 998621 w 2827421"/>
              <a:gd name="connsiteY7" fmla="*/ 0 h 2550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7421" h="2550694">
                <a:moveTo>
                  <a:pt x="998621" y="0"/>
                </a:moveTo>
                <a:lnTo>
                  <a:pt x="2286000" y="12031"/>
                </a:lnTo>
                <a:lnTo>
                  <a:pt x="2827421" y="757989"/>
                </a:lnTo>
                <a:lnTo>
                  <a:pt x="2574758" y="1997242"/>
                </a:lnTo>
                <a:lnTo>
                  <a:pt x="1311442" y="2550694"/>
                </a:lnTo>
                <a:lnTo>
                  <a:pt x="0" y="1552073"/>
                </a:lnTo>
                <a:lnTo>
                  <a:pt x="132347" y="433136"/>
                </a:lnTo>
                <a:lnTo>
                  <a:pt x="998621" y="0"/>
                </a:lnTo>
                <a:close/>
              </a:path>
            </a:pathLst>
          </a:custGeom>
          <a:no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200" b="0" i="0" u="none" strike="noStrike" cap="none" normalizeH="0" baseline="0">
              <a:ln>
                <a:noFill/>
              </a:ln>
              <a:solidFill>
                <a:schemeClr val="tx1"/>
              </a:solidFill>
              <a:effectLst/>
              <a:latin typeface="Times New Roman" pitchFamily="18" charset="0"/>
              <a:ea typeface="宋体" charset="-122"/>
            </a:endParaRPr>
          </a:p>
        </p:txBody>
      </p:sp>
      <p:cxnSp>
        <p:nvCxnSpPr>
          <p:cNvPr id="35" name="直接连接符 34"/>
          <p:cNvCxnSpPr>
            <a:stCxn id="34" idx="6"/>
            <a:endCxn id="34" idx="2"/>
          </p:cNvCxnSpPr>
          <p:nvPr/>
        </p:nvCxnSpPr>
        <p:spPr bwMode="auto">
          <a:xfrm>
            <a:off x="3624154" y="4686578"/>
            <a:ext cx="2519482" cy="300242"/>
          </a:xfrm>
          <a:prstGeom prst="line">
            <a:avLst/>
          </a:prstGeom>
          <a:solidFill>
            <a:schemeClr val="accent1"/>
          </a:solidFill>
          <a:ln w="38100" cap="flat" cmpd="sng" algn="ctr">
            <a:solidFill>
              <a:srgbClr val="FF0000"/>
            </a:solidFill>
            <a:prstDash val="dash"/>
            <a:round/>
            <a:headEnd type="none" w="med" len="med"/>
            <a:tailEnd type="none" w="med" len="med"/>
          </a:ln>
          <a:effectLst/>
        </p:spPr>
      </p:cxnSp>
      <p:cxnSp>
        <p:nvCxnSpPr>
          <p:cNvPr id="36" name="直接连接符 35"/>
          <p:cNvCxnSpPr>
            <a:stCxn id="34" idx="6"/>
            <a:endCxn id="34" idx="1"/>
          </p:cNvCxnSpPr>
          <p:nvPr/>
        </p:nvCxnSpPr>
        <p:spPr bwMode="auto">
          <a:xfrm flipV="1">
            <a:off x="3624154" y="4297376"/>
            <a:ext cx="2013337" cy="389202"/>
          </a:xfrm>
          <a:prstGeom prst="line">
            <a:avLst/>
          </a:prstGeom>
          <a:solidFill>
            <a:schemeClr val="accent1"/>
          </a:solidFill>
          <a:ln w="38100" cap="flat" cmpd="sng" algn="ctr">
            <a:solidFill>
              <a:srgbClr val="FF0000"/>
            </a:solidFill>
            <a:prstDash val="dash"/>
            <a:round/>
            <a:headEnd type="none" w="med" len="med"/>
            <a:tailEnd type="none" w="med" len="med"/>
          </a:ln>
          <a:effectLst/>
        </p:spPr>
      </p:cxnSp>
      <p:cxnSp>
        <p:nvCxnSpPr>
          <p:cNvPr id="37" name="直接连接符 36"/>
          <p:cNvCxnSpPr>
            <a:stCxn id="34" idx="2"/>
            <a:endCxn id="34" idx="5"/>
          </p:cNvCxnSpPr>
          <p:nvPr/>
        </p:nvCxnSpPr>
        <p:spPr bwMode="auto">
          <a:xfrm flipH="1">
            <a:off x="3500430" y="4986820"/>
            <a:ext cx="2643206" cy="733924"/>
          </a:xfrm>
          <a:prstGeom prst="line">
            <a:avLst/>
          </a:prstGeom>
          <a:solidFill>
            <a:schemeClr val="accent1"/>
          </a:solidFill>
          <a:ln w="38100" cap="flat" cmpd="sng" algn="ctr">
            <a:solidFill>
              <a:srgbClr val="FF0000"/>
            </a:solidFill>
            <a:prstDash val="dash"/>
            <a:round/>
            <a:headEnd type="none" w="med" len="med"/>
            <a:tailEnd type="none" w="med" len="med"/>
          </a:ln>
          <a:effectLst/>
        </p:spPr>
      </p:cxnSp>
      <p:cxnSp>
        <p:nvCxnSpPr>
          <p:cNvPr id="38" name="直接连接符 37"/>
          <p:cNvCxnSpPr>
            <a:stCxn id="34" idx="5"/>
            <a:endCxn id="34" idx="3"/>
          </p:cNvCxnSpPr>
          <p:nvPr/>
        </p:nvCxnSpPr>
        <p:spPr bwMode="auto">
          <a:xfrm>
            <a:off x="3500430" y="5720744"/>
            <a:ext cx="2407006" cy="411443"/>
          </a:xfrm>
          <a:prstGeom prst="line">
            <a:avLst/>
          </a:prstGeom>
          <a:solidFill>
            <a:schemeClr val="accent1"/>
          </a:solidFill>
          <a:ln w="38100" cap="flat" cmpd="sng" algn="ctr">
            <a:solidFill>
              <a:srgbClr val="FF0000"/>
            </a:solidFill>
            <a:prstDash val="dash"/>
            <a:round/>
            <a:headEnd type="none" w="med" len="med"/>
            <a:tailEnd type="none" w="med" len="med"/>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凸多边形最优三角剖分</a:t>
            </a:r>
          </a:p>
        </p:txBody>
      </p:sp>
      <p:sp>
        <p:nvSpPr>
          <p:cNvPr id="3" name="内容占位符 2"/>
          <p:cNvSpPr>
            <a:spLocks noGrp="1"/>
          </p:cNvSpPr>
          <p:nvPr>
            <p:ph idx="1"/>
          </p:nvPr>
        </p:nvSpPr>
        <p:spPr/>
        <p:txBody>
          <a:bodyPr/>
          <a:lstStyle/>
          <a:p>
            <a:r>
              <a:rPr lang="zh-CN" altLang="en-US" dirty="0"/>
              <a:t>凸多边形的最优三角剖分问题</a:t>
            </a:r>
            <a:endParaRPr lang="en-US" altLang="zh-CN" dirty="0"/>
          </a:p>
          <a:p>
            <a:pPr lvl="1"/>
            <a:r>
              <a:rPr lang="zh-CN" altLang="en-US" dirty="0"/>
              <a:t>输入：凸多边形</a:t>
            </a:r>
            <a:r>
              <a:rPr lang="en-US" altLang="zh-CN" dirty="0"/>
              <a:t>P</a:t>
            </a:r>
            <a:r>
              <a:rPr lang="zh-CN" altLang="en-US" dirty="0"/>
              <a:t>和代价函数</a:t>
            </a:r>
            <a:r>
              <a:rPr lang="en-US" altLang="zh-CN" dirty="0"/>
              <a:t>w</a:t>
            </a:r>
          </a:p>
          <a:p>
            <a:pPr lvl="2"/>
            <a:r>
              <a:rPr lang="en-US" altLang="zh-CN" sz="2400" dirty="0"/>
              <a:t>w</a:t>
            </a:r>
            <a:r>
              <a:rPr lang="zh-CN" altLang="en-US" sz="2400" dirty="0"/>
              <a:t>指定了每个三角形的代价</a:t>
            </a:r>
            <a:endParaRPr lang="en-US" altLang="zh-CN" sz="2400" dirty="0"/>
          </a:p>
          <a:p>
            <a:pPr lvl="2"/>
            <a:r>
              <a:rPr lang="zh-CN" altLang="en-US" sz="2400" b="1" i="1" u="sng" dirty="0">
                <a:solidFill>
                  <a:srgbClr val="FF0000"/>
                </a:solidFill>
              </a:rPr>
              <a:t>如</a:t>
            </a:r>
            <a:r>
              <a:rPr lang="en-US" altLang="zh-CN" sz="2400" dirty="0"/>
              <a:t>w(v</a:t>
            </a:r>
            <a:r>
              <a:rPr lang="en-US" altLang="zh-CN" sz="2400" baseline="-25000" dirty="0"/>
              <a:t>i </a:t>
            </a:r>
            <a:r>
              <a:rPr lang="en-US" altLang="zh-CN" sz="2400" dirty="0" err="1"/>
              <a:t>v</a:t>
            </a:r>
            <a:r>
              <a:rPr lang="en-US" altLang="zh-CN" sz="2400" baseline="-25000" dirty="0" err="1"/>
              <a:t>j</a:t>
            </a:r>
            <a:r>
              <a:rPr lang="en-US" altLang="zh-CN" sz="2400" baseline="-25000" dirty="0"/>
              <a:t> </a:t>
            </a:r>
            <a:r>
              <a:rPr lang="en-US" altLang="zh-CN" sz="2400" dirty="0" err="1"/>
              <a:t>v</a:t>
            </a:r>
            <a:r>
              <a:rPr lang="en-US" altLang="zh-CN" sz="2400" baseline="-25000" dirty="0" err="1"/>
              <a:t>k</a:t>
            </a:r>
            <a:r>
              <a:rPr lang="en-US" altLang="zh-CN" sz="2400" dirty="0"/>
              <a:t>)=|v</a:t>
            </a:r>
            <a:r>
              <a:rPr lang="en-US" altLang="zh-CN" sz="2400" baseline="-25000" dirty="0"/>
              <a:t>i </a:t>
            </a:r>
            <a:r>
              <a:rPr lang="en-US" altLang="zh-CN" sz="2400" dirty="0" err="1"/>
              <a:t>v</a:t>
            </a:r>
            <a:r>
              <a:rPr lang="en-US" altLang="zh-CN" sz="2400" baseline="-25000" dirty="0" err="1"/>
              <a:t>j</a:t>
            </a:r>
            <a:r>
              <a:rPr lang="en-US" altLang="zh-CN" sz="2400" dirty="0"/>
              <a:t>|+|</a:t>
            </a:r>
            <a:r>
              <a:rPr lang="en-US" altLang="zh-CN" sz="2400" dirty="0" err="1"/>
              <a:t>v</a:t>
            </a:r>
            <a:r>
              <a:rPr lang="en-US" altLang="zh-CN" sz="2400" baseline="-25000" dirty="0" err="1"/>
              <a:t>j</a:t>
            </a:r>
            <a:r>
              <a:rPr lang="en-US" altLang="zh-CN" sz="2400" baseline="-25000" dirty="0"/>
              <a:t> </a:t>
            </a:r>
            <a:r>
              <a:rPr lang="en-US" altLang="zh-CN" sz="2400" dirty="0" err="1"/>
              <a:t>v</a:t>
            </a:r>
            <a:r>
              <a:rPr lang="en-US" altLang="zh-CN" sz="2400" baseline="-25000" dirty="0" err="1"/>
              <a:t>k</a:t>
            </a:r>
            <a:r>
              <a:rPr lang="en-US" altLang="zh-CN" sz="2400" dirty="0"/>
              <a:t>|+|</a:t>
            </a:r>
            <a:r>
              <a:rPr lang="en-US" altLang="zh-CN" sz="2400" dirty="0" err="1"/>
              <a:t>v</a:t>
            </a:r>
            <a:r>
              <a:rPr lang="en-US" altLang="zh-CN" sz="2400" baseline="-25000" dirty="0" err="1"/>
              <a:t>k</a:t>
            </a:r>
            <a:r>
              <a:rPr lang="en-US" altLang="zh-CN" sz="2400" baseline="-25000" dirty="0"/>
              <a:t> </a:t>
            </a:r>
            <a:r>
              <a:rPr lang="en-US" altLang="zh-CN" sz="2400" dirty="0"/>
              <a:t>v</a:t>
            </a:r>
            <a:r>
              <a:rPr lang="en-US" altLang="zh-CN" sz="2400" baseline="-25000" dirty="0"/>
              <a:t>i</a:t>
            </a:r>
            <a:r>
              <a:rPr lang="en-US" altLang="zh-CN" sz="2400" dirty="0"/>
              <a:t>|</a:t>
            </a:r>
          </a:p>
          <a:p>
            <a:pPr lvl="1"/>
            <a:endParaRPr lang="en-US" altLang="zh-CN" dirty="0"/>
          </a:p>
          <a:p>
            <a:pPr lvl="1"/>
            <a:r>
              <a:rPr lang="zh-CN" altLang="en-US" dirty="0"/>
              <a:t>输出：</a:t>
            </a:r>
            <a:r>
              <a:rPr lang="en-US" altLang="zh-CN" dirty="0"/>
              <a:t>P</a:t>
            </a:r>
            <a:r>
              <a:rPr lang="zh-CN" altLang="en-US" dirty="0"/>
              <a:t>的三角剖分</a:t>
            </a:r>
            <a:r>
              <a:rPr lang="en-US" altLang="zh-CN" dirty="0"/>
              <a:t>T</a:t>
            </a:r>
            <a:r>
              <a:rPr lang="zh-CN" altLang="en-US" dirty="0"/>
              <a:t>，使得                         最小</a:t>
            </a:r>
            <a:endParaRPr lang="en-US" altLang="zh-CN" dirty="0"/>
          </a:p>
          <a:p>
            <a:pPr lvl="2"/>
            <a:r>
              <a:rPr lang="en-US" altLang="zh-CN" sz="2400" dirty="0"/>
              <a:t>S</a:t>
            </a:r>
            <a:r>
              <a:rPr lang="en-US" altLang="zh-CN" sz="2400" baseline="-25000" dirty="0"/>
              <a:t>T</a:t>
            </a:r>
            <a:r>
              <a:rPr lang="zh-CN" altLang="en-US" sz="2400" dirty="0"/>
              <a:t>是</a:t>
            </a:r>
            <a:r>
              <a:rPr lang="en-US" altLang="zh-CN" sz="2400" dirty="0"/>
              <a:t>T</a:t>
            </a:r>
            <a:r>
              <a:rPr lang="zh-CN" altLang="en-US" sz="2400" dirty="0"/>
              <a:t>所对应的三角形集合</a:t>
            </a:r>
          </a:p>
        </p:txBody>
      </p:sp>
      <p:graphicFrame>
        <p:nvGraphicFramePr>
          <p:cNvPr id="4" name="对象 3"/>
          <p:cNvGraphicFramePr>
            <a:graphicFrameLocks noChangeAspect="1"/>
          </p:cNvGraphicFramePr>
          <p:nvPr/>
        </p:nvGraphicFramePr>
        <p:xfrm>
          <a:off x="5286380" y="3571876"/>
          <a:ext cx="1428760" cy="571504"/>
        </p:xfrm>
        <a:graphic>
          <a:graphicData uri="http://schemas.openxmlformats.org/presentationml/2006/ole">
            <mc:AlternateContent xmlns:mc="http://schemas.openxmlformats.org/markup-compatibility/2006">
              <mc:Choice xmlns:v="urn:schemas-microsoft-com:vml" Requires="v">
                <p:oleObj spid="_x0000_s33057" name="Equation" r:id="rId3" imgW="698400" imgH="279360" progId="Equation.3">
                  <p:embed/>
                </p:oleObj>
              </mc:Choice>
              <mc:Fallback>
                <p:oleObj name="Equation" r:id="rId3" imgW="698400" imgH="2793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380" y="3571876"/>
                        <a:ext cx="1428760" cy="5715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凸多边形最优三角剖分</a:t>
            </a:r>
          </a:p>
        </p:txBody>
      </p:sp>
      <p:sp>
        <p:nvSpPr>
          <p:cNvPr id="3" name="内容占位符 2"/>
          <p:cNvSpPr>
            <a:spLocks noGrp="1"/>
          </p:cNvSpPr>
          <p:nvPr>
            <p:ph idx="1"/>
          </p:nvPr>
        </p:nvSpPr>
        <p:spPr>
          <a:xfrm>
            <a:off x="533400" y="1371600"/>
            <a:ext cx="7896252" cy="4876800"/>
          </a:xfrm>
        </p:spPr>
        <p:txBody>
          <a:bodyPr/>
          <a:lstStyle/>
          <a:p>
            <a:r>
              <a:rPr lang="zh-CN" altLang="en-US" dirty="0"/>
              <a:t>优化子结构</a:t>
            </a:r>
            <a:r>
              <a:rPr lang="en-US" altLang="zh-CN" dirty="0"/>
              <a:t>1</a:t>
            </a:r>
          </a:p>
          <a:p>
            <a:pPr lvl="1" algn="just"/>
            <a:r>
              <a:rPr lang="en-US" altLang="zh-CN" b="1" i="1" dirty="0">
                <a:solidFill>
                  <a:srgbClr val="0000FF"/>
                </a:solidFill>
                <a:ea typeface="华文行楷" pitchFamily="2" charset="-122"/>
              </a:rPr>
              <a:t>P=(v</a:t>
            </a:r>
            <a:r>
              <a:rPr lang="en-US" altLang="zh-CN" b="1" i="1" baseline="-30000" dirty="0">
                <a:solidFill>
                  <a:srgbClr val="0000FF"/>
                </a:solidFill>
                <a:ea typeface="华文行楷" pitchFamily="2" charset="-122"/>
              </a:rPr>
              <a:t>0</a:t>
            </a:r>
            <a:r>
              <a:rPr lang="en-US" altLang="zh-CN" b="1" i="1" dirty="0">
                <a:solidFill>
                  <a:srgbClr val="0000FF"/>
                </a:solidFill>
                <a:ea typeface="华文行楷" pitchFamily="2" charset="-122"/>
              </a:rPr>
              <a:t>,v</a:t>
            </a:r>
            <a:r>
              <a:rPr lang="en-US" altLang="zh-CN" b="1" i="1" baseline="-30000" dirty="0">
                <a:solidFill>
                  <a:srgbClr val="0000FF"/>
                </a:solidFill>
                <a:ea typeface="华文行楷" pitchFamily="2" charset="-122"/>
              </a:rPr>
              <a:t>1</a:t>
            </a:r>
            <a:r>
              <a:rPr lang="en-US" altLang="zh-CN" b="1" i="1" dirty="0">
                <a:solidFill>
                  <a:srgbClr val="0000FF"/>
                </a:solidFill>
                <a:ea typeface="华文行楷" pitchFamily="2" charset="-122"/>
              </a:rPr>
              <a:t>,...,</a:t>
            </a:r>
            <a:r>
              <a:rPr lang="en-US" altLang="zh-CN" b="1" i="1" dirty="0" err="1">
                <a:solidFill>
                  <a:srgbClr val="0000FF"/>
                </a:solidFill>
                <a:ea typeface="华文行楷" pitchFamily="2" charset="-122"/>
              </a:rPr>
              <a:t>v</a:t>
            </a:r>
            <a:r>
              <a:rPr lang="en-US" altLang="zh-CN" b="1" i="1" baseline="-30000" dirty="0" err="1">
                <a:solidFill>
                  <a:srgbClr val="0000FF"/>
                </a:solidFill>
                <a:ea typeface="华文行楷" pitchFamily="2" charset="-122"/>
              </a:rPr>
              <a:t>n</a:t>
            </a:r>
            <a:r>
              <a:rPr lang="en-US" altLang="zh-CN" b="1" i="1" dirty="0">
                <a:solidFill>
                  <a:srgbClr val="0000FF"/>
                </a:solidFill>
                <a:ea typeface="华文行楷" pitchFamily="2" charset="-122"/>
              </a:rPr>
              <a:t>)</a:t>
            </a:r>
            <a:r>
              <a:rPr lang="zh-CN" altLang="en-US" b="1" dirty="0">
                <a:solidFill>
                  <a:srgbClr val="0000FF"/>
                </a:solidFill>
                <a:latin typeface="华文行楷" pitchFamily="2" charset="-122"/>
                <a:ea typeface="华文行楷" pitchFamily="2" charset="-122"/>
              </a:rPr>
              <a:t>是</a:t>
            </a:r>
            <a:r>
              <a:rPr lang="en-US" altLang="zh-CN" b="1" i="1" dirty="0">
                <a:solidFill>
                  <a:srgbClr val="0000FF"/>
                </a:solidFill>
                <a:ea typeface="华文行楷" pitchFamily="2" charset="-122"/>
              </a:rPr>
              <a:t>n+1</a:t>
            </a:r>
            <a:r>
              <a:rPr lang="zh-CN" altLang="en-US" b="1" dirty="0">
                <a:solidFill>
                  <a:srgbClr val="0000FF"/>
                </a:solidFill>
                <a:ea typeface="华文行楷" pitchFamily="2" charset="-122"/>
              </a:rPr>
              <a:t>个顶</a:t>
            </a:r>
            <a:r>
              <a:rPr lang="zh-CN" altLang="en-US" b="1" dirty="0">
                <a:solidFill>
                  <a:srgbClr val="0000FF"/>
                </a:solidFill>
                <a:latin typeface="华文行楷" pitchFamily="2" charset="-122"/>
                <a:ea typeface="华文行楷" pitchFamily="2" charset="-122"/>
              </a:rPr>
              <a:t>点的凸多边形</a:t>
            </a:r>
          </a:p>
          <a:p>
            <a:pPr lvl="1"/>
            <a:r>
              <a:rPr lang="en-US" altLang="zh-CN" b="1" i="1" dirty="0">
                <a:solidFill>
                  <a:srgbClr val="0000FF"/>
                </a:solidFill>
                <a:ea typeface="华文行楷" pitchFamily="2" charset="-122"/>
              </a:rPr>
              <a:t>T</a:t>
            </a:r>
            <a:r>
              <a:rPr lang="en-US" altLang="zh-CN" b="1" i="1" baseline="-30000" dirty="0">
                <a:solidFill>
                  <a:srgbClr val="0000FF"/>
                </a:solidFill>
                <a:ea typeface="华文行楷" pitchFamily="2" charset="-122"/>
              </a:rPr>
              <a:t>P</a:t>
            </a:r>
            <a:r>
              <a:rPr lang="zh-CN" altLang="en-US" b="1" dirty="0">
                <a:solidFill>
                  <a:srgbClr val="0000FF"/>
                </a:solidFill>
                <a:latin typeface="华文行楷" pitchFamily="2" charset="-122"/>
                <a:ea typeface="华文行楷" pitchFamily="2" charset="-122"/>
              </a:rPr>
              <a:t>是</a:t>
            </a:r>
            <a:r>
              <a:rPr lang="en-US" altLang="zh-CN" b="1" i="1" dirty="0">
                <a:solidFill>
                  <a:srgbClr val="0000FF"/>
                </a:solidFill>
                <a:ea typeface="华文行楷" pitchFamily="2" charset="-122"/>
              </a:rPr>
              <a:t>P</a:t>
            </a:r>
            <a:r>
              <a:rPr lang="zh-CN" altLang="en-US" b="1" dirty="0">
                <a:solidFill>
                  <a:srgbClr val="0000FF"/>
                </a:solidFill>
                <a:latin typeface="华文行楷" pitchFamily="2" charset="-122"/>
                <a:ea typeface="华文行楷" pitchFamily="2" charset="-122"/>
              </a:rPr>
              <a:t>的优化三角剖分，包含三角形</a:t>
            </a:r>
            <a:r>
              <a:rPr lang="en-US" altLang="zh-CN" b="1" i="1" dirty="0">
                <a:solidFill>
                  <a:srgbClr val="0000FF"/>
                </a:solidFill>
                <a:ea typeface="华文行楷" pitchFamily="2" charset="-122"/>
              </a:rPr>
              <a:t>v</a:t>
            </a:r>
            <a:r>
              <a:rPr lang="en-US" altLang="zh-CN" b="1" i="1" baseline="-25000" dirty="0">
                <a:solidFill>
                  <a:srgbClr val="0000FF"/>
                </a:solidFill>
                <a:ea typeface="华文行楷" pitchFamily="2" charset="-122"/>
              </a:rPr>
              <a:t>0</a:t>
            </a:r>
            <a:r>
              <a:rPr lang="en-US" altLang="zh-CN" b="1" i="1" dirty="0">
                <a:solidFill>
                  <a:srgbClr val="0000FF"/>
                </a:solidFill>
                <a:ea typeface="华文行楷" pitchFamily="2" charset="-122"/>
              </a:rPr>
              <a:t>v</a:t>
            </a:r>
            <a:r>
              <a:rPr lang="en-US" altLang="zh-CN" b="1" i="1" baseline="-25000" dirty="0">
                <a:solidFill>
                  <a:srgbClr val="0000FF"/>
                </a:solidFill>
                <a:ea typeface="华文行楷" pitchFamily="2" charset="-122"/>
              </a:rPr>
              <a:t>k </a:t>
            </a:r>
            <a:r>
              <a:rPr lang="en-US" altLang="zh-CN" b="1" i="1" dirty="0" err="1">
                <a:solidFill>
                  <a:srgbClr val="0000FF"/>
                </a:solidFill>
                <a:ea typeface="华文行楷" pitchFamily="2" charset="-122"/>
              </a:rPr>
              <a:t>v</a:t>
            </a:r>
            <a:r>
              <a:rPr lang="en-US" altLang="zh-CN" b="1" i="1" baseline="-25000" dirty="0" err="1">
                <a:solidFill>
                  <a:srgbClr val="0000FF"/>
                </a:solidFill>
                <a:ea typeface="华文行楷" pitchFamily="2" charset="-122"/>
              </a:rPr>
              <a:t>n</a:t>
            </a:r>
            <a:endParaRPr lang="en-US" altLang="zh-CN" b="1" i="1" baseline="-25000" dirty="0">
              <a:solidFill>
                <a:srgbClr val="0000FF"/>
              </a:solidFill>
              <a:ea typeface="华文行楷" pitchFamily="2" charset="-122"/>
            </a:endParaRPr>
          </a:p>
          <a:p>
            <a:pPr lvl="1"/>
            <a:endParaRPr lang="zh-CN" altLang="en-US" b="1" dirty="0">
              <a:solidFill>
                <a:srgbClr val="0000FF"/>
              </a:solidFill>
              <a:latin typeface="华文行楷" pitchFamily="2" charset="-122"/>
              <a:ea typeface="华文行楷" pitchFamily="2" charset="-122"/>
            </a:endParaRPr>
          </a:p>
          <a:p>
            <a:pPr lvl="1"/>
            <a:endParaRPr lang="zh-CN" altLang="en-US" dirty="0"/>
          </a:p>
          <a:p>
            <a:pPr lvl="1"/>
            <a:endParaRPr lang="en-US" altLang="zh-CN" dirty="0"/>
          </a:p>
          <a:p>
            <a:pPr lvl="1"/>
            <a:endParaRPr lang="en-US" altLang="zh-CN" dirty="0"/>
          </a:p>
          <a:p>
            <a:pPr lvl="1"/>
            <a:endParaRPr lang="zh-CN" altLang="en-US" dirty="0"/>
          </a:p>
        </p:txBody>
      </p:sp>
      <p:grpSp>
        <p:nvGrpSpPr>
          <p:cNvPr id="4" name="Group 47"/>
          <p:cNvGrpSpPr>
            <a:grpSpLocks/>
          </p:cNvGrpSpPr>
          <p:nvPr/>
        </p:nvGrpSpPr>
        <p:grpSpPr bwMode="auto">
          <a:xfrm>
            <a:off x="3428992" y="2643182"/>
            <a:ext cx="5178529" cy="2910434"/>
            <a:chOff x="791" y="1560"/>
            <a:chExt cx="4557" cy="2269"/>
          </a:xfrm>
        </p:grpSpPr>
        <p:sp>
          <p:nvSpPr>
            <p:cNvPr id="5" name="Line 11"/>
            <p:cNvSpPr>
              <a:spLocks noChangeShapeType="1"/>
            </p:cNvSpPr>
            <p:nvPr/>
          </p:nvSpPr>
          <p:spPr bwMode="auto">
            <a:xfrm>
              <a:off x="1970" y="1979"/>
              <a:ext cx="1724" cy="0"/>
            </a:xfrm>
            <a:prstGeom prst="line">
              <a:avLst/>
            </a:prstGeom>
            <a:noFill/>
            <a:ln w="38100" cap="sq">
              <a:solidFill>
                <a:schemeClr val="tx1"/>
              </a:solidFill>
              <a:miter lim="800000"/>
              <a:headEnd type="none" w="sm" len="sm"/>
              <a:tailEnd type="none" w="sm" len="sm"/>
            </a:ln>
            <a:effectLst/>
          </p:spPr>
          <p:txBody>
            <a:bodyPr wrap="none"/>
            <a:lstStyle/>
            <a:p>
              <a:endParaRPr lang="zh-CN" altLang="en-US"/>
            </a:p>
          </p:txBody>
        </p:sp>
        <p:sp>
          <p:nvSpPr>
            <p:cNvPr id="6" name="Line 12"/>
            <p:cNvSpPr>
              <a:spLocks noChangeShapeType="1"/>
            </p:cNvSpPr>
            <p:nvPr/>
          </p:nvSpPr>
          <p:spPr bwMode="auto">
            <a:xfrm>
              <a:off x="3694" y="1979"/>
              <a:ext cx="998" cy="363"/>
            </a:xfrm>
            <a:prstGeom prst="line">
              <a:avLst/>
            </a:prstGeom>
            <a:noFill/>
            <a:ln w="38100" cap="sq">
              <a:solidFill>
                <a:schemeClr val="tx1"/>
              </a:solidFill>
              <a:prstDash val="sysDot"/>
              <a:miter lim="800000"/>
              <a:headEnd type="none" w="sm" len="sm"/>
              <a:tailEnd type="none" w="sm" len="sm"/>
            </a:ln>
            <a:effectLst/>
          </p:spPr>
          <p:txBody>
            <a:bodyPr wrap="none"/>
            <a:lstStyle/>
            <a:p>
              <a:endParaRPr lang="zh-CN" altLang="en-US"/>
            </a:p>
          </p:txBody>
        </p:sp>
        <p:sp>
          <p:nvSpPr>
            <p:cNvPr id="7" name="Line 14"/>
            <p:cNvSpPr>
              <a:spLocks noChangeShapeType="1"/>
            </p:cNvSpPr>
            <p:nvPr/>
          </p:nvSpPr>
          <p:spPr bwMode="auto">
            <a:xfrm>
              <a:off x="4692" y="2342"/>
              <a:ext cx="45" cy="771"/>
            </a:xfrm>
            <a:prstGeom prst="line">
              <a:avLst/>
            </a:prstGeom>
            <a:noFill/>
            <a:ln w="38100" cap="sq">
              <a:solidFill>
                <a:schemeClr val="tx1"/>
              </a:solidFill>
              <a:miter lim="800000"/>
              <a:headEnd type="none" w="sm" len="sm"/>
              <a:tailEnd type="none" w="sm" len="sm"/>
            </a:ln>
            <a:effectLst/>
          </p:spPr>
          <p:txBody>
            <a:bodyPr wrap="none"/>
            <a:lstStyle/>
            <a:p>
              <a:endParaRPr lang="zh-CN" altLang="en-US"/>
            </a:p>
          </p:txBody>
        </p:sp>
        <p:sp>
          <p:nvSpPr>
            <p:cNvPr id="8" name="Line 15"/>
            <p:cNvSpPr>
              <a:spLocks noChangeShapeType="1"/>
            </p:cNvSpPr>
            <p:nvPr/>
          </p:nvSpPr>
          <p:spPr bwMode="auto">
            <a:xfrm flipV="1">
              <a:off x="3830" y="3113"/>
              <a:ext cx="907" cy="363"/>
            </a:xfrm>
            <a:prstGeom prst="line">
              <a:avLst/>
            </a:prstGeom>
            <a:noFill/>
            <a:ln w="38100" cap="sq">
              <a:solidFill>
                <a:schemeClr val="tx1"/>
              </a:solidFill>
              <a:miter lim="800000"/>
              <a:headEnd type="none" w="sm" len="sm"/>
              <a:tailEnd type="none" w="sm" len="sm"/>
            </a:ln>
            <a:effectLst/>
          </p:spPr>
          <p:txBody>
            <a:bodyPr wrap="none"/>
            <a:lstStyle/>
            <a:p>
              <a:endParaRPr lang="zh-CN" altLang="en-US"/>
            </a:p>
          </p:txBody>
        </p:sp>
        <p:sp>
          <p:nvSpPr>
            <p:cNvPr id="9" name="Line 16"/>
            <p:cNvSpPr>
              <a:spLocks noChangeShapeType="1"/>
            </p:cNvSpPr>
            <p:nvPr/>
          </p:nvSpPr>
          <p:spPr bwMode="auto">
            <a:xfrm flipH="1">
              <a:off x="1109" y="1979"/>
              <a:ext cx="861" cy="680"/>
            </a:xfrm>
            <a:prstGeom prst="line">
              <a:avLst/>
            </a:prstGeom>
            <a:noFill/>
            <a:ln w="38100" cap="sq">
              <a:solidFill>
                <a:schemeClr val="tx1"/>
              </a:solidFill>
              <a:miter lim="800000"/>
              <a:headEnd type="none" w="sm" len="sm"/>
              <a:tailEnd type="none" w="sm" len="sm"/>
            </a:ln>
            <a:effectLst/>
          </p:spPr>
          <p:txBody>
            <a:bodyPr wrap="none"/>
            <a:lstStyle/>
            <a:p>
              <a:endParaRPr lang="zh-CN" altLang="en-US"/>
            </a:p>
          </p:txBody>
        </p:sp>
        <p:sp>
          <p:nvSpPr>
            <p:cNvPr id="10" name="Line 17"/>
            <p:cNvSpPr>
              <a:spLocks noChangeShapeType="1"/>
            </p:cNvSpPr>
            <p:nvPr/>
          </p:nvSpPr>
          <p:spPr bwMode="auto">
            <a:xfrm>
              <a:off x="1109" y="2659"/>
              <a:ext cx="771" cy="771"/>
            </a:xfrm>
            <a:prstGeom prst="line">
              <a:avLst/>
            </a:prstGeom>
            <a:noFill/>
            <a:ln w="38100" cap="sq">
              <a:solidFill>
                <a:schemeClr val="tx1"/>
              </a:solidFill>
              <a:miter lim="800000"/>
              <a:headEnd type="none" w="sm" len="sm"/>
              <a:tailEnd type="none" w="sm" len="sm"/>
            </a:ln>
            <a:effectLst/>
          </p:spPr>
          <p:txBody>
            <a:bodyPr wrap="none"/>
            <a:lstStyle/>
            <a:p>
              <a:endParaRPr lang="zh-CN" altLang="en-US"/>
            </a:p>
          </p:txBody>
        </p:sp>
        <p:sp>
          <p:nvSpPr>
            <p:cNvPr id="11" name="Line 18"/>
            <p:cNvSpPr>
              <a:spLocks noChangeShapeType="1"/>
            </p:cNvSpPr>
            <p:nvPr/>
          </p:nvSpPr>
          <p:spPr bwMode="auto">
            <a:xfrm>
              <a:off x="1880" y="3430"/>
              <a:ext cx="1950" cy="46"/>
            </a:xfrm>
            <a:prstGeom prst="line">
              <a:avLst/>
            </a:prstGeom>
            <a:noFill/>
            <a:ln w="38100">
              <a:solidFill>
                <a:schemeClr val="tx1"/>
              </a:solidFill>
              <a:prstDash val="sysDot"/>
              <a:miter lim="800000"/>
              <a:headEnd type="none" w="sm" len="sm"/>
              <a:tailEnd type="none" w="sm" len="sm"/>
            </a:ln>
            <a:effectLst/>
          </p:spPr>
          <p:txBody>
            <a:bodyPr wrap="none"/>
            <a:lstStyle/>
            <a:p>
              <a:endParaRPr lang="zh-CN" altLang="en-US"/>
            </a:p>
          </p:txBody>
        </p:sp>
        <p:sp>
          <p:nvSpPr>
            <p:cNvPr id="12" name="Text Box 19"/>
            <p:cNvSpPr txBox="1">
              <a:spLocks noChangeArrowheads="1"/>
            </p:cNvSpPr>
            <p:nvPr/>
          </p:nvSpPr>
          <p:spPr bwMode="auto">
            <a:xfrm>
              <a:off x="1671" y="1560"/>
              <a:ext cx="408" cy="408"/>
            </a:xfrm>
            <a:prstGeom prst="rect">
              <a:avLst/>
            </a:prstGeom>
            <a:noFill/>
            <a:ln w="12700" cap="sq">
              <a:noFill/>
              <a:miter lim="800000"/>
              <a:headEnd type="none" w="sm" len="sm"/>
              <a:tailEnd type="none" w="sm" len="sm"/>
            </a:ln>
            <a:effectLst/>
          </p:spPr>
          <p:txBody>
            <a:bodyPr wrap="none">
              <a:spAutoFit/>
            </a:bodyPr>
            <a:lstStyle/>
            <a:p>
              <a:r>
                <a:rPr lang="en-US" altLang="zh-CN" sz="2800" b="1" i="1" dirty="0">
                  <a:latin typeface="Times New Roman" pitchFamily="18" charset="0"/>
                  <a:ea typeface="宋体" pitchFamily="2" charset="-122"/>
                  <a:cs typeface="Times New Roman" pitchFamily="18" charset="0"/>
                </a:rPr>
                <a:t>v</a:t>
              </a:r>
              <a:r>
                <a:rPr lang="en-US" altLang="zh-CN" sz="2800" b="1" baseline="-25000" dirty="0">
                  <a:latin typeface="Times New Roman" pitchFamily="18" charset="0"/>
                  <a:ea typeface="宋体" pitchFamily="2" charset="-122"/>
                  <a:cs typeface="Times New Roman" pitchFamily="18" charset="0"/>
                </a:rPr>
                <a:t>0</a:t>
              </a:r>
            </a:p>
          </p:txBody>
        </p:sp>
        <p:sp>
          <p:nvSpPr>
            <p:cNvPr id="13" name="Text Box 20"/>
            <p:cNvSpPr txBox="1">
              <a:spLocks noChangeArrowheads="1"/>
            </p:cNvSpPr>
            <p:nvPr/>
          </p:nvSpPr>
          <p:spPr bwMode="auto">
            <a:xfrm>
              <a:off x="791" y="2618"/>
              <a:ext cx="408" cy="408"/>
            </a:xfrm>
            <a:prstGeom prst="rect">
              <a:avLst/>
            </a:prstGeom>
            <a:noFill/>
            <a:ln w="12700" cap="sq">
              <a:noFill/>
              <a:miter lim="800000"/>
              <a:headEnd type="none" w="sm" len="sm"/>
              <a:tailEnd type="none" w="sm" len="sm"/>
            </a:ln>
            <a:effectLst/>
          </p:spPr>
          <p:txBody>
            <a:bodyPr wrap="none">
              <a:spAutoFit/>
            </a:bodyPr>
            <a:lstStyle/>
            <a:p>
              <a:r>
                <a:rPr lang="en-US" altLang="zh-CN" sz="2800" b="1" i="1" dirty="0">
                  <a:latin typeface="Times New Roman" pitchFamily="18" charset="0"/>
                  <a:ea typeface="宋体" pitchFamily="2" charset="-122"/>
                  <a:cs typeface="Times New Roman" pitchFamily="18" charset="0"/>
                </a:rPr>
                <a:t>v</a:t>
              </a:r>
              <a:r>
                <a:rPr lang="en-US" altLang="zh-CN" sz="2800" b="1" baseline="-25000" dirty="0">
                  <a:latin typeface="Times New Roman" pitchFamily="18" charset="0"/>
                  <a:ea typeface="宋体" pitchFamily="2" charset="-122"/>
                  <a:cs typeface="Times New Roman" pitchFamily="18" charset="0"/>
                </a:rPr>
                <a:t>1</a:t>
              </a:r>
            </a:p>
          </p:txBody>
        </p:sp>
        <p:sp>
          <p:nvSpPr>
            <p:cNvPr id="14" name="Text Box 21"/>
            <p:cNvSpPr txBox="1">
              <a:spLocks noChangeArrowheads="1"/>
            </p:cNvSpPr>
            <p:nvPr/>
          </p:nvSpPr>
          <p:spPr bwMode="auto">
            <a:xfrm>
              <a:off x="1675" y="3421"/>
              <a:ext cx="408" cy="408"/>
            </a:xfrm>
            <a:prstGeom prst="rect">
              <a:avLst/>
            </a:prstGeom>
            <a:noFill/>
            <a:ln w="12700" cap="sq">
              <a:noFill/>
              <a:miter lim="800000"/>
              <a:headEnd type="none" w="sm" len="sm"/>
              <a:tailEnd type="none" w="sm" len="sm"/>
            </a:ln>
            <a:effectLst/>
          </p:spPr>
          <p:txBody>
            <a:bodyPr wrap="none">
              <a:spAutoFit/>
            </a:bodyPr>
            <a:lstStyle/>
            <a:p>
              <a:r>
                <a:rPr lang="en-US" altLang="zh-CN" sz="2800" b="1" i="1" dirty="0">
                  <a:latin typeface="Times New Roman" pitchFamily="18" charset="0"/>
                  <a:ea typeface="宋体" pitchFamily="2" charset="-122"/>
                  <a:cs typeface="Times New Roman" pitchFamily="18" charset="0"/>
                </a:rPr>
                <a:t>v</a:t>
              </a:r>
              <a:r>
                <a:rPr lang="en-US" altLang="zh-CN" sz="2800" b="1" baseline="-25000" dirty="0">
                  <a:latin typeface="Times New Roman" pitchFamily="18" charset="0"/>
                  <a:ea typeface="宋体" pitchFamily="2" charset="-122"/>
                  <a:cs typeface="Times New Roman" pitchFamily="18" charset="0"/>
                </a:rPr>
                <a:t>2</a:t>
              </a:r>
            </a:p>
          </p:txBody>
        </p:sp>
        <p:sp>
          <p:nvSpPr>
            <p:cNvPr id="15" name="Text Box 22"/>
            <p:cNvSpPr txBox="1">
              <a:spLocks noChangeArrowheads="1"/>
            </p:cNvSpPr>
            <p:nvPr/>
          </p:nvSpPr>
          <p:spPr bwMode="auto">
            <a:xfrm>
              <a:off x="3683" y="3398"/>
              <a:ext cx="408" cy="408"/>
            </a:xfrm>
            <a:prstGeom prst="rect">
              <a:avLst/>
            </a:prstGeom>
            <a:noFill/>
            <a:ln w="12700" cap="sq">
              <a:noFill/>
              <a:miter lim="800000"/>
              <a:headEnd type="none" w="sm" len="sm"/>
              <a:tailEnd type="none" w="sm" len="sm"/>
            </a:ln>
            <a:effectLst/>
          </p:spPr>
          <p:txBody>
            <a:bodyPr wrap="none">
              <a:spAutoFit/>
            </a:bodyPr>
            <a:lstStyle/>
            <a:p>
              <a:r>
                <a:rPr lang="en-US" altLang="zh-CN" sz="2800" b="1" i="1" dirty="0" err="1">
                  <a:latin typeface="Times New Roman" pitchFamily="18" charset="0"/>
                  <a:ea typeface="宋体" pitchFamily="2" charset="-122"/>
                  <a:cs typeface="Times New Roman" pitchFamily="18" charset="0"/>
                </a:rPr>
                <a:t>v</a:t>
              </a:r>
              <a:r>
                <a:rPr lang="en-US" altLang="zh-CN" sz="2800" b="1" i="1" baseline="-25000" dirty="0" err="1">
                  <a:latin typeface="Times New Roman" pitchFamily="18" charset="0"/>
                  <a:ea typeface="宋体" pitchFamily="2" charset="-122"/>
                  <a:cs typeface="Times New Roman" pitchFamily="18" charset="0"/>
                </a:rPr>
                <a:t>k</a:t>
              </a:r>
              <a:endParaRPr lang="en-US" altLang="zh-CN" sz="2800" b="1" i="1" baseline="-25000" dirty="0">
                <a:latin typeface="Times New Roman" pitchFamily="18" charset="0"/>
                <a:ea typeface="宋体" pitchFamily="2" charset="-122"/>
                <a:cs typeface="Times New Roman" pitchFamily="18" charset="0"/>
              </a:endParaRPr>
            </a:p>
          </p:txBody>
        </p:sp>
        <p:sp>
          <p:nvSpPr>
            <p:cNvPr id="16" name="Text Box 23"/>
            <p:cNvSpPr txBox="1">
              <a:spLocks noChangeArrowheads="1"/>
            </p:cNvSpPr>
            <p:nvPr/>
          </p:nvSpPr>
          <p:spPr bwMode="auto">
            <a:xfrm>
              <a:off x="4714" y="2977"/>
              <a:ext cx="634" cy="408"/>
            </a:xfrm>
            <a:prstGeom prst="rect">
              <a:avLst/>
            </a:prstGeom>
            <a:noFill/>
            <a:ln w="12700" cap="sq">
              <a:noFill/>
              <a:miter lim="800000"/>
              <a:headEnd type="none" w="sm" len="sm"/>
              <a:tailEnd type="none" w="sm" len="sm"/>
            </a:ln>
            <a:effectLst/>
          </p:spPr>
          <p:txBody>
            <a:bodyPr wrap="none">
              <a:spAutoFit/>
            </a:bodyPr>
            <a:lstStyle/>
            <a:p>
              <a:r>
                <a:rPr lang="en-US" altLang="zh-CN" sz="2800" b="1" i="1" dirty="0">
                  <a:latin typeface="Times New Roman" pitchFamily="18" charset="0"/>
                  <a:ea typeface="宋体" pitchFamily="2" charset="-122"/>
                  <a:cs typeface="Times New Roman" pitchFamily="18" charset="0"/>
                </a:rPr>
                <a:t>v</a:t>
              </a:r>
              <a:r>
                <a:rPr lang="en-US" altLang="zh-CN" sz="2800" b="1" i="1" baseline="-25000" dirty="0">
                  <a:latin typeface="Times New Roman" pitchFamily="18" charset="0"/>
                  <a:ea typeface="宋体" pitchFamily="2" charset="-122"/>
                  <a:cs typeface="Times New Roman" pitchFamily="18" charset="0"/>
                </a:rPr>
                <a:t>k+1</a:t>
              </a:r>
            </a:p>
          </p:txBody>
        </p:sp>
        <p:sp>
          <p:nvSpPr>
            <p:cNvPr id="17" name="Text Box 24"/>
            <p:cNvSpPr txBox="1">
              <a:spLocks noChangeArrowheads="1"/>
            </p:cNvSpPr>
            <p:nvPr/>
          </p:nvSpPr>
          <p:spPr bwMode="auto">
            <a:xfrm>
              <a:off x="4687" y="2160"/>
              <a:ext cx="634" cy="408"/>
            </a:xfrm>
            <a:prstGeom prst="rect">
              <a:avLst/>
            </a:prstGeom>
            <a:noFill/>
            <a:ln w="12700" cap="sq">
              <a:noFill/>
              <a:miter lim="800000"/>
              <a:headEnd type="none" w="sm" len="sm"/>
              <a:tailEnd type="none" w="sm" len="sm"/>
            </a:ln>
            <a:effectLst/>
          </p:spPr>
          <p:txBody>
            <a:bodyPr wrap="none">
              <a:spAutoFit/>
            </a:bodyPr>
            <a:lstStyle/>
            <a:p>
              <a:r>
                <a:rPr lang="en-US" altLang="zh-CN" sz="2800" b="1" i="1" dirty="0">
                  <a:latin typeface="Times New Roman" pitchFamily="18" charset="0"/>
                  <a:ea typeface="宋体" pitchFamily="2" charset="-122"/>
                  <a:cs typeface="Times New Roman" pitchFamily="18" charset="0"/>
                </a:rPr>
                <a:t>v</a:t>
              </a:r>
              <a:r>
                <a:rPr lang="en-US" altLang="zh-CN" sz="2800" b="1" i="1" baseline="-25000" dirty="0">
                  <a:latin typeface="Times New Roman" pitchFamily="18" charset="0"/>
                  <a:ea typeface="宋体" pitchFamily="2" charset="-122"/>
                  <a:cs typeface="Times New Roman" pitchFamily="18" charset="0"/>
                </a:rPr>
                <a:t>k+2</a:t>
              </a:r>
            </a:p>
          </p:txBody>
        </p:sp>
        <p:sp>
          <p:nvSpPr>
            <p:cNvPr id="18" name="Text Box 25"/>
            <p:cNvSpPr txBox="1">
              <a:spLocks noChangeArrowheads="1"/>
            </p:cNvSpPr>
            <p:nvPr/>
          </p:nvSpPr>
          <p:spPr bwMode="auto">
            <a:xfrm>
              <a:off x="3557" y="1560"/>
              <a:ext cx="419" cy="408"/>
            </a:xfrm>
            <a:prstGeom prst="rect">
              <a:avLst/>
            </a:prstGeom>
            <a:noFill/>
            <a:ln w="12700" cap="sq">
              <a:noFill/>
              <a:miter lim="800000"/>
              <a:headEnd type="none" w="sm" len="sm"/>
              <a:tailEnd type="none" w="sm" len="sm"/>
            </a:ln>
            <a:effectLst/>
          </p:spPr>
          <p:txBody>
            <a:bodyPr wrap="none">
              <a:spAutoFit/>
            </a:bodyPr>
            <a:lstStyle/>
            <a:p>
              <a:r>
                <a:rPr lang="en-US" altLang="zh-CN" sz="2800" b="1" i="1" dirty="0" err="1">
                  <a:latin typeface="Times New Roman" pitchFamily="18" charset="0"/>
                  <a:ea typeface="宋体" pitchFamily="2" charset="-122"/>
                  <a:cs typeface="Times New Roman" pitchFamily="18" charset="0"/>
                </a:rPr>
                <a:t>v</a:t>
              </a:r>
              <a:r>
                <a:rPr lang="en-US" altLang="zh-CN" sz="2800" b="1" i="1" baseline="-25000" dirty="0" err="1">
                  <a:latin typeface="Times New Roman" pitchFamily="18" charset="0"/>
                  <a:ea typeface="宋体" pitchFamily="2" charset="-122"/>
                  <a:cs typeface="Times New Roman" pitchFamily="18" charset="0"/>
                </a:rPr>
                <a:t>n</a:t>
              </a:r>
              <a:endParaRPr lang="en-US" altLang="zh-CN" sz="2800" b="1" i="1" baseline="-25000" dirty="0">
                <a:latin typeface="Times New Roman" pitchFamily="18" charset="0"/>
                <a:ea typeface="宋体" pitchFamily="2" charset="-122"/>
                <a:cs typeface="Times New Roman" pitchFamily="18" charset="0"/>
              </a:endParaRPr>
            </a:p>
          </p:txBody>
        </p:sp>
        <p:sp>
          <p:nvSpPr>
            <p:cNvPr id="19" name="Oval 30"/>
            <p:cNvSpPr>
              <a:spLocks noChangeArrowheads="1"/>
            </p:cNvSpPr>
            <p:nvPr/>
          </p:nvSpPr>
          <p:spPr bwMode="auto">
            <a:xfrm>
              <a:off x="1109" y="2614"/>
              <a:ext cx="90" cy="91"/>
            </a:xfrm>
            <a:prstGeom prst="ellipse">
              <a:avLst/>
            </a:prstGeom>
            <a:solidFill>
              <a:srgbClr val="00FFFF"/>
            </a:solidFill>
            <a:ln w="12700" cap="sq">
              <a:solidFill>
                <a:schemeClr val="tx1"/>
              </a:solidFill>
              <a:miter lim="800000"/>
              <a:headEnd type="none" w="sm" len="sm"/>
              <a:tailEnd type="none" w="sm" len="sm"/>
            </a:ln>
            <a:effectLst/>
          </p:spPr>
          <p:txBody>
            <a:bodyPr wrap="none" anchor="ctr"/>
            <a:lstStyle/>
            <a:p>
              <a:endParaRPr lang="zh-CN" altLang="en-US"/>
            </a:p>
          </p:txBody>
        </p:sp>
        <p:sp>
          <p:nvSpPr>
            <p:cNvPr id="20" name="Oval 31"/>
            <p:cNvSpPr>
              <a:spLocks noChangeArrowheads="1"/>
            </p:cNvSpPr>
            <p:nvPr/>
          </p:nvSpPr>
          <p:spPr bwMode="auto">
            <a:xfrm>
              <a:off x="1925" y="1933"/>
              <a:ext cx="90" cy="91"/>
            </a:xfrm>
            <a:prstGeom prst="ellipse">
              <a:avLst/>
            </a:prstGeom>
            <a:solidFill>
              <a:srgbClr val="00FFFF"/>
            </a:solidFill>
            <a:ln w="12700" cap="sq">
              <a:solidFill>
                <a:schemeClr val="tx1"/>
              </a:solidFill>
              <a:miter lim="800000"/>
              <a:headEnd type="none" w="sm" len="sm"/>
              <a:tailEnd type="none" w="sm" len="sm"/>
            </a:ln>
            <a:effectLst/>
          </p:spPr>
          <p:txBody>
            <a:bodyPr wrap="none" anchor="ctr"/>
            <a:lstStyle/>
            <a:p>
              <a:endParaRPr lang="zh-CN" altLang="en-US"/>
            </a:p>
          </p:txBody>
        </p:sp>
        <p:sp>
          <p:nvSpPr>
            <p:cNvPr id="21" name="Oval 32"/>
            <p:cNvSpPr>
              <a:spLocks noChangeArrowheads="1"/>
            </p:cNvSpPr>
            <p:nvPr/>
          </p:nvSpPr>
          <p:spPr bwMode="auto">
            <a:xfrm>
              <a:off x="1835" y="3385"/>
              <a:ext cx="90" cy="91"/>
            </a:xfrm>
            <a:prstGeom prst="ellipse">
              <a:avLst/>
            </a:prstGeom>
            <a:solidFill>
              <a:srgbClr val="00FFFF"/>
            </a:solidFill>
            <a:ln w="12700" cap="sq">
              <a:solidFill>
                <a:schemeClr val="tx1"/>
              </a:solidFill>
              <a:miter lim="800000"/>
              <a:headEnd type="none" w="sm" len="sm"/>
              <a:tailEnd type="none" w="sm" len="sm"/>
            </a:ln>
            <a:effectLst/>
          </p:spPr>
          <p:txBody>
            <a:bodyPr wrap="none" anchor="ctr"/>
            <a:lstStyle/>
            <a:p>
              <a:endParaRPr lang="zh-CN" altLang="en-US"/>
            </a:p>
          </p:txBody>
        </p:sp>
        <p:sp>
          <p:nvSpPr>
            <p:cNvPr id="22" name="Oval 33"/>
            <p:cNvSpPr>
              <a:spLocks noChangeArrowheads="1"/>
            </p:cNvSpPr>
            <p:nvPr/>
          </p:nvSpPr>
          <p:spPr bwMode="auto">
            <a:xfrm>
              <a:off x="3786" y="3430"/>
              <a:ext cx="90" cy="91"/>
            </a:xfrm>
            <a:prstGeom prst="ellipse">
              <a:avLst/>
            </a:prstGeom>
            <a:solidFill>
              <a:srgbClr val="00FFFF"/>
            </a:solidFill>
            <a:ln w="12700" cap="sq">
              <a:solidFill>
                <a:schemeClr val="tx1"/>
              </a:solidFill>
              <a:miter lim="800000"/>
              <a:headEnd type="none" w="sm" len="sm"/>
              <a:tailEnd type="none" w="sm" len="sm"/>
            </a:ln>
            <a:effectLst/>
          </p:spPr>
          <p:txBody>
            <a:bodyPr wrap="none" anchor="ctr"/>
            <a:lstStyle/>
            <a:p>
              <a:endParaRPr lang="zh-CN" altLang="en-US"/>
            </a:p>
          </p:txBody>
        </p:sp>
        <p:sp>
          <p:nvSpPr>
            <p:cNvPr id="23" name="Oval 34"/>
            <p:cNvSpPr>
              <a:spLocks noChangeArrowheads="1"/>
            </p:cNvSpPr>
            <p:nvPr/>
          </p:nvSpPr>
          <p:spPr bwMode="auto">
            <a:xfrm>
              <a:off x="4693" y="3067"/>
              <a:ext cx="90" cy="91"/>
            </a:xfrm>
            <a:prstGeom prst="ellipse">
              <a:avLst/>
            </a:prstGeom>
            <a:solidFill>
              <a:srgbClr val="00FFFF"/>
            </a:solidFill>
            <a:ln w="12700" cap="sq">
              <a:solidFill>
                <a:schemeClr val="tx1"/>
              </a:solidFill>
              <a:miter lim="800000"/>
              <a:headEnd type="none" w="sm" len="sm"/>
              <a:tailEnd type="none" w="sm" len="sm"/>
            </a:ln>
            <a:effectLst/>
          </p:spPr>
          <p:txBody>
            <a:bodyPr wrap="none" anchor="ctr"/>
            <a:lstStyle/>
            <a:p>
              <a:endParaRPr lang="zh-CN" altLang="en-US"/>
            </a:p>
          </p:txBody>
        </p:sp>
        <p:sp>
          <p:nvSpPr>
            <p:cNvPr id="24" name="Oval 35"/>
            <p:cNvSpPr>
              <a:spLocks noChangeArrowheads="1"/>
            </p:cNvSpPr>
            <p:nvPr/>
          </p:nvSpPr>
          <p:spPr bwMode="auto">
            <a:xfrm>
              <a:off x="4647" y="2296"/>
              <a:ext cx="90" cy="91"/>
            </a:xfrm>
            <a:prstGeom prst="ellipse">
              <a:avLst/>
            </a:prstGeom>
            <a:solidFill>
              <a:srgbClr val="00FFFF"/>
            </a:solidFill>
            <a:ln w="12700" cap="sq">
              <a:solidFill>
                <a:schemeClr val="tx1"/>
              </a:solidFill>
              <a:miter lim="800000"/>
              <a:headEnd type="none" w="sm" len="sm"/>
              <a:tailEnd type="none" w="sm" len="sm"/>
            </a:ln>
            <a:effectLst/>
          </p:spPr>
          <p:txBody>
            <a:bodyPr wrap="none" anchor="ctr"/>
            <a:lstStyle/>
            <a:p>
              <a:endParaRPr lang="zh-CN" altLang="en-US"/>
            </a:p>
          </p:txBody>
        </p:sp>
        <p:sp>
          <p:nvSpPr>
            <p:cNvPr id="25" name="Oval 36"/>
            <p:cNvSpPr>
              <a:spLocks noChangeArrowheads="1"/>
            </p:cNvSpPr>
            <p:nvPr/>
          </p:nvSpPr>
          <p:spPr bwMode="auto">
            <a:xfrm>
              <a:off x="3649" y="1933"/>
              <a:ext cx="90" cy="91"/>
            </a:xfrm>
            <a:prstGeom prst="ellipse">
              <a:avLst/>
            </a:prstGeom>
            <a:solidFill>
              <a:srgbClr val="00FFFF"/>
            </a:solidFill>
            <a:ln w="12700" cap="sq">
              <a:solidFill>
                <a:schemeClr val="tx1"/>
              </a:solidFill>
              <a:miter lim="800000"/>
              <a:headEnd type="none" w="sm" len="sm"/>
              <a:tailEnd type="none" w="sm" len="sm"/>
            </a:ln>
            <a:effectLst/>
          </p:spPr>
          <p:txBody>
            <a:bodyPr wrap="none" anchor="ctr"/>
            <a:lstStyle/>
            <a:p>
              <a:endParaRPr lang="zh-CN" altLang="en-US"/>
            </a:p>
          </p:txBody>
        </p:sp>
      </p:grpSp>
      <p:sp>
        <p:nvSpPr>
          <p:cNvPr id="26" name="Line 40"/>
          <p:cNvSpPr>
            <a:spLocks noChangeShapeType="1"/>
          </p:cNvSpPr>
          <p:nvPr/>
        </p:nvSpPr>
        <p:spPr bwMode="auto">
          <a:xfrm>
            <a:off x="4786315" y="3214687"/>
            <a:ext cx="2000264" cy="1785950"/>
          </a:xfrm>
          <a:prstGeom prst="line">
            <a:avLst/>
          </a:prstGeom>
          <a:noFill/>
          <a:ln w="50800">
            <a:solidFill>
              <a:srgbClr val="FF0000"/>
            </a:solidFill>
            <a:prstDash val="dash"/>
            <a:miter lim="800000"/>
            <a:headEnd type="none" w="sm" len="sm"/>
            <a:tailEnd type="none" w="sm" len="sm"/>
          </a:ln>
          <a:effectLst/>
        </p:spPr>
        <p:txBody>
          <a:bodyPr wrap="none"/>
          <a:lstStyle/>
          <a:p>
            <a:endParaRPr lang="zh-CN" altLang="en-US"/>
          </a:p>
        </p:txBody>
      </p:sp>
      <p:sp>
        <p:nvSpPr>
          <p:cNvPr id="27" name="Line 41"/>
          <p:cNvSpPr>
            <a:spLocks noChangeShapeType="1"/>
          </p:cNvSpPr>
          <p:nvPr/>
        </p:nvSpPr>
        <p:spPr bwMode="auto">
          <a:xfrm flipH="1" flipV="1">
            <a:off x="6715140" y="3214686"/>
            <a:ext cx="142876" cy="1857388"/>
          </a:xfrm>
          <a:prstGeom prst="line">
            <a:avLst/>
          </a:prstGeom>
          <a:noFill/>
          <a:ln w="50800">
            <a:solidFill>
              <a:srgbClr val="FF0000"/>
            </a:solidFill>
            <a:prstDash val="dash"/>
            <a:miter lim="800000"/>
            <a:headEnd type="none" w="sm" len="sm"/>
            <a:tailEnd type="none" w="sm" len="sm"/>
          </a:ln>
          <a:effectLst/>
        </p:spPr>
        <p:txBody>
          <a:bodyPr wrap="none"/>
          <a:lstStyle/>
          <a:p>
            <a:endParaRPr lang="zh-CN" altLang="en-US"/>
          </a:p>
        </p:txBody>
      </p:sp>
      <p:sp>
        <p:nvSpPr>
          <p:cNvPr id="30" name="Text Box 38"/>
          <p:cNvSpPr txBox="1">
            <a:spLocks noChangeArrowheads="1"/>
          </p:cNvSpPr>
          <p:nvPr/>
        </p:nvSpPr>
        <p:spPr bwMode="auto">
          <a:xfrm>
            <a:off x="857224" y="5857892"/>
            <a:ext cx="7152920" cy="535531"/>
          </a:xfrm>
          <a:prstGeom prst="rect">
            <a:avLst/>
          </a:prstGeom>
          <a:solidFill>
            <a:schemeClr val="bg1"/>
          </a:solidFill>
          <a:ln w="12700" cap="sq">
            <a:noFill/>
            <a:miter lim="800000"/>
            <a:headEnd type="none" w="sm" len="sm"/>
            <a:tailEnd type="none" w="sm" len="sm"/>
          </a:ln>
          <a:effectLst/>
        </p:spPr>
        <p:txBody>
          <a:bodyPr wrap="none">
            <a:spAutoFit/>
          </a:bodyPr>
          <a:lstStyle/>
          <a:p>
            <a:pPr lvl="1">
              <a:lnSpc>
                <a:spcPct val="90000"/>
              </a:lnSpc>
              <a:spcBef>
                <a:spcPct val="20000"/>
              </a:spcBef>
            </a:pPr>
            <a:r>
              <a:rPr lang="en-US" altLang="zh-CN" sz="3200" b="1" i="1" dirty="0">
                <a:solidFill>
                  <a:srgbClr val="0000FF"/>
                </a:solidFill>
                <a:latin typeface="Times New Roman" pitchFamily="18" charset="0"/>
                <a:ea typeface="宋体" pitchFamily="2" charset="-122"/>
                <a:cs typeface="Times New Roman" pitchFamily="18" charset="0"/>
              </a:rPr>
              <a:t>T</a:t>
            </a:r>
            <a:r>
              <a:rPr lang="en-US" altLang="zh-CN" sz="3200" b="1" i="1" baseline="-25000" dirty="0">
                <a:solidFill>
                  <a:srgbClr val="0000FF"/>
                </a:solidFill>
                <a:latin typeface="Times New Roman" pitchFamily="18" charset="0"/>
                <a:ea typeface="宋体" pitchFamily="2" charset="-122"/>
                <a:cs typeface="Times New Roman" pitchFamily="18" charset="0"/>
              </a:rPr>
              <a:t>P</a:t>
            </a:r>
            <a:r>
              <a:rPr lang="en-US" altLang="zh-CN" sz="3200" b="1" i="1" dirty="0">
                <a:solidFill>
                  <a:srgbClr val="0000FF"/>
                </a:solidFill>
                <a:latin typeface="Times New Roman" pitchFamily="18" charset="0"/>
                <a:ea typeface="宋体" pitchFamily="2" charset="-122"/>
                <a:cs typeface="Times New Roman" pitchFamily="18" charset="0"/>
              </a:rPr>
              <a:t>=T(v</a:t>
            </a:r>
            <a:r>
              <a:rPr lang="en-US" altLang="zh-CN" sz="3200" b="1" i="1" baseline="-25000" dirty="0">
                <a:solidFill>
                  <a:srgbClr val="0000FF"/>
                </a:solidFill>
                <a:latin typeface="Times New Roman" pitchFamily="18" charset="0"/>
                <a:ea typeface="宋体" pitchFamily="2" charset="-122"/>
                <a:cs typeface="Times New Roman" pitchFamily="18" charset="0"/>
              </a:rPr>
              <a:t>0</a:t>
            </a:r>
            <a:r>
              <a:rPr lang="en-US" altLang="zh-CN" sz="3200" b="1" i="1" dirty="0">
                <a:solidFill>
                  <a:srgbClr val="0000FF"/>
                </a:solidFill>
                <a:latin typeface="Times New Roman" pitchFamily="18" charset="0"/>
                <a:ea typeface="宋体" pitchFamily="2" charset="-122"/>
                <a:cs typeface="Times New Roman" pitchFamily="18" charset="0"/>
              </a:rPr>
              <a:t>, ..., </a:t>
            </a:r>
            <a:r>
              <a:rPr lang="en-US" altLang="zh-CN" sz="3200" b="1" i="1" dirty="0" err="1">
                <a:solidFill>
                  <a:srgbClr val="0000FF"/>
                </a:solidFill>
                <a:latin typeface="Times New Roman" pitchFamily="18" charset="0"/>
                <a:ea typeface="宋体" pitchFamily="2" charset="-122"/>
                <a:cs typeface="Times New Roman" pitchFamily="18" charset="0"/>
              </a:rPr>
              <a:t>v</a:t>
            </a:r>
            <a:r>
              <a:rPr lang="en-US" altLang="zh-CN" sz="3200" b="1" i="1" baseline="-25000" dirty="0" err="1">
                <a:solidFill>
                  <a:srgbClr val="0000FF"/>
                </a:solidFill>
                <a:latin typeface="Times New Roman" pitchFamily="18" charset="0"/>
                <a:ea typeface="宋体" pitchFamily="2" charset="-122"/>
                <a:cs typeface="Times New Roman" pitchFamily="18" charset="0"/>
              </a:rPr>
              <a:t>k</a:t>
            </a:r>
            <a:r>
              <a:rPr lang="en-US" altLang="zh-CN" sz="3200" b="1" i="1" dirty="0">
                <a:solidFill>
                  <a:srgbClr val="0000FF"/>
                </a:solidFill>
                <a:latin typeface="Times New Roman" pitchFamily="18" charset="0"/>
                <a:ea typeface="宋体" pitchFamily="2" charset="-122"/>
                <a:cs typeface="Times New Roman" pitchFamily="18" charset="0"/>
              </a:rPr>
              <a:t>)</a:t>
            </a:r>
            <a:r>
              <a:rPr lang="en-US" altLang="zh-CN" sz="3200" b="1" dirty="0">
                <a:solidFill>
                  <a:srgbClr val="0000FF"/>
                </a:solidFill>
                <a:latin typeface="Times New Roman" pitchFamily="18" charset="0"/>
                <a:ea typeface="宋体" pitchFamily="2" charset="-122"/>
                <a:cs typeface="Times New Roman" pitchFamily="18" charset="0"/>
              </a:rPr>
              <a:t>∪</a:t>
            </a:r>
            <a:r>
              <a:rPr lang="en-US" altLang="zh-CN" sz="3200" b="1" i="1" dirty="0">
                <a:solidFill>
                  <a:srgbClr val="0000FF"/>
                </a:solidFill>
                <a:latin typeface="Times New Roman" pitchFamily="18" charset="0"/>
                <a:ea typeface="宋体" pitchFamily="2" charset="-122"/>
                <a:cs typeface="Times New Roman" pitchFamily="18" charset="0"/>
              </a:rPr>
              <a:t>T(</a:t>
            </a:r>
            <a:r>
              <a:rPr lang="en-US" altLang="zh-CN" sz="3200" b="1" i="1" dirty="0" err="1">
                <a:solidFill>
                  <a:srgbClr val="0000FF"/>
                </a:solidFill>
                <a:latin typeface="Times New Roman" pitchFamily="18" charset="0"/>
                <a:ea typeface="宋体" pitchFamily="2" charset="-122"/>
                <a:cs typeface="Times New Roman" pitchFamily="18" charset="0"/>
              </a:rPr>
              <a:t>v</a:t>
            </a:r>
            <a:r>
              <a:rPr lang="en-US" altLang="zh-CN" sz="3200" b="1" i="1" baseline="-25000" dirty="0" err="1">
                <a:solidFill>
                  <a:srgbClr val="0000FF"/>
                </a:solidFill>
                <a:latin typeface="Times New Roman" pitchFamily="18" charset="0"/>
                <a:ea typeface="宋体" pitchFamily="2" charset="-122"/>
                <a:cs typeface="Times New Roman" pitchFamily="18" charset="0"/>
              </a:rPr>
              <a:t>k</a:t>
            </a:r>
            <a:r>
              <a:rPr lang="en-US" altLang="zh-CN" sz="3200" b="1" i="1" dirty="0">
                <a:solidFill>
                  <a:srgbClr val="0000FF"/>
                </a:solidFill>
                <a:latin typeface="Times New Roman" pitchFamily="18" charset="0"/>
                <a:ea typeface="宋体" pitchFamily="2" charset="-122"/>
                <a:cs typeface="Times New Roman" pitchFamily="18" charset="0"/>
              </a:rPr>
              <a:t>, ..., </a:t>
            </a:r>
            <a:r>
              <a:rPr lang="en-US" altLang="zh-CN" sz="3200" b="1" i="1" dirty="0" err="1">
                <a:solidFill>
                  <a:srgbClr val="0000FF"/>
                </a:solidFill>
                <a:latin typeface="Times New Roman" pitchFamily="18" charset="0"/>
                <a:ea typeface="宋体" pitchFamily="2" charset="-122"/>
                <a:cs typeface="Times New Roman" pitchFamily="18" charset="0"/>
              </a:rPr>
              <a:t>v</a:t>
            </a:r>
            <a:r>
              <a:rPr lang="en-US" altLang="zh-CN" sz="3200" b="1" i="1" baseline="-25000" dirty="0" err="1">
                <a:solidFill>
                  <a:srgbClr val="0000FF"/>
                </a:solidFill>
                <a:latin typeface="Times New Roman" pitchFamily="18" charset="0"/>
                <a:ea typeface="宋体" pitchFamily="2" charset="-122"/>
                <a:cs typeface="Times New Roman" pitchFamily="18" charset="0"/>
              </a:rPr>
              <a:t>n</a:t>
            </a:r>
            <a:r>
              <a:rPr lang="en-US" altLang="zh-CN" sz="3200" b="1" i="1" dirty="0">
                <a:solidFill>
                  <a:srgbClr val="0000FF"/>
                </a:solidFill>
                <a:latin typeface="Times New Roman" pitchFamily="18" charset="0"/>
                <a:ea typeface="宋体" pitchFamily="2" charset="-122"/>
                <a:cs typeface="Times New Roman" pitchFamily="18" charset="0"/>
              </a:rPr>
              <a:t>)</a:t>
            </a:r>
            <a:r>
              <a:rPr lang="en-US" altLang="zh-CN" sz="3200" b="1" dirty="0">
                <a:solidFill>
                  <a:srgbClr val="0000FF"/>
                </a:solidFill>
                <a:latin typeface="Times New Roman" pitchFamily="18" charset="0"/>
                <a:ea typeface="宋体" pitchFamily="2" charset="-122"/>
                <a:cs typeface="Times New Roman" pitchFamily="18" charset="0"/>
              </a:rPr>
              <a:t>∪</a:t>
            </a:r>
            <a:r>
              <a:rPr lang="en-US" altLang="zh-CN" sz="3200" b="1" i="1" dirty="0">
                <a:solidFill>
                  <a:srgbClr val="0000FF"/>
                </a:solidFill>
                <a:latin typeface="Times New Roman" pitchFamily="18" charset="0"/>
                <a:ea typeface="宋体" pitchFamily="2" charset="-122"/>
                <a:cs typeface="Times New Roman" pitchFamily="18" charset="0"/>
              </a:rPr>
              <a:t>{v</a:t>
            </a:r>
            <a:r>
              <a:rPr lang="en-US" altLang="zh-CN" sz="3200" b="1" i="1" baseline="-25000" dirty="0">
                <a:solidFill>
                  <a:srgbClr val="0000FF"/>
                </a:solidFill>
                <a:latin typeface="Times New Roman" pitchFamily="18" charset="0"/>
                <a:ea typeface="宋体" pitchFamily="2" charset="-122"/>
                <a:cs typeface="Times New Roman" pitchFamily="18" charset="0"/>
              </a:rPr>
              <a:t>0</a:t>
            </a:r>
            <a:r>
              <a:rPr lang="en-US" altLang="zh-CN" sz="3200" b="1" i="1" dirty="0">
                <a:solidFill>
                  <a:srgbClr val="0000FF"/>
                </a:solidFill>
                <a:latin typeface="Times New Roman" pitchFamily="18" charset="0"/>
                <a:cs typeface="Times New Roman" pitchFamily="18" charset="0"/>
              </a:rPr>
              <a:t>v</a:t>
            </a:r>
            <a:r>
              <a:rPr lang="en-US" altLang="zh-CN" sz="3200" b="1" i="1" baseline="-25000" dirty="0">
                <a:solidFill>
                  <a:srgbClr val="0000FF"/>
                </a:solidFill>
                <a:latin typeface="Times New Roman" pitchFamily="18" charset="0"/>
                <a:cs typeface="Times New Roman" pitchFamily="18" charset="0"/>
              </a:rPr>
              <a:t>k</a:t>
            </a:r>
            <a:r>
              <a:rPr lang="en-US" altLang="zh-CN" sz="3200" b="1" i="1" dirty="0">
                <a:solidFill>
                  <a:srgbClr val="0000FF"/>
                </a:solidFill>
                <a:latin typeface="Times New Roman" pitchFamily="18" charset="0"/>
                <a:ea typeface="宋体" pitchFamily="2" charset="-122"/>
                <a:cs typeface="Times New Roman" pitchFamily="18" charset="0"/>
              </a:rPr>
              <a:t>v</a:t>
            </a:r>
            <a:r>
              <a:rPr lang="en-US" altLang="zh-CN" sz="3200" b="1" i="1" baseline="-25000" dirty="0">
                <a:solidFill>
                  <a:srgbClr val="0000FF"/>
                </a:solidFill>
                <a:latin typeface="Times New Roman" pitchFamily="18" charset="0"/>
                <a:ea typeface="宋体" pitchFamily="2" charset="-122"/>
                <a:cs typeface="Times New Roman" pitchFamily="18" charset="0"/>
              </a:rPr>
              <a:t>n</a:t>
            </a:r>
            <a:r>
              <a:rPr lang="en-US" altLang="zh-CN" sz="3200" b="1" i="1" dirty="0">
                <a:solidFill>
                  <a:srgbClr val="0000FF"/>
                </a:solidFill>
                <a:latin typeface="Times New Roman" pitchFamily="18" charset="0"/>
                <a:ea typeface="宋体" pitchFamily="2" charset="-122"/>
                <a:cs typeface="Times New Roman" pitchFamily="18" charset="0"/>
              </a:rPr>
              <a:t>}</a:t>
            </a:r>
            <a:endParaRPr lang="zh-CN" altLang="en-US" sz="3200" b="1" i="1" dirty="0">
              <a:solidFill>
                <a:srgbClr val="0000FF"/>
              </a:solidFill>
              <a:latin typeface="Times New Roman" pitchFamily="18" charset="0"/>
              <a:ea typeface="宋体" pitchFamily="2" charset="-122"/>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down)">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0">
                                            <p:txEl>
                                              <p:pRg st="0" end="0"/>
                                            </p:txEl>
                                          </p:spTgt>
                                        </p:tgtEl>
                                        <p:attrNameLst>
                                          <p:attrName>style.visibility</p:attrName>
                                        </p:attrNameLst>
                                      </p:cBhvr>
                                      <p:to>
                                        <p:strVal val="visible"/>
                                      </p:to>
                                    </p:set>
                                    <p:anim calcmode="lin" valueType="num">
                                      <p:cBhvr additive="base">
                                        <p:cTn id="15"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凸多边形最优三角剖分</a:t>
            </a:r>
          </a:p>
        </p:txBody>
      </p:sp>
      <p:sp>
        <p:nvSpPr>
          <p:cNvPr id="3" name="内容占位符 2"/>
          <p:cNvSpPr>
            <a:spLocks noGrp="1"/>
          </p:cNvSpPr>
          <p:nvPr>
            <p:ph idx="1"/>
          </p:nvPr>
        </p:nvSpPr>
        <p:spPr>
          <a:xfrm>
            <a:off x="428596" y="1428736"/>
            <a:ext cx="8396318" cy="4876800"/>
          </a:xfrm>
        </p:spPr>
        <p:txBody>
          <a:bodyPr/>
          <a:lstStyle/>
          <a:p>
            <a:r>
              <a:rPr lang="zh-CN" altLang="en-US" dirty="0"/>
              <a:t>定理（优化子结构）</a:t>
            </a:r>
            <a:endParaRPr lang="en-US" altLang="zh-CN" dirty="0"/>
          </a:p>
          <a:p>
            <a:pPr lvl="1" algn="just">
              <a:buNone/>
            </a:pPr>
            <a:r>
              <a:rPr lang="zh-CN" altLang="en-US" b="1" dirty="0">
                <a:solidFill>
                  <a:srgbClr val="0000FF"/>
                </a:solidFill>
              </a:rPr>
              <a:t>设</a:t>
            </a:r>
            <a:r>
              <a:rPr lang="en-US" altLang="zh-CN" b="1" i="1" dirty="0">
                <a:solidFill>
                  <a:srgbClr val="0000FF"/>
                </a:solidFill>
              </a:rPr>
              <a:t>P=(v</a:t>
            </a:r>
            <a:r>
              <a:rPr lang="en-US" altLang="zh-CN" b="1" i="1" baseline="-30000" dirty="0">
                <a:solidFill>
                  <a:srgbClr val="0000FF"/>
                </a:solidFill>
              </a:rPr>
              <a:t>0</a:t>
            </a:r>
            <a:r>
              <a:rPr lang="en-US" altLang="zh-CN" b="1" i="1" dirty="0">
                <a:solidFill>
                  <a:srgbClr val="0000FF"/>
                </a:solidFill>
              </a:rPr>
              <a:t>,v</a:t>
            </a:r>
            <a:r>
              <a:rPr lang="en-US" altLang="zh-CN" b="1" i="1" baseline="-30000" dirty="0">
                <a:solidFill>
                  <a:srgbClr val="0000FF"/>
                </a:solidFill>
              </a:rPr>
              <a:t>1</a:t>
            </a:r>
            <a:r>
              <a:rPr lang="en-US" altLang="zh-CN" b="1" i="1" dirty="0">
                <a:solidFill>
                  <a:srgbClr val="0000FF"/>
                </a:solidFill>
              </a:rPr>
              <a:t>,...</a:t>
            </a:r>
            <a:r>
              <a:rPr lang="en-US" altLang="zh-CN" b="1" i="1" dirty="0" err="1">
                <a:solidFill>
                  <a:srgbClr val="0000FF"/>
                </a:solidFill>
              </a:rPr>
              <a:t>v</a:t>
            </a:r>
            <a:r>
              <a:rPr lang="en-US" altLang="zh-CN" b="1" i="1" baseline="-30000" dirty="0" err="1">
                <a:solidFill>
                  <a:srgbClr val="0000FF"/>
                </a:solidFill>
              </a:rPr>
              <a:t>n</a:t>
            </a:r>
            <a:r>
              <a:rPr lang="en-US" altLang="zh-CN" b="1" i="1" dirty="0">
                <a:solidFill>
                  <a:srgbClr val="0000FF"/>
                </a:solidFill>
              </a:rPr>
              <a:t>)</a:t>
            </a:r>
            <a:r>
              <a:rPr lang="zh-CN" altLang="en-US" b="1" dirty="0">
                <a:solidFill>
                  <a:srgbClr val="0000FF"/>
                </a:solidFill>
                <a:latin typeface="华文行楷" pitchFamily="2" charset="-122"/>
              </a:rPr>
              <a:t>是</a:t>
            </a:r>
            <a:r>
              <a:rPr lang="en-US" altLang="zh-CN" b="1" i="1" dirty="0">
                <a:solidFill>
                  <a:srgbClr val="0000FF"/>
                </a:solidFill>
              </a:rPr>
              <a:t>n+1</a:t>
            </a:r>
            <a:r>
              <a:rPr lang="zh-CN" altLang="en-US" b="1" dirty="0">
                <a:solidFill>
                  <a:srgbClr val="0000FF"/>
                </a:solidFill>
              </a:rPr>
              <a:t>个顶</a:t>
            </a:r>
            <a:r>
              <a:rPr lang="zh-CN" altLang="en-US" b="1" dirty="0">
                <a:solidFill>
                  <a:srgbClr val="0000FF"/>
                </a:solidFill>
                <a:latin typeface="华文行楷" pitchFamily="2" charset="-122"/>
              </a:rPr>
              <a:t>点的凸多边形</a:t>
            </a:r>
            <a:r>
              <a:rPr lang="en-US" altLang="zh-CN" b="1" dirty="0">
                <a:solidFill>
                  <a:srgbClr val="0000FF"/>
                </a:solidFill>
              </a:rPr>
              <a:t>. </a:t>
            </a:r>
            <a:r>
              <a:rPr lang="zh-CN" altLang="en-US" b="1" dirty="0">
                <a:solidFill>
                  <a:srgbClr val="0000FF"/>
                </a:solidFill>
              </a:rPr>
              <a:t>如果</a:t>
            </a:r>
            <a:r>
              <a:rPr lang="en-US" altLang="zh-CN" b="1" i="1" dirty="0">
                <a:solidFill>
                  <a:srgbClr val="0000FF"/>
                </a:solidFill>
              </a:rPr>
              <a:t>T</a:t>
            </a:r>
            <a:r>
              <a:rPr lang="en-US" altLang="zh-CN" b="1" i="1" baseline="-30000" dirty="0">
                <a:solidFill>
                  <a:srgbClr val="0000FF"/>
                </a:solidFill>
              </a:rPr>
              <a:t>P</a:t>
            </a:r>
            <a:r>
              <a:rPr lang="zh-CN" altLang="en-US" b="1" dirty="0">
                <a:solidFill>
                  <a:srgbClr val="0000FF"/>
                </a:solidFill>
                <a:latin typeface="华文行楷" pitchFamily="2" charset="-122"/>
              </a:rPr>
              <a:t>是</a:t>
            </a:r>
            <a:r>
              <a:rPr lang="en-US" altLang="zh-CN" b="1" i="1" dirty="0">
                <a:solidFill>
                  <a:srgbClr val="0000FF"/>
                </a:solidFill>
              </a:rPr>
              <a:t>P</a:t>
            </a:r>
            <a:r>
              <a:rPr lang="zh-CN" altLang="en-US" b="1" dirty="0">
                <a:solidFill>
                  <a:srgbClr val="0000FF"/>
                </a:solidFill>
                <a:latin typeface="华文行楷" pitchFamily="2" charset="-122"/>
              </a:rPr>
              <a:t>的最优三角剖分且包含三角形</a:t>
            </a:r>
            <a:r>
              <a:rPr lang="en-US" altLang="zh-CN" b="1" i="1" dirty="0">
                <a:solidFill>
                  <a:srgbClr val="0000FF"/>
                </a:solidFill>
              </a:rPr>
              <a:t>v</a:t>
            </a:r>
            <a:r>
              <a:rPr lang="en-US" altLang="zh-CN" b="1" i="1" baseline="-25000" dirty="0">
                <a:solidFill>
                  <a:srgbClr val="0000FF"/>
                </a:solidFill>
              </a:rPr>
              <a:t>0</a:t>
            </a:r>
            <a:r>
              <a:rPr lang="en-US" altLang="zh-CN" b="1" i="1" dirty="0">
                <a:solidFill>
                  <a:srgbClr val="0000FF"/>
                </a:solidFill>
              </a:rPr>
              <a:t>v</a:t>
            </a:r>
            <a:r>
              <a:rPr lang="en-US" altLang="zh-CN" b="1" i="1" baseline="-25000" dirty="0">
                <a:solidFill>
                  <a:srgbClr val="0000FF"/>
                </a:solidFill>
              </a:rPr>
              <a:t>k </a:t>
            </a:r>
            <a:r>
              <a:rPr lang="en-US" altLang="zh-CN" b="1" i="1" dirty="0" err="1">
                <a:solidFill>
                  <a:srgbClr val="0000FF"/>
                </a:solidFill>
              </a:rPr>
              <a:t>v</a:t>
            </a:r>
            <a:r>
              <a:rPr lang="en-US" altLang="zh-CN" b="1" i="1" baseline="-25000" dirty="0" err="1">
                <a:solidFill>
                  <a:srgbClr val="0000FF"/>
                </a:solidFill>
              </a:rPr>
              <a:t>n</a:t>
            </a:r>
            <a:r>
              <a:rPr lang="zh-CN" altLang="en-US" b="1" dirty="0">
                <a:solidFill>
                  <a:srgbClr val="0000FF"/>
                </a:solidFill>
                <a:latin typeface="华文行楷" pitchFamily="2" charset="-122"/>
              </a:rPr>
              <a:t>，即</a:t>
            </a:r>
            <a:endParaRPr lang="en-US" altLang="zh-CN" b="1" dirty="0">
              <a:solidFill>
                <a:srgbClr val="0000FF"/>
              </a:solidFill>
              <a:latin typeface="华文行楷" pitchFamily="2" charset="-122"/>
            </a:endParaRPr>
          </a:p>
          <a:p>
            <a:pPr lvl="1" algn="just">
              <a:buNone/>
            </a:pPr>
            <a:r>
              <a:rPr lang="en-US" altLang="zh-CN" b="1" i="1" dirty="0">
                <a:solidFill>
                  <a:srgbClr val="0000FF"/>
                </a:solidFill>
                <a:latin typeface="华文行楷" pitchFamily="2" charset="-122"/>
                <a:ea typeface="宋体" pitchFamily="2" charset="-122"/>
              </a:rPr>
              <a:t>         </a:t>
            </a:r>
            <a:r>
              <a:rPr lang="en-US" altLang="zh-CN" b="1" i="1" dirty="0">
                <a:solidFill>
                  <a:srgbClr val="0000FF"/>
                </a:solidFill>
                <a:ea typeface="宋体" pitchFamily="2" charset="-122"/>
              </a:rPr>
              <a:t>T</a:t>
            </a:r>
            <a:r>
              <a:rPr lang="en-US" altLang="zh-CN" b="1" i="1" baseline="-25000" dirty="0">
                <a:solidFill>
                  <a:srgbClr val="0000FF"/>
                </a:solidFill>
                <a:ea typeface="宋体" pitchFamily="2" charset="-122"/>
              </a:rPr>
              <a:t>P</a:t>
            </a:r>
            <a:r>
              <a:rPr lang="en-US" altLang="zh-CN" b="1" i="1" dirty="0">
                <a:solidFill>
                  <a:srgbClr val="0000FF"/>
                </a:solidFill>
                <a:ea typeface="宋体" pitchFamily="2" charset="-122"/>
              </a:rPr>
              <a:t>=T(v</a:t>
            </a:r>
            <a:r>
              <a:rPr lang="en-US" altLang="zh-CN" b="1" i="1" baseline="-25000" dirty="0">
                <a:solidFill>
                  <a:srgbClr val="0000FF"/>
                </a:solidFill>
                <a:ea typeface="宋体" pitchFamily="2" charset="-122"/>
              </a:rPr>
              <a:t>0</a:t>
            </a:r>
            <a:r>
              <a:rPr lang="en-US" altLang="zh-CN" b="1" i="1" dirty="0">
                <a:solidFill>
                  <a:srgbClr val="0000FF"/>
                </a:solidFill>
                <a:ea typeface="宋体" pitchFamily="2" charset="-122"/>
              </a:rPr>
              <a:t>, ..., </a:t>
            </a:r>
            <a:r>
              <a:rPr lang="en-US" altLang="zh-CN" b="1" i="1" dirty="0" err="1">
                <a:solidFill>
                  <a:srgbClr val="0000FF"/>
                </a:solidFill>
                <a:ea typeface="宋体" pitchFamily="2" charset="-122"/>
              </a:rPr>
              <a:t>v</a:t>
            </a:r>
            <a:r>
              <a:rPr lang="en-US" altLang="zh-CN" b="1" i="1" baseline="-25000" dirty="0" err="1">
                <a:solidFill>
                  <a:srgbClr val="0000FF"/>
                </a:solidFill>
                <a:ea typeface="宋体" pitchFamily="2" charset="-122"/>
              </a:rPr>
              <a:t>k</a:t>
            </a:r>
            <a:r>
              <a:rPr lang="en-US" altLang="zh-CN" b="1" i="1" dirty="0">
                <a:solidFill>
                  <a:srgbClr val="0000FF"/>
                </a:solidFill>
                <a:ea typeface="宋体" pitchFamily="2" charset="-122"/>
              </a:rPr>
              <a:t>)</a:t>
            </a:r>
            <a:r>
              <a:rPr lang="en-US" altLang="zh-CN" b="1" dirty="0">
                <a:solidFill>
                  <a:srgbClr val="0000FF"/>
                </a:solidFill>
                <a:ea typeface="宋体" pitchFamily="2" charset="-122"/>
              </a:rPr>
              <a:t>∪</a:t>
            </a:r>
            <a:r>
              <a:rPr lang="en-US" altLang="zh-CN" b="1" i="1" dirty="0">
                <a:solidFill>
                  <a:srgbClr val="0000FF"/>
                </a:solidFill>
                <a:ea typeface="宋体" pitchFamily="2" charset="-122"/>
              </a:rPr>
              <a:t>T(</a:t>
            </a:r>
            <a:r>
              <a:rPr lang="en-US" altLang="zh-CN" b="1" i="1" dirty="0" err="1">
                <a:solidFill>
                  <a:srgbClr val="0000FF"/>
                </a:solidFill>
                <a:ea typeface="宋体" pitchFamily="2" charset="-122"/>
              </a:rPr>
              <a:t>v</a:t>
            </a:r>
            <a:r>
              <a:rPr lang="en-US" altLang="zh-CN" b="1" i="1" baseline="-25000" dirty="0" err="1">
                <a:solidFill>
                  <a:srgbClr val="0000FF"/>
                </a:solidFill>
                <a:ea typeface="宋体" pitchFamily="2" charset="-122"/>
              </a:rPr>
              <a:t>k</a:t>
            </a:r>
            <a:r>
              <a:rPr lang="en-US" altLang="zh-CN" b="1" i="1" dirty="0">
                <a:solidFill>
                  <a:srgbClr val="0000FF"/>
                </a:solidFill>
                <a:ea typeface="宋体" pitchFamily="2" charset="-122"/>
              </a:rPr>
              <a:t>, ..., </a:t>
            </a:r>
            <a:r>
              <a:rPr lang="en-US" altLang="zh-CN" b="1" i="1" dirty="0" err="1">
                <a:solidFill>
                  <a:srgbClr val="0000FF"/>
                </a:solidFill>
                <a:ea typeface="宋体" pitchFamily="2" charset="-122"/>
              </a:rPr>
              <a:t>v</a:t>
            </a:r>
            <a:r>
              <a:rPr lang="en-US" altLang="zh-CN" b="1" i="1" baseline="-25000" dirty="0" err="1">
                <a:solidFill>
                  <a:srgbClr val="0000FF"/>
                </a:solidFill>
                <a:ea typeface="宋体" pitchFamily="2" charset="-122"/>
              </a:rPr>
              <a:t>n</a:t>
            </a:r>
            <a:r>
              <a:rPr lang="en-US" altLang="zh-CN" b="1" i="1" dirty="0">
                <a:solidFill>
                  <a:srgbClr val="0000FF"/>
                </a:solidFill>
                <a:ea typeface="宋体" pitchFamily="2" charset="-122"/>
              </a:rPr>
              <a:t>)</a:t>
            </a:r>
            <a:r>
              <a:rPr lang="en-US" altLang="zh-CN" b="1" dirty="0">
                <a:solidFill>
                  <a:srgbClr val="0000FF"/>
                </a:solidFill>
                <a:ea typeface="宋体" pitchFamily="2" charset="-122"/>
              </a:rPr>
              <a:t>∪{</a:t>
            </a:r>
            <a:r>
              <a:rPr lang="en-US" altLang="zh-CN" b="1" i="1" dirty="0">
                <a:solidFill>
                  <a:srgbClr val="0000FF"/>
                </a:solidFill>
                <a:ea typeface="宋体" pitchFamily="2" charset="-122"/>
              </a:rPr>
              <a:t>v</a:t>
            </a:r>
            <a:r>
              <a:rPr lang="en-US" altLang="zh-CN" b="1" i="1" baseline="-25000" dirty="0">
                <a:solidFill>
                  <a:srgbClr val="0000FF"/>
                </a:solidFill>
                <a:ea typeface="宋体" pitchFamily="2" charset="-122"/>
              </a:rPr>
              <a:t>0</a:t>
            </a:r>
            <a:r>
              <a:rPr lang="en-US" altLang="zh-CN" b="1" i="1" dirty="0">
                <a:solidFill>
                  <a:srgbClr val="0000FF"/>
                </a:solidFill>
                <a:ea typeface="宋体" pitchFamily="2" charset="-122"/>
              </a:rPr>
              <a:t>v</a:t>
            </a:r>
            <a:r>
              <a:rPr lang="en-US" altLang="zh-CN" b="1" i="1" baseline="-25000" dirty="0">
                <a:solidFill>
                  <a:srgbClr val="0000FF"/>
                </a:solidFill>
                <a:ea typeface="宋体" pitchFamily="2" charset="-122"/>
              </a:rPr>
              <a:t>k</a:t>
            </a:r>
            <a:r>
              <a:rPr lang="en-US" altLang="zh-CN" b="1" i="1" dirty="0">
                <a:solidFill>
                  <a:srgbClr val="0000FF"/>
                </a:solidFill>
                <a:ea typeface="宋体" pitchFamily="2" charset="-122"/>
              </a:rPr>
              <a:t>v</a:t>
            </a:r>
            <a:r>
              <a:rPr lang="en-US" altLang="zh-CN" b="1" i="1" baseline="-25000" dirty="0">
                <a:solidFill>
                  <a:srgbClr val="0000FF"/>
                </a:solidFill>
                <a:ea typeface="宋体" pitchFamily="2" charset="-122"/>
              </a:rPr>
              <a:t>n</a:t>
            </a:r>
            <a:r>
              <a:rPr lang="en-US" altLang="zh-CN" b="1" dirty="0">
                <a:solidFill>
                  <a:srgbClr val="0000FF"/>
                </a:solidFill>
                <a:ea typeface="宋体" pitchFamily="2" charset="-122"/>
              </a:rPr>
              <a:t>}                 </a:t>
            </a:r>
            <a:r>
              <a:rPr lang="zh-CN" altLang="en-US" b="1" dirty="0">
                <a:solidFill>
                  <a:srgbClr val="0000FF"/>
                </a:solidFill>
              </a:rPr>
              <a:t>则</a:t>
            </a:r>
          </a:p>
          <a:p>
            <a:pPr lvl="1" algn="just"/>
            <a:r>
              <a:rPr lang="en-US" altLang="zh-CN" b="1" dirty="0">
                <a:solidFill>
                  <a:srgbClr val="0000FF"/>
                </a:solidFill>
              </a:rPr>
              <a:t> (1). </a:t>
            </a:r>
            <a:r>
              <a:rPr lang="en-US" altLang="zh-CN" b="1" i="1" dirty="0">
                <a:solidFill>
                  <a:srgbClr val="0000FF"/>
                </a:solidFill>
                <a:ea typeface="宋体" pitchFamily="2" charset="-122"/>
              </a:rPr>
              <a:t>T(v</a:t>
            </a:r>
            <a:r>
              <a:rPr lang="en-US" altLang="zh-CN" b="1" i="1" baseline="-25000" dirty="0">
                <a:solidFill>
                  <a:srgbClr val="0000FF"/>
                </a:solidFill>
                <a:ea typeface="宋体" pitchFamily="2" charset="-122"/>
              </a:rPr>
              <a:t>0</a:t>
            </a:r>
            <a:r>
              <a:rPr lang="en-US" altLang="zh-CN" b="1" i="1" dirty="0">
                <a:solidFill>
                  <a:srgbClr val="0000FF"/>
                </a:solidFill>
                <a:ea typeface="宋体" pitchFamily="2" charset="-122"/>
              </a:rPr>
              <a:t>, ..., </a:t>
            </a:r>
            <a:r>
              <a:rPr lang="en-US" altLang="zh-CN" b="1" i="1" dirty="0" err="1">
                <a:solidFill>
                  <a:srgbClr val="0000FF"/>
                </a:solidFill>
                <a:ea typeface="宋体" pitchFamily="2" charset="-122"/>
              </a:rPr>
              <a:t>v</a:t>
            </a:r>
            <a:r>
              <a:rPr lang="en-US" altLang="zh-CN" b="1" i="1" baseline="-25000" dirty="0" err="1">
                <a:solidFill>
                  <a:srgbClr val="0000FF"/>
                </a:solidFill>
                <a:ea typeface="宋体" pitchFamily="2" charset="-122"/>
              </a:rPr>
              <a:t>k</a:t>
            </a:r>
            <a:r>
              <a:rPr lang="en-US" altLang="zh-CN" b="1" i="1" dirty="0">
                <a:solidFill>
                  <a:srgbClr val="0000FF"/>
                </a:solidFill>
                <a:ea typeface="宋体" pitchFamily="2" charset="-122"/>
              </a:rPr>
              <a:t>)</a:t>
            </a:r>
            <a:r>
              <a:rPr lang="zh-CN" altLang="en-US" b="1" dirty="0">
                <a:solidFill>
                  <a:srgbClr val="0000FF"/>
                </a:solidFill>
              </a:rPr>
              <a:t>是</a:t>
            </a:r>
            <a:r>
              <a:rPr lang="en-US" altLang="zh-CN" b="1" i="1" dirty="0">
                <a:solidFill>
                  <a:srgbClr val="0000FF"/>
                </a:solidFill>
              </a:rPr>
              <a:t>P</a:t>
            </a:r>
            <a:r>
              <a:rPr lang="en-US" altLang="zh-CN" b="1" i="1" baseline="-25000" dirty="0">
                <a:solidFill>
                  <a:srgbClr val="0000FF"/>
                </a:solidFill>
              </a:rPr>
              <a:t>1</a:t>
            </a:r>
            <a:r>
              <a:rPr lang="en-US" altLang="zh-CN" b="1" i="1" dirty="0">
                <a:solidFill>
                  <a:srgbClr val="0000FF"/>
                </a:solidFill>
              </a:rPr>
              <a:t>=(v</a:t>
            </a:r>
            <a:r>
              <a:rPr lang="en-US" altLang="zh-CN" b="1" i="1" baseline="-30000" dirty="0">
                <a:solidFill>
                  <a:srgbClr val="0000FF"/>
                </a:solidFill>
              </a:rPr>
              <a:t>0</a:t>
            </a:r>
            <a:r>
              <a:rPr lang="en-US" altLang="zh-CN" b="1" i="1" dirty="0">
                <a:solidFill>
                  <a:srgbClr val="0000FF"/>
                </a:solidFill>
              </a:rPr>
              <a:t>,v</a:t>
            </a:r>
            <a:r>
              <a:rPr lang="en-US" altLang="zh-CN" b="1" i="1" baseline="-30000" dirty="0">
                <a:solidFill>
                  <a:srgbClr val="0000FF"/>
                </a:solidFill>
              </a:rPr>
              <a:t>1</a:t>
            </a:r>
            <a:r>
              <a:rPr lang="en-US" altLang="zh-CN" b="1" i="1" dirty="0">
                <a:solidFill>
                  <a:srgbClr val="0000FF"/>
                </a:solidFill>
              </a:rPr>
              <a:t>, ...,</a:t>
            </a:r>
            <a:r>
              <a:rPr lang="en-US" altLang="zh-CN" b="1" i="1" dirty="0" err="1">
                <a:solidFill>
                  <a:srgbClr val="0000FF"/>
                </a:solidFill>
              </a:rPr>
              <a:t>v</a:t>
            </a:r>
            <a:r>
              <a:rPr lang="en-US" altLang="zh-CN" b="1" i="1" baseline="-30000" dirty="0" err="1">
                <a:solidFill>
                  <a:srgbClr val="0000FF"/>
                </a:solidFill>
              </a:rPr>
              <a:t>k</a:t>
            </a:r>
            <a:r>
              <a:rPr lang="en-US" altLang="zh-CN" b="1" i="1" dirty="0">
                <a:solidFill>
                  <a:srgbClr val="0000FF"/>
                </a:solidFill>
              </a:rPr>
              <a:t>)</a:t>
            </a:r>
            <a:r>
              <a:rPr lang="zh-CN" altLang="en-US" b="1" dirty="0">
                <a:solidFill>
                  <a:srgbClr val="0000FF"/>
                </a:solidFill>
              </a:rPr>
              <a:t>的优化三角剖分，    </a:t>
            </a:r>
          </a:p>
          <a:p>
            <a:pPr lvl="1" algn="just"/>
            <a:r>
              <a:rPr lang="en-US" altLang="zh-CN" b="1" dirty="0">
                <a:solidFill>
                  <a:srgbClr val="0000FF"/>
                </a:solidFill>
              </a:rPr>
              <a:t> (2). </a:t>
            </a:r>
            <a:r>
              <a:rPr lang="en-US" altLang="zh-CN" b="1" i="1" dirty="0">
                <a:solidFill>
                  <a:srgbClr val="0000FF"/>
                </a:solidFill>
                <a:ea typeface="宋体" pitchFamily="2" charset="-122"/>
              </a:rPr>
              <a:t>T(</a:t>
            </a:r>
            <a:r>
              <a:rPr lang="en-US" altLang="zh-CN" b="1" i="1" dirty="0" err="1">
                <a:solidFill>
                  <a:srgbClr val="0000FF"/>
                </a:solidFill>
                <a:ea typeface="宋体" pitchFamily="2" charset="-122"/>
              </a:rPr>
              <a:t>v</a:t>
            </a:r>
            <a:r>
              <a:rPr lang="en-US" altLang="zh-CN" b="1" i="1" baseline="-25000" dirty="0" err="1">
                <a:solidFill>
                  <a:srgbClr val="0000FF"/>
                </a:solidFill>
                <a:ea typeface="宋体" pitchFamily="2" charset="-122"/>
              </a:rPr>
              <a:t>k</a:t>
            </a:r>
            <a:r>
              <a:rPr lang="en-US" altLang="zh-CN" b="1" i="1" dirty="0">
                <a:solidFill>
                  <a:srgbClr val="0000FF"/>
                </a:solidFill>
                <a:ea typeface="宋体" pitchFamily="2" charset="-122"/>
              </a:rPr>
              <a:t>, ..., </a:t>
            </a:r>
            <a:r>
              <a:rPr lang="en-US" altLang="zh-CN" b="1" i="1" dirty="0" err="1">
                <a:solidFill>
                  <a:srgbClr val="0000FF"/>
                </a:solidFill>
                <a:ea typeface="宋体" pitchFamily="2" charset="-122"/>
              </a:rPr>
              <a:t>v</a:t>
            </a:r>
            <a:r>
              <a:rPr lang="en-US" altLang="zh-CN" b="1" i="1" baseline="-25000" dirty="0" err="1">
                <a:solidFill>
                  <a:srgbClr val="0000FF"/>
                </a:solidFill>
                <a:ea typeface="宋体" pitchFamily="2" charset="-122"/>
              </a:rPr>
              <a:t>n</a:t>
            </a:r>
            <a:r>
              <a:rPr lang="en-US" altLang="zh-CN" b="1" i="1" dirty="0">
                <a:solidFill>
                  <a:srgbClr val="0000FF"/>
                </a:solidFill>
                <a:ea typeface="宋体" pitchFamily="2" charset="-122"/>
              </a:rPr>
              <a:t>)</a:t>
            </a:r>
            <a:r>
              <a:rPr lang="zh-CN" altLang="en-US" b="1" dirty="0">
                <a:solidFill>
                  <a:srgbClr val="0000FF"/>
                </a:solidFill>
              </a:rPr>
              <a:t>是</a:t>
            </a:r>
            <a:r>
              <a:rPr lang="en-US" altLang="zh-CN" b="1" i="1" dirty="0">
                <a:solidFill>
                  <a:srgbClr val="0000FF"/>
                </a:solidFill>
              </a:rPr>
              <a:t>P</a:t>
            </a:r>
            <a:r>
              <a:rPr lang="en-US" altLang="zh-CN" b="1" i="1" baseline="-25000" dirty="0">
                <a:solidFill>
                  <a:srgbClr val="0000FF"/>
                </a:solidFill>
              </a:rPr>
              <a:t>2</a:t>
            </a:r>
            <a:r>
              <a:rPr lang="en-US" altLang="zh-CN" b="1" i="1" dirty="0">
                <a:solidFill>
                  <a:srgbClr val="0000FF"/>
                </a:solidFill>
              </a:rPr>
              <a:t>=(v</a:t>
            </a:r>
            <a:r>
              <a:rPr lang="en-US" altLang="zh-CN" b="1" i="1" baseline="-30000" dirty="0">
                <a:solidFill>
                  <a:srgbClr val="0000FF"/>
                </a:solidFill>
              </a:rPr>
              <a:t>k</a:t>
            </a:r>
            <a:r>
              <a:rPr lang="en-US" altLang="zh-CN" b="1" i="1" dirty="0">
                <a:solidFill>
                  <a:srgbClr val="0000FF"/>
                </a:solidFill>
              </a:rPr>
              <a:t>,v</a:t>
            </a:r>
            <a:r>
              <a:rPr lang="en-US" altLang="zh-CN" b="1" i="1" baseline="-30000" dirty="0">
                <a:solidFill>
                  <a:srgbClr val="0000FF"/>
                </a:solidFill>
              </a:rPr>
              <a:t>k+1</a:t>
            </a:r>
            <a:r>
              <a:rPr lang="en-US" altLang="zh-CN" b="1" i="1" dirty="0">
                <a:solidFill>
                  <a:srgbClr val="0000FF"/>
                </a:solidFill>
              </a:rPr>
              <a:t>,...,</a:t>
            </a:r>
            <a:r>
              <a:rPr lang="en-US" altLang="zh-CN" b="1" i="1" dirty="0" err="1">
                <a:solidFill>
                  <a:srgbClr val="0000FF"/>
                </a:solidFill>
              </a:rPr>
              <a:t>v</a:t>
            </a:r>
            <a:r>
              <a:rPr lang="en-US" altLang="zh-CN" b="1" i="1" baseline="-30000" dirty="0" err="1">
                <a:solidFill>
                  <a:srgbClr val="0000FF"/>
                </a:solidFill>
              </a:rPr>
              <a:t>n</a:t>
            </a:r>
            <a:r>
              <a:rPr lang="en-US" altLang="zh-CN" b="1" i="1" dirty="0">
                <a:solidFill>
                  <a:srgbClr val="0000FF"/>
                </a:solidFill>
              </a:rPr>
              <a:t>)</a:t>
            </a:r>
            <a:r>
              <a:rPr lang="zh-CN" altLang="en-US" b="1" dirty="0">
                <a:solidFill>
                  <a:srgbClr val="0000FF"/>
                </a:solidFill>
              </a:rPr>
              <a:t>的优化三角剖分</a:t>
            </a:r>
            <a:endParaRPr lang="zh-CN" altLang="en-US" dirty="0"/>
          </a:p>
        </p:txBody>
      </p:sp>
      <p:grpSp>
        <p:nvGrpSpPr>
          <p:cNvPr id="4" name="Group 47"/>
          <p:cNvGrpSpPr>
            <a:grpSpLocks/>
          </p:cNvGrpSpPr>
          <p:nvPr/>
        </p:nvGrpSpPr>
        <p:grpSpPr bwMode="auto">
          <a:xfrm>
            <a:off x="5286380" y="4500570"/>
            <a:ext cx="3357586" cy="2214578"/>
            <a:chOff x="791" y="1560"/>
            <a:chExt cx="4557" cy="2269"/>
          </a:xfrm>
        </p:grpSpPr>
        <p:sp>
          <p:nvSpPr>
            <p:cNvPr id="5" name="Line 11"/>
            <p:cNvSpPr>
              <a:spLocks noChangeShapeType="1"/>
            </p:cNvSpPr>
            <p:nvPr/>
          </p:nvSpPr>
          <p:spPr bwMode="auto">
            <a:xfrm>
              <a:off x="1970" y="1979"/>
              <a:ext cx="1724" cy="0"/>
            </a:xfrm>
            <a:prstGeom prst="line">
              <a:avLst/>
            </a:prstGeom>
            <a:noFill/>
            <a:ln w="38100" cap="sq">
              <a:solidFill>
                <a:schemeClr val="tx1"/>
              </a:solidFill>
              <a:miter lim="800000"/>
              <a:headEnd type="none" w="sm" len="sm"/>
              <a:tailEnd type="none" w="sm" len="sm"/>
            </a:ln>
            <a:effectLst/>
          </p:spPr>
          <p:txBody>
            <a:bodyPr wrap="none"/>
            <a:lstStyle/>
            <a:p>
              <a:endParaRPr lang="zh-CN" altLang="en-US"/>
            </a:p>
          </p:txBody>
        </p:sp>
        <p:sp>
          <p:nvSpPr>
            <p:cNvPr id="6" name="Line 12"/>
            <p:cNvSpPr>
              <a:spLocks noChangeShapeType="1"/>
            </p:cNvSpPr>
            <p:nvPr/>
          </p:nvSpPr>
          <p:spPr bwMode="auto">
            <a:xfrm>
              <a:off x="3694" y="1979"/>
              <a:ext cx="998" cy="363"/>
            </a:xfrm>
            <a:prstGeom prst="line">
              <a:avLst/>
            </a:prstGeom>
            <a:noFill/>
            <a:ln w="38100" cap="sq">
              <a:solidFill>
                <a:schemeClr val="tx1"/>
              </a:solidFill>
              <a:prstDash val="sysDot"/>
              <a:miter lim="800000"/>
              <a:headEnd type="none" w="sm" len="sm"/>
              <a:tailEnd type="none" w="sm" len="sm"/>
            </a:ln>
            <a:effectLst/>
          </p:spPr>
          <p:txBody>
            <a:bodyPr wrap="none"/>
            <a:lstStyle/>
            <a:p>
              <a:endParaRPr lang="zh-CN" altLang="en-US"/>
            </a:p>
          </p:txBody>
        </p:sp>
        <p:sp>
          <p:nvSpPr>
            <p:cNvPr id="7" name="Line 14"/>
            <p:cNvSpPr>
              <a:spLocks noChangeShapeType="1"/>
            </p:cNvSpPr>
            <p:nvPr/>
          </p:nvSpPr>
          <p:spPr bwMode="auto">
            <a:xfrm>
              <a:off x="4692" y="2342"/>
              <a:ext cx="45" cy="771"/>
            </a:xfrm>
            <a:prstGeom prst="line">
              <a:avLst/>
            </a:prstGeom>
            <a:noFill/>
            <a:ln w="38100" cap="sq">
              <a:solidFill>
                <a:schemeClr val="tx1"/>
              </a:solidFill>
              <a:miter lim="800000"/>
              <a:headEnd type="none" w="sm" len="sm"/>
              <a:tailEnd type="none" w="sm" len="sm"/>
            </a:ln>
            <a:effectLst/>
          </p:spPr>
          <p:txBody>
            <a:bodyPr wrap="none"/>
            <a:lstStyle/>
            <a:p>
              <a:endParaRPr lang="zh-CN" altLang="en-US"/>
            </a:p>
          </p:txBody>
        </p:sp>
        <p:sp>
          <p:nvSpPr>
            <p:cNvPr id="8" name="Line 15"/>
            <p:cNvSpPr>
              <a:spLocks noChangeShapeType="1"/>
            </p:cNvSpPr>
            <p:nvPr/>
          </p:nvSpPr>
          <p:spPr bwMode="auto">
            <a:xfrm flipV="1">
              <a:off x="3830" y="3113"/>
              <a:ext cx="907" cy="363"/>
            </a:xfrm>
            <a:prstGeom prst="line">
              <a:avLst/>
            </a:prstGeom>
            <a:noFill/>
            <a:ln w="38100" cap="sq">
              <a:solidFill>
                <a:schemeClr val="tx1"/>
              </a:solidFill>
              <a:miter lim="800000"/>
              <a:headEnd type="none" w="sm" len="sm"/>
              <a:tailEnd type="none" w="sm" len="sm"/>
            </a:ln>
            <a:effectLst/>
          </p:spPr>
          <p:txBody>
            <a:bodyPr wrap="none"/>
            <a:lstStyle/>
            <a:p>
              <a:endParaRPr lang="zh-CN" altLang="en-US"/>
            </a:p>
          </p:txBody>
        </p:sp>
        <p:sp>
          <p:nvSpPr>
            <p:cNvPr id="9" name="Line 16"/>
            <p:cNvSpPr>
              <a:spLocks noChangeShapeType="1"/>
            </p:cNvSpPr>
            <p:nvPr/>
          </p:nvSpPr>
          <p:spPr bwMode="auto">
            <a:xfrm flipH="1">
              <a:off x="1109" y="1979"/>
              <a:ext cx="861" cy="680"/>
            </a:xfrm>
            <a:prstGeom prst="line">
              <a:avLst/>
            </a:prstGeom>
            <a:noFill/>
            <a:ln w="38100" cap="sq">
              <a:solidFill>
                <a:schemeClr val="tx1"/>
              </a:solidFill>
              <a:miter lim="800000"/>
              <a:headEnd type="none" w="sm" len="sm"/>
              <a:tailEnd type="none" w="sm" len="sm"/>
            </a:ln>
            <a:effectLst/>
          </p:spPr>
          <p:txBody>
            <a:bodyPr wrap="none"/>
            <a:lstStyle/>
            <a:p>
              <a:endParaRPr lang="zh-CN" altLang="en-US"/>
            </a:p>
          </p:txBody>
        </p:sp>
        <p:sp>
          <p:nvSpPr>
            <p:cNvPr id="10" name="Line 17"/>
            <p:cNvSpPr>
              <a:spLocks noChangeShapeType="1"/>
            </p:cNvSpPr>
            <p:nvPr/>
          </p:nvSpPr>
          <p:spPr bwMode="auto">
            <a:xfrm>
              <a:off x="1109" y="2659"/>
              <a:ext cx="771" cy="771"/>
            </a:xfrm>
            <a:prstGeom prst="line">
              <a:avLst/>
            </a:prstGeom>
            <a:noFill/>
            <a:ln w="38100" cap="sq">
              <a:solidFill>
                <a:schemeClr val="tx1"/>
              </a:solidFill>
              <a:miter lim="800000"/>
              <a:headEnd type="none" w="sm" len="sm"/>
              <a:tailEnd type="none" w="sm" len="sm"/>
            </a:ln>
            <a:effectLst/>
          </p:spPr>
          <p:txBody>
            <a:bodyPr wrap="none"/>
            <a:lstStyle/>
            <a:p>
              <a:endParaRPr lang="zh-CN" altLang="en-US"/>
            </a:p>
          </p:txBody>
        </p:sp>
        <p:sp>
          <p:nvSpPr>
            <p:cNvPr id="11" name="Line 18"/>
            <p:cNvSpPr>
              <a:spLocks noChangeShapeType="1"/>
            </p:cNvSpPr>
            <p:nvPr/>
          </p:nvSpPr>
          <p:spPr bwMode="auto">
            <a:xfrm>
              <a:off x="1880" y="3430"/>
              <a:ext cx="1950" cy="46"/>
            </a:xfrm>
            <a:prstGeom prst="line">
              <a:avLst/>
            </a:prstGeom>
            <a:noFill/>
            <a:ln w="38100">
              <a:solidFill>
                <a:schemeClr val="tx1"/>
              </a:solidFill>
              <a:prstDash val="sysDot"/>
              <a:miter lim="800000"/>
              <a:headEnd type="none" w="sm" len="sm"/>
              <a:tailEnd type="none" w="sm" len="sm"/>
            </a:ln>
            <a:effectLst/>
          </p:spPr>
          <p:txBody>
            <a:bodyPr wrap="none"/>
            <a:lstStyle/>
            <a:p>
              <a:endParaRPr lang="zh-CN" altLang="en-US"/>
            </a:p>
          </p:txBody>
        </p:sp>
        <p:sp>
          <p:nvSpPr>
            <p:cNvPr id="12" name="Text Box 19"/>
            <p:cNvSpPr txBox="1">
              <a:spLocks noChangeArrowheads="1"/>
            </p:cNvSpPr>
            <p:nvPr/>
          </p:nvSpPr>
          <p:spPr bwMode="auto">
            <a:xfrm>
              <a:off x="1671" y="1560"/>
              <a:ext cx="408" cy="408"/>
            </a:xfrm>
            <a:prstGeom prst="rect">
              <a:avLst/>
            </a:prstGeom>
            <a:noFill/>
            <a:ln w="12700" cap="sq">
              <a:noFill/>
              <a:miter lim="800000"/>
              <a:headEnd type="none" w="sm" len="sm"/>
              <a:tailEnd type="none" w="sm" len="sm"/>
            </a:ln>
            <a:effectLst/>
          </p:spPr>
          <p:txBody>
            <a:bodyPr wrap="none">
              <a:spAutoFit/>
            </a:bodyPr>
            <a:lstStyle/>
            <a:p>
              <a:r>
                <a:rPr lang="en-US" altLang="zh-CN" sz="2800" b="1" i="1" dirty="0">
                  <a:latin typeface="Times New Roman" pitchFamily="18" charset="0"/>
                  <a:ea typeface="宋体" pitchFamily="2" charset="-122"/>
                  <a:cs typeface="Times New Roman" pitchFamily="18" charset="0"/>
                </a:rPr>
                <a:t>v</a:t>
              </a:r>
              <a:r>
                <a:rPr lang="en-US" altLang="zh-CN" sz="2800" b="1" baseline="-25000" dirty="0">
                  <a:latin typeface="Times New Roman" pitchFamily="18" charset="0"/>
                  <a:ea typeface="宋体" pitchFamily="2" charset="-122"/>
                  <a:cs typeface="Times New Roman" pitchFamily="18" charset="0"/>
                </a:rPr>
                <a:t>0</a:t>
              </a:r>
            </a:p>
          </p:txBody>
        </p:sp>
        <p:sp>
          <p:nvSpPr>
            <p:cNvPr id="13" name="Text Box 20"/>
            <p:cNvSpPr txBox="1">
              <a:spLocks noChangeArrowheads="1"/>
            </p:cNvSpPr>
            <p:nvPr/>
          </p:nvSpPr>
          <p:spPr bwMode="auto">
            <a:xfrm>
              <a:off x="791" y="2618"/>
              <a:ext cx="408" cy="408"/>
            </a:xfrm>
            <a:prstGeom prst="rect">
              <a:avLst/>
            </a:prstGeom>
            <a:noFill/>
            <a:ln w="12700" cap="sq">
              <a:noFill/>
              <a:miter lim="800000"/>
              <a:headEnd type="none" w="sm" len="sm"/>
              <a:tailEnd type="none" w="sm" len="sm"/>
            </a:ln>
            <a:effectLst/>
          </p:spPr>
          <p:txBody>
            <a:bodyPr wrap="none">
              <a:spAutoFit/>
            </a:bodyPr>
            <a:lstStyle/>
            <a:p>
              <a:r>
                <a:rPr lang="en-US" altLang="zh-CN" sz="2800" b="1" i="1" dirty="0">
                  <a:latin typeface="Times New Roman" pitchFamily="18" charset="0"/>
                  <a:ea typeface="宋体" pitchFamily="2" charset="-122"/>
                  <a:cs typeface="Times New Roman" pitchFamily="18" charset="0"/>
                </a:rPr>
                <a:t>v</a:t>
              </a:r>
              <a:r>
                <a:rPr lang="en-US" altLang="zh-CN" sz="2800" b="1" baseline="-25000" dirty="0">
                  <a:latin typeface="Times New Roman" pitchFamily="18" charset="0"/>
                  <a:ea typeface="宋体" pitchFamily="2" charset="-122"/>
                  <a:cs typeface="Times New Roman" pitchFamily="18" charset="0"/>
                </a:rPr>
                <a:t>1</a:t>
              </a:r>
            </a:p>
          </p:txBody>
        </p:sp>
        <p:sp>
          <p:nvSpPr>
            <p:cNvPr id="14" name="Text Box 21"/>
            <p:cNvSpPr txBox="1">
              <a:spLocks noChangeArrowheads="1"/>
            </p:cNvSpPr>
            <p:nvPr/>
          </p:nvSpPr>
          <p:spPr bwMode="auto">
            <a:xfrm>
              <a:off x="1675" y="3421"/>
              <a:ext cx="408" cy="408"/>
            </a:xfrm>
            <a:prstGeom prst="rect">
              <a:avLst/>
            </a:prstGeom>
            <a:noFill/>
            <a:ln w="12700" cap="sq">
              <a:noFill/>
              <a:miter lim="800000"/>
              <a:headEnd type="none" w="sm" len="sm"/>
              <a:tailEnd type="none" w="sm" len="sm"/>
            </a:ln>
            <a:effectLst/>
          </p:spPr>
          <p:txBody>
            <a:bodyPr wrap="none">
              <a:spAutoFit/>
            </a:bodyPr>
            <a:lstStyle/>
            <a:p>
              <a:r>
                <a:rPr lang="en-US" altLang="zh-CN" sz="2800" b="1" i="1" dirty="0">
                  <a:latin typeface="Times New Roman" pitchFamily="18" charset="0"/>
                  <a:ea typeface="宋体" pitchFamily="2" charset="-122"/>
                  <a:cs typeface="Times New Roman" pitchFamily="18" charset="0"/>
                </a:rPr>
                <a:t>v</a:t>
              </a:r>
              <a:r>
                <a:rPr lang="en-US" altLang="zh-CN" sz="2800" b="1" baseline="-25000" dirty="0">
                  <a:latin typeface="Times New Roman" pitchFamily="18" charset="0"/>
                  <a:ea typeface="宋体" pitchFamily="2" charset="-122"/>
                  <a:cs typeface="Times New Roman" pitchFamily="18" charset="0"/>
                </a:rPr>
                <a:t>2</a:t>
              </a:r>
            </a:p>
          </p:txBody>
        </p:sp>
        <p:sp>
          <p:nvSpPr>
            <p:cNvPr id="15" name="Text Box 22"/>
            <p:cNvSpPr txBox="1">
              <a:spLocks noChangeArrowheads="1"/>
            </p:cNvSpPr>
            <p:nvPr/>
          </p:nvSpPr>
          <p:spPr bwMode="auto">
            <a:xfrm>
              <a:off x="3683" y="3398"/>
              <a:ext cx="408" cy="408"/>
            </a:xfrm>
            <a:prstGeom prst="rect">
              <a:avLst/>
            </a:prstGeom>
            <a:noFill/>
            <a:ln w="12700" cap="sq">
              <a:noFill/>
              <a:miter lim="800000"/>
              <a:headEnd type="none" w="sm" len="sm"/>
              <a:tailEnd type="none" w="sm" len="sm"/>
            </a:ln>
            <a:effectLst/>
          </p:spPr>
          <p:txBody>
            <a:bodyPr wrap="none">
              <a:spAutoFit/>
            </a:bodyPr>
            <a:lstStyle/>
            <a:p>
              <a:r>
                <a:rPr lang="en-US" altLang="zh-CN" sz="2800" b="1" i="1" dirty="0" err="1">
                  <a:latin typeface="Times New Roman" pitchFamily="18" charset="0"/>
                  <a:ea typeface="宋体" pitchFamily="2" charset="-122"/>
                  <a:cs typeface="Times New Roman" pitchFamily="18" charset="0"/>
                </a:rPr>
                <a:t>v</a:t>
              </a:r>
              <a:r>
                <a:rPr lang="en-US" altLang="zh-CN" sz="2800" b="1" i="1" baseline="-25000" dirty="0" err="1">
                  <a:latin typeface="Times New Roman" pitchFamily="18" charset="0"/>
                  <a:ea typeface="宋体" pitchFamily="2" charset="-122"/>
                  <a:cs typeface="Times New Roman" pitchFamily="18" charset="0"/>
                </a:rPr>
                <a:t>k</a:t>
              </a:r>
              <a:endParaRPr lang="en-US" altLang="zh-CN" sz="2800" b="1" i="1" baseline="-25000" dirty="0">
                <a:latin typeface="Times New Roman" pitchFamily="18" charset="0"/>
                <a:ea typeface="宋体" pitchFamily="2" charset="-122"/>
                <a:cs typeface="Times New Roman" pitchFamily="18" charset="0"/>
              </a:endParaRPr>
            </a:p>
          </p:txBody>
        </p:sp>
        <p:sp>
          <p:nvSpPr>
            <p:cNvPr id="16" name="Text Box 23"/>
            <p:cNvSpPr txBox="1">
              <a:spLocks noChangeArrowheads="1"/>
            </p:cNvSpPr>
            <p:nvPr/>
          </p:nvSpPr>
          <p:spPr bwMode="auto">
            <a:xfrm>
              <a:off x="4714" y="2977"/>
              <a:ext cx="634" cy="408"/>
            </a:xfrm>
            <a:prstGeom prst="rect">
              <a:avLst/>
            </a:prstGeom>
            <a:noFill/>
            <a:ln w="12700" cap="sq">
              <a:noFill/>
              <a:miter lim="800000"/>
              <a:headEnd type="none" w="sm" len="sm"/>
              <a:tailEnd type="none" w="sm" len="sm"/>
            </a:ln>
            <a:effectLst/>
          </p:spPr>
          <p:txBody>
            <a:bodyPr wrap="none">
              <a:spAutoFit/>
            </a:bodyPr>
            <a:lstStyle/>
            <a:p>
              <a:r>
                <a:rPr lang="en-US" altLang="zh-CN" sz="2800" b="1" i="1" dirty="0">
                  <a:latin typeface="Times New Roman" pitchFamily="18" charset="0"/>
                  <a:ea typeface="宋体" pitchFamily="2" charset="-122"/>
                  <a:cs typeface="Times New Roman" pitchFamily="18" charset="0"/>
                </a:rPr>
                <a:t>v</a:t>
              </a:r>
              <a:r>
                <a:rPr lang="en-US" altLang="zh-CN" sz="2800" b="1" i="1" baseline="-25000" dirty="0">
                  <a:latin typeface="Times New Roman" pitchFamily="18" charset="0"/>
                  <a:ea typeface="宋体" pitchFamily="2" charset="-122"/>
                  <a:cs typeface="Times New Roman" pitchFamily="18" charset="0"/>
                </a:rPr>
                <a:t>k+1</a:t>
              </a:r>
            </a:p>
          </p:txBody>
        </p:sp>
        <p:sp>
          <p:nvSpPr>
            <p:cNvPr id="17" name="Text Box 24"/>
            <p:cNvSpPr txBox="1">
              <a:spLocks noChangeArrowheads="1"/>
            </p:cNvSpPr>
            <p:nvPr/>
          </p:nvSpPr>
          <p:spPr bwMode="auto">
            <a:xfrm>
              <a:off x="4687" y="2160"/>
              <a:ext cx="634" cy="408"/>
            </a:xfrm>
            <a:prstGeom prst="rect">
              <a:avLst/>
            </a:prstGeom>
            <a:noFill/>
            <a:ln w="12700" cap="sq">
              <a:noFill/>
              <a:miter lim="800000"/>
              <a:headEnd type="none" w="sm" len="sm"/>
              <a:tailEnd type="none" w="sm" len="sm"/>
            </a:ln>
            <a:effectLst/>
          </p:spPr>
          <p:txBody>
            <a:bodyPr wrap="none">
              <a:spAutoFit/>
            </a:bodyPr>
            <a:lstStyle/>
            <a:p>
              <a:r>
                <a:rPr lang="en-US" altLang="zh-CN" sz="2800" b="1" i="1" dirty="0">
                  <a:latin typeface="Times New Roman" pitchFamily="18" charset="0"/>
                  <a:ea typeface="宋体" pitchFamily="2" charset="-122"/>
                  <a:cs typeface="Times New Roman" pitchFamily="18" charset="0"/>
                </a:rPr>
                <a:t>v</a:t>
              </a:r>
              <a:r>
                <a:rPr lang="en-US" altLang="zh-CN" sz="2800" b="1" i="1" baseline="-25000" dirty="0">
                  <a:latin typeface="Times New Roman" pitchFamily="18" charset="0"/>
                  <a:ea typeface="宋体" pitchFamily="2" charset="-122"/>
                  <a:cs typeface="Times New Roman" pitchFamily="18" charset="0"/>
                </a:rPr>
                <a:t>k+2</a:t>
              </a:r>
            </a:p>
          </p:txBody>
        </p:sp>
        <p:sp>
          <p:nvSpPr>
            <p:cNvPr id="18" name="Text Box 25"/>
            <p:cNvSpPr txBox="1">
              <a:spLocks noChangeArrowheads="1"/>
            </p:cNvSpPr>
            <p:nvPr/>
          </p:nvSpPr>
          <p:spPr bwMode="auto">
            <a:xfrm>
              <a:off x="3557" y="1560"/>
              <a:ext cx="419" cy="408"/>
            </a:xfrm>
            <a:prstGeom prst="rect">
              <a:avLst/>
            </a:prstGeom>
            <a:noFill/>
            <a:ln w="12700" cap="sq">
              <a:noFill/>
              <a:miter lim="800000"/>
              <a:headEnd type="none" w="sm" len="sm"/>
              <a:tailEnd type="none" w="sm" len="sm"/>
            </a:ln>
            <a:effectLst/>
          </p:spPr>
          <p:txBody>
            <a:bodyPr wrap="none">
              <a:spAutoFit/>
            </a:bodyPr>
            <a:lstStyle/>
            <a:p>
              <a:r>
                <a:rPr lang="en-US" altLang="zh-CN" sz="2800" b="1" i="1" dirty="0" err="1">
                  <a:latin typeface="Times New Roman" pitchFamily="18" charset="0"/>
                  <a:ea typeface="宋体" pitchFamily="2" charset="-122"/>
                  <a:cs typeface="Times New Roman" pitchFamily="18" charset="0"/>
                </a:rPr>
                <a:t>v</a:t>
              </a:r>
              <a:r>
                <a:rPr lang="en-US" altLang="zh-CN" sz="2800" b="1" i="1" baseline="-25000" dirty="0" err="1">
                  <a:latin typeface="Times New Roman" pitchFamily="18" charset="0"/>
                  <a:ea typeface="宋体" pitchFamily="2" charset="-122"/>
                  <a:cs typeface="Times New Roman" pitchFamily="18" charset="0"/>
                </a:rPr>
                <a:t>n</a:t>
              </a:r>
              <a:endParaRPr lang="en-US" altLang="zh-CN" sz="2800" b="1" i="1" baseline="-25000" dirty="0">
                <a:latin typeface="Times New Roman" pitchFamily="18" charset="0"/>
                <a:ea typeface="宋体" pitchFamily="2" charset="-122"/>
                <a:cs typeface="Times New Roman" pitchFamily="18" charset="0"/>
              </a:endParaRPr>
            </a:p>
          </p:txBody>
        </p:sp>
        <p:sp>
          <p:nvSpPr>
            <p:cNvPr id="19" name="Oval 30"/>
            <p:cNvSpPr>
              <a:spLocks noChangeArrowheads="1"/>
            </p:cNvSpPr>
            <p:nvPr/>
          </p:nvSpPr>
          <p:spPr bwMode="auto">
            <a:xfrm>
              <a:off x="1109" y="2614"/>
              <a:ext cx="90" cy="91"/>
            </a:xfrm>
            <a:prstGeom prst="ellipse">
              <a:avLst/>
            </a:prstGeom>
            <a:solidFill>
              <a:srgbClr val="00FFFF"/>
            </a:solidFill>
            <a:ln w="12700" cap="sq">
              <a:solidFill>
                <a:schemeClr val="tx1"/>
              </a:solidFill>
              <a:miter lim="800000"/>
              <a:headEnd type="none" w="sm" len="sm"/>
              <a:tailEnd type="none" w="sm" len="sm"/>
            </a:ln>
            <a:effectLst/>
          </p:spPr>
          <p:txBody>
            <a:bodyPr wrap="none" anchor="ctr"/>
            <a:lstStyle/>
            <a:p>
              <a:endParaRPr lang="zh-CN" altLang="en-US"/>
            </a:p>
          </p:txBody>
        </p:sp>
        <p:sp>
          <p:nvSpPr>
            <p:cNvPr id="20" name="Oval 31"/>
            <p:cNvSpPr>
              <a:spLocks noChangeArrowheads="1"/>
            </p:cNvSpPr>
            <p:nvPr/>
          </p:nvSpPr>
          <p:spPr bwMode="auto">
            <a:xfrm>
              <a:off x="1925" y="1933"/>
              <a:ext cx="90" cy="91"/>
            </a:xfrm>
            <a:prstGeom prst="ellipse">
              <a:avLst/>
            </a:prstGeom>
            <a:solidFill>
              <a:srgbClr val="00FFFF"/>
            </a:solidFill>
            <a:ln w="12700" cap="sq">
              <a:solidFill>
                <a:schemeClr val="tx1"/>
              </a:solidFill>
              <a:miter lim="800000"/>
              <a:headEnd type="none" w="sm" len="sm"/>
              <a:tailEnd type="none" w="sm" len="sm"/>
            </a:ln>
            <a:effectLst/>
          </p:spPr>
          <p:txBody>
            <a:bodyPr wrap="none" anchor="ctr"/>
            <a:lstStyle/>
            <a:p>
              <a:endParaRPr lang="zh-CN" altLang="en-US"/>
            </a:p>
          </p:txBody>
        </p:sp>
        <p:sp>
          <p:nvSpPr>
            <p:cNvPr id="21" name="Oval 32"/>
            <p:cNvSpPr>
              <a:spLocks noChangeArrowheads="1"/>
            </p:cNvSpPr>
            <p:nvPr/>
          </p:nvSpPr>
          <p:spPr bwMode="auto">
            <a:xfrm>
              <a:off x="1835" y="3385"/>
              <a:ext cx="90" cy="91"/>
            </a:xfrm>
            <a:prstGeom prst="ellipse">
              <a:avLst/>
            </a:prstGeom>
            <a:solidFill>
              <a:srgbClr val="00FFFF"/>
            </a:solidFill>
            <a:ln w="12700" cap="sq">
              <a:solidFill>
                <a:schemeClr val="tx1"/>
              </a:solidFill>
              <a:miter lim="800000"/>
              <a:headEnd type="none" w="sm" len="sm"/>
              <a:tailEnd type="none" w="sm" len="sm"/>
            </a:ln>
            <a:effectLst/>
          </p:spPr>
          <p:txBody>
            <a:bodyPr wrap="none" anchor="ctr"/>
            <a:lstStyle/>
            <a:p>
              <a:endParaRPr lang="zh-CN" altLang="en-US"/>
            </a:p>
          </p:txBody>
        </p:sp>
        <p:sp>
          <p:nvSpPr>
            <p:cNvPr id="22" name="Oval 33"/>
            <p:cNvSpPr>
              <a:spLocks noChangeArrowheads="1"/>
            </p:cNvSpPr>
            <p:nvPr/>
          </p:nvSpPr>
          <p:spPr bwMode="auto">
            <a:xfrm>
              <a:off x="3786" y="3430"/>
              <a:ext cx="90" cy="91"/>
            </a:xfrm>
            <a:prstGeom prst="ellipse">
              <a:avLst/>
            </a:prstGeom>
            <a:solidFill>
              <a:srgbClr val="00FFFF"/>
            </a:solidFill>
            <a:ln w="12700" cap="sq">
              <a:solidFill>
                <a:schemeClr val="tx1"/>
              </a:solidFill>
              <a:miter lim="800000"/>
              <a:headEnd type="none" w="sm" len="sm"/>
              <a:tailEnd type="none" w="sm" len="sm"/>
            </a:ln>
            <a:effectLst/>
          </p:spPr>
          <p:txBody>
            <a:bodyPr wrap="none" anchor="ctr"/>
            <a:lstStyle/>
            <a:p>
              <a:endParaRPr lang="zh-CN" altLang="en-US"/>
            </a:p>
          </p:txBody>
        </p:sp>
        <p:sp>
          <p:nvSpPr>
            <p:cNvPr id="23" name="Oval 34"/>
            <p:cNvSpPr>
              <a:spLocks noChangeArrowheads="1"/>
            </p:cNvSpPr>
            <p:nvPr/>
          </p:nvSpPr>
          <p:spPr bwMode="auto">
            <a:xfrm>
              <a:off x="4693" y="3067"/>
              <a:ext cx="90" cy="91"/>
            </a:xfrm>
            <a:prstGeom prst="ellipse">
              <a:avLst/>
            </a:prstGeom>
            <a:solidFill>
              <a:srgbClr val="00FFFF"/>
            </a:solidFill>
            <a:ln w="12700" cap="sq">
              <a:solidFill>
                <a:schemeClr val="tx1"/>
              </a:solidFill>
              <a:miter lim="800000"/>
              <a:headEnd type="none" w="sm" len="sm"/>
              <a:tailEnd type="none" w="sm" len="sm"/>
            </a:ln>
            <a:effectLst/>
          </p:spPr>
          <p:txBody>
            <a:bodyPr wrap="none" anchor="ctr"/>
            <a:lstStyle/>
            <a:p>
              <a:endParaRPr lang="zh-CN" altLang="en-US"/>
            </a:p>
          </p:txBody>
        </p:sp>
        <p:sp>
          <p:nvSpPr>
            <p:cNvPr id="24" name="Oval 35"/>
            <p:cNvSpPr>
              <a:spLocks noChangeArrowheads="1"/>
            </p:cNvSpPr>
            <p:nvPr/>
          </p:nvSpPr>
          <p:spPr bwMode="auto">
            <a:xfrm>
              <a:off x="4647" y="2296"/>
              <a:ext cx="90" cy="91"/>
            </a:xfrm>
            <a:prstGeom prst="ellipse">
              <a:avLst/>
            </a:prstGeom>
            <a:solidFill>
              <a:srgbClr val="00FFFF"/>
            </a:solidFill>
            <a:ln w="12700" cap="sq">
              <a:solidFill>
                <a:schemeClr val="tx1"/>
              </a:solidFill>
              <a:miter lim="800000"/>
              <a:headEnd type="none" w="sm" len="sm"/>
              <a:tailEnd type="none" w="sm" len="sm"/>
            </a:ln>
            <a:effectLst/>
          </p:spPr>
          <p:txBody>
            <a:bodyPr wrap="none" anchor="ctr"/>
            <a:lstStyle/>
            <a:p>
              <a:endParaRPr lang="zh-CN" altLang="en-US"/>
            </a:p>
          </p:txBody>
        </p:sp>
        <p:sp>
          <p:nvSpPr>
            <p:cNvPr id="25" name="Oval 36"/>
            <p:cNvSpPr>
              <a:spLocks noChangeArrowheads="1"/>
            </p:cNvSpPr>
            <p:nvPr/>
          </p:nvSpPr>
          <p:spPr bwMode="auto">
            <a:xfrm>
              <a:off x="3649" y="1933"/>
              <a:ext cx="90" cy="91"/>
            </a:xfrm>
            <a:prstGeom prst="ellipse">
              <a:avLst/>
            </a:prstGeom>
            <a:solidFill>
              <a:srgbClr val="00FFFF"/>
            </a:solidFill>
            <a:ln w="12700" cap="sq">
              <a:solidFill>
                <a:schemeClr val="tx1"/>
              </a:solidFill>
              <a:miter lim="800000"/>
              <a:headEnd type="none" w="sm" len="sm"/>
              <a:tailEnd type="none" w="sm" len="sm"/>
            </a:ln>
            <a:effectLst/>
          </p:spPr>
          <p:txBody>
            <a:bodyPr wrap="none" anchor="ctr"/>
            <a:lstStyle/>
            <a:p>
              <a:endParaRPr lang="zh-CN" altLang="en-US"/>
            </a:p>
          </p:txBody>
        </p:sp>
      </p:grpSp>
      <p:sp>
        <p:nvSpPr>
          <p:cNvPr id="26" name="Line 40"/>
          <p:cNvSpPr>
            <a:spLocks noChangeShapeType="1"/>
          </p:cNvSpPr>
          <p:nvPr/>
        </p:nvSpPr>
        <p:spPr bwMode="auto">
          <a:xfrm>
            <a:off x="6215074" y="5000637"/>
            <a:ext cx="1285883" cy="1285883"/>
          </a:xfrm>
          <a:prstGeom prst="line">
            <a:avLst/>
          </a:prstGeom>
          <a:noFill/>
          <a:ln w="50800">
            <a:solidFill>
              <a:srgbClr val="FF0000"/>
            </a:solidFill>
            <a:prstDash val="dash"/>
            <a:miter lim="800000"/>
            <a:headEnd type="none" w="sm" len="sm"/>
            <a:tailEnd type="none" w="sm" len="sm"/>
          </a:ln>
          <a:effectLst/>
        </p:spPr>
        <p:txBody>
          <a:bodyPr wrap="none"/>
          <a:lstStyle/>
          <a:p>
            <a:endParaRPr lang="zh-CN" altLang="en-US"/>
          </a:p>
        </p:txBody>
      </p:sp>
      <p:sp>
        <p:nvSpPr>
          <p:cNvPr id="27" name="Line 41"/>
          <p:cNvSpPr>
            <a:spLocks noChangeShapeType="1"/>
          </p:cNvSpPr>
          <p:nvPr/>
        </p:nvSpPr>
        <p:spPr bwMode="auto">
          <a:xfrm flipH="1" flipV="1">
            <a:off x="7358081" y="4929196"/>
            <a:ext cx="142876" cy="1357323"/>
          </a:xfrm>
          <a:prstGeom prst="line">
            <a:avLst/>
          </a:prstGeom>
          <a:noFill/>
          <a:ln w="50800">
            <a:solidFill>
              <a:srgbClr val="FF0000"/>
            </a:solidFill>
            <a:prstDash val="dash"/>
            <a:miter lim="800000"/>
            <a:headEnd type="none" w="sm" len="sm"/>
            <a:tailEnd type="none" w="sm" len="sm"/>
          </a:ln>
          <a:effectLst/>
        </p:spPr>
        <p:txBody>
          <a:bodyPr wrap="none"/>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a:t>
            </a:r>
          </a:p>
        </p:txBody>
      </p:sp>
      <p:sp>
        <p:nvSpPr>
          <p:cNvPr id="3" name="内容占位符 2"/>
          <p:cNvSpPr>
            <a:spLocks noGrp="1"/>
          </p:cNvSpPr>
          <p:nvPr>
            <p:ph idx="1"/>
          </p:nvPr>
        </p:nvSpPr>
        <p:spPr/>
        <p:txBody>
          <a:bodyPr/>
          <a:lstStyle/>
          <a:p>
            <a:r>
              <a:rPr lang="zh-CN" altLang="en-US" dirty="0"/>
              <a:t>解决</a:t>
            </a:r>
            <a:r>
              <a:rPr lang="zh-CN" altLang="en-US" dirty="0">
                <a:solidFill>
                  <a:srgbClr val="FF0000"/>
                </a:solidFill>
              </a:rPr>
              <a:t>优化问题</a:t>
            </a:r>
            <a:endParaRPr lang="en-US" altLang="zh-CN" dirty="0">
              <a:solidFill>
                <a:srgbClr val="FF0000"/>
              </a:solidFill>
            </a:endParaRPr>
          </a:p>
          <a:p>
            <a:pPr marL="914400" lvl="1" indent="-457200">
              <a:lnSpc>
                <a:spcPct val="130000"/>
              </a:lnSpc>
              <a:buClr>
                <a:srgbClr val="990000"/>
              </a:buClr>
              <a:buFont typeface="Wingdings" pitchFamily="2" charset="2"/>
              <a:buChar char="v"/>
            </a:pPr>
            <a:r>
              <a:rPr lang="zh-CN" altLang="en-US" b="1" dirty="0">
                <a:solidFill>
                  <a:srgbClr val="000066"/>
                </a:solidFill>
                <a:latin typeface="宋体" pitchFamily="2" charset="-122"/>
              </a:rPr>
              <a:t>给定一组约束条件和一个代价函数，在解空间中搜索具有最小或最大代价的优化解</a:t>
            </a:r>
          </a:p>
          <a:p>
            <a:r>
              <a:rPr lang="en-US" altLang="zh-CN" dirty="0"/>
              <a:t>Why</a:t>
            </a:r>
            <a:r>
              <a:rPr lang="zh-CN" altLang="en-US" dirty="0"/>
              <a:t>动态规划？</a:t>
            </a:r>
            <a:endParaRPr lang="en-US" altLang="zh-CN" dirty="0"/>
          </a:p>
          <a:p>
            <a:pPr lvl="1"/>
            <a:r>
              <a:rPr lang="zh-CN" altLang="en-US" dirty="0"/>
              <a:t>对于一些优化问题，可以将其（递归）分解为若干子问题，但是经分解得到的子问题</a:t>
            </a:r>
            <a:r>
              <a:rPr lang="zh-CN" altLang="en-US" b="1" dirty="0">
                <a:solidFill>
                  <a:srgbClr val="FF0000"/>
                </a:solidFill>
              </a:rPr>
              <a:t>不是互相独立的</a:t>
            </a:r>
            <a:r>
              <a:rPr lang="zh-CN" altLang="en-US" dirty="0"/>
              <a:t>。若用分治法来解决这些问题，分解得到的子问题数目太多，有些子问题被</a:t>
            </a:r>
            <a:r>
              <a:rPr lang="zh-CN" altLang="en-US" dirty="0">
                <a:solidFill>
                  <a:srgbClr val="FF0000"/>
                </a:solidFill>
              </a:rPr>
              <a:t>重复计算</a:t>
            </a:r>
            <a:r>
              <a:rPr lang="zh-CN" altLang="en-US" dirty="0"/>
              <a:t>了多次</a:t>
            </a:r>
            <a:endParaRPr lang="en-US" altLang="zh-CN" dirty="0"/>
          </a:p>
          <a:p>
            <a:pPr lvl="1"/>
            <a:r>
              <a:rPr lang="zh-CN" altLang="en-US" dirty="0"/>
              <a:t>如果我们能用一个表来记录所有已解决的子问题的答案，</a:t>
            </a:r>
            <a:r>
              <a:rPr lang="zh-CN" altLang="en-US" b="1" dirty="0">
                <a:solidFill>
                  <a:srgbClr val="FF0000"/>
                </a:solidFill>
              </a:rPr>
              <a:t>在需要时</a:t>
            </a:r>
            <a:r>
              <a:rPr lang="zh-CN" altLang="en-US" dirty="0"/>
              <a:t>找出已求得的答案，就可以避免大量重复计算</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凸多边形最优三角剖分</a:t>
            </a:r>
          </a:p>
        </p:txBody>
      </p:sp>
      <p:sp>
        <p:nvSpPr>
          <p:cNvPr id="3" name="内容占位符 2"/>
          <p:cNvSpPr>
            <a:spLocks noGrp="1"/>
          </p:cNvSpPr>
          <p:nvPr>
            <p:ph idx="1"/>
          </p:nvPr>
        </p:nvSpPr>
        <p:spPr>
          <a:xfrm>
            <a:off x="533400" y="1371600"/>
            <a:ext cx="7927032" cy="4876800"/>
          </a:xfrm>
        </p:spPr>
        <p:txBody>
          <a:bodyPr/>
          <a:lstStyle/>
          <a:p>
            <a:r>
              <a:rPr lang="zh-CN" altLang="en-US" dirty="0"/>
              <a:t>最优三角剖分的递归结构</a:t>
            </a:r>
            <a:r>
              <a:rPr lang="en-US" altLang="zh-CN" dirty="0"/>
              <a:t>2</a:t>
            </a:r>
          </a:p>
          <a:p>
            <a:pPr lvl="1"/>
            <a:r>
              <a:rPr lang="zh-CN" altLang="en-US" dirty="0"/>
              <a:t>设</a:t>
            </a:r>
            <a:r>
              <a:rPr lang="en-US" altLang="zh-CN" i="1" dirty="0"/>
              <a:t>t</a:t>
            </a:r>
            <a:r>
              <a:rPr lang="en-US" altLang="zh-CN" dirty="0"/>
              <a:t>(</a:t>
            </a:r>
            <a:r>
              <a:rPr lang="en-US" altLang="zh-CN" i="1" dirty="0" err="1"/>
              <a:t>i</a:t>
            </a:r>
            <a:r>
              <a:rPr lang="en-US" altLang="zh-CN" dirty="0"/>
              <a:t>,</a:t>
            </a:r>
            <a:r>
              <a:rPr lang="en-US" altLang="zh-CN" i="1" dirty="0"/>
              <a:t> j</a:t>
            </a:r>
            <a:r>
              <a:rPr lang="en-US" altLang="zh-CN" dirty="0"/>
              <a:t>)</a:t>
            </a:r>
            <a:r>
              <a:rPr lang="zh-CN" altLang="en-US" dirty="0"/>
              <a:t>为凸多边形</a:t>
            </a:r>
            <a:r>
              <a:rPr lang="en-US" altLang="zh-CN" dirty="0"/>
              <a:t>{</a:t>
            </a:r>
            <a:r>
              <a:rPr lang="en-US" altLang="zh-CN" i="1" dirty="0"/>
              <a:t>v</a:t>
            </a:r>
            <a:r>
              <a:rPr lang="en-US" altLang="zh-CN" i="1" baseline="-25000" dirty="0"/>
              <a:t>i</a:t>
            </a:r>
            <a:r>
              <a:rPr lang="en-US" altLang="zh-CN" baseline="-25000" dirty="0"/>
              <a:t>-1</a:t>
            </a:r>
            <a:r>
              <a:rPr lang="en-US" altLang="zh-CN" dirty="0"/>
              <a:t>, </a:t>
            </a:r>
            <a:r>
              <a:rPr lang="en-US" altLang="zh-CN" i="1" dirty="0"/>
              <a:t>v</a:t>
            </a:r>
            <a:r>
              <a:rPr lang="en-US" altLang="zh-CN" i="1" baseline="-25000" dirty="0"/>
              <a:t>i</a:t>
            </a:r>
            <a:r>
              <a:rPr lang="en-US" altLang="zh-CN" baseline="-25000" dirty="0"/>
              <a:t> </a:t>
            </a:r>
            <a:r>
              <a:rPr lang="en-US" altLang="zh-CN" dirty="0"/>
              <a:t>…, </a:t>
            </a:r>
            <a:r>
              <a:rPr lang="en-US" altLang="zh-CN" i="1" dirty="0" err="1"/>
              <a:t>v</a:t>
            </a:r>
            <a:r>
              <a:rPr lang="en-US" altLang="zh-CN" i="1" baseline="-25000" dirty="0" err="1"/>
              <a:t>j</a:t>
            </a:r>
            <a:r>
              <a:rPr lang="en-US" altLang="zh-CN" dirty="0"/>
              <a:t>}</a:t>
            </a:r>
            <a:r>
              <a:rPr lang="zh-CN" altLang="en-US" dirty="0"/>
              <a:t>最优三角剖分的代价</a:t>
            </a:r>
            <a:endParaRPr lang="en-US" altLang="zh-CN" dirty="0"/>
          </a:p>
          <a:p>
            <a:pPr lvl="1"/>
            <a:r>
              <a:rPr lang="zh-CN" altLang="en-US" dirty="0"/>
              <a:t>为方便，设退化的多边形</a:t>
            </a:r>
            <a:r>
              <a:rPr lang="en-US" altLang="zh-CN" dirty="0"/>
              <a:t>{</a:t>
            </a:r>
            <a:r>
              <a:rPr lang="en-US" altLang="zh-CN" i="1" dirty="0"/>
              <a:t>v</a:t>
            </a:r>
            <a:r>
              <a:rPr lang="en-US" altLang="zh-CN" i="1" baseline="-25000" dirty="0"/>
              <a:t>i</a:t>
            </a:r>
            <a:r>
              <a:rPr lang="en-US" altLang="zh-CN" baseline="-25000" dirty="0"/>
              <a:t>-1</a:t>
            </a:r>
            <a:r>
              <a:rPr lang="en-US" altLang="zh-CN" dirty="0"/>
              <a:t>, </a:t>
            </a:r>
            <a:r>
              <a:rPr lang="en-US" altLang="zh-CN" i="1" dirty="0"/>
              <a:t>v</a:t>
            </a:r>
            <a:r>
              <a:rPr lang="en-US" altLang="zh-CN" i="1" baseline="-25000" dirty="0"/>
              <a:t>i</a:t>
            </a:r>
            <a:r>
              <a:rPr lang="en-US" altLang="zh-CN" dirty="0"/>
              <a:t>}</a:t>
            </a:r>
            <a:r>
              <a:rPr lang="zh-CN" altLang="en-US" dirty="0"/>
              <a:t>具有权值</a:t>
            </a:r>
            <a:r>
              <a:rPr lang="en-US" altLang="zh-CN" dirty="0"/>
              <a:t>0(</a:t>
            </a:r>
            <a:r>
              <a:rPr lang="en-US" altLang="zh-CN" dirty="0" err="1"/>
              <a:t>i</a:t>
            </a:r>
            <a:r>
              <a:rPr lang="en-US" altLang="zh-CN" dirty="0"/>
              <a:t>=j</a:t>
            </a:r>
            <a:r>
              <a:rPr lang="zh-CN" altLang="en-US" dirty="0"/>
              <a:t>时</a:t>
            </a:r>
            <a:r>
              <a:rPr lang="en-US" altLang="zh-CN" dirty="0"/>
              <a:t>)</a:t>
            </a:r>
          </a:p>
          <a:p>
            <a:pPr lvl="1"/>
            <a:endParaRPr lang="en-US" altLang="zh-CN" dirty="0"/>
          </a:p>
        </p:txBody>
      </p:sp>
      <p:graphicFrame>
        <p:nvGraphicFramePr>
          <p:cNvPr id="4" name="对象 3"/>
          <p:cNvGraphicFramePr>
            <a:graphicFrameLocks noChangeAspect="1"/>
          </p:cNvGraphicFramePr>
          <p:nvPr>
            <p:extLst>
              <p:ext uri="{D42A27DB-BD31-4B8C-83A1-F6EECF244321}">
                <p14:modId xmlns:p14="http://schemas.microsoft.com/office/powerpoint/2010/main" val="365174728"/>
              </p:ext>
            </p:extLst>
          </p:nvPr>
        </p:nvGraphicFramePr>
        <p:xfrm>
          <a:off x="1115616" y="3092187"/>
          <a:ext cx="7143750" cy="1071563"/>
        </p:xfrm>
        <a:graphic>
          <a:graphicData uri="http://schemas.openxmlformats.org/presentationml/2006/ole">
            <mc:AlternateContent xmlns:mc="http://schemas.openxmlformats.org/markup-compatibility/2006">
              <mc:Choice xmlns:v="urn:schemas-microsoft-com:vml" Requires="v">
                <p:oleObj spid="_x0000_s48417" name="Equation" r:id="rId3" imgW="3555720" imgH="533160" progId="Equation.DSMT4">
                  <p:embed/>
                </p:oleObj>
              </mc:Choice>
              <mc:Fallback>
                <p:oleObj name="Equation" r:id="rId3" imgW="3555720" imgH="53316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3092187"/>
                        <a:ext cx="7143750" cy="1071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47"/>
          <p:cNvGrpSpPr>
            <a:grpSpLocks/>
          </p:cNvGrpSpPr>
          <p:nvPr/>
        </p:nvGrpSpPr>
        <p:grpSpPr bwMode="auto">
          <a:xfrm>
            <a:off x="5286380" y="4500570"/>
            <a:ext cx="3357586" cy="2214578"/>
            <a:chOff x="791" y="1560"/>
            <a:chExt cx="4557" cy="2269"/>
          </a:xfrm>
        </p:grpSpPr>
        <p:sp>
          <p:nvSpPr>
            <p:cNvPr id="6" name="Line 11"/>
            <p:cNvSpPr>
              <a:spLocks noChangeShapeType="1"/>
            </p:cNvSpPr>
            <p:nvPr/>
          </p:nvSpPr>
          <p:spPr bwMode="auto">
            <a:xfrm>
              <a:off x="1970" y="1979"/>
              <a:ext cx="1724" cy="0"/>
            </a:xfrm>
            <a:prstGeom prst="line">
              <a:avLst/>
            </a:prstGeom>
            <a:noFill/>
            <a:ln w="38100" cap="sq">
              <a:solidFill>
                <a:schemeClr val="tx1"/>
              </a:solidFill>
              <a:miter lim="800000"/>
              <a:headEnd type="none" w="sm" len="sm"/>
              <a:tailEnd type="none" w="sm" len="sm"/>
            </a:ln>
            <a:effectLst/>
          </p:spPr>
          <p:txBody>
            <a:bodyPr wrap="none"/>
            <a:lstStyle/>
            <a:p>
              <a:endParaRPr lang="zh-CN" altLang="en-US"/>
            </a:p>
          </p:txBody>
        </p:sp>
        <p:sp>
          <p:nvSpPr>
            <p:cNvPr id="7" name="Line 12"/>
            <p:cNvSpPr>
              <a:spLocks noChangeShapeType="1"/>
            </p:cNvSpPr>
            <p:nvPr/>
          </p:nvSpPr>
          <p:spPr bwMode="auto">
            <a:xfrm>
              <a:off x="3694" y="1979"/>
              <a:ext cx="998" cy="363"/>
            </a:xfrm>
            <a:prstGeom prst="line">
              <a:avLst/>
            </a:prstGeom>
            <a:noFill/>
            <a:ln w="38100" cap="sq">
              <a:solidFill>
                <a:schemeClr val="tx1"/>
              </a:solidFill>
              <a:prstDash val="sysDot"/>
              <a:miter lim="800000"/>
              <a:headEnd type="none" w="sm" len="sm"/>
              <a:tailEnd type="none" w="sm" len="sm"/>
            </a:ln>
            <a:effectLst/>
          </p:spPr>
          <p:txBody>
            <a:bodyPr wrap="none"/>
            <a:lstStyle/>
            <a:p>
              <a:endParaRPr lang="zh-CN" altLang="en-US"/>
            </a:p>
          </p:txBody>
        </p:sp>
        <p:sp>
          <p:nvSpPr>
            <p:cNvPr id="8" name="Line 14"/>
            <p:cNvSpPr>
              <a:spLocks noChangeShapeType="1"/>
            </p:cNvSpPr>
            <p:nvPr/>
          </p:nvSpPr>
          <p:spPr bwMode="auto">
            <a:xfrm>
              <a:off x="4692" y="2342"/>
              <a:ext cx="45" cy="771"/>
            </a:xfrm>
            <a:prstGeom prst="line">
              <a:avLst/>
            </a:prstGeom>
            <a:noFill/>
            <a:ln w="38100" cap="sq">
              <a:solidFill>
                <a:schemeClr val="tx1"/>
              </a:solidFill>
              <a:miter lim="800000"/>
              <a:headEnd type="none" w="sm" len="sm"/>
              <a:tailEnd type="none" w="sm" len="sm"/>
            </a:ln>
            <a:effectLst/>
          </p:spPr>
          <p:txBody>
            <a:bodyPr wrap="none"/>
            <a:lstStyle/>
            <a:p>
              <a:endParaRPr lang="zh-CN" altLang="en-US"/>
            </a:p>
          </p:txBody>
        </p:sp>
        <p:sp>
          <p:nvSpPr>
            <p:cNvPr id="9" name="Line 15"/>
            <p:cNvSpPr>
              <a:spLocks noChangeShapeType="1"/>
            </p:cNvSpPr>
            <p:nvPr/>
          </p:nvSpPr>
          <p:spPr bwMode="auto">
            <a:xfrm flipV="1">
              <a:off x="3830" y="3113"/>
              <a:ext cx="907" cy="363"/>
            </a:xfrm>
            <a:prstGeom prst="line">
              <a:avLst/>
            </a:prstGeom>
            <a:noFill/>
            <a:ln w="38100" cap="sq">
              <a:solidFill>
                <a:schemeClr val="tx1"/>
              </a:solidFill>
              <a:miter lim="800000"/>
              <a:headEnd type="none" w="sm" len="sm"/>
              <a:tailEnd type="none" w="sm" len="sm"/>
            </a:ln>
            <a:effectLst/>
          </p:spPr>
          <p:txBody>
            <a:bodyPr wrap="none"/>
            <a:lstStyle/>
            <a:p>
              <a:endParaRPr lang="zh-CN" altLang="en-US"/>
            </a:p>
          </p:txBody>
        </p:sp>
        <p:sp>
          <p:nvSpPr>
            <p:cNvPr id="10" name="Line 16"/>
            <p:cNvSpPr>
              <a:spLocks noChangeShapeType="1"/>
            </p:cNvSpPr>
            <p:nvPr/>
          </p:nvSpPr>
          <p:spPr bwMode="auto">
            <a:xfrm flipH="1">
              <a:off x="1109" y="1979"/>
              <a:ext cx="861" cy="680"/>
            </a:xfrm>
            <a:prstGeom prst="line">
              <a:avLst/>
            </a:prstGeom>
            <a:noFill/>
            <a:ln w="38100" cap="sq">
              <a:solidFill>
                <a:schemeClr val="tx1"/>
              </a:solidFill>
              <a:miter lim="800000"/>
              <a:headEnd type="none" w="sm" len="sm"/>
              <a:tailEnd type="none" w="sm" len="sm"/>
            </a:ln>
            <a:effectLst/>
          </p:spPr>
          <p:txBody>
            <a:bodyPr wrap="none"/>
            <a:lstStyle/>
            <a:p>
              <a:endParaRPr lang="zh-CN" altLang="en-US"/>
            </a:p>
          </p:txBody>
        </p:sp>
        <p:sp>
          <p:nvSpPr>
            <p:cNvPr id="11" name="Line 17"/>
            <p:cNvSpPr>
              <a:spLocks noChangeShapeType="1"/>
            </p:cNvSpPr>
            <p:nvPr/>
          </p:nvSpPr>
          <p:spPr bwMode="auto">
            <a:xfrm>
              <a:off x="1109" y="2659"/>
              <a:ext cx="771" cy="771"/>
            </a:xfrm>
            <a:prstGeom prst="line">
              <a:avLst/>
            </a:prstGeom>
            <a:noFill/>
            <a:ln w="38100" cap="sq">
              <a:solidFill>
                <a:schemeClr val="tx1"/>
              </a:solidFill>
              <a:miter lim="800000"/>
              <a:headEnd type="none" w="sm" len="sm"/>
              <a:tailEnd type="none" w="sm" len="sm"/>
            </a:ln>
            <a:effectLst/>
          </p:spPr>
          <p:txBody>
            <a:bodyPr wrap="none"/>
            <a:lstStyle/>
            <a:p>
              <a:endParaRPr lang="zh-CN" altLang="en-US"/>
            </a:p>
          </p:txBody>
        </p:sp>
        <p:sp>
          <p:nvSpPr>
            <p:cNvPr id="12" name="Line 18"/>
            <p:cNvSpPr>
              <a:spLocks noChangeShapeType="1"/>
            </p:cNvSpPr>
            <p:nvPr/>
          </p:nvSpPr>
          <p:spPr bwMode="auto">
            <a:xfrm>
              <a:off x="1880" y="3430"/>
              <a:ext cx="1950" cy="46"/>
            </a:xfrm>
            <a:prstGeom prst="line">
              <a:avLst/>
            </a:prstGeom>
            <a:noFill/>
            <a:ln w="38100">
              <a:solidFill>
                <a:schemeClr val="tx1"/>
              </a:solidFill>
              <a:prstDash val="sysDot"/>
              <a:miter lim="800000"/>
              <a:headEnd type="none" w="sm" len="sm"/>
              <a:tailEnd type="none" w="sm" len="sm"/>
            </a:ln>
            <a:effectLst/>
          </p:spPr>
          <p:txBody>
            <a:bodyPr wrap="none"/>
            <a:lstStyle/>
            <a:p>
              <a:endParaRPr lang="zh-CN" altLang="en-US"/>
            </a:p>
          </p:txBody>
        </p:sp>
        <p:sp>
          <p:nvSpPr>
            <p:cNvPr id="13" name="Text Box 19"/>
            <p:cNvSpPr txBox="1">
              <a:spLocks noChangeArrowheads="1"/>
            </p:cNvSpPr>
            <p:nvPr/>
          </p:nvSpPr>
          <p:spPr bwMode="auto">
            <a:xfrm>
              <a:off x="1671" y="1560"/>
              <a:ext cx="408" cy="408"/>
            </a:xfrm>
            <a:prstGeom prst="rect">
              <a:avLst/>
            </a:prstGeom>
            <a:noFill/>
            <a:ln w="12700" cap="sq">
              <a:noFill/>
              <a:miter lim="800000"/>
              <a:headEnd type="none" w="sm" len="sm"/>
              <a:tailEnd type="none" w="sm" len="sm"/>
            </a:ln>
            <a:effectLst/>
          </p:spPr>
          <p:txBody>
            <a:bodyPr wrap="none">
              <a:spAutoFit/>
            </a:bodyPr>
            <a:lstStyle/>
            <a:p>
              <a:r>
                <a:rPr lang="en-US" altLang="zh-CN" sz="2800" b="1" i="1" dirty="0">
                  <a:latin typeface="Times New Roman" pitchFamily="18" charset="0"/>
                  <a:ea typeface="宋体" pitchFamily="2" charset="-122"/>
                  <a:cs typeface="Times New Roman" pitchFamily="18" charset="0"/>
                </a:rPr>
                <a:t>v</a:t>
              </a:r>
              <a:r>
                <a:rPr lang="en-US" altLang="zh-CN" sz="2800" b="1" baseline="-25000" dirty="0">
                  <a:latin typeface="Times New Roman" pitchFamily="18" charset="0"/>
                  <a:ea typeface="宋体" pitchFamily="2" charset="-122"/>
                  <a:cs typeface="Times New Roman" pitchFamily="18" charset="0"/>
                </a:rPr>
                <a:t>0</a:t>
              </a:r>
            </a:p>
          </p:txBody>
        </p:sp>
        <p:sp>
          <p:nvSpPr>
            <p:cNvPr id="14" name="Text Box 20"/>
            <p:cNvSpPr txBox="1">
              <a:spLocks noChangeArrowheads="1"/>
            </p:cNvSpPr>
            <p:nvPr/>
          </p:nvSpPr>
          <p:spPr bwMode="auto">
            <a:xfrm>
              <a:off x="791" y="2618"/>
              <a:ext cx="408" cy="408"/>
            </a:xfrm>
            <a:prstGeom prst="rect">
              <a:avLst/>
            </a:prstGeom>
            <a:noFill/>
            <a:ln w="12700" cap="sq">
              <a:noFill/>
              <a:miter lim="800000"/>
              <a:headEnd type="none" w="sm" len="sm"/>
              <a:tailEnd type="none" w="sm" len="sm"/>
            </a:ln>
            <a:effectLst/>
          </p:spPr>
          <p:txBody>
            <a:bodyPr wrap="none">
              <a:spAutoFit/>
            </a:bodyPr>
            <a:lstStyle/>
            <a:p>
              <a:r>
                <a:rPr lang="en-US" altLang="zh-CN" sz="2800" b="1" i="1" dirty="0">
                  <a:latin typeface="Times New Roman" pitchFamily="18" charset="0"/>
                  <a:ea typeface="宋体" pitchFamily="2" charset="-122"/>
                  <a:cs typeface="Times New Roman" pitchFamily="18" charset="0"/>
                </a:rPr>
                <a:t>v</a:t>
              </a:r>
              <a:r>
                <a:rPr lang="en-US" altLang="zh-CN" sz="2800" b="1" baseline="-25000" dirty="0">
                  <a:latin typeface="Times New Roman" pitchFamily="18" charset="0"/>
                  <a:ea typeface="宋体" pitchFamily="2" charset="-122"/>
                  <a:cs typeface="Times New Roman" pitchFamily="18" charset="0"/>
                </a:rPr>
                <a:t>1</a:t>
              </a:r>
            </a:p>
          </p:txBody>
        </p:sp>
        <p:sp>
          <p:nvSpPr>
            <p:cNvPr id="15" name="Text Box 21"/>
            <p:cNvSpPr txBox="1">
              <a:spLocks noChangeArrowheads="1"/>
            </p:cNvSpPr>
            <p:nvPr/>
          </p:nvSpPr>
          <p:spPr bwMode="auto">
            <a:xfrm>
              <a:off x="1675" y="3421"/>
              <a:ext cx="408" cy="408"/>
            </a:xfrm>
            <a:prstGeom prst="rect">
              <a:avLst/>
            </a:prstGeom>
            <a:noFill/>
            <a:ln w="12700" cap="sq">
              <a:noFill/>
              <a:miter lim="800000"/>
              <a:headEnd type="none" w="sm" len="sm"/>
              <a:tailEnd type="none" w="sm" len="sm"/>
            </a:ln>
            <a:effectLst/>
          </p:spPr>
          <p:txBody>
            <a:bodyPr wrap="none">
              <a:spAutoFit/>
            </a:bodyPr>
            <a:lstStyle/>
            <a:p>
              <a:r>
                <a:rPr lang="en-US" altLang="zh-CN" sz="2800" b="1" i="1" dirty="0">
                  <a:latin typeface="Times New Roman" pitchFamily="18" charset="0"/>
                  <a:ea typeface="宋体" pitchFamily="2" charset="-122"/>
                  <a:cs typeface="Times New Roman" pitchFamily="18" charset="0"/>
                </a:rPr>
                <a:t>v</a:t>
              </a:r>
              <a:r>
                <a:rPr lang="en-US" altLang="zh-CN" sz="2800" b="1" baseline="-25000" dirty="0">
                  <a:latin typeface="Times New Roman" pitchFamily="18" charset="0"/>
                  <a:ea typeface="宋体" pitchFamily="2" charset="-122"/>
                  <a:cs typeface="Times New Roman" pitchFamily="18" charset="0"/>
                </a:rPr>
                <a:t>2</a:t>
              </a:r>
            </a:p>
          </p:txBody>
        </p:sp>
        <p:sp>
          <p:nvSpPr>
            <p:cNvPr id="16" name="Text Box 22"/>
            <p:cNvSpPr txBox="1">
              <a:spLocks noChangeArrowheads="1"/>
            </p:cNvSpPr>
            <p:nvPr/>
          </p:nvSpPr>
          <p:spPr bwMode="auto">
            <a:xfrm>
              <a:off x="3683" y="3398"/>
              <a:ext cx="408" cy="408"/>
            </a:xfrm>
            <a:prstGeom prst="rect">
              <a:avLst/>
            </a:prstGeom>
            <a:noFill/>
            <a:ln w="12700" cap="sq">
              <a:noFill/>
              <a:miter lim="800000"/>
              <a:headEnd type="none" w="sm" len="sm"/>
              <a:tailEnd type="none" w="sm" len="sm"/>
            </a:ln>
            <a:effectLst/>
          </p:spPr>
          <p:txBody>
            <a:bodyPr wrap="none">
              <a:spAutoFit/>
            </a:bodyPr>
            <a:lstStyle/>
            <a:p>
              <a:r>
                <a:rPr lang="en-US" altLang="zh-CN" sz="2800" b="1" i="1" dirty="0" err="1">
                  <a:latin typeface="Times New Roman" pitchFamily="18" charset="0"/>
                  <a:ea typeface="宋体" pitchFamily="2" charset="-122"/>
                  <a:cs typeface="Times New Roman" pitchFamily="18" charset="0"/>
                </a:rPr>
                <a:t>v</a:t>
              </a:r>
              <a:r>
                <a:rPr lang="en-US" altLang="zh-CN" sz="2800" b="1" i="1" baseline="-25000" dirty="0" err="1">
                  <a:latin typeface="Times New Roman" pitchFamily="18" charset="0"/>
                  <a:ea typeface="宋体" pitchFamily="2" charset="-122"/>
                  <a:cs typeface="Times New Roman" pitchFamily="18" charset="0"/>
                </a:rPr>
                <a:t>k</a:t>
              </a:r>
              <a:endParaRPr lang="en-US" altLang="zh-CN" sz="2800" b="1" i="1" baseline="-25000" dirty="0">
                <a:latin typeface="Times New Roman" pitchFamily="18" charset="0"/>
                <a:ea typeface="宋体" pitchFamily="2" charset="-122"/>
                <a:cs typeface="Times New Roman" pitchFamily="18" charset="0"/>
              </a:endParaRPr>
            </a:p>
          </p:txBody>
        </p:sp>
        <p:sp>
          <p:nvSpPr>
            <p:cNvPr id="17" name="Text Box 23"/>
            <p:cNvSpPr txBox="1">
              <a:spLocks noChangeArrowheads="1"/>
            </p:cNvSpPr>
            <p:nvPr/>
          </p:nvSpPr>
          <p:spPr bwMode="auto">
            <a:xfrm>
              <a:off x="4714" y="2977"/>
              <a:ext cx="634" cy="408"/>
            </a:xfrm>
            <a:prstGeom prst="rect">
              <a:avLst/>
            </a:prstGeom>
            <a:noFill/>
            <a:ln w="12700" cap="sq">
              <a:noFill/>
              <a:miter lim="800000"/>
              <a:headEnd type="none" w="sm" len="sm"/>
              <a:tailEnd type="none" w="sm" len="sm"/>
            </a:ln>
            <a:effectLst/>
          </p:spPr>
          <p:txBody>
            <a:bodyPr wrap="none">
              <a:spAutoFit/>
            </a:bodyPr>
            <a:lstStyle/>
            <a:p>
              <a:r>
                <a:rPr lang="en-US" altLang="zh-CN" sz="2800" b="1" i="1" dirty="0">
                  <a:latin typeface="Times New Roman" pitchFamily="18" charset="0"/>
                  <a:ea typeface="宋体" pitchFamily="2" charset="-122"/>
                  <a:cs typeface="Times New Roman" pitchFamily="18" charset="0"/>
                </a:rPr>
                <a:t>v</a:t>
              </a:r>
              <a:r>
                <a:rPr lang="en-US" altLang="zh-CN" sz="2800" b="1" i="1" baseline="-25000" dirty="0">
                  <a:latin typeface="Times New Roman" pitchFamily="18" charset="0"/>
                  <a:ea typeface="宋体" pitchFamily="2" charset="-122"/>
                  <a:cs typeface="Times New Roman" pitchFamily="18" charset="0"/>
                </a:rPr>
                <a:t>k+1</a:t>
              </a:r>
            </a:p>
          </p:txBody>
        </p:sp>
        <p:sp>
          <p:nvSpPr>
            <p:cNvPr id="18" name="Text Box 24"/>
            <p:cNvSpPr txBox="1">
              <a:spLocks noChangeArrowheads="1"/>
            </p:cNvSpPr>
            <p:nvPr/>
          </p:nvSpPr>
          <p:spPr bwMode="auto">
            <a:xfrm>
              <a:off x="4687" y="2160"/>
              <a:ext cx="634" cy="408"/>
            </a:xfrm>
            <a:prstGeom prst="rect">
              <a:avLst/>
            </a:prstGeom>
            <a:noFill/>
            <a:ln w="12700" cap="sq">
              <a:noFill/>
              <a:miter lim="800000"/>
              <a:headEnd type="none" w="sm" len="sm"/>
              <a:tailEnd type="none" w="sm" len="sm"/>
            </a:ln>
            <a:effectLst/>
          </p:spPr>
          <p:txBody>
            <a:bodyPr wrap="none">
              <a:spAutoFit/>
            </a:bodyPr>
            <a:lstStyle/>
            <a:p>
              <a:r>
                <a:rPr lang="en-US" altLang="zh-CN" sz="2800" b="1" i="1" dirty="0">
                  <a:latin typeface="Times New Roman" pitchFamily="18" charset="0"/>
                  <a:ea typeface="宋体" pitchFamily="2" charset="-122"/>
                  <a:cs typeface="Times New Roman" pitchFamily="18" charset="0"/>
                </a:rPr>
                <a:t>v</a:t>
              </a:r>
              <a:r>
                <a:rPr lang="en-US" altLang="zh-CN" sz="2800" b="1" i="1" baseline="-25000" dirty="0">
                  <a:latin typeface="Times New Roman" pitchFamily="18" charset="0"/>
                  <a:ea typeface="宋体" pitchFamily="2" charset="-122"/>
                  <a:cs typeface="Times New Roman" pitchFamily="18" charset="0"/>
                </a:rPr>
                <a:t>k+2</a:t>
              </a:r>
            </a:p>
          </p:txBody>
        </p:sp>
        <p:sp>
          <p:nvSpPr>
            <p:cNvPr id="19" name="Text Box 25"/>
            <p:cNvSpPr txBox="1">
              <a:spLocks noChangeArrowheads="1"/>
            </p:cNvSpPr>
            <p:nvPr/>
          </p:nvSpPr>
          <p:spPr bwMode="auto">
            <a:xfrm>
              <a:off x="3557" y="1560"/>
              <a:ext cx="419" cy="408"/>
            </a:xfrm>
            <a:prstGeom prst="rect">
              <a:avLst/>
            </a:prstGeom>
            <a:noFill/>
            <a:ln w="12700" cap="sq">
              <a:noFill/>
              <a:miter lim="800000"/>
              <a:headEnd type="none" w="sm" len="sm"/>
              <a:tailEnd type="none" w="sm" len="sm"/>
            </a:ln>
            <a:effectLst/>
          </p:spPr>
          <p:txBody>
            <a:bodyPr wrap="none">
              <a:spAutoFit/>
            </a:bodyPr>
            <a:lstStyle/>
            <a:p>
              <a:r>
                <a:rPr lang="en-US" altLang="zh-CN" sz="2800" b="1" i="1" dirty="0" err="1">
                  <a:latin typeface="Times New Roman" pitchFamily="18" charset="0"/>
                  <a:ea typeface="宋体" pitchFamily="2" charset="-122"/>
                  <a:cs typeface="Times New Roman" pitchFamily="18" charset="0"/>
                </a:rPr>
                <a:t>v</a:t>
              </a:r>
              <a:r>
                <a:rPr lang="en-US" altLang="zh-CN" sz="2800" b="1" i="1" baseline="-25000" dirty="0" err="1">
                  <a:latin typeface="Times New Roman" pitchFamily="18" charset="0"/>
                  <a:ea typeface="宋体" pitchFamily="2" charset="-122"/>
                  <a:cs typeface="Times New Roman" pitchFamily="18" charset="0"/>
                </a:rPr>
                <a:t>n</a:t>
              </a:r>
              <a:endParaRPr lang="en-US" altLang="zh-CN" sz="2800" b="1" i="1" baseline="-25000" dirty="0">
                <a:latin typeface="Times New Roman" pitchFamily="18" charset="0"/>
                <a:ea typeface="宋体" pitchFamily="2" charset="-122"/>
                <a:cs typeface="Times New Roman" pitchFamily="18" charset="0"/>
              </a:endParaRPr>
            </a:p>
          </p:txBody>
        </p:sp>
        <p:sp>
          <p:nvSpPr>
            <p:cNvPr id="20" name="Oval 30"/>
            <p:cNvSpPr>
              <a:spLocks noChangeArrowheads="1"/>
            </p:cNvSpPr>
            <p:nvPr/>
          </p:nvSpPr>
          <p:spPr bwMode="auto">
            <a:xfrm>
              <a:off x="1109" y="2614"/>
              <a:ext cx="90" cy="91"/>
            </a:xfrm>
            <a:prstGeom prst="ellipse">
              <a:avLst/>
            </a:prstGeom>
            <a:solidFill>
              <a:srgbClr val="00FFFF"/>
            </a:solidFill>
            <a:ln w="12700" cap="sq">
              <a:solidFill>
                <a:schemeClr val="tx1"/>
              </a:solidFill>
              <a:miter lim="800000"/>
              <a:headEnd type="none" w="sm" len="sm"/>
              <a:tailEnd type="none" w="sm" len="sm"/>
            </a:ln>
            <a:effectLst/>
          </p:spPr>
          <p:txBody>
            <a:bodyPr wrap="none" anchor="ctr"/>
            <a:lstStyle/>
            <a:p>
              <a:endParaRPr lang="zh-CN" altLang="en-US"/>
            </a:p>
          </p:txBody>
        </p:sp>
        <p:sp>
          <p:nvSpPr>
            <p:cNvPr id="21" name="Oval 31"/>
            <p:cNvSpPr>
              <a:spLocks noChangeArrowheads="1"/>
            </p:cNvSpPr>
            <p:nvPr/>
          </p:nvSpPr>
          <p:spPr bwMode="auto">
            <a:xfrm>
              <a:off x="1925" y="1933"/>
              <a:ext cx="90" cy="91"/>
            </a:xfrm>
            <a:prstGeom prst="ellipse">
              <a:avLst/>
            </a:prstGeom>
            <a:solidFill>
              <a:srgbClr val="00FFFF"/>
            </a:solidFill>
            <a:ln w="12700" cap="sq">
              <a:solidFill>
                <a:schemeClr val="tx1"/>
              </a:solidFill>
              <a:miter lim="800000"/>
              <a:headEnd type="none" w="sm" len="sm"/>
              <a:tailEnd type="none" w="sm" len="sm"/>
            </a:ln>
            <a:effectLst/>
          </p:spPr>
          <p:txBody>
            <a:bodyPr wrap="none" anchor="ctr"/>
            <a:lstStyle/>
            <a:p>
              <a:endParaRPr lang="zh-CN" altLang="en-US"/>
            </a:p>
          </p:txBody>
        </p:sp>
        <p:sp>
          <p:nvSpPr>
            <p:cNvPr id="22" name="Oval 32"/>
            <p:cNvSpPr>
              <a:spLocks noChangeArrowheads="1"/>
            </p:cNvSpPr>
            <p:nvPr/>
          </p:nvSpPr>
          <p:spPr bwMode="auto">
            <a:xfrm>
              <a:off x="1835" y="3385"/>
              <a:ext cx="90" cy="91"/>
            </a:xfrm>
            <a:prstGeom prst="ellipse">
              <a:avLst/>
            </a:prstGeom>
            <a:solidFill>
              <a:srgbClr val="00FFFF"/>
            </a:solidFill>
            <a:ln w="12700" cap="sq">
              <a:solidFill>
                <a:schemeClr val="tx1"/>
              </a:solidFill>
              <a:miter lim="800000"/>
              <a:headEnd type="none" w="sm" len="sm"/>
              <a:tailEnd type="none" w="sm" len="sm"/>
            </a:ln>
            <a:effectLst/>
          </p:spPr>
          <p:txBody>
            <a:bodyPr wrap="none" anchor="ctr"/>
            <a:lstStyle/>
            <a:p>
              <a:endParaRPr lang="zh-CN" altLang="en-US"/>
            </a:p>
          </p:txBody>
        </p:sp>
        <p:sp>
          <p:nvSpPr>
            <p:cNvPr id="23" name="Oval 33"/>
            <p:cNvSpPr>
              <a:spLocks noChangeArrowheads="1"/>
            </p:cNvSpPr>
            <p:nvPr/>
          </p:nvSpPr>
          <p:spPr bwMode="auto">
            <a:xfrm>
              <a:off x="3786" y="3430"/>
              <a:ext cx="90" cy="91"/>
            </a:xfrm>
            <a:prstGeom prst="ellipse">
              <a:avLst/>
            </a:prstGeom>
            <a:solidFill>
              <a:srgbClr val="00FFFF"/>
            </a:solidFill>
            <a:ln w="12700" cap="sq">
              <a:solidFill>
                <a:schemeClr val="tx1"/>
              </a:solidFill>
              <a:miter lim="800000"/>
              <a:headEnd type="none" w="sm" len="sm"/>
              <a:tailEnd type="none" w="sm" len="sm"/>
            </a:ln>
            <a:effectLst/>
          </p:spPr>
          <p:txBody>
            <a:bodyPr wrap="none" anchor="ctr"/>
            <a:lstStyle/>
            <a:p>
              <a:endParaRPr lang="zh-CN" altLang="en-US"/>
            </a:p>
          </p:txBody>
        </p:sp>
        <p:sp>
          <p:nvSpPr>
            <p:cNvPr id="24" name="Oval 34"/>
            <p:cNvSpPr>
              <a:spLocks noChangeArrowheads="1"/>
            </p:cNvSpPr>
            <p:nvPr/>
          </p:nvSpPr>
          <p:spPr bwMode="auto">
            <a:xfrm>
              <a:off x="4693" y="3067"/>
              <a:ext cx="90" cy="91"/>
            </a:xfrm>
            <a:prstGeom prst="ellipse">
              <a:avLst/>
            </a:prstGeom>
            <a:solidFill>
              <a:srgbClr val="00FFFF"/>
            </a:solidFill>
            <a:ln w="12700" cap="sq">
              <a:solidFill>
                <a:schemeClr val="tx1"/>
              </a:solidFill>
              <a:miter lim="800000"/>
              <a:headEnd type="none" w="sm" len="sm"/>
              <a:tailEnd type="none" w="sm" len="sm"/>
            </a:ln>
            <a:effectLst/>
          </p:spPr>
          <p:txBody>
            <a:bodyPr wrap="none" anchor="ctr"/>
            <a:lstStyle/>
            <a:p>
              <a:endParaRPr lang="zh-CN" altLang="en-US"/>
            </a:p>
          </p:txBody>
        </p:sp>
        <p:sp>
          <p:nvSpPr>
            <p:cNvPr id="25" name="Oval 35"/>
            <p:cNvSpPr>
              <a:spLocks noChangeArrowheads="1"/>
            </p:cNvSpPr>
            <p:nvPr/>
          </p:nvSpPr>
          <p:spPr bwMode="auto">
            <a:xfrm>
              <a:off x="4647" y="2296"/>
              <a:ext cx="90" cy="91"/>
            </a:xfrm>
            <a:prstGeom prst="ellipse">
              <a:avLst/>
            </a:prstGeom>
            <a:solidFill>
              <a:srgbClr val="00FFFF"/>
            </a:solidFill>
            <a:ln w="12700" cap="sq">
              <a:solidFill>
                <a:schemeClr val="tx1"/>
              </a:solidFill>
              <a:miter lim="800000"/>
              <a:headEnd type="none" w="sm" len="sm"/>
              <a:tailEnd type="none" w="sm" len="sm"/>
            </a:ln>
            <a:effectLst/>
          </p:spPr>
          <p:txBody>
            <a:bodyPr wrap="none" anchor="ctr"/>
            <a:lstStyle/>
            <a:p>
              <a:endParaRPr lang="zh-CN" altLang="en-US"/>
            </a:p>
          </p:txBody>
        </p:sp>
        <p:sp>
          <p:nvSpPr>
            <p:cNvPr id="26" name="Oval 36"/>
            <p:cNvSpPr>
              <a:spLocks noChangeArrowheads="1"/>
            </p:cNvSpPr>
            <p:nvPr/>
          </p:nvSpPr>
          <p:spPr bwMode="auto">
            <a:xfrm>
              <a:off x="3649" y="1933"/>
              <a:ext cx="90" cy="91"/>
            </a:xfrm>
            <a:prstGeom prst="ellipse">
              <a:avLst/>
            </a:prstGeom>
            <a:solidFill>
              <a:srgbClr val="00FFFF"/>
            </a:solidFill>
            <a:ln w="12700" cap="sq">
              <a:solidFill>
                <a:schemeClr val="tx1"/>
              </a:solidFill>
              <a:miter lim="800000"/>
              <a:headEnd type="none" w="sm" len="sm"/>
              <a:tailEnd type="none" w="sm" len="sm"/>
            </a:ln>
            <a:effectLst/>
          </p:spPr>
          <p:txBody>
            <a:bodyPr wrap="none" anchor="ctr"/>
            <a:lstStyle/>
            <a:p>
              <a:endParaRPr lang="zh-CN" altLang="en-US"/>
            </a:p>
          </p:txBody>
        </p:sp>
      </p:grpSp>
      <p:sp>
        <p:nvSpPr>
          <p:cNvPr id="27" name="Line 40"/>
          <p:cNvSpPr>
            <a:spLocks noChangeShapeType="1"/>
          </p:cNvSpPr>
          <p:nvPr/>
        </p:nvSpPr>
        <p:spPr bwMode="auto">
          <a:xfrm>
            <a:off x="6215074" y="5000637"/>
            <a:ext cx="1285883" cy="1285883"/>
          </a:xfrm>
          <a:prstGeom prst="line">
            <a:avLst/>
          </a:prstGeom>
          <a:noFill/>
          <a:ln w="50800">
            <a:solidFill>
              <a:srgbClr val="FF0000"/>
            </a:solidFill>
            <a:prstDash val="dash"/>
            <a:miter lim="800000"/>
            <a:headEnd type="none" w="sm" len="sm"/>
            <a:tailEnd type="none" w="sm" len="sm"/>
          </a:ln>
          <a:effectLst/>
        </p:spPr>
        <p:txBody>
          <a:bodyPr wrap="none"/>
          <a:lstStyle/>
          <a:p>
            <a:endParaRPr lang="zh-CN" altLang="en-US"/>
          </a:p>
        </p:txBody>
      </p:sp>
      <p:sp>
        <p:nvSpPr>
          <p:cNvPr id="28" name="Line 41"/>
          <p:cNvSpPr>
            <a:spLocks noChangeShapeType="1"/>
          </p:cNvSpPr>
          <p:nvPr/>
        </p:nvSpPr>
        <p:spPr bwMode="auto">
          <a:xfrm flipH="1" flipV="1">
            <a:off x="7358081" y="4929196"/>
            <a:ext cx="142876" cy="1357323"/>
          </a:xfrm>
          <a:prstGeom prst="line">
            <a:avLst/>
          </a:prstGeom>
          <a:noFill/>
          <a:ln w="50800">
            <a:solidFill>
              <a:srgbClr val="FF0000"/>
            </a:solidFill>
            <a:prstDash val="dash"/>
            <a:miter lim="800000"/>
            <a:headEnd type="none" w="sm" len="sm"/>
            <a:tailEnd type="none" w="sm" len="sm"/>
          </a:ln>
          <a:effectLst/>
        </p:spPr>
        <p:txBody>
          <a:bodyPr wrap="none"/>
          <a:lstStyle/>
          <a:p>
            <a:endParaRPr lang="zh-CN" alt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凸多边形最优三角剖分</a:t>
            </a:r>
          </a:p>
        </p:txBody>
      </p:sp>
      <p:sp>
        <p:nvSpPr>
          <p:cNvPr id="3" name="内容占位符 2"/>
          <p:cNvSpPr>
            <a:spLocks noGrp="1"/>
          </p:cNvSpPr>
          <p:nvPr>
            <p:ph idx="1"/>
          </p:nvPr>
        </p:nvSpPr>
        <p:spPr>
          <a:xfrm>
            <a:off x="517737" y="1406670"/>
            <a:ext cx="7772400" cy="4876800"/>
          </a:xfrm>
        </p:spPr>
        <p:txBody>
          <a:bodyPr/>
          <a:lstStyle/>
          <a:p>
            <a:r>
              <a:rPr lang="zh-CN" altLang="en-US" dirty="0"/>
              <a:t>重叠子问题</a:t>
            </a:r>
          </a:p>
        </p:txBody>
      </p:sp>
      <p:grpSp>
        <p:nvGrpSpPr>
          <p:cNvPr id="4" name="Group 54"/>
          <p:cNvGrpSpPr>
            <a:grpSpLocks/>
          </p:cNvGrpSpPr>
          <p:nvPr/>
        </p:nvGrpSpPr>
        <p:grpSpPr bwMode="auto">
          <a:xfrm>
            <a:off x="285720" y="2000240"/>
            <a:ext cx="3916234" cy="2715735"/>
            <a:chOff x="110" y="1344"/>
            <a:chExt cx="3629" cy="2102"/>
          </a:xfrm>
        </p:grpSpPr>
        <p:sp>
          <p:nvSpPr>
            <p:cNvPr id="5" name="Line 28"/>
            <p:cNvSpPr>
              <a:spLocks noChangeShapeType="1"/>
            </p:cNvSpPr>
            <p:nvPr/>
          </p:nvSpPr>
          <p:spPr bwMode="auto">
            <a:xfrm>
              <a:off x="1167" y="1677"/>
              <a:ext cx="1346" cy="0"/>
            </a:xfrm>
            <a:prstGeom prst="line">
              <a:avLst/>
            </a:prstGeom>
            <a:noFill/>
            <a:ln w="38100" cap="sq">
              <a:solidFill>
                <a:schemeClr val="tx1"/>
              </a:solidFill>
              <a:miter lim="800000"/>
              <a:headEnd type="none" w="sm" len="sm"/>
              <a:tailEnd type="none" w="sm" len="sm"/>
            </a:ln>
            <a:effectLst/>
          </p:spPr>
          <p:txBody>
            <a:bodyPr wrap="none"/>
            <a:lstStyle/>
            <a:p>
              <a:endParaRPr lang="zh-CN" altLang="en-US"/>
            </a:p>
          </p:txBody>
        </p:sp>
        <p:sp>
          <p:nvSpPr>
            <p:cNvPr id="6" name="Line 29"/>
            <p:cNvSpPr>
              <a:spLocks noChangeShapeType="1"/>
            </p:cNvSpPr>
            <p:nvPr/>
          </p:nvSpPr>
          <p:spPr bwMode="auto">
            <a:xfrm>
              <a:off x="2513" y="1677"/>
              <a:ext cx="779" cy="332"/>
            </a:xfrm>
            <a:prstGeom prst="line">
              <a:avLst/>
            </a:prstGeom>
            <a:noFill/>
            <a:ln w="38100" cap="sq">
              <a:solidFill>
                <a:schemeClr val="tx1"/>
              </a:solidFill>
              <a:miter lim="800000"/>
              <a:headEnd type="none" w="sm" len="sm"/>
              <a:tailEnd type="none" w="sm" len="sm"/>
            </a:ln>
            <a:effectLst/>
          </p:spPr>
          <p:txBody>
            <a:bodyPr wrap="none"/>
            <a:lstStyle/>
            <a:p>
              <a:endParaRPr lang="zh-CN" altLang="en-US"/>
            </a:p>
          </p:txBody>
        </p:sp>
        <p:sp>
          <p:nvSpPr>
            <p:cNvPr id="7" name="Line 30"/>
            <p:cNvSpPr>
              <a:spLocks noChangeShapeType="1"/>
            </p:cNvSpPr>
            <p:nvPr/>
          </p:nvSpPr>
          <p:spPr bwMode="auto">
            <a:xfrm>
              <a:off x="3292" y="2009"/>
              <a:ext cx="35" cy="707"/>
            </a:xfrm>
            <a:prstGeom prst="line">
              <a:avLst/>
            </a:prstGeom>
            <a:noFill/>
            <a:ln w="38100" cap="sq">
              <a:solidFill>
                <a:schemeClr val="tx1"/>
              </a:solidFill>
              <a:miter lim="800000"/>
              <a:headEnd type="none" w="sm" len="sm"/>
              <a:tailEnd type="none" w="sm" len="sm"/>
            </a:ln>
            <a:effectLst/>
          </p:spPr>
          <p:txBody>
            <a:bodyPr wrap="none"/>
            <a:lstStyle/>
            <a:p>
              <a:endParaRPr lang="zh-CN" altLang="en-US"/>
            </a:p>
          </p:txBody>
        </p:sp>
        <p:sp>
          <p:nvSpPr>
            <p:cNvPr id="8" name="Line 31"/>
            <p:cNvSpPr>
              <a:spLocks noChangeShapeType="1"/>
            </p:cNvSpPr>
            <p:nvPr/>
          </p:nvSpPr>
          <p:spPr bwMode="auto">
            <a:xfrm flipV="1">
              <a:off x="2619" y="2716"/>
              <a:ext cx="708" cy="333"/>
            </a:xfrm>
            <a:prstGeom prst="line">
              <a:avLst/>
            </a:prstGeom>
            <a:noFill/>
            <a:ln w="38100" cap="sq">
              <a:solidFill>
                <a:schemeClr val="tx1"/>
              </a:solidFill>
              <a:miter lim="800000"/>
              <a:headEnd type="none" w="sm" len="sm"/>
              <a:tailEnd type="none" w="sm" len="sm"/>
            </a:ln>
            <a:effectLst/>
          </p:spPr>
          <p:txBody>
            <a:bodyPr wrap="none"/>
            <a:lstStyle/>
            <a:p>
              <a:endParaRPr lang="zh-CN" altLang="en-US"/>
            </a:p>
          </p:txBody>
        </p:sp>
        <p:sp>
          <p:nvSpPr>
            <p:cNvPr id="9" name="Line 32"/>
            <p:cNvSpPr>
              <a:spLocks noChangeShapeType="1"/>
            </p:cNvSpPr>
            <p:nvPr/>
          </p:nvSpPr>
          <p:spPr bwMode="auto">
            <a:xfrm flipH="1">
              <a:off x="494" y="1677"/>
              <a:ext cx="673" cy="623"/>
            </a:xfrm>
            <a:prstGeom prst="line">
              <a:avLst/>
            </a:prstGeom>
            <a:noFill/>
            <a:ln w="38100" cap="sq">
              <a:solidFill>
                <a:schemeClr val="tx1"/>
              </a:solidFill>
              <a:miter lim="800000"/>
              <a:headEnd type="none" w="sm" len="sm"/>
              <a:tailEnd type="none" w="sm" len="sm"/>
            </a:ln>
            <a:effectLst/>
          </p:spPr>
          <p:txBody>
            <a:bodyPr wrap="none"/>
            <a:lstStyle/>
            <a:p>
              <a:endParaRPr lang="zh-CN" altLang="en-US"/>
            </a:p>
          </p:txBody>
        </p:sp>
        <p:sp>
          <p:nvSpPr>
            <p:cNvPr id="10" name="Line 33"/>
            <p:cNvSpPr>
              <a:spLocks noChangeShapeType="1"/>
            </p:cNvSpPr>
            <p:nvPr/>
          </p:nvSpPr>
          <p:spPr bwMode="auto">
            <a:xfrm>
              <a:off x="494" y="2300"/>
              <a:ext cx="602" cy="707"/>
            </a:xfrm>
            <a:prstGeom prst="line">
              <a:avLst/>
            </a:prstGeom>
            <a:noFill/>
            <a:ln w="38100" cap="sq">
              <a:solidFill>
                <a:schemeClr val="tx1"/>
              </a:solidFill>
              <a:miter lim="800000"/>
              <a:headEnd type="none" w="sm" len="sm"/>
              <a:tailEnd type="none" w="sm" len="sm"/>
            </a:ln>
            <a:effectLst/>
          </p:spPr>
          <p:txBody>
            <a:bodyPr wrap="none"/>
            <a:lstStyle/>
            <a:p>
              <a:endParaRPr lang="zh-CN" altLang="en-US"/>
            </a:p>
          </p:txBody>
        </p:sp>
        <p:sp>
          <p:nvSpPr>
            <p:cNvPr id="11" name="Line 34"/>
            <p:cNvSpPr>
              <a:spLocks noChangeShapeType="1"/>
            </p:cNvSpPr>
            <p:nvPr/>
          </p:nvSpPr>
          <p:spPr bwMode="auto">
            <a:xfrm>
              <a:off x="1096" y="3007"/>
              <a:ext cx="1523" cy="42"/>
            </a:xfrm>
            <a:prstGeom prst="line">
              <a:avLst/>
            </a:prstGeom>
            <a:noFill/>
            <a:ln w="38100" cap="sq">
              <a:solidFill>
                <a:schemeClr val="tx1"/>
              </a:solidFill>
              <a:miter lim="800000"/>
              <a:headEnd type="none" w="sm" len="sm"/>
              <a:tailEnd type="none" w="sm" len="sm"/>
            </a:ln>
            <a:effectLst/>
          </p:spPr>
          <p:txBody>
            <a:bodyPr wrap="none"/>
            <a:lstStyle/>
            <a:p>
              <a:endParaRPr lang="zh-CN" altLang="en-US"/>
            </a:p>
          </p:txBody>
        </p:sp>
        <p:sp>
          <p:nvSpPr>
            <p:cNvPr id="12" name="Text Box 35"/>
            <p:cNvSpPr txBox="1">
              <a:spLocks noChangeArrowheads="1"/>
            </p:cNvSpPr>
            <p:nvPr/>
          </p:nvSpPr>
          <p:spPr bwMode="auto">
            <a:xfrm>
              <a:off x="1024" y="1344"/>
              <a:ext cx="430" cy="405"/>
            </a:xfrm>
            <a:prstGeom prst="rect">
              <a:avLst/>
            </a:prstGeom>
            <a:noFill/>
            <a:ln w="12700" cap="sq">
              <a:noFill/>
              <a:miter lim="800000"/>
              <a:headEnd type="none" w="sm" len="sm"/>
              <a:tailEnd type="none" w="sm" len="sm"/>
            </a:ln>
            <a:effectLst/>
          </p:spPr>
          <p:txBody>
            <a:bodyPr wrap="none">
              <a:spAutoFit/>
            </a:bodyPr>
            <a:lstStyle/>
            <a:p>
              <a:r>
                <a:rPr lang="en-US" altLang="zh-CN" sz="2800" b="1" i="1" dirty="0">
                  <a:latin typeface="Times New Roman" pitchFamily="18" charset="0"/>
                  <a:ea typeface="宋体" pitchFamily="2" charset="-122"/>
                  <a:cs typeface="Times New Roman" pitchFamily="18" charset="0"/>
                </a:rPr>
                <a:t>v</a:t>
              </a:r>
              <a:r>
                <a:rPr lang="en-US" altLang="zh-CN" sz="2800" b="1" baseline="-25000" dirty="0">
                  <a:latin typeface="Times New Roman" pitchFamily="18" charset="0"/>
                  <a:ea typeface="宋体" pitchFamily="2" charset="-122"/>
                  <a:cs typeface="Times New Roman" pitchFamily="18" charset="0"/>
                </a:rPr>
                <a:t>0</a:t>
              </a:r>
            </a:p>
          </p:txBody>
        </p:sp>
        <p:sp>
          <p:nvSpPr>
            <p:cNvPr id="13" name="Text Box 36"/>
            <p:cNvSpPr txBox="1">
              <a:spLocks noChangeArrowheads="1"/>
            </p:cNvSpPr>
            <p:nvPr/>
          </p:nvSpPr>
          <p:spPr bwMode="auto">
            <a:xfrm>
              <a:off x="110" y="2115"/>
              <a:ext cx="430" cy="405"/>
            </a:xfrm>
            <a:prstGeom prst="rect">
              <a:avLst/>
            </a:prstGeom>
            <a:noFill/>
            <a:ln w="12700" cap="sq">
              <a:noFill/>
              <a:miter lim="800000"/>
              <a:headEnd type="none" w="sm" len="sm"/>
              <a:tailEnd type="none" w="sm" len="sm"/>
            </a:ln>
            <a:effectLst/>
          </p:spPr>
          <p:txBody>
            <a:bodyPr wrap="none">
              <a:spAutoFit/>
            </a:bodyPr>
            <a:lstStyle/>
            <a:p>
              <a:r>
                <a:rPr lang="en-US" altLang="zh-CN" sz="2800" b="1" i="1" dirty="0">
                  <a:latin typeface="Times New Roman" pitchFamily="18" charset="0"/>
                  <a:ea typeface="宋体" pitchFamily="2" charset="-122"/>
                  <a:cs typeface="Times New Roman" pitchFamily="18" charset="0"/>
                </a:rPr>
                <a:t>v</a:t>
              </a:r>
              <a:r>
                <a:rPr lang="en-US" altLang="zh-CN" sz="2800" b="1" baseline="-25000" dirty="0">
                  <a:latin typeface="Times New Roman" pitchFamily="18" charset="0"/>
                  <a:ea typeface="宋体" pitchFamily="2" charset="-122"/>
                  <a:cs typeface="Times New Roman" pitchFamily="18" charset="0"/>
                </a:rPr>
                <a:t>1</a:t>
              </a:r>
            </a:p>
          </p:txBody>
        </p:sp>
        <p:sp>
          <p:nvSpPr>
            <p:cNvPr id="14" name="Text Box 37"/>
            <p:cNvSpPr txBox="1">
              <a:spLocks noChangeArrowheads="1"/>
            </p:cNvSpPr>
            <p:nvPr/>
          </p:nvSpPr>
          <p:spPr bwMode="auto">
            <a:xfrm>
              <a:off x="937" y="2999"/>
              <a:ext cx="430" cy="405"/>
            </a:xfrm>
            <a:prstGeom prst="rect">
              <a:avLst/>
            </a:prstGeom>
            <a:noFill/>
            <a:ln w="12700" cap="sq">
              <a:noFill/>
              <a:miter lim="800000"/>
              <a:headEnd type="none" w="sm" len="sm"/>
              <a:tailEnd type="none" w="sm" len="sm"/>
            </a:ln>
            <a:effectLst/>
          </p:spPr>
          <p:txBody>
            <a:bodyPr wrap="none">
              <a:spAutoFit/>
            </a:bodyPr>
            <a:lstStyle/>
            <a:p>
              <a:r>
                <a:rPr lang="en-US" altLang="zh-CN" sz="2800" b="1" i="1" dirty="0">
                  <a:latin typeface="Times New Roman" pitchFamily="18" charset="0"/>
                  <a:ea typeface="宋体" pitchFamily="2" charset="-122"/>
                  <a:cs typeface="Times New Roman" pitchFamily="18" charset="0"/>
                </a:rPr>
                <a:t>v</a:t>
              </a:r>
              <a:r>
                <a:rPr lang="en-US" altLang="zh-CN" sz="2800" b="1" baseline="-25000" dirty="0">
                  <a:latin typeface="Times New Roman" pitchFamily="18" charset="0"/>
                  <a:ea typeface="宋体" pitchFamily="2" charset="-122"/>
                  <a:cs typeface="Times New Roman" pitchFamily="18" charset="0"/>
                </a:rPr>
                <a:t>2</a:t>
              </a:r>
            </a:p>
          </p:txBody>
        </p:sp>
        <p:sp>
          <p:nvSpPr>
            <p:cNvPr id="15" name="Text Box 38"/>
            <p:cNvSpPr txBox="1">
              <a:spLocks noChangeArrowheads="1"/>
            </p:cNvSpPr>
            <p:nvPr/>
          </p:nvSpPr>
          <p:spPr bwMode="auto">
            <a:xfrm>
              <a:off x="2513" y="3041"/>
              <a:ext cx="430" cy="405"/>
            </a:xfrm>
            <a:prstGeom prst="rect">
              <a:avLst/>
            </a:prstGeom>
            <a:noFill/>
            <a:ln w="12700" cap="sq">
              <a:noFill/>
              <a:miter lim="800000"/>
              <a:headEnd type="none" w="sm" len="sm"/>
              <a:tailEnd type="none" w="sm" len="sm"/>
            </a:ln>
            <a:effectLst/>
          </p:spPr>
          <p:txBody>
            <a:bodyPr wrap="none">
              <a:spAutoFit/>
            </a:bodyPr>
            <a:lstStyle/>
            <a:p>
              <a:r>
                <a:rPr lang="en-US" altLang="zh-CN" sz="2800" b="1" i="1" dirty="0">
                  <a:latin typeface="Times New Roman" pitchFamily="18" charset="0"/>
                  <a:ea typeface="宋体" pitchFamily="2" charset="-122"/>
                  <a:cs typeface="Times New Roman" pitchFamily="18" charset="0"/>
                </a:rPr>
                <a:t>v</a:t>
              </a:r>
              <a:r>
                <a:rPr lang="en-US" altLang="zh-CN" sz="2800" b="1" baseline="-25000" dirty="0">
                  <a:latin typeface="Times New Roman" pitchFamily="18" charset="0"/>
                  <a:ea typeface="宋体" pitchFamily="2" charset="-122"/>
                  <a:cs typeface="Times New Roman" pitchFamily="18" charset="0"/>
                </a:rPr>
                <a:t>3</a:t>
              </a:r>
            </a:p>
          </p:txBody>
        </p:sp>
        <p:sp>
          <p:nvSpPr>
            <p:cNvPr id="16" name="Text Box 39"/>
            <p:cNvSpPr txBox="1">
              <a:spLocks noChangeArrowheads="1"/>
            </p:cNvSpPr>
            <p:nvPr/>
          </p:nvSpPr>
          <p:spPr bwMode="auto">
            <a:xfrm>
              <a:off x="3309" y="2591"/>
              <a:ext cx="430" cy="405"/>
            </a:xfrm>
            <a:prstGeom prst="rect">
              <a:avLst/>
            </a:prstGeom>
            <a:noFill/>
            <a:ln w="12700" cap="sq">
              <a:noFill/>
              <a:miter lim="800000"/>
              <a:headEnd type="none" w="sm" len="sm"/>
              <a:tailEnd type="none" w="sm" len="sm"/>
            </a:ln>
            <a:effectLst/>
          </p:spPr>
          <p:txBody>
            <a:bodyPr wrap="none">
              <a:spAutoFit/>
            </a:bodyPr>
            <a:lstStyle/>
            <a:p>
              <a:r>
                <a:rPr lang="en-US" altLang="zh-CN" sz="2800" b="1" i="1" dirty="0">
                  <a:latin typeface="Times New Roman" pitchFamily="18" charset="0"/>
                  <a:ea typeface="宋体" pitchFamily="2" charset="-122"/>
                  <a:cs typeface="Times New Roman" pitchFamily="18" charset="0"/>
                </a:rPr>
                <a:t>v</a:t>
              </a:r>
              <a:r>
                <a:rPr lang="en-US" altLang="zh-CN" sz="2800" b="1" baseline="-25000" dirty="0">
                  <a:latin typeface="Times New Roman" pitchFamily="18" charset="0"/>
                  <a:ea typeface="宋体" pitchFamily="2" charset="-122"/>
                  <a:cs typeface="Times New Roman" pitchFamily="18" charset="0"/>
                </a:rPr>
                <a:t>4</a:t>
              </a:r>
            </a:p>
          </p:txBody>
        </p:sp>
        <p:sp>
          <p:nvSpPr>
            <p:cNvPr id="17" name="Text Box 40"/>
            <p:cNvSpPr txBox="1">
              <a:spLocks noChangeArrowheads="1"/>
            </p:cNvSpPr>
            <p:nvPr/>
          </p:nvSpPr>
          <p:spPr bwMode="auto">
            <a:xfrm>
              <a:off x="3288" y="1843"/>
              <a:ext cx="430" cy="405"/>
            </a:xfrm>
            <a:prstGeom prst="rect">
              <a:avLst/>
            </a:prstGeom>
            <a:noFill/>
            <a:ln w="12700" cap="sq">
              <a:noFill/>
              <a:miter lim="800000"/>
              <a:headEnd type="none" w="sm" len="sm"/>
              <a:tailEnd type="none" w="sm" len="sm"/>
            </a:ln>
            <a:effectLst/>
          </p:spPr>
          <p:txBody>
            <a:bodyPr wrap="none">
              <a:spAutoFit/>
            </a:bodyPr>
            <a:lstStyle/>
            <a:p>
              <a:r>
                <a:rPr lang="en-US" altLang="zh-CN" sz="2800" b="1" i="1" dirty="0">
                  <a:latin typeface="Times New Roman" pitchFamily="18" charset="0"/>
                  <a:ea typeface="宋体" pitchFamily="2" charset="-122"/>
                  <a:cs typeface="Times New Roman" pitchFamily="18" charset="0"/>
                </a:rPr>
                <a:t>v</a:t>
              </a:r>
              <a:r>
                <a:rPr lang="en-US" altLang="zh-CN" sz="2800" b="1" baseline="-25000" dirty="0">
                  <a:latin typeface="Times New Roman" pitchFamily="18" charset="0"/>
                  <a:ea typeface="宋体" pitchFamily="2" charset="-122"/>
                  <a:cs typeface="Times New Roman" pitchFamily="18" charset="0"/>
                </a:rPr>
                <a:t>5</a:t>
              </a:r>
            </a:p>
          </p:txBody>
        </p:sp>
        <p:sp>
          <p:nvSpPr>
            <p:cNvPr id="18" name="Text Box 41"/>
            <p:cNvSpPr txBox="1">
              <a:spLocks noChangeArrowheads="1"/>
            </p:cNvSpPr>
            <p:nvPr/>
          </p:nvSpPr>
          <p:spPr bwMode="auto">
            <a:xfrm>
              <a:off x="2475" y="1385"/>
              <a:ext cx="441" cy="405"/>
            </a:xfrm>
            <a:prstGeom prst="rect">
              <a:avLst/>
            </a:prstGeom>
            <a:noFill/>
            <a:ln w="12700" cap="sq">
              <a:noFill/>
              <a:miter lim="800000"/>
              <a:headEnd type="none" w="sm" len="sm"/>
              <a:tailEnd type="none" w="sm" len="sm"/>
            </a:ln>
            <a:effectLst/>
          </p:spPr>
          <p:txBody>
            <a:bodyPr wrap="none">
              <a:spAutoFit/>
            </a:bodyPr>
            <a:lstStyle/>
            <a:p>
              <a:r>
                <a:rPr lang="en-US" altLang="zh-CN" sz="2800" b="1" i="1" dirty="0">
                  <a:latin typeface="Times New Roman" pitchFamily="18" charset="0"/>
                  <a:ea typeface="宋体" pitchFamily="2" charset="-122"/>
                  <a:cs typeface="Times New Roman" pitchFamily="18" charset="0"/>
                </a:rPr>
                <a:t>v</a:t>
              </a:r>
              <a:r>
                <a:rPr lang="en-US" altLang="zh-CN" sz="2800" b="1" baseline="-25000" dirty="0">
                  <a:latin typeface="Times New Roman" pitchFamily="18" charset="0"/>
                  <a:ea typeface="宋体" pitchFamily="2" charset="-122"/>
                  <a:cs typeface="Times New Roman" pitchFamily="18" charset="0"/>
                </a:rPr>
                <a:t>6</a:t>
              </a:r>
            </a:p>
          </p:txBody>
        </p:sp>
        <p:sp>
          <p:nvSpPr>
            <p:cNvPr id="19" name="Oval 42"/>
            <p:cNvSpPr>
              <a:spLocks noChangeArrowheads="1"/>
            </p:cNvSpPr>
            <p:nvPr/>
          </p:nvSpPr>
          <p:spPr bwMode="auto">
            <a:xfrm>
              <a:off x="465" y="2260"/>
              <a:ext cx="71" cy="83"/>
            </a:xfrm>
            <a:prstGeom prst="ellipse">
              <a:avLst/>
            </a:prstGeom>
            <a:solidFill>
              <a:srgbClr val="00FFFF"/>
            </a:solidFill>
            <a:ln w="12700" cap="sq">
              <a:solidFill>
                <a:schemeClr val="tx1"/>
              </a:solidFill>
              <a:miter lim="800000"/>
              <a:headEnd type="none" w="sm" len="sm"/>
              <a:tailEnd type="none" w="sm" len="sm"/>
            </a:ln>
            <a:effectLst/>
          </p:spPr>
          <p:txBody>
            <a:bodyPr wrap="none" anchor="ctr"/>
            <a:lstStyle/>
            <a:p>
              <a:endParaRPr lang="zh-CN" altLang="en-US"/>
            </a:p>
          </p:txBody>
        </p:sp>
        <p:sp>
          <p:nvSpPr>
            <p:cNvPr id="20" name="Oval 43"/>
            <p:cNvSpPr>
              <a:spLocks noChangeArrowheads="1"/>
            </p:cNvSpPr>
            <p:nvPr/>
          </p:nvSpPr>
          <p:spPr bwMode="auto">
            <a:xfrm>
              <a:off x="1132" y="1635"/>
              <a:ext cx="70" cy="83"/>
            </a:xfrm>
            <a:prstGeom prst="ellipse">
              <a:avLst/>
            </a:prstGeom>
            <a:solidFill>
              <a:srgbClr val="00FFFF"/>
            </a:solidFill>
            <a:ln w="12700" cap="sq">
              <a:solidFill>
                <a:schemeClr val="tx1"/>
              </a:solidFill>
              <a:miter lim="800000"/>
              <a:headEnd type="none" w="sm" len="sm"/>
              <a:tailEnd type="none" w="sm" len="sm"/>
            </a:ln>
            <a:effectLst/>
          </p:spPr>
          <p:txBody>
            <a:bodyPr wrap="none" anchor="ctr"/>
            <a:lstStyle/>
            <a:p>
              <a:endParaRPr lang="zh-CN" altLang="en-US"/>
            </a:p>
          </p:txBody>
        </p:sp>
        <p:sp>
          <p:nvSpPr>
            <p:cNvPr id="21" name="Oval 44"/>
            <p:cNvSpPr>
              <a:spLocks noChangeArrowheads="1"/>
            </p:cNvSpPr>
            <p:nvPr/>
          </p:nvSpPr>
          <p:spPr bwMode="auto">
            <a:xfrm>
              <a:off x="1061" y="2966"/>
              <a:ext cx="71" cy="83"/>
            </a:xfrm>
            <a:prstGeom prst="ellipse">
              <a:avLst/>
            </a:prstGeom>
            <a:solidFill>
              <a:srgbClr val="00FFFF"/>
            </a:solidFill>
            <a:ln w="12700" cap="sq">
              <a:solidFill>
                <a:schemeClr val="tx1"/>
              </a:solidFill>
              <a:miter lim="800000"/>
              <a:headEnd type="none" w="sm" len="sm"/>
              <a:tailEnd type="none" w="sm" len="sm"/>
            </a:ln>
            <a:effectLst/>
          </p:spPr>
          <p:txBody>
            <a:bodyPr wrap="none" anchor="ctr"/>
            <a:lstStyle/>
            <a:p>
              <a:endParaRPr lang="zh-CN" altLang="en-US"/>
            </a:p>
          </p:txBody>
        </p:sp>
        <p:sp>
          <p:nvSpPr>
            <p:cNvPr id="22" name="Oval 45"/>
            <p:cNvSpPr>
              <a:spLocks noChangeArrowheads="1"/>
            </p:cNvSpPr>
            <p:nvPr/>
          </p:nvSpPr>
          <p:spPr bwMode="auto">
            <a:xfrm>
              <a:off x="2585" y="3007"/>
              <a:ext cx="70" cy="83"/>
            </a:xfrm>
            <a:prstGeom prst="ellipse">
              <a:avLst/>
            </a:prstGeom>
            <a:solidFill>
              <a:srgbClr val="00FFFF"/>
            </a:solidFill>
            <a:ln w="12700" cap="sq">
              <a:solidFill>
                <a:schemeClr val="tx1"/>
              </a:solidFill>
              <a:miter lim="800000"/>
              <a:headEnd type="none" w="sm" len="sm"/>
              <a:tailEnd type="none" w="sm" len="sm"/>
            </a:ln>
            <a:effectLst/>
          </p:spPr>
          <p:txBody>
            <a:bodyPr wrap="none" anchor="ctr"/>
            <a:lstStyle/>
            <a:p>
              <a:endParaRPr lang="zh-CN" altLang="en-US"/>
            </a:p>
          </p:txBody>
        </p:sp>
        <p:sp>
          <p:nvSpPr>
            <p:cNvPr id="23" name="Oval 46"/>
            <p:cNvSpPr>
              <a:spLocks noChangeArrowheads="1"/>
            </p:cNvSpPr>
            <p:nvPr/>
          </p:nvSpPr>
          <p:spPr bwMode="auto">
            <a:xfrm>
              <a:off x="3293" y="2674"/>
              <a:ext cx="70" cy="83"/>
            </a:xfrm>
            <a:prstGeom prst="ellipse">
              <a:avLst/>
            </a:prstGeom>
            <a:solidFill>
              <a:srgbClr val="00FFFF"/>
            </a:solidFill>
            <a:ln w="12700" cap="sq">
              <a:solidFill>
                <a:schemeClr val="tx1"/>
              </a:solidFill>
              <a:miter lim="800000"/>
              <a:headEnd type="none" w="sm" len="sm"/>
              <a:tailEnd type="none" w="sm" len="sm"/>
            </a:ln>
            <a:effectLst/>
          </p:spPr>
          <p:txBody>
            <a:bodyPr wrap="none" anchor="ctr"/>
            <a:lstStyle/>
            <a:p>
              <a:endParaRPr lang="zh-CN" altLang="en-US"/>
            </a:p>
          </p:txBody>
        </p:sp>
        <p:sp>
          <p:nvSpPr>
            <p:cNvPr id="24" name="Oval 47"/>
            <p:cNvSpPr>
              <a:spLocks noChangeArrowheads="1"/>
            </p:cNvSpPr>
            <p:nvPr/>
          </p:nvSpPr>
          <p:spPr bwMode="auto">
            <a:xfrm>
              <a:off x="3257" y="1967"/>
              <a:ext cx="70" cy="84"/>
            </a:xfrm>
            <a:prstGeom prst="ellipse">
              <a:avLst/>
            </a:prstGeom>
            <a:solidFill>
              <a:srgbClr val="00FFFF"/>
            </a:solidFill>
            <a:ln w="12700" cap="sq">
              <a:solidFill>
                <a:schemeClr val="tx1"/>
              </a:solidFill>
              <a:miter lim="800000"/>
              <a:headEnd type="none" w="sm" len="sm"/>
              <a:tailEnd type="none" w="sm" len="sm"/>
            </a:ln>
            <a:effectLst/>
          </p:spPr>
          <p:txBody>
            <a:bodyPr wrap="none" anchor="ctr"/>
            <a:lstStyle/>
            <a:p>
              <a:endParaRPr lang="zh-CN" altLang="en-US"/>
            </a:p>
          </p:txBody>
        </p:sp>
        <p:sp>
          <p:nvSpPr>
            <p:cNvPr id="25" name="Oval 48"/>
            <p:cNvSpPr>
              <a:spLocks noChangeArrowheads="1"/>
            </p:cNvSpPr>
            <p:nvPr/>
          </p:nvSpPr>
          <p:spPr bwMode="auto">
            <a:xfrm>
              <a:off x="2478" y="1635"/>
              <a:ext cx="70" cy="83"/>
            </a:xfrm>
            <a:prstGeom prst="ellipse">
              <a:avLst/>
            </a:prstGeom>
            <a:solidFill>
              <a:srgbClr val="00FFFF"/>
            </a:solidFill>
            <a:ln w="12700" cap="sq">
              <a:solidFill>
                <a:schemeClr val="tx1"/>
              </a:solidFill>
              <a:miter lim="800000"/>
              <a:headEnd type="none" w="sm" len="sm"/>
              <a:tailEnd type="none" w="sm" len="sm"/>
            </a:ln>
            <a:effectLst/>
          </p:spPr>
          <p:txBody>
            <a:bodyPr wrap="none" anchor="ctr"/>
            <a:lstStyle/>
            <a:p>
              <a:endParaRPr lang="zh-CN" altLang="en-US"/>
            </a:p>
          </p:txBody>
        </p:sp>
        <p:sp>
          <p:nvSpPr>
            <p:cNvPr id="26" name="Line 49"/>
            <p:cNvSpPr>
              <a:spLocks noChangeShapeType="1"/>
            </p:cNvSpPr>
            <p:nvPr/>
          </p:nvSpPr>
          <p:spPr bwMode="auto">
            <a:xfrm>
              <a:off x="1195" y="1718"/>
              <a:ext cx="1416" cy="1289"/>
            </a:xfrm>
            <a:prstGeom prst="line">
              <a:avLst/>
            </a:prstGeom>
            <a:noFill/>
            <a:ln w="50800">
              <a:solidFill>
                <a:srgbClr val="FF0000"/>
              </a:solidFill>
              <a:prstDash val="dash"/>
              <a:miter lim="800000"/>
              <a:headEnd type="none" w="sm" len="sm"/>
              <a:tailEnd type="none" w="sm" len="sm"/>
            </a:ln>
            <a:effectLst/>
          </p:spPr>
          <p:txBody>
            <a:bodyPr wrap="none"/>
            <a:lstStyle/>
            <a:p>
              <a:endParaRPr lang="zh-CN" altLang="en-US"/>
            </a:p>
          </p:txBody>
        </p:sp>
        <p:sp>
          <p:nvSpPr>
            <p:cNvPr id="27" name="Line 50"/>
            <p:cNvSpPr>
              <a:spLocks noChangeShapeType="1"/>
            </p:cNvSpPr>
            <p:nvPr/>
          </p:nvSpPr>
          <p:spPr bwMode="auto">
            <a:xfrm flipH="1" flipV="1">
              <a:off x="2513" y="1701"/>
              <a:ext cx="106" cy="1289"/>
            </a:xfrm>
            <a:prstGeom prst="line">
              <a:avLst/>
            </a:prstGeom>
            <a:noFill/>
            <a:ln w="50800">
              <a:solidFill>
                <a:srgbClr val="FF0000"/>
              </a:solidFill>
              <a:prstDash val="dash"/>
              <a:miter lim="800000"/>
              <a:headEnd type="none" w="sm" len="sm"/>
              <a:tailEnd type="none" w="sm" len="sm"/>
            </a:ln>
            <a:effectLst/>
          </p:spPr>
          <p:txBody>
            <a:bodyPr wrap="none"/>
            <a:lstStyle/>
            <a:p>
              <a:endParaRPr lang="zh-CN" altLang="en-US"/>
            </a:p>
          </p:txBody>
        </p:sp>
        <p:sp>
          <p:nvSpPr>
            <p:cNvPr id="28" name="Oval 51"/>
            <p:cNvSpPr>
              <a:spLocks noChangeArrowheads="1"/>
            </p:cNvSpPr>
            <p:nvPr/>
          </p:nvSpPr>
          <p:spPr bwMode="auto">
            <a:xfrm>
              <a:off x="2583" y="3007"/>
              <a:ext cx="70" cy="83"/>
            </a:xfrm>
            <a:prstGeom prst="ellipse">
              <a:avLst/>
            </a:prstGeom>
            <a:solidFill>
              <a:srgbClr val="FF0000"/>
            </a:solidFill>
            <a:ln w="12700" cap="sq">
              <a:solidFill>
                <a:schemeClr val="tx1"/>
              </a:solidFill>
              <a:miter lim="800000"/>
              <a:headEnd type="none" w="sm" len="sm"/>
              <a:tailEnd type="none" w="sm" len="sm"/>
            </a:ln>
            <a:effectLst/>
          </p:spPr>
          <p:txBody>
            <a:bodyPr wrap="none" anchor="ctr"/>
            <a:lstStyle/>
            <a:p>
              <a:endParaRPr lang="zh-CN" altLang="en-US"/>
            </a:p>
          </p:txBody>
        </p:sp>
      </p:grpSp>
      <p:grpSp>
        <p:nvGrpSpPr>
          <p:cNvPr id="55" name="Group 54"/>
          <p:cNvGrpSpPr>
            <a:grpSpLocks/>
          </p:cNvGrpSpPr>
          <p:nvPr/>
        </p:nvGrpSpPr>
        <p:grpSpPr bwMode="auto">
          <a:xfrm>
            <a:off x="4714876" y="1857364"/>
            <a:ext cx="3916234" cy="2715735"/>
            <a:chOff x="110" y="1344"/>
            <a:chExt cx="3629" cy="2102"/>
          </a:xfrm>
        </p:grpSpPr>
        <p:sp>
          <p:nvSpPr>
            <p:cNvPr id="56" name="Line 28"/>
            <p:cNvSpPr>
              <a:spLocks noChangeShapeType="1"/>
            </p:cNvSpPr>
            <p:nvPr/>
          </p:nvSpPr>
          <p:spPr bwMode="auto">
            <a:xfrm>
              <a:off x="1167" y="1677"/>
              <a:ext cx="1346" cy="0"/>
            </a:xfrm>
            <a:prstGeom prst="line">
              <a:avLst/>
            </a:prstGeom>
            <a:noFill/>
            <a:ln w="38100" cap="sq">
              <a:solidFill>
                <a:schemeClr val="tx1"/>
              </a:solidFill>
              <a:miter lim="800000"/>
              <a:headEnd type="none" w="sm" len="sm"/>
              <a:tailEnd type="none" w="sm" len="sm"/>
            </a:ln>
            <a:effectLst/>
          </p:spPr>
          <p:txBody>
            <a:bodyPr wrap="none"/>
            <a:lstStyle/>
            <a:p>
              <a:endParaRPr lang="zh-CN" altLang="en-US"/>
            </a:p>
          </p:txBody>
        </p:sp>
        <p:sp>
          <p:nvSpPr>
            <p:cNvPr id="57" name="Line 29"/>
            <p:cNvSpPr>
              <a:spLocks noChangeShapeType="1"/>
            </p:cNvSpPr>
            <p:nvPr/>
          </p:nvSpPr>
          <p:spPr bwMode="auto">
            <a:xfrm>
              <a:off x="2513" y="1677"/>
              <a:ext cx="779" cy="332"/>
            </a:xfrm>
            <a:prstGeom prst="line">
              <a:avLst/>
            </a:prstGeom>
            <a:noFill/>
            <a:ln w="38100" cap="sq">
              <a:solidFill>
                <a:schemeClr val="tx1"/>
              </a:solidFill>
              <a:miter lim="800000"/>
              <a:headEnd type="none" w="sm" len="sm"/>
              <a:tailEnd type="none" w="sm" len="sm"/>
            </a:ln>
            <a:effectLst/>
          </p:spPr>
          <p:txBody>
            <a:bodyPr wrap="none"/>
            <a:lstStyle/>
            <a:p>
              <a:endParaRPr lang="zh-CN" altLang="en-US"/>
            </a:p>
          </p:txBody>
        </p:sp>
        <p:sp>
          <p:nvSpPr>
            <p:cNvPr id="58" name="Line 30"/>
            <p:cNvSpPr>
              <a:spLocks noChangeShapeType="1"/>
            </p:cNvSpPr>
            <p:nvPr/>
          </p:nvSpPr>
          <p:spPr bwMode="auto">
            <a:xfrm>
              <a:off x="3292" y="2009"/>
              <a:ext cx="35" cy="707"/>
            </a:xfrm>
            <a:prstGeom prst="line">
              <a:avLst/>
            </a:prstGeom>
            <a:noFill/>
            <a:ln w="38100" cap="sq">
              <a:solidFill>
                <a:schemeClr val="tx1"/>
              </a:solidFill>
              <a:miter lim="800000"/>
              <a:headEnd type="none" w="sm" len="sm"/>
              <a:tailEnd type="none" w="sm" len="sm"/>
            </a:ln>
            <a:effectLst/>
          </p:spPr>
          <p:txBody>
            <a:bodyPr wrap="none"/>
            <a:lstStyle/>
            <a:p>
              <a:endParaRPr lang="zh-CN" altLang="en-US"/>
            </a:p>
          </p:txBody>
        </p:sp>
        <p:sp>
          <p:nvSpPr>
            <p:cNvPr id="59" name="Line 31"/>
            <p:cNvSpPr>
              <a:spLocks noChangeShapeType="1"/>
            </p:cNvSpPr>
            <p:nvPr/>
          </p:nvSpPr>
          <p:spPr bwMode="auto">
            <a:xfrm flipV="1">
              <a:off x="2619" y="2716"/>
              <a:ext cx="708" cy="333"/>
            </a:xfrm>
            <a:prstGeom prst="line">
              <a:avLst/>
            </a:prstGeom>
            <a:noFill/>
            <a:ln w="38100" cap="sq">
              <a:solidFill>
                <a:schemeClr val="tx1"/>
              </a:solidFill>
              <a:miter lim="800000"/>
              <a:headEnd type="none" w="sm" len="sm"/>
              <a:tailEnd type="none" w="sm" len="sm"/>
            </a:ln>
            <a:effectLst/>
          </p:spPr>
          <p:txBody>
            <a:bodyPr wrap="none"/>
            <a:lstStyle/>
            <a:p>
              <a:endParaRPr lang="zh-CN" altLang="en-US"/>
            </a:p>
          </p:txBody>
        </p:sp>
        <p:sp>
          <p:nvSpPr>
            <p:cNvPr id="60" name="Line 32"/>
            <p:cNvSpPr>
              <a:spLocks noChangeShapeType="1"/>
            </p:cNvSpPr>
            <p:nvPr/>
          </p:nvSpPr>
          <p:spPr bwMode="auto">
            <a:xfrm flipH="1">
              <a:off x="494" y="1677"/>
              <a:ext cx="673" cy="623"/>
            </a:xfrm>
            <a:prstGeom prst="line">
              <a:avLst/>
            </a:prstGeom>
            <a:noFill/>
            <a:ln w="38100" cap="sq">
              <a:solidFill>
                <a:schemeClr val="tx1"/>
              </a:solidFill>
              <a:miter lim="800000"/>
              <a:headEnd type="none" w="sm" len="sm"/>
              <a:tailEnd type="none" w="sm" len="sm"/>
            </a:ln>
            <a:effectLst/>
          </p:spPr>
          <p:txBody>
            <a:bodyPr wrap="none"/>
            <a:lstStyle/>
            <a:p>
              <a:endParaRPr lang="zh-CN" altLang="en-US"/>
            </a:p>
          </p:txBody>
        </p:sp>
        <p:sp>
          <p:nvSpPr>
            <p:cNvPr id="61" name="Line 33"/>
            <p:cNvSpPr>
              <a:spLocks noChangeShapeType="1"/>
            </p:cNvSpPr>
            <p:nvPr/>
          </p:nvSpPr>
          <p:spPr bwMode="auto">
            <a:xfrm>
              <a:off x="494" y="2300"/>
              <a:ext cx="602" cy="707"/>
            </a:xfrm>
            <a:prstGeom prst="line">
              <a:avLst/>
            </a:prstGeom>
            <a:noFill/>
            <a:ln w="38100" cap="sq">
              <a:solidFill>
                <a:schemeClr val="tx1"/>
              </a:solidFill>
              <a:miter lim="800000"/>
              <a:headEnd type="none" w="sm" len="sm"/>
              <a:tailEnd type="none" w="sm" len="sm"/>
            </a:ln>
            <a:effectLst/>
          </p:spPr>
          <p:txBody>
            <a:bodyPr wrap="none"/>
            <a:lstStyle/>
            <a:p>
              <a:endParaRPr lang="zh-CN" altLang="en-US"/>
            </a:p>
          </p:txBody>
        </p:sp>
        <p:sp>
          <p:nvSpPr>
            <p:cNvPr id="62" name="Line 34"/>
            <p:cNvSpPr>
              <a:spLocks noChangeShapeType="1"/>
            </p:cNvSpPr>
            <p:nvPr/>
          </p:nvSpPr>
          <p:spPr bwMode="auto">
            <a:xfrm>
              <a:off x="1096" y="3007"/>
              <a:ext cx="1523" cy="42"/>
            </a:xfrm>
            <a:prstGeom prst="line">
              <a:avLst/>
            </a:prstGeom>
            <a:noFill/>
            <a:ln w="38100" cap="sq">
              <a:solidFill>
                <a:schemeClr val="tx1"/>
              </a:solidFill>
              <a:miter lim="800000"/>
              <a:headEnd type="none" w="sm" len="sm"/>
              <a:tailEnd type="none" w="sm" len="sm"/>
            </a:ln>
            <a:effectLst/>
          </p:spPr>
          <p:txBody>
            <a:bodyPr wrap="none"/>
            <a:lstStyle/>
            <a:p>
              <a:endParaRPr lang="zh-CN" altLang="en-US"/>
            </a:p>
          </p:txBody>
        </p:sp>
        <p:sp>
          <p:nvSpPr>
            <p:cNvPr id="63" name="Text Box 35"/>
            <p:cNvSpPr txBox="1">
              <a:spLocks noChangeArrowheads="1"/>
            </p:cNvSpPr>
            <p:nvPr/>
          </p:nvSpPr>
          <p:spPr bwMode="auto">
            <a:xfrm>
              <a:off x="1024" y="1344"/>
              <a:ext cx="430" cy="405"/>
            </a:xfrm>
            <a:prstGeom prst="rect">
              <a:avLst/>
            </a:prstGeom>
            <a:noFill/>
            <a:ln w="12700" cap="sq">
              <a:noFill/>
              <a:miter lim="800000"/>
              <a:headEnd type="none" w="sm" len="sm"/>
              <a:tailEnd type="none" w="sm" len="sm"/>
            </a:ln>
            <a:effectLst/>
          </p:spPr>
          <p:txBody>
            <a:bodyPr wrap="none">
              <a:spAutoFit/>
            </a:bodyPr>
            <a:lstStyle/>
            <a:p>
              <a:r>
                <a:rPr lang="en-US" altLang="zh-CN" sz="2800" b="1" i="1" dirty="0">
                  <a:latin typeface="Times New Roman" pitchFamily="18" charset="0"/>
                  <a:ea typeface="宋体" pitchFamily="2" charset="-122"/>
                  <a:cs typeface="Times New Roman" pitchFamily="18" charset="0"/>
                </a:rPr>
                <a:t>v</a:t>
              </a:r>
              <a:r>
                <a:rPr lang="en-US" altLang="zh-CN" sz="2800" b="1" baseline="-25000" dirty="0">
                  <a:latin typeface="Times New Roman" pitchFamily="18" charset="0"/>
                  <a:ea typeface="宋体" pitchFamily="2" charset="-122"/>
                  <a:cs typeface="Times New Roman" pitchFamily="18" charset="0"/>
                </a:rPr>
                <a:t>0</a:t>
              </a:r>
            </a:p>
          </p:txBody>
        </p:sp>
        <p:sp>
          <p:nvSpPr>
            <p:cNvPr id="64" name="Text Box 36"/>
            <p:cNvSpPr txBox="1">
              <a:spLocks noChangeArrowheads="1"/>
            </p:cNvSpPr>
            <p:nvPr/>
          </p:nvSpPr>
          <p:spPr bwMode="auto">
            <a:xfrm>
              <a:off x="110" y="2115"/>
              <a:ext cx="430" cy="405"/>
            </a:xfrm>
            <a:prstGeom prst="rect">
              <a:avLst/>
            </a:prstGeom>
            <a:noFill/>
            <a:ln w="12700" cap="sq">
              <a:noFill/>
              <a:miter lim="800000"/>
              <a:headEnd type="none" w="sm" len="sm"/>
              <a:tailEnd type="none" w="sm" len="sm"/>
            </a:ln>
            <a:effectLst/>
          </p:spPr>
          <p:txBody>
            <a:bodyPr wrap="none">
              <a:spAutoFit/>
            </a:bodyPr>
            <a:lstStyle/>
            <a:p>
              <a:r>
                <a:rPr lang="en-US" altLang="zh-CN" sz="2800" b="1" i="1" dirty="0">
                  <a:latin typeface="Times New Roman" pitchFamily="18" charset="0"/>
                  <a:ea typeface="宋体" pitchFamily="2" charset="-122"/>
                  <a:cs typeface="Times New Roman" pitchFamily="18" charset="0"/>
                </a:rPr>
                <a:t>v</a:t>
              </a:r>
              <a:r>
                <a:rPr lang="en-US" altLang="zh-CN" sz="2800" b="1" baseline="-25000" dirty="0">
                  <a:latin typeface="Times New Roman" pitchFamily="18" charset="0"/>
                  <a:ea typeface="宋体" pitchFamily="2" charset="-122"/>
                  <a:cs typeface="Times New Roman" pitchFamily="18" charset="0"/>
                </a:rPr>
                <a:t>1</a:t>
              </a:r>
            </a:p>
          </p:txBody>
        </p:sp>
        <p:sp>
          <p:nvSpPr>
            <p:cNvPr id="65" name="Text Box 37"/>
            <p:cNvSpPr txBox="1">
              <a:spLocks noChangeArrowheads="1"/>
            </p:cNvSpPr>
            <p:nvPr/>
          </p:nvSpPr>
          <p:spPr bwMode="auto">
            <a:xfrm>
              <a:off x="937" y="2999"/>
              <a:ext cx="430" cy="405"/>
            </a:xfrm>
            <a:prstGeom prst="rect">
              <a:avLst/>
            </a:prstGeom>
            <a:noFill/>
            <a:ln w="12700" cap="sq">
              <a:noFill/>
              <a:miter lim="800000"/>
              <a:headEnd type="none" w="sm" len="sm"/>
              <a:tailEnd type="none" w="sm" len="sm"/>
            </a:ln>
            <a:effectLst/>
          </p:spPr>
          <p:txBody>
            <a:bodyPr wrap="none">
              <a:spAutoFit/>
            </a:bodyPr>
            <a:lstStyle/>
            <a:p>
              <a:r>
                <a:rPr lang="en-US" altLang="zh-CN" sz="2800" b="1" i="1" dirty="0">
                  <a:latin typeface="Times New Roman" pitchFamily="18" charset="0"/>
                  <a:ea typeface="宋体" pitchFamily="2" charset="-122"/>
                  <a:cs typeface="Times New Roman" pitchFamily="18" charset="0"/>
                </a:rPr>
                <a:t>v</a:t>
              </a:r>
              <a:r>
                <a:rPr lang="en-US" altLang="zh-CN" sz="2800" b="1" baseline="-25000" dirty="0">
                  <a:latin typeface="Times New Roman" pitchFamily="18" charset="0"/>
                  <a:ea typeface="宋体" pitchFamily="2" charset="-122"/>
                  <a:cs typeface="Times New Roman" pitchFamily="18" charset="0"/>
                </a:rPr>
                <a:t>2</a:t>
              </a:r>
            </a:p>
          </p:txBody>
        </p:sp>
        <p:sp>
          <p:nvSpPr>
            <p:cNvPr id="66" name="Text Box 38"/>
            <p:cNvSpPr txBox="1">
              <a:spLocks noChangeArrowheads="1"/>
            </p:cNvSpPr>
            <p:nvPr/>
          </p:nvSpPr>
          <p:spPr bwMode="auto">
            <a:xfrm>
              <a:off x="2513" y="3041"/>
              <a:ext cx="430" cy="405"/>
            </a:xfrm>
            <a:prstGeom prst="rect">
              <a:avLst/>
            </a:prstGeom>
            <a:noFill/>
            <a:ln w="12700" cap="sq">
              <a:noFill/>
              <a:miter lim="800000"/>
              <a:headEnd type="none" w="sm" len="sm"/>
              <a:tailEnd type="none" w="sm" len="sm"/>
            </a:ln>
            <a:effectLst/>
          </p:spPr>
          <p:txBody>
            <a:bodyPr wrap="none">
              <a:spAutoFit/>
            </a:bodyPr>
            <a:lstStyle/>
            <a:p>
              <a:r>
                <a:rPr lang="en-US" altLang="zh-CN" sz="2800" b="1" i="1" dirty="0">
                  <a:latin typeface="Times New Roman" pitchFamily="18" charset="0"/>
                  <a:ea typeface="宋体" pitchFamily="2" charset="-122"/>
                  <a:cs typeface="Times New Roman" pitchFamily="18" charset="0"/>
                </a:rPr>
                <a:t>v</a:t>
              </a:r>
              <a:r>
                <a:rPr lang="en-US" altLang="zh-CN" sz="2800" b="1" baseline="-25000" dirty="0">
                  <a:latin typeface="Times New Roman" pitchFamily="18" charset="0"/>
                  <a:ea typeface="宋体" pitchFamily="2" charset="-122"/>
                  <a:cs typeface="Times New Roman" pitchFamily="18" charset="0"/>
                </a:rPr>
                <a:t>3</a:t>
              </a:r>
            </a:p>
          </p:txBody>
        </p:sp>
        <p:sp>
          <p:nvSpPr>
            <p:cNvPr id="67" name="Text Box 39"/>
            <p:cNvSpPr txBox="1">
              <a:spLocks noChangeArrowheads="1"/>
            </p:cNvSpPr>
            <p:nvPr/>
          </p:nvSpPr>
          <p:spPr bwMode="auto">
            <a:xfrm>
              <a:off x="3309" y="2591"/>
              <a:ext cx="430" cy="405"/>
            </a:xfrm>
            <a:prstGeom prst="rect">
              <a:avLst/>
            </a:prstGeom>
            <a:noFill/>
            <a:ln w="12700" cap="sq">
              <a:noFill/>
              <a:miter lim="800000"/>
              <a:headEnd type="none" w="sm" len="sm"/>
              <a:tailEnd type="none" w="sm" len="sm"/>
            </a:ln>
            <a:effectLst/>
          </p:spPr>
          <p:txBody>
            <a:bodyPr wrap="none">
              <a:spAutoFit/>
            </a:bodyPr>
            <a:lstStyle/>
            <a:p>
              <a:r>
                <a:rPr lang="en-US" altLang="zh-CN" sz="2800" b="1" i="1" dirty="0">
                  <a:latin typeface="Times New Roman" pitchFamily="18" charset="0"/>
                  <a:ea typeface="宋体" pitchFamily="2" charset="-122"/>
                  <a:cs typeface="Times New Roman" pitchFamily="18" charset="0"/>
                </a:rPr>
                <a:t>v</a:t>
              </a:r>
              <a:r>
                <a:rPr lang="en-US" altLang="zh-CN" sz="2800" b="1" baseline="-25000" dirty="0">
                  <a:latin typeface="Times New Roman" pitchFamily="18" charset="0"/>
                  <a:ea typeface="宋体" pitchFamily="2" charset="-122"/>
                  <a:cs typeface="Times New Roman" pitchFamily="18" charset="0"/>
                </a:rPr>
                <a:t>4</a:t>
              </a:r>
            </a:p>
          </p:txBody>
        </p:sp>
        <p:sp>
          <p:nvSpPr>
            <p:cNvPr id="68" name="Text Box 40"/>
            <p:cNvSpPr txBox="1">
              <a:spLocks noChangeArrowheads="1"/>
            </p:cNvSpPr>
            <p:nvPr/>
          </p:nvSpPr>
          <p:spPr bwMode="auto">
            <a:xfrm>
              <a:off x="3288" y="1843"/>
              <a:ext cx="430" cy="405"/>
            </a:xfrm>
            <a:prstGeom prst="rect">
              <a:avLst/>
            </a:prstGeom>
            <a:noFill/>
            <a:ln w="12700" cap="sq">
              <a:noFill/>
              <a:miter lim="800000"/>
              <a:headEnd type="none" w="sm" len="sm"/>
              <a:tailEnd type="none" w="sm" len="sm"/>
            </a:ln>
            <a:effectLst/>
          </p:spPr>
          <p:txBody>
            <a:bodyPr wrap="none">
              <a:spAutoFit/>
            </a:bodyPr>
            <a:lstStyle/>
            <a:p>
              <a:r>
                <a:rPr lang="en-US" altLang="zh-CN" sz="2800" b="1" i="1" dirty="0">
                  <a:latin typeface="Times New Roman" pitchFamily="18" charset="0"/>
                  <a:ea typeface="宋体" pitchFamily="2" charset="-122"/>
                  <a:cs typeface="Times New Roman" pitchFamily="18" charset="0"/>
                </a:rPr>
                <a:t>v</a:t>
              </a:r>
              <a:r>
                <a:rPr lang="en-US" altLang="zh-CN" sz="2800" b="1" baseline="-25000" dirty="0">
                  <a:latin typeface="Times New Roman" pitchFamily="18" charset="0"/>
                  <a:ea typeface="宋体" pitchFamily="2" charset="-122"/>
                  <a:cs typeface="Times New Roman" pitchFamily="18" charset="0"/>
                </a:rPr>
                <a:t>5</a:t>
              </a:r>
            </a:p>
          </p:txBody>
        </p:sp>
        <p:sp>
          <p:nvSpPr>
            <p:cNvPr id="69" name="Text Box 41"/>
            <p:cNvSpPr txBox="1">
              <a:spLocks noChangeArrowheads="1"/>
            </p:cNvSpPr>
            <p:nvPr/>
          </p:nvSpPr>
          <p:spPr bwMode="auto">
            <a:xfrm>
              <a:off x="2475" y="1385"/>
              <a:ext cx="441" cy="405"/>
            </a:xfrm>
            <a:prstGeom prst="rect">
              <a:avLst/>
            </a:prstGeom>
            <a:noFill/>
            <a:ln w="12700" cap="sq">
              <a:noFill/>
              <a:miter lim="800000"/>
              <a:headEnd type="none" w="sm" len="sm"/>
              <a:tailEnd type="none" w="sm" len="sm"/>
            </a:ln>
            <a:effectLst/>
          </p:spPr>
          <p:txBody>
            <a:bodyPr wrap="none">
              <a:spAutoFit/>
            </a:bodyPr>
            <a:lstStyle/>
            <a:p>
              <a:r>
                <a:rPr lang="en-US" altLang="zh-CN" sz="2800" b="1" i="1" dirty="0">
                  <a:latin typeface="Times New Roman" pitchFamily="18" charset="0"/>
                  <a:ea typeface="宋体" pitchFamily="2" charset="-122"/>
                  <a:cs typeface="Times New Roman" pitchFamily="18" charset="0"/>
                </a:rPr>
                <a:t>v</a:t>
              </a:r>
              <a:r>
                <a:rPr lang="en-US" altLang="zh-CN" sz="2800" b="1" baseline="-25000" dirty="0">
                  <a:latin typeface="Times New Roman" pitchFamily="18" charset="0"/>
                  <a:ea typeface="宋体" pitchFamily="2" charset="-122"/>
                  <a:cs typeface="Times New Roman" pitchFamily="18" charset="0"/>
                </a:rPr>
                <a:t>6</a:t>
              </a:r>
            </a:p>
          </p:txBody>
        </p:sp>
        <p:sp>
          <p:nvSpPr>
            <p:cNvPr id="70" name="Oval 42"/>
            <p:cNvSpPr>
              <a:spLocks noChangeArrowheads="1"/>
            </p:cNvSpPr>
            <p:nvPr/>
          </p:nvSpPr>
          <p:spPr bwMode="auto">
            <a:xfrm>
              <a:off x="465" y="2260"/>
              <a:ext cx="71" cy="83"/>
            </a:xfrm>
            <a:prstGeom prst="ellipse">
              <a:avLst/>
            </a:prstGeom>
            <a:solidFill>
              <a:srgbClr val="00FFFF"/>
            </a:solidFill>
            <a:ln w="12700" cap="sq">
              <a:solidFill>
                <a:schemeClr val="tx1"/>
              </a:solidFill>
              <a:miter lim="800000"/>
              <a:headEnd type="none" w="sm" len="sm"/>
              <a:tailEnd type="none" w="sm" len="sm"/>
            </a:ln>
            <a:effectLst/>
          </p:spPr>
          <p:txBody>
            <a:bodyPr wrap="none" anchor="ctr"/>
            <a:lstStyle/>
            <a:p>
              <a:endParaRPr lang="zh-CN" altLang="en-US"/>
            </a:p>
          </p:txBody>
        </p:sp>
        <p:sp>
          <p:nvSpPr>
            <p:cNvPr id="71" name="Oval 43"/>
            <p:cNvSpPr>
              <a:spLocks noChangeArrowheads="1"/>
            </p:cNvSpPr>
            <p:nvPr/>
          </p:nvSpPr>
          <p:spPr bwMode="auto">
            <a:xfrm>
              <a:off x="1132" y="1635"/>
              <a:ext cx="70" cy="83"/>
            </a:xfrm>
            <a:prstGeom prst="ellipse">
              <a:avLst/>
            </a:prstGeom>
            <a:solidFill>
              <a:srgbClr val="00FFFF"/>
            </a:solidFill>
            <a:ln w="12700" cap="sq">
              <a:solidFill>
                <a:schemeClr val="tx1"/>
              </a:solidFill>
              <a:miter lim="800000"/>
              <a:headEnd type="none" w="sm" len="sm"/>
              <a:tailEnd type="none" w="sm" len="sm"/>
            </a:ln>
            <a:effectLst/>
          </p:spPr>
          <p:txBody>
            <a:bodyPr wrap="none" anchor="ctr"/>
            <a:lstStyle/>
            <a:p>
              <a:endParaRPr lang="zh-CN" altLang="en-US"/>
            </a:p>
          </p:txBody>
        </p:sp>
        <p:sp>
          <p:nvSpPr>
            <p:cNvPr id="72" name="Oval 44"/>
            <p:cNvSpPr>
              <a:spLocks noChangeArrowheads="1"/>
            </p:cNvSpPr>
            <p:nvPr/>
          </p:nvSpPr>
          <p:spPr bwMode="auto">
            <a:xfrm>
              <a:off x="1061" y="2966"/>
              <a:ext cx="71" cy="83"/>
            </a:xfrm>
            <a:prstGeom prst="ellipse">
              <a:avLst/>
            </a:prstGeom>
            <a:solidFill>
              <a:srgbClr val="00FFFF"/>
            </a:solidFill>
            <a:ln w="12700" cap="sq">
              <a:solidFill>
                <a:schemeClr val="tx1"/>
              </a:solidFill>
              <a:miter lim="800000"/>
              <a:headEnd type="none" w="sm" len="sm"/>
              <a:tailEnd type="none" w="sm" len="sm"/>
            </a:ln>
            <a:effectLst/>
          </p:spPr>
          <p:txBody>
            <a:bodyPr wrap="none" anchor="ctr"/>
            <a:lstStyle/>
            <a:p>
              <a:endParaRPr lang="zh-CN" altLang="en-US"/>
            </a:p>
          </p:txBody>
        </p:sp>
        <p:sp>
          <p:nvSpPr>
            <p:cNvPr id="73" name="Oval 45"/>
            <p:cNvSpPr>
              <a:spLocks noChangeArrowheads="1"/>
            </p:cNvSpPr>
            <p:nvPr/>
          </p:nvSpPr>
          <p:spPr bwMode="auto">
            <a:xfrm>
              <a:off x="2585" y="3007"/>
              <a:ext cx="70" cy="83"/>
            </a:xfrm>
            <a:prstGeom prst="ellipse">
              <a:avLst/>
            </a:prstGeom>
            <a:solidFill>
              <a:srgbClr val="00FFFF"/>
            </a:solidFill>
            <a:ln w="12700" cap="sq">
              <a:solidFill>
                <a:schemeClr val="tx1"/>
              </a:solidFill>
              <a:miter lim="800000"/>
              <a:headEnd type="none" w="sm" len="sm"/>
              <a:tailEnd type="none" w="sm" len="sm"/>
            </a:ln>
            <a:effectLst/>
          </p:spPr>
          <p:txBody>
            <a:bodyPr wrap="none" anchor="ctr"/>
            <a:lstStyle/>
            <a:p>
              <a:endParaRPr lang="zh-CN" altLang="en-US"/>
            </a:p>
          </p:txBody>
        </p:sp>
        <p:sp>
          <p:nvSpPr>
            <p:cNvPr id="74" name="Oval 46"/>
            <p:cNvSpPr>
              <a:spLocks noChangeArrowheads="1"/>
            </p:cNvSpPr>
            <p:nvPr/>
          </p:nvSpPr>
          <p:spPr bwMode="auto">
            <a:xfrm>
              <a:off x="3293" y="2674"/>
              <a:ext cx="70" cy="83"/>
            </a:xfrm>
            <a:prstGeom prst="ellipse">
              <a:avLst/>
            </a:prstGeom>
            <a:solidFill>
              <a:srgbClr val="FF0000"/>
            </a:solidFill>
            <a:ln w="12700" cap="sq">
              <a:solidFill>
                <a:schemeClr val="tx1"/>
              </a:solidFill>
              <a:miter lim="800000"/>
              <a:headEnd type="none" w="sm" len="sm"/>
              <a:tailEnd type="none" w="sm" len="sm"/>
            </a:ln>
            <a:effectLst/>
          </p:spPr>
          <p:txBody>
            <a:bodyPr wrap="none" anchor="ctr"/>
            <a:lstStyle/>
            <a:p>
              <a:endParaRPr lang="zh-CN" altLang="en-US"/>
            </a:p>
          </p:txBody>
        </p:sp>
        <p:sp>
          <p:nvSpPr>
            <p:cNvPr id="75" name="Oval 47"/>
            <p:cNvSpPr>
              <a:spLocks noChangeArrowheads="1"/>
            </p:cNvSpPr>
            <p:nvPr/>
          </p:nvSpPr>
          <p:spPr bwMode="auto">
            <a:xfrm>
              <a:off x="3257" y="1967"/>
              <a:ext cx="70" cy="84"/>
            </a:xfrm>
            <a:prstGeom prst="ellipse">
              <a:avLst/>
            </a:prstGeom>
            <a:solidFill>
              <a:srgbClr val="00FFFF"/>
            </a:solidFill>
            <a:ln w="12700" cap="sq">
              <a:solidFill>
                <a:schemeClr val="tx1"/>
              </a:solidFill>
              <a:miter lim="800000"/>
              <a:headEnd type="none" w="sm" len="sm"/>
              <a:tailEnd type="none" w="sm" len="sm"/>
            </a:ln>
            <a:effectLst/>
          </p:spPr>
          <p:txBody>
            <a:bodyPr wrap="none" anchor="ctr"/>
            <a:lstStyle/>
            <a:p>
              <a:endParaRPr lang="zh-CN" altLang="en-US"/>
            </a:p>
          </p:txBody>
        </p:sp>
        <p:sp>
          <p:nvSpPr>
            <p:cNvPr id="76" name="Oval 48"/>
            <p:cNvSpPr>
              <a:spLocks noChangeArrowheads="1"/>
            </p:cNvSpPr>
            <p:nvPr/>
          </p:nvSpPr>
          <p:spPr bwMode="auto">
            <a:xfrm>
              <a:off x="2478" y="1635"/>
              <a:ext cx="70" cy="83"/>
            </a:xfrm>
            <a:prstGeom prst="ellipse">
              <a:avLst/>
            </a:prstGeom>
            <a:solidFill>
              <a:srgbClr val="00FFFF"/>
            </a:solidFill>
            <a:ln w="12700" cap="sq">
              <a:solidFill>
                <a:schemeClr val="tx1"/>
              </a:solidFill>
              <a:miter lim="800000"/>
              <a:headEnd type="none" w="sm" len="sm"/>
              <a:tailEnd type="none" w="sm" len="sm"/>
            </a:ln>
            <a:effectLst/>
          </p:spPr>
          <p:txBody>
            <a:bodyPr wrap="none" anchor="ctr"/>
            <a:lstStyle/>
            <a:p>
              <a:endParaRPr lang="zh-CN" altLang="en-US"/>
            </a:p>
          </p:txBody>
        </p:sp>
        <p:sp>
          <p:nvSpPr>
            <p:cNvPr id="77" name="Line 49"/>
            <p:cNvSpPr>
              <a:spLocks noChangeShapeType="1"/>
            </p:cNvSpPr>
            <p:nvPr/>
          </p:nvSpPr>
          <p:spPr bwMode="auto">
            <a:xfrm>
              <a:off x="1195" y="1718"/>
              <a:ext cx="2159" cy="1008"/>
            </a:xfrm>
            <a:prstGeom prst="line">
              <a:avLst/>
            </a:prstGeom>
            <a:noFill/>
            <a:ln w="50800">
              <a:solidFill>
                <a:srgbClr val="FF0000"/>
              </a:solidFill>
              <a:prstDash val="dash"/>
              <a:miter lim="800000"/>
              <a:headEnd type="none" w="sm" len="sm"/>
              <a:tailEnd type="none" w="sm" len="sm"/>
            </a:ln>
            <a:effectLst/>
          </p:spPr>
          <p:txBody>
            <a:bodyPr wrap="none"/>
            <a:lstStyle/>
            <a:p>
              <a:endParaRPr lang="zh-CN" altLang="en-US"/>
            </a:p>
          </p:txBody>
        </p:sp>
        <p:sp>
          <p:nvSpPr>
            <p:cNvPr id="78" name="Line 50"/>
            <p:cNvSpPr>
              <a:spLocks noChangeShapeType="1"/>
            </p:cNvSpPr>
            <p:nvPr/>
          </p:nvSpPr>
          <p:spPr bwMode="auto">
            <a:xfrm flipH="1" flipV="1">
              <a:off x="2513" y="1701"/>
              <a:ext cx="775" cy="970"/>
            </a:xfrm>
            <a:prstGeom prst="line">
              <a:avLst/>
            </a:prstGeom>
            <a:noFill/>
            <a:ln w="50800">
              <a:solidFill>
                <a:srgbClr val="FF0000"/>
              </a:solidFill>
              <a:prstDash val="dash"/>
              <a:miter lim="800000"/>
              <a:headEnd type="none" w="sm" len="sm"/>
              <a:tailEnd type="none" w="sm" len="sm"/>
            </a:ln>
            <a:effectLst/>
          </p:spPr>
          <p:txBody>
            <a:bodyPr wrap="none"/>
            <a:lstStyle/>
            <a:p>
              <a:endParaRPr lang="zh-CN" altLang="en-US"/>
            </a:p>
          </p:txBody>
        </p:sp>
        <p:sp>
          <p:nvSpPr>
            <p:cNvPr id="79" name="Oval 51"/>
            <p:cNvSpPr>
              <a:spLocks noChangeArrowheads="1"/>
            </p:cNvSpPr>
            <p:nvPr/>
          </p:nvSpPr>
          <p:spPr bwMode="auto">
            <a:xfrm>
              <a:off x="2583" y="3007"/>
              <a:ext cx="70" cy="83"/>
            </a:xfrm>
            <a:prstGeom prst="ellipse">
              <a:avLst/>
            </a:prstGeom>
            <a:solidFill>
              <a:schemeClr val="accent1">
                <a:lumMod val="60000"/>
                <a:lumOff val="40000"/>
              </a:schemeClr>
            </a:solidFill>
            <a:ln w="12700" cap="sq">
              <a:solidFill>
                <a:schemeClr val="tx1"/>
              </a:solidFill>
              <a:miter lim="800000"/>
              <a:headEnd type="none" w="sm" len="sm"/>
              <a:tailEnd type="none" w="sm" len="sm"/>
            </a:ln>
            <a:effectLst/>
          </p:spPr>
          <p:txBody>
            <a:bodyPr wrap="none" anchor="ctr"/>
            <a:lstStyle/>
            <a:p>
              <a:endParaRPr lang="zh-CN" altLang="en-US"/>
            </a:p>
          </p:txBody>
        </p:sp>
      </p:grpSp>
      <p:sp>
        <p:nvSpPr>
          <p:cNvPr id="80" name="Line 49"/>
          <p:cNvSpPr>
            <a:spLocks noChangeShapeType="1"/>
          </p:cNvSpPr>
          <p:nvPr/>
        </p:nvSpPr>
        <p:spPr bwMode="auto">
          <a:xfrm>
            <a:off x="5857885" y="2357430"/>
            <a:ext cx="1571636" cy="1643073"/>
          </a:xfrm>
          <a:prstGeom prst="line">
            <a:avLst/>
          </a:prstGeom>
          <a:noFill/>
          <a:ln w="50800">
            <a:solidFill>
              <a:schemeClr val="accent2"/>
            </a:solidFill>
            <a:prstDash val="dash"/>
            <a:miter lim="800000"/>
            <a:headEnd type="none" w="sm" len="sm"/>
            <a:tailEnd type="none" w="sm" len="sm"/>
          </a:ln>
          <a:effectLst/>
        </p:spPr>
        <p:txBody>
          <a:bodyPr wrap="none"/>
          <a:lstStyle/>
          <a:p>
            <a:endParaRPr lang="zh-CN" altLang="en-US"/>
          </a:p>
        </p:txBody>
      </p:sp>
      <p:graphicFrame>
        <p:nvGraphicFramePr>
          <p:cNvPr id="81" name="对象 80"/>
          <p:cNvGraphicFramePr>
            <a:graphicFrameLocks noChangeAspect="1"/>
          </p:cNvGraphicFramePr>
          <p:nvPr>
            <p:extLst>
              <p:ext uri="{D42A27DB-BD31-4B8C-83A1-F6EECF244321}">
                <p14:modId xmlns:p14="http://schemas.microsoft.com/office/powerpoint/2010/main" val="935522205"/>
              </p:ext>
            </p:extLst>
          </p:nvPr>
        </p:nvGraphicFramePr>
        <p:xfrm>
          <a:off x="628724" y="5279859"/>
          <a:ext cx="3544888" cy="739775"/>
        </p:xfrm>
        <a:graphic>
          <a:graphicData uri="http://schemas.openxmlformats.org/presentationml/2006/ole">
            <mc:AlternateContent xmlns:mc="http://schemas.openxmlformats.org/markup-compatibility/2006">
              <mc:Choice xmlns:v="urn:schemas-microsoft-com:vml" Requires="v">
                <p:oleObj spid="_x0000_s89802" name="Equation" r:id="rId4" imgW="1765080" imgH="368280" progId="Equation.DSMT4">
                  <p:embed/>
                </p:oleObj>
              </mc:Choice>
              <mc:Fallback>
                <p:oleObj name="Equation" r:id="rId4" imgW="1765080" imgH="368280" progId="Equation.DSMT4">
                  <p:embed/>
                  <p:pic>
                    <p:nvPicPr>
                      <p:cNvPr id="0" name=""/>
                      <p:cNvPicPr>
                        <a:picLocks noChangeAspect="1" noChangeArrowheads="1"/>
                      </p:cNvPicPr>
                      <p:nvPr/>
                    </p:nvPicPr>
                    <p:blipFill>
                      <a:blip r:embed="rId5"/>
                      <a:srcRect/>
                      <a:stretch>
                        <a:fillRect/>
                      </a:stretch>
                    </p:blipFill>
                    <p:spPr bwMode="auto">
                      <a:xfrm>
                        <a:off x="628724" y="5279859"/>
                        <a:ext cx="3544888" cy="739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 name="对象 81"/>
          <p:cNvGraphicFramePr>
            <a:graphicFrameLocks noChangeAspect="1"/>
          </p:cNvGraphicFramePr>
          <p:nvPr>
            <p:extLst>
              <p:ext uri="{D42A27DB-BD31-4B8C-83A1-F6EECF244321}">
                <p14:modId xmlns:p14="http://schemas.microsoft.com/office/powerpoint/2010/main" val="2479349861"/>
              </p:ext>
            </p:extLst>
          </p:nvPr>
        </p:nvGraphicFramePr>
        <p:xfrm>
          <a:off x="3155070" y="1052480"/>
          <a:ext cx="5556331" cy="833450"/>
        </p:xfrm>
        <a:graphic>
          <a:graphicData uri="http://schemas.openxmlformats.org/presentationml/2006/ole">
            <mc:AlternateContent xmlns:mc="http://schemas.openxmlformats.org/markup-compatibility/2006">
              <mc:Choice xmlns:v="urn:schemas-microsoft-com:vml" Requires="v">
                <p:oleObj spid="_x0000_s89803" name="Equation" r:id="rId6" imgW="3555720" imgH="533160" progId="Equation.DSMT4">
                  <p:embed/>
                </p:oleObj>
              </mc:Choice>
              <mc:Fallback>
                <p:oleObj name="Equation" r:id="rId6" imgW="3555720" imgH="53316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55070" y="1052480"/>
                        <a:ext cx="5556331" cy="833450"/>
                      </a:xfrm>
                      <a:prstGeom prst="rect">
                        <a:avLst/>
                      </a:prstGeom>
                      <a:noFill/>
                    </p:spPr>
                  </p:pic>
                </p:oleObj>
              </mc:Fallback>
            </mc:AlternateContent>
          </a:graphicData>
        </a:graphic>
      </p:graphicFrame>
      <p:graphicFrame>
        <p:nvGraphicFramePr>
          <p:cNvPr id="83" name="对象 82"/>
          <p:cNvGraphicFramePr>
            <a:graphicFrameLocks noChangeAspect="1"/>
          </p:cNvGraphicFramePr>
          <p:nvPr>
            <p:extLst>
              <p:ext uri="{D42A27DB-BD31-4B8C-83A1-F6EECF244321}">
                <p14:modId xmlns:p14="http://schemas.microsoft.com/office/powerpoint/2010/main" val="2951744499"/>
              </p:ext>
            </p:extLst>
          </p:nvPr>
        </p:nvGraphicFramePr>
        <p:xfrm>
          <a:off x="4805363" y="5014913"/>
          <a:ext cx="3544887" cy="739775"/>
        </p:xfrm>
        <a:graphic>
          <a:graphicData uri="http://schemas.openxmlformats.org/presentationml/2006/ole">
            <mc:AlternateContent xmlns:mc="http://schemas.openxmlformats.org/markup-compatibility/2006">
              <mc:Choice xmlns:v="urn:schemas-microsoft-com:vml" Requires="v">
                <p:oleObj spid="_x0000_s89804" name="Equation" r:id="rId8" imgW="1765080" imgH="368280" progId="Equation.DSMT4">
                  <p:embed/>
                </p:oleObj>
              </mc:Choice>
              <mc:Fallback>
                <p:oleObj name="Equation" r:id="rId8" imgW="1765080" imgH="368280" progId="Equation.DSMT4">
                  <p:embed/>
                  <p:pic>
                    <p:nvPicPr>
                      <p:cNvPr id="0" name=""/>
                      <p:cNvPicPr>
                        <a:picLocks noChangeAspect="1" noChangeArrowheads="1"/>
                      </p:cNvPicPr>
                      <p:nvPr/>
                    </p:nvPicPr>
                    <p:blipFill>
                      <a:blip r:embed="rId9"/>
                      <a:srcRect/>
                      <a:stretch>
                        <a:fillRect/>
                      </a:stretch>
                    </p:blipFill>
                    <p:spPr bwMode="auto">
                      <a:xfrm>
                        <a:off x="4805363" y="5014913"/>
                        <a:ext cx="3544887" cy="739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 name="对象 83"/>
          <p:cNvGraphicFramePr>
            <a:graphicFrameLocks noChangeAspect="1"/>
          </p:cNvGraphicFramePr>
          <p:nvPr>
            <p:extLst>
              <p:ext uri="{D42A27DB-BD31-4B8C-83A1-F6EECF244321}">
                <p14:modId xmlns:p14="http://schemas.microsoft.com/office/powerpoint/2010/main" val="1524426408"/>
              </p:ext>
            </p:extLst>
          </p:nvPr>
        </p:nvGraphicFramePr>
        <p:xfrm>
          <a:off x="4740275" y="6022975"/>
          <a:ext cx="3544888" cy="739775"/>
        </p:xfrm>
        <a:graphic>
          <a:graphicData uri="http://schemas.openxmlformats.org/presentationml/2006/ole">
            <mc:AlternateContent xmlns:mc="http://schemas.openxmlformats.org/markup-compatibility/2006">
              <mc:Choice xmlns:v="urn:schemas-microsoft-com:vml" Requires="v">
                <p:oleObj spid="_x0000_s89805" name="Equation" r:id="rId10" imgW="1765080" imgH="368280" progId="Equation.DSMT4">
                  <p:embed/>
                </p:oleObj>
              </mc:Choice>
              <mc:Fallback>
                <p:oleObj name="Equation" r:id="rId10" imgW="1765080" imgH="368280" progId="Equation.DSMT4">
                  <p:embed/>
                  <p:pic>
                    <p:nvPicPr>
                      <p:cNvPr id="0" name=""/>
                      <p:cNvPicPr>
                        <a:picLocks noChangeAspect="1" noChangeArrowheads="1"/>
                      </p:cNvPicPr>
                      <p:nvPr/>
                    </p:nvPicPr>
                    <p:blipFill>
                      <a:blip r:embed="rId11"/>
                      <a:srcRect/>
                      <a:stretch>
                        <a:fillRect/>
                      </a:stretch>
                    </p:blipFill>
                    <p:spPr bwMode="auto">
                      <a:xfrm>
                        <a:off x="4740275" y="6022975"/>
                        <a:ext cx="3544888" cy="739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 name="对象 84"/>
          <p:cNvGraphicFramePr>
            <a:graphicFrameLocks noChangeAspect="1"/>
          </p:cNvGraphicFramePr>
          <p:nvPr>
            <p:extLst>
              <p:ext uri="{D42A27DB-BD31-4B8C-83A1-F6EECF244321}">
                <p14:modId xmlns:p14="http://schemas.microsoft.com/office/powerpoint/2010/main" val="198963467"/>
              </p:ext>
            </p:extLst>
          </p:nvPr>
        </p:nvGraphicFramePr>
        <p:xfrm>
          <a:off x="5229556" y="531082"/>
          <a:ext cx="2574925" cy="433387"/>
        </p:xfrm>
        <a:graphic>
          <a:graphicData uri="http://schemas.openxmlformats.org/presentationml/2006/ole">
            <mc:AlternateContent xmlns:mc="http://schemas.openxmlformats.org/markup-compatibility/2006">
              <mc:Choice xmlns:v="urn:schemas-microsoft-com:vml" Requires="v">
                <p:oleObj spid="_x0000_s89806" name="Equation" r:id="rId12" imgW="1282680" imgH="215640" progId="Equation.DSMT4">
                  <p:embed/>
                </p:oleObj>
              </mc:Choice>
              <mc:Fallback>
                <p:oleObj name="Equation" r:id="rId12" imgW="1282680" imgH="215640" progId="Equation.DSMT4">
                  <p:embed/>
                  <p:pic>
                    <p:nvPicPr>
                      <p:cNvPr id="0" name=""/>
                      <p:cNvPicPr>
                        <a:picLocks noChangeAspect="1" noChangeArrowheads="1"/>
                      </p:cNvPicPr>
                      <p:nvPr/>
                    </p:nvPicPr>
                    <p:blipFill>
                      <a:blip r:embed="rId13"/>
                      <a:srcRect/>
                      <a:stretch>
                        <a:fillRect/>
                      </a:stretch>
                    </p:blipFill>
                    <p:spPr bwMode="auto">
                      <a:xfrm>
                        <a:off x="5229556" y="531082"/>
                        <a:ext cx="2574925" cy="433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2" presetClass="entr" presetSubtype="4" fill="hold" nodeType="withEffect">
                                  <p:stCondLst>
                                    <p:cond delay="0"/>
                                  </p:stCondLst>
                                  <p:childTnLst>
                                    <p:set>
                                      <p:cBhvr>
                                        <p:cTn id="8" dur="1" fill="hold">
                                          <p:stCondLst>
                                            <p:cond delay="0"/>
                                          </p:stCondLst>
                                        </p:cTn>
                                        <p:tgtEl>
                                          <p:spTgt spid="81"/>
                                        </p:tgtEl>
                                        <p:attrNameLst>
                                          <p:attrName>style.visibility</p:attrName>
                                        </p:attrNameLst>
                                      </p:cBhvr>
                                      <p:to>
                                        <p:strVal val="visible"/>
                                      </p:to>
                                    </p:set>
                                    <p:anim calcmode="lin" valueType="num">
                                      <p:cBhvr additive="base">
                                        <p:cTn id="9" dur="500" fill="hold"/>
                                        <p:tgtEl>
                                          <p:spTgt spid="81"/>
                                        </p:tgtEl>
                                        <p:attrNameLst>
                                          <p:attrName>ppt_x</p:attrName>
                                        </p:attrNameLst>
                                      </p:cBhvr>
                                      <p:tavLst>
                                        <p:tav tm="0">
                                          <p:val>
                                            <p:strVal val="#ppt_x"/>
                                          </p:val>
                                        </p:tav>
                                        <p:tav tm="100000">
                                          <p:val>
                                            <p:strVal val="#ppt_x"/>
                                          </p:val>
                                        </p:tav>
                                      </p:tavLst>
                                    </p:anim>
                                    <p:anim calcmode="lin" valueType="num">
                                      <p:cBhvr additive="base">
                                        <p:cTn id="10"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0"/>
                                        </p:tgtEl>
                                        <p:attrNameLst>
                                          <p:attrName>style.visibility</p:attrName>
                                        </p:attrNameLst>
                                      </p:cBhvr>
                                      <p:to>
                                        <p:strVal val="visible"/>
                                      </p:to>
                                    </p:set>
                                  </p:childTnLst>
                                </p:cTn>
                              </p:par>
                              <p:par>
                                <p:cTn id="17" presetID="2" presetClass="entr" presetSubtype="4" fill="hold" nodeType="withEffect">
                                  <p:stCondLst>
                                    <p:cond delay="0"/>
                                  </p:stCondLst>
                                  <p:childTnLst>
                                    <p:set>
                                      <p:cBhvr>
                                        <p:cTn id="18" dur="1" fill="hold">
                                          <p:stCondLst>
                                            <p:cond delay="0"/>
                                          </p:stCondLst>
                                        </p:cTn>
                                        <p:tgtEl>
                                          <p:spTgt spid="83"/>
                                        </p:tgtEl>
                                        <p:attrNameLst>
                                          <p:attrName>style.visibility</p:attrName>
                                        </p:attrNameLst>
                                      </p:cBhvr>
                                      <p:to>
                                        <p:strVal val="visible"/>
                                      </p:to>
                                    </p:set>
                                    <p:anim calcmode="lin" valueType="num">
                                      <p:cBhvr additive="base">
                                        <p:cTn id="19" dur="500" fill="hold"/>
                                        <p:tgtEl>
                                          <p:spTgt spid="83"/>
                                        </p:tgtEl>
                                        <p:attrNameLst>
                                          <p:attrName>ppt_x</p:attrName>
                                        </p:attrNameLst>
                                      </p:cBhvr>
                                      <p:tavLst>
                                        <p:tav tm="0">
                                          <p:val>
                                            <p:strVal val="#ppt_x"/>
                                          </p:val>
                                        </p:tav>
                                        <p:tav tm="100000">
                                          <p:val>
                                            <p:strVal val="#ppt_x"/>
                                          </p:val>
                                        </p:tav>
                                      </p:tavLst>
                                    </p:anim>
                                    <p:anim calcmode="lin" valueType="num">
                                      <p:cBhvr additive="base">
                                        <p:cTn id="20"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4"/>
                                        </p:tgtEl>
                                        <p:attrNameLst>
                                          <p:attrName>style.visibility</p:attrName>
                                        </p:attrNameLst>
                                      </p:cBhvr>
                                      <p:to>
                                        <p:strVal val="visible"/>
                                      </p:to>
                                    </p:set>
                                    <p:anim calcmode="lin" valueType="num">
                                      <p:cBhvr additive="base">
                                        <p:cTn id="25" dur="500" fill="hold"/>
                                        <p:tgtEl>
                                          <p:spTgt spid="84"/>
                                        </p:tgtEl>
                                        <p:attrNameLst>
                                          <p:attrName>ppt_x</p:attrName>
                                        </p:attrNameLst>
                                      </p:cBhvr>
                                      <p:tavLst>
                                        <p:tav tm="0">
                                          <p:val>
                                            <p:strVal val="#ppt_x"/>
                                          </p:val>
                                        </p:tav>
                                        <p:tav tm="100000">
                                          <p:val>
                                            <p:strVal val="#ppt_x"/>
                                          </p:val>
                                        </p:tav>
                                      </p:tavLst>
                                    </p:anim>
                                    <p:anim calcmode="lin" valueType="num">
                                      <p:cBhvr additive="base">
                                        <p:cTn id="26"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凸多边形最优三角剖分</a:t>
            </a:r>
          </a:p>
        </p:txBody>
      </p:sp>
      <p:sp>
        <p:nvSpPr>
          <p:cNvPr id="3" name="内容占位符 2"/>
          <p:cNvSpPr>
            <a:spLocks noGrp="1"/>
          </p:cNvSpPr>
          <p:nvPr>
            <p:ph idx="1"/>
          </p:nvPr>
        </p:nvSpPr>
        <p:spPr/>
        <p:txBody>
          <a:bodyPr/>
          <a:lstStyle/>
          <a:p>
            <a:r>
              <a:rPr lang="zh-CN" altLang="en-US" dirty="0"/>
              <a:t>动态规划方法</a:t>
            </a:r>
            <a:endParaRPr lang="en-US" altLang="zh-CN" dirty="0"/>
          </a:p>
          <a:p>
            <a:pPr lvl="1"/>
            <a:r>
              <a:rPr lang="zh-CN" altLang="en-US" dirty="0"/>
              <a:t>与矩阵连乘方法一致 </a:t>
            </a:r>
            <a:r>
              <a:rPr lang="en-US" altLang="zh-CN" dirty="0"/>
              <a:t>34</a:t>
            </a:r>
            <a:endParaRPr lang="zh-CN" altLang="en-US" dirty="0"/>
          </a:p>
        </p:txBody>
      </p:sp>
      <p:sp>
        <p:nvSpPr>
          <p:cNvPr id="4" name="Rectangle 3"/>
          <p:cNvSpPr>
            <a:spLocks noChangeArrowheads="1"/>
          </p:cNvSpPr>
          <p:nvPr/>
        </p:nvSpPr>
        <p:spPr bwMode="auto">
          <a:xfrm>
            <a:off x="6838925" y="2573332"/>
            <a:ext cx="994183" cy="523220"/>
          </a:xfrm>
          <a:prstGeom prst="rect">
            <a:avLst/>
          </a:prstGeom>
          <a:solidFill>
            <a:srgbClr val="FF0000"/>
          </a:solidFill>
          <a:ln w="6350">
            <a:noFill/>
            <a:miter lim="800000"/>
            <a:headEnd/>
            <a:tailEnd/>
          </a:ln>
          <a:effectLst/>
        </p:spPr>
        <p:txBody>
          <a:bodyPr wrap="none" anchor="ctr">
            <a:spAutoFit/>
          </a:bodyPr>
          <a:lstStyle/>
          <a:p>
            <a:pPr algn="ctr"/>
            <a:r>
              <a:rPr lang="en-US" altLang="zh-CN" sz="2800" b="1" dirty="0">
                <a:solidFill>
                  <a:schemeClr val="bg1"/>
                </a:solidFill>
                <a:latin typeface="Times New Roman" pitchFamily="18" charset="0"/>
              </a:rPr>
              <a:t>t[1,5]</a:t>
            </a:r>
          </a:p>
        </p:txBody>
      </p:sp>
      <p:sp>
        <p:nvSpPr>
          <p:cNvPr id="5" name="Rectangle 6"/>
          <p:cNvSpPr>
            <a:spLocks noChangeArrowheads="1"/>
          </p:cNvSpPr>
          <p:nvPr/>
        </p:nvSpPr>
        <p:spPr bwMode="auto">
          <a:xfrm>
            <a:off x="5348262" y="2571744"/>
            <a:ext cx="994183" cy="523220"/>
          </a:xfrm>
          <a:prstGeom prst="rect">
            <a:avLst/>
          </a:prstGeom>
          <a:solidFill>
            <a:srgbClr val="FFFF00"/>
          </a:solidFill>
          <a:ln w="6350">
            <a:noFill/>
            <a:miter lim="800000"/>
            <a:headEnd/>
            <a:tailEnd/>
          </a:ln>
          <a:effectLst/>
        </p:spPr>
        <p:txBody>
          <a:bodyPr wrap="none" anchor="ctr">
            <a:spAutoFit/>
          </a:bodyPr>
          <a:lstStyle/>
          <a:p>
            <a:pPr algn="ctr"/>
            <a:r>
              <a:rPr lang="en-US" altLang="zh-CN" sz="2800" b="1" dirty="0">
                <a:solidFill>
                  <a:srgbClr val="0000FF"/>
                </a:solidFill>
                <a:latin typeface="Times New Roman" pitchFamily="18" charset="0"/>
              </a:rPr>
              <a:t>t[1,4]</a:t>
            </a:r>
          </a:p>
        </p:txBody>
      </p:sp>
      <p:sp>
        <p:nvSpPr>
          <p:cNvPr id="6" name="Rectangle 7"/>
          <p:cNvSpPr>
            <a:spLocks noChangeArrowheads="1"/>
          </p:cNvSpPr>
          <p:nvPr/>
        </p:nvSpPr>
        <p:spPr bwMode="auto">
          <a:xfrm>
            <a:off x="3824262" y="2571744"/>
            <a:ext cx="994183" cy="523220"/>
          </a:xfrm>
          <a:prstGeom prst="rect">
            <a:avLst/>
          </a:prstGeom>
          <a:solidFill>
            <a:srgbClr val="FFFF00"/>
          </a:solidFill>
          <a:ln w="6350">
            <a:noFill/>
            <a:miter lim="800000"/>
            <a:headEnd/>
            <a:tailEnd/>
          </a:ln>
          <a:effectLst/>
        </p:spPr>
        <p:txBody>
          <a:bodyPr wrap="none" anchor="ctr">
            <a:spAutoFit/>
          </a:bodyPr>
          <a:lstStyle/>
          <a:p>
            <a:pPr algn="ctr"/>
            <a:r>
              <a:rPr lang="en-US" altLang="zh-CN" sz="2800" b="1" dirty="0">
                <a:solidFill>
                  <a:srgbClr val="0000FF"/>
                </a:solidFill>
                <a:latin typeface="Times New Roman" pitchFamily="18" charset="0"/>
              </a:rPr>
              <a:t>t[1,3]</a:t>
            </a:r>
          </a:p>
        </p:txBody>
      </p:sp>
      <p:sp>
        <p:nvSpPr>
          <p:cNvPr id="7" name="Rectangle 8"/>
          <p:cNvSpPr>
            <a:spLocks noChangeArrowheads="1"/>
          </p:cNvSpPr>
          <p:nvPr/>
        </p:nvSpPr>
        <p:spPr bwMode="auto">
          <a:xfrm>
            <a:off x="2376462" y="2571744"/>
            <a:ext cx="994183" cy="523220"/>
          </a:xfrm>
          <a:prstGeom prst="rect">
            <a:avLst/>
          </a:prstGeom>
          <a:solidFill>
            <a:srgbClr val="FFFF00"/>
          </a:solidFill>
          <a:ln w="6350">
            <a:noFill/>
            <a:miter lim="800000"/>
            <a:headEnd/>
            <a:tailEnd/>
          </a:ln>
          <a:effectLst/>
        </p:spPr>
        <p:txBody>
          <a:bodyPr wrap="none" anchor="ctr">
            <a:spAutoFit/>
          </a:bodyPr>
          <a:lstStyle/>
          <a:p>
            <a:pPr algn="ctr"/>
            <a:r>
              <a:rPr lang="en-US" altLang="zh-CN" sz="2800" b="1" dirty="0">
                <a:solidFill>
                  <a:srgbClr val="0000FF"/>
                </a:solidFill>
                <a:latin typeface="Times New Roman" pitchFamily="18" charset="0"/>
              </a:rPr>
              <a:t>t[1,2]</a:t>
            </a:r>
          </a:p>
        </p:txBody>
      </p:sp>
      <p:sp>
        <p:nvSpPr>
          <p:cNvPr id="8" name="Rectangle 11"/>
          <p:cNvSpPr>
            <a:spLocks noChangeArrowheads="1"/>
          </p:cNvSpPr>
          <p:nvPr/>
        </p:nvSpPr>
        <p:spPr bwMode="auto">
          <a:xfrm>
            <a:off x="6837337" y="3397244"/>
            <a:ext cx="994183" cy="523220"/>
          </a:xfrm>
          <a:prstGeom prst="rect">
            <a:avLst/>
          </a:prstGeom>
          <a:solidFill>
            <a:srgbClr val="FFFF00"/>
          </a:solidFill>
          <a:ln w="6350">
            <a:noFill/>
            <a:miter lim="800000"/>
            <a:headEnd/>
            <a:tailEnd/>
          </a:ln>
          <a:effectLst/>
        </p:spPr>
        <p:txBody>
          <a:bodyPr wrap="none" anchor="ctr">
            <a:spAutoFit/>
          </a:bodyPr>
          <a:lstStyle/>
          <a:p>
            <a:pPr algn="ctr"/>
            <a:r>
              <a:rPr lang="en-US" altLang="zh-CN" sz="2800" b="1" dirty="0">
                <a:solidFill>
                  <a:srgbClr val="0000FF"/>
                </a:solidFill>
                <a:latin typeface="Times New Roman" pitchFamily="18" charset="0"/>
              </a:rPr>
              <a:t>t[2,5]</a:t>
            </a:r>
          </a:p>
        </p:txBody>
      </p:sp>
      <p:sp>
        <p:nvSpPr>
          <p:cNvPr id="9" name="Rectangle 12"/>
          <p:cNvSpPr>
            <a:spLocks noChangeArrowheads="1"/>
          </p:cNvSpPr>
          <p:nvPr/>
        </p:nvSpPr>
        <p:spPr bwMode="auto">
          <a:xfrm>
            <a:off x="6837337" y="4235444"/>
            <a:ext cx="994183" cy="523220"/>
          </a:xfrm>
          <a:prstGeom prst="rect">
            <a:avLst/>
          </a:prstGeom>
          <a:solidFill>
            <a:srgbClr val="FFFF00"/>
          </a:solidFill>
          <a:ln w="6350">
            <a:noFill/>
            <a:miter lim="800000"/>
            <a:headEnd/>
            <a:tailEnd/>
          </a:ln>
          <a:effectLst/>
        </p:spPr>
        <p:txBody>
          <a:bodyPr wrap="none" anchor="ctr">
            <a:spAutoFit/>
          </a:bodyPr>
          <a:lstStyle/>
          <a:p>
            <a:pPr algn="ctr"/>
            <a:r>
              <a:rPr lang="en-US" altLang="zh-CN" sz="2800" b="1" dirty="0">
                <a:solidFill>
                  <a:srgbClr val="0000FF"/>
                </a:solidFill>
                <a:latin typeface="Times New Roman" pitchFamily="18" charset="0"/>
              </a:rPr>
              <a:t>t[3,5]</a:t>
            </a:r>
          </a:p>
        </p:txBody>
      </p:sp>
      <p:sp>
        <p:nvSpPr>
          <p:cNvPr id="10" name="Rectangle 13"/>
          <p:cNvSpPr>
            <a:spLocks noChangeArrowheads="1"/>
          </p:cNvSpPr>
          <p:nvPr/>
        </p:nvSpPr>
        <p:spPr bwMode="auto">
          <a:xfrm>
            <a:off x="6837337" y="5073644"/>
            <a:ext cx="994183" cy="523220"/>
          </a:xfrm>
          <a:prstGeom prst="rect">
            <a:avLst/>
          </a:prstGeom>
          <a:solidFill>
            <a:srgbClr val="FFFF00"/>
          </a:solidFill>
          <a:ln w="6350">
            <a:noFill/>
            <a:miter lim="800000"/>
            <a:headEnd/>
            <a:tailEnd/>
          </a:ln>
          <a:effectLst/>
        </p:spPr>
        <p:txBody>
          <a:bodyPr wrap="none" anchor="ctr">
            <a:spAutoFit/>
          </a:bodyPr>
          <a:lstStyle/>
          <a:p>
            <a:pPr algn="ctr"/>
            <a:r>
              <a:rPr lang="en-US" altLang="zh-CN" sz="2800" b="1" dirty="0">
                <a:solidFill>
                  <a:srgbClr val="0000FF"/>
                </a:solidFill>
                <a:latin typeface="Times New Roman" pitchFamily="18" charset="0"/>
              </a:rPr>
              <a:t>t[4,5]</a:t>
            </a:r>
          </a:p>
        </p:txBody>
      </p:sp>
      <p:sp>
        <p:nvSpPr>
          <p:cNvPr id="11" name="Rectangle 16"/>
          <p:cNvSpPr>
            <a:spLocks noChangeArrowheads="1"/>
          </p:cNvSpPr>
          <p:nvPr/>
        </p:nvSpPr>
        <p:spPr bwMode="auto">
          <a:xfrm>
            <a:off x="5348262" y="3411532"/>
            <a:ext cx="994183" cy="523220"/>
          </a:xfrm>
          <a:prstGeom prst="rect">
            <a:avLst/>
          </a:prstGeom>
          <a:solidFill>
            <a:srgbClr val="FFFF00"/>
          </a:solidFill>
          <a:ln w="6350">
            <a:noFill/>
            <a:miter lim="800000"/>
            <a:headEnd/>
            <a:tailEnd/>
          </a:ln>
          <a:effectLst/>
        </p:spPr>
        <p:txBody>
          <a:bodyPr wrap="none" anchor="ctr">
            <a:spAutoFit/>
          </a:bodyPr>
          <a:lstStyle/>
          <a:p>
            <a:pPr algn="ctr"/>
            <a:r>
              <a:rPr lang="en-US" altLang="zh-CN" sz="2800" b="1" dirty="0">
                <a:solidFill>
                  <a:srgbClr val="0000FF"/>
                </a:solidFill>
                <a:latin typeface="Times New Roman" pitchFamily="18" charset="0"/>
              </a:rPr>
              <a:t>t[2,4]</a:t>
            </a:r>
          </a:p>
        </p:txBody>
      </p:sp>
      <p:sp>
        <p:nvSpPr>
          <p:cNvPr id="12" name="Rectangle 17"/>
          <p:cNvSpPr>
            <a:spLocks noChangeArrowheads="1"/>
          </p:cNvSpPr>
          <p:nvPr/>
        </p:nvSpPr>
        <p:spPr bwMode="auto">
          <a:xfrm>
            <a:off x="3824262" y="3411532"/>
            <a:ext cx="994183" cy="523220"/>
          </a:xfrm>
          <a:prstGeom prst="rect">
            <a:avLst/>
          </a:prstGeom>
          <a:solidFill>
            <a:srgbClr val="FFFF00"/>
          </a:solidFill>
          <a:ln w="6350">
            <a:noFill/>
            <a:miter lim="800000"/>
            <a:headEnd/>
            <a:tailEnd/>
          </a:ln>
          <a:effectLst/>
        </p:spPr>
        <p:txBody>
          <a:bodyPr wrap="none" anchor="ctr">
            <a:spAutoFit/>
          </a:bodyPr>
          <a:lstStyle/>
          <a:p>
            <a:pPr algn="ctr"/>
            <a:r>
              <a:rPr lang="en-US" altLang="zh-CN" sz="2800" b="1" dirty="0">
                <a:solidFill>
                  <a:srgbClr val="0000FF"/>
                </a:solidFill>
                <a:latin typeface="Times New Roman" pitchFamily="18" charset="0"/>
              </a:rPr>
              <a:t>t[2,3]</a:t>
            </a:r>
          </a:p>
        </p:txBody>
      </p:sp>
      <p:sp>
        <p:nvSpPr>
          <p:cNvPr id="13" name="Rectangle 20"/>
          <p:cNvSpPr>
            <a:spLocks noChangeArrowheads="1"/>
          </p:cNvSpPr>
          <p:nvPr/>
        </p:nvSpPr>
        <p:spPr bwMode="auto">
          <a:xfrm>
            <a:off x="5348262" y="4249732"/>
            <a:ext cx="994183" cy="523220"/>
          </a:xfrm>
          <a:prstGeom prst="rect">
            <a:avLst/>
          </a:prstGeom>
          <a:solidFill>
            <a:srgbClr val="FFFF00"/>
          </a:solidFill>
          <a:ln w="6350">
            <a:noFill/>
            <a:miter lim="800000"/>
            <a:headEnd/>
            <a:tailEnd/>
          </a:ln>
          <a:effectLst/>
        </p:spPr>
        <p:txBody>
          <a:bodyPr wrap="none" anchor="ctr">
            <a:spAutoFit/>
          </a:bodyPr>
          <a:lstStyle/>
          <a:p>
            <a:pPr algn="ctr"/>
            <a:r>
              <a:rPr lang="en-US" altLang="zh-CN" sz="2800" b="1" dirty="0">
                <a:solidFill>
                  <a:srgbClr val="0000FF"/>
                </a:solidFill>
                <a:latin typeface="Times New Roman" pitchFamily="18" charset="0"/>
              </a:rPr>
              <a:t>t[3,4]</a:t>
            </a:r>
          </a:p>
        </p:txBody>
      </p:sp>
      <p:grpSp>
        <p:nvGrpSpPr>
          <p:cNvPr id="14" name="Group 23"/>
          <p:cNvGrpSpPr>
            <a:grpSpLocks/>
          </p:cNvGrpSpPr>
          <p:nvPr/>
        </p:nvGrpSpPr>
        <p:grpSpPr bwMode="auto">
          <a:xfrm>
            <a:off x="928662" y="2571744"/>
            <a:ext cx="6902450" cy="3802063"/>
            <a:chOff x="240" y="1736"/>
            <a:chExt cx="4348" cy="2395"/>
          </a:xfrm>
        </p:grpSpPr>
        <p:sp>
          <p:nvSpPr>
            <p:cNvPr id="15" name="Rectangle 9"/>
            <p:cNvSpPr>
              <a:spLocks noChangeArrowheads="1"/>
            </p:cNvSpPr>
            <p:nvPr/>
          </p:nvSpPr>
          <p:spPr bwMode="auto">
            <a:xfrm>
              <a:off x="240" y="1736"/>
              <a:ext cx="626" cy="330"/>
            </a:xfrm>
            <a:prstGeom prst="rect">
              <a:avLst/>
            </a:prstGeom>
            <a:solidFill>
              <a:srgbClr val="FFFF00"/>
            </a:solidFill>
            <a:ln w="6350">
              <a:noFill/>
              <a:miter lim="800000"/>
              <a:headEnd/>
              <a:tailEnd/>
            </a:ln>
            <a:effectLst/>
          </p:spPr>
          <p:txBody>
            <a:bodyPr wrap="none" anchor="ctr">
              <a:spAutoFit/>
            </a:bodyPr>
            <a:lstStyle/>
            <a:p>
              <a:pPr algn="ctr"/>
              <a:r>
                <a:rPr lang="en-US" altLang="zh-CN" sz="2800" b="1" dirty="0">
                  <a:solidFill>
                    <a:srgbClr val="0000FF"/>
                  </a:solidFill>
                  <a:latin typeface="Times New Roman" pitchFamily="18" charset="0"/>
                </a:rPr>
                <a:t>t[1,1]</a:t>
              </a:r>
            </a:p>
          </p:txBody>
        </p:sp>
        <p:sp>
          <p:nvSpPr>
            <p:cNvPr id="16" name="Rectangle 14"/>
            <p:cNvSpPr>
              <a:spLocks noChangeArrowheads="1"/>
            </p:cNvSpPr>
            <p:nvPr/>
          </p:nvSpPr>
          <p:spPr bwMode="auto">
            <a:xfrm>
              <a:off x="3962" y="3801"/>
              <a:ext cx="626" cy="330"/>
            </a:xfrm>
            <a:prstGeom prst="rect">
              <a:avLst/>
            </a:prstGeom>
            <a:solidFill>
              <a:srgbClr val="FFFF00"/>
            </a:solidFill>
            <a:ln w="6350">
              <a:noFill/>
              <a:miter lim="800000"/>
              <a:headEnd/>
              <a:tailEnd/>
            </a:ln>
            <a:effectLst/>
          </p:spPr>
          <p:txBody>
            <a:bodyPr wrap="none" anchor="ctr">
              <a:spAutoFit/>
            </a:bodyPr>
            <a:lstStyle/>
            <a:p>
              <a:pPr algn="ctr"/>
              <a:r>
                <a:rPr lang="en-US" altLang="zh-CN" sz="2800" b="1" dirty="0">
                  <a:solidFill>
                    <a:srgbClr val="0000FF"/>
                  </a:solidFill>
                  <a:latin typeface="Times New Roman" pitchFamily="18" charset="0"/>
                </a:rPr>
                <a:t>t[5,5]</a:t>
              </a:r>
            </a:p>
          </p:txBody>
        </p:sp>
        <p:sp>
          <p:nvSpPr>
            <p:cNvPr id="17" name="Rectangle 18"/>
            <p:cNvSpPr>
              <a:spLocks noChangeArrowheads="1"/>
            </p:cNvSpPr>
            <p:nvPr/>
          </p:nvSpPr>
          <p:spPr bwMode="auto">
            <a:xfrm>
              <a:off x="1152" y="2265"/>
              <a:ext cx="626" cy="330"/>
            </a:xfrm>
            <a:prstGeom prst="rect">
              <a:avLst/>
            </a:prstGeom>
            <a:solidFill>
              <a:srgbClr val="FFFF00"/>
            </a:solidFill>
            <a:ln w="6350">
              <a:noFill/>
              <a:miter lim="800000"/>
              <a:headEnd/>
              <a:tailEnd/>
            </a:ln>
            <a:effectLst/>
          </p:spPr>
          <p:txBody>
            <a:bodyPr wrap="none" anchor="ctr">
              <a:spAutoFit/>
            </a:bodyPr>
            <a:lstStyle/>
            <a:p>
              <a:pPr algn="ctr"/>
              <a:r>
                <a:rPr lang="en-US" altLang="zh-CN" sz="2800" b="1" dirty="0">
                  <a:solidFill>
                    <a:srgbClr val="0000FF"/>
                  </a:solidFill>
                  <a:latin typeface="Times New Roman" pitchFamily="18" charset="0"/>
                </a:rPr>
                <a:t>t[2,2]</a:t>
              </a:r>
            </a:p>
          </p:txBody>
        </p:sp>
        <p:sp>
          <p:nvSpPr>
            <p:cNvPr id="18" name="Rectangle 21"/>
            <p:cNvSpPr>
              <a:spLocks noChangeArrowheads="1"/>
            </p:cNvSpPr>
            <p:nvPr/>
          </p:nvSpPr>
          <p:spPr bwMode="auto">
            <a:xfrm>
              <a:off x="2064" y="2793"/>
              <a:ext cx="626" cy="330"/>
            </a:xfrm>
            <a:prstGeom prst="rect">
              <a:avLst/>
            </a:prstGeom>
            <a:solidFill>
              <a:srgbClr val="FFFF00"/>
            </a:solidFill>
            <a:ln w="6350">
              <a:noFill/>
              <a:miter lim="800000"/>
              <a:headEnd/>
              <a:tailEnd/>
            </a:ln>
            <a:effectLst/>
          </p:spPr>
          <p:txBody>
            <a:bodyPr wrap="none" anchor="ctr">
              <a:spAutoFit/>
            </a:bodyPr>
            <a:lstStyle/>
            <a:p>
              <a:pPr algn="ctr"/>
              <a:r>
                <a:rPr lang="en-US" altLang="zh-CN" sz="2800" b="1" dirty="0">
                  <a:solidFill>
                    <a:srgbClr val="0000FF"/>
                  </a:solidFill>
                  <a:latin typeface="Times New Roman" pitchFamily="18" charset="0"/>
                </a:rPr>
                <a:t>t[3,3]</a:t>
              </a:r>
            </a:p>
          </p:txBody>
        </p:sp>
        <p:sp>
          <p:nvSpPr>
            <p:cNvPr id="19" name="Rectangle 22"/>
            <p:cNvSpPr>
              <a:spLocks noChangeArrowheads="1"/>
            </p:cNvSpPr>
            <p:nvPr/>
          </p:nvSpPr>
          <p:spPr bwMode="auto">
            <a:xfrm>
              <a:off x="3024" y="3321"/>
              <a:ext cx="626" cy="330"/>
            </a:xfrm>
            <a:prstGeom prst="rect">
              <a:avLst/>
            </a:prstGeom>
            <a:solidFill>
              <a:srgbClr val="FFFF00"/>
            </a:solidFill>
            <a:ln w="6350">
              <a:noFill/>
              <a:miter lim="800000"/>
              <a:headEnd/>
              <a:tailEnd/>
            </a:ln>
            <a:effectLst/>
          </p:spPr>
          <p:txBody>
            <a:bodyPr wrap="none" anchor="ctr">
              <a:spAutoFit/>
            </a:bodyPr>
            <a:lstStyle/>
            <a:p>
              <a:pPr algn="ctr"/>
              <a:r>
                <a:rPr lang="en-US" altLang="zh-CN" sz="2800" b="1" dirty="0">
                  <a:solidFill>
                    <a:srgbClr val="0000FF"/>
                  </a:solidFill>
                  <a:latin typeface="Times New Roman" pitchFamily="18" charset="0"/>
                </a:rPr>
                <a:t>t[4,4]</a:t>
              </a:r>
            </a:p>
          </p:txBody>
        </p:sp>
      </p:grpSp>
      <p:sp>
        <p:nvSpPr>
          <p:cNvPr id="20" name="TextBox 19"/>
          <p:cNvSpPr txBox="1"/>
          <p:nvPr/>
        </p:nvSpPr>
        <p:spPr>
          <a:xfrm>
            <a:off x="428596" y="4500570"/>
            <a:ext cx="2441694" cy="584775"/>
          </a:xfrm>
          <a:prstGeom prst="rect">
            <a:avLst/>
          </a:prstGeom>
          <a:noFill/>
        </p:spPr>
        <p:txBody>
          <a:bodyPr wrap="none" rtlCol="0">
            <a:spAutoFit/>
          </a:bodyPr>
          <a:lstStyle/>
          <a:p>
            <a:r>
              <a:rPr lang="zh-CN" altLang="en-US" sz="3200" dirty="0"/>
              <a:t>计算</a:t>
            </a:r>
            <a:r>
              <a:rPr lang="en-US" altLang="zh-CN" sz="3200" dirty="0"/>
              <a:t>t(1, 5)</a:t>
            </a:r>
            <a:endParaRPr lang="zh-CN" altLang="en-US" sz="3200" dirty="0"/>
          </a:p>
        </p:txBody>
      </p:sp>
      <p:graphicFrame>
        <p:nvGraphicFramePr>
          <p:cNvPr id="49154" name="Object 2"/>
          <p:cNvGraphicFramePr>
            <a:graphicFrameLocks noChangeAspect="1"/>
          </p:cNvGraphicFramePr>
          <p:nvPr/>
        </p:nvGraphicFramePr>
        <p:xfrm>
          <a:off x="285750" y="5715000"/>
          <a:ext cx="5715000" cy="857250"/>
        </p:xfrm>
        <a:graphic>
          <a:graphicData uri="http://schemas.openxmlformats.org/presentationml/2006/ole">
            <mc:AlternateContent xmlns:mc="http://schemas.openxmlformats.org/markup-compatibility/2006">
              <mc:Choice xmlns:v="urn:schemas-microsoft-com:vml" Requires="v">
                <p:oleObj spid="_x0000_s49441" name="Equation" r:id="rId3" imgW="3555720" imgH="533160" progId="Equation.3">
                  <p:embed/>
                </p:oleObj>
              </mc:Choice>
              <mc:Fallback>
                <p:oleObj name="Equation" r:id="rId3" imgW="3555720" imgH="5331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 y="5715000"/>
                        <a:ext cx="5715000"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0-#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4" presetClass="entr" presetSubtype="0" fill="hold" grpId="0" nodeType="clickEffect">
                                  <p:stCondLst>
                                    <p:cond delay="0"/>
                                  </p:stCondLst>
                                  <p:childTnLst>
                                    <p:set>
                                      <p:cBhvr>
                                        <p:cTn id="18" dur="1" fill="hold">
                                          <p:stCondLst>
                                            <p:cond delay="499"/>
                                          </p:stCondLst>
                                        </p:cTn>
                                        <p:tgtEl>
                                          <p:spTgt spid="7"/>
                                        </p:tgtEl>
                                        <p:attrNameLst>
                                          <p:attrName>style.visibility</p:attrName>
                                        </p:attrNameLst>
                                      </p:cBhvr>
                                      <p:to>
                                        <p:strVal val="visible"/>
                                      </p:to>
                                    </p:set>
                                    <p:anim to="" calcmode="lin" valueType="num">
                                      <p:cBhvr>
                                        <p:cTn id="19" dur="1" fill="hold"/>
                                        <p:tgtEl>
                                          <p:spTgt spid="7"/>
                                        </p:tgtEl>
                                        <p:attrNameLst>
                                          <p:attrName/>
                                        </p:attrNameLst>
                                      </p:cBhvr>
                                    </p:anim>
                                  </p:childTnLst>
                                </p:cTn>
                              </p:par>
                            </p:childTnLst>
                          </p:cTn>
                        </p:par>
                      </p:childTnLst>
                    </p:cTn>
                  </p:par>
                  <p:par>
                    <p:cTn id="20" fill="hold">
                      <p:stCondLst>
                        <p:cond delay="indefinite"/>
                      </p:stCondLst>
                      <p:childTnLst>
                        <p:par>
                          <p:cTn id="21" fill="hold">
                            <p:stCondLst>
                              <p:cond delay="0"/>
                            </p:stCondLst>
                            <p:childTnLst>
                              <p:par>
                                <p:cTn id="22" presetID="24" presetClass="entr" presetSubtype="0" fill="hold" grpId="0" nodeType="clickEffect">
                                  <p:stCondLst>
                                    <p:cond delay="0"/>
                                  </p:stCondLst>
                                  <p:childTnLst>
                                    <p:set>
                                      <p:cBhvr>
                                        <p:cTn id="23" dur="1" fill="hold">
                                          <p:stCondLst>
                                            <p:cond delay="499"/>
                                          </p:stCondLst>
                                        </p:cTn>
                                        <p:tgtEl>
                                          <p:spTgt spid="12"/>
                                        </p:tgtEl>
                                        <p:attrNameLst>
                                          <p:attrName>style.visibility</p:attrName>
                                        </p:attrNameLst>
                                      </p:cBhvr>
                                      <p:to>
                                        <p:strVal val="visible"/>
                                      </p:to>
                                    </p:set>
                                    <p:anim to="" calcmode="lin" valueType="num">
                                      <p:cBhvr>
                                        <p:cTn id="24" dur="1" fill="hold"/>
                                        <p:tgtEl>
                                          <p:spTgt spid="12"/>
                                        </p:tgtEl>
                                        <p:attrNameLst>
                                          <p:attrName/>
                                        </p:attrNameLst>
                                      </p:cBhvr>
                                    </p:anim>
                                  </p:childTnLst>
                                </p:cTn>
                              </p:par>
                            </p:childTnLst>
                          </p:cTn>
                        </p:par>
                      </p:childTnLst>
                    </p:cTn>
                  </p:par>
                  <p:par>
                    <p:cTn id="25" fill="hold">
                      <p:stCondLst>
                        <p:cond delay="indefinite"/>
                      </p:stCondLst>
                      <p:childTnLst>
                        <p:par>
                          <p:cTn id="26" fill="hold">
                            <p:stCondLst>
                              <p:cond delay="0"/>
                            </p:stCondLst>
                            <p:childTnLst>
                              <p:par>
                                <p:cTn id="27" presetID="24" presetClass="entr" presetSubtype="0" fill="hold" grpId="0" nodeType="clickEffect">
                                  <p:stCondLst>
                                    <p:cond delay="0"/>
                                  </p:stCondLst>
                                  <p:childTnLst>
                                    <p:set>
                                      <p:cBhvr>
                                        <p:cTn id="28" dur="1" fill="hold">
                                          <p:stCondLst>
                                            <p:cond delay="499"/>
                                          </p:stCondLst>
                                        </p:cTn>
                                        <p:tgtEl>
                                          <p:spTgt spid="13"/>
                                        </p:tgtEl>
                                        <p:attrNameLst>
                                          <p:attrName>style.visibility</p:attrName>
                                        </p:attrNameLst>
                                      </p:cBhvr>
                                      <p:to>
                                        <p:strVal val="visible"/>
                                      </p:to>
                                    </p:set>
                                    <p:anim to="" calcmode="lin" valueType="num">
                                      <p:cBhvr>
                                        <p:cTn id="29" dur="1" fill="hold"/>
                                        <p:tgtEl>
                                          <p:spTgt spid="13"/>
                                        </p:tgtEl>
                                        <p:attrNameLst>
                                          <p:attrName/>
                                        </p:attrNameLst>
                                      </p:cBhvr>
                                    </p:anim>
                                  </p:childTnLst>
                                </p:cTn>
                              </p:par>
                            </p:childTnLst>
                          </p:cTn>
                        </p:par>
                      </p:childTnLst>
                    </p:cTn>
                  </p:par>
                  <p:par>
                    <p:cTn id="30" fill="hold">
                      <p:stCondLst>
                        <p:cond delay="indefinite"/>
                      </p:stCondLst>
                      <p:childTnLst>
                        <p:par>
                          <p:cTn id="31" fill="hold">
                            <p:stCondLst>
                              <p:cond delay="0"/>
                            </p:stCondLst>
                            <p:childTnLst>
                              <p:par>
                                <p:cTn id="32" presetID="24" presetClass="entr" presetSubtype="0" fill="hold" grpId="0" nodeType="clickEffect">
                                  <p:stCondLst>
                                    <p:cond delay="0"/>
                                  </p:stCondLst>
                                  <p:childTnLst>
                                    <p:set>
                                      <p:cBhvr>
                                        <p:cTn id="33" dur="1" fill="hold">
                                          <p:stCondLst>
                                            <p:cond delay="499"/>
                                          </p:stCondLst>
                                        </p:cTn>
                                        <p:tgtEl>
                                          <p:spTgt spid="10"/>
                                        </p:tgtEl>
                                        <p:attrNameLst>
                                          <p:attrName>style.visibility</p:attrName>
                                        </p:attrNameLst>
                                      </p:cBhvr>
                                      <p:to>
                                        <p:strVal val="visible"/>
                                      </p:to>
                                    </p:set>
                                    <p:anim to="" calcmode="lin" valueType="num">
                                      <p:cBhvr>
                                        <p:cTn id="34" dur="1" fill="hold"/>
                                        <p:tgtEl>
                                          <p:spTgt spid="10"/>
                                        </p:tgtEl>
                                        <p:attrNameLst>
                                          <p:attrName/>
                                        </p:attrNameLst>
                                      </p:cBhvr>
                                    </p:anim>
                                  </p:childTnLst>
                                </p:cTn>
                              </p:par>
                            </p:childTnLst>
                          </p:cTn>
                        </p:par>
                      </p:childTnLst>
                    </p:cTn>
                  </p:par>
                  <p:par>
                    <p:cTn id="35" fill="hold">
                      <p:stCondLst>
                        <p:cond delay="indefinite"/>
                      </p:stCondLst>
                      <p:childTnLst>
                        <p:par>
                          <p:cTn id="36" fill="hold">
                            <p:stCondLst>
                              <p:cond delay="0"/>
                            </p:stCondLst>
                            <p:childTnLst>
                              <p:par>
                                <p:cTn id="37" presetID="24" presetClass="entr" presetSubtype="0" fill="hold" grpId="0" nodeType="clickEffect">
                                  <p:stCondLst>
                                    <p:cond delay="0"/>
                                  </p:stCondLst>
                                  <p:childTnLst>
                                    <p:set>
                                      <p:cBhvr>
                                        <p:cTn id="38" dur="1" fill="hold">
                                          <p:stCondLst>
                                            <p:cond delay="499"/>
                                          </p:stCondLst>
                                        </p:cTn>
                                        <p:tgtEl>
                                          <p:spTgt spid="6"/>
                                        </p:tgtEl>
                                        <p:attrNameLst>
                                          <p:attrName>style.visibility</p:attrName>
                                        </p:attrNameLst>
                                      </p:cBhvr>
                                      <p:to>
                                        <p:strVal val="visible"/>
                                      </p:to>
                                    </p:set>
                                    <p:anim to="" calcmode="lin" valueType="num">
                                      <p:cBhvr>
                                        <p:cTn id="39" dur="1" fill="hold"/>
                                        <p:tgtEl>
                                          <p:spTgt spid="6"/>
                                        </p:tgtEl>
                                        <p:attrNameLst>
                                          <p:attrName/>
                                        </p:attrNameLst>
                                      </p:cBhvr>
                                    </p:anim>
                                  </p:childTnLst>
                                </p:cTn>
                              </p:par>
                            </p:childTnLst>
                          </p:cTn>
                        </p:par>
                      </p:childTnLst>
                    </p:cTn>
                  </p:par>
                  <p:par>
                    <p:cTn id="40" fill="hold">
                      <p:stCondLst>
                        <p:cond delay="indefinite"/>
                      </p:stCondLst>
                      <p:childTnLst>
                        <p:par>
                          <p:cTn id="41" fill="hold">
                            <p:stCondLst>
                              <p:cond delay="0"/>
                            </p:stCondLst>
                            <p:childTnLst>
                              <p:par>
                                <p:cTn id="42" presetID="24" presetClass="entr" presetSubtype="0" fill="hold" grpId="0" nodeType="clickEffect">
                                  <p:stCondLst>
                                    <p:cond delay="0"/>
                                  </p:stCondLst>
                                  <p:childTnLst>
                                    <p:set>
                                      <p:cBhvr>
                                        <p:cTn id="43" dur="1" fill="hold">
                                          <p:stCondLst>
                                            <p:cond delay="499"/>
                                          </p:stCondLst>
                                        </p:cTn>
                                        <p:tgtEl>
                                          <p:spTgt spid="11"/>
                                        </p:tgtEl>
                                        <p:attrNameLst>
                                          <p:attrName>style.visibility</p:attrName>
                                        </p:attrNameLst>
                                      </p:cBhvr>
                                      <p:to>
                                        <p:strVal val="visible"/>
                                      </p:to>
                                    </p:set>
                                    <p:anim to="" calcmode="lin" valueType="num">
                                      <p:cBhvr>
                                        <p:cTn id="44" dur="1" fill="hold"/>
                                        <p:tgtEl>
                                          <p:spTgt spid="11"/>
                                        </p:tgtEl>
                                        <p:attrNameLst>
                                          <p:attrName/>
                                        </p:attrNameLst>
                                      </p:cBhvr>
                                    </p:anim>
                                  </p:childTnLst>
                                </p:cTn>
                              </p:par>
                            </p:childTnLst>
                          </p:cTn>
                        </p:par>
                      </p:childTnLst>
                    </p:cTn>
                  </p:par>
                  <p:par>
                    <p:cTn id="45" fill="hold">
                      <p:stCondLst>
                        <p:cond delay="indefinite"/>
                      </p:stCondLst>
                      <p:childTnLst>
                        <p:par>
                          <p:cTn id="46" fill="hold">
                            <p:stCondLst>
                              <p:cond delay="0"/>
                            </p:stCondLst>
                            <p:childTnLst>
                              <p:par>
                                <p:cTn id="47" presetID="24" presetClass="entr" presetSubtype="0" fill="hold" grpId="0" nodeType="clickEffect">
                                  <p:stCondLst>
                                    <p:cond delay="0"/>
                                  </p:stCondLst>
                                  <p:childTnLst>
                                    <p:set>
                                      <p:cBhvr>
                                        <p:cTn id="48" dur="1" fill="hold">
                                          <p:stCondLst>
                                            <p:cond delay="499"/>
                                          </p:stCondLst>
                                        </p:cTn>
                                        <p:tgtEl>
                                          <p:spTgt spid="9"/>
                                        </p:tgtEl>
                                        <p:attrNameLst>
                                          <p:attrName>style.visibility</p:attrName>
                                        </p:attrNameLst>
                                      </p:cBhvr>
                                      <p:to>
                                        <p:strVal val="visible"/>
                                      </p:to>
                                    </p:set>
                                    <p:anim to="" calcmode="lin" valueType="num">
                                      <p:cBhvr>
                                        <p:cTn id="49" dur="1" fill="hold"/>
                                        <p:tgtEl>
                                          <p:spTgt spid="9"/>
                                        </p:tgtEl>
                                        <p:attrNameLst>
                                          <p:attrName/>
                                        </p:attrNameLst>
                                      </p:cBhvr>
                                    </p:anim>
                                  </p:childTnLst>
                                </p:cTn>
                              </p:par>
                            </p:childTnLst>
                          </p:cTn>
                        </p:par>
                      </p:childTnLst>
                    </p:cTn>
                  </p:par>
                  <p:par>
                    <p:cTn id="50" fill="hold">
                      <p:stCondLst>
                        <p:cond delay="indefinite"/>
                      </p:stCondLst>
                      <p:childTnLst>
                        <p:par>
                          <p:cTn id="51" fill="hold">
                            <p:stCondLst>
                              <p:cond delay="0"/>
                            </p:stCondLst>
                            <p:childTnLst>
                              <p:par>
                                <p:cTn id="52" presetID="24" presetClass="entr" presetSubtype="0" fill="hold" grpId="0" nodeType="clickEffect">
                                  <p:stCondLst>
                                    <p:cond delay="0"/>
                                  </p:stCondLst>
                                  <p:childTnLst>
                                    <p:set>
                                      <p:cBhvr>
                                        <p:cTn id="53" dur="1" fill="hold">
                                          <p:stCondLst>
                                            <p:cond delay="499"/>
                                          </p:stCondLst>
                                        </p:cTn>
                                        <p:tgtEl>
                                          <p:spTgt spid="5"/>
                                        </p:tgtEl>
                                        <p:attrNameLst>
                                          <p:attrName>style.visibility</p:attrName>
                                        </p:attrNameLst>
                                      </p:cBhvr>
                                      <p:to>
                                        <p:strVal val="visible"/>
                                      </p:to>
                                    </p:set>
                                    <p:anim to="" calcmode="lin" valueType="num">
                                      <p:cBhvr>
                                        <p:cTn id="54" dur="1" fill="hold"/>
                                        <p:tgtEl>
                                          <p:spTgt spid="5"/>
                                        </p:tgtEl>
                                        <p:attrNameLst>
                                          <p:attrName/>
                                        </p:attrNameLst>
                                      </p:cBhvr>
                                    </p:anim>
                                  </p:childTnLst>
                                </p:cTn>
                              </p:par>
                            </p:childTnLst>
                          </p:cTn>
                        </p:par>
                      </p:childTnLst>
                    </p:cTn>
                  </p:par>
                  <p:par>
                    <p:cTn id="55" fill="hold">
                      <p:stCondLst>
                        <p:cond delay="indefinite"/>
                      </p:stCondLst>
                      <p:childTnLst>
                        <p:par>
                          <p:cTn id="56" fill="hold">
                            <p:stCondLst>
                              <p:cond delay="0"/>
                            </p:stCondLst>
                            <p:childTnLst>
                              <p:par>
                                <p:cTn id="57" presetID="24" presetClass="entr" presetSubtype="0" fill="hold" grpId="0" nodeType="clickEffect">
                                  <p:stCondLst>
                                    <p:cond delay="0"/>
                                  </p:stCondLst>
                                  <p:childTnLst>
                                    <p:set>
                                      <p:cBhvr>
                                        <p:cTn id="58" dur="1" fill="hold">
                                          <p:stCondLst>
                                            <p:cond delay="499"/>
                                          </p:stCondLst>
                                        </p:cTn>
                                        <p:tgtEl>
                                          <p:spTgt spid="8"/>
                                        </p:tgtEl>
                                        <p:attrNameLst>
                                          <p:attrName>style.visibility</p:attrName>
                                        </p:attrNameLst>
                                      </p:cBhvr>
                                      <p:to>
                                        <p:strVal val="visible"/>
                                      </p:to>
                                    </p:set>
                                    <p:anim to="" calcmode="lin" valueType="num">
                                      <p:cBhvr>
                                        <p:cTn id="59" dur="1" fill="hold"/>
                                        <p:tgtEl>
                                          <p:spTgt spid="8"/>
                                        </p:tgtEl>
                                        <p:attrNameLst>
                                          <p:attrName/>
                                        </p:attrNameLst>
                                      </p:cBhvr>
                                    </p:anim>
                                  </p:childTnLst>
                                </p:cTn>
                              </p:par>
                            </p:childTnLst>
                          </p:cTn>
                        </p:par>
                      </p:childTnLst>
                    </p:cTn>
                  </p:par>
                  <p:par>
                    <p:cTn id="60" fill="hold">
                      <p:stCondLst>
                        <p:cond delay="indefinite"/>
                      </p:stCondLst>
                      <p:childTnLst>
                        <p:par>
                          <p:cTn id="61" fill="hold">
                            <p:stCondLst>
                              <p:cond delay="0"/>
                            </p:stCondLst>
                            <p:childTnLst>
                              <p:par>
                                <p:cTn id="62" presetID="24" presetClass="entr" presetSubtype="0" fill="hold" grpId="0" nodeType="clickEffect">
                                  <p:stCondLst>
                                    <p:cond delay="0"/>
                                  </p:stCondLst>
                                  <p:childTnLst>
                                    <p:set>
                                      <p:cBhvr>
                                        <p:cTn id="63" dur="1" fill="hold">
                                          <p:stCondLst>
                                            <p:cond delay="499"/>
                                          </p:stCondLst>
                                        </p:cTn>
                                        <p:tgtEl>
                                          <p:spTgt spid="4"/>
                                        </p:tgtEl>
                                        <p:attrNameLst>
                                          <p:attrName>style.visibility</p:attrName>
                                        </p:attrNameLst>
                                      </p:cBhvr>
                                      <p:to>
                                        <p:strVal val="visible"/>
                                      </p:to>
                                    </p:set>
                                    <p:anim to="" calcmode="lin" valueType="num">
                                      <p:cBhvr>
                                        <p:cTn id="64" dur="1" fill="hold"/>
                                        <p:tgtEl>
                                          <p:spTgt spid="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P spid="6" grpId="0" animBg="1" autoUpdateAnimBg="0"/>
      <p:bldP spid="7" grpId="0" animBg="1" autoUpdateAnimBg="0"/>
      <p:bldP spid="8" grpId="0" animBg="1" autoUpdateAnimBg="0"/>
      <p:bldP spid="9" grpId="0" animBg="1" autoUpdateAnimBg="0"/>
      <p:bldP spid="10" grpId="0" animBg="1" autoUpdateAnimBg="0"/>
      <p:bldP spid="11" grpId="0" animBg="1" autoUpdateAnimBg="0"/>
      <p:bldP spid="12" grpId="0" animBg="1" autoUpdateAnimBg="0"/>
      <p:bldP spid="13" grpId="0" animBg="1" autoUpdateAnimBg="0"/>
      <p:bldP spid="2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凸多边形最优三角剖分</a:t>
            </a:r>
          </a:p>
        </p:txBody>
      </p:sp>
      <p:sp>
        <p:nvSpPr>
          <p:cNvPr id="3" name="内容占位符 2"/>
          <p:cNvSpPr>
            <a:spLocks noGrp="1"/>
          </p:cNvSpPr>
          <p:nvPr>
            <p:ph idx="1"/>
          </p:nvPr>
        </p:nvSpPr>
        <p:spPr/>
        <p:txBody>
          <a:bodyPr/>
          <a:lstStyle/>
          <a:p>
            <a:r>
              <a:rPr lang="zh-CN" altLang="en-US" dirty="0"/>
              <a:t>动态规划方法</a:t>
            </a:r>
            <a:endParaRPr lang="en-US" altLang="zh-CN" dirty="0"/>
          </a:p>
          <a:p>
            <a:endParaRPr lang="zh-CN" altLang="en-US" dirty="0"/>
          </a:p>
        </p:txBody>
      </p:sp>
      <p:grpSp>
        <p:nvGrpSpPr>
          <p:cNvPr id="4" name="Group 19"/>
          <p:cNvGrpSpPr>
            <a:grpSpLocks/>
          </p:cNvGrpSpPr>
          <p:nvPr/>
        </p:nvGrpSpPr>
        <p:grpSpPr bwMode="auto">
          <a:xfrm>
            <a:off x="1142976" y="2428868"/>
            <a:ext cx="6904038" cy="3802063"/>
            <a:chOff x="240" y="1736"/>
            <a:chExt cx="4349" cy="2395"/>
          </a:xfrm>
        </p:grpSpPr>
        <p:sp>
          <p:nvSpPr>
            <p:cNvPr id="5" name="Rectangle 3"/>
            <p:cNvSpPr>
              <a:spLocks noChangeArrowheads="1"/>
            </p:cNvSpPr>
            <p:nvPr/>
          </p:nvSpPr>
          <p:spPr bwMode="auto">
            <a:xfrm>
              <a:off x="3963" y="1737"/>
              <a:ext cx="626" cy="330"/>
            </a:xfrm>
            <a:prstGeom prst="rect">
              <a:avLst/>
            </a:prstGeom>
            <a:solidFill>
              <a:srgbClr val="FF0000"/>
            </a:solidFill>
            <a:ln w="6350">
              <a:noFill/>
              <a:miter lim="800000"/>
              <a:headEnd/>
              <a:tailEnd/>
            </a:ln>
            <a:effectLst/>
          </p:spPr>
          <p:txBody>
            <a:bodyPr wrap="none" anchor="ctr">
              <a:spAutoFit/>
            </a:bodyPr>
            <a:lstStyle/>
            <a:p>
              <a:pPr algn="ctr"/>
              <a:r>
                <a:rPr lang="en-US" altLang="zh-CN" sz="2800" b="1" dirty="0">
                  <a:solidFill>
                    <a:schemeClr val="bg1"/>
                  </a:solidFill>
                  <a:latin typeface="Times New Roman" pitchFamily="18" charset="0"/>
                </a:rPr>
                <a:t>t[1,5]</a:t>
              </a:r>
            </a:p>
          </p:txBody>
        </p:sp>
        <p:sp>
          <p:nvSpPr>
            <p:cNvPr id="6" name="Rectangle 5"/>
            <p:cNvSpPr>
              <a:spLocks noChangeArrowheads="1"/>
            </p:cNvSpPr>
            <p:nvPr/>
          </p:nvSpPr>
          <p:spPr bwMode="auto">
            <a:xfrm>
              <a:off x="3024" y="1736"/>
              <a:ext cx="626" cy="330"/>
            </a:xfrm>
            <a:prstGeom prst="rect">
              <a:avLst/>
            </a:prstGeom>
            <a:solidFill>
              <a:srgbClr val="FFFF00"/>
            </a:solidFill>
            <a:ln w="6350">
              <a:noFill/>
              <a:miter lim="800000"/>
              <a:headEnd/>
              <a:tailEnd/>
            </a:ln>
            <a:effectLst/>
          </p:spPr>
          <p:txBody>
            <a:bodyPr wrap="none" anchor="ctr">
              <a:spAutoFit/>
            </a:bodyPr>
            <a:lstStyle/>
            <a:p>
              <a:pPr algn="ctr"/>
              <a:r>
                <a:rPr lang="en-US" altLang="zh-CN" sz="2800" b="1" dirty="0">
                  <a:solidFill>
                    <a:srgbClr val="0000FF"/>
                  </a:solidFill>
                  <a:latin typeface="Times New Roman" pitchFamily="18" charset="0"/>
                </a:rPr>
                <a:t>t[1,4]</a:t>
              </a:r>
            </a:p>
          </p:txBody>
        </p:sp>
        <p:sp>
          <p:nvSpPr>
            <p:cNvPr id="7" name="Rectangle 6"/>
            <p:cNvSpPr>
              <a:spLocks noChangeArrowheads="1"/>
            </p:cNvSpPr>
            <p:nvPr/>
          </p:nvSpPr>
          <p:spPr bwMode="auto">
            <a:xfrm>
              <a:off x="2064" y="1736"/>
              <a:ext cx="626" cy="330"/>
            </a:xfrm>
            <a:prstGeom prst="rect">
              <a:avLst/>
            </a:prstGeom>
            <a:solidFill>
              <a:srgbClr val="FFFF00"/>
            </a:solidFill>
            <a:ln w="6350">
              <a:noFill/>
              <a:miter lim="800000"/>
              <a:headEnd/>
              <a:tailEnd/>
            </a:ln>
            <a:effectLst/>
          </p:spPr>
          <p:txBody>
            <a:bodyPr wrap="none" anchor="ctr">
              <a:spAutoFit/>
            </a:bodyPr>
            <a:lstStyle/>
            <a:p>
              <a:pPr algn="ctr"/>
              <a:r>
                <a:rPr lang="en-US" altLang="zh-CN" sz="2800" b="1" dirty="0">
                  <a:solidFill>
                    <a:srgbClr val="0000FF"/>
                  </a:solidFill>
                  <a:latin typeface="Times New Roman" pitchFamily="18" charset="0"/>
                </a:rPr>
                <a:t>t[1,3]</a:t>
              </a:r>
            </a:p>
          </p:txBody>
        </p:sp>
        <p:sp>
          <p:nvSpPr>
            <p:cNvPr id="8" name="Rectangle 7"/>
            <p:cNvSpPr>
              <a:spLocks noChangeArrowheads="1"/>
            </p:cNvSpPr>
            <p:nvPr/>
          </p:nvSpPr>
          <p:spPr bwMode="auto">
            <a:xfrm>
              <a:off x="1152" y="1736"/>
              <a:ext cx="626" cy="330"/>
            </a:xfrm>
            <a:prstGeom prst="rect">
              <a:avLst/>
            </a:prstGeom>
            <a:solidFill>
              <a:srgbClr val="FFFF00"/>
            </a:solidFill>
            <a:ln w="6350">
              <a:noFill/>
              <a:miter lim="800000"/>
              <a:headEnd/>
              <a:tailEnd/>
            </a:ln>
            <a:effectLst/>
          </p:spPr>
          <p:txBody>
            <a:bodyPr wrap="none" anchor="ctr">
              <a:spAutoFit/>
            </a:bodyPr>
            <a:lstStyle/>
            <a:p>
              <a:pPr algn="ctr"/>
              <a:r>
                <a:rPr lang="en-US" altLang="zh-CN" sz="2800" b="1" dirty="0">
                  <a:solidFill>
                    <a:srgbClr val="0000FF"/>
                  </a:solidFill>
                  <a:latin typeface="Times New Roman" pitchFamily="18" charset="0"/>
                </a:rPr>
                <a:t>t[1,2]</a:t>
              </a:r>
            </a:p>
          </p:txBody>
        </p:sp>
        <p:sp>
          <p:nvSpPr>
            <p:cNvPr id="9" name="Rectangle 8"/>
            <p:cNvSpPr>
              <a:spLocks noChangeArrowheads="1"/>
            </p:cNvSpPr>
            <p:nvPr/>
          </p:nvSpPr>
          <p:spPr bwMode="auto">
            <a:xfrm>
              <a:off x="240" y="1736"/>
              <a:ext cx="626" cy="330"/>
            </a:xfrm>
            <a:prstGeom prst="rect">
              <a:avLst/>
            </a:prstGeom>
            <a:solidFill>
              <a:srgbClr val="FFFF00"/>
            </a:solidFill>
            <a:ln w="6350">
              <a:noFill/>
              <a:miter lim="800000"/>
              <a:headEnd/>
              <a:tailEnd/>
            </a:ln>
            <a:effectLst/>
          </p:spPr>
          <p:txBody>
            <a:bodyPr wrap="none" anchor="ctr">
              <a:spAutoFit/>
            </a:bodyPr>
            <a:lstStyle/>
            <a:p>
              <a:pPr algn="ctr"/>
              <a:r>
                <a:rPr lang="en-US" altLang="zh-CN" sz="2800" b="1" dirty="0">
                  <a:solidFill>
                    <a:srgbClr val="0000FF"/>
                  </a:solidFill>
                  <a:latin typeface="Times New Roman" pitchFamily="18" charset="0"/>
                </a:rPr>
                <a:t>t[1,1]</a:t>
              </a:r>
            </a:p>
          </p:txBody>
        </p:sp>
        <p:sp>
          <p:nvSpPr>
            <p:cNvPr id="10" name="Rectangle 9"/>
            <p:cNvSpPr>
              <a:spLocks noChangeArrowheads="1"/>
            </p:cNvSpPr>
            <p:nvPr/>
          </p:nvSpPr>
          <p:spPr bwMode="auto">
            <a:xfrm>
              <a:off x="3962" y="2256"/>
              <a:ext cx="626" cy="330"/>
            </a:xfrm>
            <a:prstGeom prst="rect">
              <a:avLst/>
            </a:prstGeom>
            <a:solidFill>
              <a:srgbClr val="FFFF00"/>
            </a:solidFill>
            <a:ln w="6350">
              <a:noFill/>
              <a:miter lim="800000"/>
              <a:headEnd/>
              <a:tailEnd/>
            </a:ln>
            <a:effectLst/>
          </p:spPr>
          <p:txBody>
            <a:bodyPr wrap="none" anchor="ctr">
              <a:spAutoFit/>
            </a:bodyPr>
            <a:lstStyle/>
            <a:p>
              <a:pPr algn="ctr"/>
              <a:r>
                <a:rPr lang="en-US" altLang="zh-CN" sz="2800" b="1" dirty="0">
                  <a:solidFill>
                    <a:srgbClr val="0000FF"/>
                  </a:solidFill>
                  <a:latin typeface="Times New Roman" pitchFamily="18" charset="0"/>
                </a:rPr>
                <a:t>t[2,5]</a:t>
              </a:r>
            </a:p>
          </p:txBody>
        </p:sp>
        <p:sp>
          <p:nvSpPr>
            <p:cNvPr id="11" name="Rectangle 10"/>
            <p:cNvSpPr>
              <a:spLocks noChangeArrowheads="1"/>
            </p:cNvSpPr>
            <p:nvPr/>
          </p:nvSpPr>
          <p:spPr bwMode="auto">
            <a:xfrm>
              <a:off x="3962" y="2784"/>
              <a:ext cx="626" cy="330"/>
            </a:xfrm>
            <a:prstGeom prst="rect">
              <a:avLst/>
            </a:prstGeom>
            <a:solidFill>
              <a:srgbClr val="FFFF00"/>
            </a:solidFill>
            <a:ln w="6350">
              <a:noFill/>
              <a:miter lim="800000"/>
              <a:headEnd/>
              <a:tailEnd/>
            </a:ln>
            <a:effectLst/>
          </p:spPr>
          <p:txBody>
            <a:bodyPr wrap="none" anchor="ctr">
              <a:spAutoFit/>
            </a:bodyPr>
            <a:lstStyle/>
            <a:p>
              <a:pPr algn="ctr"/>
              <a:r>
                <a:rPr lang="en-US" altLang="zh-CN" sz="2800" b="1" dirty="0">
                  <a:solidFill>
                    <a:srgbClr val="0000FF"/>
                  </a:solidFill>
                  <a:latin typeface="Times New Roman" pitchFamily="18" charset="0"/>
                </a:rPr>
                <a:t>t[3,5]</a:t>
              </a:r>
            </a:p>
          </p:txBody>
        </p:sp>
        <p:sp>
          <p:nvSpPr>
            <p:cNvPr id="12" name="Rectangle 11"/>
            <p:cNvSpPr>
              <a:spLocks noChangeArrowheads="1"/>
            </p:cNvSpPr>
            <p:nvPr/>
          </p:nvSpPr>
          <p:spPr bwMode="auto">
            <a:xfrm>
              <a:off x="3962" y="3312"/>
              <a:ext cx="626" cy="330"/>
            </a:xfrm>
            <a:prstGeom prst="rect">
              <a:avLst/>
            </a:prstGeom>
            <a:solidFill>
              <a:srgbClr val="FFFF00"/>
            </a:solidFill>
            <a:ln w="6350">
              <a:noFill/>
              <a:miter lim="800000"/>
              <a:headEnd/>
              <a:tailEnd/>
            </a:ln>
            <a:effectLst/>
          </p:spPr>
          <p:txBody>
            <a:bodyPr wrap="none" anchor="ctr">
              <a:spAutoFit/>
            </a:bodyPr>
            <a:lstStyle/>
            <a:p>
              <a:pPr algn="ctr"/>
              <a:r>
                <a:rPr lang="en-US" altLang="zh-CN" sz="2800" b="1" dirty="0">
                  <a:solidFill>
                    <a:srgbClr val="0000FF"/>
                  </a:solidFill>
                  <a:latin typeface="Times New Roman" pitchFamily="18" charset="0"/>
                </a:rPr>
                <a:t>t[4,5]</a:t>
              </a:r>
            </a:p>
          </p:txBody>
        </p:sp>
        <p:sp>
          <p:nvSpPr>
            <p:cNvPr id="13" name="Rectangle 12"/>
            <p:cNvSpPr>
              <a:spLocks noChangeArrowheads="1"/>
            </p:cNvSpPr>
            <p:nvPr/>
          </p:nvSpPr>
          <p:spPr bwMode="auto">
            <a:xfrm>
              <a:off x="3962" y="3801"/>
              <a:ext cx="626" cy="330"/>
            </a:xfrm>
            <a:prstGeom prst="rect">
              <a:avLst/>
            </a:prstGeom>
            <a:solidFill>
              <a:srgbClr val="FFFF00"/>
            </a:solidFill>
            <a:ln w="6350">
              <a:noFill/>
              <a:miter lim="800000"/>
              <a:headEnd/>
              <a:tailEnd/>
            </a:ln>
            <a:effectLst/>
          </p:spPr>
          <p:txBody>
            <a:bodyPr wrap="none" anchor="ctr">
              <a:spAutoFit/>
            </a:bodyPr>
            <a:lstStyle/>
            <a:p>
              <a:pPr algn="ctr"/>
              <a:r>
                <a:rPr lang="en-US" altLang="zh-CN" sz="2800" b="1" dirty="0">
                  <a:solidFill>
                    <a:srgbClr val="0000FF"/>
                  </a:solidFill>
                  <a:latin typeface="Times New Roman" pitchFamily="18" charset="0"/>
                </a:rPr>
                <a:t>t[5,5]</a:t>
              </a:r>
            </a:p>
          </p:txBody>
        </p:sp>
        <p:sp>
          <p:nvSpPr>
            <p:cNvPr id="14" name="Rectangle 13"/>
            <p:cNvSpPr>
              <a:spLocks noChangeArrowheads="1"/>
            </p:cNvSpPr>
            <p:nvPr/>
          </p:nvSpPr>
          <p:spPr bwMode="auto">
            <a:xfrm>
              <a:off x="3024" y="2265"/>
              <a:ext cx="626" cy="330"/>
            </a:xfrm>
            <a:prstGeom prst="rect">
              <a:avLst/>
            </a:prstGeom>
            <a:solidFill>
              <a:srgbClr val="FFFF00"/>
            </a:solidFill>
            <a:ln w="6350">
              <a:noFill/>
              <a:miter lim="800000"/>
              <a:headEnd/>
              <a:tailEnd/>
            </a:ln>
            <a:effectLst/>
          </p:spPr>
          <p:txBody>
            <a:bodyPr wrap="none" anchor="ctr">
              <a:spAutoFit/>
            </a:bodyPr>
            <a:lstStyle/>
            <a:p>
              <a:pPr algn="ctr"/>
              <a:r>
                <a:rPr lang="en-US" altLang="zh-CN" sz="2800" b="1" dirty="0">
                  <a:solidFill>
                    <a:srgbClr val="0000FF"/>
                  </a:solidFill>
                  <a:latin typeface="Times New Roman" pitchFamily="18" charset="0"/>
                </a:rPr>
                <a:t>t[2,4]</a:t>
              </a:r>
            </a:p>
          </p:txBody>
        </p:sp>
        <p:sp>
          <p:nvSpPr>
            <p:cNvPr id="15" name="Rectangle 14"/>
            <p:cNvSpPr>
              <a:spLocks noChangeArrowheads="1"/>
            </p:cNvSpPr>
            <p:nvPr/>
          </p:nvSpPr>
          <p:spPr bwMode="auto">
            <a:xfrm>
              <a:off x="2064" y="2265"/>
              <a:ext cx="626" cy="330"/>
            </a:xfrm>
            <a:prstGeom prst="rect">
              <a:avLst/>
            </a:prstGeom>
            <a:solidFill>
              <a:srgbClr val="FFFF00"/>
            </a:solidFill>
            <a:ln w="6350">
              <a:noFill/>
              <a:miter lim="800000"/>
              <a:headEnd/>
              <a:tailEnd/>
            </a:ln>
            <a:effectLst/>
          </p:spPr>
          <p:txBody>
            <a:bodyPr wrap="none" anchor="ctr">
              <a:spAutoFit/>
            </a:bodyPr>
            <a:lstStyle/>
            <a:p>
              <a:pPr algn="ctr"/>
              <a:r>
                <a:rPr lang="en-US" altLang="zh-CN" sz="2800" b="1" dirty="0">
                  <a:solidFill>
                    <a:srgbClr val="0000FF"/>
                  </a:solidFill>
                  <a:latin typeface="Times New Roman" pitchFamily="18" charset="0"/>
                </a:rPr>
                <a:t>t[2,3]</a:t>
              </a:r>
            </a:p>
          </p:txBody>
        </p:sp>
        <p:sp>
          <p:nvSpPr>
            <p:cNvPr id="16" name="Rectangle 15"/>
            <p:cNvSpPr>
              <a:spLocks noChangeArrowheads="1"/>
            </p:cNvSpPr>
            <p:nvPr/>
          </p:nvSpPr>
          <p:spPr bwMode="auto">
            <a:xfrm>
              <a:off x="1152" y="2265"/>
              <a:ext cx="626" cy="330"/>
            </a:xfrm>
            <a:prstGeom prst="rect">
              <a:avLst/>
            </a:prstGeom>
            <a:solidFill>
              <a:srgbClr val="FFFF00"/>
            </a:solidFill>
            <a:ln w="6350">
              <a:noFill/>
              <a:miter lim="800000"/>
              <a:headEnd/>
              <a:tailEnd/>
            </a:ln>
            <a:effectLst/>
          </p:spPr>
          <p:txBody>
            <a:bodyPr wrap="none" anchor="ctr">
              <a:spAutoFit/>
            </a:bodyPr>
            <a:lstStyle/>
            <a:p>
              <a:pPr algn="ctr"/>
              <a:r>
                <a:rPr lang="en-US" altLang="zh-CN" sz="2800" b="1" dirty="0">
                  <a:solidFill>
                    <a:srgbClr val="0000FF"/>
                  </a:solidFill>
                  <a:latin typeface="Times New Roman" pitchFamily="18" charset="0"/>
                </a:rPr>
                <a:t>t[2,2]</a:t>
              </a:r>
            </a:p>
          </p:txBody>
        </p:sp>
        <p:sp>
          <p:nvSpPr>
            <p:cNvPr id="17" name="Rectangle 16"/>
            <p:cNvSpPr>
              <a:spLocks noChangeArrowheads="1"/>
            </p:cNvSpPr>
            <p:nvPr/>
          </p:nvSpPr>
          <p:spPr bwMode="auto">
            <a:xfrm>
              <a:off x="3024" y="2793"/>
              <a:ext cx="626" cy="330"/>
            </a:xfrm>
            <a:prstGeom prst="rect">
              <a:avLst/>
            </a:prstGeom>
            <a:solidFill>
              <a:srgbClr val="FFFF00"/>
            </a:solidFill>
            <a:ln w="6350">
              <a:noFill/>
              <a:miter lim="800000"/>
              <a:headEnd/>
              <a:tailEnd/>
            </a:ln>
            <a:effectLst/>
          </p:spPr>
          <p:txBody>
            <a:bodyPr wrap="none" anchor="ctr">
              <a:spAutoFit/>
            </a:bodyPr>
            <a:lstStyle/>
            <a:p>
              <a:pPr algn="ctr"/>
              <a:r>
                <a:rPr lang="en-US" altLang="zh-CN" sz="2800" b="1" dirty="0">
                  <a:solidFill>
                    <a:srgbClr val="0000FF"/>
                  </a:solidFill>
                  <a:latin typeface="Times New Roman" pitchFamily="18" charset="0"/>
                </a:rPr>
                <a:t>t[3,4]</a:t>
              </a:r>
            </a:p>
          </p:txBody>
        </p:sp>
        <p:sp>
          <p:nvSpPr>
            <p:cNvPr id="18" name="Rectangle 17"/>
            <p:cNvSpPr>
              <a:spLocks noChangeArrowheads="1"/>
            </p:cNvSpPr>
            <p:nvPr/>
          </p:nvSpPr>
          <p:spPr bwMode="auto">
            <a:xfrm>
              <a:off x="2064" y="2793"/>
              <a:ext cx="626" cy="330"/>
            </a:xfrm>
            <a:prstGeom prst="rect">
              <a:avLst/>
            </a:prstGeom>
            <a:solidFill>
              <a:srgbClr val="FFFF00"/>
            </a:solidFill>
            <a:ln w="6350">
              <a:noFill/>
              <a:miter lim="800000"/>
              <a:headEnd/>
              <a:tailEnd/>
            </a:ln>
            <a:effectLst/>
          </p:spPr>
          <p:txBody>
            <a:bodyPr wrap="none" anchor="ctr">
              <a:spAutoFit/>
            </a:bodyPr>
            <a:lstStyle/>
            <a:p>
              <a:pPr algn="ctr"/>
              <a:r>
                <a:rPr lang="en-US" altLang="zh-CN" sz="2800" b="1" dirty="0">
                  <a:solidFill>
                    <a:srgbClr val="0000FF"/>
                  </a:solidFill>
                  <a:latin typeface="Times New Roman" pitchFamily="18" charset="0"/>
                </a:rPr>
                <a:t>t[3,3]</a:t>
              </a:r>
            </a:p>
          </p:txBody>
        </p:sp>
        <p:sp>
          <p:nvSpPr>
            <p:cNvPr id="19" name="Rectangle 18"/>
            <p:cNvSpPr>
              <a:spLocks noChangeArrowheads="1"/>
            </p:cNvSpPr>
            <p:nvPr/>
          </p:nvSpPr>
          <p:spPr bwMode="auto">
            <a:xfrm>
              <a:off x="3024" y="3321"/>
              <a:ext cx="626" cy="330"/>
            </a:xfrm>
            <a:prstGeom prst="rect">
              <a:avLst/>
            </a:prstGeom>
            <a:solidFill>
              <a:srgbClr val="FFFF00"/>
            </a:solidFill>
            <a:ln w="6350">
              <a:noFill/>
              <a:miter lim="800000"/>
              <a:headEnd/>
              <a:tailEnd/>
            </a:ln>
            <a:effectLst/>
          </p:spPr>
          <p:txBody>
            <a:bodyPr wrap="none" anchor="ctr">
              <a:spAutoFit/>
            </a:bodyPr>
            <a:lstStyle/>
            <a:p>
              <a:pPr algn="ctr"/>
              <a:r>
                <a:rPr lang="en-US" altLang="zh-CN" sz="2800" b="1" dirty="0">
                  <a:solidFill>
                    <a:srgbClr val="0000FF"/>
                  </a:solidFill>
                  <a:latin typeface="Times New Roman" pitchFamily="18" charset="0"/>
                </a:rPr>
                <a:t>t[4,4]</a:t>
              </a:r>
            </a:p>
          </p:txBody>
        </p:sp>
      </p:grpSp>
      <p:sp>
        <p:nvSpPr>
          <p:cNvPr id="20" name="Line 21"/>
          <p:cNvSpPr>
            <a:spLocks noChangeShapeType="1"/>
          </p:cNvSpPr>
          <p:nvPr/>
        </p:nvSpPr>
        <p:spPr bwMode="auto">
          <a:xfrm>
            <a:off x="1066776" y="2339968"/>
            <a:ext cx="7391400" cy="3886200"/>
          </a:xfrm>
          <a:prstGeom prst="line">
            <a:avLst/>
          </a:prstGeom>
          <a:noFill/>
          <a:ln w="38100">
            <a:solidFill>
              <a:srgbClr val="FF0000"/>
            </a:solidFill>
            <a:round/>
            <a:headEnd/>
            <a:tailEnd type="triangle" w="med" len="med"/>
          </a:ln>
          <a:effectLst/>
        </p:spPr>
        <p:txBody>
          <a:bodyPr wrap="none" anchor="ctr">
            <a:spAutoFit/>
          </a:bodyPr>
          <a:lstStyle/>
          <a:p>
            <a:endParaRPr lang="zh-CN" altLang="en-US"/>
          </a:p>
        </p:txBody>
      </p:sp>
      <p:sp>
        <p:nvSpPr>
          <p:cNvPr id="21" name="Line 22"/>
          <p:cNvSpPr>
            <a:spLocks noChangeShapeType="1"/>
          </p:cNvSpPr>
          <p:nvPr/>
        </p:nvSpPr>
        <p:spPr bwMode="auto">
          <a:xfrm>
            <a:off x="2590776" y="2339968"/>
            <a:ext cx="5791200" cy="3048000"/>
          </a:xfrm>
          <a:prstGeom prst="line">
            <a:avLst/>
          </a:prstGeom>
          <a:noFill/>
          <a:ln w="38100">
            <a:solidFill>
              <a:srgbClr val="FF0000"/>
            </a:solidFill>
            <a:round/>
            <a:headEnd/>
            <a:tailEnd type="triangle" w="med" len="med"/>
          </a:ln>
          <a:effectLst/>
        </p:spPr>
        <p:txBody>
          <a:bodyPr anchor="ctr">
            <a:spAutoFit/>
          </a:bodyPr>
          <a:lstStyle/>
          <a:p>
            <a:endParaRPr lang="zh-CN" altLang="en-US"/>
          </a:p>
        </p:txBody>
      </p:sp>
      <p:sp>
        <p:nvSpPr>
          <p:cNvPr id="22" name="Line 23"/>
          <p:cNvSpPr>
            <a:spLocks noChangeShapeType="1"/>
          </p:cNvSpPr>
          <p:nvPr/>
        </p:nvSpPr>
        <p:spPr bwMode="auto">
          <a:xfrm>
            <a:off x="3962376" y="2339968"/>
            <a:ext cx="4419600" cy="2286000"/>
          </a:xfrm>
          <a:prstGeom prst="line">
            <a:avLst/>
          </a:prstGeom>
          <a:noFill/>
          <a:ln w="38100">
            <a:solidFill>
              <a:srgbClr val="FF0000"/>
            </a:solidFill>
            <a:round/>
            <a:headEnd/>
            <a:tailEnd type="triangle" w="med" len="med"/>
          </a:ln>
          <a:effectLst/>
        </p:spPr>
        <p:txBody>
          <a:bodyPr anchor="ctr">
            <a:spAutoFit/>
          </a:bodyPr>
          <a:lstStyle/>
          <a:p>
            <a:endParaRPr lang="zh-CN" altLang="en-US"/>
          </a:p>
        </p:txBody>
      </p:sp>
      <p:sp>
        <p:nvSpPr>
          <p:cNvPr id="23" name="Line 24"/>
          <p:cNvSpPr>
            <a:spLocks noChangeShapeType="1"/>
          </p:cNvSpPr>
          <p:nvPr/>
        </p:nvSpPr>
        <p:spPr bwMode="auto">
          <a:xfrm>
            <a:off x="5486376" y="2339968"/>
            <a:ext cx="2895600" cy="1524000"/>
          </a:xfrm>
          <a:prstGeom prst="line">
            <a:avLst/>
          </a:prstGeom>
          <a:noFill/>
          <a:ln w="38100">
            <a:solidFill>
              <a:srgbClr val="FF0000"/>
            </a:solidFill>
            <a:round/>
            <a:headEnd/>
            <a:tailEnd type="triangle" w="med" len="med"/>
          </a:ln>
          <a:effectLst/>
        </p:spPr>
        <p:txBody>
          <a:bodyPr anchor="ctr">
            <a:spAutoFit/>
          </a:bodyPr>
          <a:lstStyle/>
          <a:p>
            <a:endParaRPr lang="zh-CN" altLang="en-US"/>
          </a:p>
        </p:txBody>
      </p:sp>
      <p:sp>
        <p:nvSpPr>
          <p:cNvPr id="24" name="Line 25"/>
          <p:cNvSpPr>
            <a:spLocks noChangeShapeType="1"/>
          </p:cNvSpPr>
          <p:nvPr/>
        </p:nvSpPr>
        <p:spPr bwMode="auto">
          <a:xfrm>
            <a:off x="6781776" y="2263768"/>
            <a:ext cx="1600200" cy="914400"/>
          </a:xfrm>
          <a:prstGeom prst="line">
            <a:avLst/>
          </a:prstGeom>
          <a:noFill/>
          <a:ln w="38100">
            <a:solidFill>
              <a:srgbClr val="FF0000"/>
            </a:solidFill>
            <a:round/>
            <a:headEnd/>
            <a:tailEnd type="triangle" w="med" len="med"/>
          </a:ln>
          <a:effectLst/>
        </p:spPr>
        <p:txBody>
          <a:bodyPr anchor="ctr">
            <a:spAutoFit/>
          </a:bodyPr>
          <a:lstStyle/>
          <a:p>
            <a:endParaRPr lang="zh-CN" altLang="en-US"/>
          </a:p>
        </p:txBody>
      </p:sp>
      <p:sp>
        <p:nvSpPr>
          <p:cNvPr id="25" name="TextBox 24"/>
          <p:cNvSpPr txBox="1"/>
          <p:nvPr/>
        </p:nvSpPr>
        <p:spPr>
          <a:xfrm>
            <a:off x="642910" y="5072074"/>
            <a:ext cx="2441694" cy="584775"/>
          </a:xfrm>
          <a:prstGeom prst="rect">
            <a:avLst/>
          </a:prstGeom>
          <a:noFill/>
        </p:spPr>
        <p:txBody>
          <a:bodyPr wrap="none" rtlCol="0">
            <a:spAutoFit/>
          </a:bodyPr>
          <a:lstStyle/>
          <a:p>
            <a:r>
              <a:rPr lang="zh-CN" altLang="en-US" sz="3200" dirty="0"/>
              <a:t>计算</a:t>
            </a:r>
            <a:r>
              <a:rPr lang="en-US" altLang="zh-CN" sz="3200" dirty="0"/>
              <a:t>t(1, 5)</a:t>
            </a:r>
            <a:endParaRPr lang="zh-CN" alt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up)">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up)">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up)">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up)">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凸多边形最优三角剖分</a:t>
            </a:r>
          </a:p>
        </p:txBody>
      </p:sp>
      <p:sp>
        <p:nvSpPr>
          <p:cNvPr id="3" name="内容占位符 2"/>
          <p:cNvSpPr>
            <a:spLocks noGrp="1"/>
          </p:cNvSpPr>
          <p:nvPr>
            <p:ph idx="1"/>
          </p:nvPr>
        </p:nvSpPr>
        <p:spPr>
          <a:xfrm>
            <a:off x="533400" y="1371600"/>
            <a:ext cx="7772400" cy="2129408"/>
          </a:xfrm>
        </p:spPr>
        <p:txBody>
          <a:bodyPr/>
          <a:lstStyle/>
          <a:p>
            <a:r>
              <a:rPr lang="zh-CN" altLang="en-US" dirty="0"/>
              <a:t>关系</a:t>
            </a:r>
            <a:endParaRPr lang="en-US" altLang="zh-CN" dirty="0"/>
          </a:p>
          <a:p>
            <a:pPr lvl="1"/>
            <a:r>
              <a:rPr lang="zh-CN" altLang="en-US" dirty="0"/>
              <a:t>一个表达式的</a:t>
            </a:r>
            <a:r>
              <a:rPr lang="zh-CN" altLang="en-US" dirty="0">
                <a:effectLst>
                  <a:outerShdw blurRad="38100" dist="38100" dir="2700000" algn="tl">
                    <a:srgbClr val="000000">
                      <a:alpha val="43137"/>
                    </a:srgbClr>
                  </a:outerShdw>
                </a:effectLst>
              </a:rPr>
              <a:t>完全加括号方式</a:t>
            </a:r>
            <a:r>
              <a:rPr lang="zh-CN" altLang="en-US" dirty="0"/>
              <a:t>对应一颗完全二叉树，称为语法树（</a:t>
            </a:r>
            <a:r>
              <a:rPr lang="zh-CN" altLang="en-US" dirty="0">
                <a:solidFill>
                  <a:srgbClr val="FF0000"/>
                </a:solidFill>
              </a:rPr>
              <a:t>从哪里加括号，哪里就有一个结点</a:t>
            </a:r>
            <a:r>
              <a:rPr lang="zh-CN" altLang="en-US" dirty="0"/>
              <a:t>），完全二叉树的</a:t>
            </a:r>
            <a:r>
              <a:rPr lang="en-US" altLang="zh-CN" dirty="0"/>
              <a:t>n</a:t>
            </a:r>
            <a:r>
              <a:rPr lang="zh-CN" altLang="en-US" dirty="0"/>
              <a:t>个</a:t>
            </a:r>
            <a:r>
              <a:rPr lang="zh-CN" altLang="en-US" dirty="0">
                <a:effectLst>
                  <a:outerShdw blurRad="38100" dist="38100" dir="2700000" algn="tl">
                    <a:srgbClr val="000000">
                      <a:alpha val="43137"/>
                    </a:srgbClr>
                  </a:outerShdw>
                </a:effectLst>
              </a:rPr>
              <a:t>叶结点</a:t>
            </a:r>
            <a:r>
              <a:rPr lang="zh-CN" altLang="en-US" dirty="0"/>
              <a:t>表示表达式的</a:t>
            </a:r>
            <a:r>
              <a:rPr lang="en-US" altLang="zh-CN" dirty="0"/>
              <a:t>n</a:t>
            </a:r>
            <a:r>
              <a:rPr lang="zh-CN" altLang="en-US" dirty="0"/>
              <a:t>个</a:t>
            </a:r>
            <a:r>
              <a:rPr lang="zh-CN" altLang="en-US" dirty="0">
                <a:effectLst>
                  <a:outerShdw blurRad="38100" dist="38100" dir="2700000" algn="tl">
                    <a:srgbClr val="000000">
                      <a:alpha val="43137"/>
                    </a:srgbClr>
                  </a:outerShdw>
                </a:effectLst>
              </a:rPr>
              <a:t>原子</a:t>
            </a:r>
            <a:r>
              <a:rPr lang="zh-CN" altLang="en-US" dirty="0"/>
              <a:t>。</a:t>
            </a:r>
            <a:endParaRPr lang="en-US" altLang="zh-CN" dirty="0">
              <a:solidFill>
                <a:srgbClr val="FF0000"/>
              </a:solidFill>
            </a:endParaRPr>
          </a:p>
          <a:p>
            <a:pPr lvl="1"/>
            <a:endParaRPr lang="zh-CN" altLang="en-US" dirty="0"/>
          </a:p>
        </p:txBody>
      </p:sp>
      <p:grpSp>
        <p:nvGrpSpPr>
          <p:cNvPr id="7" name="组合 6"/>
          <p:cNvGrpSpPr/>
          <p:nvPr/>
        </p:nvGrpSpPr>
        <p:grpSpPr>
          <a:xfrm>
            <a:off x="1331640" y="3140968"/>
            <a:ext cx="4104456" cy="3600400"/>
            <a:chOff x="3131840" y="3274696"/>
            <a:chExt cx="3672408" cy="3487528"/>
          </a:xfrm>
        </p:grpSpPr>
        <p:pic>
          <p:nvPicPr>
            <p:cNvPr id="6" name="图片 5"/>
            <p:cNvPicPr>
              <a:picLocks noChangeAspect="1"/>
            </p:cNvPicPr>
            <p:nvPr/>
          </p:nvPicPr>
          <p:blipFill>
            <a:blip r:embed="rId3"/>
            <a:stretch>
              <a:fillRect/>
            </a:stretch>
          </p:blipFill>
          <p:spPr>
            <a:xfrm>
              <a:off x="3131840" y="3284984"/>
              <a:ext cx="3672408" cy="3477240"/>
            </a:xfrm>
            <a:prstGeom prst="rect">
              <a:avLst/>
            </a:prstGeom>
          </p:spPr>
        </p:pic>
        <p:sp>
          <p:nvSpPr>
            <p:cNvPr id="5" name="矩形 4"/>
            <p:cNvSpPr/>
            <p:nvPr/>
          </p:nvSpPr>
          <p:spPr>
            <a:xfrm>
              <a:off x="3707904" y="3274696"/>
              <a:ext cx="2233304" cy="369332"/>
            </a:xfrm>
            <a:prstGeom prst="rect">
              <a:avLst/>
            </a:prstGeom>
          </p:spPr>
          <p:txBody>
            <a:bodyPr wrap="none">
              <a:spAutoFit/>
            </a:bodyPr>
            <a:lstStyle/>
            <a:p>
              <a:r>
                <a:rPr lang="en-US" altLang="zh-CN" dirty="0">
                  <a:latin typeface="Arial Unicode MS" pitchFamily="34" charset="-122"/>
                  <a:ea typeface="Arial Unicode MS" pitchFamily="34" charset="-122"/>
                  <a:cs typeface="Arial Unicode MS" pitchFamily="34" charset="-122"/>
                </a:rPr>
                <a:t>(A</a:t>
              </a:r>
              <a:r>
                <a:rPr lang="en-US" altLang="zh-CN" baseline="-25000" dirty="0">
                  <a:latin typeface="Arial Unicode MS" pitchFamily="34" charset="-122"/>
                  <a:ea typeface="Arial Unicode MS" pitchFamily="34" charset="-122"/>
                  <a:cs typeface="Arial Unicode MS" pitchFamily="34" charset="-122"/>
                </a:rPr>
                <a:t>1</a:t>
              </a:r>
              <a:r>
                <a:rPr lang="en-US" altLang="zh-CN" dirty="0">
                  <a:latin typeface="Arial Unicode MS" pitchFamily="34" charset="-122"/>
                  <a:ea typeface="Arial Unicode MS" pitchFamily="34" charset="-122"/>
                  <a:cs typeface="Arial Unicode MS" pitchFamily="34" charset="-122"/>
                </a:rPr>
                <a:t>(A</a:t>
              </a:r>
              <a:r>
                <a:rPr lang="en-US" altLang="zh-CN" baseline="-25000" dirty="0">
                  <a:latin typeface="Arial Unicode MS" pitchFamily="34" charset="-122"/>
                  <a:ea typeface="Arial Unicode MS" pitchFamily="34" charset="-122"/>
                  <a:cs typeface="Arial Unicode MS" pitchFamily="34" charset="-122"/>
                </a:rPr>
                <a:t>2</a:t>
              </a:r>
              <a:r>
                <a:rPr lang="en-US" altLang="zh-CN" dirty="0">
                  <a:latin typeface="Arial Unicode MS" pitchFamily="34" charset="-122"/>
                  <a:ea typeface="Arial Unicode MS" pitchFamily="34" charset="-122"/>
                  <a:cs typeface="Arial Unicode MS" pitchFamily="34" charset="-122"/>
                </a:rPr>
                <a:t>A</a:t>
              </a:r>
              <a:r>
                <a:rPr lang="en-US" altLang="zh-CN" baseline="-25000" dirty="0">
                  <a:latin typeface="Arial Unicode MS" pitchFamily="34" charset="-122"/>
                  <a:ea typeface="Arial Unicode MS" pitchFamily="34" charset="-122"/>
                  <a:cs typeface="Arial Unicode MS" pitchFamily="34" charset="-122"/>
                </a:rPr>
                <a:t>3</a:t>
              </a:r>
              <a:r>
                <a:rPr lang="en-US" altLang="zh-CN" dirty="0">
                  <a:latin typeface="Arial Unicode MS" pitchFamily="34" charset="-122"/>
                  <a:ea typeface="Arial Unicode MS" pitchFamily="34" charset="-122"/>
                  <a:cs typeface="Arial Unicode MS" pitchFamily="34" charset="-122"/>
                </a:rPr>
                <a:t>))((A</a:t>
              </a:r>
              <a:r>
                <a:rPr lang="en-US" altLang="zh-CN" baseline="-25000" dirty="0">
                  <a:latin typeface="Arial Unicode MS" pitchFamily="34" charset="-122"/>
                  <a:ea typeface="Arial Unicode MS" pitchFamily="34" charset="-122"/>
                  <a:cs typeface="Arial Unicode MS" pitchFamily="34" charset="-122"/>
                </a:rPr>
                <a:t>4</a:t>
              </a:r>
              <a:r>
                <a:rPr lang="en-US" altLang="zh-CN" dirty="0">
                  <a:latin typeface="Arial Unicode MS" pitchFamily="34" charset="-122"/>
                  <a:ea typeface="Arial Unicode MS" pitchFamily="34" charset="-122"/>
                  <a:cs typeface="Arial Unicode MS" pitchFamily="34" charset="-122"/>
                </a:rPr>
                <a:t>A</a:t>
              </a:r>
              <a:r>
                <a:rPr lang="en-US" altLang="zh-CN" baseline="-25000" dirty="0">
                  <a:latin typeface="Arial Unicode MS" pitchFamily="34" charset="-122"/>
                  <a:ea typeface="Arial Unicode MS" pitchFamily="34" charset="-122"/>
                  <a:cs typeface="Arial Unicode MS" pitchFamily="34" charset="-122"/>
                </a:rPr>
                <a:t>5</a:t>
              </a:r>
              <a:r>
                <a:rPr lang="en-US" altLang="zh-CN" dirty="0">
                  <a:latin typeface="Arial Unicode MS" pitchFamily="34" charset="-122"/>
                  <a:ea typeface="Arial Unicode MS" pitchFamily="34" charset="-122"/>
                  <a:cs typeface="Arial Unicode MS" pitchFamily="34" charset="-122"/>
                </a:rPr>
                <a:t>)A</a:t>
              </a:r>
              <a:r>
                <a:rPr lang="en-US" altLang="zh-CN" baseline="-25000" dirty="0">
                  <a:latin typeface="Arial Unicode MS" pitchFamily="34" charset="-122"/>
                  <a:ea typeface="Arial Unicode MS" pitchFamily="34" charset="-122"/>
                  <a:cs typeface="Arial Unicode MS" pitchFamily="34" charset="-122"/>
                </a:rPr>
                <a:t>6</a:t>
              </a:r>
              <a:r>
                <a:rPr lang="en-US" altLang="zh-CN" dirty="0">
                  <a:latin typeface="Arial Unicode MS" pitchFamily="34" charset="-122"/>
                  <a:ea typeface="Arial Unicode MS" pitchFamily="34" charset="-122"/>
                  <a:cs typeface="Arial Unicode MS" pitchFamily="34" charset="-122"/>
                </a:rPr>
                <a:t>)</a:t>
              </a:r>
            </a:p>
          </p:txBody>
        </p:sp>
      </p:grpSp>
      <p:sp>
        <p:nvSpPr>
          <p:cNvPr id="8" name="矩形 7"/>
          <p:cNvSpPr/>
          <p:nvPr/>
        </p:nvSpPr>
        <p:spPr>
          <a:xfrm>
            <a:off x="5775177" y="3501008"/>
            <a:ext cx="2454423" cy="1569660"/>
          </a:xfrm>
          <a:prstGeom prst="rect">
            <a:avLst/>
          </a:prstGeom>
        </p:spPr>
        <p:txBody>
          <a:bodyPr wrap="square">
            <a:spAutoFit/>
          </a:bodyPr>
          <a:lstStyle/>
          <a:p>
            <a:r>
              <a:rPr lang="zh-CN" altLang="en-US" sz="2400" dirty="0"/>
              <a:t>    以某个结点为根的子树，表示为其左子树和右子树的乘积。</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凸多边形最优三角剖分</a:t>
            </a:r>
          </a:p>
        </p:txBody>
      </p:sp>
      <p:sp>
        <p:nvSpPr>
          <p:cNvPr id="3" name="内容占位符 2"/>
          <p:cNvSpPr>
            <a:spLocks noGrp="1"/>
          </p:cNvSpPr>
          <p:nvPr>
            <p:ph idx="1"/>
          </p:nvPr>
        </p:nvSpPr>
        <p:spPr>
          <a:xfrm>
            <a:off x="533400" y="1371600"/>
            <a:ext cx="8431088" cy="1049288"/>
          </a:xfrm>
        </p:spPr>
        <p:txBody>
          <a:bodyPr/>
          <a:lstStyle/>
          <a:p>
            <a:r>
              <a:rPr lang="zh-CN" altLang="en-US" dirty="0"/>
              <a:t>关系</a:t>
            </a:r>
            <a:endParaRPr lang="en-US" altLang="zh-CN" dirty="0"/>
          </a:p>
          <a:p>
            <a:pPr lvl="1"/>
            <a:r>
              <a:rPr lang="zh-CN" altLang="en-US" dirty="0"/>
              <a:t>凸多边形</a:t>
            </a:r>
            <a:r>
              <a:rPr lang="en-US" altLang="zh-CN" b="1" i="1" dirty="0">
                <a:solidFill>
                  <a:srgbClr val="0000FF"/>
                </a:solidFill>
                <a:ea typeface="华文行楷" pitchFamily="2" charset="-122"/>
              </a:rPr>
              <a:t>(v</a:t>
            </a:r>
            <a:r>
              <a:rPr lang="en-US" altLang="zh-CN" b="1" i="1" baseline="-30000" dirty="0">
                <a:solidFill>
                  <a:srgbClr val="0000FF"/>
                </a:solidFill>
                <a:ea typeface="华文行楷" pitchFamily="2" charset="-122"/>
              </a:rPr>
              <a:t>0</a:t>
            </a:r>
            <a:r>
              <a:rPr lang="en-US" altLang="zh-CN" b="1" i="1" dirty="0">
                <a:solidFill>
                  <a:srgbClr val="0000FF"/>
                </a:solidFill>
                <a:ea typeface="华文行楷" pitchFamily="2" charset="-122"/>
              </a:rPr>
              <a:t>,v</a:t>
            </a:r>
            <a:r>
              <a:rPr lang="en-US" altLang="zh-CN" b="1" i="1" baseline="-30000" dirty="0">
                <a:solidFill>
                  <a:srgbClr val="0000FF"/>
                </a:solidFill>
                <a:ea typeface="华文行楷" pitchFamily="2" charset="-122"/>
              </a:rPr>
              <a:t>1</a:t>
            </a:r>
            <a:r>
              <a:rPr lang="en-US" altLang="zh-CN" b="1" i="1" dirty="0">
                <a:solidFill>
                  <a:srgbClr val="0000FF"/>
                </a:solidFill>
                <a:ea typeface="华文行楷" pitchFamily="2" charset="-122"/>
              </a:rPr>
              <a:t>,...,v</a:t>
            </a:r>
            <a:r>
              <a:rPr lang="en-US" altLang="zh-CN" b="1" i="1" baseline="-30000" dirty="0">
                <a:solidFill>
                  <a:srgbClr val="0000FF"/>
                </a:solidFill>
                <a:ea typeface="华文行楷" pitchFamily="2" charset="-122"/>
              </a:rPr>
              <a:t>n-1</a:t>
            </a:r>
            <a:r>
              <a:rPr lang="en-US" altLang="zh-CN" b="1" i="1" dirty="0">
                <a:solidFill>
                  <a:srgbClr val="0000FF"/>
                </a:solidFill>
                <a:ea typeface="华文行楷" pitchFamily="2" charset="-122"/>
              </a:rPr>
              <a:t>)</a:t>
            </a:r>
            <a:r>
              <a:rPr lang="zh-CN" altLang="en-US" dirty="0"/>
              <a:t> 三角剖分问题也可以用语法树表示</a:t>
            </a:r>
            <a:endParaRPr lang="en-US" altLang="zh-CN" dirty="0"/>
          </a:p>
        </p:txBody>
      </p:sp>
      <p:pic>
        <p:nvPicPr>
          <p:cNvPr id="4" name="图片 3"/>
          <p:cNvPicPr>
            <a:picLocks noChangeAspect="1"/>
          </p:cNvPicPr>
          <p:nvPr/>
        </p:nvPicPr>
        <p:blipFill>
          <a:blip r:embed="rId2"/>
          <a:stretch>
            <a:fillRect/>
          </a:stretch>
        </p:blipFill>
        <p:spPr>
          <a:xfrm>
            <a:off x="244730" y="2600907"/>
            <a:ext cx="4244958" cy="3674740"/>
          </a:xfrm>
          <a:prstGeom prst="rect">
            <a:avLst/>
          </a:prstGeom>
        </p:spPr>
      </p:pic>
      <p:sp>
        <p:nvSpPr>
          <p:cNvPr id="5" name="矩形 4"/>
          <p:cNvSpPr/>
          <p:nvPr/>
        </p:nvSpPr>
        <p:spPr>
          <a:xfrm>
            <a:off x="4489688" y="2699340"/>
            <a:ext cx="4464496" cy="3477875"/>
          </a:xfrm>
          <a:prstGeom prst="rect">
            <a:avLst/>
          </a:prstGeom>
        </p:spPr>
        <p:txBody>
          <a:bodyPr wrap="square">
            <a:spAutoFit/>
          </a:bodyPr>
          <a:lstStyle/>
          <a:p>
            <a:pPr marL="342900" indent="-342900" algn="just">
              <a:buFont typeface="+mj-lt"/>
              <a:buAutoNum type="arabicPeriod"/>
            </a:pPr>
            <a:r>
              <a:rPr lang="zh-CN" altLang="en-US" sz="2000" dirty="0"/>
              <a:t>根节点</a:t>
            </a:r>
            <a:r>
              <a:rPr lang="en-US" altLang="zh-CN" sz="2000" b="1" dirty="0"/>
              <a:t>v</a:t>
            </a:r>
            <a:r>
              <a:rPr lang="en-US" altLang="zh-CN" sz="2000" b="1" baseline="-25000" dirty="0"/>
              <a:t>0</a:t>
            </a:r>
            <a:r>
              <a:rPr lang="en-US" altLang="zh-CN" sz="2000" b="1" dirty="0"/>
              <a:t>v</a:t>
            </a:r>
            <a:r>
              <a:rPr lang="en-US" altLang="zh-CN" sz="2000" b="1" baseline="-25000" dirty="0"/>
              <a:t>6</a:t>
            </a:r>
            <a:r>
              <a:rPr lang="zh-CN" altLang="en-US" sz="2000" dirty="0"/>
              <a:t>，三角剖分的弦组成其余内节点。</a:t>
            </a:r>
            <a:endParaRPr lang="en-US" altLang="zh-CN" sz="2000" dirty="0"/>
          </a:p>
          <a:p>
            <a:pPr marL="342900" indent="-342900" algn="just">
              <a:buFont typeface="+mj-lt"/>
              <a:buAutoNum type="arabicPeriod"/>
            </a:pPr>
            <a:r>
              <a:rPr lang="zh-CN" altLang="en-US" sz="2000" dirty="0"/>
              <a:t>多边形除</a:t>
            </a:r>
            <a:r>
              <a:rPr lang="en-US" altLang="zh-CN" sz="2000" b="1" dirty="0"/>
              <a:t>v</a:t>
            </a:r>
            <a:r>
              <a:rPr lang="en-US" altLang="zh-CN" sz="2000" b="1" baseline="-25000" dirty="0"/>
              <a:t>0</a:t>
            </a:r>
            <a:r>
              <a:rPr lang="en-US" altLang="zh-CN" sz="2000" b="1" dirty="0"/>
              <a:t>v</a:t>
            </a:r>
            <a:r>
              <a:rPr lang="en-US" altLang="zh-CN" sz="2000" b="1" baseline="-25000" dirty="0"/>
              <a:t>6</a:t>
            </a:r>
            <a:r>
              <a:rPr lang="zh-CN" altLang="en-US" sz="2000" dirty="0"/>
              <a:t>的边都是语法树的一个叶结点，树根</a:t>
            </a:r>
            <a:r>
              <a:rPr lang="en-US" altLang="zh-CN" sz="2000" b="1" dirty="0"/>
              <a:t>v</a:t>
            </a:r>
            <a:r>
              <a:rPr lang="en-US" altLang="zh-CN" sz="2000" b="1" baseline="-25000" dirty="0"/>
              <a:t>0</a:t>
            </a:r>
            <a:r>
              <a:rPr lang="en-US" altLang="zh-CN" sz="2000" b="1" dirty="0"/>
              <a:t>v</a:t>
            </a:r>
            <a:r>
              <a:rPr lang="en-US" altLang="zh-CN" sz="2000" b="1" baseline="-25000" dirty="0"/>
              <a:t>6</a:t>
            </a:r>
            <a:r>
              <a:rPr lang="zh-CN" altLang="en-US" sz="2000" dirty="0"/>
              <a:t>是三角形</a:t>
            </a:r>
            <a:r>
              <a:rPr lang="en-US" altLang="zh-CN" sz="2000" b="1" dirty="0"/>
              <a:t>v</a:t>
            </a:r>
            <a:r>
              <a:rPr lang="en-US" altLang="zh-CN" sz="2000" b="1" baseline="-25000" dirty="0"/>
              <a:t>0</a:t>
            </a:r>
            <a:r>
              <a:rPr lang="en-US" altLang="zh-CN" sz="2000" b="1" dirty="0"/>
              <a:t>v</a:t>
            </a:r>
            <a:r>
              <a:rPr lang="en-US" altLang="zh-CN" sz="2000" b="1" baseline="-25000" dirty="0"/>
              <a:t>3</a:t>
            </a:r>
            <a:r>
              <a:rPr lang="en-US" altLang="zh-CN" sz="2000" b="1" dirty="0"/>
              <a:t>v</a:t>
            </a:r>
            <a:r>
              <a:rPr lang="en-US" altLang="zh-CN" sz="2000" b="1" baseline="-25000" dirty="0"/>
              <a:t>6</a:t>
            </a:r>
            <a:r>
              <a:rPr lang="zh-CN" altLang="en-US" sz="2000" dirty="0"/>
              <a:t>的一条边，该三角形把原三角形分成三部分：三角形</a:t>
            </a:r>
            <a:r>
              <a:rPr lang="en-US" altLang="zh-CN" sz="2000" b="1" dirty="0"/>
              <a:t>v</a:t>
            </a:r>
            <a:r>
              <a:rPr lang="en-US" altLang="zh-CN" sz="2000" b="1" baseline="-25000" dirty="0"/>
              <a:t>0</a:t>
            </a:r>
            <a:r>
              <a:rPr lang="en-US" altLang="zh-CN" sz="2000" b="1" dirty="0"/>
              <a:t>v</a:t>
            </a:r>
            <a:r>
              <a:rPr lang="en-US" altLang="zh-CN" sz="2000" b="1" baseline="-25000" dirty="0"/>
              <a:t>3</a:t>
            </a:r>
            <a:r>
              <a:rPr lang="en-US" altLang="zh-CN" sz="2000" b="1" dirty="0"/>
              <a:t>v</a:t>
            </a:r>
            <a:r>
              <a:rPr lang="en-US" altLang="zh-CN" sz="2000" b="1" baseline="-25000" dirty="0"/>
              <a:t>6</a:t>
            </a:r>
            <a:r>
              <a:rPr lang="zh-CN" altLang="en-US" sz="2000" dirty="0"/>
              <a:t> ，凸多边形</a:t>
            </a:r>
            <a:r>
              <a:rPr lang="en-US" altLang="zh-CN" sz="2000" dirty="0"/>
              <a:t>{</a:t>
            </a:r>
            <a:r>
              <a:rPr lang="en-US" altLang="zh-CN" sz="2000" b="1" dirty="0"/>
              <a:t>v</a:t>
            </a:r>
            <a:r>
              <a:rPr lang="en-US" altLang="zh-CN" sz="2000" b="1" baseline="-25000" dirty="0"/>
              <a:t>0</a:t>
            </a:r>
            <a:r>
              <a:rPr lang="en-US" altLang="zh-CN" sz="2000" b="1" dirty="0"/>
              <a:t>v</a:t>
            </a:r>
            <a:r>
              <a:rPr lang="en-US" altLang="zh-CN" sz="2000" b="1" baseline="-25000" dirty="0"/>
              <a:t>1</a:t>
            </a:r>
            <a:r>
              <a:rPr lang="en-US" altLang="zh-CN" sz="2000" dirty="0"/>
              <a:t>…</a:t>
            </a:r>
            <a:r>
              <a:rPr lang="en-US" altLang="zh-CN" sz="2000" b="1" dirty="0"/>
              <a:t>v</a:t>
            </a:r>
            <a:r>
              <a:rPr lang="en-US" altLang="zh-CN" sz="2000" b="1" baseline="-25000" dirty="0"/>
              <a:t>3</a:t>
            </a:r>
            <a:r>
              <a:rPr lang="en-US" altLang="zh-CN" sz="2000" dirty="0"/>
              <a:t>}</a:t>
            </a:r>
            <a:r>
              <a:rPr lang="zh-CN" altLang="en-US" sz="2000" dirty="0"/>
              <a:t>和凸多边形</a:t>
            </a:r>
            <a:r>
              <a:rPr lang="en-US" altLang="zh-CN" sz="2000" dirty="0"/>
              <a:t>{</a:t>
            </a:r>
            <a:r>
              <a:rPr lang="en-US" altLang="zh-CN" sz="2000" b="1" dirty="0"/>
              <a:t>v</a:t>
            </a:r>
            <a:r>
              <a:rPr lang="en-US" altLang="zh-CN" sz="2000" b="1" baseline="-25000" dirty="0"/>
              <a:t>3</a:t>
            </a:r>
            <a:r>
              <a:rPr lang="en-US" altLang="zh-CN" sz="2000" b="1" dirty="0"/>
              <a:t>v</a:t>
            </a:r>
            <a:r>
              <a:rPr lang="en-US" altLang="zh-CN" sz="2000" b="1" baseline="-25000" dirty="0"/>
              <a:t>1</a:t>
            </a:r>
            <a:r>
              <a:rPr lang="en-US" altLang="zh-CN" sz="2000" dirty="0"/>
              <a:t>…</a:t>
            </a:r>
            <a:r>
              <a:rPr lang="en-US" altLang="zh-CN" sz="2000" b="1" dirty="0"/>
              <a:t>v</a:t>
            </a:r>
            <a:r>
              <a:rPr lang="en-US" altLang="zh-CN" sz="2000" b="1" baseline="-25000" dirty="0"/>
              <a:t>6</a:t>
            </a:r>
            <a:r>
              <a:rPr lang="en-US" altLang="zh-CN" sz="2000" dirty="0"/>
              <a:t>}</a:t>
            </a:r>
            <a:r>
              <a:rPr lang="zh-CN" altLang="en-US" sz="2000" dirty="0"/>
              <a:t>。</a:t>
            </a:r>
            <a:endParaRPr lang="en-US" altLang="zh-CN" sz="2000" dirty="0"/>
          </a:p>
          <a:p>
            <a:pPr marL="342900" indent="-342900" algn="just">
              <a:buFont typeface="+mj-lt"/>
              <a:buAutoNum type="arabicPeriod"/>
            </a:pPr>
            <a:r>
              <a:rPr lang="zh-CN" altLang="en-US" sz="2000" dirty="0"/>
              <a:t>三角形</a:t>
            </a:r>
            <a:r>
              <a:rPr lang="en-US" altLang="zh-CN" sz="2000" b="1" dirty="0"/>
              <a:t>v</a:t>
            </a:r>
            <a:r>
              <a:rPr lang="en-US" altLang="zh-CN" sz="2000" b="1" baseline="-25000" dirty="0"/>
              <a:t>0</a:t>
            </a:r>
            <a:r>
              <a:rPr lang="en-US" altLang="zh-CN" sz="2000" b="1" dirty="0"/>
              <a:t>v</a:t>
            </a:r>
            <a:r>
              <a:rPr lang="en-US" altLang="zh-CN" sz="2000" b="1" baseline="-25000" dirty="0"/>
              <a:t>3</a:t>
            </a:r>
            <a:r>
              <a:rPr lang="en-US" altLang="zh-CN" sz="2000" b="1" dirty="0"/>
              <a:t>v</a:t>
            </a:r>
            <a:r>
              <a:rPr lang="en-US" altLang="zh-CN" sz="2000" b="1" baseline="-25000" dirty="0"/>
              <a:t>6</a:t>
            </a:r>
            <a:r>
              <a:rPr lang="zh-CN" altLang="en-US" sz="2000" dirty="0"/>
              <a:t>的另外两条边，即以弦</a:t>
            </a:r>
            <a:r>
              <a:rPr lang="en-US" altLang="zh-CN" sz="2000" b="1" dirty="0"/>
              <a:t>v</a:t>
            </a:r>
            <a:r>
              <a:rPr lang="en-US" altLang="zh-CN" sz="2000" b="1" baseline="-25000" dirty="0"/>
              <a:t>0</a:t>
            </a:r>
            <a:r>
              <a:rPr lang="en-US" altLang="zh-CN" sz="2000" b="1" dirty="0"/>
              <a:t>v</a:t>
            </a:r>
            <a:r>
              <a:rPr lang="en-US" altLang="zh-CN" sz="2000" b="1" baseline="-25000" dirty="0"/>
              <a:t>3</a:t>
            </a:r>
            <a:r>
              <a:rPr lang="zh-CN" altLang="en-US" sz="2000" dirty="0"/>
              <a:t>弦</a:t>
            </a:r>
            <a:r>
              <a:rPr lang="en-US" altLang="zh-CN" sz="2000" b="1" dirty="0"/>
              <a:t>v</a:t>
            </a:r>
            <a:r>
              <a:rPr lang="en-US" altLang="zh-CN" sz="2000" b="1" baseline="-25000" dirty="0"/>
              <a:t>3</a:t>
            </a:r>
            <a:r>
              <a:rPr lang="en-US" altLang="zh-CN" sz="2000" b="1" dirty="0"/>
              <a:t>v</a:t>
            </a:r>
            <a:r>
              <a:rPr lang="en-US" altLang="zh-CN" sz="2000" b="1" baseline="-25000" dirty="0"/>
              <a:t>6</a:t>
            </a:r>
            <a:r>
              <a:rPr lang="zh-CN" altLang="en-US" sz="2000" dirty="0"/>
              <a:t>为根的两个儿子，表示凸多边形</a:t>
            </a:r>
            <a:r>
              <a:rPr lang="en-US" altLang="zh-CN" sz="2000" dirty="0"/>
              <a:t>{</a:t>
            </a:r>
            <a:r>
              <a:rPr lang="en-US" altLang="zh-CN" sz="2000" b="1" dirty="0"/>
              <a:t>v</a:t>
            </a:r>
            <a:r>
              <a:rPr lang="en-US" altLang="zh-CN" sz="2000" b="1" baseline="-25000" dirty="0"/>
              <a:t>0</a:t>
            </a:r>
            <a:r>
              <a:rPr lang="en-US" altLang="zh-CN" sz="2000" b="1" dirty="0"/>
              <a:t>v</a:t>
            </a:r>
            <a:r>
              <a:rPr lang="en-US" altLang="zh-CN" sz="2000" b="1" baseline="-25000" dirty="0"/>
              <a:t>1</a:t>
            </a:r>
            <a:r>
              <a:rPr lang="en-US" altLang="zh-CN" sz="2000" dirty="0"/>
              <a:t>…</a:t>
            </a:r>
            <a:r>
              <a:rPr lang="en-US" altLang="zh-CN" sz="2000" b="1" dirty="0"/>
              <a:t>v</a:t>
            </a:r>
            <a:r>
              <a:rPr lang="en-US" altLang="zh-CN" sz="2000" b="1" baseline="-25000" dirty="0"/>
              <a:t>3</a:t>
            </a:r>
            <a:r>
              <a:rPr lang="en-US" altLang="zh-CN" sz="2000" dirty="0"/>
              <a:t>}</a:t>
            </a:r>
            <a:r>
              <a:rPr lang="zh-CN" altLang="en-US" sz="2000" dirty="0"/>
              <a:t>和凸多边形</a:t>
            </a:r>
            <a:r>
              <a:rPr lang="en-US" altLang="zh-CN" sz="2000" dirty="0"/>
              <a:t>{</a:t>
            </a:r>
            <a:r>
              <a:rPr lang="en-US" altLang="zh-CN" sz="2000" b="1" dirty="0"/>
              <a:t>v</a:t>
            </a:r>
            <a:r>
              <a:rPr lang="en-US" altLang="zh-CN" sz="2000" b="1" baseline="-25000" dirty="0"/>
              <a:t>3</a:t>
            </a:r>
            <a:r>
              <a:rPr lang="en-US" altLang="zh-CN" sz="2000" b="1" dirty="0"/>
              <a:t>v</a:t>
            </a:r>
            <a:r>
              <a:rPr lang="en-US" altLang="zh-CN" sz="2000" b="1" baseline="-25000" dirty="0"/>
              <a:t>1</a:t>
            </a:r>
            <a:r>
              <a:rPr lang="en-US" altLang="zh-CN" sz="2000" dirty="0"/>
              <a:t>…</a:t>
            </a:r>
            <a:r>
              <a:rPr lang="en-US" altLang="zh-CN" sz="2000" b="1" dirty="0"/>
              <a:t>v</a:t>
            </a:r>
            <a:r>
              <a:rPr lang="en-US" altLang="zh-CN" sz="2000" b="1" baseline="-25000" dirty="0"/>
              <a:t>6</a:t>
            </a:r>
            <a:r>
              <a:rPr lang="en-US" altLang="zh-CN" sz="2000" dirty="0"/>
              <a:t>}</a:t>
            </a:r>
            <a:r>
              <a:rPr lang="zh-CN" altLang="en-US" sz="2000" dirty="0"/>
              <a:t>的三角剖分。</a:t>
            </a:r>
            <a:endParaRPr lang="zh-CN" altLang="en-US" sz="2000" b="1" baseline="-25000" dirty="0"/>
          </a:p>
        </p:txBody>
      </p:sp>
    </p:spTree>
    <p:extLst>
      <p:ext uri="{BB962C8B-B14F-4D97-AF65-F5344CB8AC3E}">
        <p14:creationId xmlns:p14="http://schemas.microsoft.com/office/powerpoint/2010/main" val="38319051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凸多边形最优三角剖分</a:t>
            </a:r>
          </a:p>
        </p:txBody>
      </p:sp>
      <p:sp>
        <p:nvSpPr>
          <p:cNvPr id="3" name="内容占位符 2"/>
          <p:cNvSpPr>
            <a:spLocks noGrp="1"/>
          </p:cNvSpPr>
          <p:nvPr>
            <p:ph idx="1"/>
          </p:nvPr>
        </p:nvSpPr>
        <p:spPr>
          <a:xfrm>
            <a:off x="533400" y="1371600"/>
            <a:ext cx="8431088" cy="1049288"/>
          </a:xfrm>
        </p:spPr>
        <p:txBody>
          <a:bodyPr/>
          <a:lstStyle/>
          <a:p>
            <a:r>
              <a:rPr lang="zh-CN" altLang="en-US" dirty="0"/>
              <a:t>关系</a:t>
            </a:r>
            <a:endParaRPr lang="en-US" altLang="zh-CN" dirty="0"/>
          </a:p>
          <a:p>
            <a:pPr lvl="1"/>
            <a:r>
              <a:rPr lang="zh-CN" altLang="en-US" dirty="0"/>
              <a:t>凸多边形</a:t>
            </a:r>
            <a:r>
              <a:rPr lang="en-US" altLang="zh-CN" b="1" i="1" dirty="0">
                <a:solidFill>
                  <a:srgbClr val="0000FF"/>
                </a:solidFill>
                <a:ea typeface="华文行楷" pitchFamily="2" charset="-122"/>
              </a:rPr>
              <a:t>(v</a:t>
            </a:r>
            <a:r>
              <a:rPr lang="en-US" altLang="zh-CN" b="1" i="1" baseline="-30000" dirty="0">
                <a:solidFill>
                  <a:srgbClr val="0000FF"/>
                </a:solidFill>
                <a:ea typeface="华文行楷" pitchFamily="2" charset="-122"/>
              </a:rPr>
              <a:t>0</a:t>
            </a:r>
            <a:r>
              <a:rPr lang="en-US" altLang="zh-CN" b="1" i="1" dirty="0">
                <a:solidFill>
                  <a:srgbClr val="0000FF"/>
                </a:solidFill>
                <a:ea typeface="华文行楷" pitchFamily="2" charset="-122"/>
              </a:rPr>
              <a:t>,v</a:t>
            </a:r>
            <a:r>
              <a:rPr lang="en-US" altLang="zh-CN" b="1" i="1" baseline="-30000" dirty="0">
                <a:solidFill>
                  <a:srgbClr val="0000FF"/>
                </a:solidFill>
                <a:ea typeface="华文行楷" pitchFamily="2" charset="-122"/>
              </a:rPr>
              <a:t>1</a:t>
            </a:r>
            <a:r>
              <a:rPr lang="en-US" altLang="zh-CN" b="1" i="1" dirty="0">
                <a:solidFill>
                  <a:srgbClr val="0000FF"/>
                </a:solidFill>
                <a:ea typeface="华文行楷" pitchFamily="2" charset="-122"/>
              </a:rPr>
              <a:t>,...,v</a:t>
            </a:r>
            <a:r>
              <a:rPr lang="en-US" altLang="zh-CN" b="1" i="1" baseline="-30000" dirty="0">
                <a:solidFill>
                  <a:srgbClr val="0000FF"/>
                </a:solidFill>
                <a:ea typeface="华文行楷" pitchFamily="2" charset="-122"/>
              </a:rPr>
              <a:t>n-1</a:t>
            </a:r>
            <a:r>
              <a:rPr lang="en-US" altLang="zh-CN" b="1" i="1" dirty="0">
                <a:solidFill>
                  <a:srgbClr val="0000FF"/>
                </a:solidFill>
                <a:ea typeface="华文行楷" pitchFamily="2" charset="-122"/>
              </a:rPr>
              <a:t>)</a:t>
            </a:r>
            <a:r>
              <a:rPr lang="zh-CN" altLang="en-US" dirty="0"/>
              <a:t> 三角剖分问题也可以用语法树表示</a:t>
            </a:r>
            <a:endParaRPr lang="en-US" altLang="zh-CN" dirty="0"/>
          </a:p>
        </p:txBody>
      </p:sp>
      <p:pic>
        <p:nvPicPr>
          <p:cNvPr id="4" name="图片 3"/>
          <p:cNvPicPr>
            <a:picLocks noChangeAspect="1"/>
          </p:cNvPicPr>
          <p:nvPr/>
        </p:nvPicPr>
        <p:blipFill>
          <a:blip r:embed="rId2"/>
          <a:stretch>
            <a:fillRect/>
          </a:stretch>
        </p:blipFill>
        <p:spPr>
          <a:xfrm>
            <a:off x="457200" y="2780928"/>
            <a:ext cx="3829050" cy="3314700"/>
          </a:xfrm>
          <a:prstGeom prst="rect">
            <a:avLst/>
          </a:prstGeom>
        </p:spPr>
      </p:pic>
      <p:sp>
        <p:nvSpPr>
          <p:cNvPr id="5" name="矩形 4"/>
          <p:cNvSpPr/>
          <p:nvPr/>
        </p:nvSpPr>
        <p:spPr>
          <a:xfrm>
            <a:off x="4489688" y="2699340"/>
            <a:ext cx="4464496" cy="3170099"/>
          </a:xfrm>
          <a:prstGeom prst="rect">
            <a:avLst/>
          </a:prstGeom>
        </p:spPr>
        <p:txBody>
          <a:bodyPr wrap="square">
            <a:spAutoFit/>
          </a:bodyPr>
          <a:lstStyle/>
          <a:p>
            <a:pPr marL="457200" indent="-457200" algn="just">
              <a:buFont typeface="+mj-lt"/>
              <a:buAutoNum type="arabicPeriod" startAt="4"/>
            </a:pPr>
            <a:r>
              <a:rPr lang="zh-CN" altLang="en-US" sz="2000" dirty="0"/>
              <a:t>对于凸</a:t>
            </a:r>
            <a:r>
              <a:rPr lang="en-US" altLang="zh-CN" sz="2000" dirty="0"/>
              <a:t>n</a:t>
            </a:r>
            <a:r>
              <a:rPr lang="zh-CN" altLang="en-US" sz="2000" dirty="0"/>
              <a:t>多边形的三角剖分与</a:t>
            </a:r>
            <a:r>
              <a:rPr lang="en-US" altLang="zh-CN" sz="2000" dirty="0"/>
              <a:t>n-1</a:t>
            </a:r>
            <a:r>
              <a:rPr lang="zh-CN" altLang="en-US" sz="2000" dirty="0"/>
              <a:t>个叶结点的语法树一一对应。</a:t>
            </a:r>
            <a:endParaRPr lang="en-US" altLang="zh-CN" sz="2000" dirty="0"/>
          </a:p>
          <a:p>
            <a:pPr marL="457200" indent="-457200" algn="just">
              <a:buFont typeface="+mj-lt"/>
              <a:buAutoNum type="arabicPeriod" startAt="4"/>
            </a:pPr>
            <a:r>
              <a:rPr lang="en-US" altLang="zh-CN" sz="2000" dirty="0"/>
              <a:t>N</a:t>
            </a:r>
            <a:r>
              <a:rPr lang="zh-CN" altLang="en-US" sz="2000" dirty="0"/>
              <a:t>个矩阵的完全加括号连乘积与</a:t>
            </a:r>
            <a:r>
              <a:rPr lang="en-US" altLang="zh-CN" sz="2000" dirty="0"/>
              <a:t>n</a:t>
            </a:r>
            <a:r>
              <a:rPr lang="zh-CN" altLang="en-US" sz="2000" dirty="0"/>
              <a:t>个叶结点的语法树一一对应。</a:t>
            </a:r>
            <a:endParaRPr lang="en-US" altLang="zh-CN" sz="2000" dirty="0"/>
          </a:p>
          <a:p>
            <a:pPr marL="457200" indent="-457200" algn="just">
              <a:buFont typeface="+mj-lt"/>
              <a:buAutoNum type="arabicPeriod" startAt="4"/>
            </a:pPr>
            <a:r>
              <a:rPr lang="en-US" altLang="zh-CN" sz="2000" dirty="0"/>
              <a:t>N</a:t>
            </a:r>
            <a:r>
              <a:rPr lang="zh-CN" altLang="en-US" sz="2000" dirty="0"/>
              <a:t>个矩阵的连乘积与凸</a:t>
            </a:r>
            <a:r>
              <a:rPr lang="en-US" altLang="zh-CN" sz="2000" dirty="0"/>
              <a:t>n-1</a:t>
            </a:r>
            <a:r>
              <a:rPr lang="zh-CN" altLang="en-US" sz="2000" dirty="0"/>
              <a:t>多边形一一对应。</a:t>
            </a:r>
            <a:endParaRPr lang="en-US" altLang="zh-CN" sz="2000" dirty="0"/>
          </a:p>
          <a:p>
            <a:pPr marL="457200" indent="-457200" algn="just">
              <a:buFont typeface="+mj-lt"/>
              <a:buAutoNum type="arabicPeriod" startAt="4"/>
            </a:pPr>
            <a:r>
              <a:rPr lang="zh-CN" altLang="en-US" sz="2000" dirty="0"/>
              <a:t>矩阵连乘的最优计算次序问题是凸多边形最优三角剖分问题的特殊情况。</a:t>
            </a:r>
            <a:r>
              <a:rPr lang="zh-CN" altLang="en-US" sz="2000" dirty="0">
                <a:solidFill>
                  <a:srgbClr val="FF0000"/>
                </a:solidFill>
              </a:rPr>
              <a:t>对于最优三角剖分问题，代价函数是任意的。</a:t>
            </a:r>
            <a:endParaRPr lang="en-US" altLang="zh-CN" sz="2000" dirty="0">
              <a:solidFill>
                <a:srgbClr val="FF0000"/>
              </a:solidFill>
            </a:endParaRPr>
          </a:p>
        </p:txBody>
      </p:sp>
    </p:spTree>
    <p:extLst>
      <p:ext uri="{BB962C8B-B14F-4D97-AF65-F5344CB8AC3E}">
        <p14:creationId xmlns:p14="http://schemas.microsoft.com/office/powerpoint/2010/main" val="16970958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0-1</a:t>
            </a:r>
            <a:r>
              <a:rPr lang="zh-CN" altLang="en-US" dirty="0"/>
              <a:t>背包问题</a:t>
            </a:r>
          </a:p>
        </p:txBody>
      </p:sp>
      <p:sp>
        <p:nvSpPr>
          <p:cNvPr id="3" name="内容占位符 2"/>
          <p:cNvSpPr>
            <a:spLocks noGrp="1"/>
          </p:cNvSpPr>
          <p:nvPr>
            <p:ph idx="1"/>
          </p:nvPr>
        </p:nvSpPr>
        <p:spPr/>
        <p:txBody>
          <a:bodyPr/>
          <a:lstStyle/>
          <a:p>
            <a:r>
              <a:rPr lang="en-US" altLang="zh-CN" dirty="0"/>
              <a:t>0-1</a:t>
            </a:r>
            <a:r>
              <a:rPr lang="zh-CN" altLang="en-US" dirty="0"/>
              <a:t>背包问题</a:t>
            </a:r>
            <a:endParaRPr lang="en-US" altLang="zh-CN" dirty="0"/>
          </a:p>
          <a:p>
            <a:pPr lvl="1"/>
            <a:r>
              <a:rPr lang="zh-CN" altLang="en-US" dirty="0"/>
              <a:t>输入：</a:t>
            </a:r>
            <a:r>
              <a:rPr lang="en-US" altLang="zh-CN" i="1" dirty="0"/>
              <a:t>n </a:t>
            </a:r>
            <a:r>
              <a:rPr lang="zh-CN" altLang="en-US" dirty="0"/>
              <a:t>种物品和一个背包</a:t>
            </a:r>
            <a:endParaRPr lang="en-US" altLang="zh-CN" dirty="0"/>
          </a:p>
          <a:p>
            <a:pPr lvl="2"/>
            <a:r>
              <a:rPr lang="zh-CN" altLang="en-US" dirty="0"/>
              <a:t>物品 </a:t>
            </a:r>
            <a:r>
              <a:rPr lang="en-US" altLang="zh-CN" i="1" dirty="0" err="1"/>
              <a:t>i</a:t>
            </a:r>
            <a:r>
              <a:rPr lang="en-US" altLang="zh-CN" i="1" dirty="0"/>
              <a:t> </a:t>
            </a:r>
            <a:r>
              <a:rPr lang="zh-CN" altLang="en-US" dirty="0"/>
              <a:t>的重量是 </a:t>
            </a:r>
            <a:r>
              <a:rPr lang="en-US" altLang="zh-CN" i="1" dirty="0" err="1"/>
              <a:t>w</a:t>
            </a:r>
            <a:r>
              <a:rPr lang="en-US" altLang="zh-CN" i="1" baseline="-25000" dirty="0" err="1"/>
              <a:t>i</a:t>
            </a:r>
            <a:r>
              <a:rPr lang="zh-CN" altLang="en-US" dirty="0"/>
              <a:t>，价值为 </a:t>
            </a:r>
            <a:r>
              <a:rPr lang="en-US" altLang="zh-CN" i="1" dirty="0"/>
              <a:t>v</a:t>
            </a:r>
            <a:r>
              <a:rPr lang="en-US" altLang="zh-CN" i="1" baseline="-25000" dirty="0"/>
              <a:t>i</a:t>
            </a:r>
          </a:p>
          <a:p>
            <a:pPr lvl="2"/>
            <a:r>
              <a:rPr lang="zh-CN" altLang="en-US" dirty="0"/>
              <a:t>背包的容量是 </a:t>
            </a:r>
            <a:r>
              <a:rPr lang="en-US" altLang="zh-CN" i="1" dirty="0"/>
              <a:t>C</a:t>
            </a:r>
          </a:p>
          <a:p>
            <a:pPr lvl="1"/>
            <a:r>
              <a:rPr lang="zh-CN" altLang="en-US" dirty="0"/>
              <a:t>输出：装入背包的物品</a:t>
            </a:r>
            <a:endParaRPr lang="en-US" altLang="zh-CN" dirty="0"/>
          </a:p>
          <a:p>
            <a:pPr lvl="1"/>
            <a:r>
              <a:rPr lang="zh-CN" altLang="en-US" dirty="0"/>
              <a:t>优化目标：装入背包的物品</a:t>
            </a:r>
            <a:r>
              <a:rPr lang="zh-CN" altLang="en-US" b="1" dirty="0">
                <a:solidFill>
                  <a:srgbClr val="FF0000"/>
                </a:solidFill>
              </a:rPr>
              <a:t>总价值</a:t>
            </a:r>
            <a:r>
              <a:rPr lang="zh-CN" altLang="en-US" dirty="0"/>
              <a:t>最大</a:t>
            </a:r>
            <a:endParaRPr lang="en-US" altLang="zh-CN" dirty="0"/>
          </a:p>
          <a:p>
            <a:endParaRPr lang="zh-CN" altLang="en-US" dirty="0">
              <a:sym typeface="Symbo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0-1</a:t>
            </a:r>
            <a:r>
              <a:rPr lang="zh-CN" altLang="en-US" dirty="0"/>
              <a:t>背包问题</a:t>
            </a:r>
          </a:p>
        </p:txBody>
      </p:sp>
      <p:sp>
        <p:nvSpPr>
          <p:cNvPr id="3" name="内容占位符 2"/>
          <p:cNvSpPr>
            <a:spLocks noGrp="1"/>
          </p:cNvSpPr>
          <p:nvPr>
            <p:ph idx="1"/>
          </p:nvPr>
        </p:nvSpPr>
        <p:spPr/>
        <p:txBody>
          <a:bodyPr/>
          <a:lstStyle/>
          <a:p>
            <a:r>
              <a:rPr lang="zh-CN" altLang="en-US" dirty="0"/>
              <a:t>形式化描述</a:t>
            </a:r>
            <a:endParaRPr lang="en-US" altLang="zh-CN" dirty="0"/>
          </a:p>
          <a:p>
            <a:pPr lvl="1"/>
            <a:r>
              <a:rPr lang="zh-CN" altLang="en-US" dirty="0"/>
              <a:t>输入：</a:t>
            </a:r>
            <a:r>
              <a:rPr lang="en-US" altLang="zh-CN" dirty="0"/>
              <a:t>{&lt;</a:t>
            </a:r>
            <a:r>
              <a:rPr lang="en-US" altLang="zh-CN" i="1" dirty="0"/>
              <a:t>w</a:t>
            </a:r>
            <a:r>
              <a:rPr lang="en-US" altLang="zh-CN" baseline="-25000" dirty="0"/>
              <a:t>1</a:t>
            </a:r>
            <a:r>
              <a:rPr lang="en-US" altLang="zh-CN" dirty="0"/>
              <a:t>, </a:t>
            </a:r>
            <a:r>
              <a:rPr lang="en-US" altLang="zh-CN" i="1" dirty="0"/>
              <a:t>v</a:t>
            </a:r>
            <a:r>
              <a:rPr lang="en-US" altLang="zh-CN" baseline="-25000" dirty="0"/>
              <a:t>1</a:t>
            </a:r>
            <a:r>
              <a:rPr lang="en-US" altLang="zh-CN" dirty="0"/>
              <a:t>&gt;, &lt;</a:t>
            </a:r>
            <a:r>
              <a:rPr lang="en-US" altLang="zh-CN" i="1" dirty="0"/>
              <a:t>w</a:t>
            </a:r>
            <a:r>
              <a:rPr lang="en-US" altLang="zh-CN" baseline="-25000" dirty="0"/>
              <a:t>2</a:t>
            </a:r>
            <a:r>
              <a:rPr lang="en-US" altLang="zh-CN" dirty="0"/>
              <a:t>, </a:t>
            </a:r>
            <a:r>
              <a:rPr lang="en-US" altLang="zh-CN" i="1" dirty="0"/>
              <a:t>v</a:t>
            </a:r>
            <a:r>
              <a:rPr lang="en-US" altLang="zh-CN" baseline="-25000" dirty="0"/>
              <a:t>2</a:t>
            </a:r>
            <a:r>
              <a:rPr lang="en-US" altLang="zh-CN" dirty="0"/>
              <a:t>&gt;,…, &lt;</a:t>
            </a:r>
            <a:r>
              <a:rPr lang="en-US" altLang="zh-CN" i="1" dirty="0"/>
              <a:t>w</a:t>
            </a:r>
            <a:r>
              <a:rPr lang="en-US" altLang="zh-CN" i="1" baseline="-25000" dirty="0"/>
              <a:t>n</a:t>
            </a:r>
            <a:r>
              <a:rPr lang="en-US" altLang="zh-CN" dirty="0"/>
              <a:t>, </a:t>
            </a:r>
            <a:r>
              <a:rPr lang="en-US" altLang="zh-CN" i="1" dirty="0" err="1"/>
              <a:t>v</a:t>
            </a:r>
            <a:r>
              <a:rPr lang="en-US" altLang="zh-CN" i="1" baseline="-25000" dirty="0" err="1"/>
              <a:t>n</a:t>
            </a:r>
            <a:r>
              <a:rPr lang="en-US" altLang="zh-CN" dirty="0"/>
              <a:t>&gt;}</a:t>
            </a:r>
            <a:r>
              <a:rPr lang="zh-CN" altLang="en-US" dirty="0"/>
              <a:t>和</a:t>
            </a:r>
            <a:r>
              <a:rPr lang="en-US" altLang="zh-CN" i="1" dirty="0"/>
              <a:t>C</a:t>
            </a:r>
          </a:p>
          <a:p>
            <a:pPr lvl="1"/>
            <a:r>
              <a:rPr lang="zh-CN" altLang="en-US" dirty="0"/>
              <a:t>输出：</a:t>
            </a:r>
            <a:r>
              <a:rPr lang="en-US" altLang="zh-CN" dirty="0"/>
              <a:t> (</a:t>
            </a:r>
            <a:r>
              <a:rPr lang="en-US" altLang="zh-CN" i="1" dirty="0"/>
              <a:t>x</a:t>
            </a:r>
            <a:r>
              <a:rPr lang="en-US" altLang="zh-CN" baseline="-25000" dirty="0"/>
              <a:t>1</a:t>
            </a:r>
            <a:r>
              <a:rPr lang="en-US" altLang="zh-CN" dirty="0"/>
              <a:t>, </a:t>
            </a:r>
            <a:r>
              <a:rPr lang="en-US" altLang="zh-CN" i="1" dirty="0"/>
              <a:t>x</a:t>
            </a:r>
            <a:r>
              <a:rPr lang="en-US" altLang="zh-CN" baseline="-25000" dirty="0"/>
              <a:t>2</a:t>
            </a:r>
            <a:r>
              <a:rPr lang="en-US" altLang="zh-CN" dirty="0"/>
              <a:t>, …, </a:t>
            </a:r>
            <a:r>
              <a:rPr lang="en-US" altLang="zh-CN" i="1" dirty="0" err="1"/>
              <a:t>x</a:t>
            </a:r>
            <a:r>
              <a:rPr lang="en-US" altLang="zh-CN" i="1" baseline="-25000" dirty="0" err="1"/>
              <a:t>n</a:t>
            </a:r>
            <a:r>
              <a:rPr lang="en-US" altLang="zh-CN" dirty="0"/>
              <a:t>)</a:t>
            </a:r>
            <a:r>
              <a:rPr lang="zh-CN" altLang="en-US" dirty="0"/>
              <a:t>，</a:t>
            </a:r>
            <a:r>
              <a:rPr lang="en-US" altLang="zh-CN" i="1" dirty="0">
                <a:solidFill>
                  <a:srgbClr val="FF0000"/>
                </a:solidFill>
              </a:rPr>
              <a:t>x</a:t>
            </a:r>
            <a:r>
              <a:rPr lang="en-US" altLang="zh-CN" i="1" baseline="-25000" dirty="0">
                <a:solidFill>
                  <a:srgbClr val="FF0000"/>
                </a:solidFill>
              </a:rPr>
              <a:t>i</a:t>
            </a:r>
            <a:r>
              <a:rPr lang="en-US" altLang="zh-CN" dirty="0">
                <a:solidFill>
                  <a:srgbClr val="FF0000"/>
                </a:solidFill>
                <a:sym typeface="Symbol"/>
              </a:rPr>
              <a:t>{0, 1}</a:t>
            </a:r>
            <a:r>
              <a:rPr lang="zh-CN" altLang="en-US" dirty="0">
                <a:sym typeface="Symbol"/>
              </a:rPr>
              <a:t>满足</a:t>
            </a:r>
            <a:endParaRPr lang="en-US" altLang="zh-CN" dirty="0">
              <a:sym typeface="Symbol"/>
            </a:endParaRPr>
          </a:p>
          <a:p>
            <a:pPr lvl="1"/>
            <a:endParaRPr lang="en-US" altLang="zh-CN" dirty="0">
              <a:sym typeface="Symbol"/>
            </a:endParaRPr>
          </a:p>
          <a:p>
            <a:pPr lvl="1"/>
            <a:r>
              <a:rPr lang="zh-CN" altLang="en-US" dirty="0">
                <a:sym typeface="Symbol"/>
              </a:rPr>
              <a:t>优化目标：</a:t>
            </a:r>
            <a:endParaRPr lang="en-US" altLang="zh-CN" dirty="0"/>
          </a:p>
          <a:p>
            <a:endParaRPr lang="en-US" altLang="zh-CN" dirty="0"/>
          </a:p>
          <a:p>
            <a:r>
              <a:rPr lang="zh-CN" altLang="en-US" dirty="0"/>
              <a:t>等价于整数规划问题</a:t>
            </a:r>
          </a:p>
        </p:txBody>
      </p:sp>
      <p:graphicFrame>
        <p:nvGraphicFramePr>
          <p:cNvPr id="56322" name="Object 2"/>
          <p:cNvGraphicFramePr>
            <a:graphicFrameLocks noChangeAspect="1"/>
          </p:cNvGraphicFramePr>
          <p:nvPr/>
        </p:nvGraphicFramePr>
        <p:xfrm>
          <a:off x="6357950" y="2285992"/>
          <a:ext cx="1500187" cy="879475"/>
        </p:xfrm>
        <a:graphic>
          <a:graphicData uri="http://schemas.openxmlformats.org/presentationml/2006/ole">
            <mc:AlternateContent xmlns:mc="http://schemas.openxmlformats.org/markup-compatibility/2006">
              <mc:Choice xmlns:v="urn:schemas-microsoft-com:vml" Requires="v">
                <p:oleObj spid="_x0000_s119938" name="Equation" r:id="rId4" imgW="736560" imgH="431640" progId="Equation.3">
                  <p:embed/>
                </p:oleObj>
              </mc:Choice>
              <mc:Fallback>
                <p:oleObj name="Equation" r:id="rId4" imgW="736560" imgH="431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7950" y="2285992"/>
                        <a:ext cx="1500187" cy="879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23" name="Object 3"/>
          <p:cNvGraphicFramePr>
            <a:graphicFrameLocks noChangeAspect="1"/>
          </p:cNvGraphicFramePr>
          <p:nvPr/>
        </p:nvGraphicFramePr>
        <p:xfrm>
          <a:off x="3000387" y="3071805"/>
          <a:ext cx="1357313" cy="795337"/>
        </p:xfrm>
        <a:graphic>
          <a:graphicData uri="http://schemas.openxmlformats.org/presentationml/2006/ole">
            <mc:AlternateContent xmlns:mc="http://schemas.openxmlformats.org/markup-compatibility/2006">
              <mc:Choice xmlns:v="urn:schemas-microsoft-com:vml" Requires="v">
                <p:oleObj spid="_x0000_s119939" name="Equation" r:id="rId6" imgW="736560" imgH="431640" progId="Equation.3">
                  <p:embed/>
                </p:oleObj>
              </mc:Choice>
              <mc:Fallback>
                <p:oleObj name="Equation" r:id="rId6" imgW="736560" imgH="4316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00387" y="3071805"/>
                        <a:ext cx="1357313" cy="795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24" name="Object 4"/>
          <p:cNvGraphicFramePr>
            <a:graphicFrameLocks noChangeAspect="1"/>
          </p:cNvGraphicFramePr>
          <p:nvPr/>
        </p:nvGraphicFramePr>
        <p:xfrm>
          <a:off x="6143636" y="4000504"/>
          <a:ext cx="1357313" cy="795337"/>
        </p:xfrm>
        <a:graphic>
          <a:graphicData uri="http://schemas.openxmlformats.org/presentationml/2006/ole">
            <mc:AlternateContent xmlns:mc="http://schemas.openxmlformats.org/markup-compatibility/2006">
              <mc:Choice xmlns:v="urn:schemas-microsoft-com:vml" Requires="v">
                <p:oleObj spid="_x0000_s119940" name="Equation" r:id="rId8" imgW="736560" imgH="431640" progId="Equation.3">
                  <p:embed/>
                </p:oleObj>
              </mc:Choice>
              <mc:Fallback>
                <p:oleObj name="Equation" r:id="rId8" imgW="736560" imgH="431640"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43636" y="4000504"/>
                        <a:ext cx="1357313" cy="795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nvGraphicFramePr>
        <p:xfrm>
          <a:off x="5786446" y="5000636"/>
          <a:ext cx="2263156" cy="1143008"/>
        </p:xfrm>
        <a:graphic>
          <a:graphicData uri="http://schemas.openxmlformats.org/presentationml/2006/ole">
            <mc:AlternateContent xmlns:mc="http://schemas.openxmlformats.org/markup-compatibility/2006">
              <mc:Choice xmlns:v="urn:schemas-microsoft-com:vml" Requires="v">
                <p:oleObj spid="_x0000_s119941" name="Equation" r:id="rId9" imgW="1257120" imgH="634680" progId="Equation.3">
                  <p:embed/>
                </p:oleObj>
              </mc:Choice>
              <mc:Fallback>
                <p:oleObj name="Equation" r:id="rId9" imgW="1257120" imgH="63468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86446" y="5000636"/>
                        <a:ext cx="2263156" cy="11430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矩形 3"/>
          <p:cNvSpPr/>
          <p:nvPr/>
        </p:nvSpPr>
        <p:spPr>
          <a:xfrm>
            <a:off x="683568" y="5382681"/>
            <a:ext cx="4741377" cy="369332"/>
          </a:xfrm>
          <a:prstGeom prst="rect">
            <a:avLst/>
          </a:prstGeom>
        </p:spPr>
        <p:txBody>
          <a:bodyPr wrap="square">
            <a:spAutoFit/>
          </a:bodyPr>
          <a:lstStyle/>
          <a:p>
            <a:r>
              <a:rPr lang="zh-CN" altLang="en-US" dirty="0"/>
              <a:t>规划中的变量（全部或部分，</a:t>
            </a:r>
            <a:r>
              <a:rPr lang="en-US" altLang="zh-CN" i="1" dirty="0"/>
              <a:t>x</a:t>
            </a:r>
            <a:r>
              <a:rPr lang="en-US" altLang="zh-CN" i="1" baseline="-25000" dirty="0"/>
              <a:t>i</a:t>
            </a:r>
            <a:r>
              <a:rPr lang="zh-CN" altLang="en-US" dirty="0"/>
              <a:t>）限制为整数。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3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0-1</a:t>
            </a:r>
            <a:r>
              <a:rPr lang="zh-CN" altLang="en-US" dirty="0"/>
              <a:t>背包问题</a:t>
            </a:r>
          </a:p>
        </p:txBody>
      </p:sp>
      <p:sp>
        <p:nvSpPr>
          <p:cNvPr id="3" name="内容占位符 2"/>
          <p:cNvSpPr>
            <a:spLocks noGrp="1"/>
          </p:cNvSpPr>
          <p:nvPr>
            <p:ph idx="1"/>
          </p:nvPr>
        </p:nvSpPr>
        <p:spPr>
          <a:xfrm>
            <a:off x="533400" y="1371600"/>
            <a:ext cx="7772400" cy="4700606"/>
          </a:xfrm>
        </p:spPr>
        <p:txBody>
          <a:bodyPr/>
          <a:lstStyle/>
          <a:p>
            <a:r>
              <a:rPr lang="zh-CN" altLang="en-US" dirty="0"/>
              <a:t>最优子结构</a:t>
            </a:r>
            <a:r>
              <a:rPr lang="en-US" altLang="zh-CN" dirty="0"/>
              <a:t>1</a:t>
            </a:r>
          </a:p>
          <a:p>
            <a:pPr lvl="1"/>
            <a:r>
              <a:rPr lang="zh-CN" altLang="en-US" dirty="0"/>
              <a:t>设 </a:t>
            </a:r>
            <a:r>
              <a:rPr lang="en-US" altLang="zh-CN" dirty="0"/>
              <a:t>(</a:t>
            </a:r>
            <a:r>
              <a:rPr lang="en-US" altLang="zh-CN" i="1" dirty="0"/>
              <a:t>x</a:t>
            </a:r>
            <a:r>
              <a:rPr lang="en-US" altLang="zh-CN" baseline="-25000" dirty="0"/>
              <a:t>1</a:t>
            </a:r>
            <a:r>
              <a:rPr lang="en-US" altLang="zh-CN" dirty="0"/>
              <a:t>, </a:t>
            </a:r>
            <a:r>
              <a:rPr lang="en-US" altLang="zh-CN" i="1" dirty="0"/>
              <a:t>x</a:t>
            </a:r>
            <a:r>
              <a:rPr lang="en-US" altLang="zh-CN" baseline="-25000" dirty="0"/>
              <a:t>2</a:t>
            </a:r>
            <a:r>
              <a:rPr lang="en-US" altLang="zh-CN" dirty="0"/>
              <a:t>, …, </a:t>
            </a:r>
            <a:r>
              <a:rPr lang="en-US" altLang="zh-CN" i="1" dirty="0" err="1"/>
              <a:t>x</a:t>
            </a:r>
            <a:r>
              <a:rPr lang="en-US" altLang="zh-CN" i="1" baseline="-25000" dirty="0" err="1"/>
              <a:t>n</a:t>
            </a:r>
            <a:r>
              <a:rPr lang="en-US" altLang="zh-CN" dirty="0"/>
              <a:t>) </a:t>
            </a:r>
            <a:r>
              <a:rPr lang="zh-CN" altLang="en-US" dirty="0"/>
              <a:t>是</a:t>
            </a:r>
            <a:r>
              <a:rPr lang="en-US" altLang="zh-CN" dirty="0"/>
              <a:t>0-1</a:t>
            </a:r>
            <a:r>
              <a:rPr lang="zh-CN" altLang="en-US" dirty="0"/>
              <a:t>背包问题的一个最优解</a:t>
            </a:r>
            <a:endParaRPr lang="en-US" altLang="zh-CN" dirty="0"/>
          </a:p>
          <a:p>
            <a:pPr lvl="2"/>
            <a:endParaRPr lang="zh-CN" altLang="en-US" dirty="0"/>
          </a:p>
        </p:txBody>
      </p:sp>
      <p:graphicFrame>
        <p:nvGraphicFramePr>
          <p:cNvPr id="57346" name="Object 2"/>
          <p:cNvGraphicFramePr>
            <a:graphicFrameLocks noChangeAspect="1"/>
          </p:cNvGraphicFramePr>
          <p:nvPr/>
        </p:nvGraphicFramePr>
        <p:xfrm>
          <a:off x="1857356" y="3500438"/>
          <a:ext cx="1357313" cy="795338"/>
        </p:xfrm>
        <a:graphic>
          <a:graphicData uri="http://schemas.openxmlformats.org/presentationml/2006/ole">
            <mc:AlternateContent xmlns:mc="http://schemas.openxmlformats.org/markup-compatibility/2006">
              <mc:Choice xmlns:v="urn:schemas-microsoft-com:vml" Requires="v">
                <p:oleObj spid="_x0000_s120962" name="Equation" r:id="rId3" imgW="736560" imgH="431640" progId="Equation.3">
                  <p:embed/>
                </p:oleObj>
              </mc:Choice>
              <mc:Fallback>
                <p:oleObj name="Equation" r:id="rId3" imgW="73656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56" y="3500438"/>
                        <a:ext cx="1357313" cy="795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47" name="Object 3"/>
          <p:cNvGraphicFramePr>
            <a:graphicFrameLocks noChangeAspect="1"/>
          </p:cNvGraphicFramePr>
          <p:nvPr/>
        </p:nvGraphicFramePr>
        <p:xfrm>
          <a:off x="1000100" y="4500570"/>
          <a:ext cx="2309812" cy="1143000"/>
        </p:xfrm>
        <a:graphic>
          <a:graphicData uri="http://schemas.openxmlformats.org/presentationml/2006/ole">
            <mc:AlternateContent xmlns:mc="http://schemas.openxmlformats.org/markup-compatibility/2006">
              <mc:Choice xmlns:v="urn:schemas-microsoft-com:vml" Requires="v">
                <p:oleObj spid="_x0000_s120963" name="Equation" r:id="rId5" imgW="1282680" imgH="634680" progId="Equation.3">
                  <p:embed/>
                </p:oleObj>
              </mc:Choice>
              <mc:Fallback>
                <p:oleObj name="Equation" r:id="rId5" imgW="1282680" imgH="6346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0100" y="4500570"/>
                        <a:ext cx="2309812"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285720" y="2571744"/>
            <a:ext cx="4071966" cy="707886"/>
          </a:xfrm>
          <a:prstGeom prst="rect">
            <a:avLst/>
          </a:prstGeom>
          <a:noFill/>
        </p:spPr>
        <p:txBody>
          <a:bodyPr wrap="square" rtlCol="0">
            <a:spAutoFit/>
          </a:bodyPr>
          <a:lstStyle/>
          <a:p>
            <a:pPr lvl="1"/>
            <a:r>
              <a:rPr lang="zh-CN" altLang="en-US" sz="2000" dirty="0">
                <a:latin typeface="Times New Roman" pitchFamily="18" charset="0"/>
                <a:cs typeface="Times New Roman" pitchFamily="18" charset="0"/>
              </a:rPr>
              <a:t>如果</a:t>
            </a:r>
            <a:r>
              <a:rPr lang="en-US" altLang="zh-CN" sz="2000" i="1" dirty="0">
                <a:latin typeface="Times New Roman" pitchFamily="18" charset="0"/>
                <a:cs typeface="Times New Roman" pitchFamily="18" charset="0"/>
              </a:rPr>
              <a:t>x</a:t>
            </a:r>
            <a:r>
              <a:rPr lang="en-US" altLang="zh-CN" sz="2000" baseline="-25000" dirty="0">
                <a:latin typeface="Times New Roman" pitchFamily="18" charset="0"/>
                <a:cs typeface="Times New Roman" pitchFamily="18" charset="0"/>
              </a:rPr>
              <a:t>1 </a:t>
            </a:r>
            <a:r>
              <a:rPr lang="en-US" altLang="zh-CN" sz="2000" dirty="0">
                <a:latin typeface="Times New Roman" pitchFamily="18" charset="0"/>
                <a:cs typeface="Times New Roman" pitchFamily="18" charset="0"/>
              </a:rPr>
              <a:t>=1</a:t>
            </a:r>
            <a:r>
              <a:rPr lang="zh-CN" altLang="en-US" sz="2000" dirty="0">
                <a:latin typeface="Times New Roman" pitchFamily="18" charset="0"/>
                <a:cs typeface="Times New Roman" pitchFamily="18" charset="0"/>
              </a:rPr>
              <a:t>：则 </a:t>
            </a:r>
            <a:r>
              <a:rPr lang="en-US" altLang="zh-CN" sz="2000" dirty="0">
                <a:latin typeface="Times New Roman" pitchFamily="18" charset="0"/>
                <a:cs typeface="Times New Roman" pitchFamily="18" charset="0"/>
              </a:rPr>
              <a:t>(</a:t>
            </a:r>
            <a:r>
              <a:rPr lang="en-US" altLang="zh-CN" sz="2000" i="1" dirty="0">
                <a:latin typeface="Times New Roman" pitchFamily="18" charset="0"/>
                <a:cs typeface="Times New Roman" pitchFamily="18" charset="0"/>
              </a:rPr>
              <a:t>x</a:t>
            </a:r>
            <a:r>
              <a:rPr lang="en-US" altLang="zh-CN" sz="2000" baseline="-25000" dirty="0">
                <a:latin typeface="Times New Roman" pitchFamily="18" charset="0"/>
                <a:cs typeface="Times New Roman" pitchFamily="18" charset="0"/>
              </a:rPr>
              <a:t>2</a:t>
            </a:r>
            <a:r>
              <a:rPr lang="en-US" altLang="zh-CN" sz="2000" dirty="0">
                <a:latin typeface="Times New Roman" pitchFamily="18" charset="0"/>
                <a:cs typeface="Times New Roman" pitchFamily="18" charset="0"/>
              </a:rPr>
              <a:t>, …,  </a:t>
            </a:r>
            <a:r>
              <a:rPr lang="en-US" altLang="zh-CN" sz="2000" i="1" dirty="0" err="1">
                <a:latin typeface="Times New Roman" pitchFamily="18" charset="0"/>
                <a:cs typeface="Times New Roman" pitchFamily="18" charset="0"/>
              </a:rPr>
              <a:t>x</a:t>
            </a:r>
            <a:r>
              <a:rPr lang="en-US" altLang="zh-CN" sz="2000" i="1" baseline="-25000" dirty="0" err="1">
                <a:latin typeface="Times New Roman" pitchFamily="18" charset="0"/>
                <a:cs typeface="Times New Roman" pitchFamily="18" charset="0"/>
              </a:rPr>
              <a:t>n</a:t>
            </a:r>
            <a:r>
              <a:rPr lang="en-US" altLang="zh-CN"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是以下子问题的最优解</a:t>
            </a:r>
            <a:endParaRPr lang="en-US" altLang="zh-CN" sz="2000" dirty="0">
              <a:latin typeface="Times New Roman" pitchFamily="18" charset="0"/>
              <a:cs typeface="Times New Roman" pitchFamily="18" charset="0"/>
            </a:endParaRPr>
          </a:p>
        </p:txBody>
      </p:sp>
      <p:cxnSp>
        <p:nvCxnSpPr>
          <p:cNvPr id="8" name="直接连接符 7"/>
          <p:cNvCxnSpPr/>
          <p:nvPr/>
        </p:nvCxnSpPr>
        <p:spPr bwMode="auto">
          <a:xfrm rot="5400000">
            <a:off x="2786844" y="4285462"/>
            <a:ext cx="3571900" cy="1588"/>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1" name="TextBox 10"/>
          <p:cNvSpPr txBox="1"/>
          <p:nvPr/>
        </p:nvSpPr>
        <p:spPr>
          <a:xfrm>
            <a:off x="4714876" y="2500306"/>
            <a:ext cx="3929090" cy="707886"/>
          </a:xfrm>
          <a:prstGeom prst="rect">
            <a:avLst/>
          </a:prstGeom>
          <a:noFill/>
        </p:spPr>
        <p:txBody>
          <a:bodyPr wrap="square" rtlCol="0">
            <a:spAutoFit/>
          </a:bodyPr>
          <a:lstStyle/>
          <a:p>
            <a:pPr lvl="1"/>
            <a:r>
              <a:rPr lang="zh-CN" altLang="en-US" sz="2000" dirty="0">
                <a:latin typeface="Times New Roman" pitchFamily="18" charset="0"/>
                <a:cs typeface="Times New Roman" pitchFamily="18" charset="0"/>
              </a:rPr>
              <a:t>如果</a:t>
            </a:r>
            <a:r>
              <a:rPr lang="en-US" altLang="zh-CN" sz="2000" i="1" dirty="0">
                <a:latin typeface="Times New Roman" pitchFamily="18" charset="0"/>
                <a:cs typeface="Times New Roman" pitchFamily="18" charset="0"/>
              </a:rPr>
              <a:t>x</a:t>
            </a:r>
            <a:r>
              <a:rPr lang="en-US" altLang="zh-CN" sz="2000" baseline="-25000" dirty="0">
                <a:latin typeface="Times New Roman" pitchFamily="18" charset="0"/>
                <a:cs typeface="Times New Roman" pitchFamily="18" charset="0"/>
              </a:rPr>
              <a:t>1 </a:t>
            </a:r>
            <a:r>
              <a:rPr lang="en-US" altLang="zh-CN" sz="2000" dirty="0">
                <a:latin typeface="Times New Roman" pitchFamily="18" charset="0"/>
                <a:cs typeface="Times New Roman" pitchFamily="18" charset="0"/>
              </a:rPr>
              <a:t>=0</a:t>
            </a:r>
            <a:r>
              <a:rPr lang="zh-CN" altLang="en-US" sz="2000" dirty="0">
                <a:latin typeface="Times New Roman" pitchFamily="18" charset="0"/>
                <a:cs typeface="Times New Roman" pitchFamily="18" charset="0"/>
              </a:rPr>
              <a:t>：则 </a:t>
            </a:r>
            <a:r>
              <a:rPr lang="en-US" altLang="zh-CN" sz="2000" dirty="0">
                <a:latin typeface="Times New Roman" pitchFamily="18" charset="0"/>
                <a:cs typeface="Times New Roman" pitchFamily="18" charset="0"/>
              </a:rPr>
              <a:t>(</a:t>
            </a:r>
            <a:r>
              <a:rPr lang="en-US" altLang="zh-CN" sz="2000" i="1" dirty="0">
                <a:latin typeface="Times New Roman" pitchFamily="18" charset="0"/>
                <a:cs typeface="Times New Roman" pitchFamily="18" charset="0"/>
              </a:rPr>
              <a:t>x</a:t>
            </a:r>
            <a:r>
              <a:rPr lang="en-US" altLang="zh-CN" sz="2000" baseline="-25000" dirty="0">
                <a:latin typeface="Times New Roman" pitchFamily="18" charset="0"/>
                <a:cs typeface="Times New Roman" pitchFamily="18" charset="0"/>
              </a:rPr>
              <a:t>2</a:t>
            </a:r>
            <a:r>
              <a:rPr lang="en-US" altLang="zh-CN" sz="2000" dirty="0">
                <a:latin typeface="Times New Roman" pitchFamily="18" charset="0"/>
                <a:cs typeface="Times New Roman" pitchFamily="18" charset="0"/>
              </a:rPr>
              <a:t>, …,  </a:t>
            </a:r>
            <a:r>
              <a:rPr lang="en-US" altLang="zh-CN" sz="2000" i="1" dirty="0" err="1">
                <a:latin typeface="Times New Roman" pitchFamily="18" charset="0"/>
                <a:cs typeface="Times New Roman" pitchFamily="18" charset="0"/>
              </a:rPr>
              <a:t>x</a:t>
            </a:r>
            <a:r>
              <a:rPr lang="en-US" altLang="zh-CN" sz="2000" i="1" baseline="-25000" dirty="0" err="1">
                <a:latin typeface="Times New Roman" pitchFamily="18" charset="0"/>
                <a:cs typeface="Times New Roman" pitchFamily="18" charset="0"/>
              </a:rPr>
              <a:t>n</a:t>
            </a:r>
            <a:r>
              <a:rPr lang="en-US" altLang="zh-CN"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是以下子问题的最优解</a:t>
            </a:r>
            <a:endParaRPr lang="en-US" altLang="zh-CN" sz="2000" dirty="0">
              <a:latin typeface="Times New Roman" pitchFamily="18" charset="0"/>
              <a:cs typeface="Times New Roman" pitchFamily="18" charset="0"/>
            </a:endParaRPr>
          </a:p>
        </p:txBody>
      </p:sp>
      <p:graphicFrame>
        <p:nvGraphicFramePr>
          <p:cNvPr id="57348" name="Object 4"/>
          <p:cNvGraphicFramePr>
            <a:graphicFrameLocks noChangeAspect="1"/>
          </p:cNvGraphicFramePr>
          <p:nvPr/>
        </p:nvGraphicFramePr>
        <p:xfrm>
          <a:off x="6286512" y="3643314"/>
          <a:ext cx="1357313" cy="795337"/>
        </p:xfrm>
        <a:graphic>
          <a:graphicData uri="http://schemas.openxmlformats.org/presentationml/2006/ole">
            <mc:AlternateContent xmlns:mc="http://schemas.openxmlformats.org/markup-compatibility/2006">
              <mc:Choice xmlns:v="urn:schemas-microsoft-com:vml" Requires="v">
                <p:oleObj spid="_x0000_s120964" name="Equation" r:id="rId7" imgW="736560" imgH="431640" progId="Equation.3">
                  <p:embed/>
                </p:oleObj>
              </mc:Choice>
              <mc:Fallback>
                <p:oleObj name="Equation" r:id="rId7" imgW="736560" imgH="4316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86512" y="3643314"/>
                        <a:ext cx="1357313" cy="795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49" name="Object 5"/>
          <p:cNvGraphicFramePr>
            <a:graphicFrameLocks noChangeAspect="1"/>
          </p:cNvGraphicFramePr>
          <p:nvPr/>
        </p:nvGraphicFramePr>
        <p:xfrm>
          <a:off x="5429262" y="4643439"/>
          <a:ext cx="2309813" cy="1143000"/>
        </p:xfrm>
        <a:graphic>
          <a:graphicData uri="http://schemas.openxmlformats.org/presentationml/2006/ole">
            <mc:AlternateContent xmlns:mc="http://schemas.openxmlformats.org/markup-compatibility/2006">
              <mc:Choice xmlns:v="urn:schemas-microsoft-com:vml" Requires="v">
                <p:oleObj spid="_x0000_s120965" name="Equation" r:id="rId9" imgW="1282680" imgH="634680" progId="Equation.3">
                  <p:embed/>
                </p:oleObj>
              </mc:Choice>
              <mc:Fallback>
                <p:oleObj name="Equation" r:id="rId9" imgW="1282680" imgH="63468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29262" y="4643439"/>
                        <a:ext cx="2309813"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矩形 3"/>
          <p:cNvSpPr/>
          <p:nvPr/>
        </p:nvSpPr>
        <p:spPr>
          <a:xfrm>
            <a:off x="457200" y="6235831"/>
            <a:ext cx="8678768" cy="369332"/>
          </a:xfrm>
          <a:prstGeom prst="rect">
            <a:avLst/>
          </a:prstGeom>
        </p:spPr>
        <p:txBody>
          <a:bodyPr wrap="square">
            <a:spAutoFit/>
          </a:bodyPr>
          <a:lstStyle/>
          <a:p>
            <a:r>
              <a:rPr lang="en-US" altLang="zh-CN" i="1" kern="100" dirty="0">
                <a:solidFill>
                  <a:srgbClr val="FF0000"/>
                </a:solidFill>
                <a:latin typeface="黑体" panose="02010609060101010101" pitchFamily="49" charset="-122"/>
                <a:ea typeface="黑体" panose="02010609060101010101" pitchFamily="49" charset="-122"/>
              </a:rPr>
              <a:t>x</a:t>
            </a:r>
            <a:r>
              <a:rPr lang="en-US" altLang="zh-CN" i="1" kern="100" baseline="-25000" dirty="0">
                <a:solidFill>
                  <a:srgbClr val="FF0000"/>
                </a:solidFill>
                <a:latin typeface="黑体" panose="02010609060101010101" pitchFamily="49" charset="-122"/>
                <a:ea typeface="黑体" panose="02010609060101010101" pitchFamily="49" charset="-122"/>
              </a:rPr>
              <a:t>i</a:t>
            </a:r>
            <a:r>
              <a:rPr lang="en-US" altLang="zh-CN" kern="100" baseline="-25000" dirty="0">
                <a:solidFill>
                  <a:srgbClr val="FF0000"/>
                </a:solidFill>
                <a:latin typeface="黑体" panose="02010609060101010101" pitchFamily="49" charset="-122"/>
                <a:ea typeface="黑体" panose="02010609060101010101" pitchFamily="49" charset="-122"/>
              </a:rPr>
              <a:t> </a:t>
            </a:r>
            <a:r>
              <a:rPr lang="en-US" altLang="zh-CN" kern="100" dirty="0">
                <a:solidFill>
                  <a:srgbClr val="FF0000"/>
                </a:solidFill>
                <a:latin typeface="黑体" panose="02010609060101010101" pitchFamily="49" charset="-122"/>
                <a:ea typeface="黑体" panose="02010609060101010101" pitchFamily="49" charset="-122"/>
              </a:rPr>
              <a:t>= 0 or 1</a:t>
            </a:r>
            <a:r>
              <a:rPr lang="zh-CN" altLang="zh-CN"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，将问题完整的分成两个子问题，原问题的最优解包含子问题的最优解。</a:t>
            </a:r>
            <a:endParaRPr lang="zh-CN" altLang="en-US" dirty="0">
              <a:solidFill>
                <a:srgbClr val="FF0000"/>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7346"/>
                                        </p:tgtEl>
                                        <p:attrNameLst>
                                          <p:attrName>style.visibility</p:attrName>
                                        </p:attrNameLst>
                                      </p:cBhvr>
                                      <p:to>
                                        <p:strVal val="visible"/>
                                      </p:to>
                                    </p:set>
                                    <p:anim calcmode="lin" valueType="num">
                                      <p:cBhvr additive="base">
                                        <p:cTn id="11" dur="500" fill="hold"/>
                                        <p:tgtEl>
                                          <p:spTgt spid="57346"/>
                                        </p:tgtEl>
                                        <p:attrNameLst>
                                          <p:attrName>ppt_x</p:attrName>
                                        </p:attrNameLst>
                                      </p:cBhvr>
                                      <p:tavLst>
                                        <p:tav tm="0">
                                          <p:val>
                                            <p:strVal val="#ppt_x"/>
                                          </p:val>
                                        </p:tav>
                                        <p:tav tm="100000">
                                          <p:val>
                                            <p:strVal val="#ppt_x"/>
                                          </p:val>
                                        </p:tav>
                                      </p:tavLst>
                                    </p:anim>
                                    <p:anim calcmode="lin" valueType="num">
                                      <p:cBhvr additive="base">
                                        <p:cTn id="12" dur="500" fill="hold"/>
                                        <p:tgtEl>
                                          <p:spTgt spid="5734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7347"/>
                                        </p:tgtEl>
                                        <p:attrNameLst>
                                          <p:attrName>style.visibility</p:attrName>
                                        </p:attrNameLst>
                                      </p:cBhvr>
                                      <p:to>
                                        <p:strVal val="visible"/>
                                      </p:to>
                                    </p:set>
                                    <p:anim calcmode="lin" valueType="num">
                                      <p:cBhvr additive="base">
                                        <p:cTn id="15" dur="500" fill="hold"/>
                                        <p:tgtEl>
                                          <p:spTgt spid="57347"/>
                                        </p:tgtEl>
                                        <p:attrNameLst>
                                          <p:attrName>ppt_x</p:attrName>
                                        </p:attrNameLst>
                                      </p:cBhvr>
                                      <p:tavLst>
                                        <p:tav tm="0">
                                          <p:val>
                                            <p:strVal val="#ppt_x"/>
                                          </p:val>
                                        </p:tav>
                                        <p:tav tm="100000">
                                          <p:val>
                                            <p:strVal val="#ppt_x"/>
                                          </p:val>
                                        </p:tav>
                                      </p:tavLst>
                                    </p:anim>
                                    <p:anim calcmode="lin" valueType="num">
                                      <p:cBhvr additive="base">
                                        <p:cTn id="16" dur="500" fill="hold"/>
                                        <p:tgtEl>
                                          <p:spTgt spid="5734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7346"/>
                                        </p:tgtEl>
                                        <p:attrNameLst>
                                          <p:attrName>style.visibility</p:attrName>
                                        </p:attrNameLst>
                                      </p:cBhvr>
                                      <p:to>
                                        <p:strVal val="visible"/>
                                      </p:to>
                                    </p:set>
                                    <p:anim calcmode="lin" valueType="num">
                                      <p:cBhvr additive="base">
                                        <p:cTn id="19" dur="500" fill="hold"/>
                                        <p:tgtEl>
                                          <p:spTgt spid="57346"/>
                                        </p:tgtEl>
                                        <p:attrNameLst>
                                          <p:attrName>ppt_x</p:attrName>
                                        </p:attrNameLst>
                                      </p:cBhvr>
                                      <p:tavLst>
                                        <p:tav tm="0">
                                          <p:val>
                                            <p:strVal val="#ppt_x"/>
                                          </p:val>
                                        </p:tav>
                                        <p:tav tm="100000">
                                          <p:val>
                                            <p:strVal val="#ppt_x"/>
                                          </p:val>
                                        </p:tav>
                                      </p:tavLst>
                                    </p:anim>
                                    <p:anim calcmode="lin" valueType="num">
                                      <p:cBhvr additive="base">
                                        <p:cTn id="20" dur="500" fill="hold"/>
                                        <p:tgtEl>
                                          <p:spTgt spid="5734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7347"/>
                                        </p:tgtEl>
                                        <p:attrNameLst>
                                          <p:attrName>style.visibility</p:attrName>
                                        </p:attrNameLst>
                                      </p:cBhvr>
                                      <p:to>
                                        <p:strVal val="visible"/>
                                      </p:to>
                                    </p:set>
                                    <p:anim calcmode="lin" valueType="num">
                                      <p:cBhvr additive="base">
                                        <p:cTn id="23" dur="500" fill="hold"/>
                                        <p:tgtEl>
                                          <p:spTgt spid="57347"/>
                                        </p:tgtEl>
                                        <p:attrNameLst>
                                          <p:attrName>ppt_x</p:attrName>
                                        </p:attrNameLst>
                                      </p:cBhvr>
                                      <p:tavLst>
                                        <p:tav tm="0">
                                          <p:val>
                                            <p:strVal val="#ppt_x"/>
                                          </p:val>
                                        </p:tav>
                                        <p:tav tm="100000">
                                          <p:val>
                                            <p:strVal val="#ppt_x"/>
                                          </p:val>
                                        </p:tav>
                                      </p:tavLst>
                                    </p:anim>
                                    <p:anim calcmode="lin" valueType="num">
                                      <p:cBhvr additive="base">
                                        <p:cTn id="24" dur="500" fill="hold"/>
                                        <p:tgtEl>
                                          <p:spTgt spid="5734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7348"/>
                                        </p:tgtEl>
                                        <p:attrNameLst>
                                          <p:attrName>style.visibility</p:attrName>
                                        </p:attrNameLst>
                                      </p:cBhvr>
                                      <p:to>
                                        <p:strVal val="visible"/>
                                      </p:to>
                                    </p:set>
                                    <p:anim calcmode="lin" valueType="num">
                                      <p:cBhvr additive="base">
                                        <p:cTn id="37" dur="500" fill="hold"/>
                                        <p:tgtEl>
                                          <p:spTgt spid="57348"/>
                                        </p:tgtEl>
                                        <p:attrNameLst>
                                          <p:attrName>ppt_x</p:attrName>
                                        </p:attrNameLst>
                                      </p:cBhvr>
                                      <p:tavLst>
                                        <p:tav tm="0">
                                          <p:val>
                                            <p:strVal val="#ppt_x"/>
                                          </p:val>
                                        </p:tav>
                                        <p:tav tm="100000">
                                          <p:val>
                                            <p:strVal val="#ppt_x"/>
                                          </p:val>
                                        </p:tav>
                                      </p:tavLst>
                                    </p:anim>
                                    <p:anim calcmode="lin" valueType="num">
                                      <p:cBhvr additive="base">
                                        <p:cTn id="38" dur="500" fill="hold"/>
                                        <p:tgtEl>
                                          <p:spTgt spid="57348"/>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7349"/>
                                        </p:tgtEl>
                                        <p:attrNameLst>
                                          <p:attrName>style.visibility</p:attrName>
                                        </p:attrNameLst>
                                      </p:cBhvr>
                                      <p:to>
                                        <p:strVal val="visible"/>
                                      </p:to>
                                    </p:set>
                                    <p:anim calcmode="lin" valueType="num">
                                      <p:cBhvr additive="base">
                                        <p:cTn id="41" dur="500" fill="hold"/>
                                        <p:tgtEl>
                                          <p:spTgt spid="57349"/>
                                        </p:tgtEl>
                                        <p:attrNameLst>
                                          <p:attrName>ppt_x</p:attrName>
                                        </p:attrNameLst>
                                      </p:cBhvr>
                                      <p:tavLst>
                                        <p:tav tm="0">
                                          <p:val>
                                            <p:strVal val="#ppt_x"/>
                                          </p:val>
                                        </p:tav>
                                        <p:tav tm="100000">
                                          <p:val>
                                            <p:strVal val="#ppt_x"/>
                                          </p:val>
                                        </p:tav>
                                      </p:tavLst>
                                    </p:anim>
                                    <p:anim calcmode="lin" valueType="num">
                                      <p:cBhvr additive="base">
                                        <p:cTn id="42" dur="500" fill="hold"/>
                                        <p:tgtEl>
                                          <p:spTgt spid="5734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
                                            <p:txEl>
                                              <p:pRg st="0" end="0"/>
                                            </p:txEl>
                                          </p:spTgt>
                                        </p:tgtEl>
                                        <p:attrNameLst>
                                          <p:attrName>style.visibility</p:attrName>
                                        </p:attrNameLst>
                                      </p:cBhvr>
                                      <p:to>
                                        <p:strVal val="visible"/>
                                      </p:to>
                                    </p:set>
                                    <p:anim calcmode="lin" valueType="num">
                                      <p:cBhvr additive="base">
                                        <p:cTn id="4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基本步骤</a:t>
            </a:r>
            <a:r>
              <a:rPr lang="en-US" altLang="zh-CN" dirty="0"/>
              <a:t>	</a:t>
            </a:r>
            <a:endParaRPr lang="zh-CN" altLang="en-US" dirty="0"/>
          </a:p>
        </p:txBody>
      </p:sp>
      <p:sp>
        <p:nvSpPr>
          <p:cNvPr id="3" name="内容占位符 2"/>
          <p:cNvSpPr>
            <a:spLocks noGrp="1"/>
          </p:cNvSpPr>
          <p:nvPr>
            <p:ph idx="1"/>
          </p:nvPr>
        </p:nvSpPr>
        <p:spPr/>
        <p:txBody>
          <a:bodyPr/>
          <a:lstStyle/>
          <a:p>
            <a:r>
              <a:rPr lang="zh-CN" altLang="en-US" dirty="0"/>
              <a:t>找出</a:t>
            </a:r>
            <a:r>
              <a:rPr lang="zh-CN" altLang="en-US" dirty="0">
                <a:solidFill>
                  <a:schemeClr val="accent6"/>
                </a:solidFill>
              </a:rPr>
              <a:t>最优解</a:t>
            </a:r>
            <a:r>
              <a:rPr lang="zh-CN" altLang="en-US" dirty="0"/>
              <a:t>的性质，刻画其结构特征</a:t>
            </a:r>
            <a:endParaRPr lang="en-US" altLang="zh-CN" dirty="0"/>
          </a:p>
          <a:p>
            <a:r>
              <a:rPr lang="zh-CN" altLang="en-US" dirty="0"/>
              <a:t>递归地定义</a:t>
            </a:r>
            <a:r>
              <a:rPr lang="zh-CN" altLang="en-US" dirty="0">
                <a:solidFill>
                  <a:schemeClr val="accent6"/>
                </a:solidFill>
              </a:rPr>
              <a:t>最优值</a:t>
            </a:r>
            <a:endParaRPr lang="en-US" altLang="zh-CN" dirty="0">
              <a:solidFill>
                <a:schemeClr val="accent6"/>
              </a:solidFill>
            </a:endParaRPr>
          </a:p>
          <a:p>
            <a:r>
              <a:rPr lang="zh-CN" altLang="en-US" dirty="0"/>
              <a:t>以自底向上的方式计算出</a:t>
            </a:r>
            <a:r>
              <a:rPr lang="zh-CN" altLang="en-US" dirty="0">
                <a:solidFill>
                  <a:schemeClr val="accent6"/>
                </a:solidFill>
              </a:rPr>
              <a:t>最优值</a:t>
            </a:r>
            <a:endParaRPr lang="en-US" altLang="zh-CN" dirty="0">
              <a:solidFill>
                <a:schemeClr val="accent6"/>
              </a:solidFill>
            </a:endParaRPr>
          </a:p>
          <a:p>
            <a:r>
              <a:rPr lang="zh-CN" altLang="en-US" dirty="0"/>
              <a:t>根据</a:t>
            </a:r>
            <a:r>
              <a:rPr lang="zh-CN" altLang="en-US" dirty="0">
                <a:solidFill>
                  <a:schemeClr val="accent6"/>
                </a:solidFill>
              </a:rPr>
              <a:t>最优值</a:t>
            </a:r>
            <a:r>
              <a:rPr lang="zh-CN" altLang="en-US" dirty="0"/>
              <a:t>构造</a:t>
            </a:r>
            <a:r>
              <a:rPr lang="zh-CN" altLang="en-US" dirty="0">
                <a:solidFill>
                  <a:schemeClr val="accent6"/>
                </a:solidFill>
              </a:rPr>
              <a:t>最优解</a:t>
            </a:r>
            <a:r>
              <a:rPr lang="zh-CN" altLang="en-US" dirty="0"/>
              <a:t>（可选）</a:t>
            </a:r>
            <a:endParaRPr lang="en-US" altLang="zh-CN" dirty="0"/>
          </a:p>
          <a:p>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0-1</a:t>
            </a:r>
            <a:r>
              <a:rPr lang="zh-CN" altLang="en-US" dirty="0"/>
              <a:t>背包问题</a:t>
            </a:r>
          </a:p>
        </p:txBody>
      </p:sp>
      <p:sp>
        <p:nvSpPr>
          <p:cNvPr id="3" name="内容占位符 2"/>
          <p:cNvSpPr>
            <a:spLocks noGrp="1"/>
          </p:cNvSpPr>
          <p:nvPr>
            <p:ph idx="1"/>
          </p:nvPr>
        </p:nvSpPr>
        <p:spPr>
          <a:xfrm>
            <a:off x="357158" y="1357298"/>
            <a:ext cx="8319298" cy="4876800"/>
          </a:xfrm>
        </p:spPr>
        <p:txBody>
          <a:bodyPr/>
          <a:lstStyle/>
          <a:p>
            <a:r>
              <a:rPr lang="zh-CN" altLang="en-US" dirty="0"/>
              <a:t>递归关系</a:t>
            </a:r>
            <a:r>
              <a:rPr lang="en-US" altLang="zh-CN" dirty="0"/>
              <a:t>2</a:t>
            </a:r>
          </a:p>
          <a:p>
            <a:pPr lvl="1"/>
            <a:r>
              <a:rPr lang="zh-CN" altLang="en-US" dirty="0"/>
              <a:t>设</a:t>
            </a:r>
            <a:r>
              <a:rPr lang="en-US" altLang="zh-CN" i="1" dirty="0"/>
              <a:t>m</a:t>
            </a:r>
            <a:r>
              <a:rPr lang="en-US" altLang="zh-CN" dirty="0"/>
              <a:t>(</a:t>
            </a:r>
            <a:r>
              <a:rPr lang="en-US" altLang="zh-CN" i="1" dirty="0" err="1"/>
              <a:t>i</a:t>
            </a:r>
            <a:r>
              <a:rPr lang="en-US" altLang="zh-CN" dirty="0"/>
              <a:t>, </a:t>
            </a:r>
            <a:r>
              <a:rPr lang="en-US" altLang="zh-CN" i="1" dirty="0"/>
              <a:t>j</a:t>
            </a:r>
            <a:r>
              <a:rPr lang="en-US" altLang="zh-CN" dirty="0"/>
              <a:t>)</a:t>
            </a:r>
            <a:r>
              <a:rPr lang="zh-CN" altLang="en-US" dirty="0"/>
              <a:t>为</a:t>
            </a:r>
            <a:r>
              <a:rPr lang="zh-CN" altLang="en-US" dirty="0">
                <a:solidFill>
                  <a:srgbClr val="FF0000"/>
                </a:solidFill>
              </a:rPr>
              <a:t>背包容量为</a:t>
            </a:r>
            <a:r>
              <a:rPr lang="en-US" altLang="zh-CN" i="1" dirty="0">
                <a:solidFill>
                  <a:srgbClr val="FF0000"/>
                </a:solidFill>
              </a:rPr>
              <a:t>j</a:t>
            </a:r>
            <a:r>
              <a:rPr lang="zh-CN" altLang="en-US" dirty="0"/>
              <a:t>，</a:t>
            </a:r>
            <a:r>
              <a:rPr lang="zh-CN" altLang="en-US" dirty="0">
                <a:solidFill>
                  <a:srgbClr val="FF0000"/>
                </a:solidFill>
              </a:rPr>
              <a:t>可选物品为</a:t>
            </a:r>
            <a:r>
              <a:rPr lang="en-US" altLang="zh-CN" i="1" dirty="0" err="1">
                <a:solidFill>
                  <a:srgbClr val="FF0000"/>
                </a:solidFill>
              </a:rPr>
              <a:t>i</a:t>
            </a:r>
            <a:r>
              <a:rPr lang="en-US" altLang="zh-CN" dirty="0">
                <a:solidFill>
                  <a:srgbClr val="FF0000"/>
                </a:solidFill>
              </a:rPr>
              <a:t>, </a:t>
            </a:r>
            <a:r>
              <a:rPr lang="en-US" altLang="zh-CN" i="1" dirty="0">
                <a:solidFill>
                  <a:srgbClr val="FF0000"/>
                </a:solidFill>
              </a:rPr>
              <a:t>i</a:t>
            </a:r>
            <a:r>
              <a:rPr lang="en-US" altLang="zh-CN" dirty="0">
                <a:solidFill>
                  <a:srgbClr val="FF0000"/>
                </a:solidFill>
              </a:rPr>
              <a:t>+1, …, </a:t>
            </a:r>
            <a:r>
              <a:rPr lang="en-US" altLang="zh-CN" i="1" dirty="0">
                <a:solidFill>
                  <a:srgbClr val="FF0000"/>
                </a:solidFill>
              </a:rPr>
              <a:t>n</a:t>
            </a:r>
            <a:r>
              <a:rPr lang="zh-CN" altLang="en-US" dirty="0"/>
              <a:t>是</a:t>
            </a:r>
            <a:r>
              <a:rPr lang="en-US" altLang="zh-CN" dirty="0"/>
              <a:t>01</a:t>
            </a:r>
            <a:r>
              <a:rPr lang="zh-CN" altLang="en-US" dirty="0"/>
              <a:t>背包问题的最优值，</a:t>
            </a:r>
            <a:endParaRPr lang="en-US" altLang="zh-CN" dirty="0"/>
          </a:p>
          <a:p>
            <a:pPr lvl="1"/>
            <a:r>
              <a:rPr lang="zh-CN" altLang="en-US" dirty="0"/>
              <a:t>有如下递归关系</a:t>
            </a:r>
            <a:r>
              <a:rPr lang="en-US" altLang="zh-CN" dirty="0">
                <a:sym typeface="Wingdings" panose="05000000000000000000" pitchFamily="2" charset="2"/>
              </a:rPr>
              <a:t>(</a:t>
            </a:r>
            <a:r>
              <a:rPr lang="zh-CN" altLang="en-US" dirty="0">
                <a:solidFill>
                  <a:srgbClr val="FF0000"/>
                </a:solidFill>
                <a:sym typeface="Wingdings" panose="05000000000000000000" pitchFamily="2" charset="2"/>
              </a:rPr>
              <a:t>分析第</a:t>
            </a:r>
            <a:r>
              <a:rPr lang="en-US" altLang="zh-CN" dirty="0" err="1">
                <a:solidFill>
                  <a:srgbClr val="FF0000"/>
                </a:solidFill>
                <a:sym typeface="Wingdings" panose="05000000000000000000" pitchFamily="2" charset="2"/>
              </a:rPr>
              <a:t>i</a:t>
            </a:r>
            <a:r>
              <a:rPr lang="zh-CN" altLang="en-US" dirty="0">
                <a:solidFill>
                  <a:srgbClr val="FF0000"/>
                </a:solidFill>
                <a:sym typeface="Wingdings" panose="05000000000000000000" pitchFamily="2" charset="2"/>
              </a:rPr>
              <a:t>个物品是否能装进去，到底装还是不装</a:t>
            </a:r>
            <a:r>
              <a:rPr lang="en-US" altLang="zh-CN" dirty="0">
                <a:solidFill>
                  <a:srgbClr val="FF0000"/>
                </a:solidFill>
                <a:sym typeface="Wingdings" panose="05000000000000000000" pitchFamily="2" charset="2"/>
              </a:rPr>
              <a:t>0 or 1</a:t>
            </a:r>
            <a:r>
              <a:rPr lang="en-US" altLang="zh-CN" dirty="0">
                <a:sym typeface="Wingdings" panose="05000000000000000000" pitchFamily="2" charset="2"/>
              </a:rPr>
              <a:t>)</a:t>
            </a:r>
            <a:endParaRPr lang="en-US" altLang="zh-CN" dirty="0"/>
          </a:p>
          <a:p>
            <a:pPr lvl="2"/>
            <a:r>
              <a:rPr lang="en-US" altLang="zh-CN" sz="2400" i="1" dirty="0" err="1"/>
              <a:t>i</a:t>
            </a:r>
            <a:r>
              <a:rPr lang="en-US" altLang="zh-CN" sz="2400" dirty="0"/>
              <a:t>&lt;</a:t>
            </a:r>
            <a:r>
              <a:rPr lang="en-US" altLang="zh-CN" sz="2400" i="1" dirty="0"/>
              <a:t>n</a:t>
            </a:r>
            <a:r>
              <a:rPr lang="zh-CN" altLang="en-US" sz="2400" dirty="0"/>
              <a:t>时（可选有</a:t>
            </a:r>
            <a:r>
              <a:rPr lang="en-US" altLang="zh-CN" sz="2400" dirty="0" err="1"/>
              <a:t>i</a:t>
            </a:r>
            <a:r>
              <a:rPr lang="zh-CN" altLang="en-US" sz="2400" dirty="0"/>
              <a:t>：</a:t>
            </a:r>
            <a:r>
              <a:rPr lang="en-US" altLang="zh-CN" sz="2400" dirty="0"/>
              <a:t>n</a:t>
            </a:r>
            <a:r>
              <a:rPr lang="zh-CN" altLang="en-US" sz="2400" dirty="0"/>
              <a:t>）</a:t>
            </a:r>
            <a:endParaRPr lang="en-US" altLang="zh-CN" sz="2400" dirty="0"/>
          </a:p>
          <a:p>
            <a:pPr lvl="2"/>
            <a:endParaRPr lang="en-US" altLang="zh-CN" dirty="0"/>
          </a:p>
          <a:p>
            <a:pPr lvl="2"/>
            <a:endParaRPr lang="en-US" altLang="zh-CN" dirty="0"/>
          </a:p>
          <a:p>
            <a:pPr lvl="2"/>
            <a:endParaRPr lang="en-US" altLang="zh-CN" dirty="0"/>
          </a:p>
          <a:p>
            <a:pPr lvl="2"/>
            <a:r>
              <a:rPr lang="en-US" altLang="zh-CN" sz="2400" i="1" dirty="0" err="1"/>
              <a:t>i</a:t>
            </a:r>
            <a:r>
              <a:rPr lang="en-US" altLang="zh-CN" sz="2400" dirty="0"/>
              <a:t>=</a:t>
            </a:r>
            <a:r>
              <a:rPr lang="en-US" altLang="zh-CN" sz="2400" i="1" dirty="0"/>
              <a:t>n</a:t>
            </a:r>
            <a:r>
              <a:rPr lang="zh-CN" altLang="en-US" sz="2400" dirty="0"/>
              <a:t>时（可选只有</a:t>
            </a:r>
            <a:r>
              <a:rPr lang="en-US" altLang="zh-CN" sz="2400" dirty="0"/>
              <a:t>n</a:t>
            </a:r>
            <a:r>
              <a:rPr lang="zh-CN" altLang="en-US" sz="2400" dirty="0"/>
              <a:t>）</a:t>
            </a:r>
            <a:endParaRPr lang="en-US" altLang="zh-CN" sz="2400" dirty="0"/>
          </a:p>
        </p:txBody>
      </p:sp>
      <p:graphicFrame>
        <p:nvGraphicFramePr>
          <p:cNvPr id="6" name="对象 5"/>
          <p:cNvGraphicFramePr>
            <a:graphicFrameLocks noChangeAspect="1"/>
          </p:cNvGraphicFramePr>
          <p:nvPr>
            <p:extLst>
              <p:ext uri="{D42A27DB-BD31-4B8C-83A1-F6EECF244321}">
                <p14:modId xmlns:p14="http://schemas.microsoft.com/office/powerpoint/2010/main" val="2592543586"/>
              </p:ext>
            </p:extLst>
          </p:nvPr>
        </p:nvGraphicFramePr>
        <p:xfrm>
          <a:off x="1245660" y="4077072"/>
          <a:ext cx="7310488" cy="857256"/>
        </p:xfrm>
        <a:graphic>
          <a:graphicData uri="http://schemas.openxmlformats.org/presentationml/2006/ole">
            <mc:AlternateContent xmlns:mc="http://schemas.openxmlformats.org/markup-compatibility/2006">
              <mc:Choice xmlns:v="urn:schemas-microsoft-com:vml" Requires="v">
                <p:oleObj spid="_x0000_s58950" name="Equation" r:id="rId3" imgW="3898800" imgH="457200" progId="Equation.3">
                  <p:embed/>
                </p:oleObj>
              </mc:Choice>
              <mc:Fallback>
                <p:oleObj name="Equation" r:id="rId3" imgW="3898800" imgH="4572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5660" y="4077072"/>
                        <a:ext cx="7310488" cy="857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054869596"/>
              </p:ext>
            </p:extLst>
          </p:nvPr>
        </p:nvGraphicFramePr>
        <p:xfrm>
          <a:off x="1262428" y="5613407"/>
          <a:ext cx="3186424" cy="857256"/>
        </p:xfrm>
        <a:graphic>
          <a:graphicData uri="http://schemas.openxmlformats.org/presentationml/2006/ole">
            <mc:AlternateContent xmlns:mc="http://schemas.openxmlformats.org/markup-compatibility/2006">
              <mc:Choice xmlns:v="urn:schemas-microsoft-com:vml" Requires="v">
                <p:oleObj spid="_x0000_s58951" name="Equation" r:id="rId5" imgW="2171520" imgH="583920" progId="Equation.3">
                  <p:embed/>
                </p:oleObj>
              </mc:Choice>
              <mc:Fallback>
                <p:oleObj name="Equation" r:id="rId5" imgW="2171520" imgH="58392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2428" y="5613407"/>
                        <a:ext cx="3186424" cy="857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0-1</a:t>
            </a:r>
            <a:r>
              <a:rPr lang="zh-CN" altLang="en-US" dirty="0"/>
              <a:t>背包问题</a:t>
            </a:r>
          </a:p>
        </p:txBody>
      </p:sp>
      <p:sp>
        <p:nvSpPr>
          <p:cNvPr id="3" name="内容占位符 2"/>
          <p:cNvSpPr>
            <a:spLocks noGrp="1"/>
          </p:cNvSpPr>
          <p:nvPr>
            <p:ph idx="1"/>
          </p:nvPr>
        </p:nvSpPr>
        <p:spPr/>
        <p:txBody>
          <a:bodyPr/>
          <a:lstStyle/>
          <a:p>
            <a:r>
              <a:rPr lang="zh-CN" altLang="en-US" dirty="0"/>
              <a:t>递归关系</a:t>
            </a:r>
            <a:endParaRPr lang="en-US" altLang="zh-CN" dirty="0"/>
          </a:p>
          <a:p>
            <a:pPr lvl="1"/>
            <a:r>
              <a:rPr lang="en-US" altLang="zh-CN" i="1" dirty="0" err="1"/>
              <a:t>i</a:t>
            </a:r>
            <a:r>
              <a:rPr lang="en-US" altLang="zh-CN" dirty="0"/>
              <a:t>&lt;</a:t>
            </a:r>
            <a:r>
              <a:rPr lang="en-US" altLang="zh-CN" i="1" dirty="0"/>
              <a:t>n</a:t>
            </a:r>
            <a:r>
              <a:rPr lang="zh-CN" altLang="en-US" dirty="0"/>
              <a:t>时</a:t>
            </a:r>
            <a:endParaRPr lang="en-US" altLang="zh-CN" dirty="0"/>
          </a:p>
          <a:p>
            <a:pPr lvl="1"/>
            <a:endParaRPr lang="zh-CN" altLang="en-US" dirty="0"/>
          </a:p>
        </p:txBody>
      </p:sp>
      <p:graphicFrame>
        <p:nvGraphicFramePr>
          <p:cNvPr id="60418" name="Object 2"/>
          <p:cNvGraphicFramePr>
            <a:graphicFrameLocks noChangeAspect="1"/>
          </p:cNvGraphicFramePr>
          <p:nvPr/>
        </p:nvGraphicFramePr>
        <p:xfrm>
          <a:off x="1071538" y="2500306"/>
          <a:ext cx="7310438" cy="857250"/>
        </p:xfrm>
        <a:graphic>
          <a:graphicData uri="http://schemas.openxmlformats.org/presentationml/2006/ole">
            <mc:AlternateContent xmlns:mc="http://schemas.openxmlformats.org/markup-compatibility/2006">
              <mc:Choice xmlns:v="urn:schemas-microsoft-com:vml" Requires="v">
                <p:oleObj spid="_x0000_s60706" name="Equation" r:id="rId3" imgW="3898800" imgH="457200" progId="Equation.3">
                  <p:embed/>
                </p:oleObj>
              </mc:Choice>
              <mc:Fallback>
                <p:oleObj name="Equation" r:id="rId3" imgW="3898800" imgH="457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538" y="2500306"/>
                        <a:ext cx="7310438"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4214810" y="4071942"/>
            <a:ext cx="952505" cy="461665"/>
          </a:xfrm>
          <a:prstGeom prst="rect">
            <a:avLst/>
          </a:prstGeom>
          <a:solidFill>
            <a:schemeClr val="accent2">
              <a:lumMod val="40000"/>
              <a:lumOff val="60000"/>
            </a:schemeClr>
          </a:solidFill>
        </p:spPr>
        <p:txBody>
          <a:bodyPr wrap="none" rtlCol="0">
            <a:spAutoFit/>
          </a:bodyPr>
          <a:lstStyle/>
          <a:p>
            <a:r>
              <a:rPr lang="en-US" altLang="zh-CN" sz="2400" b="1" i="1" dirty="0">
                <a:latin typeface="Times New Roman" pitchFamily="18" charset="0"/>
                <a:cs typeface="Times New Roman" pitchFamily="18" charset="0"/>
              </a:rPr>
              <a:t>m</a:t>
            </a:r>
            <a:r>
              <a:rPr lang="en-US" altLang="zh-CN" sz="2400" b="1" dirty="0">
                <a:latin typeface="Times New Roman" pitchFamily="18" charset="0"/>
                <a:cs typeface="Times New Roman" pitchFamily="18" charset="0"/>
              </a:rPr>
              <a:t>(</a:t>
            </a:r>
            <a:r>
              <a:rPr lang="en-US" altLang="zh-CN" sz="2400" b="1" i="1" dirty="0" err="1">
                <a:latin typeface="Times New Roman" pitchFamily="18" charset="0"/>
                <a:cs typeface="Times New Roman" pitchFamily="18" charset="0"/>
              </a:rPr>
              <a:t>i</a:t>
            </a:r>
            <a:r>
              <a:rPr lang="en-US" altLang="zh-CN" sz="2400" b="1" dirty="0">
                <a:latin typeface="Times New Roman" pitchFamily="18" charset="0"/>
                <a:cs typeface="Times New Roman" pitchFamily="18" charset="0"/>
              </a:rPr>
              <a:t>, </a:t>
            </a:r>
            <a:r>
              <a:rPr lang="en-US" altLang="zh-CN" sz="2400" b="1" i="1" dirty="0">
                <a:latin typeface="Times New Roman" pitchFamily="18" charset="0"/>
                <a:cs typeface="Times New Roman" pitchFamily="18" charset="0"/>
              </a:rPr>
              <a:t>j</a:t>
            </a:r>
            <a:r>
              <a:rPr lang="en-US" altLang="zh-CN" sz="2400" b="1" dirty="0">
                <a:latin typeface="Times New Roman" pitchFamily="18" charset="0"/>
                <a:cs typeface="Times New Roman" pitchFamily="18" charset="0"/>
              </a:rPr>
              <a:t>)</a:t>
            </a:r>
            <a:endParaRPr lang="zh-CN" altLang="en-US" sz="2400" b="1" dirty="0">
              <a:latin typeface="Times New Roman" pitchFamily="18" charset="0"/>
              <a:cs typeface="Times New Roman" pitchFamily="18" charset="0"/>
            </a:endParaRPr>
          </a:p>
        </p:txBody>
      </p:sp>
      <p:sp>
        <p:nvSpPr>
          <p:cNvPr id="6" name="TextBox 5"/>
          <p:cNvSpPr txBox="1"/>
          <p:nvPr/>
        </p:nvSpPr>
        <p:spPr>
          <a:xfrm>
            <a:off x="2643174" y="5000636"/>
            <a:ext cx="1298753" cy="461665"/>
          </a:xfrm>
          <a:prstGeom prst="rect">
            <a:avLst/>
          </a:prstGeom>
          <a:solidFill>
            <a:schemeClr val="accent2">
              <a:lumMod val="40000"/>
              <a:lumOff val="60000"/>
            </a:schemeClr>
          </a:solidFill>
        </p:spPr>
        <p:txBody>
          <a:bodyPr wrap="none" rtlCol="0">
            <a:spAutoFit/>
          </a:bodyPr>
          <a:lstStyle/>
          <a:p>
            <a:r>
              <a:rPr lang="en-US" altLang="zh-CN" sz="2400" b="1" i="1" dirty="0">
                <a:latin typeface="Times New Roman" pitchFamily="18" charset="0"/>
                <a:cs typeface="Times New Roman" pitchFamily="18" charset="0"/>
              </a:rPr>
              <a:t>m</a:t>
            </a:r>
            <a:r>
              <a:rPr lang="en-US" altLang="zh-CN"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i+</a:t>
            </a:r>
            <a:r>
              <a:rPr lang="en-US" altLang="zh-CN" sz="2400" b="1" dirty="0">
                <a:latin typeface="Times New Roman" pitchFamily="18" charset="0"/>
                <a:cs typeface="Times New Roman" pitchFamily="18" charset="0"/>
              </a:rPr>
              <a:t>1, </a:t>
            </a:r>
            <a:r>
              <a:rPr lang="en-US" altLang="zh-CN" sz="2400" b="1" i="1" dirty="0">
                <a:latin typeface="Times New Roman" pitchFamily="18" charset="0"/>
                <a:cs typeface="Times New Roman" pitchFamily="18" charset="0"/>
              </a:rPr>
              <a:t>j</a:t>
            </a:r>
            <a:r>
              <a:rPr lang="en-US" altLang="zh-CN" sz="2400" b="1" dirty="0">
                <a:latin typeface="Times New Roman" pitchFamily="18" charset="0"/>
                <a:cs typeface="Times New Roman" pitchFamily="18" charset="0"/>
              </a:rPr>
              <a:t>)</a:t>
            </a:r>
            <a:endParaRPr lang="zh-CN" altLang="en-US" sz="2400" b="1" dirty="0">
              <a:latin typeface="Times New Roman" pitchFamily="18" charset="0"/>
              <a:cs typeface="Times New Roman" pitchFamily="18" charset="0"/>
            </a:endParaRPr>
          </a:p>
        </p:txBody>
      </p:sp>
      <p:sp>
        <p:nvSpPr>
          <p:cNvPr id="7" name="TextBox 6"/>
          <p:cNvSpPr txBox="1"/>
          <p:nvPr/>
        </p:nvSpPr>
        <p:spPr>
          <a:xfrm>
            <a:off x="5357818" y="4929198"/>
            <a:ext cx="1656223" cy="461665"/>
          </a:xfrm>
          <a:prstGeom prst="rect">
            <a:avLst/>
          </a:prstGeom>
          <a:solidFill>
            <a:schemeClr val="accent2">
              <a:lumMod val="40000"/>
              <a:lumOff val="60000"/>
            </a:schemeClr>
          </a:solidFill>
        </p:spPr>
        <p:txBody>
          <a:bodyPr wrap="none" rtlCol="0">
            <a:spAutoFit/>
          </a:bodyPr>
          <a:lstStyle/>
          <a:p>
            <a:r>
              <a:rPr lang="en-US" altLang="zh-CN" sz="2400" b="1" i="1" dirty="0">
                <a:latin typeface="Times New Roman" pitchFamily="18" charset="0"/>
                <a:cs typeface="Times New Roman" pitchFamily="18" charset="0"/>
              </a:rPr>
              <a:t>m</a:t>
            </a:r>
            <a:r>
              <a:rPr lang="en-US" altLang="zh-CN"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i</a:t>
            </a:r>
            <a:r>
              <a:rPr lang="en-US" altLang="zh-CN" sz="2400" b="1" dirty="0">
                <a:latin typeface="Times New Roman" pitchFamily="18" charset="0"/>
                <a:cs typeface="Times New Roman" pitchFamily="18" charset="0"/>
              </a:rPr>
              <a:t>+1, </a:t>
            </a:r>
            <a:r>
              <a:rPr lang="en-US" altLang="zh-CN" sz="2400" b="1" i="1" dirty="0">
                <a:latin typeface="Times New Roman" pitchFamily="18" charset="0"/>
                <a:cs typeface="Times New Roman" pitchFamily="18" charset="0"/>
              </a:rPr>
              <a:t>j-</a:t>
            </a:r>
            <a:r>
              <a:rPr lang="en-US" altLang="zh-CN" sz="2400" b="1" i="1" dirty="0" err="1">
                <a:latin typeface="Times New Roman" pitchFamily="18" charset="0"/>
                <a:cs typeface="Times New Roman" pitchFamily="18" charset="0"/>
              </a:rPr>
              <a:t>w</a:t>
            </a:r>
            <a:r>
              <a:rPr lang="en-US" altLang="zh-CN" sz="2400" b="1" i="1" baseline="-25000" dirty="0" err="1">
                <a:latin typeface="Times New Roman" pitchFamily="18" charset="0"/>
                <a:cs typeface="Times New Roman" pitchFamily="18" charset="0"/>
              </a:rPr>
              <a:t>i</a:t>
            </a:r>
            <a:r>
              <a:rPr lang="en-US" altLang="zh-CN" sz="2400" b="1" dirty="0">
                <a:latin typeface="Times New Roman" pitchFamily="18" charset="0"/>
                <a:cs typeface="Times New Roman" pitchFamily="18" charset="0"/>
              </a:rPr>
              <a:t>)</a:t>
            </a:r>
            <a:endParaRPr lang="zh-CN" altLang="en-US" sz="2400" b="1" dirty="0">
              <a:latin typeface="Times New Roman" pitchFamily="18" charset="0"/>
              <a:cs typeface="Times New Roman" pitchFamily="18" charset="0"/>
            </a:endParaRPr>
          </a:p>
        </p:txBody>
      </p:sp>
      <p:cxnSp>
        <p:nvCxnSpPr>
          <p:cNvPr id="9" name="直接连接符 8"/>
          <p:cNvCxnSpPr>
            <a:endCxn id="5" idx="2"/>
          </p:cNvCxnSpPr>
          <p:nvPr/>
        </p:nvCxnSpPr>
        <p:spPr bwMode="auto">
          <a:xfrm flipV="1">
            <a:off x="3428992" y="4533607"/>
            <a:ext cx="1262071" cy="39559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1" name="直接连接符 10"/>
          <p:cNvCxnSpPr>
            <a:stCxn id="7" idx="0"/>
            <a:endCxn id="5" idx="2"/>
          </p:cNvCxnSpPr>
          <p:nvPr/>
        </p:nvCxnSpPr>
        <p:spPr bwMode="auto">
          <a:xfrm rot="16200000" flipV="1">
            <a:off x="5240702" y="3983969"/>
            <a:ext cx="395591" cy="1494867"/>
          </a:xfrm>
          <a:prstGeom prst="line">
            <a:avLst/>
          </a:prstGeom>
          <a:solidFill>
            <a:schemeClr val="accent1"/>
          </a:solidFill>
          <a:ln w="38100" cap="flat" cmpd="sng" algn="ctr">
            <a:solidFill>
              <a:schemeClr val="tx1"/>
            </a:solidFill>
            <a:prstDash val="solid"/>
            <a:round/>
            <a:headEnd type="none" w="med" len="med"/>
            <a:tailEnd type="none" w="med" len="med"/>
          </a:ln>
          <a:effectLst/>
        </p:spPr>
      </p:cxn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0-1</a:t>
            </a:r>
            <a:r>
              <a:rPr lang="zh-CN" altLang="en-US" dirty="0"/>
              <a:t>背包问题</a:t>
            </a:r>
          </a:p>
        </p:txBody>
      </p:sp>
      <p:sp>
        <p:nvSpPr>
          <p:cNvPr id="3" name="内容占位符 2"/>
          <p:cNvSpPr>
            <a:spLocks noGrp="1"/>
          </p:cNvSpPr>
          <p:nvPr>
            <p:ph idx="1"/>
          </p:nvPr>
        </p:nvSpPr>
        <p:spPr/>
        <p:txBody>
          <a:bodyPr/>
          <a:lstStyle/>
          <a:p>
            <a:r>
              <a:rPr lang="zh-CN" altLang="en-US" dirty="0"/>
              <a:t>重叠子问题</a:t>
            </a:r>
            <a:endParaRPr lang="en-US" altLang="zh-CN" dirty="0"/>
          </a:p>
          <a:p>
            <a:pPr lvl="1"/>
            <a:r>
              <a:rPr lang="zh-CN" altLang="en-US" b="1" dirty="0">
                <a:solidFill>
                  <a:srgbClr val="FF0000"/>
                </a:solidFill>
              </a:rPr>
              <a:t>假设</a:t>
            </a:r>
            <a:r>
              <a:rPr lang="en-US" altLang="zh-CN" b="1" i="1" dirty="0">
                <a:solidFill>
                  <a:srgbClr val="FF0000"/>
                </a:solidFill>
              </a:rPr>
              <a:t>w</a:t>
            </a:r>
            <a:r>
              <a:rPr lang="en-US" altLang="zh-CN" b="1" baseline="-25000" dirty="0">
                <a:solidFill>
                  <a:srgbClr val="FF0000"/>
                </a:solidFill>
              </a:rPr>
              <a:t>1</a:t>
            </a:r>
            <a:r>
              <a:rPr lang="en-US" altLang="zh-CN" b="1" dirty="0">
                <a:solidFill>
                  <a:srgbClr val="FF0000"/>
                </a:solidFill>
              </a:rPr>
              <a:t>=</a:t>
            </a:r>
            <a:r>
              <a:rPr lang="en-US" altLang="zh-CN" b="1" i="1" dirty="0">
                <a:solidFill>
                  <a:srgbClr val="FF0000"/>
                </a:solidFill>
              </a:rPr>
              <a:t>w</a:t>
            </a:r>
            <a:r>
              <a:rPr lang="en-US" altLang="zh-CN" b="1" baseline="-25000" dirty="0">
                <a:solidFill>
                  <a:srgbClr val="FF0000"/>
                </a:solidFill>
              </a:rPr>
              <a:t>2</a:t>
            </a:r>
            <a:r>
              <a:rPr lang="en-US" altLang="zh-CN" b="1" dirty="0">
                <a:solidFill>
                  <a:srgbClr val="FF0000"/>
                </a:solidFill>
              </a:rPr>
              <a:t>=</a:t>
            </a:r>
            <a:r>
              <a:rPr lang="en-US" altLang="zh-CN" b="1" i="1" dirty="0">
                <a:solidFill>
                  <a:srgbClr val="FF0000"/>
                </a:solidFill>
              </a:rPr>
              <a:t>w</a:t>
            </a:r>
            <a:r>
              <a:rPr lang="en-US" altLang="zh-CN" b="1" dirty="0">
                <a:solidFill>
                  <a:srgbClr val="FF0000"/>
                </a:solidFill>
              </a:rPr>
              <a:t> </a:t>
            </a:r>
            <a:endParaRPr lang="zh-CN" altLang="en-US" b="1" dirty="0">
              <a:solidFill>
                <a:srgbClr val="FF0000"/>
              </a:solidFill>
            </a:endParaRPr>
          </a:p>
        </p:txBody>
      </p:sp>
      <p:sp>
        <p:nvSpPr>
          <p:cNvPr id="4" name="TextBox 3"/>
          <p:cNvSpPr txBox="1"/>
          <p:nvPr/>
        </p:nvSpPr>
        <p:spPr>
          <a:xfrm>
            <a:off x="3357554" y="2643182"/>
            <a:ext cx="1141659" cy="461665"/>
          </a:xfrm>
          <a:prstGeom prst="rect">
            <a:avLst/>
          </a:prstGeom>
          <a:solidFill>
            <a:srgbClr val="FFC000"/>
          </a:solidFill>
        </p:spPr>
        <p:txBody>
          <a:bodyPr wrap="none" rtlCol="0">
            <a:spAutoFit/>
          </a:bodyPr>
          <a:lstStyle/>
          <a:p>
            <a:r>
              <a:rPr lang="en-US" altLang="zh-CN" sz="2400" b="1" i="1" dirty="0">
                <a:latin typeface="Times New Roman" pitchFamily="18" charset="0"/>
                <a:cs typeface="Times New Roman" pitchFamily="18" charset="0"/>
              </a:rPr>
              <a:t>m</a:t>
            </a:r>
            <a:r>
              <a:rPr lang="en-US" altLang="zh-CN" sz="2400" b="1" dirty="0">
                <a:latin typeface="Times New Roman" pitchFamily="18" charset="0"/>
                <a:cs typeface="Times New Roman" pitchFamily="18" charset="0"/>
              </a:rPr>
              <a:t>(1, </a:t>
            </a:r>
            <a:r>
              <a:rPr lang="en-US" altLang="zh-CN" sz="2400" b="1" i="1" dirty="0">
                <a:latin typeface="Times New Roman" pitchFamily="18" charset="0"/>
                <a:cs typeface="Times New Roman" pitchFamily="18" charset="0"/>
              </a:rPr>
              <a:t>C</a:t>
            </a:r>
            <a:r>
              <a:rPr lang="en-US" altLang="zh-CN" sz="2400" b="1" dirty="0">
                <a:latin typeface="Times New Roman" pitchFamily="18" charset="0"/>
                <a:cs typeface="Times New Roman" pitchFamily="18" charset="0"/>
              </a:rPr>
              <a:t>)</a:t>
            </a:r>
            <a:endParaRPr lang="zh-CN" altLang="en-US" sz="2400" b="1" dirty="0">
              <a:latin typeface="Times New Roman" pitchFamily="18" charset="0"/>
              <a:cs typeface="Times New Roman" pitchFamily="18" charset="0"/>
            </a:endParaRPr>
          </a:p>
        </p:txBody>
      </p:sp>
      <p:sp>
        <p:nvSpPr>
          <p:cNvPr id="10" name="TextBox 9"/>
          <p:cNvSpPr txBox="1"/>
          <p:nvPr/>
        </p:nvSpPr>
        <p:spPr>
          <a:xfrm>
            <a:off x="1500166" y="3500438"/>
            <a:ext cx="1141659" cy="461665"/>
          </a:xfrm>
          <a:prstGeom prst="rect">
            <a:avLst/>
          </a:prstGeom>
          <a:solidFill>
            <a:srgbClr val="FFC000"/>
          </a:solidFill>
        </p:spPr>
        <p:txBody>
          <a:bodyPr wrap="none" rtlCol="0">
            <a:spAutoFit/>
          </a:bodyPr>
          <a:lstStyle/>
          <a:p>
            <a:r>
              <a:rPr lang="en-US" altLang="zh-CN" sz="2400" b="1" i="1" dirty="0">
                <a:latin typeface="Times New Roman" pitchFamily="18" charset="0"/>
                <a:cs typeface="Times New Roman" pitchFamily="18" charset="0"/>
              </a:rPr>
              <a:t>m</a:t>
            </a:r>
            <a:r>
              <a:rPr lang="en-US" altLang="zh-CN" sz="2400" b="1" dirty="0">
                <a:latin typeface="Times New Roman" pitchFamily="18" charset="0"/>
                <a:cs typeface="Times New Roman" pitchFamily="18" charset="0"/>
              </a:rPr>
              <a:t>(2, </a:t>
            </a:r>
            <a:r>
              <a:rPr lang="en-US" altLang="zh-CN" sz="2400" b="1" i="1" dirty="0">
                <a:latin typeface="Times New Roman" pitchFamily="18" charset="0"/>
                <a:cs typeface="Times New Roman" pitchFamily="18" charset="0"/>
              </a:rPr>
              <a:t>C</a:t>
            </a:r>
            <a:r>
              <a:rPr lang="en-US" altLang="zh-CN" sz="2400" b="1" dirty="0">
                <a:latin typeface="Times New Roman" pitchFamily="18" charset="0"/>
                <a:cs typeface="Times New Roman" pitchFamily="18" charset="0"/>
              </a:rPr>
              <a:t>)</a:t>
            </a:r>
            <a:endParaRPr lang="zh-CN" altLang="en-US" sz="2400" b="1" dirty="0">
              <a:latin typeface="Times New Roman" pitchFamily="18" charset="0"/>
              <a:cs typeface="Times New Roman" pitchFamily="18" charset="0"/>
            </a:endParaRPr>
          </a:p>
        </p:txBody>
      </p:sp>
      <p:sp>
        <p:nvSpPr>
          <p:cNvPr id="11" name="TextBox 10"/>
          <p:cNvSpPr txBox="1"/>
          <p:nvPr/>
        </p:nvSpPr>
        <p:spPr>
          <a:xfrm>
            <a:off x="4857752" y="3571876"/>
            <a:ext cx="1603324" cy="461665"/>
          </a:xfrm>
          <a:prstGeom prst="rect">
            <a:avLst/>
          </a:prstGeom>
          <a:solidFill>
            <a:srgbClr val="FFC000"/>
          </a:solidFill>
        </p:spPr>
        <p:txBody>
          <a:bodyPr wrap="none" rtlCol="0">
            <a:spAutoFit/>
          </a:bodyPr>
          <a:lstStyle/>
          <a:p>
            <a:r>
              <a:rPr lang="en-US" altLang="zh-CN" sz="2400" b="1" i="1" dirty="0">
                <a:latin typeface="Times New Roman" pitchFamily="18" charset="0"/>
                <a:cs typeface="Times New Roman" pitchFamily="18" charset="0"/>
              </a:rPr>
              <a:t>m</a:t>
            </a:r>
            <a:r>
              <a:rPr lang="en-US" altLang="zh-CN" sz="2400" b="1" dirty="0">
                <a:latin typeface="Times New Roman" pitchFamily="18" charset="0"/>
                <a:cs typeface="Times New Roman" pitchFamily="18" charset="0"/>
              </a:rPr>
              <a:t>(2, </a:t>
            </a:r>
            <a:r>
              <a:rPr lang="en-US" altLang="zh-CN" sz="2400" b="1" i="1" dirty="0">
                <a:latin typeface="Times New Roman" pitchFamily="18" charset="0"/>
                <a:cs typeface="Times New Roman" pitchFamily="18" charset="0"/>
              </a:rPr>
              <a:t>C-w</a:t>
            </a:r>
            <a:r>
              <a:rPr lang="en-US" altLang="zh-CN" sz="2400" b="1" baseline="-25000" dirty="0">
                <a:latin typeface="Times New Roman" pitchFamily="18" charset="0"/>
                <a:cs typeface="Times New Roman" pitchFamily="18" charset="0"/>
              </a:rPr>
              <a:t>1</a:t>
            </a:r>
            <a:r>
              <a:rPr lang="en-US" altLang="zh-CN" sz="2400" b="1" dirty="0">
                <a:latin typeface="Times New Roman" pitchFamily="18" charset="0"/>
                <a:cs typeface="Times New Roman" pitchFamily="18" charset="0"/>
              </a:rPr>
              <a:t>)</a:t>
            </a:r>
            <a:endParaRPr lang="zh-CN" altLang="en-US" sz="2400" b="1" dirty="0">
              <a:latin typeface="Times New Roman" pitchFamily="18" charset="0"/>
              <a:cs typeface="Times New Roman" pitchFamily="18" charset="0"/>
            </a:endParaRPr>
          </a:p>
        </p:txBody>
      </p:sp>
      <p:sp>
        <p:nvSpPr>
          <p:cNvPr id="12" name="TextBox 11"/>
          <p:cNvSpPr txBox="1"/>
          <p:nvPr/>
        </p:nvSpPr>
        <p:spPr>
          <a:xfrm>
            <a:off x="5214942" y="571480"/>
            <a:ext cx="952505" cy="461665"/>
          </a:xfrm>
          <a:prstGeom prst="rect">
            <a:avLst/>
          </a:prstGeom>
          <a:solidFill>
            <a:schemeClr val="accent2">
              <a:lumMod val="40000"/>
              <a:lumOff val="60000"/>
            </a:schemeClr>
          </a:solidFill>
        </p:spPr>
        <p:txBody>
          <a:bodyPr wrap="none" rtlCol="0">
            <a:spAutoFit/>
          </a:bodyPr>
          <a:lstStyle/>
          <a:p>
            <a:r>
              <a:rPr lang="en-US" altLang="zh-CN" sz="2400" b="1" i="1" dirty="0">
                <a:latin typeface="Times New Roman" pitchFamily="18" charset="0"/>
                <a:cs typeface="Times New Roman" pitchFamily="18" charset="0"/>
              </a:rPr>
              <a:t>m</a:t>
            </a:r>
            <a:r>
              <a:rPr lang="en-US" altLang="zh-CN" sz="2400" b="1" dirty="0">
                <a:latin typeface="Times New Roman" pitchFamily="18" charset="0"/>
                <a:cs typeface="Times New Roman" pitchFamily="18" charset="0"/>
              </a:rPr>
              <a:t>(</a:t>
            </a:r>
            <a:r>
              <a:rPr lang="en-US" altLang="zh-CN" sz="2400" b="1" i="1" dirty="0" err="1">
                <a:latin typeface="Times New Roman" pitchFamily="18" charset="0"/>
                <a:cs typeface="Times New Roman" pitchFamily="18" charset="0"/>
              </a:rPr>
              <a:t>i</a:t>
            </a:r>
            <a:r>
              <a:rPr lang="en-US" altLang="zh-CN" sz="2400" b="1" dirty="0">
                <a:latin typeface="Times New Roman" pitchFamily="18" charset="0"/>
                <a:cs typeface="Times New Roman" pitchFamily="18" charset="0"/>
              </a:rPr>
              <a:t>, </a:t>
            </a:r>
            <a:r>
              <a:rPr lang="en-US" altLang="zh-CN" sz="2400" b="1" i="1" dirty="0">
                <a:latin typeface="Times New Roman" pitchFamily="18" charset="0"/>
                <a:cs typeface="Times New Roman" pitchFamily="18" charset="0"/>
              </a:rPr>
              <a:t>j</a:t>
            </a:r>
            <a:r>
              <a:rPr lang="en-US" altLang="zh-CN" sz="2400" b="1" dirty="0">
                <a:latin typeface="Times New Roman" pitchFamily="18" charset="0"/>
                <a:cs typeface="Times New Roman" pitchFamily="18" charset="0"/>
              </a:rPr>
              <a:t>)</a:t>
            </a:r>
            <a:endParaRPr lang="zh-CN" altLang="en-US" sz="2400" b="1" dirty="0">
              <a:latin typeface="Times New Roman" pitchFamily="18" charset="0"/>
              <a:cs typeface="Times New Roman" pitchFamily="18" charset="0"/>
            </a:endParaRPr>
          </a:p>
        </p:txBody>
      </p:sp>
      <p:sp>
        <p:nvSpPr>
          <p:cNvPr id="13" name="TextBox 12"/>
          <p:cNvSpPr txBox="1"/>
          <p:nvPr/>
        </p:nvSpPr>
        <p:spPr>
          <a:xfrm>
            <a:off x="3929058" y="1500174"/>
            <a:ext cx="1298753" cy="461665"/>
          </a:xfrm>
          <a:prstGeom prst="rect">
            <a:avLst/>
          </a:prstGeom>
          <a:solidFill>
            <a:schemeClr val="accent2">
              <a:lumMod val="40000"/>
              <a:lumOff val="60000"/>
            </a:schemeClr>
          </a:solidFill>
        </p:spPr>
        <p:txBody>
          <a:bodyPr wrap="none" rtlCol="0">
            <a:spAutoFit/>
          </a:bodyPr>
          <a:lstStyle/>
          <a:p>
            <a:r>
              <a:rPr lang="en-US" altLang="zh-CN" sz="2400" b="1" i="1" dirty="0">
                <a:latin typeface="Times New Roman" pitchFamily="18" charset="0"/>
                <a:cs typeface="Times New Roman" pitchFamily="18" charset="0"/>
              </a:rPr>
              <a:t>m</a:t>
            </a:r>
            <a:r>
              <a:rPr lang="en-US" altLang="zh-CN"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i+</a:t>
            </a:r>
            <a:r>
              <a:rPr lang="en-US" altLang="zh-CN" sz="2400" b="1" dirty="0">
                <a:latin typeface="Times New Roman" pitchFamily="18" charset="0"/>
                <a:cs typeface="Times New Roman" pitchFamily="18" charset="0"/>
              </a:rPr>
              <a:t>1, </a:t>
            </a:r>
            <a:r>
              <a:rPr lang="en-US" altLang="zh-CN" sz="2400" b="1" i="1" dirty="0">
                <a:latin typeface="Times New Roman" pitchFamily="18" charset="0"/>
                <a:cs typeface="Times New Roman" pitchFamily="18" charset="0"/>
              </a:rPr>
              <a:t>j</a:t>
            </a:r>
            <a:r>
              <a:rPr lang="en-US" altLang="zh-CN" sz="2400" b="1" dirty="0">
                <a:latin typeface="Times New Roman" pitchFamily="18" charset="0"/>
                <a:cs typeface="Times New Roman" pitchFamily="18" charset="0"/>
              </a:rPr>
              <a:t>)</a:t>
            </a:r>
            <a:endParaRPr lang="zh-CN" altLang="en-US" sz="2400" b="1" dirty="0">
              <a:latin typeface="Times New Roman" pitchFamily="18" charset="0"/>
              <a:cs typeface="Times New Roman" pitchFamily="18" charset="0"/>
            </a:endParaRPr>
          </a:p>
        </p:txBody>
      </p:sp>
      <p:sp>
        <p:nvSpPr>
          <p:cNvPr id="14" name="TextBox 13"/>
          <p:cNvSpPr txBox="1"/>
          <p:nvPr/>
        </p:nvSpPr>
        <p:spPr>
          <a:xfrm>
            <a:off x="6143636" y="1428736"/>
            <a:ext cx="1656223" cy="461665"/>
          </a:xfrm>
          <a:prstGeom prst="rect">
            <a:avLst/>
          </a:prstGeom>
          <a:solidFill>
            <a:schemeClr val="accent2">
              <a:lumMod val="40000"/>
              <a:lumOff val="60000"/>
            </a:schemeClr>
          </a:solidFill>
        </p:spPr>
        <p:txBody>
          <a:bodyPr wrap="none" rtlCol="0">
            <a:spAutoFit/>
          </a:bodyPr>
          <a:lstStyle/>
          <a:p>
            <a:r>
              <a:rPr lang="en-US" altLang="zh-CN" sz="2400" b="1" i="1" dirty="0">
                <a:latin typeface="Times New Roman" pitchFamily="18" charset="0"/>
                <a:cs typeface="Times New Roman" pitchFamily="18" charset="0"/>
              </a:rPr>
              <a:t>m</a:t>
            </a:r>
            <a:r>
              <a:rPr lang="en-US" altLang="zh-CN"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i</a:t>
            </a:r>
            <a:r>
              <a:rPr lang="en-US" altLang="zh-CN" sz="2400" b="1" dirty="0">
                <a:latin typeface="Times New Roman" pitchFamily="18" charset="0"/>
                <a:cs typeface="Times New Roman" pitchFamily="18" charset="0"/>
              </a:rPr>
              <a:t>+1, </a:t>
            </a:r>
            <a:r>
              <a:rPr lang="en-US" altLang="zh-CN" sz="2400" b="1" i="1" dirty="0">
                <a:latin typeface="Times New Roman" pitchFamily="18" charset="0"/>
                <a:cs typeface="Times New Roman" pitchFamily="18" charset="0"/>
              </a:rPr>
              <a:t>j-</a:t>
            </a:r>
            <a:r>
              <a:rPr lang="en-US" altLang="zh-CN" sz="2400" b="1" i="1" dirty="0" err="1">
                <a:latin typeface="Times New Roman" pitchFamily="18" charset="0"/>
                <a:cs typeface="Times New Roman" pitchFamily="18" charset="0"/>
              </a:rPr>
              <a:t>w</a:t>
            </a:r>
            <a:r>
              <a:rPr lang="en-US" altLang="zh-CN" sz="2400" b="1" i="1" baseline="-25000" dirty="0" err="1">
                <a:latin typeface="Times New Roman" pitchFamily="18" charset="0"/>
                <a:cs typeface="Times New Roman" pitchFamily="18" charset="0"/>
              </a:rPr>
              <a:t>i</a:t>
            </a:r>
            <a:r>
              <a:rPr lang="en-US" altLang="zh-CN" sz="2400" b="1" dirty="0">
                <a:latin typeface="Times New Roman" pitchFamily="18" charset="0"/>
                <a:cs typeface="Times New Roman" pitchFamily="18" charset="0"/>
              </a:rPr>
              <a:t>)</a:t>
            </a:r>
            <a:endParaRPr lang="zh-CN" altLang="en-US" sz="2400" b="1" dirty="0">
              <a:latin typeface="Times New Roman" pitchFamily="18" charset="0"/>
              <a:cs typeface="Times New Roman" pitchFamily="18" charset="0"/>
            </a:endParaRPr>
          </a:p>
        </p:txBody>
      </p:sp>
      <p:cxnSp>
        <p:nvCxnSpPr>
          <p:cNvPr id="15" name="直接连接符 14"/>
          <p:cNvCxnSpPr>
            <a:stCxn id="13" idx="0"/>
            <a:endCxn id="12" idx="2"/>
          </p:cNvCxnSpPr>
          <p:nvPr/>
        </p:nvCxnSpPr>
        <p:spPr bwMode="auto">
          <a:xfrm rot="5400000" flipH="1" flipV="1">
            <a:off x="4901301" y="710280"/>
            <a:ext cx="467029" cy="111276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6" name="直接连接符 15"/>
          <p:cNvCxnSpPr>
            <a:stCxn id="14" idx="0"/>
            <a:endCxn id="12" idx="2"/>
          </p:cNvCxnSpPr>
          <p:nvPr/>
        </p:nvCxnSpPr>
        <p:spPr bwMode="auto">
          <a:xfrm rot="16200000" flipV="1">
            <a:off x="6133677" y="590664"/>
            <a:ext cx="395591" cy="128055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9" name="直接连接符 18"/>
          <p:cNvCxnSpPr>
            <a:stCxn id="10" idx="0"/>
            <a:endCxn id="4" idx="2"/>
          </p:cNvCxnSpPr>
          <p:nvPr/>
        </p:nvCxnSpPr>
        <p:spPr bwMode="auto">
          <a:xfrm rot="5400000" flipH="1" flipV="1">
            <a:off x="2801895" y="2373949"/>
            <a:ext cx="395591" cy="185738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3" name="直接连接符 22"/>
          <p:cNvCxnSpPr>
            <a:stCxn id="4" idx="2"/>
            <a:endCxn id="11" idx="0"/>
          </p:cNvCxnSpPr>
          <p:nvPr/>
        </p:nvCxnSpPr>
        <p:spPr bwMode="auto">
          <a:xfrm rot="16200000" flipH="1">
            <a:off x="4560385" y="2472846"/>
            <a:ext cx="467029" cy="173103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26" name="TextBox 25"/>
          <p:cNvSpPr txBox="1"/>
          <p:nvPr/>
        </p:nvSpPr>
        <p:spPr>
          <a:xfrm>
            <a:off x="214282" y="4714884"/>
            <a:ext cx="1141659" cy="461665"/>
          </a:xfrm>
          <a:prstGeom prst="rect">
            <a:avLst/>
          </a:prstGeom>
          <a:solidFill>
            <a:srgbClr val="FFC000"/>
          </a:solidFill>
        </p:spPr>
        <p:txBody>
          <a:bodyPr wrap="none" rtlCol="0">
            <a:spAutoFit/>
          </a:bodyPr>
          <a:lstStyle/>
          <a:p>
            <a:r>
              <a:rPr lang="en-US" altLang="zh-CN" sz="2400" b="1" i="1" dirty="0">
                <a:latin typeface="Times New Roman" pitchFamily="18" charset="0"/>
                <a:cs typeface="Times New Roman" pitchFamily="18" charset="0"/>
              </a:rPr>
              <a:t>m</a:t>
            </a:r>
            <a:r>
              <a:rPr lang="en-US" altLang="zh-CN" sz="2400" b="1" dirty="0">
                <a:latin typeface="Times New Roman" pitchFamily="18" charset="0"/>
                <a:cs typeface="Times New Roman" pitchFamily="18" charset="0"/>
              </a:rPr>
              <a:t>(3, </a:t>
            </a:r>
            <a:r>
              <a:rPr lang="en-US" altLang="zh-CN" sz="2400" b="1" i="1" dirty="0">
                <a:latin typeface="Times New Roman" pitchFamily="18" charset="0"/>
                <a:cs typeface="Times New Roman" pitchFamily="18" charset="0"/>
              </a:rPr>
              <a:t>C</a:t>
            </a:r>
            <a:r>
              <a:rPr lang="en-US" altLang="zh-CN" sz="2400" b="1" dirty="0">
                <a:latin typeface="Times New Roman" pitchFamily="18" charset="0"/>
                <a:cs typeface="Times New Roman" pitchFamily="18" charset="0"/>
              </a:rPr>
              <a:t>)</a:t>
            </a:r>
            <a:endParaRPr lang="zh-CN" altLang="en-US" sz="2400" b="1" dirty="0">
              <a:latin typeface="Times New Roman" pitchFamily="18" charset="0"/>
              <a:cs typeface="Times New Roman" pitchFamily="18" charset="0"/>
            </a:endParaRPr>
          </a:p>
        </p:txBody>
      </p:sp>
      <p:sp>
        <p:nvSpPr>
          <p:cNvPr id="27" name="TextBox 26"/>
          <p:cNvSpPr txBox="1"/>
          <p:nvPr/>
        </p:nvSpPr>
        <p:spPr>
          <a:xfrm>
            <a:off x="2143108" y="4714884"/>
            <a:ext cx="1603324" cy="461665"/>
          </a:xfrm>
          <a:prstGeom prst="rect">
            <a:avLst/>
          </a:prstGeom>
          <a:solidFill>
            <a:srgbClr val="FFC000"/>
          </a:solidFill>
        </p:spPr>
        <p:txBody>
          <a:bodyPr wrap="none" rtlCol="0">
            <a:spAutoFit/>
          </a:bodyPr>
          <a:lstStyle/>
          <a:p>
            <a:r>
              <a:rPr lang="en-US" altLang="zh-CN" sz="2400" b="1" i="1" dirty="0">
                <a:latin typeface="Times New Roman" pitchFamily="18" charset="0"/>
                <a:cs typeface="Times New Roman" pitchFamily="18" charset="0"/>
              </a:rPr>
              <a:t>m</a:t>
            </a:r>
            <a:r>
              <a:rPr lang="en-US" altLang="zh-CN" sz="2400" b="1" dirty="0">
                <a:latin typeface="Times New Roman" pitchFamily="18" charset="0"/>
                <a:cs typeface="Times New Roman" pitchFamily="18" charset="0"/>
              </a:rPr>
              <a:t>(3, </a:t>
            </a:r>
            <a:r>
              <a:rPr lang="en-US" altLang="zh-CN" sz="2400" b="1" i="1" dirty="0">
                <a:latin typeface="Times New Roman" pitchFamily="18" charset="0"/>
                <a:cs typeface="Times New Roman" pitchFamily="18" charset="0"/>
              </a:rPr>
              <a:t>C-w</a:t>
            </a:r>
            <a:r>
              <a:rPr lang="en-US" altLang="zh-CN" sz="2400" b="1" baseline="-25000" dirty="0">
                <a:latin typeface="Times New Roman" pitchFamily="18" charset="0"/>
                <a:cs typeface="Times New Roman" pitchFamily="18" charset="0"/>
              </a:rPr>
              <a:t>2</a:t>
            </a:r>
            <a:r>
              <a:rPr lang="en-US" altLang="zh-CN" sz="2400" b="1" dirty="0">
                <a:latin typeface="Times New Roman" pitchFamily="18" charset="0"/>
                <a:cs typeface="Times New Roman" pitchFamily="18" charset="0"/>
              </a:rPr>
              <a:t>)</a:t>
            </a:r>
            <a:endParaRPr lang="zh-CN" altLang="en-US" sz="2400" b="1" dirty="0">
              <a:latin typeface="Times New Roman" pitchFamily="18" charset="0"/>
              <a:cs typeface="Times New Roman" pitchFamily="18" charset="0"/>
            </a:endParaRPr>
          </a:p>
        </p:txBody>
      </p:sp>
      <p:cxnSp>
        <p:nvCxnSpPr>
          <p:cNvPr id="28" name="直接连接符 27"/>
          <p:cNvCxnSpPr>
            <a:stCxn id="26" idx="0"/>
            <a:endCxn id="10" idx="2"/>
          </p:cNvCxnSpPr>
          <p:nvPr/>
        </p:nvCxnSpPr>
        <p:spPr bwMode="auto">
          <a:xfrm rot="5400000" flipH="1" flipV="1">
            <a:off x="1051664" y="3695552"/>
            <a:ext cx="752781" cy="1285884"/>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1" name="直接连接符 30"/>
          <p:cNvCxnSpPr>
            <a:stCxn id="10" idx="2"/>
            <a:endCxn id="27" idx="0"/>
          </p:cNvCxnSpPr>
          <p:nvPr/>
        </p:nvCxnSpPr>
        <p:spPr bwMode="auto">
          <a:xfrm rot="16200000" flipH="1">
            <a:off x="2131493" y="3901606"/>
            <a:ext cx="752781" cy="873774"/>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41" name="TextBox 40"/>
          <p:cNvSpPr txBox="1"/>
          <p:nvPr/>
        </p:nvSpPr>
        <p:spPr>
          <a:xfrm>
            <a:off x="4143372" y="4714884"/>
            <a:ext cx="1552028" cy="461665"/>
          </a:xfrm>
          <a:prstGeom prst="rect">
            <a:avLst/>
          </a:prstGeom>
          <a:solidFill>
            <a:srgbClr val="FFC000"/>
          </a:solidFill>
        </p:spPr>
        <p:txBody>
          <a:bodyPr wrap="none" rtlCol="0">
            <a:spAutoFit/>
          </a:bodyPr>
          <a:lstStyle/>
          <a:p>
            <a:r>
              <a:rPr lang="en-US" altLang="zh-CN" sz="2400" b="1" i="1" dirty="0">
                <a:latin typeface="Times New Roman" pitchFamily="18" charset="0"/>
                <a:cs typeface="Times New Roman" pitchFamily="18" charset="0"/>
              </a:rPr>
              <a:t>m</a:t>
            </a:r>
            <a:r>
              <a:rPr lang="en-US" altLang="zh-CN" sz="2400" b="1" dirty="0">
                <a:latin typeface="Times New Roman" pitchFamily="18" charset="0"/>
                <a:cs typeface="Times New Roman" pitchFamily="18" charset="0"/>
              </a:rPr>
              <a:t>(3, </a:t>
            </a:r>
            <a:r>
              <a:rPr lang="en-US" altLang="zh-CN" sz="2400" b="1" i="1" dirty="0">
                <a:latin typeface="Times New Roman" pitchFamily="18" charset="0"/>
                <a:cs typeface="Times New Roman" pitchFamily="18" charset="0"/>
              </a:rPr>
              <a:t>C-w</a:t>
            </a:r>
            <a:r>
              <a:rPr lang="en-US" altLang="zh-CN" sz="2400" b="1" baseline="-25000" dirty="0">
                <a:latin typeface="Times New Roman" pitchFamily="18" charset="0"/>
                <a:cs typeface="Times New Roman" pitchFamily="18" charset="0"/>
              </a:rPr>
              <a:t>1</a:t>
            </a:r>
            <a:r>
              <a:rPr lang="en-US" altLang="zh-CN" sz="2400" b="1" dirty="0">
                <a:latin typeface="Times New Roman" pitchFamily="18" charset="0"/>
                <a:cs typeface="Times New Roman" pitchFamily="18" charset="0"/>
              </a:rPr>
              <a:t>)</a:t>
            </a:r>
            <a:endParaRPr lang="zh-CN" altLang="en-US" sz="2400" b="1" dirty="0">
              <a:latin typeface="Times New Roman" pitchFamily="18" charset="0"/>
              <a:cs typeface="Times New Roman" pitchFamily="18" charset="0"/>
            </a:endParaRPr>
          </a:p>
        </p:txBody>
      </p:sp>
      <p:sp>
        <p:nvSpPr>
          <p:cNvPr id="42" name="TextBox 41"/>
          <p:cNvSpPr txBox="1"/>
          <p:nvPr/>
        </p:nvSpPr>
        <p:spPr>
          <a:xfrm>
            <a:off x="6072198" y="4714884"/>
            <a:ext cx="1962397" cy="461665"/>
          </a:xfrm>
          <a:prstGeom prst="rect">
            <a:avLst/>
          </a:prstGeom>
          <a:solidFill>
            <a:srgbClr val="FFC000"/>
          </a:solidFill>
        </p:spPr>
        <p:txBody>
          <a:bodyPr wrap="none" rtlCol="0">
            <a:spAutoFit/>
          </a:bodyPr>
          <a:lstStyle/>
          <a:p>
            <a:r>
              <a:rPr lang="en-US" altLang="zh-CN" sz="2400" b="1" i="1" dirty="0">
                <a:latin typeface="Times New Roman" pitchFamily="18" charset="0"/>
                <a:cs typeface="Times New Roman" pitchFamily="18" charset="0"/>
              </a:rPr>
              <a:t>m</a:t>
            </a:r>
            <a:r>
              <a:rPr lang="en-US" altLang="zh-CN" sz="2400" b="1" dirty="0">
                <a:latin typeface="Times New Roman" pitchFamily="18" charset="0"/>
                <a:cs typeface="Times New Roman" pitchFamily="18" charset="0"/>
              </a:rPr>
              <a:t>(3, </a:t>
            </a:r>
            <a:r>
              <a:rPr lang="en-US" altLang="zh-CN" sz="2400" b="1" i="1" dirty="0">
                <a:latin typeface="Times New Roman" pitchFamily="18" charset="0"/>
                <a:cs typeface="Times New Roman" pitchFamily="18" charset="0"/>
              </a:rPr>
              <a:t>C-w</a:t>
            </a:r>
            <a:r>
              <a:rPr lang="en-US" altLang="zh-CN" sz="2400" b="1" baseline="-25000" dirty="0">
                <a:latin typeface="Times New Roman" pitchFamily="18" charset="0"/>
                <a:cs typeface="Times New Roman" pitchFamily="18" charset="0"/>
              </a:rPr>
              <a:t>1</a:t>
            </a:r>
            <a:r>
              <a:rPr lang="en-US" altLang="zh-CN" sz="2400" b="1" i="1" dirty="0">
                <a:latin typeface="Times New Roman" pitchFamily="18" charset="0"/>
                <a:cs typeface="Times New Roman" pitchFamily="18" charset="0"/>
              </a:rPr>
              <a:t>-w</a:t>
            </a:r>
            <a:r>
              <a:rPr lang="en-US" altLang="zh-CN" sz="2400" b="1" baseline="-25000" dirty="0">
                <a:latin typeface="Times New Roman" pitchFamily="18" charset="0"/>
                <a:cs typeface="Times New Roman" pitchFamily="18" charset="0"/>
              </a:rPr>
              <a:t>2</a:t>
            </a:r>
            <a:r>
              <a:rPr lang="en-US" altLang="zh-CN" sz="2400" b="1" dirty="0">
                <a:latin typeface="Times New Roman" pitchFamily="18" charset="0"/>
                <a:cs typeface="Times New Roman" pitchFamily="18" charset="0"/>
              </a:rPr>
              <a:t>)</a:t>
            </a:r>
            <a:endParaRPr lang="zh-CN" altLang="en-US" sz="2400" b="1" dirty="0">
              <a:latin typeface="Times New Roman" pitchFamily="18" charset="0"/>
              <a:cs typeface="Times New Roman" pitchFamily="18" charset="0"/>
            </a:endParaRPr>
          </a:p>
        </p:txBody>
      </p:sp>
      <p:cxnSp>
        <p:nvCxnSpPr>
          <p:cNvPr id="49" name="直接连接符 48"/>
          <p:cNvCxnSpPr>
            <a:stCxn id="41" idx="0"/>
            <a:endCxn id="11" idx="2"/>
          </p:cNvCxnSpPr>
          <p:nvPr/>
        </p:nvCxnSpPr>
        <p:spPr bwMode="auto">
          <a:xfrm rot="5400000" flipH="1" flipV="1">
            <a:off x="4948729" y="4004199"/>
            <a:ext cx="681343" cy="74002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2" name="直接连接符 51"/>
          <p:cNvCxnSpPr>
            <a:stCxn id="42" idx="0"/>
            <a:endCxn id="11" idx="2"/>
          </p:cNvCxnSpPr>
          <p:nvPr/>
        </p:nvCxnSpPr>
        <p:spPr bwMode="auto">
          <a:xfrm rot="16200000" flipV="1">
            <a:off x="6015735" y="3677221"/>
            <a:ext cx="681343" cy="1393983"/>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5" name="矩形 4"/>
          <p:cNvSpPr/>
          <p:nvPr/>
        </p:nvSpPr>
        <p:spPr bwMode="auto">
          <a:xfrm>
            <a:off x="1835696" y="4509120"/>
            <a:ext cx="4032448" cy="864096"/>
          </a:xfrm>
          <a:prstGeom prst="rect">
            <a:avLst/>
          </a:prstGeom>
          <a:noFill/>
          <a:ln w="25400" cap="flat" cmpd="sng" algn="ctr">
            <a:solidFill>
              <a:srgbClr val="FF0000"/>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200" b="0" i="0" u="none" strike="noStrike" cap="none" normalizeH="0" baseline="0">
              <a:ln>
                <a:noFill/>
              </a:ln>
              <a:solidFill>
                <a:schemeClr val="tx1"/>
              </a:solidFill>
              <a:effectLst/>
              <a:latin typeface="Times New Roman" pitchFamily="18" charset="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P spid="26" grpId="0" animBg="1"/>
      <p:bldP spid="27" grpId="0" animBg="1"/>
      <p:bldP spid="41" grpId="0" animBg="1"/>
      <p:bldP spid="42" grpId="0" animBg="1"/>
      <p:bldP spid="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0-1</a:t>
            </a:r>
            <a:r>
              <a:rPr lang="zh-CN" altLang="en-US" dirty="0"/>
              <a:t>背包问题</a:t>
            </a:r>
          </a:p>
        </p:txBody>
      </p:sp>
      <p:sp>
        <p:nvSpPr>
          <p:cNvPr id="3" name="内容占位符 2"/>
          <p:cNvSpPr>
            <a:spLocks noGrp="1"/>
          </p:cNvSpPr>
          <p:nvPr>
            <p:ph idx="1"/>
          </p:nvPr>
        </p:nvSpPr>
        <p:spPr/>
        <p:txBody>
          <a:bodyPr/>
          <a:lstStyle/>
          <a:p>
            <a:r>
              <a:rPr lang="zh-CN" altLang="en-US" dirty="0"/>
              <a:t>动态规划方法</a:t>
            </a:r>
            <a:endParaRPr lang="en-US" altLang="zh-CN" dirty="0"/>
          </a:p>
          <a:p>
            <a:pPr lvl="1"/>
            <a:endParaRPr lang="en-US" altLang="zh-CN" dirty="0"/>
          </a:p>
          <a:p>
            <a:pPr lvl="1"/>
            <a:r>
              <a:rPr lang="zh-CN" altLang="en-US" dirty="0"/>
              <a:t>令</a:t>
            </a:r>
            <a:r>
              <a:rPr lang="en-US" altLang="zh-CN" i="1" dirty="0" err="1"/>
              <a:t>w</a:t>
            </a:r>
            <a:r>
              <a:rPr lang="en-US" altLang="zh-CN" i="1" baseline="-25000" dirty="0" err="1"/>
              <a:t>i</a:t>
            </a:r>
            <a:r>
              <a:rPr lang="zh-CN" altLang="en-US" dirty="0"/>
              <a:t>为整数，</a:t>
            </a:r>
            <a:r>
              <a:rPr lang="en-US" altLang="zh-CN" i="1" dirty="0"/>
              <a:t>n</a:t>
            </a:r>
            <a:r>
              <a:rPr lang="en-US" altLang="zh-CN" dirty="0"/>
              <a:t>=4</a:t>
            </a:r>
            <a:endParaRPr lang="zh-CN" altLang="en-US" dirty="0"/>
          </a:p>
        </p:txBody>
      </p:sp>
      <p:sp>
        <p:nvSpPr>
          <p:cNvPr id="4" name="TextBox 3"/>
          <p:cNvSpPr txBox="1"/>
          <p:nvPr/>
        </p:nvSpPr>
        <p:spPr>
          <a:xfrm>
            <a:off x="5357818" y="357166"/>
            <a:ext cx="952505" cy="461665"/>
          </a:xfrm>
          <a:prstGeom prst="rect">
            <a:avLst/>
          </a:prstGeom>
          <a:solidFill>
            <a:schemeClr val="accent2">
              <a:lumMod val="40000"/>
              <a:lumOff val="60000"/>
            </a:schemeClr>
          </a:solidFill>
        </p:spPr>
        <p:txBody>
          <a:bodyPr wrap="none" rtlCol="0">
            <a:spAutoFit/>
          </a:bodyPr>
          <a:lstStyle/>
          <a:p>
            <a:r>
              <a:rPr lang="en-US" altLang="zh-CN" sz="2400" b="1" i="1" dirty="0">
                <a:latin typeface="Times New Roman" pitchFamily="18" charset="0"/>
                <a:cs typeface="Times New Roman" pitchFamily="18" charset="0"/>
              </a:rPr>
              <a:t>m</a:t>
            </a:r>
            <a:r>
              <a:rPr lang="en-US" altLang="zh-CN" sz="2400" b="1" dirty="0">
                <a:latin typeface="Times New Roman" pitchFamily="18" charset="0"/>
                <a:cs typeface="Times New Roman" pitchFamily="18" charset="0"/>
              </a:rPr>
              <a:t>(</a:t>
            </a:r>
            <a:r>
              <a:rPr lang="en-US" altLang="zh-CN" sz="2400" b="1" i="1" dirty="0" err="1">
                <a:latin typeface="Times New Roman" pitchFamily="18" charset="0"/>
                <a:cs typeface="Times New Roman" pitchFamily="18" charset="0"/>
              </a:rPr>
              <a:t>i</a:t>
            </a:r>
            <a:r>
              <a:rPr lang="en-US" altLang="zh-CN" sz="2400" b="1" dirty="0">
                <a:latin typeface="Times New Roman" pitchFamily="18" charset="0"/>
                <a:cs typeface="Times New Roman" pitchFamily="18" charset="0"/>
              </a:rPr>
              <a:t>, </a:t>
            </a:r>
            <a:r>
              <a:rPr lang="en-US" altLang="zh-CN" sz="2400" b="1" i="1" dirty="0">
                <a:latin typeface="Times New Roman" pitchFamily="18" charset="0"/>
                <a:cs typeface="Times New Roman" pitchFamily="18" charset="0"/>
              </a:rPr>
              <a:t>j</a:t>
            </a:r>
            <a:r>
              <a:rPr lang="en-US" altLang="zh-CN" sz="2400" b="1" dirty="0">
                <a:latin typeface="Times New Roman" pitchFamily="18" charset="0"/>
                <a:cs typeface="Times New Roman" pitchFamily="18" charset="0"/>
              </a:rPr>
              <a:t>)</a:t>
            </a:r>
            <a:endParaRPr lang="zh-CN" altLang="en-US" sz="2400" b="1" dirty="0">
              <a:latin typeface="Times New Roman" pitchFamily="18" charset="0"/>
              <a:cs typeface="Times New Roman" pitchFamily="18" charset="0"/>
            </a:endParaRPr>
          </a:p>
        </p:txBody>
      </p:sp>
      <p:sp>
        <p:nvSpPr>
          <p:cNvPr id="5" name="TextBox 4"/>
          <p:cNvSpPr txBox="1"/>
          <p:nvPr/>
        </p:nvSpPr>
        <p:spPr>
          <a:xfrm>
            <a:off x="3786182" y="1285860"/>
            <a:ext cx="1298753" cy="461665"/>
          </a:xfrm>
          <a:prstGeom prst="rect">
            <a:avLst/>
          </a:prstGeom>
          <a:solidFill>
            <a:schemeClr val="accent2">
              <a:lumMod val="40000"/>
              <a:lumOff val="60000"/>
            </a:schemeClr>
          </a:solidFill>
        </p:spPr>
        <p:txBody>
          <a:bodyPr wrap="none" rtlCol="0">
            <a:spAutoFit/>
          </a:bodyPr>
          <a:lstStyle/>
          <a:p>
            <a:r>
              <a:rPr lang="en-US" altLang="zh-CN" sz="2400" b="1" i="1" dirty="0">
                <a:latin typeface="Times New Roman" pitchFamily="18" charset="0"/>
                <a:cs typeface="Times New Roman" pitchFamily="18" charset="0"/>
              </a:rPr>
              <a:t>m</a:t>
            </a:r>
            <a:r>
              <a:rPr lang="en-US" altLang="zh-CN"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i+</a:t>
            </a:r>
            <a:r>
              <a:rPr lang="en-US" altLang="zh-CN" sz="2400" b="1" dirty="0">
                <a:latin typeface="Times New Roman" pitchFamily="18" charset="0"/>
                <a:cs typeface="Times New Roman" pitchFamily="18" charset="0"/>
              </a:rPr>
              <a:t>1, </a:t>
            </a:r>
            <a:r>
              <a:rPr lang="en-US" altLang="zh-CN" sz="2400" b="1" i="1" dirty="0">
                <a:latin typeface="Times New Roman" pitchFamily="18" charset="0"/>
                <a:cs typeface="Times New Roman" pitchFamily="18" charset="0"/>
              </a:rPr>
              <a:t>j</a:t>
            </a:r>
            <a:r>
              <a:rPr lang="en-US" altLang="zh-CN" sz="2400" b="1" dirty="0">
                <a:latin typeface="Times New Roman" pitchFamily="18" charset="0"/>
                <a:cs typeface="Times New Roman" pitchFamily="18" charset="0"/>
              </a:rPr>
              <a:t>)</a:t>
            </a:r>
            <a:endParaRPr lang="zh-CN" altLang="en-US" sz="2400" b="1" dirty="0">
              <a:latin typeface="Times New Roman" pitchFamily="18" charset="0"/>
              <a:cs typeface="Times New Roman" pitchFamily="18" charset="0"/>
            </a:endParaRPr>
          </a:p>
        </p:txBody>
      </p:sp>
      <p:sp>
        <p:nvSpPr>
          <p:cNvPr id="6" name="TextBox 5"/>
          <p:cNvSpPr txBox="1"/>
          <p:nvPr/>
        </p:nvSpPr>
        <p:spPr>
          <a:xfrm>
            <a:off x="6500826" y="1214422"/>
            <a:ext cx="1656223" cy="461665"/>
          </a:xfrm>
          <a:prstGeom prst="rect">
            <a:avLst/>
          </a:prstGeom>
          <a:solidFill>
            <a:schemeClr val="accent2">
              <a:lumMod val="40000"/>
              <a:lumOff val="60000"/>
            </a:schemeClr>
          </a:solidFill>
        </p:spPr>
        <p:txBody>
          <a:bodyPr wrap="none" rtlCol="0">
            <a:spAutoFit/>
          </a:bodyPr>
          <a:lstStyle/>
          <a:p>
            <a:r>
              <a:rPr lang="en-US" altLang="zh-CN" sz="2400" b="1" i="1" dirty="0">
                <a:latin typeface="Times New Roman" pitchFamily="18" charset="0"/>
                <a:cs typeface="Times New Roman" pitchFamily="18" charset="0"/>
              </a:rPr>
              <a:t>m</a:t>
            </a:r>
            <a:r>
              <a:rPr lang="en-US" altLang="zh-CN"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i</a:t>
            </a:r>
            <a:r>
              <a:rPr lang="en-US" altLang="zh-CN" sz="2400" b="1" dirty="0">
                <a:latin typeface="Times New Roman" pitchFamily="18" charset="0"/>
                <a:cs typeface="Times New Roman" pitchFamily="18" charset="0"/>
              </a:rPr>
              <a:t>+1, </a:t>
            </a:r>
            <a:r>
              <a:rPr lang="en-US" altLang="zh-CN" sz="2400" b="1" i="1" dirty="0">
                <a:latin typeface="Times New Roman" pitchFamily="18" charset="0"/>
                <a:cs typeface="Times New Roman" pitchFamily="18" charset="0"/>
              </a:rPr>
              <a:t>j-</a:t>
            </a:r>
            <a:r>
              <a:rPr lang="en-US" altLang="zh-CN" sz="2400" b="1" i="1" dirty="0" err="1">
                <a:latin typeface="Times New Roman" pitchFamily="18" charset="0"/>
                <a:cs typeface="Times New Roman" pitchFamily="18" charset="0"/>
              </a:rPr>
              <a:t>w</a:t>
            </a:r>
            <a:r>
              <a:rPr lang="en-US" altLang="zh-CN" sz="2400" b="1" i="1" baseline="-25000" dirty="0" err="1">
                <a:latin typeface="Times New Roman" pitchFamily="18" charset="0"/>
                <a:cs typeface="Times New Roman" pitchFamily="18" charset="0"/>
              </a:rPr>
              <a:t>i</a:t>
            </a:r>
            <a:r>
              <a:rPr lang="en-US" altLang="zh-CN" sz="2400" b="1" dirty="0">
                <a:latin typeface="Times New Roman" pitchFamily="18" charset="0"/>
                <a:cs typeface="Times New Roman" pitchFamily="18" charset="0"/>
              </a:rPr>
              <a:t>)</a:t>
            </a:r>
            <a:endParaRPr lang="zh-CN" altLang="en-US" sz="2400" b="1" dirty="0">
              <a:latin typeface="Times New Roman" pitchFamily="18" charset="0"/>
              <a:cs typeface="Times New Roman" pitchFamily="18" charset="0"/>
            </a:endParaRPr>
          </a:p>
        </p:txBody>
      </p:sp>
      <p:cxnSp>
        <p:nvCxnSpPr>
          <p:cNvPr id="7" name="直接连接符 6"/>
          <p:cNvCxnSpPr>
            <a:endCxn id="4" idx="2"/>
          </p:cNvCxnSpPr>
          <p:nvPr/>
        </p:nvCxnSpPr>
        <p:spPr bwMode="auto">
          <a:xfrm flipV="1">
            <a:off x="4572000" y="818831"/>
            <a:ext cx="1262071" cy="39559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8" name="直接连接符 7"/>
          <p:cNvCxnSpPr>
            <a:stCxn id="6" idx="0"/>
            <a:endCxn id="4" idx="2"/>
          </p:cNvCxnSpPr>
          <p:nvPr/>
        </p:nvCxnSpPr>
        <p:spPr bwMode="auto">
          <a:xfrm rot="16200000" flipV="1">
            <a:off x="6383710" y="269193"/>
            <a:ext cx="395591" cy="1494867"/>
          </a:xfrm>
          <a:prstGeom prst="line">
            <a:avLst/>
          </a:prstGeom>
          <a:solidFill>
            <a:schemeClr val="accent1"/>
          </a:solidFill>
          <a:ln w="38100" cap="flat" cmpd="sng" algn="ctr">
            <a:solidFill>
              <a:schemeClr val="tx1"/>
            </a:solidFill>
            <a:prstDash val="solid"/>
            <a:round/>
            <a:headEnd type="none" w="med" len="med"/>
            <a:tailEnd type="none" w="med" len="med"/>
          </a:ln>
          <a:effectLst/>
        </p:spPr>
      </p:cxnSp>
      <p:graphicFrame>
        <p:nvGraphicFramePr>
          <p:cNvPr id="61442" name="Object 2"/>
          <p:cNvGraphicFramePr>
            <a:graphicFrameLocks noChangeAspect="1"/>
          </p:cNvGraphicFramePr>
          <p:nvPr/>
        </p:nvGraphicFramePr>
        <p:xfrm>
          <a:off x="785786" y="3071810"/>
          <a:ext cx="3658477" cy="984254"/>
        </p:xfrm>
        <a:graphic>
          <a:graphicData uri="http://schemas.openxmlformats.org/presentationml/2006/ole">
            <mc:AlternateContent xmlns:mc="http://schemas.openxmlformats.org/markup-compatibility/2006">
              <mc:Choice xmlns:v="urn:schemas-microsoft-com:vml" Requires="v">
                <p:oleObj spid="_x0000_s61729" name="Equation" r:id="rId4" imgW="2171520" imgH="583920" progId="Equation.3">
                  <p:embed/>
                </p:oleObj>
              </mc:Choice>
              <mc:Fallback>
                <p:oleObj name="Equation" r:id="rId4" imgW="2171520" imgH="58392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5786" y="3071810"/>
                        <a:ext cx="3658477" cy="984254"/>
                      </a:xfrm>
                      <a:prstGeom prst="rect">
                        <a:avLst/>
                      </a:prstGeom>
                      <a:solidFill>
                        <a:srgbClr val="00FFFF"/>
                      </a:solidFill>
                    </p:spPr>
                  </p:pic>
                </p:oleObj>
              </mc:Fallback>
            </mc:AlternateContent>
          </a:graphicData>
        </a:graphic>
      </p:graphicFrame>
      <p:sp>
        <p:nvSpPr>
          <p:cNvPr id="12" name="Text Box 21"/>
          <p:cNvSpPr txBox="1">
            <a:spLocks noChangeArrowheads="1"/>
          </p:cNvSpPr>
          <p:nvPr/>
        </p:nvSpPr>
        <p:spPr bwMode="auto">
          <a:xfrm>
            <a:off x="6215074" y="4071942"/>
            <a:ext cx="1258678" cy="400110"/>
          </a:xfrm>
          <a:prstGeom prst="rect">
            <a:avLst/>
          </a:prstGeom>
          <a:solidFill>
            <a:schemeClr val="accent2">
              <a:lumMod val="40000"/>
              <a:lumOff val="60000"/>
            </a:schemeClr>
          </a:solidFill>
          <a:ln w="12700" cap="sq">
            <a:noFill/>
            <a:miter lim="800000"/>
            <a:headEnd type="none" w="sm" len="sm"/>
            <a:tailEnd type="none" w="sm" len="sm"/>
          </a:ln>
          <a:effectLst/>
        </p:spPr>
        <p:txBody>
          <a:bodyPr wrap="none">
            <a:spAutoFit/>
          </a:bodyPr>
          <a:lstStyle/>
          <a:p>
            <a:r>
              <a:rPr lang="en-US" altLang="zh-CN" sz="2000" b="1" i="1" dirty="0">
                <a:latin typeface="Times New Roman" pitchFamily="18" charset="0"/>
                <a:ea typeface="宋体" pitchFamily="2" charset="-122"/>
                <a:cs typeface="Times New Roman" pitchFamily="18" charset="0"/>
              </a:rPr>
              <a:t>m(2,C-w</a:t>
            </a:r>
            <a:r>
              <a:rPr lang="en-US" altLang="zh-CN" sz="2000" b="1" i="1" baseline="-25000" dirty="0">
                <a:latin typeface="Times New Roman" pitchFamily="18" charset="0"/>
                <a:ea typeface="宋体" pitchFamily="2" charset="-122"/>
                <a:cs typeface="Times New Roman" pitchFamily="18" charset="0"/>
              </a:rPr>
              <a:t>1</a:t>
            </a:r>
            <a:r>
              <a:rPr lang="en-US" altLang="zh-CN" sz="2000" b="1" i="1" dirty="0">
                <a:latin typeface="Times New Roman" pitchFamily="18" charset="0"/>
                <a:ea typeface="宋体" pitchFamily="2" charset="-122"/>
                <a:cs typeface="Times New Roman" pitchFamily="18" charset="0"/>
              </a:rPr>
              <a:t>)</a:t>
            </a:r>
          </a:p>
        </p:txBody>
      </p:sp>
      <p:sp>
        <p:nvSpPr>
          <p:cNvPr id="13" name="Text Box 22"/>
          <p:cNvSpPr txBox="1">
            <a:spLocks noChangeArrowheads="1"/>
          </p:cNvSpPr>
          <p:nvPr/>
        </p:nvSpPr>
        <p:spPr bwMode="auto">
          <a:xfrm>
            <a:off x="7858148" y="3286124"/>
            <a:ext cx="917239" cy="400110"/>
          </a:xfrm>
          <a:prstGeom prst="rect">
            <a:avLst/>
          </a:prstGeom>
          <a:solidFill>
            <a:schemeClr val="accent2">
              <a:lumMod val="40000"/>
              <a:lumOff val="60000"/>
            </a:schemeClr>
          </a:solidFill>
          <a:ln w="12700" cap="sq">
            <a:noFill/>
            <a:miter lim="800000"/>
            <a:headEnd type="none" w="sm" len="sm"/>
            <a:tailEnd type="none" w="sm" len="sm"/>
          </a:ln>
          <a:effectLst/>
        </p:spPr>
        <p:txBody>
          <a:bodyPr wrap="none">
            <a:spAutoFit/>
          </a:bodyPr>
          <a:lstStyle/>
          <a:p>
            <a:r>
              <a:rPr lang="en-US" altLang="zh-CN" sz="2000" b="1" i="1" dirty="0">
                <a:latin typeface="Times New Roman" pitchFamily="18" charset="0"/>
                <a:ea typeface="宋体" pitchFamily="2" charset="-122"/>
                <a:cs typeface="Times New Roman" pitchFamily="18" charset="0"/>
              </a:rPr>
              <a:t>m(1,C)</a:t>
            </a:r>
          </a:p>
        </p:txBody>
      </p:sp>
      <p:sp>
        <p:nvSpPr>
          <p:cNvPr id="14" name="Text Box 23"/>
          <p:cNvSpPr txBox="1">
            <a:spLocks noChangeArrowheads="1"/>
          </p:cNvSpPr>
          <p:nvPr/>
        </p:nvSpPr>
        <p:spPr bwMode="auto">
          <a:xfrm>
            <a:off x="7858148" y="4071942"/>
            <a:ext cx="917239" cy="400110"/>
          </a:xfrm>
          <a:prstGeom prst="rect">
            <a:avLst/>
          </a:prstGeom>
          <a:solidFill>
            <a:schemeClr val="accent2">
              <a:lumMod val="40000"/>
              <a:lumOff val="60000"/>
            </a:schemeClr>
          </a:solidFill>
          <a:ln w="12700" cap="sq">
            <a:noFill/>
            <a:miter lim="800000"/>
            <a:headEnd type="none" w="sm" len="sm"/>
            <a:tailEnd type="none" w="sm" len="sm"/>
          </a:ln>
          <a:effectLst/>
        </p:spPr>
        <p:txBody>
          <a:bodyPr wrap="none">
            <a:spAutoFit/>
          </a:bodyPr>
          <a:lstStyle/>
          <a:p>
            <a:r>
              <a:rPr lang="en-US" altLang="zh-CN" sz="2000" b="1" i="1" dirty="0">
                <a:latin typeface="Times New Roman" pitchFamily="18" charset="0"/>
                <a:ea typeface="宋体" pitchFamily="2" charset="-122"/>
                <a:cs typeface="Times New Roman" pitchFamily="18" charset="0"/>
              </a:rPr>
              <a:t>m(2,C)</a:t>
            </a:r>
          </a:p>
        </p:txBody>
      </p:sp>
      <p:sp>
        <p:nvSpPr>
          <p:cNvPr id="15" name="Text Box 20"/>
          <p:cNvSpPr txBox="1">
            <a:spLocks noChangeArrowheads="1"/>
          </p:cNvSpPr>
          <p:nvPr/>
        </p:nvSpPr>
        <p:spPr bwMode="auto">
          <a:xfrm>
            <a:off x="2357422" y="5000636"/>
            <a:ext cx="1664238" cy="400110"/>
          </a:xfrm>
          <a:prstGeom prst="rect">
            <a:avLst/>
          </a:prstGeom>
          <a:solidFill>
            <a:schemeClr val="accent2">
              <a:lumMod val="40000"/>
              <a:lumOff val="60000"/>
            </a:schemeClr>
          </a:solidFill>
          <a:ln w="12700" cap="sq">
            <a:noFill/>
            <a:miter lim="800000"/>
            <a:headEnd type="none" w="sm" len="sm"/>
            <a:tailEnd type="none" w="sm" len="sm"/>
          </a:ln>
          <a:effectLst/>
        </p:spPr>
        <p:txBody>
          <a:bodyPr wrap="none">
            <a:spAutoFit/>
          </a:bodyPr>
          <a:lstStyle/>
          <a:p>
            <a:r>
              <a:rPr lang="en-US" altLang="zh-CN" sz="2000" b="1" i="1">
                <a:latin typeface="Times New Roman" pitchFamily="18" charset="0"/>
                <a:ea typeface="宋体" pitchFamily="2" charset="-122"/>
                <a:cs typeface="Times New Roman" pitchFamily="18" charset="0"/>
              </a:rPr>
              <a:t>m(3, C-w</a:t>
            </a:r>
            <a:r>
              <a:rPr lang="en-US" altLang="zh-CN" sz="2000" b="1" i="1" baseline="-25000">
                <a:latin typeface="Times New Roman" pitchFamily="18" charset="0"/>
                <a:ea typeface="宋体" pitchFamily="2" charset="-122"/>
                <a:cs typeface="Times New Roman" pitchFamily="18" charset="0"/>
              </a:rPr>
              <a:t>1</a:t>
            </a:r>
            <a:r>
              <a:rPr lang="en-US" altLang="zh-CN" sz="2000" b="1" i="1">
                <a:latin typeface="Times New Roman" pitchFamily="18" charset="0"/>
                <a:ea typeface="宋体" pitchFamily="2" charset="-122"/>
                <a:cs typeface="Times New Roman" pitchFamily="18" charset="0"/>
              </a:rPr>
              <a:t>-w</a:t>
            </a:r>
            <a:r>
              <a:rPr lang="en-US" altLang="zh-CN" sz="2000" b="1" i="1" baseline="-25000">
                <a:latin typeface="Times New Roman" pitchFamily="18" charset="0"/>
                <a:ea typeface="宋体" pitchFamily="2" charset="-122"/>
                <a:cs typeface="Times New Roman" pitchFamily="18" charset="0"/>
              </a:rPr>
              <a:t>2</a:t>
            </a:r>
            <a:r>
              <a:rPr lang="en-US" altLang="zh-CN" sz="2000" b="1" i="1">
                <a:latin typeface="Times New Roman" pitchFamily="18" charset="0"/>
                <a:ea typeface="宋体" pitchFamily="2" charset="-122"/>
                <a:cs typeface="Times New Roman" pitchFamily="18" charset="0"/>
              </a:rPr>
              <a:t>)</a:t>
            </a:r>
          </a:p>
        </p:txBody>
      </p:sp>
      <p:sp>
        <p:nvSpPr>
          <p:cNvPr id="16" name="Text Box 25"/>
          <p:cNvSpPr txBox="1">
            <a:spLocks noChangeArrowheads="1"/>
          </p:cNvSpPr>
          <p:nvPr/>
        </p:nvSpPr>
        <p:spPr bwMode="auto">
          <a:xfrm>
            <a:off x="4500562" y="5000636"/>
            <a:ext cx="1301959" cy="400110"/>
          </a:xfrm>
          <a:prstGeom prst="rect">
            <a:avLst/>
          </a:prstGeom>
          <a:solidFill>
            <a:schemeClr val="accent2">
              <a:lumMod val="40000"/>
              <a:lumOff val="60000"/>
            </a:schemeClr>
          </a:solidFill>
          <a:ln w="12700" cap="sq">
            <a:noFill/>
            <a:miter lim="800000"/>
            <a:headEnd type="none" w="sm" len="sm"/>
            <a:tailEnd type="none" w="sm" len="sm"/>
          </a:ln>
          <a:effectLst/>
        </p:spPr>
        <p:txBody>
          <a:bodyPr wrap="none">
            <a:spAutoFit/>
          </a:bodyPr>
          <a:lstStyle/>
          <a:p>
            <a:r>
              <a:rPr lang="en-US" altLang="zh-CN" sz="2000" b="1" i="1" dirty="0">
                <a:latin typeface="Times New Roman" pitchFamily="18" charset="0"/>
                <a:ea typeface="宋体" pitchFamily="2" charset="-122"/>
                <a:cs typeface="Times New Roman" pitchFamily="18" charset="0"/>
              </a:rPr>
              <a:t>m(3,C-w</a:t>
            </a:r>
            <a:r>
              <a:rPr lang="en-US" altLang="zh-CN" sz="2000" b="1" i="1" baseline="-25000" dirty="0">
                <a:latin typeface="Times New Roman" pitchFamily="18" charset="0"/>
                <a:ea typeface="宋体" pitchFamily="2" charset="-122"/>
                <a:cs typeface="Times New Roman" pitchFamily="18" charset="0"/>
              </a:rPr>
              <a:t>1 </a:t>
            </a:r>
            <a:r>
              <a:rPr lang="en-US" altLang="zh-CN" sz="2000" b="1" i="1" dirty="0">
                <a:latin typeface="Times New Roman" pitchFamily="18" charset="0"/>
                <a:ea typeface="宋体" pitchFamily="2" charset="-122"/>
                <a:cs typeface="Times New Roman" pitchFamily="18" charset="0"/>
              </a:rPr>
              <a:t>)</a:t>
            </a:r>
          </a:p>
        </p:txBody>
      </p:sp>
      <p:sp>
        <p:nvSpPr>
          <p:cNvPr id="17" name="Text Box 27"/>
          <p:cNvSpPr txBox="1">
            <a:spLocks noChangeArrowheads="1"/>
          </p:cNvSpPr>
          <p:nvPr/>
        </p:nvSpPr>
        <p:spPr bwMode="auto">
          <a:xfrm>
            <a:off x="6215074" y="5929330"/>
            <a:ext cx="1301959" cy="400110"/>
          </a:xfrm>
          <a:prstGeom prst="rect">
            <a:avLst/>
          </a:prstGeom>
          <a:solidFill>
            <a:schemeClr val="accent1">
              <a:lumMod val="60000"/>
              <a:lumOff val="40000"/>
            </a:schemeClr>
          </a:solidFill>
          <a:ln w="12700" cap="sq">
            <a:noFill/>
            <a:miter lim="800000"/>
            <a:headEnd type="none" w="sm" len="sm"/>
            <a:tailEnd type="none" w="sm" len="sm"/>
          </a:ln>
          <a:effectLst/>
        </p:spPr>
        <p:txBody>
          <a:bodyPr wrap="none">
            <a:spAutoFit/>
          </a:bodyPr>
          <a:lstStyle/>
          <a:p>
            <a:r>
              <a:rPr lang="en-US" altLang="zh-CN" sz="2000" b="1" i="1" dirty="0">
                <a:latin typeface="Times New Roman" pitchFamily="18" charset="0"/>
                <a:ea typeface="宋体" pitchFamily="2" charset="-122"/>
                <a:cs typeface="Times New Roman" pitchFamily="18" charset="0"/>
              </a:rPr>
              <a:t>m(4,</a:t>
            </a:r>
            <a:r>
              <a:rPr lang="en-US" altLang="zh-CN" sz="2000" b="1" i="1" dirty="0">
                <a:latin typeface="Times New Roman" pitchFamily="18" charset="0"/>
                <a:cs typeface="Times New Roman" pitchFamily="18" charset="0"/>
              </a:rPr>
              <a:t>C-w</a:t>
            </a:r>
            <a:r>
              <a:rPr lang="en-US" altLang="zh-CN" sz="2000" b="1" i="1" baseline="-25000" dirty="0">
                <a:latin typeface="Times New Roman" pitchFamily="18" charset="0"/>
                <a:cs typeface="Times New Roman" pitchFamily="18" charset="0"/>
              </a:rPr>
              <a:t>3 </a:t>
            </a:r>
            <a:r>
              <a:rPr lang="en-US" altLang="zh-CN" sz="2000" b="1" i="1" dirty="0">
                <a:latin typeface="Times New Roman" pitchFamily="18" charset="0"/>
                <a:ea typeface="宋体" pitchFamily="2" charset="-122"/>
                <a:cs typeface="Times New Roman" pitchFamily="18" charset="0"/>
              </a:rPr>
              <a:t>)</a:t>
            </a:r>
          </a:p>
        </p:txBody>
      </p:sp>
      <p:sp>
        <p:nvSpPr>
          <p:cNvPr id="18" name="Text Box 28"/>
          <p:cNvSpPr txBox="1">
            <a:spLocks noChangeArrowheads="1"/>
          </p:cNvSpPr>
          <p:nvPr/>
        </p:nvSpPr>
        <p:spPr bwMode="auto">
          <a:xfrm>
            <a:off x="7858148" y="5929330"/>
            <a:ext cx="981359" cy="400110"/>
          </a:xfrm>
          <a:prstGeom prst="rect">
            <a:avLst/>
          </a:prstGeom>
          <a:solidFill>
            <a:schemeClr val="accent1">
              <a:lumMod val="60000"/>
              <a:lumOff val="40000"/>
            </a:schemeClr>
          </a:solidFill>
          <a:ln w="12700" cap="sq">
            <a:noFill/>
            <a:miter lim="800000"/>
            <a:headEnd type="none" w="sm" len="sm"/>
            <a:tailEnd type="none" w="sm" len="sm"/>
          </a:ln>
          <a:effectLst/>
        </p:spPr>
        <p:txBody>
          <a:bodyPr wrap="none">
            <a:spAutoFit/>
          </a:bodyPr>
          <a:lstStyle/>
          <a:p>
            <a:r>
              <a:rPr lang="en-US" altLang="zh-CN" sz="2000" b="1" i="1" dirty="0">
                <a:latin typeface="Times New Roman" pitchFamily="18" charset="0"/>
                <a:ea typeface="宋体" pitchFamily="2" charset="-122"/>
                <a:cs typeface="Times New Roman" pitchFamily="18" charset="0"/>
              </a:rPr>
              <a:t>m(4, C)</a:t>
            </a:r>
          </a:p>
        </p:txBody>
      </p:sp>
      <p:sp>
        <p:nvSpPr>
          <p:cNvPr id="19" name="Text Box 37"/>
          <p:cNvSpPr txBox="1">
            <a:spLocks noChangeArrowheads="1"/>
          </p:cNvSpPr>
          <p:nvPr/>
        </p:nvSpPr>
        <p:spPr bwMode="auto">
          <a:xfrm>
            <a:off x="7858148" y="5000636"/>
            <a:ext cx="917239" cy="400110"/>
          </a:xfrm>
          <a:prstGeom prst="rect">
            <a:avLst/>
          </a:prstGeom>
          <a:solidFill>
            <a:schemeClr val="accent2">
              <a:lumMod val="40000"/>
              <a:lumOff val="60000"/>
            </a:schemeClr>
          </a:solidFill>
          <a:ln w="12700" cap="sq">
            <a:noFill/>
            <a:miter lim="800000"/>
            <a:headEnd type="none" w="sm" len="sm"/>
            <a:tailEnd type="none" w="sm" len="sm"/>
          </a:ln>
          <a:effectLst/>
        </p:spPr>
        <p:txBody>
          <a:bodyPr wrap="none">
            <a:spAutoFit/>
          </a:bodyPr>
          <a:lstStyle/>
          <a:p>
            <a:r>
              <a:rPr lang="en-US" altLang="zh-CN" sz="2000" b="1" i="1" dirty="0">
                <a:latin typeface="Times New Roman" pitchFamily="18" charset="0"/>
                <a:ea typeface="宋体" pitchFamily="2" charset="-122"/>
                <a:cs typeface="Times New Roman" pitchFamily="18" charset="0"/>
              </a:rPr>
              <a:t>m(3,C)</a:t>
            </a:r>
          </a:p>
        </p:txBody>
      </p:sp>
      <p:sp>
        <p:nvSpPr>
          <p:cNvPr id="25" name="Text Box 56"/>
          <p:cNvSpPr txBox="1">
            <a:spLocks noChangeArrowheads="1"/>
          </p:cNvSpPr>
          <p:nvPr/>
        </p:nvSpPr>
        <p:spPr bwMode="auto">
          <a:xfrm>
            <a:off x="4357686" y="5929330"/>
            <a:ext cx="1664238" cy="400110"/>
          </a:xfrm>
          <a:prstGeom prst="rect">
            <a:avLst/>
          </a:prstGeom>
          <a:solidFill>
            <a:schemeClr val="accent1">
              <a:lumMod val="60000"/>
              <a:lumOff val="40000"/>
            </a:schemeClr>
          </a:solidFill>
          <a:ln w="12700" cap="sq">
            <a:noFill/>
            <a:miter lim="800000"/>
            <a:headEnd type="none" w="sm" len="sm"/>
            <a:tailEnd type="none" w="sm" len="sm"/>
          </a:ln>
          <a:effectLst/>
        </p:spPr>
        <p:txBody>
          <a:bodyPr wrap="none">
            <a:spAutoFit/>
          </a:bodyPr>
          <a:lstStyle/>
          <a:p>
            <a:r>
              <a:rPr lang="en-US" altLang="zh-CN" sz="2000" b="1" i="1" dirty="0">
                <a:latin typeface="Times New Roman" pitchFamily="18" charset="0"/>
                <a:ea typeface="宋体" pitchFamily="2" charset="-122"/>
                <a:cs typeface="Times New Roman" pitchFamily="18" charset="0"/>
              </a:rPr>
              <a:t>m(4, C-w</a:t>
            </a:r>
            <a:r>
              <a:rPr lang="en-US" altLang="zh-CN" sz="2000" b="1" i="1" baseline="-25000" dirty="0">
                <a:latin typeface="Times New Roman" pitchFamily="18" charset="0"/>
                <a:ea typeface="宋体" pitchFamily="2" charset="-122"/>
                <a:cs typeface="Times New Roman" pitchFamily="18" charset="0"/>
              </a:rPr>
              <a:t>2</a:t>
            </a:r>
            <a:r>
              <a:rPr lang="en-US" altLang="zh-CN" sz="2000" b="1" i="1" dirty="0">
                <a:latin typeface="Times New Roman" pitchFamily="18" charset="0"/>
                <a:ea typeface="宋体" pitchFamily="2" charset="-122"/>
                <a:cs typeface="Times New Roman" pitchFamily="18" charset="0"/>
              </a:rPr>
              <a:t>-w</a:t>
            </a:r>
            <a:r>
              <a:rPr lang="en-US" altLang="zh-CN" sz="2000" b="1" i="1" baseline="-25000" dirty="0">
                <a:latin typeface="Times New Roman" pitchFamily="18" charset="0"/>
                <a:ea typeface="宋体" pitchFamily="2" charset="-122"/>
                <a:cs typeface="Times New Roman" pitchFamily="18" charset="0"/>
              </a:rPr>
              <a:t>3</a:t>
            </a:r>
            <a:r>
              <a:rPr lang="en-US" altLang="zh-CN" sz="2000" b="1" i="1" dirty="0">
                <a:latin typeface="Times New Roman" pitchFamily="18" charset="0"/>
                <a:ea typeface="宋体" pitchFamily="2" charset="-122"/>
                <a:cs typeface="Times New Roman" pitchFamily="18" charset="0"/>
              </a:rPr>
              <a:t>)</a:t>
            </a:r>
          </a:p>
        </p:txBody>
      </p:sp>
      <p:sp>
        <p:nvSpPr>
          <p:cNvPr id="28" name="Text Box 68"/>
          <p:cNvSpPr txBox="1">
            <a:spLocks noChangeArrowheads="1"/>
          </p:cNvSpPr>
          <p:nvPr/>
        </p:nvSpPr>
        <p:spPr bwMode="auto">
          <a:xfrm>
            <a:off x="0" y="5929330"/>
            <a:ext cx="2071702" cy="400110"/>
          </a:xfrm>
          <a:prstGeom prst="rect">
            <a:avLst/>
          </a:prstGeom>
          <a:solidFill>
            <a:schemeClr val="accent1">
              <a:lumMod val="60000"/>
              <a:lumOff val="40000"/>
            </a:schemeClr>
          </a:solidFill>
          <a:ln w="12700" cap="sq">
            <a:noFill/>
            <a:miter lim="800000"/>
            <a:headEnd type="none" w="sm" len="sm"/>
            <a:tailEnd type="none" w="sm" len="sm"/>
          </a:ln>
          <a:effectLst/>
        </p:spPr>
        <p:txBody>
          <a:bodyPr wrap="square">
            <a:spAutoFit/>
          </a:bodyPr>
          <a:lstStyle/>
          <a:p>
            <a:r>
              <a:rPr lang="en-US" altLang="zh-CN" sz="2000" b="1" i="1" dirty="0">
                <a:latin typeface="Times New Roman" pitchFamily="18" charset="0"/>
                <a:ea typeface="宋体" pitchFamily="2" charset="-122"/>
                <a:cs typeface="Times New Roman" pitchFamily="18" charset="0"/>
              </a:rPr>
              <a:t>m(4, C-w</a:t>
            </a:r>
            <a:r>
              <a:rPr lang="en-US" altLang="zh-CN" sz="2000" b="1" i="1" baseline="-25000" dirty="0">
                <a:latin typeface="Times New Roman" pitchFamily="18" charset="0"/>
                <a:ea typeface="宋体" pitchFamily="2" charset="-122"/>
                <a:cs typeface="Times New Roman" pitchFamily="18" charset="0"/>
              </a:rPr>
              <a:t>1</a:t>
            </a:r>
            <a:r>
              <a:rPr lang="en-US" altLang="zh-CN" sz="2000" b="1" i="1" dirty="0">
                <a:latin typeface="Times New Roman" pitchFamily="18" charset="0"/>
                <a:ea typeface="宋体" pitchFamily="2" charset="-122"/>
                <a:cs typeface="Times New Roman" pitchFamily="18" charset="0"/>
              </a:rPr>
              <a:t>-w</a:t>
            </a:r>
            <a:r>
              <a:rPr lang="en-US" altLang="zh-CN" sz="2000" b="1" i="1" baseline="-25000" dirty="0">
                <a:latin typeface="Times New Roman" pitchFamily="18" charset="0"/>
                <a:ea typeface="宋体" pitchFamily="2" charset="-122"/>
                <a:cs typeface="Times New Roman" pitchFamily="18" charset="0"/>
              </a:rPr>
              <a:t>2</a:t>
            </a:r>
            <a:r>
              <a:rPr lang="en-US" altLang="zh-CN" sz="2000" b="1" i="1" dirty="0">
                <a:latin typeface="Times New Roman" pitchFamily="18" charset="0"/>
                <a:cs typeface="Times New Roman" pitchFamily="18" charset="0"/>
              </a:rPr>
              <a:t>-w</a:t>
            </a:r>
            <a:r>
              <a:rPr lang="en-US" altLang="zh-CN" sz="2000" b="1" i="1" baseline="-25000" dirty="0">
                <a:latin typeface="Times New Roman" pitchFamily="18" charset="0"/>
                <a:cs typeface="Times New Roman" pitchFamily="18" charset="0"/>
              </a:rPr>
              <a:t>3</a:t>
            </a:r>
            <a:r>
              <a:rPr lang="en-US" altLang="zh-CN" sz="2000" b="1" i="1" dirty="0">
                <a:latin typeface="Times New Roman" pitchFamily="18" charset="0"/>
                <a:ea typeface="宋体" pitchFamily="2" charset="-122"/>
                <a:cs typeface="Times New Roman" pitchFamily="18" charset="0"/>
              </a:rPr>
              <a:t>)</a:t>
            </a:r>
          </a:p>
        </p:txBody>
      </p:sp>
      <p:sp>
        <p:nvSpPr>
          <p:cNvPr id="30" name="Text Box 70"/>
          <p:cNvSpPr txBox="1">
            <a:spLocks noChangeArrowheads="1"/>
          </p:cNvSpPr>
          <p:nvPr/>
        </p:nvSpPr>
        <p:spPr bwMode="auto">
          <a:xfrm>
            <a:off x="2357422" y="5929330"/>
            <a:ext cx="1664238" cy="400110"/>
          </a:xfrm>
          <a:prstGeom prst="rect">
            <a:avLst/>
          </a:prstGeom>
          <a:solidFill>
            <a:schemeClr val="accent1">
              <a:lumMod val="60000"/>
              <a:lumOff val="40000"/>
            </a:schemeClr>
          </a:solidFill>
          <a:ln w="12700" cap="sq">
            <a:noFill/>
            <a:miter lim="800000"/>
            <a:headEnd type="none" w="sm" len="sm"/>
            <a:tailEnd type="none" w="sm" len="sm"/>
          </a:ln>
          <a:effectLst/>
        </p:spPr>
        <p:txBody>
          <a:bodyPr wrap="none">
            <a:spAutoFit/>
          </a:bodyPr>
          <a:lstStyle/>
          <a:p>
            <a:r>
              <a:rPr lang="en-US" altLang="zh-CN" sz="2000" b="1" i="1" dirty="0">
                <a:latin typeface="Times New Roman" pitchFamily="18" charset="0"/>
                <a:ea typeface="宋体" pitchFamily="2" charset="-122"/>
                <a:cs typeface="Times New Roman" pitchFamily="18" charset="0"/>
              </a:rPr>
              <a:t>m(4, C-w</a:t>
            </a:r>
            <a:r>
              <a:rPr lang="en-US" altLang="zh-CN" sz="2000" b="1" i="1" baseline="-25000" dirty="0">
                <a:latin typeface="Times New Roman" pitchFamily="18" charset="0"/>
                <a:ea typeface="宋体" pitchFamily="2" charset="-122"/>
                <a:cs typeface="Times New Roman" pitchFamily="18" charset="0"/>
              </a:rPr>
              <a:t>1</a:t>
            </a:r>
            <a:r>
              <a:rPr lang="en-US" altLang="zh-CN" sz="2000" b="1" i="1" dirty="0">
                <a:latin typeface="Times New Roman" pitchFamily="18" charset="0"/>
                <a:ea typeface="宋体" pitchFamily="2" charset="-122"/>
                <a:cs typeface="Times New Roman" pitchFamily="18" charset="0"/>
              </a:rPr>
              <a:t>-w</a:t>
            </a:r>
            <a:r>
              <a:rPr lang="en-US" altLang="zh-CN" sz="2000" b="1" i="1" baseline="-25000" dirty="0">
                <a:latin typeface="Times New Roman" pitchFamily="18" charset="0"/>
                <a:ea typeface="宋体" pitchFamily="2" charset="-122"/>
                <a:cs typeface="Times New Roman" pitchFamily="18" charset="0"/>
              </a:rPr>
              <a:t>3</a:t>
            </a:r>
            <a:r>
              <a:rPr lang="en-US" altLang="zh-CN" sz="2000" b="1" i="1" dirty="0">
                <a:latin typeface="Times New Roman" pitchFamily="18" charset="0"/>
                <a:ea typeface="宋体" pitchFamily="2" charset="-122"/>
                <a:cs typeface="Times New Roman" pitchFamily="18" charset="0"/>
              </a:rPr>
              <a:t>)</a:t>
            </a:r>
          </a:p>
        </p:txBody>
      </p:sp>
      <p:sp>
        <p:nvSpPr>
          <p:cNvPr id="31" name="Text Box 25"/>
          <p:cNvSpPr txBox="1">
            <a:spLocks noChangeArrowheads="1"/>
          </p:cNvSpPr>
          <p:nvPr/>
        </p:nvSpPr>
        <p:spPr bwMode="auto">
          <a:xfrm>
            <a:off x="6215074" y="5000636"/>
            <a:ext cx="1301959" cy="400110"/>
          </a:xfrm>
          <a:prstGeom prst="rect">
            <a:avLst/>
          </a:prstGeom>
          <a:solidFill>
            <a:schemeClr val="accent2">
              <a:lumMod val="40000"/>
              <a:lumOff val="60000"/>
            </a:schemeClr>
          </a:solidFill>
          <a:ln w="12700" cap="sq">
            <a:noFill/>
            <a:miter lim="800000"/>
            <a:headEnd type="none" w="sm" len="sm"/>
            <a:tailEnd type="none" w="sm" len="sm"/>
          </a:ln>
          <a:effectLst/>
        </p:spPr>
        <p:txBody>
          <a:bodyPr wrap="none">
            <a:spAutoFit/>
          </a:bodyPr>
          <a:lstStyle/>
          <a:p>
            <a:r>
              <a:rPr lang="en-US" altLang="zh-CN" sz="2000" b="1" i="1" dirty="0">
                <a:latin typeface="Times New Roman" pitchFamily="18" charset="0"/>
                <a:ea typeface="宋体" pitchFamily="2" charset="-122"/>
                <a:cs typeface="Times New Roman" pitchFamily="18" charset="0"/>
              </a:rPr>
              <a:t>m(3,C-w</a:t>
            </a:r>
            <a:r>
              <a:rPr lang="en-US" altLang="zh-CN" sz="2000" b="1" i="1" baseline="-25000" dirty="0">
                <a:latin typeface="Times New Roman" pitchFamily="18" charset="0"/>
                <a:ea typeface="宋体" pitchFamily="2" charset="-122"/>
                <a:cs typeface="Times New Roman" pitchFamily="18" charset="0"/>
              </a:rPr>
              <a:t>2 </a:t>
            </a:r>
            <a:r>
              <a:rPr lang="en-US" altLang="zh-CN" sz="2000" b="1" i="1" dirty="0">
                <a:latin typeface="Times New Roman" pitchFamily="18" charset="0"/>
                <a:ea typeface="宋体" pitchFamily="2" charset="-122"/>
                <a:cs typeface="Times New Roman" pitchFamily="18" charset="0"/>
              </a:rPr>
              <a:t>)</a:t>
            </a:r>
          </a:p>
        </p:txBody>
      </p:sp>
      <p:cxnSp>
        <p:nvCxnSpPr>
          <p:cNvPr id="32" name="直接连接符 31"/>
          <p:cNvCxnSpPr>
            <a:stCxn id="12" idx="0"/>
            <a:endCxn id="13" idx="2"/>
          </p:cNvCxnSpPr>
          <p:nvPr/>
        </p:nvCxnSpPr>
        <p:spPr bwMode="auto">
          <a:xfrm rot="5400000" flipH="1" flipV="1">
            <a:off x="7387736" y="3142911"/>
            <a:ext cx="385708" cy="147235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5" name="直接连接符 34"/>
          <p:cNvCxnSpPr>
            <a:stCxn id="14" idx="0"/>
            <a:endCxn id="13" idx="2"/>
          </p:cNvCxnSpPr>
          <p:nvPr/>
        </p:nvCxnSpPr>
        <p:spPr bwMode="auto">
          <a:xfrm rot="5400000" flipH="1" flipV="1">
            <a:off x="8123914" y="3879088"/>
            <a:ext cx="385708" cy="158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2" name="直接连接符 41"/>
          <p:cNvCxnSpPr>
            <a:stCxn id="19" idx="0"/>
            <a:endCxn id="14" idx="2"/>
          </p:cNvCxnSpPr>
          <p:nvPr/>
        </p:nvCxnSpPr>
        <p:spPr bwMode="auto">
          <a:xfrm rot="5400000" flipH="1" flipV="1">
            <a:off x="8052476" y="4736344"/>
            <a:ext cx="528584" cy="158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5" name="直接连接符 44"/>
          <p:cNvCxnSpPr>
            <a:stCxn id="18" idx="0"/>
            <a:endCxn id="19" idx="2"/>
          </p:cNvCxnSpPr>
          <p:nvPr/>
        </p:nvCxnSpPr>
        <p:spPr bwMode="auto">
          <a:xfrm rot="16200000" flipV="1">
            <a:off x="8068506" y="5649008"/>
            <a:ext cx="528584" cy="3206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5" name="直接连接符 54"/>
          <p:cNvCxnSpPr>
            <a:stCxn id="31" idx="0"/>
            <a:endCxn id="14" idx="2"/>
          </p:cNvCxnSpPr>
          <p:nvPr/>
        </p:nvCxnSpPr>
        <p:spPr bwMode="auto">
          <a:xfrm rot="5400000" flipH="1" flipV="1">
            <a:off x="7327119" y="4010987"/>
            <a:ext cx="528584" cy="1450714"/>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8" name="直接连接符 57"/>
          <p:cNvCxnSpPr>
            <a:stCxn id="16" idx="0"/>
            <a:endCxn id="12" idx="2"/>
          </p:cNvCxnSpPr>
          <p:nvPr/>
        </p:nvCxnSpPr>
        <p:spPr bwMode="auto">
          <a:xfrm rot="5400000" flipH="1" flipV="1">
            <a:off x="5733685" y="3889909"/>
            <a:ext cx="528584" cy="1692871"/>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1" name="直接连接符 60"/>
          <p:cNvCxnSpPr>
            <a:stCxn id="15" idx="0"/>
            <a:endCxn id="12" idx="2"/>
          </p:cNvCxnSpPr>
          <p:nvPr/>
        </p:nvCxnSpPr>
        <p:spPr bwMode="auto">
          <a:xfrm rot="5400000" flipH="1" flipV="1">
            <a:off x="4752685" y="2908908"/>
            <a:ext cx="528584" cy="365487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4" name="直接连接符 63"/>
          <p:cNvCxnSpPr>
            <a:stCxn id="17" idx="0"/>
            <a:endCxn id="19" idx="2"/>
          </p:cNvCxnSpPr>
          <p:nvPr/>
        </p:nvCxnSpPr>
        <p:spPr bwMode="auto">
          <a:xfrm rot="5400000" flipH="1" flipV="1">
            <a:off x="7327119" y="4939681"/>
            <a:ext cx="528584" cy="1450714"/>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7" name="直接连接符 66"/>
          <p:cNvCxnSpPr>
            <a:stCxn id="25" idx="0"/>
            <a:endCxn id="31" idx="2"/>
          </p:cNvCxnSpPr>
          <p:nvPr/>
        </p:nvCxnSpPr>
        <p:spPr bwMode="auto">
          <a:xfrm rot="5400000" flipH="1" flipV="1">
            <a:off x="5763637" y="4826914"/>
            <a:ext cx="528584" cy="1676249"/>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70" name="直接连接符 69"/>
          <p:cNvCxnSpPr>
            <a:stCxn id="30" idx="0"/>
            <a:endCxn id="16" idx="2"/>
          </p:cNvCxnSpPr>
          <p:nvPr/>
        </p:nvCxnSpPr>
        <p:spPr bwMode="auto">
          <a:xfrm rot="5400000" flipH="1" flipV="1">
            <a:off x="3906249" y="4684038"/>
            <a:ext cx="528584" cy="1962001"/>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73" name="直接连接符 72"/>
          <p:cNvCxnSpPr>
            <a:stCxn id="28" idx="0"/>
            <a:endCxn id="15" idx="2"/>
          </p:cNvCxnSpPr>
          <p:nvPr/>
        </p:nvCxnSpPr>
        <p:spPr bwMode="auto">
          <a:xfrm rot="5400000" flipH="1" flipV="1">
            <a:off x="1848404" y="4588193"/>
            <a:ext cx="528584" cy="215369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14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P spid="25" grpId="0" animBg="1"/>
      <p:bldP spid="28" grpId="0" animBg="1"/>
      <p:bldP spid="30" grpId="0" animBg="1"/>
      <p:bldP spid="3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华文琥珀" pitchFamily="2" charset="-122"/>
              </a:rPr>
              <a:t>0-1</a:t>
            </a:r>
            <a:r>
              <a:rPr lang="zh-CN" altLang="en-US" dirty="0">
                <a:latin typeface="华文琥珀" pitchFamily="2" charset="-122"/>
              </a:rPr>
              <a:t>背包问题（动态规划方法）</a:t>
            </a:r>
            <a:endParaRPr lang="zh-CN" altLang="en-US" dirty="0"/>
          </a:p>
        </p:txBody>
      </p:sp>
      <p:sp>
        <p:nvSpPr>
          <p:cNvPr id="3" name="内容占位符 2"/>
          <p:cNvSpPr>
            <a:spLocks noGrp="1"/>
          </p:cNvSpPr>
          <p:nvPr>
            <p:ph idx="1"/>
          </p:nvPr>
        </p:nvSpPr>
        <p:spPr>
          <a:xfrm>
            <a:off x="571472" y="1357298"/>
            <a:ext cx="7772400" cy="4876800"/>
          </a:xfrm>
        </p:spPr>
        <p:txBody>
          <a:bodyPr/>
          <a:lstStyle/>
          <a:p>
            <a:pPr marL="342900" lvl="1" indent="-342900">
              <a:buSzPct val="85000"/>
              <a:buFont typeface="ZapfDingbats" pitchFamily="82" charset="2"/>
              <a:buChar char="r"/>
            </a:pPr>
            <a:r>
              <a:rPr lang="zh-CN" altLang="en-US" dirty="0"/>
              <a:t>令</a:t>
            </a:r>
            <a:r>
              <a:rPr lang="en-US" altLang="zh-CN" i="1" dirty="0" err="1"/>
              <a:t>w</a:t>
            </a:r>
            <a:r>
              <a:rPr lang="en-US" altLang="zh-CN" i="1" baseline="-25000" dirty="0" err="1"/>
              <a:t>i</a:t>
            </a:r>
            <a:r>
              <a:rPr lang="zh-CN" altLang="en-US" dirty="0"/>
              <a:t>为整数，</a:t>
            </a:r>
            <a:r>
              <a:rPr lang="en-US" altLang="zh-CN" i="1" dirty="0"/>
              <a:t>n</a:t>
            </a:r>
            <a:r>
              <a:rPr lang="en-US" altLang="zh-CN" dirty="0"/>
              <a:t>=4</a:t>
            </a:r>
          </a:p>
          <a:p>
            <a:pPr marL="342900" lvl="1" indent="-342900">
              <a:buSzPct val="85000"/>
              <a:buFont typeface="ZapfDingbats" pitchFamily="82" charset="2"/>
              <a:buChar char="r"/>
            </a:pPr>
            <a:r>
              <a:rPr lang="zh-CN" altLang="en-US" dirty="0"/>
              <a:t>自底向上计算最优解</a:t>
            </a:r>
            <a:r>
              <a:rPr lang="en-US" altLang="zh-CN" dirty="0"/>
              <a:t>(</a:t>
            </a:r>
            <a:r>
              <a:rPr lang="en-US" altLang="zh-CN" dirty="0" err="1"/>
              <a:t>i</a:t>
            </a:r>
            <a:r>
              <a:rPr lang="en-US" altLang="zh-CN" dirty="0"/>
              <a:t>--, </a:t>
            </a:r>
            <a:r>
              <a:rPr lang="en-US" altLang="zh-CN" dirty="0" err="1"/>
              <a:t>j++</a:t>
            </a:r>
            <a:r>
              <a:rPr lang="en-US" altLang="zh-CN" dirty="0"/>
              <a:t>)</a:t>
            </a:r>
            <a:endParaRPr lang="zh-CN" altLang="en-US" dirty="0"/>
          </a:p>
          <a:p>
            <a:endParaRPr lang="zh-CN" altLang="en-US" dirty="0"/>
          </a:p>
        </p:txBody>
      </p:sp>
      <p:sp>
        <p:nvSpPr>
          <p:cNvPr id="5" name="Text Box 21"/>
          <p:cNvSpPr txBox="1">
            <a:spLocks noChangeArrowheads="1"/>
          </p:cNvSpPr>
          <p:nvPr/>
        </p:nvSpPr>
        <p:spPr bwMode="auto">
          <a:xfrm>
            <a:off x="6500826" y="4143380"/>
            <a:ext cx="1130438" cy="400110"/>
          </a:xfrm>
          <a:prstGeom prst="rect">
            <a:avLst/>
          </a:prstGeom>
          <a:solidFill>
            <a:schemeClr val="accent2">
              <a:lumMod val="40000"/>
              <a:lumOff val="60000"/>
            </a:schemeClr>
          </a:solidFill>
          <a:ln w="12700" cap="sq">
            <a:noFill/>
            <a:miter lim="800000"/>
            <a:headEnd type="none" w="sm" len="sm"/>
            <a:tailEnd type="none" w="sm" len="sm"/>
          </a:ln>
          <a:effectLst/>
        </p:spPr>
        <p:txBody>
          <a:bodyPr wrap="square">
            <a:spAutoFit/>
          </a:bodyPr>
          <a:lstStyle/>
          <a:p>
            <a:r>
              <a:rPr lang="en-US" altLang="zh-CN" sz="2000" b="1" i="1" dirty="0">
                <a:latin typeface="Times New Roman" pitchFamily="18" charset="0"/>
                <a:ea typeface="宋体" pitchFamily="2" charset="-122"/>
                <a:cs typeface="Times New Roman" pitchFamily="18" charset="0"/>
              </a:rPr>
              <a:t>m(2,C-1)</a:t>
            </a:r>
          </a:p>
        </p:txBody>
      </p:sp>
      <p:sp>
        <p:nvSpPr>
          <p:cNvPr id="6" name="Text Box 22"/>
          <p:cNvSpPr txBox="1">
            <a:spLocks noChangeArrowheads="1"/>
          </p:cNvSpPr>
          <p:nvPr/>
        </p:nvSpPr>
        <p:spPr bwMode="auto">
          <a:xfrm>
            <a:off x="7858148" y="3286124"/>
            <a:ext cx="917239" cy="400110"/>
          </a:xfrm>
          <a:prstGeom prst="rect">
            <a:avLst/>
          </a:prstGeom>
          <a:solidFill>
            <a:schemeClr val="accent2">
              <a:lumMod val="40000"/>
              <a:lumOff val="60000"/>
            </a:schemeClr>
          </a:solidFill>
          <a:ln w="12700" cap="sq">
            <a:noFill/>
            <a:miter lim="800000"/>
            <a:headEnd type="none" w="sm" len="sm"/>
            <a:tailEnd type="none" w="sm" len="sm"/>
          </a:ln>
          <a:effectLst/>
        </p:spPr>
        <p:txBody>
          <a:bodyPr wrap="square">
            <a:spAutoFit/>
          </a:bodyPr>
          <a:lstStyle/>
          <a:p>
            <a:r>
              <a:rPr lang="en-US" altLang="zh-CN" sz="2000" b="1" i="1" dirty="0">
                <a:latin typeface="Times New Roman" pitchFamily="18" charset="0"/>
                <a:ea typeface="宋体" pitchFamily="2" charset="-122"/>
                <a:cs typeface="Times New Roman" pitchFamily="18" charset="0"/>
              </a:rPr>
              <a:t>m(1,C)</a:t>
            </a:r>
          </a:p>
        </p:txBody>
      </p:sp>
      <p:sp>
        <p:nvSpPr>
          <p:cNvPr id="7" name="Text Box 23"/>
          <p:cNvSpPr txBox="1">
            <a:spLocks noChangeArrowheads="1"/>
          </p:cNvSpPr>
          <p:nvPr/>
        </p:nvSpPr>
        <p:spPr bwMode="auto">
          <a:xfrm>
            <a:off x="7858148" y="4143380"/>
            <a:ext cx="917239" cy="400110"/>
          </a:xfrm>
          <a:prstGeom prst="rect">
            <a:avLst/>
          </a:prstGeom>
          <a:solidFill>
            <a:schemeClr val="accent2">
              <a:lumMod val="40000"/>
              <a:lumOff val="60000"/>
            </a:schemeClr>
          </a:solidFill>
          <a:ln w="12700" cap="sq">
            <a:noFill/>
            <a:miter lim="800000"/>
            <a:headEnd type="none" w="sm" len="sm"/>
            <a:tailEnd type="none" w="sm" len="sm"/>
          </a:ln>
          <a:effectLst/>
        </p:spPr>
        <p:txBody>
          <a:bodyPr wrap="square">
            <a:spAutoFit/>
          </a:bodyPr>
          <a:lstStyle/>
          <a:p>
            <a:r>
              <a:rPr lang="en-US" altLang="zh-CN" sz="2000" b="1" i="1" dirty="0">
                <a:latin typeface="Times New Roman" pitchFamily="18" charset="0"/>
                <a:ea typeface="宋体" pitchFamily="2" charset="-122"/>
                <a:cs typeface="Times New Roman" pitchFamily="18" charset="0"/>
              </a:rPr>
              <a:t>m(2,C)</a:t>
            </a:r>
          </a:p>
        </p:txBody>
      </p:sp>
      <p:sp>
        <p:nvSpPr>
          <p:cNvPr id="10" name="Text Box 27"/>
          <p:cNvSpPr txBox="1">
            <a:spLocks noChangeArrowheads="1"/>
          </p:cNvSpPr>
          <p:nvPr/>
        </p:nvSpPr>
        <p:spPr bwMode="auto">
          <a:xfrm>
            <a:off x="6500826" y="5857892"/>
            <a:ext cx="1173719" cy="400110"/>
          </a:xfrm>
          <a:prstGeom prst="rect">
            <a:avLst/>
          </a:prstGeom>
          <a:solidFill>
            <a:schemeClr val="accent1">
              <a:lumMod val="60000"/>
              <a:lumOff val="40000"/>
            </a:schemeClr>
          </a:solidFill>
          <a:ln w="12700" cap="sq">
            <a:noFill/>
            <a:miter lim="800000"/>
            <a:headEnd type="none" w="sm" len="sm"/>
            <a:tailEnd type="none" w="sm" len="sm"/>
          </a:ln>
          <a:effectLst/>
        </p:spPr>
        <p:txBody>
          <a:bodyPr wrap="square">
            <a:spAutoFit/>
          </a:bodyPr>
          <a:lstStyle/>
          <a:p>
            <a:r>
              <a:rPr lang="en-US" altLang="zh-CN" sz="2000" b="1" i="1" dirty="0">
                <a:latin typeface="Times New Roman" pitchFamily="18" charset="0"/>
                <a:ea typeface="宋体" pitchFamily="2" charset="-122"/>
                <a:cs typeface="Times New Roman" pitchFamily="18" charset="0"/>
              </a:rPr>
              <a:t>m(4,</a:t>
            </a:r>
            <a:r>
              <a:rPr lang="en-US" altLang="zh-CN" sz="2000" b="1" i="1" dirty="0">
                <a:latin typeface="Times New Roman" pitchFamily="18" charset="0"/>
                <a:cs typeface="Times New Roman" pitchFamily="18" charset="0"/>
              </a:rPr>
              <a:t>C-2</a:t>
            </a:r>
            <a:r>
              <a:rPr lang="en-US" altLang="zh-CN" sz="2000" b="1" i="1" baseline="-25000" dirty="0">
                <a:latin typeface="Times New Roman" pitchFamily="18" charset="0"/>
                <a:cs typeface="Times New Roman" pitchFamily="18" charset="0"/>
              </a:rPr>
              <a:t> </a:t>
            </a:r>
            <a:r>
              <a:rPr lang="en-US" altLang="zh-CN" sz="2000" b="1" i="1" dirty="0">
                <a:latin typeface="Times New Roman" pitchFamily="18" charset="0"/>
                <a:ea typeface="宋体" pitchFamily="2" charset="-122"/>
                <a:cs typeface="Times New Roman" pitchFamily="18" charset="0"/>
              </a:rPr>
              <a:t>)</a:t>
            </a:r>
          </a:p>
        </p:txBody>
      </p:sp>
      <p:sp>
        <p:nvSpPr>
          <p:cNvPr id="11" name="Text Box 28"/>
          <p:cNvSpPr txBox="1">
            <a:spLocks noChangeArrowheads="1"/>
          </p:cNvSpPr>
          <p:nvPr/>
        </p:nvSpPr>
        <p:spPr bwMode="auto">
          <a:xfrm>
            <a:off x="7858148" y="5857892"/>
            <a:ext cx="981359" cy="400110"/>
          </a:xfrm>
          <a:prstGeom prst="rect">
            <a:avLst/>
          </a:prstGeom>
          <a:solidFill>
            <a:schemeClr val="accent1">
              <a:lumMod val="60000"/>
              <a:lumOff val="40000"/>
            </a:schemeClr>
          </a:solidFill>
          <a:ln w="12700" cap="sq">
            <a:noFill/>
            <a:miter lim="800000"/>
            <a:headEnd type="none" w="sm" len="sm"/>
            <a:tailEnd type="none" w="sm" len="sm"/>
          </a:ln>
          <a:effectLst/>
        </p:spPr>
        <p:txBody>
          <a:bodyPr wrap="square">
            <a:spAutoFit/>
          </a:bodyPr>
          <a:lstStyle/>
          <a:p>
            <a:r>
              <a:rPr lang="en-US" altLang="zh-CN" sz="2000" b="1" i="1" dirty="0">
                <a:latin typeface="Times New Roman" pitchFamily="18" charset="0"/>
                <a:ea typeface="宋体" pitchFamily="2" charset="-122"/>
                <a:cs typeface="Times New Roman" pitchFamily="18" charset="0"/>
              </a:rPr>
              <a:t>m(4, C)</a:t>
            </a:r>
          </a:p>
        </p:txBody>
      </p:sp>
      <p:sp>
        <p:nvSpPr>
          <p:cNvPr id="12" name="Text Box 37"/>
          <p:cNvSpPr txBox="1">
            <a:spLocks noChangeArrowheads="1"/>
          </p:cNvSpPr>
          <p:nvPr/>
        </p:nvSpPr>
        <p:spPr bwMode="auto">
          <a:xfrm>
            <a:off x="7858148" y="5072074"/>
            <a:ext cx="917239" cy="400110"/>
          </a:xfrm>
          <a:prstGeom prst="rect">
            <a:avLst/>
          </a:prstGeom>
          <a:solidFill>
            <a:schemeClr val="accent2">
              <a:lumMod val="40000"/>
              <a:lumOff val="60000"/>
            </a:schemeClr>
          </a:solidFill>
          <a:ln w="12700" cap="sq">
            <a:noFill/>
            <a:miter lim="800000"/>
            <a:headEnd type="none" w="sm" len="sm"/>
            <a:tailEnd type="none" w="sm" len="sm"/>
          </a:ln>
          <a:effectLst/>
        </p:spPr>
        <p:txBody>
          <a:bodyPr wrap="square">
            <a:spAutoFit/>
          </a:bodyPr>
          <a:lstStyle/>
          <a:p>
            <a:r>
              <a:rPr lang="en-US" altLang="zh-CN" sz="2000" b="1" i="1" dirty="0">
                <a:latin typeface="Times New Roman" pitchFamily="18" charset="0"/>
                <a:ea typeface="宋体" pitchFamily="2" charset="-122"/>
                <a:cs typeface="Times New Roman" pitchFamily="18" charset="0"/>
              </a:rPr>
              <a:t>m(3,C)</a:t>
            </a:r>
          </a:p>
        </p:txBody>
      </p:sp>
      <p:sp>
        <p:nvSpPr>
          <p:cNvPr id="16" name="Text Box 25"/>
          <p:cNvSpPr txBox="1">
            <a:spLocks noChangeArrowheads="1"/>
          </p:cNvSpPr>
          <p:nvPr/>
        </p:nvSpPr>
        <p:spPr bwMode="auto">
          <a:xfrm>
            <a:off x="6500826" y="5072074"/>
            <a:ext cx="1130438" cy="400110"/>
          </a:xfrm>
          <a:prstGeom prst="rect">
            <a:avLst/>
          </a:prstGeom>
          <a:solidFill>
            <a:schemeClr val="accent2">
              <a:lumMod val="40000"/>
              <a:lumOff val="60000"/>
            </a:schemeClr>
          </a:solidFill>
          <a:ln w="12700" cap="sq">
            <a:noFill/>
            <a:miter lim="800000"/>
            <a:headEnd type="none" w="sm" len="sm"/>
            <a:tailEnd type="none" w="sm" len="sm"/>
          </a:ln>
          <a:effectLst/>
        </p:spPr>
        <p:txBody>
          <a:bodyPr wrap="square">
            <a:spAutoFit/>
          </a:bodyPr>
          <a:lstStyle/>
          <a:p>
            <a:r>
              <a:rPr lang="en-US" altLang="zh-CN" sz="2000" b="1" i="1" dirty="0">
                <a:latin typeface="Times New Roman" pitchFamily="18" charset="0"/>
                <a:ea typeface="宋体" pitchFamily="2" charset="-122"/>
                <a:cs typeface="Times New Roman" pitchFamily="18" charset="0"/>
              </a:rPr>
              <a:t>m(3,C-2)</a:t>
            </a:r>
          </a:p>
        </p:txBody>
      </p:sp>
      <p:sp>
        <p:nvSpPr>
          <p:cNvPr id="33" name="Text Box 19"/>
          <p:cNvSpPr txBox="1">
            <a:spLocks noChangeArrowheads="1"/>
          </p:cNvSpPr>
          <p:nvPr/>
        </p:nvSpPr>
        <p:spPr bwMode="auto">
          <a:xfrm>
            <a:off x="2786050" y="4071942"/>
            <a:ext cx="3068469" cy="584775"/>
          </a:xfrm>
          <a:prstGeom prst="rect">
            <a:avLst/>
          </a:prstGeom>
          <a:noFill/>
          <a:ln w="12700" cap="sq">
            <a:noFill/>
            <a:miter lim="800000"/>
            <a:headEnd type="none" w="sm" len="sm"/>
            <a:tailEnd type="none" w="sm" len="sm"/>
          </a:ln>
          <a:effectLst/>
        </p:spPr>
        <p:txBody>
          <a:bodyPr wrap="square">
            <a:spAutoFit/>
          </a:bodyPr>
          <a:lstStyle/>
          <a:p>
            <a:r>
              <a:rPr lang="en-US" altLang="zh-CN" sz="3200" b="1" dirty="0">
                <a:effectLst>
                  <a:outerShdw blurRad="38100" dist="38100" dir="2700000" algn="tl">
                    <a:srgbClr val="C0C0C0"/>
                  </a:outerShdw>
                </a:effectLst>
              </a:rPr>
              <a:t>…………………</a:t>
            </a:r>
          </a:p>
        </p:txBody>
      </p:sp>
      <p:sp>
        <p:nvSpPr>
          <p:cNvPr id="34" name="Text Box 21"/>
          <p:cNvSpPr txBox="1">
            <a:spLocks noChangeArrowheads="1"/>
          </p:cNvSpPr>
          <p:nvPr/>
        </p:nvSpPr>
        <p:spPr bwMode="auto">
          <a:xfrm>
            <a:off x="285720" y="4143380"/>
            <a:ext cx="873957" cy="400110"/>
          </a:xfrm>
          <a:prstGeom prst="rect">
            <a:avLst/>
          </a:prstGeom>
          <a:solidFill>
            <a:schemeClr val="accent2">
              <a:lumMod val="40000"/>
              <a:lumOff val="60000"/>
            </a:schemeClr>
          </a:solidFill>
          <a:ln w="12700" cap="sq">
            <a:noFill/>
            <a:miter lim="800000"/>
            <a:headEnd type="none" w="sm" len="sm"/>
            <a:tailEnd type="none" w="sm" len="sm"/>
          </a:ln>
          <a:effectLst/>
        </p:spPr>
        <p:txBody>
          <a:bodyPr wrap="square">
            <a:spAutoFit/>
          </a:bodyPr>
          <a:lstStyle/>
          <a:p>
            <a:r>
              <a:rPr lang="en-US" altLang="zh-CN" sz="2000" b="1" i="1" dirty="0">
                <a:latin typeface="Times New Roman" pitchFamily="18" charset="0"/>
                <a:ea typeface="宋体" pitchFamily="2" charset="-122"/>
                <a:cs typeface="Times New Roman" pitchFamily="18" charset="0"/>
              </a:rPr>
              <a:t>m(2,0)</a:t>
            </a:r>
          </a:p>
        </p:txBody>
      </p:sp>
      <p:sp>
        <p:nvSpPr>
          <p:cNvPr id="35" name="Text Box 23"/>
          <p:cNvSpPr txBox="1">
            <a:spLocks noChangeArrowheads="1"/>
          </p:cNvSpPr>
          <p:nvPr/>
        </p:nvSpPr>
        <p:spPr bwMode="auto">
          <a:xfrm>
            <a:off x="1643042" y="4143380"/>
            <a:ext cx="873957" cy="400110"/>
          </a:xfrm>
          <a:prstGeom prst="rect">
            <a:avLst/>
          </a:prstGeom>
          <a:solidFill>
            <a:schemeClr val="accent2">
              <a:lumMod val="40000"/>
              <a:lumOff val="60000"/>
            </a:schemeClr>
          </a:solidFill>
          <a:ln w="12700" cap="sq">
            <a:noFill/>
            <a:miter lim="800000"/>
            <a:headEnd type="none" w="sm" len="sm"/>
            <a:tailEnd type="none" w="sm" len="sm"/>
          </a:ln>
          <a:effectLst/>
        </p:spPr>
        <p:txBody>
          <a:bodyPr wrap="square">
            <a:spAutoFit/>
          </a:bodyPr>
          <a:lstStyle/>
          <a:p>
            <a:r>
              <a:rPr lang="en-US" altLang="zh-CN" sz="2000" b="1" i="1" dirty="0">
                <a:latin typeface="Times New Roman" pitchFamily="18" charset="0"/>
                <a:ea typeface="宋体" pitchFamily="2" charset="-122"/>
                <a:cs typeface="Times New Roman" pitchFamily="18" charset="0"/>
              </a:rPr>
              <a:t>m(2,1)</a:t>
            </a:r>
          </a:p>
        </p:txBody>
      </p:sp>
      <p:sp>
        <p:nvSpPr>
          <p:cNvPr id="36" name="Text Box 21"/>
          <p:cNvSpPr txBox="1">
            <a:spLocks noChangeArrowheads="1"/>
          </p:cNvSpPr>
          <p:nvPr/>
        </p:nvSpPr>
        <p:spPr bwMode="auto">
          <a:xfrm>
            <a:off x="285720" y="5072074"/>
            <a:ext cx="873957" cy="400110"/>
          </a:xfrm>
          <a:prstGeom prst="rect">
            <a:avLst/>
          </a:prstGeom>
          <a:solidFill>
            <a:schemeClr val="accent2">
              <a:lumMod val="40000"/>
              <a:lumOff val="60000"/>
            </a:schemeClr>
          </a:solidFill>
          <a:ln w="12700" cap="sq">
            <a:noFill/>
            <a:miter lim="800000"/>
            <a:headEnd type="none" w="sm" len="sm"/>
            <a:tailEnd type="none" w="sm" len="sm"/>
          </a:ln>
          <a:effectLst/>
        </p:spPr>
        <p:txBody>
          <a:bodyPr wrap="square">
            <a:spAutoFit/>
          </a:bodyPr>
          <a:lstStyle/>
          <a:p>
            <a:r>
              <a:rPr lang="en-US" altLang="zh-CN" sz="2000" b="1" i="1" dirty="0">
                <a:latin typeface="Times New Roman" pitchFamily="18" charset="0"/>
                <a:ea typeface="宋体" pitchFamily="2" charset="-122"/>
                <a:cs typeface="Times New Roman" pitchFamily="18" charset="0"/>
              </a:rPr>
              <a:t>m(3,0)</a:t>
            </a:r>
          </a:p>
        </p:txBody>
      </p:sp>
      <p:sp>
        <p:nvSpPr>
          <p:cNvPr id="37" name="Text Box 23"/>
          <p:cNvSpPr txBox="1">
            <a:spLocks noChangeArrowheads="1"/>
          </p:cNvSpPr>
          <p:nvPr/>
        </p:nvSpPr>
        <p:spPr bwMode="auto">
          <a:xfrm>
            <a:off x="1643042" y="5072074"/>
            <a:ext cx="873957" cy="400110"/>
          </a:xfrm>
          <a:prstGeom prst="rect">
            <a:avLst/>
          </a:prstGeom>
          <a:solidFill>
            <a:schemeClr val="accent2">
              <a:lumMod val="40000"/>
              <a:lumOff val="60000"/>
            </a:schemeClr>
          </a:solidFill>
          <a:ln w="12700" cap="sq">
            <a:noFill/>
            <a:miter lim="800000"/>
            <a:headEnd type="none" w="sm" len="sm"/>
            <a:tailEnd type="none" w="sm" len="sm"/>
          </a:ln>
          <a:effectLst/>
        </p:spPr>
        <p:txBody>
          <a:bodyPr wrap="square">
            <a:spAutoFit/>
          </a:bodyPr>
          <a:lstStyle/>
          <a:p>
            <a:r>
              <a:rPr lang="en-US" altLang="zh-CN" sz="2000" b="1" i="1" dirty="0">
                <a:latin typeface="Times New Roman" pitchFamily="18" charset="0"/>
                <a:ea typeface="宋体" pitchFamily="2" charset="-122"/>
                <a:cs typeface="Times New Roman" pitchFamily="18" charset="0"/>
              </a:rPr>
              <a:t>m(3,1)</a:t>
            </a:r>
          </a:p>
        </p:txBody>
      </p:sp>
      <p:sp>
        <p:nvSpPr>
          <p:cNvPr id="38" name="Text Box 21"/>
          <p:cNvSpPr txBox="1">
            <a:spLocks noChangeArrowheads="1"/>
          </p:cNvSpPr>
          <p:nvPr/>
        </p:nvSpPr>
        <p:spPr bwMode="auto">
          <a:xfrm>
            <a:off x="357158" y="5857892"/>
            <a:ext cx="873957" cy="400110"/>
          </a:xfrm>
          <a:prstGeom prst="rect">
            <a:avLst/>
          </a:prstGeom>
          <a:solidFill>
            <a:schemeClr val="accent1">
              <a:lumMod val="60000"/>
              <a:lumOff val="40000"/>
            </a:schemeClr>
          </a:solidFill>
          <a:ln w="12700" cap="sq">
            <a:noFill/>
            <a:miter lim="800000"/>
            <a:headEnd type="none" w="sm" len="sm"/>
            <a:tailEnd type="none" w="sm" len="sm"/>
          </a:ln>
          <a:effectLst/>
        </p:spPr>
        <p:txBody>
          <a:bodyPr wrap="square">
            <a:spAutoFit/>
          </a:bodyPr>
          <a:lstStyle/>
          <a:p>
            <a:r>
              <a:rPr lang="en-US" altLang="zh-CN" sz="2000" b="1" i="1" dirty="0">
                <a:latin typeface="Times New Roman" pitchFamily="18" charset="0"/>
                <a:ea typeface="宋体" pitchFamily="2" charset="-122"/>
                <a:cs typeface="Times New Roman" pitchFamily="18" charset="0"/>
              </a:rPr>
              <a:t>m(4,0)</a:t>
            </a:r>
          </a:p>
        </p:txBody>
      </p:sp>
      <p:sp>
        <p:nvSpPr>
          <p:cNvPr id="39" name="Text Box 23"/>
          <p:cNvSpPr txBox="1">
            <a:spLocks noChangeArrowheads="1"/>
          </p:cNvSpPr>
          <p:nvPr/>
        </p:nvSpPr>
        <p:spPr bwMode="auto">
          <a:xfrm>
            <a:off x="1714480" y="5857892"/>
            <a:ext cx="873957" cy="400110"/>
          </a:xfrm>
          <a:prstGeom prst="rect">
            <a:avLst/>
          </a:prstGeom>
          <a:solidFill>
            <a:schemeClr val="accent1">
              <a:lumMod val="60000"/>
              <a:lumOff val="40000"/>
            </a:schemeClr>
          </a:solidFill>
          <a:ln w="12700" cap="sq">
            <a:noFill/>
            <a:miter lim="800000"/>
            <a:headEnd type="none" w="sm" len="sm"/>
            <a:tailEnd type="none" w="sm" len="sm"/>
          </a:ln>
          <a:effectLst/>
        </p:spPr>
        <p:txBody>
          <a:bodyPr wrap="square">
            <a:spAutoFit/>
          </a:bodyPr>
          <a:lstStyle/>
          <a:p>
            <a:r>
              <a:rPr lang="en-US" altLang="zh-CN" sz="2000" b="1" i="1">
                <a:latin typeface="Times New Roman" pitchFamily="18" charset="0"/>
                <a:ea typeface="宋体" pitchFamily="2" charset="-122"/>
                <a:cs typeface="Times New Roman" pitchFamily="18" charset="0"/>
              </a:rPr>
              <a:t>m(4,1</a:t>
            </a:r>
            <a:r>
              <a:rPr lang="en-US" altLang="zh-CN" sz="2000" b="1" i="1" dirty="0">
                <a:latin typeface="Times New Roman" pitchFamily="18" charset="0"/>
                <a:ea typeface="宋体" pitchFamily="2" charset="-122"/>
                <a:cs typeface="Times New Roman" pitchFamily="18" charset="0"/>
              </a:rPr>
              <a:t>)</a:t>
            </a:r>
          </a:p>
        </p:txBody>
      </p:sp>
      <p:sp>
        <p:nvSpPr>
          <p:cNvPr id="40" name="Text Box 19"/>
          <p:cNvSpPr txBox="1">
            <a:spLocks noChangeArrowheads="1"/>
          </p:cNvSpPr>
          <p:nvPr/>
        </p:nvSpPr>
        <p:spPr bwMode="auto">
          <a:xfrm>
            <a:off x="2857488" y="4929198"/>
            <a:ext cx="3068469" cy="584775"/>
          </a:xfrm>
          <a:prstGeom prst="rect">
            <a:avLst/>
          </a:prstGeom>
          <a:noFill/>
          <a:ln w="12700" cap="sq">
            <a:noFill/>
            <a:miter lim="800000"/>
            <a:headEnd type="none" w="sm" len="sm"/>
            <a:tailEnd type="none" w="sm" len="sm"/>
          </a:ln>
          <a:effectLst/>
        </p:spPr>
        <p:txBody>
          <a:bodyPr wrap="square">
            <a:spAutoFit/>
          </a:bodyPr>
          <a:lstStyle/>
          <a:p>
            <a:r>
              <a:rPr lang="en-US" altLang="zh-CN" sz="3200" b="1" dirty="0">
                <a:effectLst>
                  <a:outerShdw blurRad="38100" dist="38100" dir="2700000" algn="tl">
                    <a:srgbClr val="C0C0C0"/>
                  </a:outerShdw>
                </a:effectLst>
              </a:rPr>
              <a:t>…………………</a:t>
            </a:r>
          </a:p>
        </p:txBody>
      </p:sp>
      <p:sp>
        <p:nvSpPr>
          <p:cNvPr id="41" name="Text Box 19"/>
          <p:cNvSpPr txBox="1">
            <a:spLocks noChangeArrowheads="1"/>
          </p:cNvSpPr>
          <p:nvPr/>
        </p:nvSpPr>
        <p:spPr bwMode="auto">
          <a:xfrm>
            <a:off x="2928926" y="5715016"/>
            <a:ext cx="3068469" cy="584775"/>
          </a:xfrm>
          <a:prstGeom prst="rect">
            <a:avLst/>
          </a:prstGeom>
          <a:noFill/>
          <a:ln w="12700" cap="sq">
            <a:noFill/>
            <a:miter lim="800000"/>
            <a:headEnd type="none" w="sm" len="sm"/>
            <a:tailEnd type="none" w="sm" len="sm"/>
          </a:ln>
          <a:effectLst/>
        </p:spPr>
        <p:txBody>
          <a:bodyPr wrap="square">
            <a:spAutoFit/>
          </a:bodyPr>
          <a:lstStyle/>
          <a:p>
            <a:r>
              <a:rPr lang="en-US" altLang="zh-CN" sz="3200" b="1" dirty="0">
                <a:effectLst>
                  <a:outerShdw blurRad="38100" dist="38100" dir="2700000" algn="tl">
                    <a:srgbClr val="C0C0C0"/>
                  </a:outerShdw>
                </a:effectLst>
              </a:rPr>
              <a:t>…………………</a:t>
            </a:r>
          </a:p>
        </p:txBody>
      </p:sp>
      <p:sp>
        <p:nvSpPr>
          <p:cNvPr id="42" name="Line 34"/>
          <p:cNvSpPr>
            <a:spLocks noChangeShapeType="1"/>
          </p:cNvSpPr>
          <p:nvPr/>
        </p:nvSpPr>
        <p:spPr bwMode="auto">
          <a:xfrm>
            <a:off x="285721" y="6026487"/>
            <a:ext cx="8643998" cy="45719"/>
          </a:xfrm>
          <a:prstGeom prst="line">
            <a:avLst/>
          </a:prstGeom>
          <a:noFill/>
          <a:ln w="38100" cap="sq">
            <a:solidFill>
              <a:srgbClr val="FF0000"/>
            </a:solidFill>
            <a:miter lim="800000"/>
            <a:headEnd type="none" w="sm" len="sm"/>
            <a:tailEnd type="arrow" w="lg" len="lg"/>
          </a:ln>
          <a:effectLst/>
        </p:spPr>
        <p:txBody>
          <a:bodyPr wrap="none"/>
          <a:lstStyle/>
          <a:p>
            <a:endParaRPr lang="zh-CN" altLang="en-US"/>
          </a:p>
        </p:txBody>
      </p:sp>
      <p:sp>
        <p:nvSpPr>
          <p:cNvPr id="43" name="Line 34"/>
          <p:cNvSpPr>
            <a:spLocks noChangeShapeType="1"/>
          </p:cNvSpPr>
          <p:nvPr/>
        </p:nvSpPr>
        <p:spPr bwMode="auto">
          <a:xfrm>
            <a:off x="285720" y="5214950"/>
            <a:ext cx="8643998" cy="45719"/>
          </a:xfrm>
          <a:prstGeom prst="line">
            <a:avLst/>
          </a:prstGeom>
          <a:noFill/>
          <a:ln w="38100" cap="sq">
            <a:solidFill>
              <a:srgbClr val="FF0000"/>
            </a:solidFill>
            <a:miter lim="800000"/>
            <a:headEnd type="none" w="sm" len="sm"/>
            <a:tailEnd type="arrow" w="lg" len="lg"/>
          </a:ln>
          <a:effectLst/>
        </p:spPr>
        <p:txBody>
          <a:bodyPr wrap="none"/>
          <a:lstStyle/>
          <a:p>
            <a:endParaRPr lang="zh-CN" altLang="en-US"/>
          </a:p>
        </p:txBody>
      </p:sp>
      <p:sp>
        <p:nvSpPr>
          <p:cNvPr id="44" name="Line 34"/>
          <p:cNvSpPr>
            <a:spLocks noChangeShapeType="1"/>
          </p:cNvSpPr>
          <p:nvPr/>
        </p:nvSpPr>
        <p:spPr bwMode="auto">
          <a:xfrm>
            <a:off x="214282" y="4286256"/>
            <a:ext cx="8643998" cy="45719"/>
          </a:xfrm>
          <a:prstGeom prst="line">
            <a:avLst/>
          </a:prstGeom>
          <a:noFill/>
          <a:ln w="38100" cap="sq">
            <a:solidFill>
              <a:srgbClr val="FF0000"/>
            </a:solidFill>
            <a:miter lim="800000"/>
            <a:headEnd type="none" w="sm" len="sm"/>
            <a:tailEnd type="arrow" w="lg" len="lg"/>
          </a:ln>
          <a:effectLst/>
        </p:spPr>
        <p:txBody>
          <a:bodyPr wrap="none"/>
          <a:lstStyle/>
          <a:p>
            <a:endParaRPr lang="zh-CN" altLang="en-US"/>
          </a:p>
        </p:txBody>
      </p:sp>
      <p:sp>
        <p:nvSpPr>
          <p:cNvPr id="45" name="Line 34"/>
          <p:cNvSpPr>
            <a:spLocks noChangeShapeType="1"/>
          </p:cNvSpPr>
          <p:nvPr/>
        </p:nvSpPr>
        <p:spPr bwMode="auto">
          <a:xfrm flipV="1">
            <a:off x="7643834" y="3474718"/>
            <a:ext cx="1285884" cy="45719"/>
          </a:xfrm>
          <a:prstGeom prst="line">
            <a:avLst/>
          </a:prstGeom>
          <a:noFill/>
          <a:ln w="38100" cap="sq">
            <a:solidFill>
              <a:srgbClr val="FF0000"/>
            </a:solidFill>
            <a:miter lim="800000"/>
            <a:headEnd type="none" w="sm" len="sm"/>
            <a:tailEnd type="arrow" w="lg" len="lg"/>
          </a:ln>
          <a:effectLst/>
        </p:spPr>
        <p:txBody>
          <a:bodyPr wrap="none"/>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42"/>
                                        </p:tgtEl>
                                        <p:attrNameLst>
                                          <p:attrName>style.visibility</p:attrName>
                                        </p:attrNameLst>
                                      </p:cBhvr>
                                      <p:to>
                                        <p:strVal val="visible"/>
                                      </p:to>
                                    </p:set>
                                    <p:anim calcmode="lin" valueType="num">
                                      <p:cBhvr additive="base">
                                        <p:cTn id="45" dur="500" fill="hold"/>
                                        <p:tgtEl>
                                          <p:spTgt spid="42"/>
                                        </p:tgtEl>
                                        <p:attrNameLst>
                                          <p:attrName>ppt_x</p:attrName>
                                        </p:attrNameLst>
                                      </p:cBhvr>
                                      <p:tavLst>
                                        <p:tav tm="0">
                                          <p:val>
                                            <p:strVal val="0-#ppt_w/2"/>
                                          </p:val>
                                        </p:tav>
                                        <p:tav tm="100000">
                                          <p:val>
                                            <p:strVal val="#ppt_x"/>
                                          </p:val>
                                        </p:tav>
                                      </p:tavLst>
                                    </p:anim>
                                    <p:anim calcmode="lin" valueType="num">
                                      <p:cBhvr additive="base">
                                        <p:cTn id="46"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43"/>
                                        </p:tgtEl>
                                        <p:attrNameLst>
                                          <p:attrName>style.visibility</p:attrName>
                                        </p:attrNameLst>
                                      </p:cBhvr>
                                      <p:to>
                                        <p:strVal val="visible"/>
                                      </p:to>
                                    </p:set>
                                    <p:anim calcmode="lin" valueType="num">
                                      <p:cBhvr additive="base">
                                        <p:cTn id="51" dur="500" fill="hold"/>
                                        <p:tgtEl>
                                          <p:spTgt spid="43"/>
                                        </p:tgtEl>
                                        <p:attrNameLst>
                                          <p:attrName>ppt_x</p:attrName>
                                        </p:attrNameLst>
                                      </p:cBhvr>
                                      <p:tavLst>
                                        <p:tav tm="0">
                                          <p:val>
                                            <p:strVal val="0-#ppt_w/2"/>
                                          </p:val>
                                        </p:tav>
                                        <p:tav tm="100000">
                                          <p:val>
                                            <p:strVal val="#ppt_x"/>
                                          </p:val>
                                        </p:tav>
                                      </p:tavLst>
                                    </p:anim>
                                    <p:anim calcmode="lin" valueType="num">
                                      <p:cBhvr additive="base">
                                        <p:cTn id="52"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44"/>
                                        </p:tgtEl>
                                        <p:attrNameLst>
                                          <p:attrName>style.visibility</p:attrName>
                                        </p:attrNameLst>
                                      </p:cBhvr>
                                      <p:to>
                                        <p:strVal val="visible"/>
                                      </p:to>
                                    </p:set>
                                    <p:anim calcmode="lin" valueType="num">
                                      <p:cBhvr additive="base">
                                        <p:cTn id="57" dur="500" fill="hold"/>
                                        <p:tgtEl>
                                          <p:spTgt spid="44"/>
                                        </p:tgtEl>
                                        <p:attrNameLst>
                                          <p:attrName>ppt_x</p:attrName>
                                        </p:attrNameLst>
                                      </p:cBhvr>
                                      <p:tavLst>
                                        <p:tav tm="0">
                                          <p:val>
                                            <p:strVal val="0-#ppt_w/2"/>
                                          </p:val>
                                        </p:tav>
                                        <p:tav tm="100000">
                                          <p:val>
                                            <p:strVal val="#ppt_x"/>
                                          </p:val>
                                        </p:tav>
                                      </p:tavLst>
                                    </p:anim>
                                    <p:anim calcmode="lin" valueType="num">
                                      <p:cBhvr additive="base">
                                        <p:cTn id="58"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45"/>
                                        </p:tgtEl>
                                        <p:attrNameLst>
                                          <p:attrName>style.visibility</p:attrName>
                                        </p:attrNameLst>
                                      </p:cBhvr>
                                      <p:to>
                                        <p:strVal val="visible"/>
                                      </p:to>
                                    </p:set>
                                    <p:anim calcmode="lin" valueType="num">
                                      <p:cBhvr additive="base">
                                        <p:cTn id="63" dur="500" fill="hold"/>
                                        <p:tgtEl>
                                          <p:spTgt spid="45"/>
                                        </p:tgtEl>
                                        <p:attrNameLst>
                                          <p:attrName>ppt_x</p:attrName>
                                        </p:attrNameLst>
                                      </p:cBhvr>
                                      <p:tavLst>
                                        <p:tav tm="0">
                                          <p:val>
                                            <p:strVal val="0-#ppt_w/2"/>
                                          </p:val>
                                        </p:tav>
                                        <p:tav tm="100000">
                                          <p:val>
                                            <p:strVal val="#ppt_x"/>
                                          </p:val>
                                        </p:tav>
                                      </p:tavLst>
                                    </p:anim>
                                    <p:anim calcmode="lin" valueType="num">
                                      <p:cBhvr additive="base">
                                        <p:cTn id="64"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animBg="1"/>
      <p:bldP spid="11" grpId="0" animBg="1"/>
      <p:bldP spid="12" grpId="0" animBg="1"/>
      <p:bldP spid="16" grpId="0" animBg="1"/>
      <p:bldP spid="33" grpId="0"/>
      <p:bldP spid="34" grpId="0" animBg="1"/>
      <p:bldP spid="35" grpId="0" animBg="1"/>
      <p:bldP spid="36" grpId="0" animBg="1"/>
      <p:bldP spid="37" grpId="0" animBg="1"/>
      <p:bldP spid="38" grpId="0" animBg="1"/>
      <p:bldP spid="39" grpId="0" animBg="1"/>
      <p:bldP spid="40" grpId="0"/>
      <p:bldP spid="41" grpId="0"/>
      <p:bldP spid="42" grpId="0" animBg="1"/>
      <p:bldP spid="43" grpId="0" animBg="1"/>
      <p:bldP spid="44" grpId="0" animBg="1"/>
      <p:bldP spid="4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altLang="zh-CN" b="1" dirty="0">
                <a:latin typeface="华文琥珀" pitchFamily="2" charset="-122"/>
                <a:ea typeface="华文琥珀" pitchFamily="2" charset="-122"/>
              </a:rPr>
              <a:t>0-1</a:t>
            </a:r>
            <a:r>
              <a:rPr lang="zh-CN" altLang="en-US" dirty="0">
                <a:latin typeface="华文琥珀" pitchFamily="2" charset="-122"/>
                <a:ea typeface="华文琥珀" pitchFamily="2" charset="-122"/>
              </a:rPr>
              <a:t>背包问题（动态规划方法）</a:t>
            </a:r>
          </a:p>
        </p:txBody>
      </p:sp>
      <p:sp>
        <p:nvSpPr>
          <p:cNvPr id="4" name="TextBox 3"/>
          <p:cNvSpPr txBox="1"/>
          <p:nvPr/>
        </p:nvSpPr>
        <p:spPr>
          <a:xfrm>
            <a:off x="928662" y="1285860"/>
            <a:ext cx="7675786" cy="4770537"/>
          </a:xfrm>
          <a:prstGeom prst="rect">
            <a:avLst/>
          </a:prstGeom>
          <a:noFill/>
        </p:spPr>
        <p:txBody>
          <a:bodyPr wrap="square" rtlCol="0">
            <a:spAutoFit/>
          </a:bodyPr>
          <a:lstStyle/>
          <a:p>
            <a:r>
              <a:rPr lang="zh-CN" altLang="en-US" sz="2400" b="1" dirty="0">
                <a:latin typeface="黑体" pitchFamily="2" charset="-122"/>
                <a:ea typeface="黑体" pitchFamily="2" charset="-122"/>
                <a:cs typeface="Times New Roman" pitchFamily="18" charset="0"/>
              </a:rPr>
              <a:t>算法：</a:t>
            </a:r>
            <a:endParaRPr lang="en-US" altLang="zh-CN" sz="2400" b="1" dirty="0">
              <a:latin typeface="黑体" pitchFamily="2" charset="-122"/>
              <a:ea typeface="黑体" pitchFamily="2" charset="-122"/>
              <a:cs typeface="Times New Roman" pitchFamily="18" charset="0"/>
            </a:endParaRPr>
          </a:p>
          <a:p>
            <a:endParaRPr lang="en-US" altLang="zh-CN" sz="2000" b="1" dirty="0">
              <a:solidFill>
                <a:srgbClr val="0000FF"/>
              </a:solidFill>
              <a:latin typeface="Times New Roman" pitchFamily="18" charset="0"/>
              <a:cs typeface="Times New Roman" pitchFamily="18" charset="0"/>
            </a:endParaRPr>
          </a:p>
          <a:p>
            <a:r>
              <a:rPr lang="en-US" altLang="zh-CN" sz="2000" b="1" dirty="0">
                <a:solidFill>
                  <a:srgbClr val="FF0000"/>
                </a:solidFill>
                <a:latin typeface="Times New Roman" pitchFamily="18" charset="0"/>
                <a:cs typeface="Times New Roman" pitchFamily="18" charset="0"/>
              </a:rPr>
              <a:t>For   </a:t>
            </a:r>
            <a:r>
              <a:rPr lang="en-US" altLang="zh-CN" sz="2000" b="1" i="1" dirty="0">
                <a:solidFill>
                  <a:srgbClr val="FF0000"/>
                </a:solidFill>
                <a:latin typeface="Times New Roman" pitchFamily="18" charset="0"/>
                <a:cs typeface="Times New Roman" pitchFamily="18" charset="0"/>
              </a:rPr>
              <a:t>j=0</a:t>
            </a:r>
            <a:r>
              <a:rPr lang="en-US" altLang="zh-CN" sz="2000" b="1" dirty="0">
                <a:solidFill>
                  <a:srgbClr val="FF0000"/>
                </a:solidFill>
                <a:latin typeface="Times New Roman" pitchFamily="18" charset="0"/>
                <a:cs typeface="Times New Roman" pitchFamily="18" charset="0"/>
              </a:rPr>
              <a:t>   To    min(</a:t>
            </a:r>
            <a:r>
              <a:rPr lang="en-US" altLang="zh-CN" sz="2000" b="1" i="1" dirty="0">
                <a:solidFill>
                  <a:srgbClr val="FF0000"/>
                </a:solidFill>
                <a:latin typeface="Times New Roman" pitchFamily="18" charset="0"/>
                <a:cs typeface="Times New Roman" pitchFamily="18" charset="0"/>
              </a:rPr>
              <a:t>w</a:t>
            </a:r>
            <a:r>
              <a:rPr lang="en-US" altLang="zh-CN" sz="2000" b="1" i="1" baseline="-25000" dirty="0">
                <a:solidFill>
                  <a:srgbClr val="FF0000"/>
                </a:solidFill>
                <a:latin typeface="Times New Roman" pitchFamily="18" charset="0"/>
                <a:cs typeface="Times New Roman" pitchFamily="18" charset="0"/>
              </a:rPr>
              <a:t>n</a:t>
            </a:r>
            <a:r>
              <a:rPr lang="en-US" altLang="zh-CN" sz="2000" b="1" i="1" dirty="0">
                <a:solidFill>
                  <a:srgbClr val="FF0000"/>
                </a:solidFill>
                <a:latin typeface="Times New Roman" pitchFamily="18" charset="0"/>
                <a:cs typeface="Times New Roman" pitchFamily="18" charset="0"/>
              </a:rPr>
              <a:t>-1, C</a:t>
            </a:r>
            <a:r>
              <a:rPr lang="en-US" altLang="zh-CN" sz="2000" b="1" dirty="0">
                <a:solidFill>
                  <a:srgbClr val="FF0000"/>
                </a:solidFill>
                <a:latin typeface="Times New Roman" pitchFamily="18" charset="0"/>
                <a:cs typeface="Times New Roman" pitchFamily="18" charset="0"/>
              </a:rPr>
              <a:t>)   Do</a:t>
            </a:r>
          </a:p>
          <a:p>
            <a:r>
              <a:rPr lang="en-US" altLang="zh-CN" sz="2000" b="1" dirty="0">
                <a:solidFill>
                  <a:srgbClr val="FF0000"/>
                </a:solidFill>
                <a:latin typeface="Times New Roman" pitchFamily="18" charset="0"/>
                <a:cs typeface="Times New Roman" pitchFamily="18" charset="0"/>
              </a:rPr>
              <a:t>      </a:t>
            </a:r>
            <a:r>
              <a:rPr lang="en-US" altLang="zh-CN" sz="2000" b="1" i="1" dirty="0">
                <a:solidFill>
                  <a:srgbClr val="FF0000"/>
                </a:solidFill>
                <a:latin typeface="Times New Roman" pitchFamily="18" charset="0"/>
                <a:cs typeface="Times New Roman" pitchFamily="18" charset="0"/>
              </a:rPr>
              <a:t>m</a:t>
            </a:r>
            <a:r>
              <a:rPr lang="en-US" altLang="zh-CN" sz="2000" b="1" dirty="0">
                <a:solidFill>
                  <a:srgbClr val="FF0000"/>
                </a:solidFill>
                <a:latin typeface="Times New Roman" pitchFamily="18" charset="0"/>
                <a:cs typeface="Times New Roman" pitchFamily="18" charset="0"/>
              </a:rPr>
              <a:t>[</a:t>
            </a:r>
            <a:r>
              <a:rPr lang="en-US" altLang="zh-CN" sz="2000" b="1" i="1" dirty="0">
                <a:solidFill>
                  <a:srgbClr val="FF0000"/>
                </a:solidFill>
                <a:latin typeface="Times New Roman" pitchFamily="18" charset="0"/>
                <a:cs typeface="Times New Roman" pitchFamily="18" charset="0"/>
              </a:rPr>
              <a:t>n, j</a:t>
            </a:r>
            <a:r>
              <a:rPr lang="en-US" altLang="zh-CN" sz="2000" b="1" dirty="0">
                <a:solidFill>
                  <a:srgbClr val="FF0000"/>
                </a:solidFill>
                <a:latin typeface="Times New Roman" pitchFamily="18" charset="0"/>
                <a:cs typeface="Times New Roman" pitchFamily="18" charset="0"/>
              </a:rPr>
              <a:t>]</a:t>
            </a:r>
            <a:r>
              <a:rPr lang="en-US" altLang="zh-CN" sz="2000" b="1" i="1" dirty="0">
                <a:solidFill>
                  <a:srgbClr val="FF0000"/>
                </a:solidFill>
                <a:latin typeface="Times New Roman" pitchFamily="18" charset="0"/>
                <a:cs typeface="Times New Roman" pitchFamily="18" charset="0"/>
              </a:rPr>
              <a:t> = 0</a:t>
            </a:r>
            <a:r>
              <a:rPr lang="en-US" altLang="zh-CN" sz="2000" b="1" dirty="0">
                <a:solidFill>
                  <a:srgbClr val="FF0000"/>
                </a:solidFill>
                <a:latin typeface="Times New Roman" pitchFamily="18" charset="0"/>
                <a:cs typeface="Times New Roman" pitchFamily="18" charset="0"/>
              </a:rPr>
              <a:t>; </a:t>
            </a:r>
          </a:p>
          <a:p>
            <a:r>
              <a:rPr lang="en-US" altLang="zh-CN" sz="2000" b="1" dirty="0">
                <a:solidFill>
                  <a:srgbClr val="FF0000"/>
                </a:solidFill>
                <a:latin typeface="Times New Roman" pitchFamily="18" charset="0"/>
                <a:cs typeface="Times New Roman" pitchFamily="18" charset="0"/>
              </a:rPr>
              <a:t>For   </a:t>
            </a:r>
            <a:r>
              <a:rPr lang="en-US" altLang="zh-CN" sz="2000" b="1" i="1" dirty="0">
                <a:solidFill>
                  <a:srgbClr val="FF0000"/>
                </a:solidFill>
                <a:latin typeface="Times New Roman" pitchFamily="18" charset="0"/>
                <a:cs typeface="Times New Roman" pitchFamily="18" charset="0"/>
              </a:rPr>
              <a:t>j=</a:t>
            </a:r>
            <a:r>
              <a:rPr lang="en-US" altLang="zh-CN" sz="2000" b="1" i="1" dirty="0" err="1">
                <a:solidFill>
                  <a:srgbClr val="FF0000"/>
                </a:solidFill>
                <a:latin typeface="Times New Roman" pitchFamily="18" charset="0"/>
                <a:cs typeface="Times New Roman" pitchFamily="18" charset="0"/>
              </a:rPr>
              <a:t>w</a:t>
            </a:r>
            <a:r>
              <a:rPr lang="en-US" altLang="zh-CN" sz="2000" b="1" i="1" baseline="-25000" dirty="0" err="1">
                <a:solidFill>
                  <a:srgbClr val="FF0000"/>
                </a:solidFill>
                <a:latin typeface="Times New Roman" pitchFamily="18" charset="0"/>
                <a:cs typeface="Times New Roman" pitchFamily="18" charset="0"/>
              </a:rPr>
              <a:t>n</a:t>
            </a:r>
            <a:r>
              <a:rPr lang="en-US" altLang="zh-CN" sz="2000" b="1" dirty="0">
                <a:solidFill>
                  <a:srgbClr val="FF0000"/>
                </a:solidFill>
                <a:latin typeface="Times New Roman" pitchFamily="18" charset="0"/>
                <a:cs typeface="Times New Roman" pitchFamily="18" charset="0"/>
              </a:rPr>
              <a:t>   To   </a:t>
            </a:r>
            <a:r>
              <a:rPr lang="en-US" altLang="zh-CN" sz="2000" b="1" i="1" dirty="0">
                <a:solidFill>
                  <a:srgbClr val="FF0000"/>
                </a:solidFill>
                <a:latin typeface="Times New Roman" pitchFamily="18" charset="0"/>
                <a:cs typeface="Times New Roman" pitchFamily="18" charset="0"/>
              </a:rPr>
              <a:t>C    </a:t>
            </a:r>
            <a:r>
              <a:rPr lang="en-US" altLang="zh-CN" sz="2000" b="1" dirty="0">
                <a:solidFill>
                  <a:srgbClr val="FF0000"/>
                </a:solidFill>
                <a:latin typeface="Times New Roman" pitchFamily="18" charset="0"/>
                <a:cs typeface="Times New Roman" pitchFamily="18" charset="0"/>
              </a:rPr>
              <a:t>Do</a:t>
            </a:r>
          </a:p>
          <a:p>
            <a:r>
              <a:rPr lang="en-US" altLang="zh-CN" sz="2000" b="1" i="1" dirty="0">
                <a:solidFill>
                  <a:srgbClr val="FF0000"/>
                </a:solidFill>
                <a:latin typeface="Times New Roman" pitchFamily="18" charset="0"/>
                <a:cs typeface="Times New Roman" pitchFamily="18" charset="0"/>
              </a:rPr>
              <a:t>      m</a:t>
            </a:r>
            <a:r>
              <a:rPr lang="en-US" altLang="zh-CN" sz="2000" b="1" dirty="0">
                <a:solidFill>
                  <a:srgbClr val="FF0000"/>
                </a:solidFill>
                <a:latin typeface="Times New Roman" pitchFamily="18" charset="0"/>
                <a:cs typeface="Times New Roman" pitchFamily="18" charset="0"/>
              </a:rPr>
              <a:t>[</a:t>
            </a:r>
            <a:r>
              <a:rPr lang="en-US" altLang="zh-CN" sz="2000" b="1" i="1" dirty="0">
                <a:solidFill>
                  <a:srgbClr val="FF0000"/>
                </a:solidFill>
                <a:latin typeface="Times New Roman" pitchFamily="18" charset="0"/>
                <a:cs typeface="Times New Roman" pitchFamily="18" charset="0"/>
              </a:rPr>
              <a:t>n, j</a:t>
            </a:r>
            <a:r>
              <a:rPr lang="en-US" altLang="zh-CN" sz="2000" b="1" dirty="0">
                <a:solidFill>
                  <a:srgbClr val="FF0000"/>
                </a:solidFill>
                <a:latin typeface="Times New Roman" pitchFamily="18" charset="0"/>
                <a:cs typeface="Times New Roman" pitchFamily="18" charset="0"/>
              </a:rPr>
              <a:t>] </a:t>
            </a:r>
            <a:r>
              <a:rPr lang="en-US" altLang="zh-CN" sz="2000" b="1" i="1" dirty="0">
                <a:solidFill>
                  <a:srgbClr val="FF0000"/>
                </a:solidFill>
                <a:latin typeface="Times New Roman" pitchFamily="18" charset="0"/>
                <a:cs typeface="Times New Roman" pitchFamily="18" charset="0"/>
              </a:rPr>
              <a:t>= </a:t>
            </a:r>
            <a:r>
              <a:rPr lang="en-US" altLang="zh-CN" sz="2000" b="1" i="1" dirty="0" err="1">
                <a:solidFill>
                  <a:srgbClr val="FF0000"/>
                </a:solidFill>
                <a:latin typeface="Times New Roman" pitchFamily="18" charset="0"/>
                <a:cs typeface="Times New Roman" pitchFamily="18" charset="0"/>
              </a:rPr>
              <a:t>v</a:t>
            </a:r>
            <a:r>
              <a:rPr lang="en-US" altLang="zh-CN" sz="2000" b="1" i="1" baseline="-25000" dirty="0" err="1">
                <a:solidFill>
                  <a:srgbClr val="FF0000"/>
                </a:solidFill>
                <a:latin typeface="Times New Roman" pitchFamily="18" charset="0"/>
                <a:cs typeface="Times New Roman" pitchFamily="18" charset="0"/>
              </a:rPr>
              <a:t>n</a:t>
            </a:r>
            <a:r>
              <a:rPr lang="en-US" altLang="zh-CN" sz="2000" b="1" dirty="0">
                <a:solidFill>
                  <a:srgbClr val="FF0000"/>
                </a:solidFill>
                <a:latin typeface="Times New Roman" pitchFamily="18" charset="0"/>
                <a:cs typeface="Times New Roman" pitchFamily="18" charset="0"/>
              </a:rPr>
              <a:t>;</a:t>
            </a:r>
          </a:p>
          <a:p>
            <a:r>
              <a:rPr lang="en-US" altLang="zh-CN" sz="2000" b="1" u="sng" dirty="0">
                <a:solidFill>
                  <a:srgbClr val="0000FF"/>
                </a:solidFill>
                <a:latin typeface="Times New Roman" pitchFamily="18" charset="0"/>
                <a:cs typeface="Times New Roman" pitchFamily="18" charset="0"/>
              </a:rPr>
              <a:t>For</a:t>
            </a:r>
            <a:r>
              <a:rPr lang="en-US" altLang="zh-CN" sz="2000" b="1" dirty="0">
                <a:solidFill>
                  <a:srgbClr val="0000FF"/>
                </a:solidFill>
                <a:latin typeface="Times New Roman" pitchFamily="18" charset="0"/>
                <a:cs typeface="Times New Roman" pitchFamily="18" charset="0"/>
              </a:rPr>
              <a:t>   </a:t>
            </a:r>
            <a:r>
              <a:rPr lang="en-US" altLang="zh-CN" sz="2000" b="1" i="1" dirty="0" err="1">
                <a:solidFill>
                  <a:srgbClr val="0000FF"/>
                </a:solidFill>
                <a:latin typeface="Times New Roman" pitchFamily="18" charset="0"/>
                <a:cs typeface="Times New Roman" pitchFamily="18" charset="0"/>
              </a:rPr>
              <a:t>i</a:t>
            </a:r>
            <a:r>
              <a:rPr lang="en-US" altLang="zh-CN" sz="2000" b="1" i="1" dirty="0">
                <a:solidFill>
                  <a:srgbClr val="0000FF"/>
                </a:solidFill>
                <a:latin typeface="Times New Roman" pitchFamily="18" charset="0"/>
                <a:cs typeface="Times New Roman" pitchFamily="18" charset="0"/>
              </a:rPr>
              <a:t>=n-1</a:t>
            </a:r>
            <a:r>
              <a:rPr lang="en-US" altLang="zh-CN" sz="2000" b="1" dirty="0">
                <a:solidFill>
                  <a:srgbClr val="0000FF"/>
                </a:solidFill>
                <a:latin typeface="Times New Roman" pitchFamily="18" charset="0"/>
                <a:cs typeface="Times New Roman" pitchFamily="18" charset="0"/>
              </a:rPr>
              <a:t>   To   </a:t>
            </a:r>
            <a:r>
              <a:rPr lang="en-US" altLang="zh-CN" sz="2000" b="1" i="1" u="sng" dirty="0">
                <a:solidFill>
                  <a:srgbClr val="FF0000"/>
                </a:solidFill>
                <a:latin typeface="Times New Roman" pitchFamily="18" charset="0"/>
                <a:cs typeface="Times New Roman" pitchFamily="18" charset="0"/>
              </a:rPr>
              <a:t>2</a:t>
            </a:r>
            <a:r>
              <a:rPr lang="en-US" altLang="zh-CN" sz="2000" b="1" u="sng" dirty="0">
                <a:solidFill>
                  <a:srgbClr val="0000FF"/>
                </a:solidFill>
                <a:latin typeface="Times New Roman" pitchFamily="18" charset="0"/>
                <a:cs typeface="Times New Roman" pitchFamily="18" charset="0"/>
              </a:rPr>
              <a:t> </a:t>
            </a:r>
            <a:r>
              <a:rPr lang="en-US" altLang="zh-CN" sz="2000" b="1" dirty="0">
                <a:solidFill>
                  <a:srgbClr val="0000FF"/>
                </a:solidFill>
                <a:latin typeface="Times New Roman" pitchFamily="18" charset="0"/>
                <a:cs typeface="Times New Roman" pitchFamily="18" charset="0"/>
              </a:rPr>
              <a:t>  Do    </a:t>
            </a:r>
          </a:p>
          <a:p>
            <a:r>
              <a:rPr lang="en-US" altLang="zh-CN" sz="2000" b="1" dirty="0">
                <a:solidFill>
                  <a:srgbClr val="0000FF"/>
                </a:solidFill>
                <a:latin typeface="Times New Roman" pitchFamily="18" charset="0"/>
                <a:cs typeface="Times New Roman" pitchFamily="18" charset="0"/>
              </a:rPr>
              <a:t>        </a:t>
            </a:r>
            <a:r>
              <a:rPr lang="en-US" altLang="zh-CN" sz="2000" b="1" u="sng" dirty="0">
                <a:solidFill>
                  <a:srgbClr val="0000FF"/>
                </a:solidFill>
                <a:latin typeface="Times New Roman" pitchFamily="18" charset="0"/>
                <a:cs typeface="Times New Roman" pitchFamily="18" charset="0"/>
              </a:rPr>
              <a:t>For</a:t>
            </a:r>
            <a:r>
              <a:rPr lang="en-US" altLang="zh-CN" sz="2000" b="1" dirty="0">
                <a:solidFill>
                  <a:srgbClr val="0000FF"/>
                </a:solidFill>
                <a:latin typeface="Times New Roman" pitchFamily="18" charset="0"/>
                <a:cs typeface="Times New Roman" pitchFamily="18" charset="0"/>
              </a:rPr>
              <a:t>   </a:t>
            </a:r>
            <a:r>
              <a:rPr lang="en-US" altLang="zh-CN" sz="2000" b="1" i="1" dirty="0">
                <a:solidFill>
                  <a:srgbClr val="0000FF"/>
                </a:solidFill>
                <a:latin typeface="Times New Roman" pitchFamily="18" charset="0"/>
                <a:cs typeface="Times New Roman" pitchFamily="18" charset="0"/>
              </a:rPr>
              <a:t>j=0</a:t>
            </a:r>
            <a:r>
              <a:rPr lang="en-US" altLang="zh-CN" sz="2000" b="1" dirty="0">
                <a:solidFill>
                  <a:srgbClr val="0000FF"/>
                </a:solidFill>
                <a:latin typeface="Times New Roman" pitchFamily="18" charset="0"/>
                <a:cs typeface="Times New Roman" pitchFamily="18" charset="0"/>
              </a:rPr>
              <a:t>   To   min(</a:t>
            </a:r>
            <a:r>
              <a:rPr lang="en-US" altLang="zh-CN" sz="2000" b="1" i="1" dirty="0" err="1">
                <a:solidFill>
                  <a:srgbClr val="0000FF"/>
                </a:solidFill>
                <a:latin typeface="Times New Roman" pitchFamily="18" charset="0"/>
                <a:cs typeface="Times New Roman" pitchFamily="18" charset="0"/>
              </a:rPr>
              <a:t>w</a:t>
            </a:r>
            <a:r>
              <a:rPr lang="en-US" altLang="zh-CN" sz="2000" b="1" i="1" baseline="-25000" dirty="0" err="1">
                <a:solidFill>
                  <a:srgbClr val="0000FF"/>
                </a:solidFill>
                <a:latin typeface="Times New Roman" pitchFamily="18" charset="0"/>
                <a:cs typeface="Times New Roman" pitchFamily="18" charset="0"/>
              </a:rPr>
              <a:t>i</a:t>
            </a:r>
            <a:r>
              <a:rPr lang="en-US" altLang="zh-CN" sz="2000" b="1" i="1" baseline="-25000" dirty="0">
                <a:solidFill>
                  <a:srgbClr val="0000FF"/>
                </a:solidFill>
                <a:latin typeface="Times New Roman" pitchFamily="18" charset="0"/>
                <a:cs typeface="Times New Roman" pitchFamily="18" charset="0"/>
              </a:rPr>
              <a:t> </a:t>
            </a:r>
            <a:r>
              <a:rPr lang="en-US" altLang="zh-CN" sz="2000" b="1" i="1" dirty="0">
                <a:solidFill>
                  <a:srgbClr val="0000FF"/>
                </a:solidFill>
                <a:latin typeface="Times New Roman" pitchFamily="18" charset="0"/>
                <a:cs typeface="Times New Roman" pitchFamily="18" charset="0"/>
              </a:rPr>
              <a:t>-1, C</a:t>
            </a:r>
            <a:r>
              <a:rPr lang="en-US" altLang="zh-CN" sz="2000" b="1" dirty="0">
                <a:solidFill>
                  <a:srgbClr val="0000FF"/>
                </a:solidFill>
                <a:latin typeface="Times New Roman" pitchFamily="18" charset="0"/>
                <a:cs typeface="Times New Roman" pitchFamily="18" charset="0"/>
              </a:rPr>
              <a:t>)    Do      </a:t>
            </a:r>
          </a:p>
          <a:p>
            <a:r>
              <a:rPr lang="en-US" altLang="zh-CN" sz="2000" b="1" dirty="0">
                <a:solidFill>
                  <a:srgbClr val="0000FF"/>
                </a:solidFill>
                <a:latin typeface="Times New Roman" pitchFamily="18" charset="0"/>
                <a:cs typeface="Times New Roman" pitchFamily="18" charset="0"/>
              </a:rPr>
              <a:t>              </a:t>
            </a:r>
            <a:r>
              <a:rPr lang="en-US" altLang="zh-CN" sz="2000" b="1" i="1" dirty="0">
                <a:solidFill>
                  <a:srgbClr val="0000FF"/>
                </a:solidFill>
                <a:latin typeface="Times New Roman" pitchFamily="18" charset="0"/>
                <a:cs typeface="Times New Roman" pitchFamily="18" charset="0"/>
              </a:rPr>
              <a:t>m</a:t>
            </a:r>
            <a:r>
              <a:rPr lang="en-US" altLang="zh-CN" sz="2000" b="1" dirty="0">
                <a:solidFill>
                  <a:srgbClr val="0000FF"/>
                </a:solidFill>
                <a:latin typeface="Times New Roman" pitchFamily="18" charset="0"/>
                <a:cs typeface="Times New Roman" pitchFamily="18" charset="0"/>
              </a:rPr>
              <a:t>[</a:t>
            </a:r>
            <a:r>
              <a:rPr lang="en-US" altLang="zh-CN" sz="2000" b="1" i="1" dirty="0" err="1">
                <a:solidFill>
                  <a:srgbClr val="0000FF"/>
                </a:solidFill>
                <a:latin typeface="Times New Roman" pitchFamily="18" charset="0"/>
                <a:cs typeface="Times New Roman" pitchFamily="18" charset="0"/>
              </a:rPr>
              <a:t>i</a:t>
            </a:r>
            <a:r>
              <a:rPr lang="en-US" altLang="zh-CN" sz="2000" b="1" i="1" dirty="0">
                <a:solidFill>
                  <a:srgbClr val="0000FF"/>
                </a:solidFill>
                <a:latin typeface="Times New Roman" pitchFamily="18" charset="0"/>
                <a:cs typeface="Times New Roman" pitchFamily="18" charset="0"/>
              </a:rPr>
              <a:t>, j</a:t>
            </a:r>
            <a:r>
              <a:rPr lang="en-US" altLang="zh-CN" sz="2000" b="1" dirty="0">
                <a:solidFill>
                  <a:srgbClr val="0000FF"/>
                </a:solidFill>
                <a:latin typeface="Times New Roman" pitchFamily="18" charset="0"/>
                <a:cs typeface="Times New Roman" pitchFamily="18" charset="0"/>
              </a:rPr>
              <a:t>] = </a:t>
            </a:r>
            <a:r>
              <a:rPr lang="en-US" altLang="zh-CN" sz="2000" b="1" i="1" dirty="0">
                <a:solidFill>
                  <a:srgbClr val="0000FF"/>
                </a:solidFill>
                <a:latin typeface="Times New Roman" pitchFamily="18" charset="0"/>
                <a:cs typeface="Times New Roman" pitchFamily="18" charset="0"/>
              </a:rPr>
              <a:t>m</a:t>
            </a:r>
            <a:r>
              <a:rPr lang="en-US" altLang="zh-CN" sz="2000" b="1" dirty="0">
                <a:solidFill>
                  <a:srgbClr val="0000FF"/>
                </a:solidFill>
                <a:latin typeface="Times New Roman" pitchFamily="18" charset="0"/>
                <a:cs typeface="Times New Roman" pitchFamily="18" charset="0"/>
              </a:rPr>
              <a:t>[</a:t>
            </a:r>
            <a:r>
              <a:rPr lang="en-US" altLang="zh-CN" sz="2000" b="1" i="1" dirty="0">
                <a:solidFill>
                  <a:srgbClr val="0000FF"/>
                </a:solidFill>
                <a:latin typeface="Times New Roman" pitchFamily="18" charset="0"/>
                <a:cs typeface="Times New Roman" pitchFamily="18" charset="0"/>
              </a:rPr>
              <a:t>i+1, j</a:t>
            </a:r>
            <a:r>
              <a:rPr lang="en-US" altLang="zh-CN" sz="2000" b="1" dirty="0">
                <a:solidFill>
                  <a:srgbClr val="0000FF"/>
                </a:solidFill>
                <a:latin typeface="Times New Roman" pitchFamily="18" charset="0"/>
                <a:cs typeface="Times New Roman" pitchFamily="18" charset="0"/>
              </a:rPr>
              <a:t>];</a:t>
            </a:r>
          </a:p>
          <a:p>
            <a:r>
              <a:rPr lang="en-US" altLang="zh-CN" sz="2000" b="1" dirty="0">
                <a:solidFill>
                  <a:srgbClr val="0000FF"/>
                </a:solidFill>
                <a:latin typeface="Times New Roman" pitchFamily="18" charset="0"/>
                <a:cs typeface="Times New Roman" pitchFamily="18" charset="0"/>
              </a:rPr>
              <a:t>        </a:t>
            </a:r>
            <a:r>
              <a:rPr lang="en-US" altLang="zh-CN" sz="2000" b="1" u="sng" dirty="0">
                <a:solidFill>
                  <a:srgbClr val="0000FF"/>
                </a:solidFill>
                <a:latin typeface="Times New Roman" pitchFamily="18" charset="0"/>
                <a:cs typeface="Times New Roman" pitchFamily="18" charset="0"/>
              </a:rPr>
              <a:t>For</a:t>
            </a:r>
            <a:r>
              <a:rPr lang="en-US" altLang="zh-CN" sz="2000" b="1" dirty="0">
                <a:solidFill>
                  <a:srgbClr val="0000FF"/>
                </a:solidFill>
                <a:latin typeface="Times New Roman" pitchFamily="18" charset="0"/>
                <a:cs typeface="Times New Roman" pitchFamily="18" charset="0"/>
              </a:rPr>
              <a:t>   </a:t>
            </a:r>
            <a:r>
              <a:rPr lang="en-US" altLang="zh-CN" sz="2000" b="1" i="1" dirty="0">
                <a:solidFill>
                  <a:srgbClr val="0000FF"/>
                </a:solidFill>
                <a:latin typeface="Times New Roman" pitchFamily="18" charset="0"/>
                <a:cs typeface="Times New Roman" pitchFamily="18" charset="0"/>
              </a:rPr>
              <a:t>j=</a:t>
            </a:r>
            <a:r>
              <a:rPr lang="en-US" altLang="zh-CN" sz="2000" b="1" i="1" dirty="0" err="1">
                <a:solidFill>
                  <a:srgbClr val="0000FF"/>
                </a:solidFill>
                <a:latin typeface="Times New Roman" pitchFamily="18" charset="0"/>
                <a:cs typeface="Times New Roman" pitchFamily="18" charset="0"/>
              </a:rPr>
              <a:t>w</a:t>
            </a:r>
            <a:r>
              <a:rPr lang="en-US" altLang="zh-CN" sz="2000" b="1" i="1" baseline="-25000" dirty="0" err="1">
                <a:solidFill>
                  <a:srgbClr val="0000FF"/>
                </a:solidFill>
                <a:latin typeface="Times New Roman" pitchFamily="18" charset="0"/>
                <a:cs typeface="Times New Roman" pitchFamily="18" charset="0"/>
              </a:rPr>
              <a:t>i</a:t>
            </a:r>
            <a:r>
              <a:rPr lang="en-US" altLang="zh-CN" sz="2000" b="1" dirty="0">
                <a:solidFill>
                  <a:srgbClr val="0000FF"/>
                </a:solidFill>
                <a:latin typeface="Times New Roman" pitchFamily="18" charset="0"/>
                <a:cs typeface="Times New Roman" pitchFamily="18" charset="0"/>
              </a:rPr>
              <a:t>    To   </a:t>
            </a:r>
            <a:r>
              <a:rPr lang="en-US" altLang="zh-CN" sz="2000" b="1" i="1" dirty="0">
                <a:solidFill>
                  <a:srgbClr val="0000FF"/>
                </a:solidFill>
                <a:latin typeface="Times New Roman" pitchFamily="18" charset="0"/>
                <a:cs typeface="Times New Roman" pitchFamily="18" charset="0"/>
              </a:rPr>
              <a:t>C</a:t>
            </a:r>
            <a:r>
              <a:rPr lang="en-US" altLang="zh-CN" sz="2000" b="1" dirty="0">
                <a:solidFill>
                  <a:srgbClr val="0000FF"/>
                </a:solidFill>
                <a:latin typeface="Times New Roman" pitchFamily="18" charset="0"/>
                <a:cs typeface="Times New Roman" pitchFamily="18" charset="0"/>
              </a:rPr>
              <a:t>     Do</a:t>
            </a:r>
          </a:p>
          <a:p>
            <a:r>
              <a:rPr lang="en-US" altLang="zh-CN" sz="2000" b="1" dirty="0">
                <a:solidFill>
                  <a:srgbClr val="0000FF"/>
                </a:solidFill>
                <a:latin typeface="Times New Roman" pitchFamily="18" charset="0"/>
                <a:cs typeface="Times New Roman" pitchFamily="18" charset="0"/>
              </a:rPr>
              <a:t>              </a:t>
            </a:r>
            <a:r>
              <a:rPr lang="en-US" altLang="zh-CN" sz="2000" b="1" i="1" dirty="0">
                <a:solidFill>
                  <a:srgbClr val="0000FF"/>
                </a:solidFill>
                <a:latin typeface="Times New Roman" pitchFamily="18" charset="0"/>
                <a:cs typeface="Times New Roman" pitchFamily="18" charset="0"/>
              </a:rPr>
              <a:t>m</a:t>
            </a:r>
            <a:r>
              <a:rPr lang="en-US" altLang="zh-CN" sz="2000" b="1" dirty="0">
                <a:solidFill>
                  <a:srgbClr val="0000FF"/>
                </a:solidFill>
                <a:latin typeface="Times New Roman" pitchFamily="18" charset="0"/>
                <a:cs typeface="Times New Roman" pitchFamily="18" charset="0"/>
              </a:rPr>
              <a:t>[</a:t>
            </a:r>
            <a:r>
              <a:rPr lang="en-US" altLang="zh-CN" sz="2000" b="1" i="1" dirty="0" err="1">
                <a:solidFill>
                  <a:srgbClr val="0000FF"/>
                </a:solidFill>
                <a:latin typeface="Times New Roman" pitchFamily="18" charset="0"/>
                <a:cs typeface="Times New Roman" pitchFamily="18" charset="0"/>
              </a:rPr>
              <a:t>i</a:t>
            </a:r>
            <a:r>
              <a:rPr lang="en-US" altLang="zh-CN" sz="2000" b="1" i="1" dirty="0">
                <a:solidFill>
                  <a:srgbClr val="0000FF"/>
                </a:solidFill>
                <a:latin typeface="Times New Roman" pitchFamily="18" charset="0"/>
                <a:cs typeface="Times New Roman" pitchFamily="18" charset="0"/>
              </a:rPr>
              <a:t>, j</a:t>
            </a:r>
            <a:r>
              <a:rPr lang="en-US" altLang="zh-CN" sz="2000" b="1" dirty="0">
                <a:solidFill>
                  <a:srgbClr val="0000FF"/>
                </a:solidFill>
                <a:latin typeface="Times New Roman" pitchFamily="18" charset="0"/>
                <a:cs typeface="Times New Roman" pitchFamily="18" charset="0"/>
              </a:rPr>
              <a:t>]=max{</a:t>
            </a:r>
            <a:r>
              <a:rPr lang="en-US" altLang="zh-CN" sz="2000" b="1" i="1" dirty="0">
                <a:solidFill>
                  <a:srgbClr val="0000FF"/>
                </a:solidFill>
                <a:latin typeface="Times New Roman" pitchFamily="18" charset="0"/>
                <a:cs typeface="Times New Roman" pitchFamily="18" charset="0"/>
              </a:rPr>
              <a:t>m</a:t>
            </a:r>
            <a:r>
              <a:rPr lang="en-US" altLang="zh-CN" sz="2000" b="1" dirty="0">
                <a:solidFill>
                  <a:srgbClr val="0000FF"/>
                </a:solidFill>
                <a:latin typeface="Times New Roman" pitchFamily="18" charset="0"/>
                <a:cs typeface="Times New Roman" pitchFamily="18" charset="0"/>
              </a:rPr>
              <a:t>[</a:t>
            </a:r>
            <a:r>
              <a:rPr lang="en-US" altLang="zh-CN" sz="2000" b="1" i="1" dirty="0">
                <a:solidFill>
                  <a:srgbClr val="0000FF"/>
                </a:solidFill>
                <a:latin typeface="Times New Roman" pitchFamily="18" charset="0"/>
                <a:cs typeface="Times New Roman" pitchFamily="18" charset="0"/>
              </a:rPr>
              <a:t>i+1, j</a:t>
            </a:r>
            <a:r>
              <a:rPr lang="en-US" altLang="zh-CN" sz="2000" b="1" dirty="0">
                <a:solidFill>
                  <a:srgbClr val="0000FF"/>
                </a:solidFill>
                <a:latin typeface="Times New Roman" pitchFamily="18" charset="0"/>
                <a:cs typeface="Times New Roman" pitchFamily="18" charset="0"/>
              </a:rPr>
              <a:t>], </a:t>
            </a:r>
            <a:r>
              <a:rPr lang="en-US" altLang="zh-CN" sz="2000" b="1" i="1" dirty="0">
                <a:solidFill>
                  <a:srgbClr val="0000FF"/>
                </a:solidFill>
                <a:latin typeface="Times New Roman" pitchFamily="18" charset="0"/>
                <a:cs typeface="Times New Roman" pitchFamily="18" charset="0"/>
              </a:rPr>
              <a:t>m</a:t>
            </a:r>
            <a:r>
              <a:rPr lang="en-US" altLang="zh-CN" sz="2000" b="1" dirty="0">
                <a:solidFill>
                  <a:srgbClr val="0000FF"/>
                </a:solidFill>
                <a:latin typeface="Times New Roman" pitchFamily="18" charset="0"/>
                <a:cs typeface="Times New Roman" pitchFamily="18" charset="0"/>
              </a:rPr>
              <a:t>[</a:t>
            </a:r>
            <a:r>
              <a:rPr lang="en-US" altLang="zh-CN" sz="2000" b="1" i="1" dirty="0">
                <a:solidFill>
                  <a:srgbClr val="0000FF"/>
                </a:solidFill>
                <a:latin typeface="Times New Roman" pitchFamily="18" charset="0"/>
                <a:cs typeface="Times New Roman" pitchFamily="18" charset="0"/>
              </a:rPr>
              <a:t>i+1</a:t>
            </a:r>
            <a:r>
              <a:rPr lang="en-US" altLang="zh-CN" sz="2000" b="1" dirty="0">
                <a:solidFill>
                  <a:srgbClr val="0000FF"/>
                </a:solidFill>
                <a:latin typeface="Times New Roman" pitchFamily="18" charset="0"/>
                <a:cs typeface="Times New Roman" pitchFamily="18" charset="0"/>
              </a:rPr>
              <a:t>, </a:t>
            </a:r>
            <a:r>
              <a:rPr lang="en-US" altLang="zh-CN" sz="2000" b="1" i="1" dirty="0">
                <a:solidFill>
                  <a:srgbClr val="0000FF"/>
                </a:solidFill>
                <a:latin typeface="Times New Roman" pitchFamily="18" charset="0"/>
                <a:cs typeface="Times New Roman" pitchFamily="18" charset="0"/>
              </a:rPr>
              <a:t>j-</a:t>
            </a:r>
            <a:r>
              <a:rPr lang="en-US" altLang="zh-CN" sz="2000" b="1" i="1" dirty="0" err="1">
                <a:solidFill>
                  <a:srgbClr val="0000FF"/>
                </a:solidFill>
                <a:latin typeface="Times New Roman" pitchFamily="18" charset="0"/>
                <a:cs typeface="Times New Roman" pitchFamily="18" charset="0"/>
              </a:rPr>
              <a:t>w</a:t>
            </a:r>
            <a:r>
              <a:rPr lang="en-US" altLang="zh-CN" sz="2000" b="1" i="1" baseline="-25000" dirty="0" err="1">
                <a:solidFill>
                  <a:srgbClr val="0000FF"/>
                </a:solidFill>
                <a:latin typeface="Times New Roman" pitchFamily="18" charset="0"/>
                <a:cs typeface="Times New Roman" pitchFamily="18" charset="0"/>
              </a:rPr>
              <a:t>i</a:t>
            </a:r>
            <a:r>
              <a:rPr lang="en-US" altLang="zh-CN" sz="2000" b="1" dirty="0">
                <a:solidFill>
                  <a:srgbClr val="0000FF"/>
                </a:solidFill>
                <a:latin typeface="Times New Roman" pitchFamily="18" charset="0"/>
                <a:cs typeface="Times New Roman" pitchFamily="18" charset="0"/>
              </a:rPr>
              <a:t>]+</a:t>
            </a:r>
            <a:r>
              <a:rPr lang="en-US" altLang="zh-CN" sz="2000" b="1" i="1" dirty="0">
                <a:solidFill>
                  <a:srgbClr val="0000FF"/>
                </a:solidFill>
                <a:latin typeface="Times New Roman" pitchFamily="18" charset="0"/>
                <a:cs typeface="Times New Roman" pitchFamily="18" charset="0"/>
              </a:rPr>
              <a:t>v</a:t>
            </a:r>
            <a:r>
              <a:rPr lang="en-US" altLang="zh-CN" sz="2000" b="1" i="1" baseline="-25000" dirty="0">
                <a:solidFill>
                  <a:srgbClr val="0000FF"/>
                </a:solidFill>
                <a:latin typeface="Times New Roman" pitchFamily="18" charset="0"/>
                <a:cs typeface="Times New Roman" pitchFamily="18" charset="0"/>
              </a:rPr>
              <a:t>i</a:t>
            </a:r>
            <a:r>
              <a:rPr lang="en-US" altLang="zh-CN" sz="2000" b="1" dirty="0">
                <a:solidFill>
                  <a:srgbClr val="0000FF"/>
                </a:solidFill>
                <a:latin typeface="Times New Roman" pitchFamily="18" charset="0"/>
                <a:cs typeface="Times New Roman" pitchFamily="18" charset="0"/>
              </a:rPr>
              <a:t>};</a:t>
            </a:r>
          </a:p>
          <a:p>
            <a:r>
              <a:rPr lang="en-US" altLang="zh-CN" sz="2000" b="1" dirty="0">
                <a:solidFill>
                  <a:srgbClr val="FF0000"/>
                </a:solidFill>
                <a:latin typeface="Times New Roman" pitchFamily="18" charset="0"/>
                <a:cs typeface="Times New Roman" pitchFamily="18" charset="0"/>
              </a:rPr>
              <a:t>If  </a:t>
            </a:r>
            <a:r>
              <a:rPr lang="en-US" altLang="zh-CN" sz="2000" b="1" i="1" dirty="0">
                <a:solidFill>
                  <a:srgbClr val="FF0000"/>
                </a:solidFill>
                <a:latin typeface="Times New Roman" pitchFamily="18" charset="0"/>
                <a:cs typeface="Times New Roman" pitchFamily="18" charset="0"/>
              </a:rPr>
              <a:t>C</a:t>
            </a:r>
            <a:r>
              <a:rPr lang="en-US" altLang="zh-CN" sz="2000" b="1" dirty="0">
                <a:solidFill>
                  <a:srgbClr val="FF0000"/>
                </a:solidFill>
                <a:latin typeface="Times New Roman" pitchFamily="18" charset="0"/>
                <a:cs typeface="Times New Roman" pitchFamily="18" charset="0"/>
                <a:sym typeface="Symbol" pitchFamily="18" charset="2"/>
              </a:rPr>
              <a:t>&lt;</a:t>
            </a:r>
            <a:r>
              <a:rPr lang="en-US" altLang="zh-CN" sz="2000" b="1" i="1" dirty="0">
                <a:solidFill>
                  <a:srgbClr val="FF0000"/>
                </a:solidFill>
                <a:latin typeface="Times New Roman" pitchFamily="18" charset="0"/>
                <a:cs typeface="Times New Roman" pitchFamily="18" charset="0"/>
                <a:sym typeface="Symbol" pitchFamily="18" charset="2"/>
              </a:rPr>
              <a:t>w</a:t>
            </a:r>
            <a:r>
              <a:rPr lang="en-US" altLang="zh-CN" sz="2000" b="1" i="1" baseline="-25000" dirty="0">
                <a:solidFill>
                  <a:srgbClr val="FF0000"/>
                </a:solidFill>
                <a:latin typeface="Times New Roman" pitchFamily="18" charset="0"/>
                <a:cs typeface="Times New Roman" pitchFamily="18" charset="0"/>
                <a:sym typeface="Symbol" pitchFamily="18" charset="2"/>
              </a:rPr>
              <a:t>1 </a:t>
            </a:r>
            <a:r>
              <a:rPr lang="en-US" altLang="zh-CN" sz="2000" b="1" i="1" dirty="0">
                <a:solidFill>
                  <a:srgbClr val="FF0000"/>
                </a:solidFill>
                <a:latin typeface="Times New Roman" pitchFamily="18" charset="0"/>
                <a:cs typeface="Times New Roman" pitchFamily="18" charset="0"/>
                <a:sym typeface="Symbol" pitchFamily="18" charset="2"/>
              </a:rPr>
              <a:t>  </a:t>
            </a:r>
          </a:p>
          <a:p>
            <a:r>
              <a:rPr lang="en-US" altLang="zh-CN" sz="2000" b="1" dirty="0">
                <a:solidFill>
                  <a:srgbClr val="FF0000"/>
                </a:solidFill>
                <a:latin typeface="Times New Roman" pitchFamily="18" charset="0"/>
                <a:cs typeface="Times New Roman" pitchFamily="18" charset="0"/>
                <a:sym typeface="Symbol" pitchFamily="18" charset="2"/>
              </a:rPr>
              <a:t>     Then</a:t>
            </a:r>
            <a:r>
              <a:rPr lang="en-US" altLang="zh-CN" sz="2000" b="1" i="1" dirty="0">
                <a:solidFill>
                  <a:srgbClr val="FF0000"/>
                </a:solidFill>
                <a:latin typeface="Times New Roman" pitchFamily="18" charset="0"/>
                <a:cs typeface="Times New Roman" pitchFamily="18" charset="0"/>
                <a:sym typeface="Symbol" pitchFamily="18" charset="2"/>
              </a:rPr>
              <a:t>  </a:t>
            </a:r>
            <a:r>
              <a:rPr lang="en-US" altLang="zh-CN" sz="2000" b="1" i="1" dirty="0">
                <a:solidFill>
                  <a:schemeClr val="accent2"/>
                </a:solidFill>
                <a:latin typeface="Times New Roman" pitchFamily="18" charset="0"/>
                <a:cs typeface="Times New Roman" pitchFamily="18" charset="0"/>
              </a:rPr>
              <a:t>m</a:t>
            </a:r>
            <a:r>
              <a:rPr lang="en-US" altLang="zh-CN" sz="2000" b="1" dirty="0">
                <a:solidFill>
                  <a:schemeClr val="accent2"/>
                </a:solidFill>
                <a:latin typeface="Times New Roman" pitchFamily="18" charset="0"/>
                <a:cs typeface="Times New Roman" pitchFamily="18" charset="0"/>
              </a:rPr>
              <a:t>[</a:t>
            </a:r>
            <a:r>
              <a:rPr lang="en-US" altLang="zh-CN" sz="2000" b="1" i="1" dirty="0">
                <a:solidFill>
                  <a:schemeClr val="accent2"/>
                </a:solidFill>
                <a:latin typeface="Times New Roman" pitchFamily="18" charset="0"/>
                <a:cs typeface="Times New Roman" pitchFamily="18" charset="0"/>
              </a:rPr>
              <a:t>1, C</a:t>
            </a:r>
            <a:r>
              <a:rPr lang="en-US" altLang="zh-CN" sz="2000" b="1" dirty="0">
                <a:solidFill>
                  <a:schemeClr val="accent2"/>
                </a:solidFill>
                <a:latin typeface="Times New Roman" pitchFamily="18" charset="0"/>
                <a:cs typeface="Times New Roman" pitchFamily="18" charset="0"/>
              </a:rPr>
              <a:t>]=</a:t>
            </a:r>
            <a:r>
              <a:rPr lang="en-US" altLang="zh-CN" sz="2000" b="1" i="1" dirty="0">
                <a:solidFill>
                  <a:srgbClr val="FF0000"/>
                </a:solidFill>
                <a:latin typeface="Times New Roman" pitchFamily="18" charset="0"/>
                <a:cs typeface="Times New Roman" pitchFamily="18" charset="0"/>
              </a:rPr>
              <a:t>m</a:t>
            </a:r>
            <a:r>
              <a:rPr lang="en-US" altLang="zh-CN" sz="2000" b="1" dirty="0">
                <a:solidFill>
                  <a:srgbClr val="FF0000"/>
                </a:solidFill>
                <a:latin typeface="Times New Roman" pitchFamily="18" charset="0"/>
                <a:cs typeface="Times New Roman" pitchFamily="18" charset="0"/>
              </a:rPr>
              <a:t>[</a:t>
            </a:r>
            <a:r>
              <a:rPr lang="en-US" altLang="zh-CN" sz="2000" b="1" i="1" dirty="0">
                <a:solidFill>
                  <a:srgbClr val="FF0000"/>
                </a:solidFill>
                <a:latin typeface="Times New Roman" pitchFamily="18" charset="0"/>
                <a:cs typeface="Times New Roman" pitchFamily="18" charset="0"/>
              </a:rPr>
              <a:t>2, C</a:t>
            </a:r>
            <a:r>
              <a:rPr lang="en-US" altLang="zh-CN" sz="2000" b="1" dirty="0">
                <a:solidFill>
                  <a:srgbClr val="FF0000"/>
                </a:solidFill>
                <a:latin typeface="Times New Roman" pitchFamily="18" charset="0"/>
                <a:cs typeface="Times New Roman" pitchFamily="18" charset="0"/>
              </a:rPr>
              <a:t>];                                     </a:t>
            </a:r>
            <a:endParaRPr lang="en-US" altLang="zh-CN" sz="2000" b="1" i="1" dirty="0">
              <a:solidFill>
                <a:srgbClr val="FF0000"/>
              </a:solidFill>
              <a:latin typeface="Times New Roman" pitchFamily="18" charset="0"/>
              <a:cs typeface="Times New Roman" pitchFamily="18" charset="0"/>
              <a:sym typeface="Symbol" pitchFamily="18" charset="2"/>
            </a:endParaRPr>
          </a:p>
          <a:p>
            <a:r>
              <a:rPr lang="en-US" altLang="zh-CN" sz="2000" b="1" dirty="0">
                <a:solidFill>
                  <a:srgbClr val="FF0000"/>
                </a:solidFill>
                <a:latin typeface="Times New Roman" pitchFamily="18" charset="0"/>
                <a:cs typeface="Times New Roman" pitchFamily="18" charset="0"/>
                <a:sym typeface="Symbol" pitchFamily="18" charset="2"/>
              </a:rPr>
              <a:t>Else  </a:t>
            </a:r>
            <a:r>
              <a:rPr lang="en-US" altLang="zh-CN" sz="2000" b="1" i="1" dirty="0">
                <a:solidFill>
                  <a:schemeClr val="accent2"/>
                </a:solidFill>
                <a:latin typeface="Times New Roman" pitchFamily="18" charset="0"/>
                <a:cs typeface="Times New Roman" pitchFamily="18" charset="0"/>
                <a:sym typeface="Symbol" pitchFamily="18" charset="2"/>
              </a:rPr>
              <a:t>m</a:t>
            </a:r>
            <a:r>
              <a:rPr lang="en-US" altLang="zh-CN" sz="2000" b="1" dirty="0">
                <a:solidFill>
                  <a:schemeClr val="accent2"/>
                </a:solidFill>
                <a:latin typeface="Times New Roman" pitchFamily="18" charset="0"/>
                <a:cs typeface="Times New Roman" pitchFamily="18" charset="0"/>
                <a:sym typeface="Symbol" pitchFamily="18" charset="2"/>
              </a:rPr>
              <a:t>[</a:t>
            </a:r>
            <a:r>
              <a:rPr lang="en-US" altLang="zh-CN" sz="2000" b="1" i="1" dirty="0">
                <a:solidFill>
                  <a:schemeClr val="accent2"/>
                </a:solidFill>
                <a:latin typeface="Times New Roman" pitchFamily="18" charset="0"/>
                <a:cs typeface="Times New Roman" pitchFamily="18" charset="0"/>
                <a:sym typeface="Symbol" pitchFamily="18" charset="2"/>
              </a:rPr>
              <a:t>1, C</a:t>
            </a:r>
            <a:r>
              <a:rPr lang="en-US" altLang="zh-CN" sz="2000" b="1" dirty="0">
                <a:solidFill>
                  <a:schemeClr val="accent2"/>
                </a:solidFill>
                <a:latin typeface="Times New Roman" pitchFamily="18" charset="0"/>
                <a:cs typeface="Times New Roman" pitchFamily="18" charset="0"/>
                <a:sym typeface="Symbol" pitchFamily="18" charset="2"/>
              </a:rPr>
              <a:t>]=</a:t>
            </a:r>
            <a:r>
              <a:rPr lang="en-US" altLang="zh-CN" sz="2000" b="1" dirty="0">
                <a:solidFill>
                  <a:srgbClr val="FF0000"/>
                </a:solidFill>
                <a:latin typeface="Times New Roman" pitchFamily="18" charset="0"/>
                <a:cs typeface="Times New Roman" pitchFamily="18" charset="0"/>
              </a:rPr>
              <a:t>max{</a:t>
            </a:r>
            <a:r>
              <a:rPr lang="en-US" altLang="zh-CN" sz="2000" b="1" i="1" dirty="0">
                <a:solidFill>
                  <a:srgbClr val="FF0000"/>
                </a:solidFill>
                <a:latin typeface="Times New Roman" pitchFamily="18" charset="0"/>
                <a:cs typeface="Times New Roman" pitchFamily="18" charset="0"/>
              </a:rPr>
              <a:t>m</a:t>
            </a:r>
            <a:r>
              <a:rPr lang="en-US" altLang="zh-CN" sz="2000" b="1" dirty="0">
                <a:solidFill>
                  <a:srgbClr val="FF0000"/>
                </a:solidFill>
                <a:latin typeface="Times New Roman" pitchFamily="18" charset="0"/>
                <a:cs typeface="Times New Roman" pitchFamily="18" charset="0"/>
              </a:rPr>
              <a:t>[</a:t>
            </a:r>
            <a:r>
              <a:rPr lang="en-US" altLang="zh-CN" sz="2000" b="1" i="1" dirty="0">
                <a:solidFill>
                  <a:srgbClr val="FF0000"/>
                </a:solidFill>
                <a:latin typeface="Times New Roman" pitchFamily="18" charset="0"/>
                <a:cs typeface="Times New Roman" pitchFamily="18" charset="0"/>
              </a:rPr>
              <a:t>2, C</a:t>
            </a:r>
            <a:r>
              <a:rPr lang="en-US" altLang="zh-CN" sz="2000" b="1" dirty="0">
                <a:solidFill>
                  <a:srgbClr val="FF0000"/>
                </a:solidFill>
                <a:latin typeface="Times New Roman" pitchFamily="18" charset="0"/>
                <a:cs typeface="Times New Roman" pitchFamily="18" charset="0"/>
              </a:rPr>
              <a:t>], </a:t>
            </a:r>
            <a:r>
              <a:rPr lang="en-US" altLang="zh-CN" sz="2000" b="1" i="1" dirty="0">
                <a:solidFill>
                  <a:srgbClr val="FF0000"/>
                </a:solidFill>
                <a:latin typeface="Times New Roman" pitchFamily="18" charset="0"/>
                <a:cs typeface="Times New Roman" pitchFamily="18" charset="0"/>
              </a:rPr>
              <a:t>m</a:t>
            </a:r>
            <a:r>
              <a:rPr lang="en-US" altLang="zh-CN" sz="2000" b="1" dirty="0">
                <a:solidFill>
                  <a:srgbClr val="FF0000"/>
                </a:solidFill>
                <a:latin typeface="Times New Roman" pitchFamily="18" charset="0"/>
                <a:cs typeface="Times New Roman" pitchFamily="18" charset="0"/>
              </a:rPr>
              <a:t>[</a:t>
            </a:r>
            <a:r>
              <a:rPr lang="en-US" altLang="zh-CN" sz="2000" b="1" i="1" dirty="0">
                <a:solidFill>
                  <a:srgbClr val="FF0000"/>
                </a:solidFill>
                <a:latin typeface="Times New Roman" pitchFamily="18" charset="0"/>
                <a:cs typeface="Times New Roman" pitchFamily="18" charset="0"/>
              </a:rPr>
              <a:t>2</a:t>
            </a:r>
            <a:r>
              <a:rPr lang="en-US" altLang="zh-CN" sz="2000" b="1" dirty="0">
                <a:solidFill>
                  <a:srgbClr val="FF0000"/>
                </a:solidFill>
                <a:latin typeface="Times New Roman" pitchFamily="18" charset="0"/>
                <a:cs typeface="Times New Roman" pitchFamily="18" charset="0"/>
              </a:rPr>
              <a:t>, </a:t>
            </a:r>
            <a:r>
              <a:rPr lang="en-US" altLang="zh-CN" sz="2000" b="1" i="1" dirty="0">
                <a:solidFill>
                  <a:srgbClr val="FF0000"/>
                </a:solidFill>
                <a:latin typeface="Times New Roman" pitchFamily="18" charset="0"/>
                <a:cs typeface="Times New Roman" pitchFamily="18" charset="0"/>
              </a:rPr>
              <a:t>C-w</a:t>
            </a:r>
            <a:r>
              <a:rPr lang="en-US" altLang="zh-CN" sz="2000" b="1" i="1" baseline="-25000" dirty="0">
                <a:solidFill>
                  <a:srgbClr val="FF0000"/>
                </a:solidFill>
                <a:latin typeface="Times New Roman" pitchFamily="18" charset="0"/>
                <a:cs typeface="Times New Roman" pitchFamily="18" charset="0"/>
              </a:rPr>
              <a:t>1</a:t>
            </a:r>
            <a:r>
              <a:rPr lang="en-US" altLang="zh-CN" sz="2000" b="1" dirty="0">
                <a:solidFill>
                  <a:srgbClr val="FF0000"/>
                </a:solidFill>
                <a:latin typeface="Times New Roman" pitchFamily="18" charset="0"/>
                <a:cs typeface="Times New Roman" pitchFamily="18" charset="0"/>
              </a:rPr>
              <a:t>]+</a:t>
            </a:r>
            <a:r>
              <a:rPr lang="en-US" altLang="zh-CN" sz="2000" b="1" i="1" dirty="0">
                <a:solidFill>
                  <a:srgbClr val="FF0000"/>
                </a:solidFill>
                <a:latin typeface="Times New Roman" pitchFamily="18" charset="0"/>
                <a:cs typeface="Times New Roman" pitchFamily="18" charset="0"/>
              </a:rPr>
              <a:t>v</a:t>
            </a:r>
            <a:r>
              <a:rPr lang="en-US" altLang="zh-CN" sz="2000" b="1" i="1" baseline="-25000" dirty="0">
                <a:solidFill>
                  <a:srgbClr val="FF0000"/>
                </a:solidFill>
                <a:latin typeface="Times New Roman" pitchFamily="18" charset="0"/>
                <a:cs typeface="Times New Roman" pitchFamily="18" charset="0"/>
              </a:rPr>
              <a:t>1</a:t>
            </a:r>
            <a:r>
              <a:rPr lang="en-US" altLang="zh-CN" sz="2000" b="1" dirty="0">
                <a:solidFill>
                  <a:srgbClr val="FF0000"/>
                </a:solidFill>
                <a:latin typeface="Times New Roman" pitchFamily="18" charset="0"/>
                <a:cs typeface="Times New Roman" pitchFamily="18" charset="0"/>
              </a:rPr>
              <a:t>};</a:t>
            </a:r>
            <a:r>
              <a:rPr lang="en-US" altLang="zh-CN" sz="2000" b="1" i="1" dirty="0">
                <a:solidFill>
                  <a:srgbClr val="FF0000"/>
                </a:solidFill>
                <a:latin typeface="Times New Roman" pitchFamily="18" charset="0"/>
                <a:cs typeface="Times New Roman" pitchFamily="18" charset="0"/>
                <a:sym typeface="Symbol" pitchFamily="18" charset="2"/>
              </a:rPr>
              <a:t>   </a:t>
            </a:r>
            <a:endParaRPr lang="en-US" altLang="zh-CN" sz="2000" b="1" dirty="0">
              <a:solidFill>
                <a:srgbClr val="FF0000"/>
              </a:solidFill>
              <a:latin typeface="Times New Roman" pitchFamily="18" charset="0"/>
              <a:cs typeface="Times New Roman" pitchFamily="18" charset="0"/>
            </a:endParaRPr>
          </a:p>
          <a:p>
            <a:endParaRPr lang="zh-CN" altLang="en-US" sz="2000" dirty="0">
              <a:latin typeface="Times New Roman" pitchFamily="18" charset="0"/>
              <a:cs typeface="Times New Roman" pitchFamily="18" charset="0"/>
            </a:endParaRPr>
          </a:p>
        </p:txBody>
      </p:sp>
      <p:graphicFrame>
        <p:nvGraphicFramePr>
          <p:cNvPr id="5" name="Object 2"/>
          <p:cNvGraphicFramePr>
            <a:graphicFrameLocks noChangeAspect="1"/>
          </p:cNvGraphicFramePr>
          <p:nvPr>
            <p:extLst>
              <p:ext uri="{D42A27DB-BD31-4B8C-83A1-F6EECF244321}">
                <p14:modId xmlns:p14="http://schemas.microsoft.com/office/powerpoint/2010/main" val="171454830"/>
              </p:ext>
            </p:extLst>
          </p:nvPr>
        </p:nvGraphicFramePr>
        <p:xfrm>
          <a:off x="1043608" y="5770632"/>
          <a:ext cx="7310438" cy="857250"/>
        </p:xfrm>
        <a:graphic>
          <a:graphicData uri="http://schemas.openxmlformats.org/presentationml/2006/ole">
            <mc:AlternateContent xmlns:mc="http://schemas.openxmlformats.org/markup-compatibility/2006">
              <mc:Choice xmlns:v="urn:schemas-microsoft-com:vml" Requires="v">
                <p:oleObj spid="_x0000_s90385" name="Equation" r:id="rId3" imgW="3898800" imgH="457200" progId="Equation.3">
                  <p:embed/>
                </p:oleObj>
              </mc:Choice>
              <mc:Fallback>
                <p:oleObj name="Equation" r:id="rId3" imgW="38988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5770632"/>
                        <a:ext cx="7310438"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767955057"/>
              </p:ext>
            </p:extLst>
          </p:nvPr>
        </p:nvGraphicFramePr>
        <p:xfrm>
          <a:off x="4959008" y="714372"/>
          <a:ext cx="3186424" cy="857256"/>
        </p:xfrm>
        <a:graphic>
          <a:graphicData uri="http://schemas.openxmlformats.org/presentationml/2006/ole">
            <mc:AlternateContent xmlns:mc="http://schemas.openxmlformats.org/markup-compatibility/2006">
              <mc:Choice xmlns:v="urn:schemas-microsoft-com:vml" Requires="v">
                <p:oleObj spid="_x0000_s90386" name="Equation" r:id="rId5" imgW="2171520" imgH="583920" progId="Equation.3">
                  <p:embed/>
                </p:oleObj>
              </mc:Choice>
              <mc:Fallback>
                <p:oleObj name="Equation" r:id="rId5" imgW="2171520" imgH="5839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9008" y="714372"/>
                        <a:ext cx="3186424" cy="857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线形标注 1 6"/>
          <p:cNvSpPr/>
          <p:nvPr/>
        </p:nvSpPr>
        <p:spPr bwMode="auto">
          <a:xfrm>
            <a:off x="5292080" y="1740270"/>
            <a:ext cx="2520280" cy="822995"/>
          </a:xfrm>
          <a:prstGeom prst="borderCallout1">
            <a:avLst>
              <a:gd name="adj1" fmla="val 18750"/>
              <a:gd name="adj2" fmla="val -8333"/>
              <a:gd name="adj3" fmla="val 95947"/>
              <a:gd name="adj4" fmla="val -103783"/>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1600" b="1" dirty="0">
                <a:latin typeface="Times New Roman" pitchFamily="18" charset="0"/>
                <a:cs typeface="Times New Roman" pitchFamily="18" charset="0"/>
              </a:rPr>
              <a:t>装入</a:t>
            </a:r>
            <a:r>
              <a:rPr lang="en-US" altLang="zh-CN" sz="1600" b="1" dirty="0">
                <a:latin typeface="Times New Roman" pitchFamily="18" charset="0"/>
                <a:cs typeface="Times New Roman" pitchFamily="18" charset="0"/>
              </a:rPr>
              <a:t>n</a:t>
            </a:r>
          </a:p>
          <a:p>
            <a:r>
              <a:rPr lang="en-US" altLang="zh-CN" sz="1600" b="1" dirty="0">
                <a:latin typeface="Times New Roman" pitchFamily="18" charset="0"/>
                <a:cs typeface="Times New Roman" pitchFamily="18" charset="0"/>
              </a:rPr>
              <a:t>C&lt;=</a:t>
            </a:r>
            <a:r>
              <a:rPr lang="en-US" altLang="zh-CN" sz="1600" b="1" i="1" dirty="0">
                <a:latin typeface="Times New Roman" pitchFamily="18" charset="0"/>
                <a:cs typeface="Times New Roman" pitchFamily="18" charset="0"/>
              </a:rPr>
              <a:t> w</a:t>
            </a:r>
            <a:r>
              <a:rPr lang="en-US" altLang="zh-CN" sz="1600" b="1" i="1" baseline="-25000" dirty="0">
                <a:latin typeface="Times New Roman" pitchFamily="18" charset="0"/>
                <a:cs typeface="Times New Roman" pitchFamily="18" charset="0"/>
              </a:rPr>
              <a:t>n</a:t>
            </a:r>
            <a:r>
              <a:rPr lang="en-US" altLang="zh-CN" sz="1600" b="1" i="1" dirty="0">
                <a:latin typeface="Times New Roman" pitchFamily="18" charset="0"/>
                <a:cs typeface="Times New Roman" pitchFamily="18" charset="0"/>
              </a:rPr>
              <a:t>-1 </a:t>
            </a:r>
            <a:r>
              <a:rPr lang="zh-CN" altLang="en-US" sz="1600" b="1" dirty="0">
                <a:latin typeface="Times New Roman" pitchFamily="18" charset="0"/>
                <a:cs typeface="Times New Roman" pitchFamily="18" charset="0"/>
              </a:rPr>
              <a:t>，装不下</a:t>
            </a:r>
            <a:endParaRPr lang="en-US" altLang="zh-CN" sz="1600" b="1" dirty="0">
              <a:latin typeface="Times New Roman" pitchFamily="18" charset="0"/>
              <a:cs typeface="Times New Roman" pitchFamily="18" charset="0"/>
            </a:endParaRPr>
          </a:p>
          <a:p>
            <a:r>
              <a:rPr lang="en-US" altLang="zh-CN" sz="1600" b="1" dirty="0">
                <a:latin typeface="Times New Roman" pitchFamily="18" charset="0"/>
                <a:cs typeface="Times New Roman" pitchFamily="18" charset="0"/>
              </a:rPr>
              <a:t>C&gt;</a:t>
            </a:r>
            <a:r>
              <a:rPr lang="en-US" altLang="zh-CN" sz="1600" b="1" i="1" dirty="0">
                <a:latin typeface="Times New Roman" pitchFamily="18" charset="0"/>
                <a:cs typeface="Times New Roman" pitchFamily="18" charset="0"/>
              </a:rPr>
              <a:t>w</a:t>
            </a:r>
            <a:r>
              <a:rPr lang="en-US" altLang="zh-CN" sz="1600" b="1" i="1" baseline="-25000" dirty="0">
                <a:latin typeface="Times New Roman" pitchFamily="18" charset="0"/>
                <a:cs typeface="Times New Roman" pitchFamily="18" charset="0"/>
              </a:rPr>
              <a:t>n</a:t>
            </a:r>
            <a:r>
              <a:rPr lang="en-US" altLang="zh-CN" sz="1600" b="1" i="1" dirty="0">
                <a:latin typeface="Times New Roman" pitchFamily="18" charset="0"/>
                <a:cs typeface="Times New Roman" pitchFamily="18" charset="0"/>
              </a:rPr>
              <a:t>-1         (j=w</a:t>
            </a:r>
            <a:r>
              <a:rPr lang="en-US" altLang="zh-CN" sz="1600" b="1" i="1" baseline="-25000" dirty="0">
                <a:latin typeface="Times New Roman" pitchFamily="18" charset="0"/>
                <a:cs typeface="Times New Roman" pitchFamily="18" charset="0"/>
              </a:rPr>
              <a:t>n</a:t>
            </a:r>
            <a:r>
              <a:rPr lang="en-US" altLang="zh-CN" sz="1600" b="1" i="1" dirty="0">
                <a:latin typeface="Times New Roman" pitchFamily="18" charset="0"/>
                <a:cs typeface="Times New Roman" pitchFamily="18" charset="0"/>
              </a:rPr>
              <a:t>)</a:t>
            </a:r>
          </a:p>
        </p:txBody>
      </p:sp>
      <p:sp>
        <p:nvSpPr>
          <p:cNvPr id="8" name="线形标注 1 7"/>
          <p:cNvSpPr/>
          <p:nvPr/>
        </p:nvSpPr>
        <p:spPr bwMode="auto">
          <a:xfrm>
            <a:off x="5297016" y="2720938"/>
            <a:ext cx="2520280" cy="580559"/>
          </a:xfrm>
          <a:prstGeom prst="borderCallout1">
            <a:avLst>
              <a:gd name="adj1" fmla="val 18750"/>
              <a:gd name="adj2" fmla="val -8333"/>
              <a:gd name="adj3" fmla="val 111187"/>
              <a:gd name="adj4" fmla="val -65273"/>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1600" b="1" dirty="0">
                <a:latin typeface="Times New Roman" pitchFamily="18" charset="0"/>
                <a:cs typeface="Times New Roman" pitchFamily="18" charset="0"/>
              </a:rPr>
              <a:t>依次装入</a:t>
            </a:r>
            <a:r>
              <a:rPr lang="en-US" altLang="zh-CN" sz="1600" b="1" dirty="0" err="1">
                <a:latin typeface="Times New Roman" pitchFamily="18" charset="0"/>
                <a:cs typeface="Times New Roman" pitchFamily="18" charset="0"/>
              </a:rPr>
              <a:t>i</a:t>
            </a:r>
            <a:r>
              <a:rPr lang="en-US" altLang="zh-CN" sz="1600" b="1" dirty="0">
                <a:latin typeface="Times New Roman" pitchFamily="18" charset="0"/>
                <a:cs typeface="Times New Roman" pitchFamily="18" charset="0"/>
              </a:rPr>
              <a:t>=n-1….2 </a:t>
            </a:r>
          </a:p>
          <a:p>
            <a:r>
              <a:rPr lang="en-US" altLang="zh-CN" sz="1600" b="1" dirty="0">
                <a:latin typeface="Times New Roman" pitchFamily="18" charset="0"/>
                <a:cs typeface="Times New Roman" pitchFamily="18" charset="0"/>
              </a:rPr>
              <a:t> </a:t>
            </a:r>
            <a:r>
              <a:rPr lang="en-US" altLang="zh-CN" sz="1600" b="1" dirty="0" err="1">
                <a:latin typeface="Times New Roman" pitchFamily="18" charset="0"/>
                <a:cs typeface="Times New Roman" pitchFamily="18" charset="0"/>
              </a:rPr>
              <a:t>i</a:t>
            </a:r>
            <a:r>
              <a:rPr lang="en-US" altLang="zh-CN" sz="1600" b="1" dirty="0">
                <a:latin typeface="Times New Roman" pitchFamily="18" charset="0"/>
                <a:cs typeface="Times New Roman" pitchFamily="18" charset="0"/>
              </a:rPr>
              <a:t>--</a:t>
            </a:r>
          </a:p>
        </p:txBody>
      </p:sp>
      <p:sp>
        <p:nvSpPr>
          <p:cNvPr id="9" name="线形标注 1 8"/>
          <p:cNvSpPr/>
          <p:nvPr/>
        </p:nvSpPr>
        <p:spPr bwMode="auto">
          <a:xfrm>
            <a:off x="5842284" y="3834092"/>
            <a:ext cx="1024045" cy="367398"/>
          </a:xfrm>
          <a:prstGeom prst="borderCallout1">
            <a:avLst>
              <a:gd name="adj1" fmla="val 18750"/>
              <a:gd name="adj2" fmla="val -8333"/>
              <a:gd name="adj3" fmla="val 78796"/>
              <a:gd name="adj4" fmla="val -12866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1600" b="1" dirty="0" err="1">
                <a:latin typeface="Times New Roman" pitchFamily="18" charset="0"/>
                <a:cs typeface="Times New Roman" pitchFamily="18" charset="0"/>
              </a:rPr>
              <a:t>j++</a:t>
            </a:r>
            <a:endParaRPr lang="en-US" altLang="zh-CN" sz="1600" b="1" dirty="0">
              <a:latin typeface="Times New Roman" pitchFamily="18" charset="0"/>
              <a:cs typeface="Times New Roman" pitchFamily="18" charset="0"/>
            </a:endParaRPr>
          </a:p>
        </p:txBody>
      </p:sp>
      <p:sp>
        <p:nvSpPr>
          <p:cNvPr id="10" name="线形标注 1 9"/>
          <p:cNvSpPr/>
          <p:nvPr/>
        </p:nvSpPr>
        <p:spPr bwMode="auto">
          <a:xfrm>
            <a:off x="6367591" y="4870639"/>
            <a:ext cx="1024045" cy="367398"/>
          </a:xfrm>
          <a:prstGeom prst="borderCallout1">
            <a:avLst>
              <a:gd name="adj1" fmla="val 18750"/>
              <a:gd name="adj2" fmla="val -8333"/>
              <a:gd name="adj3" fmla="val 80980"/>
              <a:gd name="adj4" fmla="val -11691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1600" b="1" dirty="0">
                <a:latin typeface="Times New Roman" pitchFamily="18" charset="0"/>
                <a:cs typeface="Times New Roman" pitchFamily="18" charset="0"/>
              </a:rPr>
              <a:t>装入</a:t>
            </a:r>
            <a:r>
              <a:rPr lang="en-US" altLang="zh-CN" sz="1600" b="1" dirty="0">
                <a:latin typeface="Times New Roman" pitchFamily="18" charset="0"/>
                <a:cs typeface="Times New Roman" pitchFamily="18" charset="0"/>
              </a:rPr>
              <a:t>1,i=1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华文琥珀" pitchFamily="2" charset="-122"/>
              </a:rPr>
              <a:t>0-1</a:t>
            </a:r>
            <a:r>
              <a:rPr lang="zh-CN" altLang="en-US" dirty="0">
                <a:latin typeface="华文琥珀" pitchFamily="2" charset="-122"/>
              </a:rPr>
              <a:t>背包问题（动态规划方法）</a:t>
            </a:r>
            <a:endParaRPr lang="zh-CN" altLang="en-US" dirty="0"/>
          </a:p>
        </p:txBody>
      </p:sp>
      <p:sp>
        <p:nvSpPr>
          <p:cNvPr id="3" name="内容占位符 2"/>
          <p:cNvSpPr>
            <a:spLocks noGrp="1"/>
          </p:cNvSpPr>
          <p:nvPr>
            <p:ph idx="1"/>
          </p:nvPr>
        </p:nvSpPr>
        <p:spPr/>
        <p:txBody>
          <a:bodyPr/>
          <a:lstStyle/>
          <a:p>
            <a:r>
              <a:rPr lang="zh-CN" altLang="en-US" dirty="0"/>
              <a:t>构造最优解</a:t>
            </a:r>
            <a:endParaRPr lang="en-US" altLang="zh-CN" dirty="0"/>
          </a:p>
          <a:p>
            <a:pPr lvl="1"/>
            <a:endParaRPr lang="zh-CN" altLang="en-US" dirty="0"/>
          </a:p>
        </p:txBody>
      </p:sp>
      <p:sp>
        <p:nvSpPr>
          <p:cNvPr id="4" name="Text Box 6"/>
          <p:cNvSpPr txBox="1">
            <a:spLocks noChangeArrowheads="1"/>
          </p:cNvSpPr>
          <p:nvPr/>
        </p:nvSpPr>
        <p:spPr bwMode="auto">
          <a:xfrm>
            <a:off x="1071538" y="2357430"/>
            <a:ext cx="6192721" cy="2496774"/>
          </a:xfrm>
          <a:prstGeom prst="rect">
            <a:avLst/>
          </a:prstGeom>
          <a:noFill/>
          <a:ln w="12700" cap="sq">
            <a:noFill/>
            <a:miter lim="800000"/>
            <a:headEnd type="none" w="sm" len="sm"/>
            <a:tailEnd type="none" w="sm" len="sm"/>
          </a:ln>
          <a:effectLst/>
        </p:spPr>
        <p:txBody>
          <a:bodyPr wrap="none">
            <a:spAutoFit/>
          </a:bodyPr>
          <a:lstStyle/>
          <a:p>
            <a:pPr marL="457200" indent="-457200">
              <a:lnSpc>
                <a:spcPct val="110000"/>
              </a:lnSpc>
            </a:pPr>
            <a:r>
              <a:rPr lang="en-US" altLang="zh-CN" sz="2400" b="1" dirty="0">
                <a:latin typeface="Times New Roman" pitchFamily="18" charset="0"/>
                <a:ea typeface="宋体" pitchFamily="2" charset="-122"/>
                <a:cs typeface="Times New Roman" pitchFamily="18" charset="0"/>
              </a:rPr>
              <a:t>1. </a:t>
            </a:r>
            <a:r>
              <a:rPr lang="en-US" altLang="zh-CN" sz="2400" b="1" i="1" dirty="0">
                <a:latin typeface="Times New Roman" pitchFamily="18" charset="0"/>
                <a:ea typeface="宋体" pitchFamily="2" charset="-122"/>
                <a:cs typeface="Times New Roman" pitchFamily="18" charset="0"/>
              </a:rPr>
              <a:t>m(1, C)</a:t>
            </a:r>
            <a:r>
              <a:rPr lang="zh-CN" altLang="en-US" sz="2400" b="1" dirty="0">
                <a:latin typeface="Times New Roman" pitchFamily="18" charset="0"/>
                <a:cs typeface="Times New Roman" pitchFamily="18" charset="0"/>
              </a:rPr>
              <a:t>是最优解代价值，相应解计算如下</a:t>
            </a:r>
            <a:r>
              <a:rPr lang="en-US" altLang="zh-CN" sz="2400" b="1" dirty="0">
                <a:latin typeface="Times New Roman" pitchFamily="18" charset="0"/>
                <a:cs typeface="Times New Roman" pitchFamily="18" charset="0"/>
              </a:rPr>
              <a:t>:</a:t>
            </a:r>
          </a:p>
          <a:p>
            <a:pPr marL="457200" indent="-457200">
              <a:lnSpc>
                <a:spcPct val="110000"/>
              </a:lnSpc>
            </a:pPr>
            <a:r>
              <a:rPr lang="zh-CN" altLang="en-US" sz="2400" b="1"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If   </a:t>
            </a:r>
            <a:r>
              <a:rPr lang="en-US" altLang="zh-CN" sz="2400" b="1" i="1" dirty="0">
                <a:latin typeface="Times New Roman" pitchFamily="18" charset="0"/>
                <a:cs typeface="Times New Roman" pitchFamily="18" charset="0"/>
              </a:rPr>
              <a:t>m(1, C) = m(2, C)</a:t>
            </a:r>
          </a:p>
          <a:p>
            <a:pPr marL="457200" indent="-457200">
              <a:lnSpc>
                <a:spcPct val="110000"/>
              </a:lnSpc>
            </a:pPr>
            <a:r>
              <a:rPr lang="en-US" altLang="zh-CN" sz="2400" b="1" i="1"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Then  </a:t>
            </a:r>
            <a:r>
              <a:rPr lang="en-US" altLang="zh-CN" sz="2400" b="1" i="1" dirty="0">
                <a:latin typeface="Times New Roman" pitchFamily="18" charset="0"/>
                <a:cs typeface="Times New Roman" pitchFamily="18" charset="0"/>
              </a:rPr>
              <a:t>x</a:t>
            </a:r>
            <a:r>
              <a:rPr lang="en-US" altLang="zh-CN" sz="2400" b="1" i="1" baseline="-25000" dirty="0">
                <a:latin typeface="Times New Roman" pitchFamily="18" charset="0"/>
                <a:cs typeface="Times New Roman" pitchFamily="18" charset="0"/>
              </a:rPr>
              <a:t>1 </a:t>
            </a:r>
            <a:r>
              <a:rPr lang="en-US" altLang="zh-CN" sz="2400" b="1" i="1" dirty="0">
                <a:latin typeface="Times New Roman" pitchFamily="18" charset="0"/>
                <a:cs typeface="Times New Roman" pitchFamily="18" charset="0"/>
              </a:rPr>
              <a:t>= 0</a:t>
            </a:r>
            <a:r>
              <a:rPr lang="en-US" altLang="zh-CN" sz="2400" b="1" dirty="0">
                <a:latin typeface="Times New Roman" pitchFamily="18" charset="0"/>
                <a:cs typeface="Times New Roman" pitchFamily="18" charset="0"/>
              </a:rPr>
              <a:t>;</a:t>
            </a:r>
          </a:p>
          <a:p>
            <a:pPr marL="457200" indent="-457200">
              <a:lnSpc>
                <a:spcPct val="110000"/>
              </a:lnSpc>
            </a:pPr>
            <a:r>
              <a:rPr lang="en-US" altLang="zh-CN" sz="2400" b="1" dirty="0">
                <a:latin typeface="Times New Roman" pitchFamily="18" charset="0"/>
                <a:cs typeface="Times New Roman" pitchFamily="18" charset="0"/>
              </a:rPr>
              <a:t>         Else    </a:t>
            </a:r>
            <a:r>
              <a:rPr lang="en-US" altLang="zh-CN" sz="2400" b="1" i="1" dirty="0">
                <a:latin typeface="Times New Roman" pitchFamily="18" charset="0"/>
                <a:cs typeface="Times New Roman" pitchFamily="18" charset="0"/>
              </a:rPr>
              <a:t>x</a:t>
            </a:r>
            <a:r>
              <a:rPr lang="en-US" altLang="zh-CN" sz="2400" b="1" i="1" baseline="-25000" dirty="0">
                <a:latin typeface="Times New Roman" pitchFamily="18" charset="0"/>
                <a:cs typeface="Times New Roman" pitchFamily="18" charset="0"/>
              </a:rPr>
              <a:t>1 </a:t>
            </a:r>
            <a:r>
              <a:rPr lang="en-US" altLang="zh-CN" sz="2400" b="1" i="1" dirty="0">
                <a:latin typeface="Times New Roman" pitchFamily="18" charset="0"/>
                <a:cs typeface="Times New Roman" pitchFamily="18" charset="0"/>
              </a:rPr>
              <a:t>= 1</a:t>
            </a:r>
            <a:r>
              <a:rPr lang="en-US" altLang="zh-CN" sz="2400" b="1" dirty="0">
                <a:latin typeface="Times New Roman" pitchFamily="18" charset="0"/>
                <a:cs typeface="Times New Roman" pitchFamily="18" charset="0"/>
              </a:rPr>
              <a:t>;</a:t>
            </a:r>
          </a:p>
          <a:p>
            <a:pPr marL="457200" indent="-457200">
              <a:lnSpc>
                <a:spcPct val="110000"/>
              </a:lnSpc>
            </a:pPr>
            <a:r>
              <a:rPr lang="en-US" altLang="zh-CN" sz="2400" b="1" dirty="0">
                <a:latin typeface="Times New Roman" pitchFamily="18" charset="0"/>
                <a:ea typeface="宋体" pitchFamily="2" charset="-122"/>
                <a:cs typeface="Times New Roman" pitchFamily="18" charset="0"/>
              </a:rPr>
              <a:t>2.</a:t>
            </a:r>
            <a:r>
              <a:rPr lang="en-US" altLang="zh-CN" sz="2400" b="1" i="1" dirty="0">
                <a:latin typeface="Times New Roman" pitchFamily="18" charset="0"/>
                <a:ea typeface="宋体" pitchFamily="2" charset="-122"/>
                <a:cs typeface="Times New Roman" pitchFamily="18" charset="0"/>
              </a:rPr>
              <a:t> </a:t>
            </a:r>
            <a:r>
              <a:rPr lang="zh-CN" altLang="en-US" sz="2400" b="1" dirty="0">
                <a:latin typeface="Times New Roman" pitchFamily="18" charset="0"/>
                <a:cs typeface="Times New Roman" pitchFamily="18" charset="0"/>
              </a:rPr>
              <a:t>如果 </a:t>
            </a:r>
            <a:r>
              <a:rPr lang="en-US" altLang="zh-CN" sz="2400" b="1" i="1" dirty="0">
                <a:latin typeface="Times New Roman" pitchFamily="18" charset="0"/>
                <a:cs typeface="Times New Roman" pitchFamily="18" charset="0"/>
              </a:rPr>
              <a:t>x</a:t>
            </a:r>
            <a:r>
              <a:rPr lang="en-US" altLang="zh-CN" sz="2400" b="1" i="1" baseline="-25000" dirty="0">
                <a:latin typeface="Times New Roman" pitchFamily="18" charset="0"/>
                <a:cs typeface="Times New Roman" pitchFamily="18" charset="0"/>
              </a:rPr>
              <a:t>1</a:t>
            </a:r>
            <a:r>
              <a:rPr lang="en-US" altLang="zh-CN" sz="2400" b="1" i="1" dirty="0">
                <a:latin typeface="Times New Roman" pitchFamily="18" charset="0"/>
                <a:cs typeface="Times New Roman" pitchFamily="18" charset="0"/>
              </a:rPr>
              <a:t>=0,</a:t>
            </a:r>
            <a:r>
              <a:rPr lang="en-US" altLang="zh-CN" sz="2400" b="1" dirty="0">
                <a:latin typeface="Times New Roman" pitchFamily="18" charset="0"/>
                <a:ea typeface="宋体" pitchFamily="2" charset="-122"/>
                <a:cs typeface="Times New Roman" pitchFamily="18" charset="0"/>
              </a:rPr>
              <a:t>  </a:t>
            </a:r>
            <a:r>
              <a:rPr lang="zh-CN" altLang="en-US" sz="2400" b="1" dirty="0">
                <a:latin typeface="Times New Roman" pitchFamily="18" charset="0"/>
                <a:cs typeface="Times New Roman" pitchFamily="18" charset="0"/>
              </a:rPr>
              <a:t>由</a:t>
            </a:r>
            <a:r>
              <a:rPr lang="en-US" altLang="zh-CN" sz="2400" b="1" i="1" dirty="0">
                <a:latin typeface="Times New Roman" pitchFamily="18" charset="0"/>
                <a:cs typeface="Times New Roman" pitchFamily="18" charset="0"/>
              </a:rPr>
              <a:t>m(2, C)</a:t>
            </a:r>
            <a:r>
              <a:rPr lang="zh-CN" altLang="en-US" sz="2400" b="1" dirty="0">
                <a:latin typeface="Times New Roman" pitchFamily="18" charset="0"/>
                <a:cs typeface="Times New Roman" pitchFamily="18" charset="0"/>
              </a:rPr>
              <a:t>继续构造最优解</a:t>
            </a:r>
            <a:r>
              <a:rPr lang="en-US" altLang="zh-CN" sz="2400" b="1" dirty="0">
                <a:latin typeface="Times New Roman" pitchFamily="18" charset="0"/>
                <a:cs typeface="Times New Roman" pitchFamily="18" charset="0"/>
              </a:rPr>
              <a:t>;</a:t>
            </a:r>
          </a:p>
          <a:p>
            <a:pPr marL="457200" indent="-457200">
              <a:lnSpc>
                <a:spcPct val="110000"/>
              </a:lnSpc>
            </a:pPr>
            <a:r>
              <a:rPr lang="en-US" altLang="zh-CN" sz="2400" b="1" dirty="0">
                <a:latin typeface="Times New Roman" pitchFamily="18" charset="0"/>
                <a:cs typeface="Times New Roman" pitchFamily="18" charset="0"/>
              </a:rPr>
              <a:t>3. </a:t>
            </a:r>
            <a:r>
              <a:rPr lang="zh-CN" altLang="en-US" sz="2400" b="1" dirty="0">
                <a:latin typeface="Times New Roman" pitchFamily="18" charset="0"/>
                <a:cs typeface="Times New Roman" pitchFamily="18" charset="0"/>
              </a:rPr>
              <a:t>如果 </a:t>
            </a:r>
            <a:r>
              <a:rPr lang="en-US" altLang="zh-CN" sz="2400" b="1" i="1" dirty="0">
                <a:latin typeface="Times New Roman" pitchFamily="18" charset="0"/>
                <a:cs typeface="Times New Roman" pitchFamily="18" charset="0"/>
              </a:rPr>
              <a:t>x</a:t>
            </a:r>
            <a:r>
              <a:rPr lang="en-US" altLang="zh-CN" sz="2400" b="1" i="1" baseline="-25000" dirty="0">
                <a:latin typeface="Times New Roman" pitchFamily="18" charset="0"/>
                <a:cs typeface="Times New Roman" pitchFamily="18" charset="0"/>
              </a:rPr>
              <a:t>1</a:t>
            </a:r>
            <a:r>
              <a:rPr lang="en-US" altLang="zh-CN" sz="2400" b="1" i="1" dirty="0">
                <a:latin typeface="Times New Roman" pitchFamily="18" charset="0"/>
                <a:cs typeface="Times New Roman" pitchFamily="18" charset="0"/>
              </a:rPr>
              <a:t>=1</a:t>
            </a:r>
            <a:r>
              <a:rPr lang="en-US" altLang="zh-CN" sz="2400" b="1" dirty="0">
                <a:latin typeface="Times New Roman" pitchFamily="18" charset="0"/>
                <a:cs typeface="Times New Roman" pitchFamily="18" charset="0"/>
              </a:rPr>
              <a:t>,  </a:t>
            </a:r>
            <a:r>
              <a:rPr lang="zh-CN" altLang="en-US" sz="2400" b="1" dirty="0">
                <a:latin typeface="Times New Roman" pitchFamily="18" charset="0"/>
                <a:cs typeface="Times New Roman" pitchFamily="18" charset="0"/>
              </a:rPr>
              <a:t>由</a:t>
            </a:r>
            <a:r>
              <a:rPr lang="en-US" altLang="zh-CN" sz="2400" b="1" i="1" dirty="0">
                <a:latin typeface="Times New Roman" pitchFamily="18" charset="0"/>
                <a:cs typeface="Times New Roman" pitchFamily="18" charset="0"/>
              </a:rPr>
              <a:t>m(2, C-w</a:t>
            </a:r>
            <a:r>
              <a:rPr lang="en-US" altLang="zh-CN" sz="2400" b="1" i="1" baseline="-25000" dirty="0">
                <a:latin typeface="Times New Roman" pitchFamily="18" charset="0"/>
                <a:cs typeface="Times New Roman" pitchFamily="18" charset="0"/>
              </a:rPr>
              <a:t>1</a:t>
            </a:r>
            <a:r>
              <a:rPr lang="en-US" altLang="zh-CN" sz="2400" b="1" i="1" dirty="0">
                <a:latin typeface="Times New Roman" pitchFamily="18" charset="0"/>
                <a:cs typeface="Times New Roman" pitchFamily="18" charset="0"/>
              </a:rPr>
              <a:t>)</a:t>
            </a:r>
            <a:r>
              <a:rPr lang="zh-CN" altLang="en-US" sz="2400" b="1" dirty="0">
                <a:latin typeface="Times New Roman" pitchFamily="18" charset="0"/>
                <a:cs typeface="Times New Roman" pitchFamily="18" charset="0"/>
              </a:rPr>
              <a:t>继续构造最优解</a:t>
            </a:r>
            <a:r>
              <a:rPr lang="en-US" altLang="zh-CN" sz="2400" b="1" dirty="0">
                <a:latin typeface="Times New Roman" pitchFamily="18" charset="0"/>
                <a:cs typeface="Times New Roman" pitchFamily="18" charset="0"/>
              </a:rPr>
              <a:t>.</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华文琥珀" pitchFamily="2" charset="-122"/>
              </a:rPr>
              <a:t>0-1</a:t>
            </a:r>
            <a:r>
              <a:rPr lang="zh-CN" altLang="en-US" dirty="0">
                <a:latin typeface="华文琥珀" pitchFamily="2" charset="-122"/>
              </a:rPr>
              <a:t>背包问题（动态规划方法）</a:t>
            </a:r>
            <a:endParaRPr lang="zh-CN" altLang="en-US" dirty="0"/>
          </a:p>
        </p:txBody>
      </p:sp>
      <p:sp>
        <p:nvSpPr>
          <p:cNvPr id="3" name="内容占位符 2"/>
          <p:cNvSpPr>
            <a:spLocks noGrp="1"/>
          </p:cNvSpPr>
          <p:nvPr>
            <p:ph idx="1"/>
          </p:nvPr>
        </p:nvSpPr>
        <p:spPr/>
        <p:txBody>
          <a:bodyPr/>
          <a:lstStyle/>
          <a:p>
            <a:pPr algn="just">
              <a:buFontTx/>
              <a:buChar char="•"/>
            </a:pPr>
            <a:r>
              <a:rPr lang="zh-CN" altLang="en-US" sz="3600" b="1" dirty="0">
                <a:latin typeface="华文行楷" pitchFamily="2" charset="-122"/>
              </a:rPr>
              <a:t>时间复杂性</a:t>
            </a:r>
          </a:p>
          <a:p>
            <a:pPr lvl="1" algn="just">
              <a:buFontTx/>
              <a:buChar char="–"/>
            </a:pPr>
            <a:r>
              <a:rPr lang="zh-CN" altLang="en-US" sz="3200" b="1" dirty="0">
                <a:latin typeface="华文行楷" pitchFamily="2" charset="-122"/>
              </a:rPr>
              <a:t>计算代价的时间</a:t>
            </a:r>
            <a:endParaRPr lang="en-US" altLang="zh-CN" sz="3600" b="1" dirty="0">
              <a:latin typeface="华文行楷" pitchFamily="2" charset="-122"/>
            </a:endParaRPr>
          </a:p>
          <a:p>
            <a:pPr lvl="2" algn="just"/>
            <a:r>
              <a:rPr lang="en-US" altLang="zh-CN" sz="3200" b="1" i="1" dirty="0">
                <a:solidFill>
                  <a:schemeClr val="accent2"/>
                </a:solidFill>
              </a:rPr>
              <a:t>O(</a:t>
            </a:r>
            <a:r>
              <a:rPr lang="en-US" altLang="zh-CN" sz="3200" b="1" i="1" dirty="0" err="1">
                <a:solidFill>
                  <a:schemeClr val="accent2"/>
                </a:solidFill>
              </a:rPr>
              <a:t>Cn</a:t>
            </a:r>
            <a:r>
              <a:rPr lang="en-US" altLang="zh-CN" sz="3200" b="1" i="1" dirty="0">
                <a:solidFill>
                  <a:schemeClr val="accent2"/>
                </a:solidFill>
              </a:rPr>
              <a:t>)</a:t>
            </a:r>
          </a:p>
          <a:p>
            <a:pPr lvl="1" algn="just">
              <a:buFontTx/>
              <a:buChar char="–"/>
            </a:pPr>
            <a:r>
              <a:rPr lang="zh-CN" altLang="en-US" sz="3200" b="1" dirty="0"/>
              <a:t>构造最优解的时间</a:t>
            </a:r>
            <a:r>
              <a:rPr lang="en-US" altLang="zh-CN" sz="3200" b="1" dirty="0"/>
              <a:t>: </a:t>
            </a:r>
            <a:r>
              <a:rPr lang="en-US" altLang="zh-CN" sz="3200" b="1" i="1" dirty="0">
                <a:solidFill>
                  <a:schemeClr val="accent2"/>
                </a:solidFill>
              </a:rPr>
              <a:t>O(n)</a:t>
            </a:r>
          </a:p>
          <a:p>
            <a:pPr lvl="1" algn="just">
              <a:buFontTx/>
              <a:buChar char="–"/>
            </a:pPr>
            <a:r>
              <a:rPr lang="zh-CN" altLang="en-US" sz="3200" b="1" dirty="0"/>
              <a:t>总时间复杂性为：</a:t>
            </a:r>
            <a:r>
              <a:rPr lang="en-US" altLang="zh-CN" sz="3200" b="1" i="1" dirty="0">
                <a:solidFill>
                  <a:schemeClr val="accent2"/>
                </a:solidFill>
              </a:rPr>
              <a:t>O(</a:t>
            </a:r>
            <a:r>
              <a:rPr lang="en-US" altLang="zh-CN" sz="3200" b="1" i="1" dirty="0" err="1">
                <a:solidFill>
                  <a:schemeClr val="accent2"/>
                </a:solidFill>
              </a:rPr>
              <a:t>Cn</a:t>
            </a:r>
            <a:r>
              <a:rPr lang="en-US" altLang="zh-CN" sz="3200" b="1" i="1" dirty="0">
                <a:solidFill>
                  <a:schemeClr val="accent2"/>
                </a:solidFill>
              </a:rPr>
              <a:t>)</a:t>
            </a:r>
          </a:p>
          <a:p>
            <a:pPr algn="just">
              <a:buFontTx/>
              <a:buChar char="•"/>
            </a:pPr>
            <a:r>
              <a:rPr lang="zh-CN" altLang="en-US" sz="3600" b="1" dirty="0">
                <a:latin typeface="华文行楷" pitchFamily="2" charset="-122"/>
              </a:rPr>
              <a:t>空间复杂性</a:t>
            </a:r>
            <a:r>
              <a:rPr lang="zh-CN" altLang="en-US" sz="4000" b="1" dirty="0">
                <a:latin typeface="华文行楷" pitchFamily="2" charset="-122"/>
              </a:rPr>
              <a:t> </a:t>
            </a:r>
          </a:p>
          <a:p>
            <a:pPr lvl="1" algn="just">
              <a:buFontTx/>
              <a:buChar char="–"/>
            </a:pPr>
            <a:r>
              <a:rPr lang="en-US" altLang="zh-CN" sz="3200" b="1" i="1" dirty="0">
                <a:solidFill>
                  <a:schemeClr val="accent2"/>
                </a:solidFill>
              </a:rPr>
              <a:t>O(</a:t>
            </a:r>
            <a:r>
              <a:rPr lang="en-US" altLang="zh-CN" sz="3200" b="1" i="1" dirty="0" err="1">
                <a:solidFill>
                  <a:schemeClr val="accent2"/>
                </a:solidFill>
              </a:rPr>
              <a:t>Cn</a:t>
            </a:r>
            <a:r>
              <a:rPr lang="en-US" altLang="zh-CN" sz="3200" b="1" i="1" dirty="0">
                <a:solidFill>
                  <a:schemeClr val="accent2"/>
                </a:solidFill>
              </a:rPr>
              <a:t>)</a:t>
            </a:r>
          </a:p>
          <a:p>
            <a:endParaRPr lang="zh-CN" altLang="en-US" dirty="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最优二叉搜索树</a:t>
            </a:r>
          </a:p>
        </p:txBody>
      </p:sp>
      <p:sp>
        <p:nvSpPr>
          <p:cNvPr id="3" name="内容占位符 2"/>
          <p:cNvSpPr>
            <a:spLocks noGrp="1"/>
          </p:cNvSpPr>
          <p:nvPr>
            <p:ph idx="1"/>
          </p:nvPr>
        </p:nvSpPr>
        <p:spPr/>
        <p:txBody>
          <a:bodyPr/>
          <a:lstStyle/>
          <a:p>
            <a:r>
              <a:rPr lang="zh-CN" altLang="en-US" dirty="0"/>
              <a:t>搜索问题</a:t>
            </a:r>
            <a:endParaRPr lang="en-US" altLang="zh-CN" dirty="0"/>
          </a:p>
          <a:p>
            <a:pPr lvl="1"/>
            <a:r>
              <a:rPr lang="zh-CN" altLang="en-US" dirty="0"/>
              <a:t>给定</a:t>
            </a:r>
            <a:r>
              <a:rPr lang="zh-CN" altLang="en-US" b="1" dirty="0">
                <a:solidFill>
                  <a:srgbClr val="FF0000"/>
                </a:solidFill>
              </a:rPr>
              <a:t>有序</a:t>
            </a:r>
            <a:r>
              <a:rPr lang="zh-CN" altLang="en-US" dirty="0"/>
              <a:t>数组，例如</a:t>
            </a:r>
            <a:r>
              <a:rPr lang="en-US" altLang="zh-CN" dirty="0"/>
              <a:t>a[]=3, 12, 15, 23, 29, 37, 45</a:t>
            </a:r>
          </a:p>
          <a:p>
            <a:pPr lvl="1"/>
            <a:r>
              <a:rPr lang="zh-CN" altLang="en-US" dirty="0"/>
              <a:t>判断元素</a:t>
            </a:r>
            <a:r>
              <a:rPr lang="en-US" altLang="zh-CN" dirty="0"/>
              <a:t>x</a:t>
            </a:r>
            <a:r>
              <a:rPr lang="zh-CN" altLang="en-US" dirty="0"/>
              <a:t>是否在数组中，及其在数组中（待插入）的位置</a:t>
            </a:r>
            <a:endParaRPr lang="en-US" altLang="zh-CN" dirty="0"/>
          </a:p>
          <a:p>
            <a:endParaRPr lang="zh-CN" altLang="en-US" dirty="0"/>
          </a:p>
        </p:txBody>
      </p:sp>
      <p:pic>
        <p:nvPicPr>
          <p:cNvPr id="65538" name="Picture 2"/>
          <p:cNvPicPr>
            <a:picLocks noChangeAspect="1" noChangeArrowheads="1"/>
          </p:cNvPicPr>
          <p:nvPr/>
        </p:nvPicPr>
        <p:blipFill>
          <a:blip r:embed="rId2"/>
          <a:srcRect/>
          <a:stretch>
            <a:fillRect/>
          </a:stretch>
        </p:blipFill>
        <p:spPr bwMode="auto">
          <a:xfrm>
            <a:off x="1857356" y="3143248"/>
            <a:ext cx="595258" cy="3429024"/>
          </a:xfrm>
          <a:prstGeom prst="rect">
            <a:avLst/>
          </a:prstGeom>
          <a:noFill/>
          <a:ln w="9525">
            <a:noFill/>
            <a:miter lim="800000"/>
            <a:headEnd/>
            <a:tailEnd/>
          </a:ln>
          <a:effectLst/>
        </p:spPr>
      </p:pic>
      <p:pic>
        <p:nvPicPr>
          <p:cNvPr id="65539" name="Picture 3"/>
          <p:cNvPicPr>
            <a:picLocks noChangeAspect="1" noChangeArrowheads="1"/>
          </p:cNvPicPr>
          <p:nvPr/>
        </p:nvPicPr>
        <p:blipFill>
          <a:blip r:embed="rId3"/>
          <a:srcRect/>
          <a:stretch>
            <a:fillRect/>
          </a:stretch>
        </p:blipFill>
        <p:spPr bwMode="auto">
          <a:xfrm>
            <a:off x="3214678" y="3357562"/>
            <a:ext cx="4429125" cy="1724025"/>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5538"/>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655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最优二叉搜索树</a:t>
            </a:r>
          </a:p>
        </p:txBody>
      </p:sp>
      <p:sp>
        <p:nvSpPr>
          <p:cNvPr id="3" name="内容占位符 2"/>
          <p:cNvSpPr>
            <a:spLocks noGrp="1"/>
          </p:cNvSpPr>
          <p:nvPr>
            <p:ph idx="1"/>
          </p:nvPr>
        </p:nvSpPr>
        <p:spPr>
          <a:xfrm>
            <a:off x="533400" y="3000372"/>
            <a:ext cx="7772400" cy="3248028"/>
          </a:xfrm>
        </p:spPr>
        <p:txBody>
          <a:bodyPr/>
          <a:lstStyle/>
          <a:p>
            <a:r>
              <a:rPr lang="zh-CN" altLang="en-US" dirty="0"/>
              <a:t>二叉搜索树</a:t>
            </a:r>
            <a:endParaRPr lang="en-US" altLang="zh-CN" dirty="0"/>
          </a:p>
          <a:p>
            <a:pPr lvl="1"/>
            <a:r>
              <a:rPr lang="zh-CN" altLang="en-US" dirty="0"/>
              <a:t>内节点：</a:t>
            </a:r>
            <a:r>
              <a:rPr lang="en-US" altLang="zh-CN" i="1" dirty="0"/>
              <a:t>x</a:t>
            </a:r>
            <a:r>
              <a:rPr lang="en-US" altLang="zh-CN" baseline="-25000" dirty="0"/>
              <a:t>1</a:t>
            </a:r>
            <a:r>
              <a:rPr lang="en-US" altLang="zh-CN" dirty="0"/>
              <a:t>, </a:t>
            </a:r>
            <a:r>
              <a:rPr lang="en-US" altLang="zh-CN" i="1" dirty="0"/>
              <a:t>x</a:t>
            </a:r>
            <a:r>
              <a:rPr lang="en-US" altLang="zh-CN" baseline="-25000" dirty="0"/>
              <a:t>2</a:t>
            </a:r>
            <a:r>
              <a:rPr lang="en-US" altLang="zh-CN" dirty="0"/>
              <a:t>, …, </a:t>
            </a:r>
            <a:r>
              <a:rPr lang="en-US" altLang="zh-CN" i="1" dirty="0" err="1"/>
              <a:t>x</a:t>
            </a:r>
            <a:r>
              <a:rPr lang="en-US" altLang="zh-CN" i="1" baseline="-25000" dirty="0" err="1"/>
              <a:t>n</a:t>
            </a:r>
            <a:endParaRPr lang="en-US" altLang="zh-CN" i="1" baseline="-25000" dirty="0"/>
          </a:p>
          <a:p>
            <a:pPr lvl="1"/>
            <a:r>
              <a:rPr lang="zh-CN" altLang="en-US" dirty="0"/>
              <a:t>叶节点：</a:t>
            </a:r>
            <a:r>
              <a:rPr lang="en-US" altLang="zh-CN" dirty="0"/>
              <a:t>(-</a:t>
            </a:r>
            <a:r>
              <a:rPr lang="en-US" altLang="zh-CN" dirty="0">
                <a:sym typeface="Symbol"/>
              </a:rPr>
              <a:t>, </a:t>
            </a:r>
            <a:r>
              <a:rPr lang="en-US" altLang="zh-CN" i="1" dirty="0"/>
              <a:t>x</a:t>
            </a:r>
            <a:r>
              <a:rPr lang="en-US" altLang="zh-CN" baseline="-25000" dirty="0"/>
              <a:t>1</a:t>
            </a:r>
            <a:r>
              <a:rPr lang="en-US" altLang="zh-CN" dirty="0"/>
              <a:t>), (</a:t>
            </a:r>
            <a:r>
              <a:rPr lang="en-US" altLang="zh-CN" i="1" dirty="0"/>
              <a:t>x</a:t>
            </a:r>
            <a:r>
              <a:rPr lang="en-US" altLang="zh-CN" baseline="-25000" dirty="0"/>
              <a:t>1</a:t>
            </a:r>
            <a:r>
              <a:rPr lang="en-US" altLang="zh-CN" dirty="0"/>
              <a:t>, </a:t>
            </a:r>
            <a:r>
              <a:rPr lang="en-US" altLang="zh-CN" i="1" dirty="0"/>
              <a:t>x</a:t>
            </a:r>
            <a:r>
              <a:rPr lang="en-US" altLang="zh-CN" baseline="-25000" dirty="0"/>
              <a:t>2</a:t>
            </a:r>
            <a:r>
              <a:rPr lang="en-US" altLang="zh-CN" dirty="0"/>
              <a:t>), …, (</a:t>
            </a:r>
            <a:r>
              <a:rPr lang="en-US" altLang="zh-CN" i="1" dirty="0" err="1"/>
              <a:t>x</a:t>
            </a:r>
            <a:r>
              <a:rPr lang="en-US" altLang="zh-CN" i="1" baseline="-25000" dirty="0" err="1"/>
              <a:t>n</a:t>
            </a:r>
            <a:r>
              <a:rPr lang="en-US" altLang="zh-CN" dirty="0"/>
              <a:t>, +</a:t>
            </a:r>
            <a:r>
              <a:rPr lang="en-US" altLang="zh-CN" dirty="0">
                <a:sym typeface="Symbol"/>
              </a:rPr>
              <a:t> </a:t>
            </a:r>
            <a:r>
              <a:rPr lang="en-US" altLang="zh-CN" dirty="0"/>
              <a:t>)</a:t>
            </a:r>
          </a:p>
          <a:p>
            <a:pPr lvl="1"/>
            <a:r>
              <a:rPr lang="zh-CN" altLang="en-US" dirty="0"/>
              <a:t>对于任意内节点</a:t>
            </a:r>
            <a:r>
              <a:rPr lang="en-US" altLang="zh-CN" dirty="0"/>
              <a:t>x</a:t>
            </a:r>
          </a:p>
          <a:p>
            <a:pPr lvl="2"/>
            <a:r>
              <a:rPr lang="zh-CN" altLang="en-US" dirty="0"/>
              <a:t>左子树中的元素都 小于</a:t>
            </a:r>
            <a:r>
              <a:rPr lang="en-US" altLang="zh-CN" i="1" dirty="0"/>
              <a:t>x</a:t>
            </a:r>
          </a:p>
          <a:p>
            <a:pPr lvl="2"/>
            <a:r>
              <a:rPr lang="zh-CN" altLang="en-US" dirty="0"/>
              <a:t>右子树中的元素都大于</a:t>
            </a:r>
            <a:r>
              <a:rPr lang="en-US" altLang="zh-CN" i="1" dirty="0"/>
              <a:t>x</a:t>
            </a:r>
            <a:endParaRPr lang="zh-CN" altLang="en-US" i="1" dirty="0"/>
          </a:p>
        </p:txBody>
      </p:sp>
      <p:pic>
        <p:nvPicPr>
          <p:cNvPr id="5" name="Picture 5"/>
          <p:cNvPicPr>
            <a:picLocks noChangeAspect="1" noChangeArrowheads="1"/>
          </p:cNvPicPr>
          <p:nvPr/>
        </p:nvPicPr>
        <p:blipFill>
          <a:blip r:embed="rId2"/>
          <a:srcRect/>
          <a:stretch>
            <a:fillRect/>
          </a:stretch>
        </p:blipFill>
        <p:spPr bwMode="auto">
          <a:xfrm>
            <a:off x="2000232" y="1000108"/>
            <a:ext cx="6194126" cy="2000264"/>
          </a:xfrm>
          <a:prstGeom prst="rect">
            <a:avLst/>
          </a:prstGeom>
          <a:noFill/>
          <a:ln w="9525">
            <a:noFill/>
            <a:miter lim="800000"/>
            <a:headEnd/>
            <a:tailEnd/>
          </a:ln>
          <a:effec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矩阵连乘问题</a:t>
            </a:r>
          </a:p>
        </p:txBody>
      </p:sp>
      <p:sp>
        <p:nvSpPr>
          <p:cNvPr id="3" name="内容占位符 2"/>
          <p:cNvSpPr>
            <a:spLocks noGrp="1"/>
          </p:cNvSpPr>
          <p:nvPr>
            <p:ph idx="1"/>
          </p:nvPr>
        </p:nvSpPr>
        <p:spPr/>
        <p:txBody>
          <a:bodyPr/>
          <a:lstStyle/>
          <a:p>
            <a:r>
              <a:rPr lang="zh-CN" altLang="en-US" dirty="0"/>
              <a:t>问题定义</a:t>
            </a:r>
            <a:endParaRPr lang="en-US" altLang="zh-CN" dirty="0"/>
          </a:p>
          <a:p>
            <a:pPr lvl="1"/>
            <a:r>
              <a:rPr lang="zh-CN" altLang="en-US" dirty="0"/>
              <a:t>输入：</a:t>
            </a:r>
            <a:r>
              <a:rPr lang="en-US" altLang="zh-CN" i="1" dirty="0"/>
              <a:t>n</a:t>
            </a:r>
            <a:r>
              <a:rPr lang="zh-CN" altLang="en-US" dirty="0"/>
              <a:t>个矩阵</a:t>
            </a:r>
            <a:r>
              <a:rPr lang="en-US" altLang="zh-CN" dirty="0"/>
              <a:t>A</a:t>
            </a:r>
            <a:r>
              <a:rPr lang="en-US" altLang="zh-CN" baseline="-25000" dirty="0"/>
              <a:t>1</a:t>
            </a:r>
            <a:r>
              <a:rPr lang="en-US" altLang="zh-CN" dirty="0"/>
              <a:t>,A</a:t>
            </a:r>
            <a:r>
              <a:rPr lang="en-US" altLang="zh-CN" baseline="-25000" dirty="0"/>
              <a:t>2</a:t>
            </a:r>
            <a:r>
              <a:rPr lang="en-US" altLang="zh-CN" dirty="0"/>
              <a:t>,…,A</a:t>
            </a:r>
            <a:r>
              <a:rPr lang="en-US" altLang="zh-CN" i="1" baseline="-25000" dirty="0"/>
              <a:t>n</a:t>
            </a:r>
            <a:r>
              <a:rPr lang="en-US" altLang="zh-CN" dirty="0"/>
              <a:t>，</a:t>
            </a:r>
            <a:r>
              <a:rPr lang="zh-CN" altLang="en-US" dirty="0"/>
              <a:t>其中</a:t>
            </a:r>
            <a:r>
              <a:rPr lang="en-US" altLang="zh-CN" dirty="0"/>
              <a:t>A</a:t>
            </a:r>
            <a:r>
              <a:rPr lang="en-US" altLang="zh-CN" baseline="-25000" dirty="0"/>
              <a:t>i</a:t>
            </a:r>
            <a:r>
              <a:rPr lang="zh-CN" altLang="en-US" dirty="0"/>
              <a:t>的维数为</a:t>
            </a:r>
            <a:r>
              <a:rPr lang="en-US" altLang="zh-CN" dirty="0"/>
              <a:t>p</a:t>
            </a:r>
            <a:r>
              <a:rPr lang="en-US" altLang="zh-CN" baseline="-25000" dirty="0"/>
              <a:t>i-1</a:t>
            </a:r>
            <a:r>
              <a:rPr lang="en-US" altLang="zh-CN" dirty="0"/>
              <a:t>×p</a:t>
            </a:r>
            <a:r>
              <a:rPr lang="en-US" altLang="zh-CN" baseline="-25000" dirty="0"/>
              <a:t>i</a:t>
            </a:r>
          </a:p>
          <a:p>
            <a:pPr lvl="2"/>
            <a:r>
              <a:rPr lang="en-US" altLang="zh-CN" dirty="0"/>
              <a:t>A</a:t>
            </a:r>
            <a:r>
              <a:rPr lang="en-US" altLang="zh-CN" baseline="-25000" dirty="0"/>
              <a:t>i </a:t>
            </a:r>
            <a:r>
              <a:rPr lang="zh-CN" altLang="en-US" dirty="0"/>
              <a:t>和</a:t>
            </a:r>
            <a:r>
              <a:rPr lang="en-US" altLang="zh-CN" dirty="0"/>
              <a:t>A</a:t>
            </a:r>
            <a:r>
              <a:rPr lang="en-US" altLang="zh-CN" baseline="-25000" dirty="0"/>
              <a:t>i+1</a:t>
            </a:r>
            <a:r>
              <a:rPr lang="zh-CN" altLang="en-US" dirty="0"/>
              <a:t>是可乘的</a:t>
            </a:r>
            <a:endParaRPr lang="en-US" altLang="zh-CN" dirty="0"/>
          </a:p>
          <a:p>
            <a:pPr lvl="2"/>
            <a:r>
              <a:rPr lang="en-US" altLang="zh-CN" dirty="0"/>
              <a:t>A</a:t>
            </a:r>
            <a:r>
              <a:rPr lang="en-US" altLang="zh-CN" baseline="-25000" dirty="0"/>
              <a:t>i </a:t>
            </a:r>
            <a:r>
              <a:rPr lang="zh-CN" altLang="en-US" dirty="0"/>
              <a:t>的列</a:t>
            </a:r>
            <a:r>
              <a:rPr lang="en-US" altLang="zh-CN" dirty="0"/>
              <a:t>p</a:t>
            </a:r>
            <a:r>
              <a:rPr lang="en-US" altLang="zh-CN" baseline="-25000" dirty="0"/>
              <a:t>i</a:t>
            </a:r>
            <a:r>
              <a:rPr lang="zh-CN" altLang="en-US" dirty="0"/>
              <a:t>等于</a:t>
            </a:r>
            <a:r>
              <a:rPr lang="en-US" altLang="zh-CN" dirty="0"/>
              <a:t>A</a:t>
            </a:r>
            <a:r>
              <a:rPr lang="en-US" altLang="zh-CN" baseline="-25000" dirty="0"/>
              <a:t>i+1</a:t>
            </a:r>
            <a:r>
              <a:rPr lang="zh-CN" altLang="en-US" dirty="0"/>
              <a:t>的行</a:t>
            </a:r>
            <a:r>
              <a:rPr lang="en-US" altLang="zh-CN" dirty="0"/>
              <a:t>p</a:t>
            </a:r>
            <a:r>
              <a:rPr lang="en-US" altLang="zh-CN" baseline="-25000" dirty="0"/>
              <a:t>i</a:t>
            </a:r>
            <a:endParaRPr lang="en-US" altLang="zh-CN" dirty="0"/>
          </a:p>
          <a:p>
            <a:pPr lvl="1"/>
            <a:r>
              <a:rPr lang="zh-CN" altLang="en-US" dirty="0"/>
              <a:t>输出：连乘积</a:t>
            </a:r>
            <a:r>
              <a:rPr lang="en-US" altLang="zh-CN" dirty="0"/>
              <a:t>A</a:t>
            </a:r>
            <a:r>
              <a:rPr lang="en-US" altLang="zh-CN" baseline="-25000" dirty="0"/>
              <a:t>1</a:t>
            </a:r>
            <a:r>
              <a:rPr lang="en-US" altLang="zh-CN" dirty="0"/>
              <a:t>A</a:t>
            </a:r>
            <a:r>
              <a:rPr lang="en-US" altLang="zh-CN" baseline="-25000" dirty="0"/>
              <a:t>2</a:t>
            </a:r>
            <a:r>
              <a:rPr lang="en-US" altLang="zh-CN" dirty="0"/>
              <a:t>…A</a:t>
            </a:r>
            <a:r>
              <a:rPr lang="en-US" altLang="zh-CN" i="1" baseline="-25000" dirty="0"/>
              <a:t>n</a:t>
            </a:r>
          </a:p>
          <a:p>
            <a:pPr lvl="1"/>
            <a:r>
              <a:rPr lang="zh-CN" altLang="en-US" dirty="0">
                <a:latin typeface="+mn-ea"/>
              </a:rPr>
              <a:t>优化目标：最小的计算代价（最优的计算次序）</a:t>
            </a:r>
            <a:endParaRPr lang="en-US" altLang="zh-CN" dirty="0">
              <a:latin typeface="+mn-ea"/>
            </a:endParaRPr>
          </a:p>
          <a:p>
            <a:pPr lvl="2"/>
            <a:r>
              <a:rPr lang="zh-CN" altLang="en-US" dirty="0">
                <a:latin typeface="+mn-ea"/>
              </a:rPr>
              <a:t>矩阵乘法的代价：</a:t>
            </a:r>
            <a:r>
              <a:rPr lang="zh-CN" altLang="en-US" dirty="0">
                <a:solidFill>
                  <a:srgbClr val="FF0000"/>
                </a:solidFill>
                <a:latin typeface="+mn-ea"/>
              </a:rPr>
              <a:t>乘法次数</a:t>
            </a:r>
            <a:endParaRPr lang="en-US" altLang="zh-CN" dirty="0">
              <a:solidFill>
                <a:srgbClr val="FF0000"/>
              </a:solidFill>
              <a:latin typeface="+mn-ea"/>
            </a:endParaRPr>
          </a:p>
          <a:p>
            <a:pPr lvl="2"/>
            <a:r>
              <a:rPr lang="zh-CN" altLang="en-US" dirty="0"/>
              <a:t>例如，</a:t>
            </a:r>
            <a:r>
              <a:rPr lang="zh-CN" altLang="en-US" dirty="0">
                <a:solidFill>
                  <a:srgbClr val="FF0000"/>
                </a:solidFill>
              </a:rPr>
              <a:t>若</a:t>
            </a:r>
            <a:r>
              <a:rPr lang="en-US" altLang="zh-CN" dirty="0">
                <a:solidFill>
                  <a:srgbClr val="FF0000"/>
                </a:solidFill>
              </a:rPr>
              <a:t>A </a:t>
            </a:r>
            <a:r>
              <a:rPr lang="zh-CN" altLang="en-US" dirty="0">
                <a:solidFill>
                  <a:srgbClr val="FF0000"/>
                </a:solidFill>
              </a:rPr>
              <a:t>是</a:t>
            </a:r>
            <a:r>
              <a:rPr lang="en-US" altLang="zh-CN" dirty="0">
                <a:solidFill>
                  <a:srgbClr val="FF0000"/>
                </a:solidFill>
              </a:rPr>
              <a:t>p ×q </a:t>
            </a:r>
            <a:r>
              <a:rPr lang="zh-CN" altLang="en-US" dirty="0">
                <a:solidFill>
                  <a:srgbClr val="FF0000"/>
                </a:solidFill>
              </a:rPr>
              <a:t>矩阵，</a:t>
            </a:r>
            <a:r>
              <a:rPr lang="en-US" altLang="zh-CN" dirty="0">
                <a:solidFill>
                  <a:srgbClr val="FF0000"/>
                </a:solidFill>
              </a:rPr>
              <a:t>B </a:t>
            </a:r>
            <a:r>
              <a:rPr lang="zh-CN" altLang="en-US" dirty="0">
                <a:solidFill>
                  <a:srgbClr val="FF0000"/>
                </a:solidFill>
              </a:rPr>
              <a:t>是</a:t>
            </a:r>
            <a:r>
              <a:rPr lang="en-US" altLang="zh-CN" dirty="0">
                <a:solidFill>
                  <a:srgbClr val="FF0000"/>
                </a:solidFill>
              </a:rPr>
              <a:t>q ×r </a:t>
            </a:r>
            <a:r>
              <a:rPr lang="zh-CN" altLang="en-US" dirty="0">
                <a:solidFill>
                  <a:srgbClr val="FF0000"/>
                </a:solidFill>
              </a:rPr>
              <a:t>矩阵，则</a:t>
            </a:r>
            <a:r>
              <a:rPr lang="en-US" altLang="zh-CN" dirty="0">
                <a:solidFill>
                  <a:srgbClr val="FF0000"/>
                </a:solidFill>
              </a:rPr>
              <a:t>A ×B </a:t>
            </a:r>
            <a:r>
              <a:rPr lang="zh-CN" altLang="en-US" dirty="0">
                <a:solidFill>
                  <a:srgbClr val="FF0000"/>
                </a:solidFill>
              </a:rPr>
              <a:t>的代价是</a:t>
            </a:r>
            <a:r>
              <a:rPr lang="en-US" altLang="zh-CN" dirty="0" err="1">
                <a:solidFill>
                  <a:srgbClr val="FF0000"/>
                </a:solidFill>
              </a:rPr>
              <a:t>pqr</a:t>
            </a:r>
            <a:r>
              <a:rPr lang="en-US" altLang="zh-CN" dirty="0">
                <a:solidFill>
                  <a:srgbClr val="FF0000"/>
                </a:solidFill>
              </a:rPr>
              <a:t>。</a:t>
            </a:r>
          </a:p>
          <a:p>
            <a:pPr lvl="1"/>
            <a:r>
              <a:rPr lang="zh-CN" altLang="en-US" dirty="0">
                <a:latin typeface="楷体_GB2312" pitchFamily="49" charset="-122"/>
                <a:ea typeface="楷体_GB2312" pitchFamily="49" charset="-122"/>
              </a:rPr>
              <a:t>由于矩阵乘法满足结合律，所以计算矩阵的连乘可以有许多不同的计算次序。这种计算次序可以用</a:t>
            </a:r>
            <a:r>
              <a:rPr lang="zh-CN" altLang="en-US" b="1" dirty="0">
                <a:solidFill>
                  <a:srgbClr val="FF0000"/>
                </a:solidFill>
                <a:latin typeface="楷体_GB2312" pitchFamily="49" charset="-122"/>
                <a:ea typeface="楷体_GB2312" pitchFamily="49" charset="-122"/>
              </a:rPr>
              <a:t>加括号</a:t>
            </a:r>
            <a:r>
              <a:rPr lang="zh-CN" altLang="en-US" dirty="0">
                <a:latin typeface="楷体_GB2312" pitchFamily="49" charset="-122"/>
                <a:ea typeface="楷体_GB2312" pitchFamily="49" charset="-122"/>
              </a:rPr>
              <a:t>的方式来确定。</a:t>
            </a:r>
            <a:endParaRPr lang="en-US" altLang="zh-CN" dirty="0">
              <a:latin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 calcmode="lin" valueType="num">
                                      <p:cBhvr additive="base">
                                        <p:cTn id="1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最优二叉搜索树</a:t>
            </a:r>
          </a:p>
        </p:txBody>
      </p:sp>
      <p:sp>
        <p:nvSpPr>
          <p:cNvPr id="3" name="内容占位符 2"/>
          <p:cNvSpPr>
            <a:spLocks noGrp="1"/>
          </p:cNvSpPr>
          <p:nvPr>
            <p:ph idx="1"/>
          </p:nvPr>
        </p:nvSpPr>
        <p:spPr/>
        <p:txBody>
          <a:bodyPr/>
          <a:lstStyle/>
          <a:p>
            <a:r>
              <a:rPr lang="zh-CN" altLang="en-US" dirty="0"/>
              <a:t>最优二叉搜索问题</a:t>
            </a:r>
            <a:endParaRPr lang="en-US" altLang="zh-CN" dirty="0"/>
          </a:p>
          <a:p>
            <a:pPr lvl="1"/>
            <a:r>
              <a:rPr lang="zh-CN" altLang="en-US" dirty="0"/>
              <a:t>输入</a:t>
            </a:r>
            <a:endParaRPr lang="en-US" altLang="zh-CN" dirty="0"/>
          </a:p>
          <a:p>
            <a:pPr lvl="2"/>
            <a:r>
              <a:rPr lang="zh-CN" altLang="en-US" sz="2400" dirty="0"/>
              <a:t>有序数集合</a:t>
            </a:r>
            <a:r>
              <a:rPr lang="en-US" altLang="zh-CN" sz="2400" dirty="0"/>
              <a:t>{</a:t>
            </a:r>
            <a:r>
              <a:rPr lang="en-US" altLang="zh-CN" sz="2400" i="1" dirty="0"/>
              <a:t>x</a:t>
            </a:r>
            <a:r>
              <a:rPr lang="en-US" altLang="zh-CN" sz="2400" baseline="-25000" dirty="0"/>
              <a:t>1</a:t>
            </a:r>
            <a:r>
              <a:rPr lang="en-US" altLang="zh-CN" sz="2400" dirty="0"/>
              <a:t>, </a:t>
            </a:r>
            <a:r>
              <a:rPr lang="en-US" altLang="zh-CN" sz="2400" i="1" dirty="0"/>
              <a:t>x</a:t>
            </a:r>
            <a:r>
              <a:rPr lang="en-US" altLang="zh-CN" sz="2400" baseline="-25000" dirty="0"/>
              <a:t>2</a:t>
            </a:r>
            <a:r>
              <a:rPr lang="en-US" altLang="zh-CN" sz="2400" dirty="0"/>
              <a:t>, …, </a:t>
            </a:r>
            <a:r>
              <a:rPr lang="en-US" altLang="zh-CN" sz="2400" i="1" dirty="0" err="1"/>
              <a:t>x</a:t>
            </a:r>
            <a:r>
              <a:rPr lang="en-US" altLang="zh-CN" sz="2400" i="1" baseline="-25000" dirty="0" err="1"/>
              <a:t>n</a:t>
            </a:r>
            <a:r>
              <a:rPr lang="en-US" altLang="zh-CN" sz="2400" dirty="0"/>
              <a:t>}</a:t>
            </a:r>
          </a:p>
          <a:p>
            <a:pPr lvl="1"/>
            <a:endParaRPr lang="en-US" altLang="zh-CN" dirty="0"/>
          </a:p>
          <a:p>
            <a:pPr lvl="1"/>
            <a:endParaRPr lang="en-US" altLang="zh-CN" dirty="0"/>
          </a:p>
          <a:p>
            <a:pPr lvl="1"/>
            <a:endParaRPr lang="en-US" altLang="zh-CN" dirty="0"/>
          </a:p>
          <a:p>
            <a:pPr lvl="1"/>
            <a:endParaRPr lang="en-US" altLang="zh-CN" dirty="0"/>
          </a:p>
          <a:p>
            <a:pPr lvl="1"/>
            <a:r>
              <a:rPr lang="zh-CN" altLang="en-US" dirty="0"/>
              <a:t>输出：最优二叉搜索树</a:t>
            </a:r>
            <a:endParaRPr lang="en-US" altLang="zh-CN" dirty="0"/>
          </a:p>
          <a:p>
            <a:pPr lvl="2"/>
            <a:r>
              <a:rPr lang="zh-CN" altLang="en-US" sz="2400" dirty="0"/>
              <a:t>在二叉树中查找的平均路长（比较次数）最小</a:t>
            </a:r>
            <a:endParaRPr lang="en-US" altLang="zh-CN" sz="2400" dirty="0"/>
          </a:p>
          <a:p>
            <a:pPr lvl="1"/>
            <a:endParaRPr lang="zh-CN" altLang="en-US" dirty="0"/>
          </a:p>
        </p:txBody>
      </p:sp>
      <p:graphicFrame>
        <p:nvGraphicFramePr>
          <p:cNvPr id="6" name="对象 5"/>
          <p:cNvGraphicFramePr>
            <a:graphicFrameLocks noChangeAspect="1"/>
          </p:cNvGraphicFramePr>
          <p:nvPr/>
        </p:nvGraphicFramePr>
        <p:xfrm>
          <a:off x="5964238" y="1357313"/>
          <a:ext cx="2074862" cy="885825"/>
        </p:xfrm>
        <a:graphic>
          <a:graphicData uri="http://schemas.openxmlformats.org/presentationml/2006/ole">
            <mc:AlternateContent xmlns:mc="http://schemas.openxmlformats.org/markup-compatibility/2006">
              <mc:Choice xmlns:v="urn:schemas-microsoft-com:vml" Requires="v">
                <p:oleObj spid="_x0000_s66970" name="Equation" r:id="rId4" imgW="1041120" imgH="444240" progId="Equation.3">
                  <p:embed/>
                </p:oleObj>
              </mc:Choice>
              <mc:Fallback>
                <p:oleObj name="Equation" r:id="rId4" imgW="1041120" imgH="44424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4238" y="1357313"/>
                        <a:ext cx="2074862"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363889348"/>
              </p:ext>
            </p:extLst>
          </p:nvPr>
        </p:nvGraphicFramePr>
        <p:xfrm>
          <a:off x="857224" y="3000372"/>
          <a:ext cx="7643865" cy="904835"/>
        </p:xfrm>
        <a:graphic>
          <a:graphicData uri="http://schemas.openxmlformats.org/drawingml/2006/table">
            <a:tbl>
              <a:tblPr firstRow="1" bandRow="1">
                <a:tableStyleId>{21E4AEA4-8DFA-4A89-87EB-49C32662AFE0}</a:tableStyleId>
              </a:tblPr>
              <a:tblGrid>
                <a:gridCol w="1576054">
                  <a:extLst>
                    <a:ext uri="{9D8B030D-6E8A-4147-A177-3AD203B41FA5}">
                      <a16:colId xmlns:a16="http://schemas.microsoft.com/office/drawing/2014/main" val="20000"/>
                    </a:ext>
                  </a:extLst>
                </a:gridCol>
                <a:gridCol w="1182042">
                  <a:extLst>
                    <a:ext uri="{9D8B030D-6E8A-4147-A177-3AD203B41FA5}">
                      <a16:colId xmlns:a16="http://schemas.microsoft.com/office/drawing/2014/main" val="20001"/>
                    </a:ext>
                  </a:extLst>
                </a:gridCol>
                <a:gridCol w="709225">
                  <a:extLst>
                    <a:ext uri="{9D8B030D-6E8A-4147-A177-3AD203B41FA5}">
                      <a16:colId xmlns:a16="http://schemas.microsoft.com/office/drawing/2014/main" val="20002"/>
                    </a:ext>
                  </a:extLst>
                </a:gridCol>
                <a:gridCol w="945633">
                  <a:extLst>
                    <a:ext uri="{9D8B030D-6E8A-4147-A177-3AD203B41FA5}">
                      <a16:colId xmlns:a16="http://schemas.microsoft.com/office/drawing/2014/main" val="20003"/>
                    </a:ext>
                  </a:extLst>
                </a:gridCol>
                <a:gridCol w="551619">
                  <a:extLst>
                    <a:ext uri="{9D8B030D-6E8A-4147-A177-3AD203B41FA5}">
                      <a16:colId xmlns:a16="http://schemas.microsoft.com/office/drawing/2014/main" val="20004"/>
                    </a:ext>
                  </a:extLst>
                </a:gridCol>
                <a:gridCol w="709225">
                  <a:extLst>
                    <a:ext uri="{9D8B030D-6E8A-4147-A177-3AD203B41FA5}">
                      <a16:colId xmlns:a16="http://schemas.microsoft.com/office/drawing/2014/main" val="20005"/>
                    </a:ext>
                  </a:extLst>
                </a:gridCol>
                <a:gridCol w="630422">
                  <a:extLst>
                    <a:ext uri="{9D8B030D-6E8A-4147-A177-3AD203B41FA5}">
                      <a16:colId xmlns:a16="http://schemas.microsoft.com/office/drawing/2014/main" val="20006"/>
                    </a:ext>
                  </a:extLst>
                </a:gridCol>
                <a:gridCol w="1339645">
                  <a:extLst>
                    <a:ext uri="{9D8B030D-6E8A-4147-A177-3AD203B41FA5}">
                      <a16:colId xmlns:a16="http://schemas.microsoft.com/office/drawing/2014/main" val="20007"/>
                    </a:ext>
                  </a:extLst>
                </a:gridCol>
              </a:tblGrid>
              <a:tr h="508595">
                <a:tc>
                  <a:txBody>
                    <a:bodyPr/>
                    <a:lstStyle/>
                    <a:p>
                      <a:r>
                        <a:rPr lang="en-US" altLang="zh-CN" dirty="0">
                          <a:latin typeface="Arial Unicode MS" pitchFamily="34" charset="-122"/>
                          <a:ea typeface="Arial Unicode MS" pitchFamily="34" charset="-122"/>
                          <a:cs typeface="Arial Unicode MS" pitchFamily="34" charset="-122"/>
                        </a:rPr>
                        <a:t>Node</a:t>
                      </a:r>
                      <a:endParaRPr lang="zh-CN" altLang="en-US" dirty="0">
                        <a:solidFill>
                          <a:schemeClr val="accent2">
                            <a:lumMod val="75000"/>
                          </a:schemeClr>
                        </a:solidFill>
                        <a:latin typeface="Arial Unicode MS" pitchFamily="34" charset="-122"/>
                        <a:ea typeface="Arial Unicode MS" pitchFamily="34" charset="-122"/>
                        <a:cs typeface="Arial Unicode MS" pitchFamily="34" charset="-122"/>
                      </a:endParaRPr>
                    </a:p>
                  </a:txBody>
                  <a:tcPr/>
                </a:tc>
                <a:tc>
                  <a:txBody>
                    <a:bodyPr/>
                    <a:lstStyle/>
                    <a:p>
                      <a:pPr algn="ctr"/>
                      <a:r>
                        <a:rPr lang="en-US" altLang="zh-CN" sz="2000" dirty="0">
                          <a:latin typeface="Times New Roman" pitchFamily="18" charset="0"/>
                          <a:ea typeface="Arial Unicode MS" pitchFamily="34" charset="-122"/>
                          <a:cs typeface="Times New Roman" pitchFamily="18" charset="0"/>
                        </a:rPr>
                        <a:t>(-</a:t>
                      </a:r>
                      <a:r>
                        <a:rPr lang="en-US" altLang="zh-CN" sz="2000" dirty="0">
                          <a:latin typeface="Times New Roman" pitchFamily="18" charset="0"/>
                          <a:ea typeface="Arial Unicode MS" pitchFamily="34" charset="-122"/>
                          <a:cs typeface="Times New Roman" pitchFamily="18" charset="0"/>
                          <a:sym typeface="Symbol"/>
                        </a:rPr>
                        <a:t>,  </a:t>
                      </a:r>
                      <a:r>
                        <a:rPr lang="en-US" altLang="zh-CN" sz="2000" i="1" dirty="0">
                          <a:latin typeface="Times New Roman" pitchFamily="18" charset="0"/>
                          <a:ea typeface="Arial Unicode MS" pitchFamily="34" charset="-122"/>
                          <a:cs typeface="Times New Roman" pitchFamily="18" charset="0"/>
                          <a:sym typeface="Symbol"/>
                        </a:rPr>
                        <a:t>x</a:t>
                      </a:r>
                      <a:r>
                        <a:rPr lang="en-US" altLang="zh-CN" sz="2000" baseline="-25000" dirty="0">
                          <a:latin typeface="Times New Roman" pitchFamily="18" charset="0"/>
                          <a:ea typeface="Arial Unicode MS" pitchFamily="34" charset="-122"/>
                          <a:cs typeface="Times New Roman" pitchFamily="18" charset="0"/>
                          <a:sym typeface="Symbol"/>
                        </a:rPr>
                        <a:t>1</a:t>
                      </a:r>
                      <a:r>
                        <a:rPr lang="en-US" altLang="zh-CN" sz="2000" dirty="0">
                          <a:latin typeface="Times New Roman" pitchFamily="18" charset="0"/>
                          <a:ea typeface="Arial Unicode MS" pitchFamily="34" charset="-122"/>
                          <a:cs typeface="Times New Roman" pitchFamily="18" charset="0"/>
                          <a:sym typeface="Symbol"/>
                        </a:rPr>
                        <a:t>)</a:t>
                      </a:r>
                      <a:endParaRPr lang="zh-CN" altLang="en-US" sz="2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a:latin typeface="Times New Roman" pitchFamily="18" charset="0"/>
                          <a:ea typeface="Arial Unicode MS" pitchFamily="34" charset="-122"/>
                          <a:cs typeface="Times New Roman" pitchFamily="18" charset="0"/>
                        </a:rPr>
                        <a:t>x</a:t>
                      </a:r>
                      <a:r>
                        <a:rPr lang="en-US" altLang="zh-CN" sz="2000" baseline="-25000" dirty="0">
                          <a:latin typeface="Times New Roman" pitchFamily="18" charset="0"/>
                          <a:ea typeface="Arial Unicode MS" pitchFamily="34" charset="-122"/>
                          <a:cs typeface="Times New Roman" pitchFamily="18" charset="0"/>
                        </a:rPr>
                        <a:t>1</a:t>
                      </a:r>
                      <a:endParaRPr lang="zh-CN" altLang="en-US" sz="2000" baseline="-25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dirty="0">
                          <a:latin typeface="Times New Roman" pitchFamily="18" charset="0"/>
                          <a:ea typeface="Arial Unicode MS" pitchFamily="34" charset="-122"/>
                          <a:cs typeface="Times New Roman" pitchFamily="18" charset="0"/>
                        </a:rPr>
                        <a:t>(</a:t>
                      </a:r>
                      <a:r>
                        <a:rPr lang="en-US" altLang="zh-CN" sz="2000" i="1" dirty="0">
                          <a:latin typeface="Times New Roman" pitchFamily="18" charset="0"/>
                          <a:ea typeface="Arial Unicode MS" pitchFamily="34" charset="-122"/>
                          <a:cs typeface="Times New Roman" pitchFamily="18" charset="0"/>
                        </a:rPr>
                        <a:t>x</a:t>
                      </a:r>
                      <a:r>
                        <a:rPr lang="en-US" altLang="zh-CN" sz="2000" baseline="-25000" dirty="0">
                          <a:latin typeface="Times New Roman" pitchFamily="18" charset="0"/>
                          <a:ea typeface="Arial Unicode MS" pitchFamily="34" charset="-122"/>
                          <a:cs typeface="Times New Roman" pitchFamily="18" charset="0"/>
                        </a:rPr>
                        <a:t>1</a:t>
                      </a:r>
                      <a:r>
                        <a:rPr lang="en-US" altLang="zh-CN" sz="2000" dirty="0">
                          <a:latin typeface="Times New Roman" pitchFamily="18" charset="0"/>
                          <a:ea typeface="Arial Unicode MS" pitchFamily="34" charset="-122"/>
                          <a:cs typeface="Times New Roman" pitchFamily="18" charset="0"/>
                        </a:rPr>
                        <a:t>, </a:t>
                      </a:r>
                      <a:r>
                        <a:rPr lang="en-US" altLang="zh-CN" sz="2000" i="1" dirty="0">
                          <a:latin typeface="Times New Roman" pitchFamily="18" charset="0"/>
                          <a:ea typeface="Arial Unicode MS" pitchFamily="34" charset="-122"/>
                          <a:cs typeface="Times New Roman" pitchFamily="18" charset="0"/>
                        </a:rPr>
                        <a:t>x</a:t>
                      </a:r>
                      <a:r>
                        <a:rPr lang="en-US" altLang="zh-CN" sz="2000" baseline="-25000" dirty="0">
                          <a:latin typeface="Times New Roman" pitchFamily="18" charset="0"/>
                          <a:ea typeface="Arial Unicode MS" pitchFamily="34" charset="-122"/>
                          <a:cs typeface="Times New Roman" pitchFamily="18" charset="0"/>
                        </a:rPr>
                        <a:t>2</a:t>
                      </a:r>
                      <a:r>
                        <a:rPr lang="en-US" altLang="zh-CN" sz="2000" dirty="0">
                          <a:latin typeface="Times New Roman" pitchFamily="18" charset="0"/>
                          <a:ea typeface="Arial Unicode MS" pitchFamily="34" charset="-122"/>
                          <a:cs typeface="Times New Roman" pitchFamily="18" charset="0"/>
                        </a:rPr>
                        <a:t>)</a:t>
                      </a:r>
                      <a:endParaRPr lang="zh-CN" altLang="en-US" sz="2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a:latin typeface="Times New Roman" pitchFamily="18" charset="0"/>
                          <a:ea typeface="Arial Unicode MS" pitchFamily="34" charset="-122"/>
                          <a:cs typeface="Times New Roman" pitchFamily="18" charset="0"/>
                        </a:rPr>
                        <a:t>x</a:t>
                      </a:r>
                      <a:r>
                        <a:rPr lang="en-US" altLang="zh-CN" sz="2000" baseline="-25000" dirty="0">
                          <a:latin typeface="Times New Roman" pitchFamily="18" charset="0"/>
                          <a:ea typeface="Arial Unicode MS" pitchFamily="34" charset="-122"/>
                          <a:cs typeface="Times New Roman" pitchFamily="18" charset="0"/>
                        </a:rPr>
                        <a:t>2</a:t>
                      </a:r>
                      <a:endParaRPr lang="zh-CN" altLang="en-US" sz="2000" baseline="-25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dirty="0">
                          <a:latin typeface="Times New Roman" pitchFamily="18" charset="0"/>
                          <a:ea typeface="Arial Unicode MS" pitchFamily="34" charset="-122"/>
                          <a:cs typeface="Times New Roman" pitchFamily="18" charset="0"/>
                        </a:rPr>
                        <a:t>…</a:t>
                      </a:r>
                      <a:endParaRPr lang="zh-CN" altLang="en-US" sz="2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err="1">
                          <a:latin typeface="Times New Roman" pitchFamily="18" charset="0"/>
                          <a:ea typeface="Arial Unicode MS" pitchFamily="34" charset="-122"/>
                          <a:cs typeface="Times New Roman" pitchFamily="18" charset="0"/>
                        </a:rPr>
                        <a:t>x</a:t>
                      </a:r>
                      <a:r>
                        <a:rPr lang="en-US" altLang="zh-CN" sz="2000" i="1" baseline="-25000" dirty="0" err="1">
                          <a:latin typeface="Times New Roman" pitchFamily="18" charset="0"/>
                          <a:ea typeface="Arial Unicode MS" pitchFamily="34" charset="-122"/>
                          <a:cs typeface="Times New Roman" pitchFamily="18" charset="0"/>
                        </a:rPr>
                        <a:t>n</a:t>
                      </a:r>
                      <a:endParaRPr lang="zh-CN" altLang="en-US" sz="2000" i="1" baseline="-25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dirty="0">
                          <a:latin typeface="Times New Roman" pitchFamily="18" charset="0"/>
                          <a:ea typeface="Arial Unicode MS" pitchFamily="34" charset="-122"/>
                          <a:cs typeface="Times New Roman" pitchFamily="18" charset="0"/>
                        </a:rPr>
                        <a:t>(</a:t>
                      </a:r>
                      <a:r>
                        <a:rPr lang="en-US" altLang="zh-CN" sz="2000" i="1" dirty="0" err="1">
                          <a:latin typeface="Times New Roman" pitchFamily="18" charset="0"/>
                          <a:ea typeface="Arial Unicode MS" pitchFamily="34" charset="-122"/>
                          <a:cs typeface="Times New Roman" pitchFamily="18" charset="0"/>
                        </a:rPr>
                        <a:t>x</a:t>
                      </a:r>
                      <a:r>
                        <a:rPr lang="en-US" altLang="zh-CN" sz="2000" i="1" baseline="-25000" dirty="0" err="1">
                          <a:latin typeface="Times New Roman" pitchFamily="18" charset="0"/>
                          <a:ea typeface="Arial Unicode MS" pitchFamily="34" charset="-122"/>
                          <a:cs typeface="Times New Roman" pitchFamily="18" charset="0"/>
                        </a:rPr>
                        <a:t>n</a:t>
                      </a:r>
                      <a:r>
                        <a:rPr lang="en-US" altLang="zh-CN" sz="2000" i="1" baseline="-25000" dirty="0">
                          <a:latin typeface="Times New Roman" pitchFamily="18" charset="0"/>
                          <a:ea typeface="Arial Unicode MS" pitchFamily="34" charset="-122"/>
                          <a:cs typeface="Times New Roman" pitchFamily="18" charset="0"/>
                        </a:rPr>
                        <a:t> </a:t>
                      </a:r>
                      <a:r>
                        <a:rPr lang="en-US" altLang="zh-CN" sz="2000" dirty="0">
                          <a:latin typeface="Times New Roman" pitchFamily="18" charset="0"/>
                          <a:ea typeface="Arial Unicode MS" pitchFamily="34" charset="-122"/>
                          <a:cs typeface="Times New Roman" pitchFamily="18" charset="0"/>
                        </a:rPr>
                        <a:t>, +</a:t>
                      </a:r>
                      <a:r>
                        <a:rPr lang="en-US" altLang="zh-CN" sz="2000" dirty="0">
                          <a:latin typeface="Times New Roman" pitchFamily="18" charset="0"/>
                          <a:ea typeface="Arial Unicode MS" pitchFamily="34" charset="-122"/>
                          <a:cs typeface="Times New Roman" pitchFamily="18" charset="0"/>
                          <a:sym typeface="Symbol"/>
                        </a:rPr>
                        <a:t></a:t>
                      </a:r>
                      <a:r>
                        <a:rPr lang="en-US" altLang="zh-CN" sz="2000" dirty="0">
                          <a:latin typeface="Times New Roman" pitchFamily="18" charset="0"/>
                          <a:ea typeface="Arial Unicode MS" pitchFamily="34" charset="-122"/>
                          <a:cs typeface="Times New Roman" pitchFamily="18" charset="0"/>
                        </a:rPr>
                        <a:t>)</a:t>
                      </a:r>
                      <a:endParaRPr lang="zh-CN" altLang="en-US" sz="2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0"/>
                  </a:ext>
                </a:extLst>
              </a:tr>
              <a:tr h="348661">
                <a:tc>
                  <a:txBody>
                    <a:bodyPr/>
                    <a:lstStyle/>
                    <a:p>
                      <a:r>
                        <a:rPr lang="en-US" altLang="zh-CN" dirty="0">
                          <a:latin typeface="Arial Unicode MS" pitchFamily="34" charset="-122"/>
                          <a:ea typeface="Arial Unicode MS" pitchFamily="34" charset="-122"/>
                          <a:cs typeface="Arial Unicode MS" pitchFamily="34" charset="-122"/>
                        </a:rPr>
                        <a:t>Probability</a:t>
                      </a:r>
                      <a:endParaRPr lang="zh-CN" altLang="en-US" b="1" dirty="0">
                        <a:solidFill>
                          <a:schemeClr val="accent2">
                            <a:lumMod val="75000"/>
                          </a:schemeClr>
                        </a:solidFill>
                        <a:latin typeface="Arial Unicode MS" pitchFamily="34" charset="-122"/>
                        <a:ea typeface="Arial Unicode MS" pitchFamily="34" charset="-122"/>
                        <a:cs typeface="Arial Unicode MS" pitchFamily="34" charset="-122"/>
                      </a:endParaRPr>
                    </a:p>
                  </a:txBody>
                  <a:tcPr/>
                </a:tc>
                <a:tc>
                  <a:txBody>
                    <a:bodyPr/>
                    <a:lstStyle/>
                    <a:p>
                      <a:pPr algn="ctr"/>
                      <a:r>
                        <a:rPr lang="en-US" altLang="zh-CN" sz="2000" i="1" dirty="0">
                          <a:latin typeface="Times New Roman" pitchFamily="18" charset="0"/>
                          <a:ea typeface="Arial Unicode MS" pitchFamily="34" charset="-122"/>
                          <a:cs typeface="Times New Roman" pitchFamily="18" charset="0"/>
                        </a:rPr>
                        <a:t>q</a:t>
                      </a:r>
                      <a:r>
                        <a:rPr lang="en-US" altLang="zh-CN" sz="2000" baseline="-25000" dirty="0">
                          <a:latin typeface="Times New Roman" pitchFamily="18" charset="0"/>
                          <a:ea typeface="Arial Unicode MS" pitchFamily="34" charset="-122"/>
                          <a:cs typeface="Times New Roman" pitchFamily="18" charset="0"/>
                        </a:rPr>
                        <a:t>0</a:t>
                      </a:r>
                      <a:endParaRPr lang="zh-CN" altLang="en-US" sz="2000" baseline="-25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a:solidFill>
                            <a:srgbClr val="FF0000"/>
                          </a:solidFill>
                          <a:latin typeface="Times New Roman" pitchFamily="18" charset="0"/>
                          <a:ea typeface="Arial Unicode MS" pitchFamily="34" charset="-122"/>
                          <a:cs typeface="Times New Roman" pitchFamily="18" charset="0"/>
                        </a:rPr>
                        <a:t>p</a:t>
                      </a:r>
                      <a:r>
                        <a:rPr lang="en-US" altLang="zh-CN" sz="2000" baseline="-25000" dirty="0">
                          <a:solidFill>
                            <a:srgbClr val="FF0000"/>
                          </a:solidFill>
                          <a:latin typeface="Times New Roman" pitchFamily="18" charset="0"/>
                          <a:ea typeface="Arial Unicode MS" pitchFamily="34" charset="-122"/>
                          <a:cs typeface="Times New Roman" pitchFamily="18" charset="0"/>
                        </a:rPr>
                        <a:t>1</a:t>
                      </a:r>
                      <a:endParaRPr lang="zh-CN" altLang="en-US" sz="2000" baseline="-25000" dirty="0">
                        <a:solidFill>
                          <a:srgbClr val="FF0000"/>
                        </a:solidFill>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a:latin typeface="Times New Roman" pitchFamily="18" charset="0"/>
                          <a:ea typeface="Arial Unicode MS" pitchFamily="34" charset="-122"/>
                          <a:cs typeface="Times New Roman" pitchFamily="18" charset="0"/>
                        </a:rPr>
                        <a:t>q</a:t>
                      </a:r>
                      <a:r>
                        <a:rPr lang="en-US" altLang="zh-CN" sz="2000" baseline="-25000" dirty="0">
                          <a:latin typeface="Times New Roman" pitchFamily="18" charset="0"/>
                          <a:ea typeface="Arial Unicode MS" pitchFamily="34" charset="-122"/>
                          <a:cs typeface="Times New Roman" pitchFamily="18" charset="0"/>
                        </a:rPr>
                        <a:t>1</a:t>
                      </a:r>
                      <a:endParaRPr lang="zh-CN" altLang="en-US" sz="2000" baseline="-25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a:solidFill>
                            <a:srgbClr val="FF0000"/>
                          </a:solidFill>
                          <a:latin typeface="Times New Roman" pitchFamily="18" charset="0"/>
                          <a:ea typeface="Arial Unicode MS" pitchFamily="34" charset="-122"/>
                          <a:cs typeface="Times New Roman" pitchFamily="18" charset="0"/>
                        </a:rPr>
                        <a:t>p</a:t>
                      </a:r>
                      <a:r>
                        <a:rPr lang="en-US" altLang="zh-CN" sz="2000" baseline="-25000" dirty="0">
                          <a:solidFill>
                            <a:srgbClr val="FF0000"/>
                          </a:solidFill>
                          <a:latin typeface="Times New Roman" pitchFamily="18" charset="0"/>
                          <a:ea typeface="Arial Unicode MS" pitchFamily="34" charset="-122"/>
                          <a:cs typeface="Times New Roman" pitchFamily="18" charset="0"/>
                        </a:rPr>
                        <a:t>2</a:t>
                      </a:r>
                      <a:endParaRPr lang="zh-CN" altLang="en-US" sz="2000" baseline="-25000" dirty="0">
                        <a:solidFill>
                          <a:srgbClr val="FF0000"/>
                        </a:solidFill>
                        <a:latin typeface="Times New Roman" pitchFamily="18" charset="0"/>
                        <a:ea typeface="Arial Unicode MS" pitchFamily="34" charset="-122"/>
                        <a:cs typeface="Times New Roman" pitchFamily="18" charset="0"/>
                      </a:endParaRPr>
                    </a:p>
                  </a:txBody>
                  <a:tcPr/>
                </a:tc>
                <a:tc>
                  <a:txBody>
                    <a:bodyPr/>
                    <a:lstStyle/>
                    <a:p>
                      <a:pPr algn="ctr"/>
                      <a:r>
                        <a:rPr lang="en-US" altLang="zh-CN" sz="2000" dirty="0">
                          <a:latin typeface="Times New Roman" pitchFamily="18" charset="0"/>
                          <a:ea typeface="Arial Unicode MS" pitchFamily="34" charset="-122"/>
                          <a:cs typeface="Times New Roman" pitchFamily="18" charset="0"/>
                        </a:rPr>
                        <a:t>…</a:t>
                      </a:r>
                      <a:endParaRPr lang="zh-CN" altLang="en-US" sz="2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err="1">
                          <a:solidFill>
                            <a:srgbClr val="FF0000"/>
                          </a:solidFill>
                          <a:latin typeface="Times New Roman" pitchFamily="18" charset="0"/>
                          <a:ea typeface="Arial Unicode MS" pitchFamily="34" charset="-122"/>
                          <a:cs typeface="Times New Roman" pitchFamily="18" charset="0"/>
                        </a:rPr>
                        <a:t>p</a:t>
                      </a:r>
                      <a:r>
                        <a:rPr lang="en-US" altLang="zh-CN" sz="2000" i="1" baseline="-25000" dirty="0" err="1">
                          <a:solidFill>
                            <a:srgbClr val="FF0000"/>
                          </a:solidFill>
                          <a:latin typeface="Times New Roman" pitchFamily="18" charset="0"/>
                          <a:ea typeface="Arial Unicode MS" pitchFamily="34" charset="-122"/>
                          <a:cs typeface="Times New Roman" pitchFamily="18" charset="0"/>
                        </a:rPr>
                        <a:t>n</a:t>
                      </a:r>
                      <a:endParaRPr lang="zh-CN" altLang="en-US" sz="2000" i="1" baseline="-25000" dirty="0">
                        <a:solidFill>
                          <a:srgbClr val="FF0000"/>
                        </a:solidFill>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err="1">
                          <a:latin typeface="Times New Roman" pitchFamily="18" charset="0"/>
                          <a:ea typeface="Arial Unicode MS" pitchFamily="34" charset="-122"/>
                          <a:cs typeface="Times New Roman" pitchFamily="18" charset="0"/>
                        </a:rPr>
                        <a:t>q</a:t>
                      </a:r>
                      <a:r>
                        <a:rPr lang="en-US" altLang="zh-CN" sz="2000" i="1" baseline="-25000" dirty="0" err="1">
                          <a:latin typeface="Times New Roman" pitchFamily="18" charset="0"/>
                          <a:ea typeface="Arial Unicode MS" pitchFamily="34" charset="-122"/>
                          <a:cs typeface="Times New Roman" pitchFamily="18" charset="0"/>
                        </a:rPr>
                        <a:t>n</a:t>
                      </a:r>
                      <a:endParaRPr lang="zh-CN" altLang="en-US" sz="2000" i="1" baseline="-25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1"/>
                  </a:ext>
                </a:extLst>
              </a:tr>
            </a:tbl>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63420264"/>
              </p:ext>
            </p:extLst>
          </p:nvPr>
        </p:nvGraphicFramePr>
        <p:xfrm>
          <a:off x="1259632" y="5668962"/>
          <a:ext cx="6624637" cy="808038"/>
        </p:xfrm>
        <a:graphic>
          <a:graphicData uri="http://schemas.openxmlformats.org/presentationml/2006/ole">
            <mc:AlternateContent xmlns:mc="http://schemas.openxmlformats.org/markup-compatibility/2006">
              <mc:Choice xmlns:v="urn:schemas-microsoft-com:vml" Requires="v">
                <p:oleObj spid="_x0000_s66971" name="Equation" r:id="rId6" imgW="3746160" imgH="457200" progId="Equation.DSMT4">
                  <p:embed/>
                </p:oleObj>
              </mc:Choice>
              <mc:Fallback>
                <p:oleObj name="Equation" r:id="rId6" imgW="3746160" imgH="457200" progId="Equation.DSMT4">
                  <p:embed/>
                  <p:pic>
                    <p:nvPicPr>
                      <p:cNvPr id="0" name=""/>
                      <p:cNvPicPr>
                        <a:picLocks noChangeAspect="1" noChangeArrowheads="1"/>
                      </p:cNvPicPr>
                      <p:nvPr/>
                    </p:nvPicPr>
                    <p:blipFill>
                      <a:blip r:embed="rId7"/>
                      <a:srcRect/>
                      <a:stretch>
                        <a:fillRect/>
                      </a:stretch>
                    </p:blipFill>
                    <p:spPr bwMode="auto">
                      <a:xfrm>
                        <a:off x="1259632" y="5668962"/>
                        <a:ext cx="6624637" cy="808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 calcmode="lin" valueType="num">
                                      <p:cBhvr additive="base">
                                        <p:cTn id="1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最优二叉搜索树</a:t>
            </a:r>
          </a:p>
        </p:txBody>
      </p:sp>
      <p:graphicFrame>
        <p:nvGraphicFramePr>
          <p:cNvPr id="4" name="表格 3"/>
          <p:cNvGraphicFramePr>
            <a:graphicFrameLocks noGrp="1"/>
          </p:cNvGraphicFramePr>
          <p:nvPr/>
        </p:nvGraphicFramePr>
        <p:xfrm>
          <a:off x="500034" y="2285992"/>
          <a:ext cx="2428892" cy="4143400"/>
        </p:xfrm>
        <a:graphic>
          <a:graphicData uri="http://schemas.openxmlformats.org/drawingml/2006/table">
            <a:tbl>
              <a:tblPr firstRow="1" bandRow="1">
                <a:tableStyleId>{5C22544A-7EE6-4342-B048-85BDC9FD1C3A}</a:tableStyleId>
              </a:tblPr>
              <a:tblGrid>
                <a:gridCol w="1143008">
                  <a:extLst>
                    <a:ext uri="{9D8B030D-6E8A-4147-A177-3AD203B41FA5}">
                      <a16:colId xmlns:a16="http://schemas.microsoft.com/office/drawing/2014/main" val="20000"/>
                    </a:ext>
                  </a:extLst>
                </a:gridCol>
                <a:gridCol w="1285884">
                  <a:extLst>
                    <a:ext uri="{9D8B030D-6E8A-4147-A177-3AD203B41FA5}">
                      <a16:colId xmlns:a16="http://schemas.microsoft.com/office/drawing/2014/main" val="20001"/>
                    </a:ext>
                  </a:extLst>
                </a:gridCol>
              </a:tblGrid>
              <a:tr h="414340">
                <a:tc>
                  <a:txBody>
                    <a:bodyPr/>
                    <a:lstStyle/>
                    <a:p>
                      <a:pPr algn="l"/>
                      <a:r>
                        <a:rPr lang="en-US" altLang="zh-CN" dirty="0">
                          <a:solidFill>
                            <a:schemeClr val="accent2">
                              <a:lumMod val="75000"/>
                            </a:schemeClr>
                          </a:solidFill>
                          <a:latin typeface="Arial Unicode MS" pitchFamily="34" charset="-122"/>
                          <a:ea typeface="Arial Unicode MS" pitchFamily="34" charset="-122"/>
                          <a:cs typeface="Arial Unicode MS" pitchFamily="34" charset="-122"/>
                        </a:rPr>
                        <a:t>Node</a:t>
                      </a:r>
                      <a:endParaRPr lang="zh-CN" altLang="en-US" dirty="0">
                        <a:solidFill>
                          <a:schemeClr val="accent2">
                            <a:lumMod val="75000"/>
                          </a:schemeClr>
                        </a:solidFill>
                        <a:latin typeface="Arial Unicode MS" pitchFamily="34" charset="-122"/>
                        <a:ea typeface="Arial Unicode MS" pitchFamily="34" charset="-122"/>
                        <a:cs typeface="Arial Unicode MS" pitchFamily="34" charset="-122"/>
                      </a:endParaRPr>
                    </a:p>
                  </a:txBody>
                  <a:tcPr/>
                </a:tc>
                <a:tc>
                  <a:txBody>
                    <a:bodyPr/>
                    <a:lstStyle/>
                    <a:p>
                      <a:pPr algn="l"/>
                      <a:r>
                        <a:rPr lang="en-US" altLang="zh-CN" dirty="0">
                          <a:solidFill>
                            <a:schemeClr val="accent2">
                              <a:lumMod val="75000"/>
                            </a:schemeClr>
                          </a:solidFill>
                          <a:latin typeface="Arial Unicode MS" pitchFamily="34" charset="-122"/>
                          <a:ea typeface="Arial Unicode MS" pitchFamily="34" charset="-122"/>
                          <a:cs typeface="Arial Unicode MS" pitchFamily="34" charset="-122"/>
                        </a:rPr>
                        <a:t>Probability</a:t>
                      </a:r>
                      <a:endParaRPr lang="zh-CN" altLang="en-US" dirty="0">
                        <a:solidFill>
                          <a:schemeClr val="accent2">
                            <a:lumMod val="75000"/>
                          </a:schemeClr>
                        </a:solidFill>
                        <a:latin typeface="Arial Unicode MS" pitchFamily="34" charset="-122"/>
                        <a:ea typeface="Arial Unicode MS" pitchFamily="34" charset="-122"/>
                        <a:cs typeface="Arial Unicode MS" pitchFamily="34" charset="-122"/>
                      </a:endParaRPr>
                    </a:p>
                  </a:txBody>
                  <a:tcPr/>
                </a:tc>
                <a:extLst>
                  <a:ext uri="{0D108BD9-81ED-4DB2-BD59-A6C34878D82A}">
                    <a16:rowId xmlns:a16="http://schemas.microsoft.com/office/drawing/2014/main" val="10000"/>
                  </a:ext>
                </a:extLst>
              </a:tr>
              <a:tr h="414340">
                <a:tc>
                  <a:txBody>
                    <a:bodyPr/>
                    <a:lstStyle/>
                    <a:p>
                      <a:pPr algn="l"/>
                      <a:r>
                        <a:rPr lang="en-US" altLang="zh-CN" sz="2000" i="1" dirty="0">
                          <a:latin typeface="Times New Roman" pitchFamily="18" charset="0"/>
                          <a:ea typeface="Arial Unicode MS" pitchFamily="34" charset="-122"/>
                          <a:cs typeface="Times New Roman" pitchFamily="18" charset="0"/>
                        </a:rPr>
                        <a:t>x</a:t>
                      </a:r>
                      <a:r>
                        <a:rPr lang="en-US" altLang="zh-CN" sz="2000" dirty="0">
                          <a:latin typeface="Times New Roman" pitchFamily="18" charset="0"/>
                          <a:ea typeface="Arial Unicode MS" pitchFamily="34" charset="-122"/>
                          <a:cs typeface="Times New Roman" pitchFamily="18" charset="0"/>
                        </a:rPr>
                        <a:t>1</a:t>
                      </a:r>
                      <a:endParaRPr lang="zh-CN" altLang="en-US" sz="2000" dirty="0">
                        <a:latin typeface="Times New Roman" pitchFamily="18" charset="0"/>
                        <a:ea typeface="Arial Unicode MS" pitchFamily="34" charset="-122"/>
                        <a:cs typeface="Times New Roman" pitchFamily="18" charset="0"/>
                      </a:endParaRPr>
                    </a:p>
                  </a:txBody>
                  <a:tcPr/>
                </a:tc>
                <a:tc>
                  <a:txBody>
                    <a:bodyPr/>
                    <a:lstStyle/>
                    <a:p>
                      <a:pPr algn="l"/>
                      <a:r>
                        <a:rPr lang="en-US" altLang="zh-CN" sz="2000" dirty="0">
                          <a:latin typeface="Times New Roman" pitchFamily="18" charset="0"/>
                          <a:ea typeface="Arial Unicode MS" pitchFamily="34" charset="-122"/>
                          <a:cs typeface="Times New Roman" pitchFamily="18" charset="0"/>
                        </a:rPr>
                        <a:t>0.05</a:t>
                      </a:r>
                      <a:endParaRPr lang="zh-CN" altLang="en-US" sz="2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1"/>
                  </a:ext>
                </a:extLst>
              </a:tr>
              <a:tr h="414340">
                <a:tc>
                  <a:txBody>
                    <a:bodyPr/>
                    <a:lstStyle/>
                    <a:p>
                      <a:pPr algn="l"/>
                      <a:r>
                        <a:rPr lang="en-US" altLang="zh-CN" sz="2000" i="1" dirty="0">
                          <a:latin typeface="Times New Roman" pitchFamily="18" charset="0"/>
                          <a:ea typeface="Arial Unicode MS" pitchFamily="34" charset="-122"/>
                          <a:cs typeface="Times New Roman" pitchFamily="18" charset="0"/>
                        </a:rPr>
                        <a:t>x</a:t>
                      </a:r>
                      <a:r>
                        <a:rPr lang="en-US" altLang="zh-CN" sz="2000" dirty="0">
                          <a:latin typeface="Times New Roman" pitchFamily="18" charset="0"/>
                          <a:ea typeface="Arial Unicode MS" pitchFamily="34" charset="-122"/>
                          <a:cs typeface="Times New Roman" pitchFamily="18" charset="0"/>
                        </a:rPr>
                        <a:t>2</a:t>
                      </a:r>
                      <a:endParaRPr lang="zh-CN" altLang="en-US" sz="2000" dirty="0">
                        <a:latin typeface="Times New Roman" pitchFamily="18" charset="0"/>
                        <a:ea typeface="Arial Unicode MS" pitchFamily="34" charset="-122"/>
                        <a:cs typeface="Times New Roman" pitchFamily="18" charset="0"/>
                      </a:endParaRPr>
                    </a:p>
                  </a:txBody>
                  <a:tcPr/>
                </a:tc>
                <a:tc>
                  <a:txBody>
                    <a:bodyPr/>
                    <a:lstStyle/>
                    <a:p>
                      <a:pPr algn="l"/>
                      <a:r>
                        <a:rPr lang="en-US" altLang="zh-CN" sz="2000" dirty="0">
                          <a:latin typeface="Times New Roman" pitchFamily="18" charset="0"/>
                          <a:ea typeface="Arial Unicode MS" pitchFamily="34" charset="-122"/>
                          <a:cs typeface="Times New Roman" pitchFamily="18" charset="0"/>
                        </a:rPr>
                        <a:t>0.05</a:t>
                      </a:r>
                      <a:endParaRPr lang="zh-CN" altLang="en-US" sz="2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2"/>
                  </a:ext>
                </a:extLst>
              </a:tr>
              <a:tr h="414340">
                <a:tc>
                  <a:txBody>
                    <a:bodyPr/>
                    <a:lstStyle/>
                    <a:p>
                      <a:pPr algn="l"/>
                      <a:r>
                        <a:rPr lang="en-US" altLang="zh-CN" sz="2000" i="1" dirty="0">
                          <a:latin typeface="Times New Roman" pitchFamily="18" charset="0"/>
                          <a:ea typeface="Arial Unicode MS" pitchFamily="34" charset="-122"/>
                          <a:cs typeface="Times New Roman" pitchFamily="18" charset="0"/>
                        </a:rPr>
                        <a:t>x</a:t>
                      </a:r>
                      <a:r>
                        <a:rPr lang="en-US" altLang="zh-CN" sz="2000" dirty="0">
                          <a:latin typeface="Times New Roman" pitchFamily="18" charset="0"/>
                          <a:ea typeface="Arial Unicode MS" pitchFamily="34" charset="-122"/>
                          <a:cs typeface="Times New Roman" pitchFamily="18" charset="0"/>
                        </a:rPr>
                        <a:t>3</a:t>
                      </a:r>
                      <a:endParaRPr lang="zh-CN" altLang="en-US" sz="2000" dirty="0">
                        <a:latin typeface="Times New Roman" pitchFamily="18" charset="0"/>
                        <a:ea typeface="Arial Unicode MS" pitchFamily="34" charset="-122"/>
                        <a:cs typeface="Times New Roman" pitchFamily="18" charset="0"/>
                      </a:endParaRPr>
                    </a:p>
                  </a:txBody>
                  <a:tcPr/>
                </a:tc>
                <a:tc>
                  <a:txBody>
                    <a:bodyPr/>
                    <a:lstStyle/>
                    <a:p>
                      <a:pPr algn="l"/>
                      <a:r>
                        <a:rPr lang="en-US" altLang="zh-CN" sz="2000" dirty="0">
                          <a:latin typeface="Times New Roman" pitchFamily="18" charset="0"/>
                          <a:ea typeface="Arial Unicode MS" pitchFamily="34" charset="-122"/>
                          <a:cs typeface="Times New Roman" pitchFamily="18" charset="0"/>
                        </a:rPr>
                        <a:t>0.1</a:t>
                      </a:r>
                      <a:endParaRPr lang="zh-CN" altLang="en-US" sz="2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3"/>
                  </a:ext>
                </a:extLst>
              </a:tr>
              <a:tr h="414340">
                <a:tc>
                  <a:txBody>
                    <a:bodyPr/>
                    <a:lstStyle/>
                    <a:p>
                      <a:pPr algn="l"/>
                      <a:r>
                        <a:rPr lang="en-US" altLang="zh-CN" sz="2000" i="1" dirty="0">
                          <a:latin typeface="Times New Roman" pitchFamily="18" charset="0"/>
                          <a:ea typeface="Arial Unicode MS" pitchFamily="34" charset="-122"/>
                          <a:cs typeface="Times New Roman" pitchFamily="18" charset="0"/>
                        </a:rPr>
                        <a:t>x</a:t>
                      </a:r>
                      <a:r>
                        <a:rPr lang="en-US" altLang="zh-CN" sz="2000" dirty="0">
                          <a:latin typeface="Times New Roman" pitchFamily="18" charset="0"/>
                          <a:ea typeface="Arial Unicode MS" pitchFamily="34" charset="-122"/>
                          <a:cs typeface="Times New Roman" pitchFamily="18" charset="0"/>
                        </a:rPr>
                        <a:t>4</a:t>
                      </a:r>
                      <a:endParaRPr lang="zh-CN" altLang="en-US" sz="2000" dirty="0">
                        <a:latin typeface="Times New Roman" pitchFamily="18" charset="0"/>
                        <a:ea typeface="Arial Unicode MS" pitchFamily="34" charset="-122"/>
                        <a:cs typeface="Times New Roman" pitchFamily="18" charset="0"/>
                      </a:endParaRPr>
                    </a:p>
                  </a:txBody>
                  <a:tcPr/>
                </a:tc>
                <a:tc>
                  <a:txBody>
                    <a:bodyPr/>
                    <a:lstStyle/>
                    <a:p>
                      <a:pPr algn="l"/>
                      <a:r>
                        <a:rPr lang="en-US" altLang="zh-CN" sz="2000" dirty="0">
                          <a:latin typeface="Times New Roman" pitchFamily="18" charset="0"/>
                          <a:ea typeface="Arial Unicode MS" pitchFamily="34" charset="-122"/>
                          <a:cs typeface="Times New Roman" pitchFamily="18" charset="0"/>
                        </a:rPr>
                        <a:t>0.3</a:t>
                      </a:r>
                      <a:endParaRPr lang="zh-CN" altLang="en-US" sz="2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4"/>
                  </a:ext>
                </a:extLst>
              </a:tr>
              <a:tr h="414340">
                <a:tc>
                  <a:txBody>
                    <a:bodyPr/>
                    <a:lstStyle/>
                    <a:p>
                      <a:pPr algn="l"/>
                      <a:r>
                        <a:rPr lang="en-US" altLang="zh-CN" sz="2000" dirty="0">
                          <a:latin typeface="Times New Roman" pitchFamily="18" charset="0"/>
                          <a:ea typeface="Arial Unicode MS" pitchFamily="34" charset="-122"/>
                          <a:cs typeface="Times New Roman" pitchFamily="18" charset="0"/>
                        </a:rPr>
                        <a:t>(-</a:t>
                      </a:r>
                      <a:r>
                        <a:rPr lang="en-US" altLang="zh-CN" sz="2000" dirty="0">
                          <a:latin typeface="Times New Roman" pitchFamily="18" charset="0"/>
                          <a:ea typeface="Arial Unicode MS" pitchFamily="34" charset="-122"/>
                          <a:cs typeface="Times New Roman" pitchFamily="18" charset="0"/>
                          <a:sym typeface="Symbol"/>
                        </a:rPr>
                        <a:t>, </a:t>
                      </a:r>
                      <a:r>
                        <a:rPr lang="en-US" altLang="zh-CN" sz="2000" i="1" dirty="0">
                          <a:latin typeface="Times New Roman" pitchFamily="18" charset="0"/>
                          <a:ea typeface="Arial Unicode MS" pitchFamily="34" charset="-122"/>
                          <a:cs typeface="Times New Roman" pitchFamily="18" charset="0"/>
                          <a:sym typeface="Symbol"/>
                        </a:rPr>
                        <a:t>x</a:t>
                      </a:r>
                      <a:r>
                        <a:rPr lang="en-US" altLang="zh-CN" sz="2000" dirty="0">
                          <a:latin typeface="Times New Roman" pitchFamily="18" charset="0"/>
                          <a:ea typeface="Arial Unicode MS" pitchFamily="34" charset="-122"/>
                          <a:cs typeface="Times New Roman" pitchFamily="18" charset="0"/>
                          <a:sym typeface="Symbol"/>
                        </a:rPr>
                        <a:t>1</a:t>
                      </a:r>
                      <a:r>
                        <a:rPr lang="en-US" altLang="zh-CN" sz="2000" dirty="0">
                          <a:latin typeface="Times New Roman" pitchFamily="18" charset="0"/>
                          <a:ea typeface="Arial Unicode MS" pitchFamily="34" charset="-122"/>
                          <a:cs typeface="Times New Roman" pitchFamily="18" charset="0"/>
                        </a:rPr>
                        <a:t>)</a:t>
                      </a:r>
                      <a:endParaRPr lang="zh-CN" altLang="en-US" sz="2000" dirty="0">
                        <a:latin typeface="Times New Roman" pitchFamily="18" charset="0"/>
                        <a:ea typeface="Arial Unicode MS" pitchFamily="34" charset="-122"/>
                        <a:cs typeface="Times New Roman" pitchFamily="18" charset="0"/>
                      </a:endParaRPr>
                    </a:p>
                  </a:txBody>
                  <a:tcPr/>
                </a:tc>
                <a:tc>
                  <a:txBody>
                    <a:bodyPr/>
                    <a:lstStyle/>
                    <a:p>
                      <a:pPr algn="l"/>
                      <a:r>
                        <a:rPr lang="en-US" altLang="zh-CN" sz="2000" dirty="0">
                          <a:latin typeface="Times New Roman" pitchFamily="18" charset="0"/>
                          <a:ea typeface="Arial Unicode MS" pitchFamily="34" charset="-122"/>
                          <a:cs typeface="Times New Roman" pitchFamily="18" charset="0"/>
                        </a:rPr>
                        <a:t>0.05</a:t>
                      </a:r>
                      <a:endParaRPr lang="zh-CN" altLang="en-US" sz="2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5"/>
                  </a:ext>
                </a:extLst>
              </a:tr>
              <a:tr h="414340">
                <a:tc>
                  <a:txBody>
                    <a:bodyPr/>
                    <a:lstStyle/>
                    <a:p>
                      <a:pPr algn="l"/>
                      <a:r>
                        <a:rPr lang="en-US" altLang="zh-CN" sz="2000" dirty="0">
                          <a:latin typeface="Times New Roman" pitchFamily="18" charset="0"/>
                          <a:ea typeface="Arial Unicode MS" pitchFamily="34" charset="-122"/>
                          <a:cs typeface="Times New Roman" pitchFamily="18" charset="0"/>
                        </a:rPr>
                        <a:t>(</a:t>
                      </a:r>
                      <a:r>
                        <a:rPr lang="en-US" altLang="zh-CN" sz="2000" i="1" dirty="0">
                          <a:latin typeface="Times New Roman" pitchFamily="18" charset="0"/>
                          <a:ea typeface="Arial Unicode MS" pitchFamily="34" charset="-122"/>
                          <a:cs typeface="Times New Roman" pitchFamily="18" charset="0"/>
                        </a:rPr>
                        <a:t>x</a:t>
                      </a:r>
                      <a:r>
                        <a:rPr lang="en-US" altLang="zh-CN" sz="2000" dirty="0">
                          <a:latin typeface="Times New Roman" pitchFamily="18" charset="0"/>
                          <a:ea typeface="Arial Unicode MS" pitchFamily="34" charset="-122"/>
                          <a:cs typeface="Times New Roman" pitchFamily="18" charset="0"/>
                        </a:rPr>
                        <a:t>1, </a:t>
                      </a:r>
                      <a:r>
                        <a:rPr lang="en-US" altLang="zh-CN" sz="2000" i="1" dirty="0">
                          <a:latin typeface="Times New Roman" pitchFamily="18" charset="0"/>
                          <a:ea typeface="Arial Unicode MS" pitchFamily="34" charset="-122"/>
                          <a:cs typeface="Times New Roman" pitchFamily="18" charset="0"/>
                        </a:rPr>
                        <a:t>x</a:t>
                      </a:r>
                      <a:r>
                        <a:rPr lang="en-US" altLang="zh-CN" sz="2000" dirty="0">
                          <a:latin typeface="Times New Roman" pitchFamily="18" charset="0"/>
                          <a:ea typeface="Arial Unicode MS" pitchFamily="34" charset="-122"/>
                          <a:cs typeface="Times New Roman" pitchFamily="18" charset="0"/>
                        </a:rPr>
                        <a:t>2)</a:t>
                      </a:r>
                      <a:endParaRPr lang="zh-CN" altLang="en-US" sz="2000" dirty="0">
                        <a:latin typeface="Times New Roman" pitchFamily="18" charset="0"/>
                        <a:ea typeface="Arial Unicode MS" pitchFamily="34" charset="-122"/>
                        <a:cs typeface="Times New Roman" pitchFamily="18" charset="0"/>
                      </a:endParaRPr>
                    </a:p>
                  </a:txBody>
                  <a:tcPr/>
                </a:tc>
                <a:tc>
                  <a:txBody>
                    <a:bodyPr/>
                    <a:lstStyle/>
                    <a:p>
                      <a:pPr algn="l"/>
                      <a:r>
                        <a:rPr lang="en-US" altLang="zh-CN" sz="2000" dirty="0">
                          <a:latin typeface="Times New Roman" pitchFamily="18" charset="0"/>
                          <a:ea typeface="Arial Unicode MS" pitchFamily="34" charset="-122"/>
                          <a:cs typeface="Times New Roman" pitchFamily="18" charset="0"/>
                        </a:rPr>
                        <a:t>0.05</a:t>
                      </a:r>
                      <a:endParaRPr lang="zh-CN" altLang="en-US" sz="2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6"/>
                  </a:ext>
                </a:extLst>
              </a:tr>
              <a:tr h="414340">
                <a:tc>
                  <a:txBody>
                    <a:bodyPr/>
                    <a:lstStyle/>
                    <a:p>
                      <a:pPr algn="l"/>
                      <a:r>
                        <a:rPr lang="en-US" altLang="zh-CN" sz="2000" dirty="0">
                          <a:latin typeface="Times New Roman" pitchFamily="18" charset="0"/>
                          <a:ea typeface="Arial Unicode MS" pitchFamily="34" charset="-122"/>
                          <a:cs typeface="Times New Roman" pitchFamily="18" charset="0"/>
                        </a:rPr>
                        <a:t>(</a:t>
                      </a:r>
                      <a:r>
                        <a:rPr lang="en-US" altLang="zh-CN" sz="2000" i="1" dirty="0">
                          <a:latin typeface="Times New Roman" pitchFamily="18" charset="0"/>
                          <a:ea typeface="Arial Unicode MS" pitchFamily="34" charset="-122"/>
                          <a:cs typeface="Times New Roman" pitchFamily="18" charset="0"/>
                        </a:rPr>
                        <a:t>x</a:t>
                      </a:r>
                      <a:r>
                        <a:rPr lang="en-US" altLang="zh-CN" sz="2000" dirty="0">
                          <a:latin typeface="Times New Roman" pitchFamily="18" charset="0"/>
                          <a:ea typeface="Arial Unicode MS" pitchFamily="34" charset="-122"/>
                          <a:cs typeface="Times New Roman" pitchFamily="18" charset="0"/>
                        </a:rPr>
                        <a:t>2, </a:t>
                      </a:r>
                      <a:r>
                        <a:rPr lang="en-US" altLang="zh-CN" sz="2000" i="1" dirty="0">
                          <a:latin typeface="Times New Roman" pitchFamily="18" charset="0"/>
                          <a:ea typeface="Arial Unicode MS" pitchFamily="34" charset="-122"/>
                          <a:cs typeface="Times New Roman" pitchFamily="18" charset="0"/>
                        </a:rPr>
                        <a:t>x</a:t>
                      </a:r>
                      <a:r>
                        <a:rPr lang="en-US" altLang="zh-CN" sz="2000" dirty="0">
                          <a:latin typeface="Times New Roman" pitchFamily="18" charset="0"/>
                          <a:ea typeface="Arial Unicode MS" pitchFamily="34" charset="-122"/>
                          <a:cs typeface="Times New Roman" pitchFamily="18" charset="0"/>
                        </a:rPr>
                        <a:t>3)</a:t>
                      </a:r>
                      <a:endParaRPr lang="zh-CN" altLang="en-US" sz="2000" dirty="0">
                        <a:latin typeface="Times New Roman" pitchFamily="18" charset="0"/>
                        <a:ea typeface="Arial Unicode MS" pitchFamily="34" charset="-122"/>
                        <a:cs typeface="Times New Roman" pitchFamily="18" charset="0"/>
                      </a:endParaRPr>
                    </a:p>
                  </a:txBody>
                  <a:tcPr/>
                </a:tc>
                <a:tc>
                  <a:txBody>
                    <a:bodyPr/>
                    <a:lstStyle/>
                    <a:p>
                      <a:pPr algn="l"/>
                      <a:r>
                        <a:rPr lang="en-US" altLang="zh-CN" sz="2000" dirty="0">
                          <a:latin typeface="Times New Roman" pitchFamily="18" charset="0"/>
                          <a:ea typeface="Arial Unicode MS" pitchFamily="34" charset="-122"/>
                          <a:cs typeface="Times New Roman" pitchFamily="18" charset="0"/>
                        </a:rPr>
                        <a:t>0.05</a:t>
                      </a:r>
                      <a:endParaRPr lang="zh-CN" altLang="en-US" sz="2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7"/>
                  </a:ext>
                </a:extLst>
              </a:tr>
              <a:tr h="414340">
                <a:tc>
                  <a:txBody>
                    <a:bodyPr/>
                    <a:lstStyle/>
                    <a:p>
                      <a:pPr algn="l"/>
                      <a:r>
                        <a:rPr lang="en-US" altLang="zh-CN" sz="2000" dirty="0">
                          <a:latin typeface="Times New Roman" pitchFamily="18" charset="0"/>
                          <a:ea typeface="Arial Unicode MS" pitchFamily="34" charset="-122"/>
                          <a:cs typeface="Times New Roman" pitchFamily="18" charset="0"/>
                        </a:rPr>
                        <a:t>(</a:t>
                      </a:r>
                      <a:r>
                        <a:rPr lang="en-US" altLang="zh-CN" sz="2000" i="1" dirty="0">
                          <a:latin typeface="Times New Roman" pitchFamily="18" charset="0"/>
                          <a:ea typeface="Arial Unicode MS" pitchFamily="34" charset="-122"/>
                          <a:cs typeface="Times New Roman" pitchFamily="18" charset="0"/>
                        </a:rPr>
                        <a:t>x</a:t>
                      </a:r>
                      <a:r>
                        <a:rPr lang="en-US" altLang="zh-CN" sz="2000" dirty="0">
                          <a:latin typeface="Times New Roman" pitchFamily="18" charset="0"/>
                          <a:ea typeface="Arial Unicode MS" pitchFamily="34" charset="-122"/>
                          <a:cs typeface="Times New Roman" pitchFamily="18" charset="0"/>
                        </a:rPr>
                        <a:t>3, </a:t>
                      </a:r>
                      <a:r>
                        <a:rPr lang="en-US" altLang="zh-CN" sz="2000" i="1" dirty="0">
                          <a:latin typeface="Times New Roman" pitchFamily="18" charset="0"/>
                          <a:ea typeface="Arial Unicode MS" pitchFamily="34" charset="-122"/>
                          <a:cs typeface="Times New Roman" pitchFamily="18" charset="0"/>
                        </a:rPr>
                        <a:t>x</a:t>
                      </a:r>
                      <a:r>
                        <a:rPr lang="en-US" altLang="zh-CN" sz="2000" dirty="0">
                          <a:latin typeface="Times New Roman" pitchFamily="18" charset="0"/>
                          <a:ea typeface="Arial Unicode MS" pitchFamily="34" charset="-122"/>
                          <a:cs typeface="Times New Roman" pitchFamily="18" charset="0"/>
                        </a:rPr>
                        <a:t>4)</a:t>
                      </a:r>
                      <a:endParaRPr lang="zh-CN" altLang="en-US" sz="2000" dirty="0">
                        <a:latin typeface="Times New Roman" pitchFamily="18" charset="0"/>
                        <a:ea typeface="Arial Unicode MS" pitchFamily="34" charset="-122"/>
                        <a:cs typeface="Times New Roman" pitchFamily="18" charset="0"/>
                      </a:endParaRPr>
                    </a:p>
                  </a:txBody>
                  <a:tcPr/>
                </a:tc>
                <a:tc>
                  <a:txBody>
                    <a:bodyPr/>
                    <a:lstStyle/>
                    <a:p>
                      <a:pPr algn="l"/>
                      <a:r>
                        <a:rPr lang="en-US" altLang="zh-CN" sz="2000" dirty="0">
                          <a:latin typeface="Times New Roman" pitchFamily="18" charset="0"/>
                          <a:ea typeface="Arial Unicode MS" pitchFamily="34" charset="-122"/>
                          <a:cs typeface="Times New Roman" pitchFamily="18" charset="0"/>
                        </a:rPr>
                        <a:t>0.05</a:t>
                      </a:r>
                      <a:endParaRPr lang="zh-CN" altLang="en-US" sz="2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8"/>
                  </a:ext>
                </a:extLst>
              </a:tr>
              <a:tr h="414340">
                <a:tc>
                  <a:txBody>
                    <a:bodyPr/>
                    <a:lstStyle/>
                    <a:p>
                      <a:pPr algn="l"/>
                      <a:r>
                        <a:rPr lang="en-US" altLang="zh-CN" sz="2000" dirty="0">
                          <a:latin typeface="Times New Roman" pitchFamily="18" charset="0"/>
                          <a:ea typeface="Arial Unicode MS" pitchFamily="34" charset="-122"/>
                          <a:cs typeface="Times New Roman" pitchFamily="18" charset="0"/>
                        </a:rPr>
                        <a:t>(</a:t>
                      </a:r>
                      <a:r>
                        <a:rPr lang="en-US" altLang="zh-CN" sz="2000" i="1" dirty="0">
                          <a:latin typeface="Times New Roman" pitchFamily="18" charset="0"/>
                          <a:ea typeface="Arial Unicode MS" pitchFamily="34" charset="-122"/>
                          <a:cs typeface="Times New Roman" pitchFamily="18" charset="0"/>
                        </a:rPr>
                        <a:t>x</a:t>
                      </a:r>
                      <a:r>
                        <a:rPr lang="en-US" altLang="zh-CN" sz="2000" dirty="0">
                          <a:latin typeface="Times New Roman" pitchFamily="18" charset="0"/>
                          <a:ea typeface="Arial Unicode MS" pitchFamily="34" charset="-122"/>
                          <a:cs typeface="Times New Roman" pitchFamily="18" charset="0"/>
                        </a:rPr>
                        <a:t>4, +</a:t>
                      </a:r>
                      <a:r>
                        <a:rPr lang="en-US" altLang="zh-CN" sz="2000" dirty="0">
                          <a:latin typeface="Times New Roman" pitchFamily="18" charset="0"/>
                          <a:ea typeface="Arial Unicode MS" pitchFamily="34" charset="-122"/>
                          <a:cs typeface="Times New Roman" pitchFamily="18" charset="0"/>
                          <a:sym typeface="Symbol"/>
                        </a:rPr>
                        <a:t></a:t>
                      </a:r>
                      <a:r>
                        <a:rPr lang="en-US" altLang="zh-CN" sz="2000" dirty="0">
                          <a:latin typeface="Times New Roman" pitchFamily="18" charset="0"/>
                          <a:ea typeface="Arial Unicode MS" pitchFamily="34" charset="-122"/>
                          <a:cs typeface="Times New Roman" pitchFamily="18" charset="0"/>
                        </a:rPr>
                        <a:t>)</a:t>
                      </a:r>
                      <a:endParaRPr lang="zh-CN" altLang="en-US" sz="2000" dirty="0">
                        <a:latin typeface="Times New Roman" pitchFamily="18" charset="0"/>
                        <a:ea typeface="Arial Unicode MS" pitchFamily="34" charset="-122"/>
                        <a:cs typeface="Times New Roman" pitchFamily="18" charset="0"/>
                      </a:endParaRPr>
                    </a:p>
                  </a:txBody>
                  <a:tcPr/>
                </a:tc>
                <a:tc>
                  <a:txBody>
                    <a:bodyPr/>
                    <a:lstStyle/>
                    <a:p>
                      <a:pPr algn="l"/>
                      <a:r>
                        <a:rPr lang="en-US" altLang="zh-CN" sz="2000" dirty="0">
                          <a:latin typeface="Times New Roman" pitchFamily="18" charset="0"/>
                          <a:ea typeface="Arial Unicode MS" pitchFamily="34" charset="-122"/>
                          <a:cs typeface="Times New Roman" pitchFamily="18" charset="0"/>
                        </a:rPr>
                        <a:t>0.3</a:t>
                      </a:r>
                      <a:endParaRPr lang="zh-CN" altLang="en-US" sz="2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9"/>
                  </a:ext>
                </a:extLst>
              </a:tr>
            </a:tbl>
          </a:graphicData>
        </a:graphic>
      </p:graphicFrame>
      <p:pic>
        <p:nvPicPr>
          <p:cNvPr id="67586" name="Picture 2"/>
          <p:cNvPicPr>
            <a:picLocks noChangeAspect="1" noChangeArrowheads="1"/>
          </p:cNvPicPr>
          <p:nvPr/>
        </p:nvPicPr>
        <p:blipFill>
          <a:blip r:embed="rId4"/>
          <a:srcRect/>
          <a:stretch>
            <a:fillRect/>
          </a:stretch>
        </p:blipFill>
        <p:spPr bwMode="auto">
          <a:xfrm>
            <a:off x="4429124" y="0"/>
            <a:ext cx="4495800" cy="2409825"/>
          </a:xfrm>
          <a:prstGeom prst="rect">
            <a:avLst/>
          </a:prstGeom>
          <a:noFill/>
          <a:ln w="9525">
            <a:noFill/>
            <a:miter lim="800000"/>
            <a:headEnd/>
            <a:tailEnd/>
          </a:ln>
          <a:effectLst/>
        </p:spPr>
      </p:pic>
      <p:graphicFrame>
        <p:nvGraphicFramePr>
          <p:cNvPr id="6" name="表格 5"/>
          <p:cNvGraphicFramePr>
            <a:graphicFrameLocks noGrp="1"/>
          </p:cNvGraphicFramePr>
          <p:nvPr/>
        </p:nvGraphicFramePr>
        <p:xfrm>
          <a:off x="3929058" y="2285992"/>
          <a:ext cx="1857388" cy="4143403"/>
        </p:xfrm>
        <a:graphic>
          <a:graphicData uri="http://schemas.openxmlformats.org/drawingml/2006/table">
            <a:tbl>
              <a:tblPr firstRow="1" bandRow="1">
                <a:tableStyleId>{21E4AEA4-8DFA-4A89-87EB-49C32662AFE0}</a:tableStyleId>
              </a:tblPr>
              <a:tblGrid>
                <a:gridCol w="1857388">
                  <a:extLst>
                    <a:ext uri="{9D8B030D-6E8A-4147-A177-3AD203B41FA5}">
                      <a16:colId xmlns:a16="http://schemas.microsoft.com/office/drawing/2014/main" val="20000"/>
                    </a:ext>
                  </a:extLst>
                </a:gridCol>
              </a:tblGrid>
              <a:tr h="415811">
                <a:tc>
                  <a:txBody>
                    <a:bodyPr/>
                    <a:lstStyle/>
                    <a:p>
                      <a:r>
                        <a:rPr lang="en-US" altLang="zh-CN" dirty="0">
                          <a:latin typeface="Arial Unicode MS" pitchFamily="34" charset="-122"/>
                          <a:ea typeface="Arial Unicode MS" pitchFamily="34" charset="-122"/>
                          <a:cs typeface="Arial Unicode MS" pitchFamily="34" charset="-122"/>
                        </a:rPr>
                        <a:t>Contribution</a:t>
                      </a:r>
                      <a:endParaRPr lang="zh-CN" altLang="en-US" dirty="0">
                        <a:latin typeface="Arial Unicode MS" pitchFamily="34" charset="-122"/>
                        <a:ea typeface="Arial Unicode MS" pitchFamily="34" charset="-122"/>
                        <a:cs typeface="Arial Unicode MS" pitchFamily="34" charset="-122"/>
                      </a:endParaRPr>
                    </a:p>
                  </a:txBody>
                  <a:tcPr/>
                </a:tc>
                <a:extLst>
                  <a:ext uri="{0D108BD9-81ED-4DB2-BD59-A6C34878D82A}">
                    <a16:rowId xmlns:a16="http://schemas.microsoft.com/office/drawing/2014/main" val="10000"/>
                  </a:ext>
                </a:extLst>
              </a:tr>
              <a:tr h="415811">
                <a:tc>
                  <a:txBody>
                    <a:bodyPr/>
                    <a:lstStyle/>
                    <a:p>
                      <a:r>
                        <a:rPr lang="en-US" altLang="zh-CN" sz="2000" dirty="0">
                          <a:latin typeface="Times New Roman" pitchFamily="18" charset="0"/>
                          <a:cs typeface="Times New Roman" pitchFamily="18" charset="0"/>
                        </a:rPr>
                        <a:t>0.1</a:t>
                      </a:r>
                      <a:endParaRPr lang="zh-CN" altLang="en-US" sz="20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401104">
                <a:tc>
                  <a:txBody>
                    <a:bodyPr/>
                    <a:lstStyle/>
                    <a:p>
                      <a:r>
                        <a:rPr lang="en-US" altLang="zh-CN" sz="2000" dirty="0">
                          <a:latin typeface="Times New Roman" pitchFamily="18" charset="0"/>
                          <a:cs typeface="Times New Roman" pitchFamily="18" charset="0"/>
                        </a:rPr>
                        <a:t>0.05</a:t>
                      </a:r>
                      <a:endParaRPr lang="zh-CN" altLang="en-US" sz="20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415811">
                <a:tc>
                  <a:txBody>
                    <a:bodyPr/>
                    <a:lstStyle/>
                    <a:p>
                      <a:r>
                        <a:rPr lang="en-US" altLang="zh-CN" sz="2000" dirty="0">
                          <a:latin typeface="Times New Roman" pitchFamily="18" charset="0"/>
                          <a:cs typeface="Times New Roman" pitchFamily="18" charset="0"/>
                        </a:rPr>
                        <a:t>0.2</a:t>
                      </a:r>
                      <a:endParaRPr lang="zh-CN" altLang="en-US" sz="20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415811">
                <a:tc>
                  <a:txBody>
                    <a:bodyPr/>
                    <a:lstStyle/>
                    <a:p>
                      <a:r>
                        <a:rPr lang="en-US" altLang="zh-CN" sz="2000" dirty="0">
                          <a:latin typeface="Times New Roman" pitchFamily="18" charset="0"/>
                          <a:cs typeface="Times New Roman" pitchFamily="18" charset="0"/>
                        </a:rPr>
                        <a:t>0.9</a:t>
                      </a:r>
                      <a:endParaRPr lang="zh-CN" altLang="en-US" sz="2000"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415811">
                <a:tc>
                  <a:txBody>
                    <a:bodyPr/>
                    <a:lstStyle/>
                    <a:p>
                      <a:r>
                        <a:rPr lang="en-US" altLang="zh-CN" sz="2000" dirty="0">
                          <a:latin typeface="Times New Roman" pitchFamily="18" charset="0"/>
                          <a:cs typeface="Times New Roman" pitchFamily="18" charset="0"/>
                        </a:rPr>
                        <a:t>0.1</a:t>
                      </a:r>
                      <a:endParaRPr lang="zh-CN" altLang="en-US" sz="2000" dirty="0">
                        <a:latin typeface="Times New Roman" pitchFamily="18" charset="0"/>
                        <a:cs typeface="Times New Roman" pitchFamily="18" charset="0"/>
                      </a:endParaRPr>
                    </a:p>
                  </a:txBody>
                  <a:tcPr/>
                </a:tc>
                <a:extLst>
                  <a:ext uri="{0D108BD9-81ED-4DB2-BD59-A6C34878D82A}">
                    <a16:rowId xmlns:a16="http://schemas.microsoft.com/office/drawing/2014/main" val="10005"/>
                  </a:ext>
                </a:extLst>
              </a:tr>
              <a:tr h="415811">
                <a:tc>
                  <a:txBody>
                    <a:bodyPr/>
                    <a:lstStyle/>
                    <a:p>
                      <a:r>
                        <a:rPr lang="en-US" altLang="zh-CN" sz="2000" dirty="0">
                          <a:latin typeface="Times New Roman" pitchFamily="18" charset="0"/>
                          <a:cs typeface="Times New Roman" pitchFamily="18" charset="0"/>
                        </a:rPr>
                        <a:t>0.1</a:t>
                      </a:r>
                      <a:endParaRPr lang="zh-CN" altLang="en-US" sz="2000" dirty="0">
                        <a:latin typeface="Times New Roman" pitchFamily="18" charset="0"/>
                        <a:cs typeface="Times New Roman" pitchFamily="18" charset="0"/>
                      </a:endParaRPr>
                    </a:p>
                  </a:txBody>
                  <a:tcPr/>
                </a:tc>
                <a:extLst>
                  <a:ext uri="{0D108BD9-81ED-4DB2-BD59-A6C34878D82A}">
                    <a16:rowId xmlns:a16="http://schemas.microsoft.com/office/drawing/2014/main" val="10006"/>
                  </a:ext>
                </a:extLst>
              </a:tr>
              <a:tr h="415811">
                <a:tc>
                  <a:txBody>
                    <a:bodyPr/>
                    <a:lstStyle/>
                    <a:p>
                      <a:r>
                        <a:rPr lang="en-US" altLang="zh-CN" sz="2000" dirty="0">
                          <a:latin typeface="Times New Roman" pitchFamily="18" charset="0"/>
                          <a:cs typeface="Times New Roman" pitchFamily="18" charset="0"/>
                        </a:rPr>
                        <a:t>0.1</a:t>
                      </a:r>
                      <a:endParaRPr lang="zh-CN" altLang="en-US" sz="2000" dirty="0">
                        <a:latin typeface="Times New Roman" pitchFamily="18" charset="0"/>
                        <a:cs typeface="Times New Roman" pitchFamily="18" charset="0"/>
                      </a:endParaRPr>
                    </a:p>
                  </a:txBody>
                  <a:tcPr/>
                </a:tc>
                <a:extLst>
                  <a:ext uri="{0D108BD9-81ED-4DB2-BD59-A6C34878D82A}">
                    <a16:rowId xmlns:a16="http://schemas.microsoft.com/office/drawing/2014/main" val="10007"/>
                  </a:ext>
                </a:extLst>
              </a:tr>
              <a:tr h="415811">
                <a:tc>
                  <a:txBody>
                    <a:bodyPr/>
                    <a:lstStyle/>
                    <a:p>
                      <a:r>
                        <a:rPr lang="en-US" altLang="zh-CN" sz="2000" dirty="0">
                          <a:latin typeface="Times New Roman" pitchFamily="18" charset="0"/>
                          <a:cs typeface="Times New Roman" pitchFamily="18" charset="0"/>
                        </a:rPr>
                        <a:t>0.15</a:t>
                      </a:r>
                      <a:endParaRPr lang="zh-CN" altLang="en-US" sz="2000" dirty="0">
                        <a:latin typeface="Times New Roman" pitchFamily="18" charset="0"/>
                        <a:cs typeface="Times New Roman" pitchFamily="18" charset="0"/>
                      </a:endParaRPr>
                    </a:p>
                  </a:txBody>
                  <a:tcPr/>
                </a:tc>
                <a:extLst>
                  <a:ext uri="{0D108BD9-81ED-4DB2-BD59-A6C34878D82A}">
                    <a16:rowId xmlns:a16="http://schemas.microsoft.com/office/drawing/2014/main" val="10008"/>
                  </a:ext>
                </a:extLst>
              </a:tr>
              <a:tr h="415811">
                <a:tc>
                  <a:txBody>
                    <a:bodyPr/>
                    <a:lstStyle/>
                    <a:p>
                      <a:r>
                        <a:rPr lang="en-US" altLang="zh-CN" sz="2000" dirty="0">
                          <a:latin typeface="Times New Roman" pitchFamily="18" charset="0"/>
                          <a:cs typeface="Times New Roman" pitchFamily="18" charset="0"/>
                        </a:rPr>
                        <a:t>1.2</a:t>
                      </a:r>
                      <a:endParaRPr lang="zh-CN" altLang="en-US" sz="2000" dirty="0">
                        <a:latin typeface="Times New Roman" pitchFamily="18" charset="0"/>
                        <a:cs typeface="Times New Roman" pitchFamily="18" charset="0"/>
                      </a:endParaRPr>
                    </a:p>
                  </a:txBody>
                  <a:tcPr/>
                </a:tc>
                <a:extLst>
                  <a:ext uri="{0D108BD9-81ED-4DB2-BD59-A6C34878D82A}">
                    <a16:rowId xmlns:a16="http://schemas.microsoft.com/office/drawing/2014/main" val="10009"/>
                  </a:ext>
                </a:extLst>
              </a:tr>
            </a:tbl>
          </a:graphicData>
        </a:graphic>
      </p:graphicFrame>
      <p:graphicFrame>
        <p:nvGraphicFramePr>
          <p:cNvPr id="8" name="表格 7"/>
          <p:cNvGraphicFramePr>
            <a:graphicFrameLocks noGrp="1"/>
          </p:cNvGraphicFramePr>
          <p:nvPr/>
        </p:nvGraphicFramePr>
        <p:xfrm>
          <a:off x="7024694" y="3714752"/>
          <a:ext cx="1762148" cy="762000"/>
        </p:xfrm>
        <a:graphic>
          <a:graphicData uri="http://schemas.openxmlformats.org/drawingml/2006/table">
            <a:tbl>
              <a:tblPr firstRow="1" bandRow="1">
                <a:tableStyleId>{21E4AEA4-8DFA-4A89-87EB-49C32662AFE0}</a:tableStyleId>
              </a:tblPr>
              <a:tblGrid>
                <a:gridCol w="1762148">
                  <a:extLst>
                    <a:ext uri="{9D8B030D-6E8A-4147-A177-3AD203B41FA5}">
                      <a16:colId xmlns:a16="http://schemas.microsoft.com/office/drawing/2014/main" val="20000"/>
                    </a:ext>
                  </a:extLst>
                </a:gridCol>
              </a:tblGrid>
              <a:tr h="140658">
                <a:tc>
                  <a:txBody>
                    <a:bodyPr/>
                    <a:lstStyle/>
                    <a:p>
                      <a:pPr algn="ctr"/>
                      <a:r>
                        <a:rPr lang="en-US" altLang="zh-CN" dirty="0">
                          <a:latin typeface="Arial Unicode MS" pitchFamily="34" charset="-122"/>
                          <a:ea typeface="Arial Unicode MS" pitchFamily="34" charset="-122"/>
                          <a:cs typeface="Arial Unicode MS" pitchFamily="34" charset="-122"/>
                        </a:rPr>
                        <a:t>Expectation</a:t>
                      </a:r>
                      <a:endParaRPr lang="zh-CN" altLang="en-US" dirty="0">
                        <a:latin typeface="Arial Unicode MS" pitchFamily="34" charset="-122"/>
                        <a:ea typeface="Arial Unicode MS" pitchFamily="34" charset="-122"/>
                        <a:cs typeface="Arial Unicode MS" pitchFamily="34" charset="-122"/>
                      </a:endParaRPr>
                    </a:p>
                  </a:txBody>
                  <a:tcPr/>
                </a:tc>
                <a:extLst>
                  <a:ext uri="{0D108BD9-81ED-4DB2-BD59-A6C34878D82A}">
                    <a16:rowId xmlns:a16="http://schemas.microsoft.com/office/drawing/2014/main" val="10000"/>
                  </a:ext>
                </a:extLst>
              </a:tr>
              <a:tr h="140658">
                <a:tc>
                  <a:txBody>
                    <a:bodyPr/>
                    <a:lstStyle/>
                    <a:p>
                      <a:pPr algn="ctr"/>
                      <a:r>
                        <a:rPr lang="en-US" altLang="zh-CN" sz="2000" dirty="0">
                          <a:latin typeface="Times New Roman" pitchFamily="18" charset="0"/>
                          <a:cs typeface="Times New Roman" pitchFamily="18" charset="0"/>
                        </a:rPr>
                        <a:t>2.9</a:t>
                      </a:r>
                      <a:endParaRPr lang="zh-CN" altLang="en-US" sz="20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
        <p:nvSpPr>
          <p:cNvPr id="9" name="右箭头 8"/>
          <p:cNvSpPr/>
          <p:nvPr/>
        </p:nvSpPr>
        <p:spPr bwMode="auto">
          <a:xfrm>
            <a:off x="6072198" y="3857628"/>
            <a:ext cx="714380" cy="500066"/>
          </a:xfrm>
          <a:prstGeom prst="rightArrow">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200" b="0" i="0" u="none" strike="noStrike" cap="none" normalizeH="0" baseline="0">
              <a:ln>
                <a:noFill/>
              </a:ln>
              <a:solidFill>
                <a:schemeClr val="tx1"/>
              </a:solidFill>
              <a:effectLst/>
              <a:latin typeface="Times New Roman" pitchFamily="18" charset="0"/>
              <a:ea typeface="宋体" charset="-122"/>
            </a:endParaRPr>
          </a:p>
        </p:txBody>
      </p:sp>
      <p:graphicFrame>
        <p:nvGraphicFramePr>
          <p:cNvPr id="10" name="表格 9"/>
          <p:cNvGraphicFramePr>
            <a:graphicFrameLocks noGrp="1"/>
          </p:cNvGraphicFramePr>
          <p:nvPr/>
        </p:nvGraphicFramePr>
        <p:xfrm>
          <a:off x="2857488" y="2285992"/>
          <a:ext cx="1071570" cy="4143400"/>
        </p:xfrm>
        <a:graphic>
          <a:graphicData uri="http://schemas.openxmlformats.org/drawingml/2006/table">
            <a:tbl>
              <a:tblPr firstRow="1" bandRow="1">
                <a:tableStyleId>{21E4AEA4-8DFA-4A89-87EB-49C32662AFE0}</a:tableStyleId>
              </a:tblPr>
              <a:tblGrid>
                <a:gridCol w="1071570">
                  <a:extLst>
                    <a:ext uri="{9D8B030D-6E8A-4147-A177-3AD203B41FA5}">
                      <a16:colId xmlns:a16="http://schemas.microsoft.com/office/drawing/2014/main" val="20000"/>
                    </a:ext>
                  </a:extLst>
                </a:gridCol>
              </a:tblGrid>
              <a:tr h="414340">
                <a:tc>
                  <a:txBody>
                    <a:bodyPr/>
                    <a:lstStyle/>
                    <a:p>
                      <a:pPr algn="l"/>
                      <a:r>
                        <a:rPr lang="en-US" altLang="zh-CN" dirty="0">
                          <a:latin typeface="Arial Unicode MS" pitchFamily="34" charset="-122"/>
                          <a:ea typeface="Arial Unicode MS" pitchFamily="34" charset="-122"/>
                          <a:cs typeface="Arial Unicode MS" pitchFamily="34" charset="-122"/>
                        </a:rPr>
                        <a:t>Depth</a:t>
                      </a:r>
                      <a:endParaRPr lang="zh-CN" altLang="en-US" dirty="0">
                        <a:solidFill>
                          <a:schemeClr val="accent2">
                            <a:lumMod val="75000"/>
                          </a:schemeClr>
                        </a:solidFill>
                        <a:latin typeface="Arial Unicode MS" pitchFamily="34" charset="-122"/>
                        <a:ea typeface="Arial Unicode MS" pitchFamily="34" charset="-122"/>
                        <a:cs typeface="Arial Unicode MS" pitchFamily="34" charset="-122"/>
                      </a:endParaRPr>
                    </a:p>
                  </a:txBody>
                  <a:tcPr/>
                </a:tc>
                <a:extLst>
                  <a:ext uri="{0D108BD9-81ED-4DB2-BD59-A6C34878D82A}">
                    <a16:rowId xmlns:a16="http://schemas.microsoft.com/office/drawing/2014/main" val="10000"/>
                  </a:ext>
                </a:extLst>
              </a:tr>
              <a:tr h="414340">
                <a:tc>
                  <a:txBody>
                    <a:bodyPr/>
                    <a:lstStyle/>
                    <a:p>
                      <a:pPr algn="l"/>
                      <a:r>
                        <a:rPr lang="en-US" altLang="zh-CN" sz="2000" dirty="0">
                          <a:latin typeface="Times New Roman" pitchFamily="18" charset="0"/>
                          <a:cs typeface="Times New Roman" pitchFamily="18" charset="0"/>
                        </a:rPr>
                        <a:t>1</a:t>
                      </a:r>
                      <a:endParaRPr lang="zh-CN" altLang="en-US" sz="2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1"/>
                  </a:ext>
                </a:extLst>
              </a:tr>
              <a:tr h="414340">
                <a:tc>
                  <a:txBody>
                    <a:bodyPr/>
                    <a:lstStyle/>
                    <a:p>
                      <a:pPr algn="l"/>
                      <a:r>
                        <a:rPr lang="en-US" altLang="zh-CN" sz="2000" dirty="0">
                          <a:latin typeface="Times New Roman" pitchFamily="18" charset="0"/>
                          <a:cs typeface="Times New Roman" pitchFamily="18" charset="0"/>
                        </a:rPr>
                        <a:t>0</a:t>
                      </a:r>
                      <a:endParaRPr lang="zh-CN" altLang="en-US" sz="2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2"/>
                  </a:ext>
                </a:extLst>
              </a:tr>
              <a:tr h="414340">
                <a:tc>
                  <a:txBody>
                    <a:bodyPr/>
                    <a:lstStyle/>
                    <a:p>
                      <a:pPr algn="l"/>
                      <a:r>
                        <a:rPr lang="en-US" altLang="zh-CN" sz="2000" dirty="0">
                          <a:latin typeface="Times New Roman" pitchFamily="18" charset="0"/>
                          <a:cs typeface="Times New Roman" pitchFamily="18" charset="0"/>
                        </a:rPr>
                        <a:t>1</a:t>
                      </a:r>
                      <a:endParaRPr lang="zh-CN" altLang="en-US" sz="2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3"/>
                  </a:ext>
                </a:extLst>
              </a:tr>
              <a:tr h="414340">
                <a:tc>
                  <a:txBody>
                    <a:bodyPr/>
                    <a:lstStyle/>
                    <a:p>
                      <a:pPr algn="l"/>
                      <a:r>
                        <a:rPr lang="en-US" altLang="zh-CN" sz="2000" dirty="0">
                          <a:latin typeface="Times New Roman" pitchFamily="18" charset="0"/>
                          <a:cs typeface="Times New Roman" pitchFamily="18" charset="0"/>
                        </a:rPr>
                        <a:t>2</a:t>
                      </a:r>
                      <a:endParaRPr lang="zh-CN" altLang="en-US" sz="2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4"/>
                  </a:ext>
                </a:extLst>
              </a:tr>
              <a:tr h="414340">
                <a:tc>
                  <a:txBody>
                    <a:bodyPr/>
                    <a:lstStyle/>
                    <a:p>
                      <a:pPr algn="l"/>
                      <a:r>
                        <a:rPr lang="en-US" altLang="zh-CN" sz="2000" dirty="0">
                          <a:latin typeface="Times New Roman" pitchFamily="18" charset="0"/>
                          <a:cs typeface="Times New Roman" pitchFamily="18" charset="0"/>
                        </a:rPr>
                        <a:t>2</a:t>
                      </a:r>
                      <a:endParaRPr lang="zh-CN" altLang="en-US" sz="2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5"/>
                  </a:ext>
                </a:extLst>
              </a:tr>
              <a:tr h="414340">
                <a:tc>
                  <a:txBody>
                    <a:bodyPr/>
                    <a:lstStyle/>
                    <a:p>
                      <a:pPr algn="l"/>
                      <a:r>
                        <a:rPr lang="en-US" altLang="zh-CN" sz="2000" dirty="0">
                          <a:latin typeface="Times New Roman" pitchFamily="18" charset="0"/>
                          <a:cs typeface="Times New Roman" pitchFamily="18" charset="0"/>
                        </a:rPr>
                        <a:t>2</a:t>
                      </a:r>
                      <a:endParaRPr lang="zh-CN" altLang="en-US" sz="2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6"/>
                  </a:ext>
                </a:extLst>
              </a:tr>
              <a:tr h="414340">
                <a:tc>
                  <a:txBody>
                    <a:bodyPr/>
                    <a:lstStyle/>
                    <a:p>
                      <a:pPr algn="l"/>
                      <a:r>
                        <a:rPr lang="en-US" altLang="zh-CN" sz="2000" dirty="0">
                          <a:latin typeface="Times New Roman" pitchFamily="18" charset="0"/>
                          <a:cs typeface="Times New Roman" pitchFamily="18" charset="0"/>
                        </a:rPr>
                        <a:t>2</a:t>
                      </a:r>
                      <a:endParaRPr lang="zh-CN" altLang="en-US" sz="2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7"/>
                  </a:ext>
                </a:extLst>
              </a:tr>
              <a:tr h="414340">
                <a:tc>
                  <a:txBody>
                    <a:bodyPr/>
                    <a:lstStyle/>
                    <a:p>
                      <a:pPr algn="l"/>
                      <a:r>
                        <a:rPr lang="en-US" altLang="zh-CN" sz="2000" dirty="0">
                          <a:latin typeface="Times New Roman" pitchFamily="18" charset="0"/>
                          <a:cs typeface="Times New Roman" pitchFamily="18" charset="0"/>
                        </a:rPr>
                        <a:t>3</a:t>
                      </a:r>
                      <a:endParaRPr lang="zh-CN" altLang="en-US" sz="2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8"/>
                  </a:ext>
                </a:extLst>
              </a:tr>
              <a:tr h="414340">
                <a:tc>
                  <a:txBody>
                    <a:bodyPr/>
                    <a:lstStyle/>
                    <a:p>
                      <a:pPr algn="l"/>
                      <a:r>
                        <a:rPr lang="en-US" altLang="zh-CN" sz="2000" dirty="0">
                          <a:latin typeface="Times New Roman" pitchFamily="18" charset="0"/>
                          <a:cs typeface="Times New Roman" pitchFamily="18" charset="0"/>
                        </a:rPr>
                        <a:t>3</a:t>
                      </a:r>
                      <a:endParaRPr lang="zh-CN" altLang="en-US" sz="2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9"/>
                  </a:ext>
                </a:extLst>
              </a:tr>
            </a:tbl>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986034452"/>
              </p:ext>
            </p:extLst>
          </p:nvPr>
        </p:nvGraphicFramePr>
        <p:xfrm>
          <a:off x="6141608" y="2996952"/>
          <a:ext cx="2366962" cy="542925"/>
        </p:xfrm>
        <a:graphic>
          <a:graphicData uri="http://schemas.openxmlformats.org/presentationml/2006/ole">
            <mc:AlternateContent xmlns:mc="http://schemas.openxmlformats.org/markup-compatibility/2006">
              <mc:Choice xmlns:v="urn:schemas-microsoft-com:vml" Requires="v">
                <p:oleObj spid="_x0000_s92279" name="Equation" r:id="rId5" imgW="1612800" imgH="368280" progId="Equation.DSMT4">
                  <p:embed/>
                </p:oleObj>
              </mc:Choice>
              <mc:Fallback>
                <p:oleObj name="Equation" r:id="rId5" imgW="1612800" imgH="368280" progId="Equation.DSMT4">
                  <p:embed/>
                  <p:pic>
                    <p:nvPicPr>
                      <p:cNvPr id="0" name=""/>
                      <p:cNvPicPr>
                        <a:picLocks noChangeAspect="1" noChangeArrowheads="1"/>
                      </p:cNvPicPr>
                      <p:nvPr/>
                    </p:nvPicPr>
                    <p:blipFill>
                      <a:blip r:embed="rId6"/>
                      <a:srcRect/>
                      <a:stretch>
                        <a:fillRect/>
                      </a:stretch>
                    </p:blipFill>
                    <p:spPr bwMode="auto">
                      <a:xfrm>
                        <a:off x="6141608" y="2996952"/>
                        <a:ext cx="2366962"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a:extLst>
              <a:ext uri="{FF2B5EF4-FFF2-40B4-BE49-F238E27FC236}">
                <a16:creationId xmlns:a16="http://schemas.microsoft.com/office/drawing/2014/main" id="{2E5596B3-55CB-D04E-9394-AF99DA784E81}"/>
              </a:ext>
            </a:extLst>
          </p:cNvPr>
          <p:cNvGraphicFramePr>
            <a:graphicFrameLocks noChangeAspect="1"/>
          </p:cNvGraphicFramePr>
          <p:nvPr>
            <p:extLst>
              <p:ext uri="{D42A27DB-BD31-4B8C-83A1-F6EECF244321}">
                <p14:modId xmlns:p14="http://schemas.microsoft.com/office/powerpoint/2010/main" val="3146541365"/>
              </p:ext>
            </p:extLst>
          </p:nvPr>
        </p:nvGraphicFramePr>
        <p:xfrm>
          <a:off x="500034" y="1638695"/>
          <a:ext cx="5848369" cy="713353"/>
        </p:xfrm>
        <a:graphic>
          <a:graphicData uri="http://schemas.openxmlformats.org/presentationml/2006/ole">
            <mc:AlternateContent xmlns:mc="http://schemas.openxmlformats.org/markup-compatibility/2006">
              <mc:Choice xmlns:v="urn:schemas-microsoft-com:vml" Requires="v">
                <p:oleObj spid="_x0000_s92280" name="Equation" r:id="rId7" imgW="3746160" imgH="457200" progId="Equation.DSMT4">
                  <p:embed/>
                </p:oleObj>
              </mc:Choice>
              <mc:Fallback>
                <p:oleObj name="Equation" r:id="rId7" imgW="3746160" imgH="457200" progId="Equation.DSMT4">
                  <p:embed/>
                  <p:pic>
                    <p:nvPicPr>
                      <p:cNvPr id="8" name="对象 7"/>
                      <p:cNvPicPr>
                        <a:picLocks noChangeAspect="1" noChangeArrowheads="1"/>
                      </p:cNvPicPr>
                      <p:nvPr/>
                    </p:nvPicPr>
                    <p:blipFill>
                      <a:blip r:embed="rId8"/>
                      <a:srcRect/>
                      <a:stretch>
                        <a:fillRect/>
                      </a:stretch>
                    </p:blipFill>
                    <p:spPr bwMode="auto">
                      <a:xfrm>
                        <a:off x="500034" y="1638695"/>
                        <a:ext cx="5848369" cy="713353"/>
                      </a:xfrm>
                      <a:prstGeom prst="rect">
                        <a:avLst/>
                      </a:prstGeom>
                      <a:noFill/>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6"/>
                                        </p:tgtEl>
                                        <p:attrNameLst>
                                          <p:attrName>style.visibility</p:attrName>
                                        </p:attrNameLst>
                                      </p:cBhvr>
                                      <p:to>
                                        <p:strVal val="visible"/>
                                      </p:to>
                                    </p:set>
                                  </p:childTnLst>
                                </p:cTn>
                              </p:par>
                              <p:par>
                                <p:cTn id="7" presetID="2" presetClass="entr" presetSubtype="4" fill="hold" nodeType="withEffect">
                                  <p:stCondLst>
                                    <p:cond delay="0"/>
                                  </p:stCondLst>
                                  <p:childTnLst>
                                    <p:set>
                                      <p:cBhvr>
                                        <p:cTn id="8" dur="1" fill="hold">
                                          <p:stCondLst>
                                            <p:cond delay="0"/>
                                          </p:stCondLst>
                                        </p:cTn>
                                        <p:tgtEl>
                                          <p:spTgt spid="12"/>
                                        </p:tgtEl>
                                        <p:attrNameLst>
                                          <p:attrName>style.visibility</p:attrName>
                                        </p:attrNameLst>
                                      </p:cBhvr>
                                      <p:to>
                                        <p:strVal val="visible"/>
                                      </p:to>
                                    </p:set>
                                    <p:anim calcmode="lin" valueType="num">
                                      <p:cBhvr additive="base">
                                        <p:cTn id="9" dur="500" fill="hold"/>
                                        <p:tgtEl>
                                          <p:spTgt spid="12"/>
                                        </p:tgtEl>
                                        <p:attrNameLst>
                                          <p:attrName>ppt_x</p:attrName>
                                        </p:attrNameLst>
                                      </p:cBhvr>
                                      <p:tavLst>
                                        <p:tav tm="0">
                                          <p:val>
                                            <p:strVal val="#ppt_x"/>
                                          </p:val>
                                        </p:tav>
                                        <p:tav tm="100000">
                                          <p:val>
                                            <p:strVal val="#ppt_x"/>
                                          </p:val>
                                        </p:tav>
                                      </p:tavLst>
                                    </p:anim>
                                    <p:anim calcmode="lin" valueType="num">
                                      <p:cBhvr additive="base">
                                        <p:cTn id="1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最优二叉搜索树</a:t>
            </a:r>
          </a:p>
        </p:txBody>
      </p:sp>
      <p:graphicFrame>
        <p:nvGraphicFramePr>
          <p:cNvPr id="4" name="表格 3"/>
          <p:cNvGraphicFramePr>
            <a:graphicFrameLocks noGrp="1"/>
          </p:cNvGraphicFramePr>
          <p:nvPr/>
        </p:nvGraphicFramePr>
        <p:xfrm>
          <a:off x="500034" y="2285992"/>
          <a:ext cx="2428892" cy="4143400"/>
        </p:xfrm>
        <a:graphic>
          <a:graphicData uri="http://schemas.openxmlformats.org/drawingml/2006/table">
            <a:tbl>
              <a:tblPr firstRow="1" bandRow="1">
                <a:tableStyleId>{5C22544A-7EE6-4342-B048-85BDC9FD1C3A}</a:tableStyleId>
              </a:tblPr>
              <a:tblGrid>
                <a:gridCol w="1143008">
                  <a:extLst>
                    <a:ext uri="{9D8B030D-6E8A-4147-A177-3AD203B41FA5}">
                      <a16:colId xmlns:a16="http://schemas.microsoft.com/office/drawing/2014/main" val="20000"/>
                    </a:ext>
                  </a:extLst>
                </a:gridCol>
                <a:gridCol w="1285884">
                  <a:extLst>
                    <a:ext uri="{9D8B030D-6E8A-4147-A177-3AD203B41FA5}">
                      <a16:colId xmlns:a16="http://schemas.microsoft.com/office/drawing/2014/main" val="20001"/>
                    </a:ext>
                  </a:extLst>
                </a:gridCol>
              </a:tblGrid>
              <a:tr h="414340">
                <a:tc>
                  <a:txBody>
                    <a:bodyPr/>
                    <a:lstStyle/>
                    <a:p>
                      <a:pPr algn="l"/>
                      <a:r>
                        <a:rPr lang="en-US" altLang="zh-CN" dirty="0">
                          <a:solidFill>
                            <a:schemeClr val="accent2">
                              <a:lumMod val="75000"/>
                            </a:schemeClr>
                          </a:solidFill>
                          <a:latin typeface="Arial Unicode MS" pitchFamily="34" charset="-122"/>
                          <a:ea typeface="Arial Unicode MS" pitchFamily="34" charset="-122"/>
                          <a:cs typeface="Arial Unicode MS" pitchFamily="34" charset="-122"/>
                        </a:rPr>
                        <a:t>Node</a:t>
                      </a:r>
                      <a:endParaRPr lang="zh-CN" altLang="en-US" dirty="0">
                        <a:solidFill>
                          <a:schemeClr val="accent2">
                            <a:lumMod val="75000"/>
                          </a:schemeClr>
                        </a:solidFill>
                        <a:latin typeface="Arial Unicode MS" pitchFamily="34" charset="-122"/>
                        <a:ea typeface="Arial Unicode MS" pitchFamily="34" charset="-122"/>
                        <a:cs typeface="Arial Unicode MS" pitchFamily="34" charset="-122"/>
                      </a:endParaRPr>
                    </a:p>
                  </a:txBody>
                  <a:tcPr/>
                </a:tc>
                <a:tc>
                  <a:txBody>
                    <a:bodyPr/>
                    <a:lstStyle/>
                    <a:p>
                      <a:pPr algn="l"/>
                      <a:r>
                        <a:rPr lang="en-US" altLang="zh-CN" dirty="0">
                          <a:solidFill>
                            <a:schemeClr val="accent2">
                              <a:lumMod val="75000"/>
                            </a:schemeClr>
                          </a:solidFill>
                          <a:latin typeface="Arial Unicode MS" pitchFamily="34" charset="-122"/>
                          <a:ea typeface="Arial Unicode MS" pitchFamily="34" charset="-122"/>
                          <a:cs typeface="Arial Unicode MS" pitchFamily="34" charset="-122"/>
                        </a:rPr>
                        <a:t>Probability</a:t>
                      </a:r>
                      <a:endParaRPr lang="zh-CN" altLang="en-US" dirty="0">
                        <a:solidFill>
                          <a:schemeClr val="accent2">
                            <a:lumMod val="75000"/>
                          </a:schemeClr>
                        </a:solidFill>
                        <a:latin typeface="Arial Unicode MS" pitchFamily="34" charset="-122"/>
                        <a:ea typeface="Arial Unicode MS" pitchFamily="34" charset="-122"/>
                        <a:cs typeface="Arial Unicode MS" pitchFamily="34" charset="-122"/>
                      </a:endParaRPr>
                    </a:p>
                  </a:txBody>
                  <a:tcPr/>
                </a:tc>
                <a:extLst>
                  <a:ext uri="{0D108BD9-81ED-4DB2-BD59-A6C34878D82A}">
                    <a16:rowId xmlns:a16="http://schemas.microsoft.com/office/drawing/2014/main" val="10000"/>
                  </a:ext>
                </a:extLst>
              </a:tr>
              <a:tr h="414340">
                <a:tc>
                  <a:txBody>
                    <a:bodyPr/>
                    <a:lstStyle/>
                    <a:p>
                      <a:pPr algn="l"/>
                      <a:r>
                        <a:rPr lang="en-US" altLang="zh-CN" sz="2000" i="1" dirty="0">
                          <a:latin typeface="Times New Roman" pitchFamily="18" charset="0"/>
                          <a:ea typeface="Arial Unicode MS" pitchFamily="34" charset="-122"/>
                          <a:cs typeface="Times New Roman" pitchFamily="18" charset="0"/>
                        </a:rPr>
                        <a:t>x</a:t>
                      </a:r>
                      <a:r>
                        <a:rPr lang="en-US" altLang="zh-CN" sz="2000" dirty="0">
                          <a:latin typeface="Times New Roman" pitchFamily="18" charset="0"/>
                          <a:ea typeface="Arial Unicode MS" pitchFamily="34" charset="-122"/>
                          <a:cs typeface="Times New Roman" pitchFamily="18" charset="0"/>
                        </a:rPr>
                        <a:t>1</a:t>
                      </a:r>
                      <a:endParaRPr lang="zh-CN" altLang="en-US" sz="2000" dirty="0">
                        <a:latin typeface="Times New Roman" pitchFamily="18" charset="0"/>
                        <a:ea typeface="Arial Unicode MS" pitchFamily="34" charset="-122"/>
                        <a:cs typeface="Times New Roman" pitchFamily="18" charset="0"/>
                      </a:endParaRPr>
                    </a:p>
                  </a:txBody>
                  <a:tcPr/>
                </a:tc>
                <a:tc>
                  <a:txBody>
                    <a:bodyPr/>
                    <a:lstStyle/>
                    <a:p>
                      <a:pPr algn="l"/>
                      <a:r>
                        <a:rPr lang="en-US" altLang="zh-CN" sz="2000" dirty="0">
                          <a:latin typeface="Times New Roman" pitchFamily="18" charset="0"/>
                          <a:ea typeface="Arial Unicode MS" pitchFamily="34" charset="-122"/>
                          <a:cs typeface="Times New Roman" pitchFamily="18" charset="0"/>
                        </a:rPr>
                        <a:t>0.05</a:t>
                      </a:r>
                      <a:endParaRPr lang="zh-CN" altLang="en-US" sz="2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1"/>
                  </a:ext>
                </a:extLst>
              </a:tr>
              <a:tr h="414340">
                <a:tc>
                  <a:txBody>
                    <a:bodyPr/>
                    <a:lstStyle/>
                    <a:p>
                      <a:pPr algn="l"/>
                      <a:r>
                        <a:rPr lang="en-US" altLang="zh-CN" sz="2000" i="1" dirty="0">
                          <a:latin typeface="Times New Roman" pitchFamily="18" charset="0"/>
                          <a:ea typeface="Arial Unicode MS" pitchFamily="34" charset="-122"/>
                          <a:cs typeface="Times New Roman" pitchFamily="18" charset="0"/>
                        </a:rPr>
                        <a:t>x</a:t>
                      </a:r>
                      <a:r>
                        <a:rPr lang="en-US" altLang="zh-CN" sz="2000" dirty="0">
                          <a:latin typeface="Times New Roman" pitchFamily="18" charset="0"/>
                          <a:ea typeface="Arial Unicode MS" pitchFamily="34" charset="-122"/>
                          <a:cs typeface="Times New Roman" pitchFamily="18" charset="0"/>
                        </a:rPr>
                        <a:t>2</a:t>
                      </a:r>
                      <a:endParaRPr lang="zh-CN" altLang="en-US" sz="2000" dirty="0">
                        <a:latin typeface="Times New Roman" pitchFamily="18" charset="0"/>
                        <a:ea typeface="Arial Unicode MS" pitchFamily="34" charset="-122"/>
                        <a:cs typeface="Times New Roman" pitchFamily="18" charset="0"/>
                      </a:endParaRPr>
                    </a:p>
                  </a:txBody>
                  <a:tcPr/>
                </a:tc>
                <a:tc>
                  <a:txBody>
                    <a:bodyPr/>
                    <a:lstStyle/>
                    <a:p>
                      <a:pPr algn="l"/>
                      <a:r>
                        <a:rPr lang="en-US" altLang="zh-CN" sz="2000" dirty="0">
                          <a:latin typeface="Times New Roman" pitchFamily="18" charset="0"/>
                          <a:ea typeface="Arial Unicode MS" pitchFamily="34" charset="-122"/>
                          <a:cs typeface="Times New Roman" pitchFamily="18" charset="0"/>
                        </a:rPr>
                        <a:t>0.05</a:t>
                      </a:r>
                      <a:endParaRPr lang="zh-CN" altLang="en-US" sz="2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2"/>
                  </a:ext>
                </a:extLst>
              </a:tr>
              <a:tr h="414340">
                <a:tc>
                  <a:txBody>
                    <a:bodyPr/>
                    <a:lstStyle/>
                    <a:p>
                      <a:pPr algn="l"/>
                      <a:r>
                        <a:rPr lang="en-US" altLang="zh-CN" sz="2000" i="1" dirty="0">
                          <a:latin typeface="Times New Roman" pitchFamily="18" charset="0"/>
                          <a:ea typeface="Arial Unicode MS" pitchFamily="34" charset="-122"/>
                          <a:cs typeface="Times New Roman" pitchFamily="18" charset="0"/>
                        </a:rPr>
                        <a:t>x</a:t>
                      </a:r>
                      <a:r>
                        <a:rPr lang="en-US" altLang="zh-CN" sz="2000" dirty="0">
                          <a:latin typeface="Times New Roman" pitchFamily="18" charset="0"/>
                          <a:ea typeface="Arial Unicode MS" pitchFamily="34" charset="-122"/>
                          <a:cs typeface="Times New Roman" pitchFamily="18" charset="0"/>
                        </a:rPr>
                        <a:t>3</a:t>
                      </a:r>
                      <a:endParaRPr lang="zh-CN" altLang="en-US" sz="2000" dirty="0">
                        <a:latin typeface="Times New Roman" pitchFamily="18" charset="0"/>
                        <a:ea typeface="Arial Unicode MS" pitchFamily="34" charset="-122"/>
                        <a:cs typeface="Times New Roman" pitchFamily="18" charset="0"/>
                      </a:endParaRPr>
                    </a:p>
                  </a:txBody>
                  <a:tcPr/>
                </a:tc>
                <a:tc>
                  <a:txBody>
                    <a:bodyPr/>
                    <a:lstStyle/>
                    <a:p>
                      <a:pPr algn="l"/>
                      <a:r>
                        <a:rPr lang="en-US" altLang="zh-CN" sz="2000" dirty="0">
                          <a:latin typeface="Times New Roman" pitchFamily="18" charset="0"/>
                          <a:ea typeface="Arial Unicode MS" pitchFamily="34" charset="-122"/>
                          <a:cs typeface="Times New Roman" pitchFamily="18" charset="0"/>
                        </a:rPr>
                        <a:t>0.1</a:t>
                      </a:r>
                      <a:endParaRPr lang="zh-CN" altLang="en-US" sz="2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3"/>
                  </a:ext>
                </a:extLst>
              </a:tr>
              <a:tr h="414340">
                <a:tc>
                  <a:txBody>
                    <a:bodyPr/>
                    <a:lstStyle/>
                    <a:p>
                      <a:pPr algn="l"/>
                      <a:r>
                        <a:rPr lang="en-US" altLang="zh-CN" sz="2000" i="1" dirty="0">
                          <a:latin typeface="Times New Roman" pitchFamily="18" charset="0"/>
                          <a:ea typeface="Arial Unicode MS" pitchFamily="34" charset="-122"/>
                          <a:cs typeface="Times New Roman" pitchFamily="18" charset="0"/>
                        </a:rPr>
                        <a:t>x</a:t>
                      </a:r>
                      <a:r>
                        <a:rPr lang="en-US" altLang="zh-CN" sz="2000" dirty="0">
                          <a:latin typeface="Times New Roman" pitchFamily="18" charset="0"/>
                          <a:ea typeface="Arial Unicode MS" pitchFamily="34" charset="-122"/>
                          <a:cs typeface="Times New Roman" pitchFamily="18" charset="0"/>
                        </a:rPr>
                        <a:t>4</a:t>
                      </a:r>
                      <a:endParaRPr lang="zh-CN" altLang="en-US" sz="2000" dirty="0">
                        <a:latin typeface="Times New Roman" pitchFamily="18" charset="0"/>
                        <a:ea typeface="Arial Unicode MS" pitchFamily="34" charset="-122"/>
                        <a:cs typeface="Times New Roman" pitchFamily="18" charset="0"/>
                      </a:endParaRPr>
                    </a:p>
                  </a:txBody>
                  <a:tcPr/>
                </a:tc>
                <a:tc>
                  <a:txBody>
                    <a:bodyPr/>
                    <a:lstStyle/>
                    <a:p>
                      <a:pPr algn="l"/>
                      <a:r>
                        <a:rPr lang="en-US" altLang="zh-CN" sz="2000" dirty="0">
                          <a:latin typeface="Times New Roman" pitchFamily="18" charset="0"/>
                          <a:ea typeface="Arial Unicode MS" pitchFamily="34" charset="-122"/>
                          <a:cs typeface="Times New Roman" pitchFamily="18" charset="0"/>
                        </a:rPr>
                        <a:t>0.3</a:t>
                      </a:r>
                      <a:endParaRPr lang="zh-CN" altLang="en-US" sz="2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4"/>
                  </a:ext>
                </a:extLst>
              </a:tr>
              <a:tr h="414340">
                <a:tc>
                  <a:txBody>
                    <a:bodyPr/>
                    <a:lstStyle/>
                    <a:p>
                      <a:pPr algn="l"/>
                      <a:r>
                        <a:rPr lang="en-US" altLang="zh-CN" sz="2000" dirty="0">
                          <a:latin typeface="Times New Roman" pitchFamily="18" charset="0"/>
                          <a:ea typeface="Arial Unicode MS" pitchFamily="34" charset="-122"/>
                          <a:cs typeface="Times New Roman" pitchFamily="18" charset="0"/>
                        </a:rPr>
                        <a:t>(-</a:t>
                      </a:r>
                      <a:r>
                        <a:rPr lang="en-US" altLang="zh-CN" sz="2000" dirty="0">
                          <a:latin typeface="Times New Roman" pitchFamily="18" charset="0"/>
                          <a:ea typeface="Arial Unicode MS" pitchFamily="34" charset="-122"/>
                          <a:cs typeface="Times New Roman" pitchFamily="18" charset="0"/>
                          <a:sym typeface="Symbol"/>
                        </a:rPr>
                        <a:t>, </a:t>
                      </a:r>
                      <a:r>
                        <a:rPr lang="en-US" altLang="zh-CN" sz="2000" i="1" dirty="0">
                          <a:latin typeface="Times New Roman" pitchFamily="18" charset="0"/>
                          <a:ea typeface="Arial Unicode MS" pitchFamily="34" charset="-122"/>
                          <a:cs typeface="Times New Roman" pitchFamily="18" charset="0"/>
                          <a:sym typeface="Symbol"/>
                        </a:rPr>
                        <a:t>x</a:t>
                      </a:r>
                      <a:r>
                        <a:rPr lang="en-US" altLang="zh-CN" sz="2000" dirty="0">
                          <a:latin typeface="Times New Roman" pitchFamily="18" charset="0"/>
                          <a:ea typeface="Arial Unicode MS" pitchFamily="34" charset="-122"/>
                          <a:cs typeface="Times New Roman" pitchFamily="18" charset="0"/>
                          <a:sym typeface="Symbol"/>
                        </a:rPr>
                        <a:t>1</a:t>
                      </a:r>
                      <a:r>
                        <a:rPr lang="en-US" altLang="zh-CN" sz="2000" dirty="0">
                          <a:latin typeface="Times New Roman" pitchFamily="18" charset="0"/>
                          <a:ea typeface="Arial Unicode MS" pitchFamily="34" charset="-122"/>
                          <a:cs typeface="Times New Roman" pitchFamily="18" charset="0"/>
                        </a:rPr>
                        <a:t>)</a:t>
                      </a:r>
                      <a:endParaRPr lang="zh-CN" altLang="en-US" sz="2000" dirty="0">
                        <a:latin typeface="Times New Roman" pitchFamily="18" charset="0"/>
                        <a:ea typeface="Arial Unicode MS" pitchFamily="34" charset="-122"/>
                        <a:cs typeface="Times New Roman" pitchFamily="18" charset="0"/>
                      </a:endParaRPr>
                    </a:p>
                  </a:txBody>
                  <a:tcPr/>
                </a:tc>
                <a:tc>
                  <a:txBody>
                    <a:bodyPr/>
                    <a:lstStyle/>
                    <a:p>
                      <a:pPr algn="l"/>
                      <a:r>
                        <a:rPr lang="en-US" altLang="zh-CN" sz="2000" dirty="0">
                          <a:latin typeface="Times New Roman" pitchFamily="18" charset="0"/>
                          <a:ea typeface="Arial Unicode MS" pitchFamily="34" charset="-122"/>
                          <a:cs typeface="Times New Roman" pitchFamily="18" charset="0"/>
                        </a:rPr>
                        <a:t>0.05</a:t>
                      </a:r>
                      <a:endParaRPr lang="zh-CN" altLang="en-US" sz="2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5"/>
                  </a:ext>
                </a:extLst>
              </a:tr>
              <a:tr h="414340">
                <a:tc>
                  <a:txBody>
                    <a:bodyPr/>
                    <a:lstStyle/>
                    <a:p>
                      <a:pPr algn="l"/>
                      <a:r>
                        <a:rPr lang="en-US" altLang="zh-CN" sz="2000" dirty="0">
                          <a:latin typeface="Times New Roman" pitchFamily="18" charset="0"/>
                          <a:ea typeface="Arial Unicode MS" pitchFamily="34" charset="-122"/>
                          <a:cs typeface="Times New Roman" pitchFamily="18" charset="0"/>
                        </a:rPr>
                        <a:t>(</a:t>
                      </a:r>
                      <a:r>
                        <a:rPr lang="en-US" altLang="zh-CN" sz="2000" i="1" dirty="0">
                          <a:latin typeface="Times New Roman" pitchFamily="18" charset="0"/>
                          <a:ea typeface="Arial Unicode MS" pitchFamily="34" charset="-122"/>
                          <a:cs typeface="Times New Roman" pitchFamily="18" charset="0"/>
                        </a:rPr>
                        <a:t>x</a:t>
                      </a:r>
                      <a:r>
                        <a:rPr lang="en-US" altLang="zh-CN" sz="2000" dirty="0">
                          <a:latin typeface="Times New Roman" pitchFamily="18" charset="0"/>
                          <a:ea typeface="Arial Unicode MS" pitchFamily="34" charset="-122"/>
                          <a:cs typeface="Times New Roman" pitchFamily="18" charset="0"/>
                        </a:rPr>
                        <a:t>1, </a:t>
                      </a:r>
                      <a:r>
                        <a:rPr lang="en-US" altLang="zh-CN" sz="2000" i="1" dirty="0">
                          <a:latin typeface="Times New Roman" pitchFamily="18" charset="0"/>
                          <a:ea typeface="Arial Unicode MS" pitchFamily="34" charset="-122"/>
                          <a:cs typeface="Times New Roman" pitchFamily="18" charset="0"/>
                        </a:rPr>
                        <a:t>x</a:t>
                      </a:r>
                      <a:r>
                        <a:rPr lang="en-US" altLang="zh-CN" sz="2000" dirty="0">
                          <a:latin typeface="Times New Roman" pitchFamily="18" charset="0"/>
                          <a:ea typeface="Arial Unicode MS" pitchFamily="34" charset="-122"/>
                          <a:cs typeface="Times New Roman" pitchFamily="18" charset="0"/>
                        </a:rPr>
                        <a:t>2)</a:t>
                      </a:r>
                      <a:endParaRPr lang="zh-CN" altLang="en-US" sz="2000" dirty="0">
                        <a:latin typeface="Times New Roman" pitchFamily="18" charset="0"/>
                        <a:ea typeface="Arial Unicode MS" pitchFamily="34" charset="-122"/>
                        <a:cs typeface="Times New Roman" pitchFamily="18" charset="0"/>
                      </a:endParaRPr>
                    </a:p>
                  </a:txBody>
                  <a:tcPr/>
                </a:tc>
                <a:tc>
                  <a:txBody>
                    <a:bodyPr/>
                    <a:lstStyle/>
                    <a:p>
                      <a:pPr algn="l"/>
                      <a:r>
                        <a:rPr lang="en-US" altLang="zh-CN" sz="2000" dirty="0">
                          <a:latin typeface="Times New Roman" pitchFamily="18" charset="0"/>
                          <a:ea typeface="Arial Unicode MS" pitchFamily="34" charset="-122"/>
                          <a:cs typeface="Times New Roman" pitchFamily="18" charset="0"/>
                        </a:rPr>
                        <a:t>0.05</a:t>
                      </a:r>
                      <a:endParaRPr lang="zh-CN" altLang="en-US" sz="2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6"/>
                  </a:ext>
                </a:extLst>
              </a:tr>
              <a:tr h="414340">
                <a:tc>
                  <a:txBody>
                    <a:bodyPr/>
                    <a:lstStyle/>
                    <a:p>
                      <a:pPr algn="l"/>
                      <a:r>
                        <a:rPr lang="en-US" altLang="zh-CN" sz="2000" dirty="0">
                          <a:latin typeface="Times New Roman" pitchFamily="18" charset="0"/>
                          <a:ea typeface="Arial Unicode MS" pitchFamily="34" charset="-122"/>
                          <a:cs typeface="Times New Roman" pitchFamily="18" charset="0"/>
                        </a:rPr>
                        <a:t>(</a:t>
                      </a:r>
                      <a:r>
                        <a:rPr lang="en-US" altLang="zh-CN" sz="2000" i="1" dirty="0">
                          <a:latin typeface="Times New Roman" pitchFamily="18" charset="0"/>
                          <a:ea typeface="Arial Unicode MS" pitchFamily="34" charset="-122"/>
                          <a:cs typeface="Times New Roman" pitchFamily="18" charset="0"/>
                        </a:rPr>
                        <a:t>x</a:t>
                      </a:r>
                      <a:r>
                        <a:rPr lang="en-US" altLang="zh-CN" sz="2000" dirty="0">
                          <a:latin typeface="Times New Roman" pitchFamily="18" charset="0"/>
                          <a:ea typeface="Arial Unicode MS" pitchFamily="34" charset="-122"/>
                          <a:cs typeface="Times New Roman" pitchFamily="18" charset="0"/>
                        </a:rPr>
                        <a:t>2, </a:t>
                      </a:r>
                      <a:r>
                        <a:rPr lang="en-US" altLang="zh-CN" sz="2000" i="1" dirty="0">
                          <a:latin typeface="Times New Roman" pitchFamily="18" charset="0"/>
                          <a:ea typeface="Arial Unicode MS" pitchFamily="34" charset="-122"/>
                          <a:cs typeface="Times New Roman" pitchFamily="18" charset="0"/>
                        </a:rPr>
                        <a:t>x</a:t>
                      </a:r>
                      <a:r>
                        <a:rPr lang="en-US" altLang="zh-CN" sz="2000" dirty="0">
                          <a:latin typeface="Times New Roman" pitchFamily="18" charset="0"/>
                          <a:ea typeface="Arial Unicode MS" pitchFamily="34" charset="-122"/>
                          <a:cs typeface="Times New Roman" pitchFamily="18" charset="0"/>
                        </a:rPr>
                        <a:t>3)</a:t>
                      </a:r>
                      <a:endParaRPr lang="zh-CN" altLang="en-US" sz="2000" dirty="0">
                        <a:latin typeface="Times New Roman" pitchFamily="18" charset="0"/>
                        <a:ea typeface="Arial Unicode MS" pitchFamily="34" charset="-122"/>
                        <a:cs typeface="Times New Roman" pitchFamily="18" charset="0"/>
                      </a:endParaRPr>
                    </a:p>
                  </a:txBody>
                  <a:tcPr/>
                </a:tc>
                <a:tc>
                  <a:txBody>
                    <a:bodyPr/>
                    <a:lstStyle/>
                    <a:p>
                      <a:pPr algn="l"/>
                      <a:r>
                        <a:rPr lang="en-US" altLang="zh-CN" sz="2000" dirty="0">
                          <a:latin typeface="Times New Roman" pitchFamily="18" charset="0"/>
                          <a:ea typeface="Arial Unicode MS" pitchFamily="34" charset="-122"/>
                          <a:cs typeface="Times New Roman" pitchFamily="18" charset="0"/>
                        </a:rPr>
                        <a:t>0.05</a:t>
                      </a:r>
                      <a:endParaRPr lang="zh-CN" altLang="en-US" sz="2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7"/>
                  </a:ext>
                </a:extLst>
              </a:tr>
              <a:tr h="414340">
                <a:tc>
                  <a:txBody>
                    <a:bodyPr/>
                    <a:lstStyle/>
                    <a:p>
                      <a:pPr algn="l"/>
                      <a:r>
                        <a:rPr lang="en-US" altLang="zh-CN" sz="2000" dirty="0">
                          <a:latin typeface="Times New Roman" pitchFamily="18" charset="0"/>
                          <a:ea typeface="Arial Unicode MS" pitchFamily="34" charset="-122"/>
                          <a:cs typeface="Times New Roman" pitchFamily="18" charset="0"/>
                        </a:rPr>
                        <a:t>(</a:t>
                      </a:r>
                      <a:r>
                        <a:rPr lang="en-US" altLang="zh-CN" sz="2000" i="1" dirty="0">
                          <a:latin typeface="Times New Roman" pitchFamily="18" charset="0"/>
                          <a:ea typeface="Arial Unicode MS" pitchFamily="34" charset="-122"/>
                          <a:cs typeface="Times New Roman" pitchFamily="18" charset="0"/>
                        </a:rPr>
                        <a:t>x</a:t>
                      </a:r>
                      <a:r>
                        <a:rPr lang="en-US" altLang="zh-CN" sz="2000" dirty="0">
                          <a:latin typeface="Times New Roman" pitchFamily="18" charset="0"/>
                          <a:ea typeface="Arial Unicode MS" pitchFamily="34" charset="-122"/>
                          <a:cs typeface="Times New Roman" pitchFamily="18" charset="0"/>
                        </a:rPr>
                        <a:t>3, </a:t>
                      </a:r>
                      <a:r>
                        <a:rPr lang="en-US" altLang="zh-CN" sz="2000" i="1" dirty="0">
                          <a:latin typeface="Times New Roman" pitchFamily="18" charset="0"/>
                          <a:ea typeface="Arial Unicode MS" pitchFamily="34" charset="-122"/>
                          <a:cs typeface="Times New Roman" pitchFamily="18" charset="0"/>
                        </a:rPr>
                        <a:t>x</a:t>
                      </a:r>
                      <a:r>
                        <a:rPr lang="en-US" altLang="zh-CN" sz="2000" dirty="0">
                          <a:latin typeface="Times New Roman" pitchFamily="18" charset="0"/>
                          <a:ea typeface="Arial Unicode MS" pitchFamily="34" charset="-122"/>
                          <a:cs typeface="Times New Roman" pitchFamily="18" charset="0"/>
                        </a:rPr>
                        <a:t>4)</a:t>
                      </a:r>
                      <a:endParaRPr lang="zh-CN" altLang="en-US" sz="2000" dirty="0">
                        <a:latin typeface="Times New Roman" pitchFamily="18" charset="0"/>
                        <a:ea typeface="Arial Unicode MS" pitchFamily="34" charset="-122"/>
                        <a:cs typeface="Times New Roman" pitchFamily="18" charset="0"/>
                      </a:endParaRPr>
                    </a:p>
                  </a:txBody>
                  <a:tcPr/>
                </a:tc>
                <a:tc>
                  <a:txBody>
                    <a:bodyPr/>
                    <a:lstStyle/>
                    <a:p>
                      <a:pPr algn="l"/>
                      <a:r>
                        <a:rPr lang="en-US" altLang="zh-CN" sz="2000" dirty="0">
                          <a:latin typeface="Times New Roman" pitchFamily="18" charset="0"/>
                          <a:ea typeface="Arial Unicode MS" pitchFamily="34" charset="-122"/>
                          <a:cs typeface="Times New Roman" pitchFamily="18" charset="0"/>
                        </a:rPr>
                        <a:t>0.05</a:t>
                      </a:r>
                      <a:endParaRPr lang="zh-CN" altLang="en-US" sz="2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8"/>
                  </a:ext>
                </a:extLst>
              </a:tr>
              <a:tr h="414340">
                <a:tc>
                  <a:txBody>
                    <a:bodyPr/>
                    <a:lstStyle/>
                    <a:p>
                      <a:pPr algn="l"/>
                      <a:r>
                        <a:rPr lang="en-US" altLang="zh-CN" sz="2000" dirty="0">
                          <a:latin typeface="Times New Roman" pitchFamily="18" charset="0"/>
                          <a:ea typeface="Arial Unicode MS" pitchFamily="34" charset="-122"/>
                          <a:cs typeface="Times New Roman" pitchFamily="18" charset="0"/>
                        </a:rPr>
                        <a:t>(</a:t>
                      </a:r>
                      <a:r>
                        <a:rPr lang="en-US" altLang="zh-CN" sz="2000" i="1" dirty="0">
                          <a:latin typeface="Times New Roman" pitchFamily="18" charset="0"/>
                          <a:ea typeface="Arial Unicode MS" pitchFamily="34" charset="-122"/>
                          <a:cs typeface="Times New Roman" pitchFamily="18" charset="0"/>
                        </a:rPr>
                        <a:t>x</a:t>
                      </a:r>
                      <a:r>
                        <a:rPr lang="en-US" altLang="zh-CN" sz="2000" dirty="0">
                          <a:latin typeface="Times New Roman" pitchFamily="18" charset="0"/>
                          <a:ea typeface="Arial Unicode MS" pitchFamily="34" charset="-122"/>
                          <a:cs typeface="Times New Roman" pitchFamily="18" charset="0"/>
                        </a:rPr>
                        <a:t>4, +</a:t>
                      </a:r>
                      <a:r>
                        <a:rPr lang="en-US" altLang="zh-CN" sz="2000" dirty="0">
                          <a:latin typeface="Times New Roman" pitchFamily="18" charset="0"/>
                          <a:ea typeface="Arial Unicode MS" pitchFamily="34" charset="-122"/>
                          <a:cs typeface="Times New Roman" pitchFamily="18" charset="0"/>
                          <a:sym typeface="Symbol"/>
                        </a:rPr>
                        <a:t></a:t>
                      </a:r>
                      <a:r>
                        <a:rPr lang="en-US" altLang="zh-CN" sz="2000" dirty="0">
                          <a:latin typeface="Times New Roman" pitchFamily="18" charset="0"/>
                          <a:ea typeface="Arial Unicode MS" pitchFamily="34" charset="-122"/>
                          <a:cs typeface="Times New Roman" pitchFamily="18" charset="0"/>
                        </a:rPr>
                        <a:t>)</a:t>
                      </a:r>
                      <a:endParaRPr lang="zh-CN" altLang="en-US" sz="2000" dirty="0">
                        <a:latin typeface="Times New Roman" pitchFamily="18" charset="0"/>
                        <a:ea typeface="Arial Unicode MS" pitchFamily="34" charset="-122"/>
                        <a:cs typeface="Times New Roman" pitchFamily="18" charset="0"/>
                      </a:endParaRPr>
                    </a:p>
                  </a:txBody>
                  <a:tcPr/>
                </a:tc>
                <a:tc>
                  <a:txBody>
                    <a:bodyPr/>
                    <a:lstStyle/>
                    <a:p>
                      <a:pPr algn="l"/>
                      <a:r>
                        <a:rPr lang="en-US" altLang="zh-CN" sz="2000" dirty="0">
                          <a:latin typeface="Times New Roman" pitchFamily="18" charset="0"/>
                          <a:ea typeface="Arial Unicode MS" pitchFamily="34" charset="-122"/>
                          <a:cs typeface="Times New Roman" pitchFamily="18" charset="0"/>
                        </a:rPr>
                        <a:t>0.3</a:t>
                      </a:r>
                      <a:endParaRPr lang="zh-CN" altLang="en-US" sz="2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9"/>
                  </a:ext>
                </a:extLst>
              </a:tr>
            </a:tbl>
          </a:graphicData>
        </a:graphic>
      </p:graphicFrame>
      <p:graphicFrame>
        <p:nvGraphicFramePr>
          <p:cNvPr id="6" name="表格 5"/>
          <p:cNvGraphicFramePr>
            <a:graphicFrameLocks noGrp="1"/>
          </p:cNvGraphicFramePr>
          <p:nvPr/>
        </p:nvGraphicFramePr>
        <p:xfrm>
          <a:off x="3929058" y="2285992"/>
          <a:ext cx="1857388" cy="4143403"/>
        </p:xfrm>
        <a:graphic>
          <a:graphicData uri="http://schemas.openxmlformats.org/drawingml/2006/table">
            <a:tbl>
              <a:tblPr firstRow="1" bandRow="1">
                <a:tableStyleId>{21E4AEA4-8DFA-4A89-87EB-49C32662AFE0}</a:tableStyleId>
              </a:tblPr>
              <a:tblGrid>
                <a:gridCol w="1857388">
                  <a:extLst>
                    <a:ext uri="{9D8B030D-6E8A-4147-A177-3AD203B41FA5}">
                      <a16:colId xmlns:a16="http://schemas.microsoft.com/office/drawing/2014/main" val="20000"/>
                    </a:ext>
                  </a:extLst>
                </a:gridCol>
              </a:tblGrid>
              <a:tr h="415811">
                <a:tc>
                  <a:txBody>
                    <a:bodyPr/>
                    <a:lstStyle/>
                    <a:p>
                      <a:r>
                        <a:rPr lang="en-US" altLang="zh-CN" dirty="0">
                          <a:latin typeface="Arial Unicode MS" pitchFamily="34" charset="-122"/>
                          <a:ea typeface="Arial Unicode MS" pitchFamily="34" charset="-122"/>
                          <a:cs typeface="Arial Unicode MS" pitchFamily="34" charset="-122"/>
                        </a:rPr>
                        <a:t>Contribution</a:t>
                      </a:r>
                      <a:endParaRPr lang="zh-CN" altLang="en-US" dirty="0">
                        <a:latin typeface="Arial Unicode MS" pitchFamily="34" charset="-122"/>
                        <a:ea typeface="Arial Unicode MS" pitchFamily="34" charset="-122"/>
                        <a:cs typeface="Arial Unicode MS" pitchFamily="34" charset="-122"/>
                      </a:endParaRPr>
                    </a:p>
                  </a:txBody>
                  <a:tcPr/>
                </a:tc>
                <a:extLst>
                  <a:ext uri="{0D108BD9-81ED-4DB2-BD59-A6C34878D82A}">
                    <a16:rowId xmlns:a16="http://schemas.microsoft.com/office/drawing/2014/main" val="10000"/>
                  </a:ext>
                </a:extLst>
              </a:tr>
              <a:tr h="415811">
                <a:tc>
                  <a:txBody>
                    <a:bodyPr/>
                    <a:lstStyle/>
                    <a:p>
                      <a:r>
                        <a:rPr lang="en-US" altLang="zh-CN" sz="2000" dirty="0">
                          <a:latin typeface="Times New Roman" pitchFamily="18" charset="0"/>
                          <a:cs typeface="Times New Roman" pitchFamily="18" charset="0"/>
                        </a:rPr>
                        <a:t>0.2</a:t>
                      </a:r>
                      <a:endParaRPr lang="zh-CN" altLang="en-US" sz="20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401104">
                <a:tc>
                  <a:txBody>
                    <a:bodyPr/>
                    <a:lstStyle/>
                    <a:p>
                      <a:r>
                        <a:rPr lang="en-US" altLang="zh-CN" sz="2000" dirty="0">
                          <a:latin typeface="Times New Roman" pitchFamily="18" charset="0"/>
                          <a:cs typeface="Times New Roman" pitchFamily="18" charset="0"/>
                        </a:rPr>
                        <a:t>0.15</a:t>
                      </a:r>
                      <a:endParaRPr lang="zh-CN" altLang="en-US" sz="20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415811">
                <a:tc>
                  <a:txBody>
                    <a:bodyPr/>
                    <a:lstStyle/>
                    <a:p>
                      <a:r>
                        <a:rPr lang="en-US" altLang="zh-CN" sz="2000" dirty="0">
                          <a:latin typeface="Times New Roman" pitchFamily="18" charset="0"/>
                          <a:cs typeface="Times New Roman" pitchFamily="18" charset="0"/>
                        </a:rPr>
                        <a:t>0.2</a:t>
                      </a:r>
                      <a:endParaRPr lang="zh-CN" altLang="en-US" sz="20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415811">
                <a:tc>
                  <a:txBody>
                    <a:bodyPr/>
                    <a:lstStyle/>
                    <a:p>
                      <a:r>
                        <a:rPr lang="en-US" altLang="zh-CN" sz="2000" dirty="0">
                          <a:latin typeface="Times New Roman" pitchFamily="18" charset="0"/>
                          <a:cs typeface="Times New Roman" pitchFamily="18" charset="0"/>
                        </a:rPr>
                        <a:t>0.3</a:t>
                      </a:r>
                      <a:endParaRPr lang="zh-CN" altLang="en-US" sz="2000"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415811">
                <a:tc>
                  <a:txBody>
                    <a:bodyPr/>
                    <a:lstStyle/>
                    <a:p>
                      <a:r>
                        <a:rPr lang="en-US" altLang="zh-CN" sz="2000" dirty="0">
                          <a:latin typeface="Times New Roman" pitchFamily="18" charset="0"/>
                          <a:cs typeface="Times New Roman" pitchFamily="18" charset="0"/>
                        </a:rPr>
                        <a:t>0.2</a:t>
                      </a:r>
                      <a:endParaRPr lang="zh-CN" altLang="en-US" sz="2000" dirty="0">
                        <a:latin typeface="Times New Roman" pitchFamily="18" charset="0"/>
                        <a:cs typeface="Times New Roman" pitchFamily="18" charset="0"/>
                      </a:endParaRPr>
                    </a:p>
                  </a:txBody>
                  <a:tcPr/>
                </a:tc>
                <a:extLst>
                  <a:ext uri="{0D108BD9-81ED-4DB2-BD59-A6C34878D82A}">
                    <a16:rowId xmlns:a16="http://schemas.microsoft.com/office/drawing/2014/main" val="10005"/>
                  </a:ext>
                </a:extLst>
              </a:tr>
              <a:tr h="415811">
                <a:tc>
                  <a:txBody>
                    <a:bodyPr/>
                    <a:lstStyle/>
                    <a:p>
                      <a:r>
                        <a:rPr lang="en-US" altLang="zh-CN" sz="2000" dirty="0">
                          <a:latin typeface="Times New Roman" pitchFamily="18" charset="0"/>
                          <a:cs typeface="Times New Roman" pitchFamily="18" charset="0"/>
                        </a:rPr>
                        <a:t>0.2</a:t>
                      </a:r>
                      <a:endParaRPr lang="zh-CN" altLang="en-US" sz="2000" dirty="0">
                        <a:latin typeface="Times New Roman" pitchFamily="18" charset="0"/>
                        <a:cs typeface="Times New Roman" pitchFamily="18" charset="0"/>
                      </a:endParaRPr>
                    </a:p>
                  </a:txBody>
                  <a:tcPr/>
                </a:tc>
                <a:extLst>
                  <a:ext uri="{0D108BD9-81ED-4DB2-BD59-A6C34878D82A}">
                    <a16:rowId xmlns:a16="http://schemas.microsoft.com/office/drawing/2014/main" val="10006"/>
                  </a:ext>
                </a:extLst>
              </a:tr>
              <a:tr h="415811">
                <a:tc>
                  <a:txBody>
                    <a:bodyPr/>
                    <a:lstStyle/>
                    <a:p>
                      <a:r>
                        <a:rPr lang="en-US" altLang="zh-CN" sz="2000" dirty="0">
                          <a:latin typeface="Times New Roman" pitchFamily="18" charset="0"/>
                          <a:cs typeface="Times New Roman" pitchFamily="18" charset="0"/>
                        </a:rPr>
                        <a:t>0.15</a:t>
                      </a:r>
                      <a:endParaRPr lang="zh-CN" altLang="en-US" sz="2000" dirty="0">
                        <a:latin typeface="Times New Roman" pitchFamily="18" charset="0"/>
                        <a:cs typeface="Times New Roman" pitchFamily="18" charset="0"/>
                      </a:endParaRPr>
                    </a:p>
                  </a:txBody>
                  <a:tcPr/>
                </a:tc>
                <a:extLst>
                  <a:ext uri="{0D108BD9-81ED-4DB2-BD59-A6C34878D82A}">
                    <a16:rowId xmlns:a16="http://schemas.microsoft.com/office/drawing/2014/main" val="10007"/>
                  </a:ext>
                </a:extLst>
              </a:tr>
              <a:tr h="415811">
                <a:tc>
                  <a:txBody>
                    <a:bodyPr/>
                    <a:lstStyle/>
                    <a:p>
                      <a:r>
                        <a:rPr lang="en-US" altLang="zh-CN" sz="2000" dirty="0">
                          <a:latin typeface="Times New Roman" pitchFamily="18" charset="0"/>
                          <a:cs typeface="Times New Roman" pitchFamily="18" charset="0"/>
                        </a:rPr>
                        <a:t>0.1</a:t>
                      </a:r>
                      <a:endParaRPr lang="zh-CN" altLang="en-US" sz="2000" dirty="0">
                        <a:latin typeface="Times New Roman" pitchFamily="18" charset="0"/>
                        <a:cs typeface="Times New Roman" pitchFamily="18" charset="0"/>
                      </a:endParaRPr>
                    </a:p>
                  </a:txBody>
                  <a:tcPr/>
                </a:tc>
                <a:extLst>
                  <a:ext uri="{0D108BD9-81ED-4DB2-BD59-A6C34878D82A}">
                    <a16:rowId xmlns:a16="http://schemas.microsoft.com/office/drawing/2014/main" val="10008"/>
                  </a:ext>
                </a:extLst>
              </a:tr>
              <a:tr h="415811">
                <a:tc>
                  <a:txBody>
                    <a:bodyPr/>
                    <a:lstStyle/>
                    <a:p>
                      <a:r>
                        <a:rPr lang="en-US" altLang="zh-CN" sz="2000" dirty="0">
                          <a:latin typeface="Times New Roman" pitchFamily="18" charset="0"/>
                          <a:cs typeface="Times New Roman" pitchFamily="18" charset="0"/>
                        </a:rPr>
                        <a:t>0.3</a:t>
                      </a:r>
                      <a:endParaRPr lang="zh-CN" altLang="en-US" sz="2000" dirty="0">
                        <a:latin typeface="Times New Roman" pitchFamily="18" charset="0"/>
                        <a:cs typeface="Times New Roman" pitchFamily="18" charset="0"/>
                      </a:endParaRPr>
                    </a:p>
                  </a:txBody>
                  <a:tcPr/>
                </a:tc>
                <a:extLst>
                  <a:ext uri="{0D108BD9-81ED-4DB2-BD59-A6C34878D82A}">
                    <a16:rowId xmlns:a16="http://schemas.microsoft.com/office/drawing/2014/main" val="10009"/>
                  </a:ext>
                </a:extLst>
              </a:tr>
            </a:tbl>
          </a:graphicData>
        </a:graphic>
      </p:graphicFrame>
      <p:graphicFrame>
        <p:nvGraphicFramePr>
          <p:cNvPr id="8" name="表格 7"/>
          <p:cNvGraphicFramePr>
            <a:graphicFrameLocks noGrp="1"/>
          </p:cNvGraphicFramePr>
          <p:nvPr/>
        </p:nvGraphicFramePr>
        <p:xfrm>
          <a:off x="7024694" y="3714752"/>
          <a:ext cx="1762148" cy="762000"/>
        </p:xfrm>
        <a:graphic>
          <a:graphicData uri="http://schemas.openxmlformats.org/drawingml/2006/table">
            <a:tbl>
              <a:tblPr firstRow="1" bandRow="1">
                <a:tableStyleId>{21E4AEA4-8DFA-4A89-87EB-49C32662AFE0}</a:tableStyleId>
              </a:tblPr>
              <a:tblGrid>
                <a:gridCol w="1762148">
                  <a:extLst>
                    <a:ext uri="{9D8B030D-6E8A-4147-A177-3AD203B41FA5}">
                      <a16:colId xmlns:a16="http://schemas.microsoft.com/office/drawing/2014/main" val="20000"/>
                    </a:ext>
                  </a:extLst>
                </a:gridCol>
              </a:tblGrid>
              <a:tr h="140658">
                <a:tc>
                  <a:txBody>
                    <a:bodyPr/>
                    <a:lstStyle/>
                    <a:p>
                      <a:pPr algn="ctr"/>
                      <a:r>
                        <a:rPr lang="en-US" altLang="zh-CN" dirty="0">
                          <a:latin typeface="Arial Unicode MS" pitchFamily="34" charset="-122"/>
                          <a:ea typeface="Arial Unicode MS" pitchFamily="34" charset="-122"/>
                          <a:cs typeface="Arial Unicode MS" pitchFamily="34" charset="-122"/>
                        </a:rPr>
                        <a:t>Expectation</a:t>
                      </a:r>
                      <a:endParaRPr lang="zh-CN" altLang="en-US" dirty="0">
                        <a:latin typeface="Arial Unicode MS" pitchFamily="34" charset="-122"/>
                        <a:ea typeface="Arial Unicode MS" pitchFamily="34" charset="-122"/>
                        <a:cs typeface="Arial Unicode MS" pitchFamily="34" charset="-122"/>
                      </a:endParaRPr>
                    </a:p>
                  </a:txBody>
                  <a:tcPr/>
                </a:tc>
                <a:extLst>
                  <a:ext uri="{0D108BD9-81ED-4DB2-BD59-A6C34878D82A}">
                    <a16:rowId xmlns:a16="http://schemas.microsoft.com/office/drawing/2014/main" val="10000"/>
                  </a:ext>
                </a:extLst>
              </a:tr>
              <a:tr h="140658">
                <a:tc>
                  <a:txBody>
                    <a:bodyPr/>
                    <a:lstStyle/>
                    <a:p>
                      <a:pPr algn="ctr"/>
                      <a:r>
                        <a:rPr lang="en-US" altLang="zh-CN" sz="2000" dirty="0">
                          <a:latin typeface="Times New Roman" pitchFamily="18" charset="0"/>
                          <a:cs typeface="Times New Roman" pitchFamily="18" charset="0"/>
                        </a:rPr>
                        <a:t>1.8</a:t>
                      </a:r>
                      <a:endParaRPr lang="zh-CN" altLang="en-US" sz="20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
        <p:nvSpPr>
          <p:cNvPr id="9" name="右箭头 8"/>
          <p:cNvSpPr/>
          <p:nvPr/>
        </p:nvSpPr>
        <p:spPr bwMode="auto">
          <a:xfrm>
            <a:off x="6072198" y="3857628"/>
            <a:ext cx="714380" cy="500066"/>
          </a:xfrm>
          <a:prstGeom prst="rightArrow">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200" b="0" i="0" u="none" strike="noStrike" cap="none" normalizeH="0" baseline="0">
              <a:ln>
                <a:noFill/>
              </a:ln>
              <a:solidFill>
                <a:schemeClr val="tx1"/>
              </a:solidFill>
              <a:effectLst/>
              <a:latin typeface="Times New Roman" pitchFamily="18" charset="0"/>
              <a:ea typeface="宋体" charset="-122"/>
            </a:endParaRPr>
          </a:p>
        </p:txBody>
      </p:sp>
      <p:graphicFrame>
        <p:nvGraphicFramePr>
          <p:cNvPr id="10" name="表格 9"/>
          <p:cNvGraphicFramePr>
            <a:graphicFrameLocks noGrp="1"/>
          </p:cNvGraphicFramePr>
          <p:nvPr/>
        </p:nvGraphicFramePr>
        <p:xfrm>
          <a:off x="2857488" y="2285992"/>
          <a:ext cx="1071570" cy="4143400"/>
        </p:xfrm>
        <a:graphic>
          <a:graphicData uri="http://schemas.openxmlformats.org/drawingml/2006/table">
            <a:tbl>
              <a:tblPr firstRow="1" bandRow="1">
                <a:tableStyleId>{21E4AEA4-8DFA-4A89-87EB-49C32662AFE0}</a:tableStyleId>
              </a:tblPr>
              <a:tblGrid>
                <a:gridCol w="1071570">
                  <a:extLst>
                    <a:ext uri="{9D8B030D-6E8A-4147-A177-3AD203B41FA5}">
                      <a16:colId xmlns:a16="http://schemas.microsoft.com/office/drawing/2014/main" val="20000"/>
                    </a:ext>
                  </a:extLst>
                </a:gridCol>
              </a:tblGrid>
              <a:tr h="414340">
                <a:tc>
                  <a:txBody>
                    <a:bodyPr/>
                    <a:lstStyle/>
                    <a:p>
                      <a:pPr algn="l"/>
                      <a:r>
                        <a:rPr lang="en-US" altLang="zh-CN" dirty="0">
                          <a:latin typeface="Arial Unicode MS" pitchFamily="34" charset="-122"/>
                          <a:ea typeface="Arial Unicode MS" pitchFamily="34" charset="-122"/>
                          <a:cs typeface="Arial Unicode MS" pitchFamily="34" charset="-122"/>
                        </a:rPr>
                        <a:t>Depth</a:t>
                      </a:r>
                      <a:endParaRPr lang="zh-CN" altLang="en-US" dirty="0">
                        <a:solidFill>
                          <a:schemeClr val="accent2">
                            <a:lumMod val="75000"/>
                          </a:schemeClr>
                        </a:solidFill>
                        <a:latin typeface="Arial Unicode MS" pitchFamily="34" charset="-122"/>
                        <a:ea typeface="Arial Unicode MS" pitchFamily="34" charset="-122"/>
                        <a:cs typeface="Arial Unicode MS" pitchFamily="34" charset="-122"/>
                      </a:endParaRPr>
                    </a:p>
                  </a:txBody>
                  <a:tcPr/>
                </a:tc>
                <a:extLst>
                  <a:ext uri="{0D108BD9-81ED-4DB2-BD59-A6C34878D82A}">
                    <a16:rowId xmlns:a16="http://schemas.microsoft.com/office/drawing/2014/main" val="10000"/>
                  </a:ext>
                </a:extLst>
              </a:tr>
              <a:tr h="414340">
                <a:tc>
                  <a:txBody>
                    <a:bodyPr/>
                    <a:lstStyle/>
                    <a:p>
                      <a:pPr algn="l"/>
                      <a:r>
                        <a:rPr lang="en-US" altLang="zh-CN" sz="2000" dirty="0">
                          <a:latin typeface="Times New Roman" pitchFamily="18" charset="0"/>
                          <a:cs typeface="Times New Roman" pitchFamily="18" charset="0"/>
                        </a:rPr>
                        <a:t>3</a:t>
                      </a:r>
                      <a:endParaRPr lang="zh-CN" altLang="en-US" sz="2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1"/>
                  </a:ext>
                </a:extLst>
              </a:tr>
              <a:tr h="414340">
                <a:tc>
                  <a:txBody>
                    <a:bodyPr/>
                    <a:lstStyle/>
                    <a:p>
                      <a:pPr algn="l"/>
                      <a:r>
                        <a:rPr lang="en-US" altLang="zh-CN" sz="2000" dirty="0">
                          <a:latin typeface="Times New Roman" pitchFamily="18" charset="0"/>
                          <a:cs typeface="Times New Roman" pitchFamily="18" charset="0"/>
                        </a:rPr>
                        <a:t>2</a:t>
                      </a:r>
                      <a:endParaRPr lang="zh-CN" altLang="en-US" sz="2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2"/>
                  </a:ext>
                </a:extLst>
              </a:tr>
              <a:tr h="414340">
                <a:tc>
                  <a:txBody>
                    <a:bodyPr/>
                    <a:lstStyle/>
                    <a:p>
                      <a:pPr algn="l"/>
                      <a:r>
                        <a:rPr lang="en-US" altLang="zh-CN" sz="2000" dirty="0">
                          <a:latin typeface="Times New Roman" pitchFamily="18" charset="0"/>
                          <a:cs typeface="Times New Roman" pitchFamily="18" charset="0"/>
                        </a:rPr>
                        <a:t>1</a:t>
                      </a:r>
                      <a:endParaRPr lang="zh-CN" altLang="en-US" sz="2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3"/>
                  </a:ext>
                </a:extLst>
              </a:tr>
              <a:tr h="414340">
                <a:tc>
                  <a:txBody>
                    <a:bodyPr/>
                    <a:lstStyle/>
                    <a:p>
                      <a:pPr algn="l"/>
                      <a:r>
                        <a:rPr lang="en-US" altLang="zh-CN" sz="2000" dirty="0">
                          <a:latin typeface="Times New Roman" pitchFamily="18" charset="0"/>
                          <a:cs typeface="Times New Roman" pitchFamily="18" charset="0"/>
                        </a:rPr>
                        <a:t>0</a:t>
                      </a:r>
                      <a:endParaRPr lang="zh-CN" altLang="en-US" sz="2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4"/>
                  </a:ext>
                </a:extLst>
              </a:tr>
              <a:tr h="414340">
                <a:tc>
                  <a:txBody>
                    <a:bodyPr/>
                    <a:lstStyle/>
                    <a:p>
                      <a:pPr algn="l"/>
                      <a:r>
                        <a:rPr lang="en-US" altLang="zh-CN" sz="2000" dirty="0">
                          <a:latin typeface="Times New Roman" pitchFamily="18" charset="0"/>
                          <a:cs typeface="Times New Roman" pitchFamily="18" charset="0"/>
                        </a:rPr>
                        <a:t>4</a:t>
                      </a:r>
                      <a:endParaRPr lang="zh-CN" altLang="en-US" sz="2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5"/>
                  </a:ext>
                </a:extLst>
              </a:tr>
              <a:tr h="414340">
                <a:tc>
                  <a:txBody>
                    <a:bodyPr/>
                    <a:lstStyle/>
                    <a:p>
                      <a:pPr algn="l"/>
                      <a:r>
                        <a:rPr lang="en-US" altLang="zh-CN" sz="2000" dirty="0">
                          <a:latin typeface="Times New Roman" pitchFamily="18" charset="0"/>
                          <a:cs typeface="Times New Roman" pitchFamily="18" charset="0"/>
                        </a:rPr>
                        <a:t>4</a:t>
                      </a:r>
                      <a:endParaRPr lang="zh-CN" altLang="en-US" sz="2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6"/>
                  </a:ext>
                </a:extLst>
              </a:tr>
              <a:tr h="414340">
                <a:tc>
                  <a:txBody>
                    <a:bodyPr/>
                    <a:lstStyle/>
                    <a:p>
                      <a:pPr algn="l"/>
                      <a:r>
                        <a:rPr lang="en-US" altLang="zh-CN" sz="2000" dirty="0">
                          <a:latin typeface="Times New Roman" pitchFamily="18" charset="0"/>
                          <a:cs typeface="Times New Roman" pitchFamily="18" charset="0"/>
                        </a:rPr>
                        <a:t>3</a:t>
                      </a:r>
                      <a:endParaRPr lang="zh-CN" altLang="en-US" sz="2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7"/>
                  </a:ext>
                </a:extLst>
              </a:tr>
              <a:tr h="414340">
                <a:tc>
                  <a:txBody>
                    <a:bodyPr/>
                    <a:lstStyle/>
                    <a:p>
                      <a:pPr algn="l"/>
                      <a:r>
                        <a:rPr lang="en-US" altLang="zh-CN" sz="2000" dirty="0">
                          <a:latin typeface="Times New Roman" pitchFamily="18" charset="0"/>
                          <a:cs typeface="Times New Roman" pitchFamily="18" charset="0"/>
                        </a:rPr>
                        <a:t>2</a:t>
                      </a:r>
                      <a:endParaRPr lang="zh-CN" altLang="en-US" sz="2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8"/>
                  </a:ext>
                </a:extLst>
              </a:tr>
              <a:tr h="414340">
                <a:tc>
                  <a:txBody>
                    <a:bodyPr/>
                    <a:lstStyle/>
                    <a:p>
                      <a:pPr algn="l"/>
                      <a:r>
                        <a:rPr lang="en-US" altLang="zh-CN" sz="2000" dirty="0">
                          <a:latin typeface="Times New Roman" pitchFamily="18" charset="0"/>
                          <a:cs typeface="Times New Roman" pitchFamily="18" charset="0"/>
                        </a:rPr>
                        <a:t>1</a:t>
                      </a:r>
                      <a:endParaRPr lang="zh-CN" altLang="en-US" sz="2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9"/>
                  </a:ext>
                </a:extLst>
              </a:tr>
            </a:tbl>
          </a:graphicData>
        </a:graphic>
      </p:graphicFrame>
      <p:pic>
        <p:nvPicPr>
          <p:cNvPr id="68610" name="Picture 2"/>
          <p:cNvPicPr>
            <a:picLocks noChangeAspect="1" noChangeArrowheads="1"/>
          </p:cNvPicPr>
          <p:nvPr/>
        </p:nvPicPr>
        <p:blipFill>
          <a:blip r:embed="rId3"/>
          <a:srcRect/>
          <a:stretch>
            <a:fillRect/>
          </a:stretch>
        </p:blipFill>
        <p:spPr bwMode="auto">
          <a:xfrm>
            <a:off x="5530138" y="0"/>
            <a:ext cx="3613862" cy="2643182"/>
          </a:xfrm>
          <a:prstGeom prst="rect">
            <a:avLst/>
          </a:prstGeom>
          <a:noFill/>
          <a:ln w="9525">
            <a:noFill/>
            <a:miter lim="800000"/>
            <a:headEnd/>
            <a:tailEnd/>
          </a:ln>
          <a:effectLst/>
        </p:spPr>
      </p:pic>
      <p:graphicFrame>
        <p:nvGraphicFramePr>
          <p:cNvPr id="13" name="对象 12"/>
          <p:cNvGraphicFramePr>
            <a:graphicFrameLocks noChangeAspect="1"/>
          </p:cNvGraphicFramePr>
          <p:nvPr>
            <p:extLst>
              <p:ext uri="{D42A27DB-BD31-4B8C-83A1-F6EECF244321}">
                <p14:modId xmlns:p14="http://schemas.microsoft.com/office/powerpoint/2010/main" val="2448289597"/>
              </p:ext>
            </p:extLst>
          </p:nvPr>
        </p:nvGraphicFramePr>
        <p:xfrm>
          <a:off x="6141608" y="2996952"/>
          <a:ext cx="2366962" cy="542925"/>
        </p:xfrm>
        <a:graphic>
          <a:graphicData uri="http://schemas.openxmlformats.org/presentationml/2006/ole">
            <mc:AlternateContent xmlns:mc="http://schemas.openxmlformats.org/markup-compatibility/2006">
              <mc:Choice xmlns:v="urn:schemas-microsoft-com:vml" Requires="v">
                <p:oleObj spid="_x0000_s91260" name="Equation" r:id="rId4" imgW="1612800" imgH="368280" progId="Equation.DSMT4">
                  <p:embed/>
                </p:oleObj>
              </mc:Choice>
              <mc:Fallback>
                <p:oleObj name="Equation" r:id="rId4" imgW="1612800" imgH="368280" progId="Equation.DSMT4">
                  <p:embed/>
                  <p:pic>
                    <p:nvPicPr>
                      <p:cNvPr id="0" name=""/>
                      <p:cNvPicPr>
                        <a:picLocks noChangeAspect="1" noChangeArrowheads="1"/>
                      </p:cNvPicPr>
                      <p:nvPr/>
                    </p:nvPicPr>
                    <p:blipFill>
                      <a:blip r:embed="rId5"/>
                      <a:srcRect/>
                      <a:stretch>
                        <a:fillRect/>
                      </a:stretch>
                    </p:blipFill>
                    <p:spPr bwMode="auto">
                      <a:xfrm>
                        <a:off x="6141608" y="2996952"/>
                        <a:ext cx="2366962"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a:extLst>
              <a:ext uri="{FF2B5EF4-FFF2-40B4-BE49-F238E27FC236}">
                <a16:creationId xmlns:a16="http://schemas.microsoft.com/office/drawing/2014/main" id="{D0A095B8-6DCF-6B41-B6A0-3EC6E2B7EAE6}"/>
              </a:ext>
            </a:extLst>
          </p:cNvPr>
          <p:cNvGraphicFramePr>
            <a:graphicFrameLocks noChangeAspect="1"/>
          </p:cNvGraphicFramePr>
          <p:nvPr>
            <p:extLst>
              <p:ext uri="{D42A27DB-BD31-4B8C-83A1-F6EECF244321}">
                <p14:modId xmlns:p14="http://schemas.microsoft.com/office/powerpoint/2010/main" val="4099715128"/>
              </p:ext>
            </p:extLst>
          </p:nvPr>
        </p:nvGraphicFramePr>
        <p:xfrm>
          <a:off x="440534" y="1143000"/>
          <a:ext cx="5848369" cy="713353"/>
        </p:xfrm>
        <a:graphic>
          <a:graphicData uri="http://schemas.openxmlformats.org/presentationml/2006/ole">
            <mc:AlternateContent xmlns:mc="http://schemas.openxmlformats.org/markup-compatibility/2006">
              <mc:Choice xmlns:v="urn:schemas-microsoft-com:vml" Requires="v">
                <p:oleObj spid="_x0000_s91261" name="Equation" r:id="rId6" imgW="3746160" imgH="457200" progId="Equation.DSMT4">
                  <p:embed/>
                </p:oleObj>
              </mc:Choice>
              <mc:Fallback>
                <p:oleObj name="Equation" r:id="rId6" imgW="3746160" imgH="457200" progId="Equation.DSMT4">
                  <p:embed/>
                  <p:pic>
                    <p:nvPicPr>
                      <p:cNvPr id="12" name="对象 11">
                        <a:extLst>
                          <a:ext uri="{FF2B5EF4-FFF2-40B4-BE49-F238E27FC236}">
                            <a16:creationId xmlns:a16="http://schemas.microsoft.com/office/drawing/2014/main" id="{2E5596B3-55CB-D04E-9394-AF99DA784E81}"/>
                          </a:ext>
                        </a:extLst>
                      </p:cNvPr>
                      <p:cNvPicPr>
                        <a:picLocks noChangeAspect="1" noChangeArrowheads="1"/>
                      </p:cNvPicPr>
                      <p:nvPr/>
                    </p:nvPicPr>
                    <p:blipFill>
                      <a:blip r:embed="rId7"/>
                      <a:srcRect/>
                      <a:stretch>
                        <a:fillRect/>
                      </a:stretch>
                    </p:blipFill>
                    <p:spPr bwMode="auto">
                      <a:xfrm>
                        <a:off x="440534" y="1143000"/>
                        <a:ext cx="5848369" cy="713353"/>
                      </a:xfrm>
                      <a:prstGeom prst="rect">
                        <a:avLst/>
                      </a:prstGeom>
                      <a:noFill/>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gtEl>
                                        <p:attrNameLst>
                                          <p:attrName>style.visibility</p:attrName>
                                        </p:attrNameLst>
                                      </p:cBhvr>
                                      <p:to>
                                        <p:strVal val="visible"/>
                                      </p:to>
                                    </p:set>
                                  </p:childTnLst>
                                </p:cTn>
                              </p:par>
                              <p:par>
                                <p:cTn id="7" presetID="2" presetClass="entr" presetSubtype="4" fill="hold" nodeType="withEffect">
                                  <p:stCondLst>
                                    <p:cond delay="0"/>
                                  </p:stCondLst>
                                  <p:childTnLst>
                                    <p:set>
                                      <p:cBhvr>
                                        <p:cTn id="8" dur="1" fill="hold">
                                          <p:stCondLst>
                                            <p:cond delay="0"/>
                                          </p:stCondLst>
                                        </p:cTn>
                                        <p:tgtEl>
                                          <p:spTgt spid="11"/>
                                        </p:tgtEl>
                                        <p:attrNameLst>
                                          <p:attrName>style.visibility</p:attrName>
                                        </p:attrNameLst>
                                      </p:cBhvr>
                                      <p:to>
                                        <p:strVal val="visible"/>
                                      </p:to>
                                    </p:set>
                                    <p:anim calcmode="lin" valueType="num">
                                      <p:cBhvr additive="base">
                                        <p:cTn id="9" dur="500" fill="hold"/>
                                        <p:tgtEl>
                                          <p:spTgt spid="11"/>
                                        </p:tgtEl>
                                        <p:attrNameLst>
                                          <p:attrName>ppt_x</p:attrName>
                                        </p:attrNameLst>
                                      </p:cBhvr>
                                      <p:tavLst>
                                        <p:tav tm="0">
                                          <p:val>
                                            <p:strVal val="#ppt_x"/>
                                          </p:val>
                                        </p:tav>
                                        <p:tav tm="100000">
                                          <p:val>
                                            <p:strVal val="#ppt_x"/>
                                          </p:val>
                                        </p:tav>
                                      </p:tavLst>
                                    </p:anim>
                                    <p:anim calcmode="lin" valueType="num">
                                      <p:cBhvr additive="base">
                                        <p:cTn id="1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最优二叉搜索树</a:t>
            </a:r>
          </a:p>
        </p:txBody>
      </p:sp>
      <p:sp>
        <p:nvSpPr>
          <p:cNvPr id="3" name="内容占位符 2"/>
          <p:cNvSpPr>
            <a:spLocks noGrp="1"/>
          </p:cNvSpPr>
          <p:nvPr>
            <p:ph idx="1"/>
          </p:nvPr>
        </p:nvSpPr>
        <p:spPr/>
        <p:txBody>
          <a:bodyPr/>
          <a:lstStyle/>
          <a:p>
            <a:r>
              <a:rPr lang="zh-CN" altLang="en-US" dirty="0"/>
              <a:t>搜索树的代价</a:t>
            </a:r>
            <a:endParaRPr lang="en-US" altLang="zh-CN" dirty="0"/>
          </a:p>
          <a:p>
            <a:pPr lvl="1"/>
            <a:r>
              <a:rPr lang="zh-CN" altLang="en-US" dirty="0"/>
              <a:t>设搜索树</a:t>
            </a:r>
            <a:r>
              <a:rPr lang="en-US" altLang="zh-CN" i="1" dirty="0"/>
              <a:t>T</a:t>
            </a:r>
            <a:r>
              <a:rPr lang="zh-CN" altLang="en-US" dirty="0"/>
              <a:t>中</a:t>
            </a:r>
            <a:endParaRPr lang="en-US" altLang="zh-CN" dirty="0"/>
          </a:p>
          <a:p>
            <a:pPr lvl="2"/>
            <a:r>
              <a:rPr lang="zh-CN" altLang="en-US" sz="2400" dirty="0"/>
              <a:t>树中</a:t>
            </a:r>
            <a:r>
              <a:rPr lang="en-US" altLang="zh-CN" sz="2400" i="1" dirty="0"/>
              <a:t>x</a:t>
            </a:r>
            <a:r>
              <a:rPr lang="en-US" altLang="zh-CN" sz="2400" i="1" baseline="-25000" dirty="0"/>
              <a:t>i</a:t>
            </a:r>
            <a:r>
              <a:rPr lang="zh-CN" altLang="en-US" sz="2400" dirty="0"/>
              <a:t>节点的深度为</a:t>
            </a:r>
            <a:r>
              <a:rPr lang="en-US" altLang="zh-CN" sz="2400" i="1" dirty="0" err="1"/>
              <a:t>c</a:t>
            </a:r>
            <a:r>
              <a:rPr lang="en-US" altLang="zh-CN" sz="2400" i="1" baseline="-25000" dirty="0" err="1"/>
              <a:t>i</a:t>
            </a:r>
            <a:endParaRPr lang="en-US" altLang="zh-CN" sz="2400" i="1" baseline="-25000" dirty="0"/>
          </a:p>
          <a:p>
            <a:pPr lvl="2"/>
            <a:r>
              <a:rPr lang="zh-CN" altLang="en-US" sz="2400" dirty="0"/>
              <a:t>叶节点</a:t>
            </a:r>
            <a:r>
              <a:rPr lang="en-US" altLang="zh-CN" sz="2400" dirty="0"/>
              <a:t>(</a:t>
            </a:r>
            <a:r>
              <a:rPr lang="en-US" altLang="zh-CN" sz="2400" i="1" dirty="0"/>
              <a:t>x</a:t>
            </a:r>
            <a:r>
              <a:rPr lang="en-US" altLang="zh-CN" sz="2400" i="1" baseline="-25000" dirty="0"/>
              <a:t>i</a:t>
            </a:r>
            <a:r>
              <a:rPr lang="en-US" altLang="zh-CN" sz="2400" dirty="0"/>
              <a:t>,  </a:t>
            </a:r>
            <a:r>
              <a:rPr lang="en-US" altLang="zh-CN" sz="2400" i="1" dirty="0"/>
              <a:t>x</a:t>
            </a:r>
            <a:r>
              <a:rPr lang="en-US" altLang="zh-CN" sz="2400" i="1" baseline="-25000" dirty="0"/>
              <a:t>i</a:t>
            </a:r>
            <a:r>
              <a:rPr lang="en-US" altLang="zh-CN" sz="2400" baseline="-25000" dirty="0"/>
              <a:t>+1</a:t>
            </a:r>
            <a:r>
              <a:rPr lang="en-US" altLang="zh-CN" sz="2400" dirty="0"/>
              <a:t>)</a:t>
            </a:r>
            <a:r>
              <a:rPr lang="zh-CN" altLang="en-US" sz="2400" dirty="0"/>
              <a:t>的深度为</a:t>
            </a:r>
            <a:r>
              <a:rPr lang="en-US" altLang="zh-CN" sz="2400" i="1" dirty="0" err="1"/>
              <a:t>d</a:t>
            </a:r>
            <a:r>
              <a:rPr lang="en-US" altLang="zh-CN" sz="2400" i="1" baseline="-25000" dirty="0" err="1"/>
              <a:t>i</a:t>
            </a:r>
            <a:endParaRPr lang="en-US" altLang="zh-CN" i="1" dirty="0"/>
          </a:p>
          <a:p>
            <a:pPr lvl="1"/>
            <a:endParaRPr lang="en-US" altLang="zh-CN" i="1" dirty="0"/>
          </a:p>
          <a:p>
            <a:pPr lvl="1"/>
            <a:r>
              <a:rPr lang="en-US" altLang="zh-CN" i="1" dirty="0"/>
              <a:t>T</a:t>
            </a:r>
            <a:r>
              <a:rPr lang="zh-CN" altLang="en-US" dirty="0"/>
              <a:t>的代价</a:t>
            </a:r>
            <a:endParaRPr lang="en-US" altLang="zh-CN" dirty="0"/>
          </a:p>
          <a:p>
            <a:pPr lvl="2"/>
            <a:endParaRPr lang="zh-CN" altLang="en-US" dirty="0"/>
          </a:p>
        </p:txBody>
      </p:sp>
      <p:graphicFrame>
        <p:nvGraphicFramePr>
          <p:cNvPr id="4" name="对象 3"/>
          <p:cNvGraphicFramePr>
            <a:graphicFrameLocks noChangeAspect="1"/>
          </p:cNvGraphicFramePr>
          <p:nvPr/>
        </p:nvGraphicFramePr>
        <p:xfrm>
          <a:off x="2000232" y="4286256"/>
          <a:ext cx="3346450" cy="785812"/>
        </p:xfrm>
        <a:graphic>
          <a:graphicData uri="http://schemas.openxmlformats.org/presentationml/2006/ole">
            <mc:AlternateContent xmlns:mc="http://schemas.openxmlformats.org/markup-compatibility/2006">
              <mc:Choice xmlns:v="urn:schemas-microsoft-com:vml" Requires="v">
                <p:oleObj spid="_x0000_s69921" name="Equation" r:id="rId3" imgW="1892160" imgH="444240" progId="Equation.3">
                  <p:embed/>
                </p:oleObj>
              </mc:Choice>
              <mc:Fallback>
                <p:oleObj name="Equation" r:id="rId3" imgW="1892160" imgH="4442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32" y="4286256"/>
                        <a:ext cx="3346450" cy="785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表格 6"/>
          <p:cNvGraphicFramePr>
            <a:graphicFrameLocks noGrp="1"/>
          </p:cNvGraphicFramePr>
          <p:nvPr/>
        </p:nvGraphicFramePr>
        <p:xfrm>
          <a:off x="714348" y="357166"/>
          <a:ext cx="7643865" cy="904835"/>
        </p:xfrm>
        <a:graphic>
          <a:graphicData uri="http://schemas.openxmlformats.org/drawingml/2006/table">
            <a:tbl>
              <a:tblPr firstRow="1" bandRow="1">
                <a:tableStyleId>{21E4AEA4-8DFA-4A89-87EB-49C32662AFE0}</a:tableStyleId>
              </a:tblPr>
              <a:tblGrid>
                <a:gridCol w="1576054">
                  <a:extLst>
                    <a:ext uri="{9D8B030D-6E8A-4147-A177-3AD203B41FA5}">
                      <a16:colId xmlns:a16="http://schemas.microsoft.com/office/drawing/2014/main" val="20000"/>
                    </a:ext>
                  </a:extLst>
                </a:gridCol>
                <a:gridCol w="1182042">
                  <a:extLst>
                    <a:ext uri="{9D8B030D-6E8A-4147-A177-3AD203B41FA5}">
                      <a16:colId xmlns:a16="http://schemas.microsoft.com/office/drawing/2014/main" val="20001"/>
                    </a:ext>
                  </a:extLst>
                </a:gridCol>
                <a:gridCol w="709225">
                  <a:extLst>
                    <a:ext uri="{9D8B030D-6E8A-4147-A177-3AD203B41FA5}">
                      <a16:colId xmlns:a16="http://schemas.microsoft.com/office/drawing/2014/main" val="20002"/>
                    </a:ext>
                  </a:extLst>
                </a:gridCol>
                <a:gridCol w="945633">
                  <a:extLst>
                    <a:ext uri="{9D8B030D-6E8A-4147-A177-3AD203B41FA5}">
                      <a16:colId xmlns:a16="http://schemas.microsoft.com/office/drawing/2014/main" val="20003"/>
                    </a:ext>
                  </a:extLst>
                </a:gridCol>
                <a:gridCol w="551619">
                  <a:extLst>
                    <a:ext uri="{9D8B030D-6E8A-4147-A177-3AD203B41FA5}">
                      <a16:colId xmlns:a16="http://schemas.microsoft.com/office/drawing/2014/main" val="20004"/>
                    </a:ext>
                  </a:extLst>
                </a:gridCol>
                <a:gridCol w="709225">
                  <a:extLst>
                    <a:ext uri="{9D8B030D-6E8A-4147-A177-3AD203B41FA5}">
                      <a16:colId xmlns:a16="http://schemas.microsoft.com/office/drawing/2014/main" val="20005"/>
                    </a:ext>
                  </a:extLst>
                </a:gridCol>
                <a:gridCol w="630422">
                  <a:extLst>
                    <a:ext uri="{9D8B030D-6E8A-4147-A177-3AD203B41FA5}">
                      <a16:colId xmlns:a16="http://schemas.microsoft.com/office/drawing/2014/main" val="20006"/>
                    </a:ext>
                  </a:extLst>
                </a:gridCol>
                <a:gridCol w="1339645">
                  <a:extLst>
                    <a:ext uri="{9D8B030D-6E8A-4147-A177-3AD203B41FA5}">
                      <a16:colId xmlns:a16="http://schemas.microsoft.com/office/drawing/2014/main" val="20007"/>
                    </a:ext>
                  </a:extLst>
                </a:gridCol>
              </a:tblGrid>
              <a:tr h="508595">
                <a:tc>
                  <a:txBody>
                    <a:bodyPr/>
                    <a:lstStyle/>
                    <a:p>
                      <a:r>
                        <a:rPr lang="en-US" altLang="zh-CN" dirty="0">
                          <a:latin typeface="Arial Unicode MS" pitchFamily="34" charset="-122"/>
                          <a:ea typeface="Arial Unicode MS" pitchFamily="34" charset="-122"/>
                          <a:cs typeface="Arial Unicode MS" pitchFamily="34" charset="-122"/>
                        </a:rPr>
                        <a:t>Node</a:t>
                      </a:r>
                      <a:endParaRPr lang="zh-CN" altLang="en-US" dirty="0">
                        <a:solidFill>
                          <a:schemeClr val="accent2">
                            <a:lumMod val="75000"/>
                          </a:schemeClr>
                        </a:solidFill>
                        <a:latin typeface="Arial Unicode MS" pitchFamily="34" charset="-122"/>
                        <a:ea typeface="Arial Unicode MS" pitchFamily="34" charset="-122"/>
                        <a:cs typeface="Arial Unicode MS" pitchFamily="34" charset="-122"/>
                      </a:endParaRPr>
                    </a:p>
                  </a:txBody>
                  <a:tcPr/>
                </a:tc>
                <a:tc>
                  <a:txBody>
                    <a:bodyPr/>
                    <a:lstStyle/>
                    <a:p>
                      <a:pPr algn="ctr"/>
                      <a:r>
                        <a:rPr lang="en-US" altLang="zh-CN" sz="2000" dirty="0">
                          <a:latin typeface="Times New Roman" pitchFamily="18" charset="0"/>
                          <a:ea typeface="Arial Unicode MS" pitchFamily="34" charset="-122"/>
                          <a:cs typeface="Times New Roman" pitchFamily="18" charset="0"/>
                        </a:rPr>
                        <a:t>(-</a:t>
                      </a:r>
                      <a:r>
                        <a:rPr lang="en-US" altLang="zh-CN" sz="2000" dirty="0">
                          <a:latin typeface="Times New Roman" pitchFamily="18" charset="0"/>
                          <a:ea typeface="Arial Unicode MS" pitchFamily="34" charset="-122"/>
                          <a:cs typeface="Times New Roman" pitchFamily="18" charset="0"/>
                          <a:sym typeface="Symbol"/>
                        </a:rPr>
                        <a:t>,  </a:t>
                      </a:r>
                      <a:r>
                        <a:rPr lang="en-US" altLang="zh-CN" sz="2000" i="1" dirty="0">
                          <a:latin typeface="Times New Roman" pitchFamily="18" charset="0"/>
                          <a:ea typeface="Arial Unicode MS" pitchFamily="34" charset="-122"/>
                          <a:cs typeface="Times New Roman" pitchFamily="18" charset="0"/>
                          <a:sym typeface="Symbol"/>
                        </a:rPr>
                        <a:t>x</a:t>
                      </a:r>
                      <a:r>
                        <a:rPr lang="en-US" altLang="zh-CN" sz="2000" baseline="-25000" dirty="0">
                          <a:latin typeface="Times New Roman" pitchFamily="18" charset="0"/>
                          <a:ea typeface="Arial Unicode MS" pitchFamily="34" charset="-122"/>
                          <a:cs typeface="Times New Roman" pitchFamily="18" charset="0"/>
                          <a:sym typeface="Symbol"/>
                        </a:rPr>
                        <a:t>1</a:t>
                      </a:r>
                      <a:r>
                        <a:rPr lang="en-US" altLang="zh-CN" sz="2000" dirty="0">
                          <a:latin typeface="Times New Roman" pitchFamily="18" charset="0"/>
                          <a:ea typeface="Arial Unicode MS" pitchFamily="34" charset="-122"/>
                          <a:cs typeface="Times New Roman" pitchFamily="18" charset="0"/>
                          <a:sym typeface="Symbol"/>
                        </a:rPr>
                        <a:t>)</a:t>
                      </a:r>
                      <a:endParaRPr lang="zh-CN" altLang="en-US" sz="2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a:latin typeface="Times New Roman" pitchFamily="18" charset="0"/>
                          <a:ea typeface="Arial Unicode MS" pitchFamily="34" charset="-122"/>
                          <a:cs typeface="Times New Roman" pitchFamily="18" charset="0"/>
                        </a:rPr>
                        <a:t>x</a:t>
                      </a:r>
                      <a:r>
                        <a:rPr lang="en-US" altLang="zh-CN" sz="2000" baseline="-25000" dirty="0">
                          <a:latin typeface="Times New Roman" pitchFamily="18" charset="0"/>
                          <a:ea typeface="Arial Unicode MS" pitchFamily="34" charset="-122"/>
                          <a:cs typeface="Times New Roman" pitchFamily="18" charset="0"/>
                        </a:rPr>
                        <a:t>1</a:t>
                      </a:r>
                      <a:endParaRPr lang="zh-CN" altLang="en-US" sz="2000" baseline="-25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dirty="0">
                          <a:latin typeface="Times New Roman" pitchFamily="18" charset="0"/>
                          <a:ea typeface="Arial Unicode MS" pitchFamily="34" charset="-122"/>
                          <a:cs typeface="Times New Roman" pitchFamily="18" charset="0"/>
                        </a:rPr>
                        <a:t>(</a:t>
                      </a:r>
                      <a:r>
                        <a:rPr lang="en-US" altLang="zh-CN" sz="2000" i="1" dirty="0">
                          <a:latin typeface="Times New Roman" pitchFamily="18" charset="0"/>
                          <a:ea typeface="Arial Unicode MS" pitchFamily="34" charset="-122"/>
                          <a:cs typeface="Times New Roman" pitchFamily="18" charset="0"/>
                        </a:rPr>
                        <a:t>x</a:t>
                      </a:r>
                      <a:r>
                        <a:rPr lang="en-US" altLang="zh-CN" sz="2000" baseline="-25000" dirty="0">
                          <a:latin typeface="Times New Roman" pitchFamily="18" charset="0"/>
                          <a:ea typeface="Arial Unicode MS" pitchFamily="34" charset="-122"/>
                          <a:cs typeface="Times New Roman" pitchFamily="18" charset="0"/>
                        </a:rPr>
                        <a:t>1</a:t>
                      </a:r>
                      <a:r>
                        <a:rPr lang="en-US" altLang="zh-CN" sz="2000" dirty="0">
                          <a:latin typeface="Times New Roman" pitchFamily="18" charset="0"/>
                          <a:ea typeface="Arial Unicode MS" pitchFamily="34" charset="-122"/>
                          <a:cs typeface="Times New Roman" pitchFamily="18" charset="0"/>
                        </a:rPr>
                        <a:t>, </a:t>
                      </a:r>
                      <a:r>
                        <a:rPr lang="en-US" altLang="zh-CN" sz="2000" i="1" dirty="0">
                          <a:latin typeface="Times New Roman" pitchFamily="18" charset="0"/>
                          <a:ea typeface="Arial Unicode MS" pitchFamily="34" charset="-122"/>
                          <a:cs typeface="Times New Roman" pitchFamily="18" charset="0"/>
                        </a:rPr>
                        <a:t>x</a:t>
                      </a:r>
                      <a:r>
                        <a:rPr lang="en-US" altLang="zh-CN" sz="2000" baseline="-25000" dirty="0">
                          <a:latin typeface="Times New Roman" pitchFamily="18" charset="0"/>
                          <a:ea typeface="Arial Unicode MS" pitchFamily="34" charset="-122"/>
                          <a:cs typeface="Times New Roman" pitchFamily="18" charset="0"/>
                        </a:rPr>
                        <a:t>2</a:t>
                      </a:r>
                      <a:r>
                        <a:rPr lang="en-US" altLang="zh-CN" sz="2000" dirty="0">
                          <a:latin typeface="Times New Roman" pitchFamily="18" charset="0"/>
                          <a:ea typeface="Arial Unicode MS" pitchFamily="34" charset="-122"/>
                          <a:cs typeface="Times New Roman" pitchFamily="18" charset="0"/>
                        </a:rPr>
                        <a:t>)</a:t>
                      </a:r>
                      <a:endParaRPr lang="zh-CN" altLang="en-US" sz="2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a:latin typeface="Times New Roman" pitchFamily="18" charset="0"/>
                          <a:ea typeface="Arial Unicode MS" pitchFamily="34" charset="-122"/>
                          <a:cs typeface="Times New Roman" pitchFamily="18" charset="0"/>
                        </a:rPr>
                        <a:t>x</a:t>
                      </a:r>
                      <a:r>
                        <a:rPr lang="en-US" altLang="zh-CN" sz="2000" baseline="-25000" dirty="0">
                          <a:latin typeface="Times New Roman" pitchFamily="18" charset="0"/>
                          <a:ea typeface="Arial Unicode MS" pitchFamily="34" charset="-122"/>
                          <a:cs typeface="Times New Roman" pitchFamily="18" charset="0"/>
                        </a:rPr>
                        <a:t>2</a:t>
                      </a:r>
                      <a:endParaRPr lang="zh-CN" altLang="en-US" sz="2000" baseline="-25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dirty="0">
                          <a:latin typeface="Times New Roman" pitchFamily="18" charset="0"/>
                          <a:ea typeface="Arial Unicode MS" pitchFamily="34" charset="-122"/>
                          <a:cs typeface="Times New Roman" pitchFamily="18" charset="0"/>
                        </a:rPr>
                        <a:t>…</a:t>
                      </a:r>
                      <a:endParaRPr lang="zh-CN" altLang="en-US" sz="2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err="1">
                          <a:latin typeface="Times New Roman" pitchFamily="18" charset="0"/>
                          <a:ea typeface="Arial Unicode MS" pitchFamily="34" charset="-122"/>
                          <a:cs typeface="Times New Roman" pitchFamily="18" charset="0"/>
                        </a:rPr>
                        <a:t>x</a:t>
                      </a:r>
                      <a:r>
                        <a:rPr lang="en-US" altLang="zh-CN" sz="2000" i="1" baseline="-25000" dirty="0" err="1">
                          <a:latin typeface="Times New Roman" pitchFamily="18" charset="0"/>
                          <a:ea typeface="Arial Unicode MS" pitchFamily="34" charset="-122"/>
                          <a:cs typeface="Times New Roman" pitchFamily="18" charset="0"/>
                        </a:rPr>
                        <a:t>n</a:t>
                      </a:r>
                      <a:endParaRPr lang="zh-CN" altLang="en-US" sz="2000" i="1" baseline="-25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dirty="0">
                          <a:latin typeface="Times New Roman" pitchFamily="18" charset="0"/>
                          <a:ea typeface="Arial Unicode MS" pitchFamily="34" charset="-122"/>
                          <a:cs typeface="Times New Roman" pitchFamily="18" charset="0"/>
                        </a:rPr>
                        <a:t>(</a:t>
                      </a:r>
                      <a:r>
                        <a:rPr lang="en-US" altLang="zh-CN" sz="2000" i="1" dirty="0" err="1">
                          <a:latin typeface="Times New Roman" pitchFamily="18" charset="0"/>
                          <a:ea typeface="Arial Unicode MS" pitchFamily="34" charset="-122"/>
                          <a:cs typeface="Times New Roman" pitchFamily="18" charset="0"/>
                        </a:rPr>
                        <a:t>x</a:t>
                      </a:r>
                      <a:r>
                        <a:rPr lang="en-US" altLang="zh-CN" sz="2000" i="1" baseline="-25000" dirty="0" err="1">
                          <a:latin typeface="Times New Roman" pitchFamily="18" charset="0"/>
                          <a:ea typeface="Arial Unicode MS" pitchFamily="34" charset="-122"/>
                          <a:cs typeface="Times New Roman" pitchFamily="18" charset="0"/>
                        </a:rPr>
                        <a:t>n</a:t>
                      </a:r>
                      <a:r>
                        <a:rPr lang="en-US" altLang="zh-CN" sz="2000" i="1" baseline="-25000" dirty="0">
                          <a:latin typeface="Times New Roman" pitchFamily="18" charset="0"/>
                          <a:ea typeface="Arial Unicode MS" pitchFamily="34" charset="-122"/>
                          <a:cs typeface="Times New Roman" pitchFamily="18" charset="0"/>
                        </a:rPr>
                        <a:t> </a:t>
                      </a:r>
                      <a:r>
                        <a:rPr lang="en-US" altLang="zh-CN" sz="2000" dirty="0">
                          <a:latin typeface="Times New Roman" pitchFamily="18" charset="0"/>
                          <a:ea typeface="Arial Unicode MS" pitchFamily="34" charset="-122"/>
                          <a:cs typeface="Times New Roman" pitchFamily="18" charset="0"/>
                        </a:rPr>
                        <a:t>, +</a:t>
                      </a:r>
                      <a:r>
                        <a:rPr lang="en-US" altLang="zh-CN" sz="2000" dirty="0">
                          <a:latin typeface="Times New Roman" pitchFamily="18" charset="0"/>
                          <a:ea typeface="Arial Unicode MS" pitchFamily="34" charset="-122"/>
                          <a:cs typeface="Times New Roman" pitchFamily="18" charset="0"/>
                          <a:sym typeface="Symbol"/>
                        </a:rPr>
                        <a:t></a:t>
                      </a:r>
                      <a:r>
                        <a:rPr lang="en-US" altLang="zh-CN" sz="2000" dirty="0">
                          <a:latin typeface="Times New Roman" pitchFamily="18" charset="0"/>
                          <a:ea typeface="Arial Unicode MS" pitchFamily="34" charset="-122"/>
                          <a:cs typeface="Times New Roman" pitchFamily="18" charset="0"/>
                        </a:rPr>
                        <a:t>)</a:t>
                      </a:r>
                      <a:endParaRPr lang="zh-CN" altLang="en-US" sz="2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0"/>
                  </a:ext>
                </a:extLst>
              </a:tr>
              <a:tr h="348661">
                <a:tc>
                  <a:txBody>
                    <a:bodyPr/>
                    <a:lstStyle/>
                    <a:p>
                      <a:r>
                        <a:rPr lang="en-US" altLang="zh-CN" dirty="0">
                          <a:latin typeface="Arial Unicode MS" pitchFamily="34" charset="-122"/>
                          <a:ea typeface="Arial Unicode MS" pitchFamily="34" charset="-122"/>
                          <a:cs typeface="Arial Unicode MS" pitchFamily="34" charset="-122"/>
                        </a:rPr>
                        <a:t>Probability</a:t>
                      </a:r>
                      <a:endParaRPr lang="zh-CN" altLang="en-US" b="1" dirty="0">
                        <a:solidFill>
                          <a:schemeClr val="accent2">
                            <a:lumMod val="75000"/>
                          </a:schemeClr>
                        </a:solidFill>
                        <a:latin typeface="Arial Unicode MS" pitchFamily="34" charset="-122"/>
                        <a:ea typeface="Arial Unicode MS" pitchFamily="34" charset="-122"/>
                        <a:cs typeface="Arial Unicode MS" pitchFamily="34" charset="-122"/>
                      </a:endParaRPr>
                    </a:p>
                  </a:txBody>
                  <a:tcPr/>
                </a:tc>
                <a:tc>
                  <a:txBody>
                    <a:bodyPr/>
                    <a:lstStyle/>
                    <a:p>
                      <a:pPr algn="ctr"/>
                      <a:r>
                        <a:rPr lang="en-US" altLang="zh-CN" sz="2000" i="1" dirty="0">
                          <a:latin typeface="Times New Roman" pitchFamily="18" charset="0"/>
                          <a:ea typeface="Arial Unicode MS" pitchFamily="34" charset="-122"/>
                          <a:cs typeface="Times New Roman" pitchFamily="18" charset="0"/>
                        </a:rPr>
                        <a:t>q</a:t>
                      </a:r>
                      <a:r>
                        <a:rPr lang="en-US" altLang="zh-CN" sz="2000" baseline="-25000" dirty="0">
                          <a:latin typeface="Times New Roman" pitchFamily="18" charset="0"/>
                          <a:ea typeface="Arial Unicode MS" pitchFamily="34" charset="-122"/>
                          <a:cs typeface="Times New Roman" pitchFamily="18" charset="0"/>
                        </a:rPr>
                        <a:t>0</a:t>
                      </a:r>
                      <a:endParaRPr lang="zh-CN" altLang="en-US" sz="2000" baseline="-25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a:latin typeface="Times New Roman" pitchFamily="18" charset="0"/>
                          <a:ea typeface="Arial Unicode MS" pitchFamily="34" charset="-122"/>
                          <a:cs typeface="Times New Roman" pitchFamily="18" charset="0"/>
                        </a:rPr>
                        <a:t>p</a:t>
                      </a:r>
                      <a:r>
                        <a:rPr lang="en-US" altLang="zh-CN" sz="2000" baseline="-25000" dirty="0">
                          <a:latin typeface="Times New Roman" pitchFamily="18" charset="0"/>
                          <a:ea typeface="Arial Unicode MS" pitchFamily="34" charset="-122"/>
                          <a:cs typeface="Times New Roman" pitchFamily="18" charset="0"/>
                        </a:rPr>
                        <a:t>1</a:t>
                      </a:r>
                      <a:endParaRPr lang="zh-CN" altLang="en-US" sz="2000" baseline="-25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a:latin typeface="Times New Roman" pitchFamily="18" charset="0"/>
                          <a:ea typeface="Arial Unicode MS" pitchFamily="34" charset="-122"/>
                          <a:cs typeface="Times New Roman" pitchFamily="18" charset="0"/>
                        </a:rPr>
                        <a:t>q</a:t>
                      </a:r>
                      <a:r>
                        <a:rPr lang="en-US" altLang="zh-CN" sz="2000" baseline="-25000" dirty="0">
                          <a:latin typeface="Times New Roman" pitchFamily="18" charset="0"/>
                          <a:ea typeface="Arial Unicode MS" pitchFamily="34" charset="-122"/>
                          <a:cs typeface="Times New Roman" pitchFamily="18" charset="0"/>
                        </a:rPr>
                        <a:t>1</a:t>
                      </a:r>
                      <a:endParaRPr lang="zh-CN" altLang="en-US" sz="2000" baseline="-25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a:latin typeface="Times New Roman" pitchFamily="18" charset="0"/>
                          <a:ea typeface="Arial Unicode MS" pitchFamily="34" charset="-122"/>
                          <a:cs typeface="Times New Roman" pitchFamily="18" charset="0"/>
                        </a:rPr>
                        <a:t>p</a:t>
                      </a:r>
                      <a:r>
                        <a:rPr lang="en-US" altLang="zh-CN" sz="2000" baseline="-25000" dirty="0">
                          <a:latin typeface="Times New Roman" pitchFamily="18" charset="0"/>
                          <a:ea typeface="Arial Unicode MS" pitchFamily="34" charset="-122"/>
                          <a:cs typeface="Times New Roman" pitchFamily="18" charset="0"/>
                        </a:rPr>
                        <a:t>2</a:t>
                      </a:r>
                      <a:endParaRPr lang="zh-CN" altLang="en-US" sz="2000" baseline="-25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dirty="0">
                          <a:latin typeface="Times New Roman" pitchFamily="18" charset="0"/>
                          <a:ea typeface="Arial Unicode MS" pitchFamily="34" charset="-122"/>
                          <a:cs typeface="Times New Roman" pitchFamily="18" charset="0"/>
                        </a:rPr>
                        <a:t>…</a:t>
                      </a:r>
                      <a:endParaRPr lang="zh-CN" altLang="en-US" sz="2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err="1">
                          <a:latin typeface="Times New Roman" pitchFamily="18" charset="0"/>
                          <a:ea typeface="Arial Unicode MS" pitchFamily="34" charset="-122"/>
                          <a:cs typeface="Times New Roman" pitchFamily="18" charset="0"/>
                        </a:rPr>
                        <a:t>p</a:t>
                      </a:r>
                      <a:r>
                        <a:rPr lang="en-US" altLang="zh-CN" sz="2000" i="1" baseline="-25000" dirty="0" err="1">
                          <a:latin typeface="Times New Roman" pitchFamily="18" charset="0"/>
                          <a:ea typeface="Arial Unicode MS" pitchFamily="34" charset="-122"/>
                          <a:cs typeface="Times New Roman" pitchFamily="18" charset="0"/>
                        </a:rPr>
                        <a:t>n</a:t>
                      </a:r>
                      <a:endParaRPr lang="zh-CN" altLang="en-US" sz="2000" i="1" baseline="-25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err="1">
                          <a:latin typeface="Times New Roman" pitchFamily="18" charset="0"/>
                          <a:ea typeface="Arial Unicode MS" pitchFamily="34" charset="-122"/>
                          <a:cs typeface="Times New Roman" pitchFamily="18" charset="0"/>
                        </a:rPr>
                        <a:t>q</a:t>
                      </a:r>
                      <a:r>
                        <a:rPr lang="en-US" altLang="zh-CN" sz="2000" i="1" baseline="-25000" dirty="0" err="1">
                          <a:latin typeface="Times New Roman" pitchFamily="18" charset="0"/>
                          <a:ea typeface="Arial Unicode MS" pitchFamily="34" charset="-122"/>
                          <a:cs typeface="Times New Roman" pitchFamily="18" charset="0"/>
                        </a:rPr>
                        <a:t>n</a:t>
                      </a:r>
                      <a:endParaRPr lang="zh-CN" altLang="en-US" sz="2000" i="1" baseline="-25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1"/>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最优二叉搜索树</a:t>
            </a:r>
          </a:p>
        </p:txBody>
      </p:sp>
      <p:sp>
        <p:nvSpPr>
          <p:cNvPr id="3" name="内容占位符 2"/>
          <p:cNvSpPr>
            <a:spLocks noGrp="1"/>
          </p:cNvSpPr>
          <p:nvPr>
            <p:ph idx="1"/>
          </p:nvPr>
        </p:nvSpPr>
        <p:spPr/>
        <p:txBody>
          <a:bodyPr/>
          <a:lstStyle/>
          <a:p>
            <a:r>
              <a:rPr lang="zh-CN" altLang="en-US" dirty="0"/>
              <a:t>最优二叉搜索问题</a:t>
            </a:r>
            <a:endParaRPr lang="en-US" altLang="zh-CN" dirty="0"/>
          </a:p>
          <a:p>
            <a:pPr lvl="1"/>
            <a:r>
              <a:rPr lang="zh-CN" altLang="en-US" dirty="0"/>
              <a:t>输入</a:t>
            </a:r>
            <a:endParaRPr lang="en-US" altLang="zh-CN" dirty="0"/>
          </a:p>
          <a:p>
            <a:pPr lvl="2"/>
            <a:r>
              <a:rPr lang="zh-CN" altLang="en-US" sz="2400" dirty="0"/>
              <a:t>有序数集合</a:t>
            </a:r>
            <a:r>
              <a:rPr lang="en-US" altLang="zh-CN" sz="2400" dirty="0"/>
              <a:t>{</a:t>
            </a:r>
            <a:r>
              <a:rPr lang="en-US" altLang="zh-CN" sz="2400" i="1" dirty="0"/>
              <a:t>x</a:t>
            </a:r>
            <a:r>
              <a:rPr lang="en-US" altLang="zh-CN" sz="2400" baseline="-25000" dirty="0"/>
              <a:t>1</a:t>
            </a:r>
            <a:r>
              <a:rPr lang="en-US" altLang="zh-CN" sz="2400" dirty="0"/>
              <a:t>, </a:t>
            </a:r>
            <a:r>
              <a:rPr lang="en-US" altLang="zh-CN" sz="2400" i="1" dirty="0"/>
              <a:t>x</a:t>
            </a:r>
            <a:r>
              <a:rPr lang="en-US" altLang="zh-CN" sz="2400" baseline="-25000" dirty="0"/>
              <a:t>2</a:t>
            </a:r>
            <a:r>
              <a:rPr lang="en-US" altLang="zh-CN" sz="2400" dirty="0"/>
              <a:t>, …, </a:t>
            </a:r>
            <a:r>
              <a:rPr lang="en-US" altLang="zh-CN" sz="2400" i="1" dirty="0" err="1"/>
              <a:t>x</a:t>
            </a:r>
            <a:r>
              <a:rPr lang="en-US" altLang="zh-CN" sz="2400" i="1" baseline="-25000" dirty="0" err="1"/>
              <a:t>n</a:t>
            </a:r>
            <a:r>
              <a:rPr lang="en-US" altLang="zh-CN" sz="2400" dirty="0"/>
              <a:t>}</a:t>
            </a:r>
          </a:p>
          <a:p>
            <a:pPr lvl="1"/>
            <a:endParaRPr lang="en-US" altLang="zh-CN" dirty="0"/>
          </a:p>
          <a:p>
            <a:pPr lvl="1"/>
            <a:endParaRPr lang="en-US" altLang="zh-CN" dirty="0"/>
          </a:p>
          <a:p>
            <a:pPr lvl="1">
              <a:buNone/>
            </a:pPr>
            <a:endParaRPr lang="en-US" altLang="zh-CN" dirty="0"/>
          </a:p>
          <a:p>
            <a:pPr lvl="1"/>
            <a:r>
              <a:rPr lang="zh-CN" altLang="en-US" dirty="0"/>
              <a:t>输出：二叉搜索树</a:t>
            </a:r>
            <a:r>
              <a:rPr lang="en-US" altLang="zh-CN" dirty="0"/>
              <a:t>T</a:t>
            </a:r>
          </a:p>
          <a:p>
            <a:pPr lvl="2"/>
            <a:r>
              <a:rPr lang="zh-CN" altLang="en-US" dirty="0"/>
              <a:t>树中</a:t>
            </a:r>
            <a:r>
              <a:rPr lang="en-US" altLang="zh-CN" i="1" dirty="0"/>
              <a:t>x</a:t>
            </a:r>
            <a:r>
              <a:rPr lang="en-US" altLang="zh-CN" i="1" baseline="-25000" dirty="0"/>
              <a:t>i</a:t>
            </a:r>
            <a:r>
              <a:rPr lang="zh-CN" altLang="en-US" dirty="0"/>
              <a:t>节点的深度为</a:t>
            </a:r>
            <a:r>
              <a:rPr lang="en-US" altLang="zh-CN" i="1" dirty="0" err="1"/>
              <a:t>c</a:t>
            </a:r>
            <a:r>
              <a:rPr lang="en-US" altLang="zh-CN" i="1" baseline="-25000" dirty="0" err="1"/>
              <a:t>i</a:t>
            </a:r>
            <a:endParaRPr lang="en-US" altLang="zh-CN" i="1" baseline="-25000" dirty="0"/>
          </a:p>
          <a:p>
            <a:pPr lvl="2"/>
            <a:r>
              <a:rPr lang="zh-CN" altLang="en-US" dirty="0"/>
              <a:t>叶节点</a:t>
            </a:r>
            <a:r>
              <a:rPr lang="en-US" altLang="zh-CN" dirty="0"/>
              <a:t>(</a:t>
            </a:r>
            <a:r>
              <a:rPr lang="en-US" altLang="zh-CN" i="1" dirty="0"/>
              <a:t>x</a:t>
            </a:r>
            <a:r>
              <a:rPr lang="en-US" altLang="zh-CN" i="1" baseline="-25000" dirty="0"/>
              <a:t>i</a:t>
            </a:r>
            <a:r>
              <a:rPr lang="en-US" altLang="zh-CN" dirty="0"/>
              <a:t>,  </a:t>
            </a:r>
            <a:r>
              <a:rPr lang="en-US" altLang="zh-CN" i="1" dirty="0"/>
              <a:t>x</a:t>
            </a:r>
            <a:r>
              <a:rPr lang="en-US" altLang="zh-CN" i="1" baseline="-25000" dirty="0"/>
              <a:t>i</a:t>
            </a:r>
            <a:r>
              <a:rPr lang="en-US" altLang="zh-CN" dirty="0"/>
              <a:t>+1)</a:t>
            </a:r>
            <a:r>
              <a:rPr lang="zh-CN" altLang="en-US" dirty="0"/>
              <a:t>的深度为</a:t>
            </a:r>
            <a:r>
              <a:rPr lang="en-US" altLang="zh-CN" i="1" dirty="0" err="1"/>
              <a:t>d</a:t>
            </a:r>
            <a:r>
              <a:rPr lang="en-US" altLang="zh-CN" i="1" baseline="-25000" dirty="0" err="1"/>
              <a:t>i</a:t>
            </a:r>
            <a:endParaRPr lang="en-US" altLang="zh-CN" i="1" baseline="-25000" dirty="0"/>
          </a:p>
          <a:p>
            <a:pPr lvl="1"/>
            <a:r>
              <a:rPr lang="zh-CN" altLang="en-US" dirty="0"/>
              <a:t>优化目标：最小化代价函数</a:t>
            </a:r>
            <a:endParaRPr lang="en-US" altLang="zh-CN" dirty="0"/>
          </a:p>
          <a:p>
            <a:pPr lvl="2"/>
            <a:endParaRPr lang="zh-CN" altLang="en-US" dirty="0"/>
          </a:p>
        </p:txBody>
      </p:sp>
      <p:graphicFrame>
        <p:nvGraphicFramePr>
          <p:cNvPr id="7" name="表格 6"/>
          <p:cNvGraphicFramePr>
            <a:graphicFrameLocks noGrp="1"/>
          </p:cNvGraphicFramePr>
          <p:nvPr/>
        </p:nvGraphicFramePr>
        <p:xfrm>
          <a:off x="857224" y="3000372"/>
          <a:ext cx="7643865" cy="904835"/>
        </p:xfrm>
        <a:graphic>
          <a:graphicData uri="http://schemas.openxmlformats.org/drawingml/2006/table">
            <a:tbl>
              <a:tblPr firstRow="1" bandRow="1">
                <a:tableStyleId>{21E4AEA4-8DFA-4A89-87EB-49C32662AFE0}</a:tableStyleId>
              </a:tblPr>
              <a:tblGrid>
                <a:gridCol w="1576054">
                  <a:extLst>
                    <a:ext uri="{9D8B030D-6E8A-4147-A177-3AD203B41FA5}">
                      <a16:colId xmlns:a16="http://schemas.microsoft.com/office/drawing/2014/main" val="20000"/>
                    </a:ext>
                  </a:extLst>
                </a:gridCol>
                <a:gridCol w="1182042">
                  <a:extLst>
                    <a:ext uri="{9D8B030D-6E8A-4147-A177-3AD203B41FA5}">
                      <a16:colId xmlns:a16="http://schemas.microsoft.com/office/drawing/2014/main" val="20001"/>
                    </a:ext>
                  </a:extLst>
                </a:gridCol>
                <a:gridCol w="709225">
                  <a:extLst>
                    <a:ext uri="{9D8B030D-6E8A-4147-A177-3AD203B41FA5}">
                      <a16:colId xmlns:a16="http://schemas.microsoft.com/office/drawing/2014/main" val="20002"/>
                    </a:ext>
                  </a:extLst>
                </a:gridCol>
                <a:gridCol w="945633">
                  <a:extLst>
                    <a:ext uri="{9D8B030D-6E8A-4147-A177-3AD203B41FA5}">
                      <a16:colId xmlns:a16="http://schemas.microsoft.com/office/drawing/2014/main" val="20003"/>
                    </a:ext>
                  </a:extLst>
                </a:gridCol>
                <a:gridCol w="551619">
                  <a:extLst>
                    <a:ext uri="{9D8B030D-6E8A-4147-A177-3AD203B41FA5}">
                      <a16:colId xmlns:a16="http://schemas.microsoft.com/office/drawing/2014/main" val="20004"/>
                    </a:ext>
                  </a:extLst>
                </a:gridCol>
                <a:gridCol w="709225">
                  <a:extLst>
                    <a:ext uri="{9D8B030D-6E8A-4147-A177-3AD203B41FA5}">
                      <a16:colId xmlns:a16="http://schemas.microsoft.com/office/drawing/2014/main" val="20005"/>
                    </a:ext>
                  </a:extLst>
                </a:gridCol>
                <a:gridCol w="630422">
                  <a:extLst>
                    <a:ext uri="{9D8B030D-6E8A-4147-A177-3AD203B41FA5}">
                      <a16:colId xmlns:a16="http://schemas.microsoft.com/office/drawing/2014/main" val="20006"/>
                    </a:ext>
                  </a:extLst>
                </a:gridCol>
                <a:gridCol w="1339645">
                  <a:extLst>
                    <a:ext uri="{9D8B030D-6E8A-4147-A177-3AD203B41FA5}">
                      <a16:colId xmlns:a16="http://schemas.microsoft.com/office/drawing/2014/main" val="20007"/>
                    </a:ext>
                  </a:extLst>
                </a:gridCol>
              </a:tblGrid>
              <a:tr h="508595">
                <a:tc>
                  <a:txBody>
                    <a:bodyPr/>
                    <a:lstStyle/>
                    <a:p>
                      <a:r>
                        <a:rPr lang="en-US" altLang="zh-CN" dirty="0">
                          <a:latin typeface="Arial Unicode MS" pitchFamily="34" charset="-122"/>
                          <a:ea typeface="Arial Unicode MS" pitchFamily="34" charset="-122"/>
                          <a:cs typeface="Arial Unicode MS" pitchFamily="34" charset="-122"/>
                        </a:rPr>
                        <a:t>Node</a:t>
                      </a:r>
                      <a:endParaRPr lang="zh-CN" altLang="en-US" dirty="0">
                        <a:solidFill>
                          <a:schemeClr val="accent2">
                            <a:lumMod val="75000"/>
                          </a:schemeClr>
                        </a:solidFill>
                        <a:latin typeface="Arial Unicode MS" pitchFamily="34" charset="-122"/>
                        <a:ea typeface="Arial Unicode MS" pitchFamily="34" charset="-122"/>
                        <a:cs typeface="Arial Unicode MS" pitchFamily="34" charset="-122"/>
                      </a:endParaRPr>
                    </a:p>
                  </a:txBody>
                  <a:tcPr/>
                </a:tc>
                <a:tc>
                  <a:txBody>
                    <a:bodyPr/>
                    <a:lstStyle/>
                    <a:p>
                      <a:pPr algn="ctr"/>
                      <a:r>
                        <a:rPr lang="en-US" altLang="zh-CN" sz="2000" dirty="0">
                          <a:latin typeface="Times New Roman" pitchFamily="18" charset="0"/>
                          <a:ea typeface="Arial Unicode MS" pitchFamily="34" charset="-122"/>
                          <a:cs typeface="Times New Roman" pitchFamily="18" charset="0"/>
                        </a:rPr>
                        <a:t>(-</a:t>
                      </a:r>
                      <a:r>
                        <a:rPr lang="en-US" altLang="zh-CN" sz="2000" dirty="0">
                          <a:latin typeface="Times New Roman" pitchFamily="18" charset="0"/>
                          <a:ea typeface="Arial Unicode MS" pitchFamily="34" charset="-122"/>
                          <a:cs typeface="Times New Roman" pitchFamily="18" charset="0"/>
                          <a:sym typeface="Symbol"/>
                        </a:rPr>
                        <a:t>,  </a:t>
                      </a:r>
                      <a:r>
                        <a:rPr lang="en-US" altLang="zh-CN" sz="2000" i="1" dirty="0">
                          <a:latin typeface="Times New Roman" pitchFamily="18" charset="0"/>
                          <a:ea typeface="Arial Unicode MS" pitchFamily="34" charset="-122"/>
                          <a:cs typeface="Times New Roman" pitchFamily="18" charset="0"/>
                          <a:sym typeface="Symbol"/>
                        </a:rPr>
                        <a:t>x</a:t>
                      </a:r>
                      <a:r>
                        <a:rPr lang="en-US" altLang="zh-CN" sz="2000" baseline="-25000" dirty="0">
                          <a:latin typeface="Times New Roman" pitchFamily="18" charset="0"/>
                          <a:ea typeface="Arial Unicode MS" pitchFamily="34" charset="-122"/>
                          <a:cs typeface="Times New Roman" pitchFamily="18" charset="0"/>
                          <a:sym typeface="Symbol"/>
                        </a:rPr>
                        <a:t>1</a:t>
                      </a:r>
                      <a:r>
                        <a:rPr lang="en-US" altLang="zh-CN" sz="2000" dirty="0">
                          <a:latin typeface="Times New Roman" pitchFamily="18" charset="0"/>
                          <a:ea typeface="Arial Unicode MS" pitchFamily="34" charset="-122"/>
                          <a:cs typeface="Times New Roman" pitchFamily="18" charset="0"/>
                          <a:sym typeface="Symbol"/>
                        </a:rPr>
                        <a:t>)</a:t>
                      </a:r>
                      <a:endParaRPr lang="zh-CN" altLang="en-US" sz="2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a:latin typeface="Times New Roman" pitchFamily="18" charset="0"/>
                          <a:ea typeface="Arial Unicode MS" pitchFamily="34" charset="-122"/>
                          <a:cs typeface="Times New Roman" pitchFamily="18" charset="0"/>
                        </a:rPr>
                        <a:t>x</a:t>
                      </a:r>
                      <a:r>
                        <a:rPr lang="en-US" altLang="zh-CN" sz="2000" baseline="-25000" dirty="0">
                          <a:latin typeface="Times New Roman" pitchFamily="18" charset="0"/>
                          <a:ea typeface="Arial Unicode MS" pitchFamily="34" charset="-122"/>
                          <a:cs typeface="Times New Roman" pitchFamily="18" charset="0"/>
                        </a:rPr>
                        <a:t>1</a:t>
                      </a:r>
                      <a:endParaRPr lang="zh-CN" altLang="en-US" sz="2000" baseline="-25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dirty="0">
                          <a:latin typeface="Times New Roman" pitchFamily="18" charset="0"/>
                          <a:ea typeface="Arial Unicode MS" pitchFamily="34" charset="-122"/>
                          <a:cs typeface="Times New Roman" pitchFamily="18" charset="0"/>
                        </a:rPr>
                        <a:t>(</a:t>
                      </a:r>
                      <a:r>
                        <a:rPr lang="en-US" altLang="zh-CN" sz="2000" i="1" dirty="0">
                          <a:latin typeface="Times New Roman" pitchFamily="18" charset="0"/>
                          <a:ea typeface="Arial Unicode MS" pitchFamily="34" charset="-122"/>
                          <a:cs typeface="Times New Roman" pitchFamily="18" charset="0"/>
                        </a:rPr>
                        <a:t>x</a:t>
                      </a:r>
                      <a:r>
                        <a:rPr lang="en-US" altLang="zh-CN" sz="2000" baseline="-25000" dirty="0">
                          <a:latin typeface="Times New Roman" pitchFamily="18" charset="0"/>
                          <a:ea typeface="Arial Unicode MS" pitchFamily="34" charset="-122"/>
                          <a:cs typeface="Times New Roman" pitchFamily="18" charset="0"/>
                        </a:rPr>
                        <a:t>1</a:t>
                      </a:r>
                      <a:r>
                        <a:rPr lang="en-US" altLang="zh-CN" sz="2000" dirty="0">
                          <a:latin typeface="Times New Roman" pitchFamily="18" charset="0"/>
                          <a:ea typeface="Arial Unicode MS" pitchFamily="34" charset="-122"/>
                          <a:cs typeface="Times New Roman" pitchFamily="18" charset="0"/>
                        </a:rPr>
                        <a:t>, </a:t>
                      </a:r>
                      <a:r>
                        <a:rPr lang="en-US" altLang="zh-CN" sz="2000" i="1" dirty="0">
                          <a:latin typeface="Times New Roman" pitchFamily="18" charset="0"/>
                          <a:ea typeface="Arial Unicode MS" pitchFamily="34" charset="-122"/>
                          <a:cs typeface="Times New Roman" pitchFamily="18" charset="0"/>
                        </a:rPr>
                        <a:t>x</a:t>
                      </a:r>
                      <a:r>
                        <a:rPr lang="en-US" altLang="zh-CN" sz="2000" baseline="-25000" dirty="0">
                          <a:latin typeface="Times New Roman" pitchFamily="18" charset="0"/>
                          <a:ea typeface="Arial Unicode MS" pitchFamily="34" charset="-122"/>
                          <a:cs typeface="Times New Roman" pitchFamily="18" charset="0"/>
                        </a:rPr>
                        <a:t>2</a:t>
                      </a:r>
                      <a:r>
                        <a:rPr lang="en-US" altLang="zh-CN" sz="2000" dirty="0">
                          <a:latin typeface="Times New Roman" pitchFamily="18" charset="0"/>
                          <a:ea typeface="Arial Unicode MS" pitchFamily="34" charset="-122"/>
                          <a:cs typeface="Times New Roman" pitchFamily="18" charset="0"/>
                        </a:rPr>
                        <a:t>)</a:t>
                      </a:r>
                      <a:endParaRPr lang="zh-CN" altLang="en-US" sz="2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a:latin typeface="Times New Roman" pitchFamily="18" charset="0"/>
                          <a:ea typeface="Arial Unicode MS" pitchFamily="34" charset="-122"/>
                          <a:cs typeface="Times New Roman" pitchFamily="18" charset="0"/>
                        </a:rPr>
                        <a:t>x</a:t>
                      </a:r>
                      <a:r>
                        <a:rPr lang="en-US" altLang="zh-CN" sz="2000" baseline="-25000" dirty="0">
                          <a:latin typeface="Times New Roman" pitchFamily="18" charset="0"/>
                          <a:ea typeface="Arial Unicode MS" pitchFamily="34" charset="-122"/>
                          <a:cs typeface="Times New Roman" pitchFamily="18" charset="0"/>
                        </a:rPr>
                        <a:t>2</a:t>
                      </a:r>
                      <a:endParaRPr lang="zh-CN" altLang="en-US" sz="2000" baseline="-25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dirty="0">
                          <a:latin typeface="Times New Roman" pitchFamily="18" charset="0"/>
                          <a:ea typeface="Arial Unicode MS" pitchFamily="34" charset="-122"/>
                          <a:cs typeface="Times New Roman" pitchFamily="18" charset="0"/>
                        </a:rPr>
                        <a:t>…</a:t>
                      </a:r>
                      <a:endParaRPr lang="zh-CN" altLang="en-US" sz="2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err="1">
                          <a:latin typeface="Times New Roman" pitchFamily="18" charset="0"/>
                          <a:ea typeface="Arial Unicode MS" pitchFamily="34" charset="-122"/>
                          <a:cs typeface="Times New Roman" pitchFamily="18" charset="0"/>
                        </a:rPr>
                        <a:t>x</a:t>
                      </a:r>
                      <a:r>
                        <a:rPr lang="en-US" altLang="zh-CN" sz="2000" i="1" baseline="-25000" dirty="0" err="1">
                          <a:latin typeface="Times New Roman" pitchFamily="18" charset="0"/>
                          <a:ea typeface="Arial Unicode MS" pitchFamily="34" charset="-122"/>
                          <a:cs typeface="Times New Roman" pitchFamily="18" charset="0"/>
                        </a:rPr>
                        <a:t>n</a:t>
                      </a:r>
                      <a:endParaRPr lang="zh-CN" altLang="en-US" sz="2000" i="1" baseline="-25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dirty="0">
                          <a:latin typeface="Times New Roman" pitchFamily="18" charset="0"/>
                          <a:ea typeface="Arial Unicode MS" pitchFamily="34" charset="-122"/>
                          <a:cs typeface="Times New Roman" pitchFamily="18" charset="0"/>
                        </a:rPr>
                        <a:t>(</a:t>
                      </a:r>
                      <a:r>
                        <a:rPr lang="en-US" altLang="zh-CN" sz="2000" i="1" dirty="0" err="1">
                          <a:latin typeface="Times New Roman" pitchFamily="18" charset="0"/>
                          <a:ea typeface="Arial Unicode MS" pitchFamily="34" charset="-122"/>
                          <a:cs typeface="Times New Roman" pitchFamily="18" charset="0"/>
                        </a:rPr>
                        <a:t>x</a:t>
                      </a:r>
                      <a:r>
                        <a:rPr lang="en-US" altLang="zh-CN" sz="2000" i="1" baseline="-25000" dirty="0" err="1">
                          <a:latin typeface="Times New Roman" pitchFamily="18" charset="0"/>
                          <a:ea typeface="Arial Unicode MS" pitchFamily="34" charset="-122"/>
                          <a:cs typeface="Times New Roman" pitchFamily="18" charset="0"/>
                        </a:rPr>
                        <a:t>n</a:t>
                      </a:r>
                      <a:r>
                        <a:rPr lang="en-US" altLang="zh-CN" sz="2000" i="1" baseline="-25000" dirty="0">
                          <a:latin typeface="Times New Roman" pitchFamily="18" charset="0"/>
                          <a:ea typeface="Arial Unicode MS" pitchFamily="34" charset="-122"/>
                          <a:cs typeface="Times New Roman" pitchFamily="18" charset="0"/>
                        </a:rPr>
                        <a:t> </a:t>
                      </a:r>
                      <a:r>
                        <a:rPr lang="en-US" altLang="zh-CN" sz="2000" dirty="0">
                          <a:latin typeface="Times New Roman" pitchFamily="18" charset="0"/>
                          <a:ea typeface="Arial Unicode MS" pitchFamily="34" charset="-122"/>
                          <a:cs typeface="Times New Roman" pitchFamily="18" charset="0"/>
                        </a:rPr>
                        <a:t>, +</a:t>
                      </a:r>
                      <a:r>
                        <a:rPr lang="en-US" altLang="zh-CN" sz="2000" dirty="0">
                          <a:latin typeface="Times New Roman" pitchFamily="18" charset="0"/>
                          <a:ea typeface="Arial Unicode MS" pitchFamily="34" charset="-122"/>
                          <a:cs typeface="Times New Roman" pitchFamily="18" charset="0"/>
                          <a:sym typeface="Symbol"/>
                        </a:rPr>
                        <a:t></a:t>
                      </a:r>
                      <a:r>
                        <a:rPr lang="en-US" altLang="zh-CN" sz="2000" dirty="0">
                          <a:latin typeface="Times New Roman" pitchFamily="18" charset="0"/>
                          <a:ea typeface="Arial Unicode MS" pitchFamily="34" charset="-122"/>
                          <a:cs typeface="Times New Roman" pitchFamily="18" charset="0"/>
                        </a:rPr>
                        <a:t>)</a:t>
                      </a:r>
                      <a:endParaRPr lang="zh-CN" altLang="en-US" sz="2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0"/>
                  </a:ext>
                </a:extLst>
              </a:tr>
              <a:tr h="348661">
                <a:tc>
                  <a:txBody>
                    <a:bodyPr/>
                    <a:lstStyle/>
                    <a:p>
                      <a:r>
                        <a:rPr lang="en-US" altLang="zh-CN" b="1" dirty="0">
                          <a:solidFill>
                            <a:schemeClr val="accent2">
                              <a:lumMod val="75000"/>
                            </a:schemeClr>
                          </a:solidFill>
                          <a:latin typeface="Arial Unicode MS" pitchFamily="34" charset="-122"/>
                          <a:ea typeface="Arial Unicode MS" pitchFamily="34" charset="-122"/>
                          <a:cs typeface="Arial Unicode MS" pitchFamily="34" charset="-122"/>
                        </a:rPr>
                        <a:t>Weight</a:t>
                      </a:r>
                      <a:endParaRPr lang="zh-CN" altLang="en-US" b="1" dirty="0">
                        <a:solidFill>
                          <a:schemeClr val="accent2">
                            <a:lumMod val="75000"/>
                          </a:schemeClr>
                        </a:solidFill>
                        <a:latin typeface="Arial Unicode MS" pitchFamily="34" charset="-122"/>
                        <a:ea typeface="Arial Unicode MS" pitchFamily="34" charset="-122"/>
                        <a:cs typeface="Arial Unicode MS" pitchFamily="34" charset="-122"/>
                      </a:endParaRPr>
                    </a:p>
                  </a:txBody>
                  <a:tcPr/>
                </a:tc>
                <a:tc>
                  <a:txBody>
                    <a:bodyPr/>
                    <a:lstStyle/>
                    <a:p>
                      <a:pPr algn="ctr"/>
                      <a:r>
                        <a:rPr lang="en-US" altLang="zh-CN" sz="2000" i="1" dirty="0">
                          <a:latin typeface="Times New Roman" pitchFamily="18" charset="0"/>
                          <a:ea typeface="Arial Unicode MS" pitchFamily="34" charset="-122"/>
                          <a:cs typeface="Times New Roman" pitchFamily="18" charset="0"/>
                        </a:rPr>
                        <a:t>q</a:t>
                      </a:r>
                      <a:r>
                        <a:rPr lang="en-US" altLang="zh-CN" sz="2000" baseline="-25000" dirty="0">
                          <a:latin typeface="Times New Roman" pitchFamily="18" charset="0"/>
                          <a:ea typeface="Arial Unicode MS" pitchFamily="34" charset="-122"/>
                          <a:cs typeface="Times New Roman" pitchFamily="18" charset="0"/>
                        </a:rPr>
                        <a:t>0</a:t>
                      </a:r>
                      <a:endParaRPr lang="zh-CN" altLang="en-US" sz="2000" baseline="-25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a:latin typeface="Times New Roman" pitchFamily="18" charset="0"/>
                          <a:ea typeface="Arial Unicode MS" pitchFamily="34" charset="-122"/>
                          <a:cs typeface="Times New Roman" pitchFamily="18" charset="0"/>
                        </a:rPr>
                        <a:t>p</a:t>
                      </a:r>
                      <a:r>
                        <a:rPr lang="en-US" altLang="zh-CN" sz="2000" baseline="-25000" dirty="0">
                          <a:latin typeface="Times New Roman" pitchFamily="18" charset="0"/>
                          <a:ea typeface="Arial Unicode MS" pitchFamily="34" charset="-122"/>
                          <a:cs typeface="Times New Roman" pitchFamily="18" charset="0"/>
                        </a:rPr>
                        <a:t>1</a:t>
                      </a:r>
                      <a:endParaRPr lang="zh-CN" altLang="en-US" sz="2000" baseline="-25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a:latin typeface="Times New Roman" pitchFamily="18" charset="0"/>
                          <a:ea typeface="Arial Unicode MS" pitchFamily="34" charset="-122"/>
                          <a:cs typeface="Times New Roman" pitchFamily="18" charset="0"/>
                        </a:rPr>
                        <a:t>q</a:t>
                      </a:r>
                      <a:r>
                        <a:rPr lang="en-US" altLang="zh-CN" sz="2000" baseline="-25000" dirty="0">
                          <a:latin typeface="Times New Roman" pitchFamily="18" charset="0"/>
                          <a:ea typeface="Arial Unicode MS" pitchFamily="34" charset="-122"/>
                          <a:cs typeface="Times New Roman" pitchFamily="18" charset="0"/>
                        </a:rPr>
                        <a:t>1</a:t>
                      </a:r>
                      <a:endParaRPr lang="zh-CN" altLang="en-US" sz="2000" baseline="-25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a:latin typeface="Times New Roman" pitchFamily="18" charset="0"/>
                          <a:ea typeface="Arial Unicode MS" pitchFamily="34" charset="-122"/>
                          <a:cs typeface="Times New Roman" pitchFamily="18" charset="0"/>
                        </a:rPr>
                        <a:t>p</a:t>
                      </a:r>
                      <a:r>
                        <a:rPr lang="en-US" altLang="zh-CN" sz="2000" baseline="-25000" dirty="0">
                          <a:latin typeface="Times New Roman" pitchFamily="18" charset="0"/>
                          <a:ea typeface="Arial Unicode MS" pitchFamily="34" charset="-122"/>
                          <a:cs typeface="Times New Roman" pitchFamily="18" charset="0"/>
                        </a:rPr>
                        <a:t>2</a:t>
                      </a:r>
                      <a:endParaRPr lang="zh-CN" altLang="en-US" sz="2000" baseline="-25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dirty="0">
                          <a:latin typeface="Times New Roman" pitchFamily="18" charset="0"/>
                          <a:ea typeface="Arial Unicode MS" pitchFamily="34" charset="-122"/>
                          <a:cs typeface="Times New Roman" pitchFamily="18" charset="0"/>
                        </a:rPr>
                        <a:t>…</a:t>
                      </a:r>
                      <a:endParaRPr lang="zh-CN" altLang="en-US" sz="2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err="1">
                          <a:latin typeface="Times New Roman" pitchFamily="18" charset="0"/>
                          <a:ea typeface="Arial Unicode MS" pitchFamily="34" charset="-122"/>
                          <a:cs typeface="Times New Roman" pitchFamily="18" charset="0"/>
                        </a:rPr>
                        <a:t>p</a:t>
                      </a:r>
                      <a:r>
                        <a:rPr lang="en-US" altLang="zh-CN" sz="2000" i="1" baseline="-25000" dirty="0" err="1">
                          <a:latin typeface="Times New Roman" pitchFamily="18" charset="0"/>
                          <a:ea typeface="Arial Unicode MS" pitchFamily="34" charset="-122"/>
                          <a:cs typeface="Times New Roman" pitchFamily="18" charset="0"/>
                        </a:rPr>
                        <a:t>n</a:t>
                      </a:r>
                      <a:endParaRPr lang="zh-CN" altLang="en-US" sz="2000" i="1" baseline="-25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err="1">
                          <a:latin typeface="Times New Roman" pitchFamily="18" charset="0"/>
                          <a:ea typeface="Arial Unicode MS" pitchFamily="34" charset="-122"/>
                          <a:cs typeface="Times New Roman" pitchFamily="18" charset="0"/>
                        </a:rPr>
                        <a:t>q</a:t>
                      </a:r>
                      <a:r>
                        <a:rPr lang="en-US" altLang="zh-CN" sz="2000" i="1" baseline="-25000" dirty="0" err="1">
                          <a:latin typeface="Times New Roman" pitchFamily="18" charset="0"/>
                          <a:ea typeface="Arial Unicode MS" pitchFamily="34" charset="-122"/>
                          <a:cs typeface="Times New Roman" pitchFamily="18" charset="0"/>
                        </a:rPr>
                        <a:t>n</a:t>
                      </a:r>
                      <a:endParaRPr lang="zh-CN" altLang="en-US" sz="2000" i="1" baseline="-25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1"/>
                  </a:ext>
                </a:extLst>
              </a:tr>
            </a:tbl>
          </a:graphicData>
        </a:graphic>
      </p:graphicFrame>
      <p:graphicFrame>
        <p:nvGraphicFramePr>
          <p:cNvPr id="77828" name="Object 4"/>
          <p:cNvGraphicFramePr>
            <a:graphicFrameLocks noChangeAspect="1"/>
          </p:cNvGraphicFramePr>
          <p:nvPr/>
        </p:nvGraphicFramePr>
        <p:xfrm>
          <a:off x="2143108" y="5715016"/>
          <a:ext cx="3346450" cy="785813"/>
        </p:xfrm>
        <a:graphic>
          <a:graphicData uri="http://schemas.openxmlformats.org/presentationml/2006/ole">
            <mc:AlternateContent xmlns:mc="http://schemas.openxmlformats.org/markup-compatibility/2006">
              <mc:Choice xmlns:v="urn:schemas-microsoft-com:vml" Requires="v">
                <p:oleObj spid="_x0000_s78115" name="Equation" r:id="rId3" imgW="1892160" imgH="444240" progId="Equation.3">
                  <p:embed/>
                </p:oleObj>
              </mc:Choice>
              <mc:Fallback>
                <p:oleObj name="Equation" r:id="rId3" imgW="1892160" imgH="44424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08" y="5715016"/>
                        <a:ext cx="3346450"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 calcmode="lin" valueType="num">
                                      <p:cBhvr additive="base">
                                        <p:cTn id="1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 calcmode="lin" valueType="num">
                                      <p:cBhvr additive="base">
                                        <p:cTn id="2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7828"/>
                                        </p:tgtEl>
                                        <p:attrNameLst>
                                          <p:attrName>style.visibility</p:attrName>
                                        </p:attrNameLst>
                                      </p:cBhvr>
                                      <p:to>
                                        <p:strVal val="visible"/>
                                      </p:to>
                                    </p:set>
                                    <p:anim calcmode="lin" valueType="num">
                                      <p:cBhvr additive="base">
                                        <p:cTn id="25" dur="500" fill="hold"/>
                                        <p:tgtEl>
                                          <p:spTgt spid="77828"/>
                                        </p:tgtEl>
                                        <p:attrNameLst>
                                          <p:attrName>ppt_x</p:attrName>
                                        </p:attrNameLst>
                                      </p:cBhvr>
                                      <p:tavLst>
                                        <p:tav tm="0">
                                          <p:val>
                                            <p:strVal val="#ppt_x"/>
                                          </p:val>
                                        </p:tav>
                                        <p:tav tm="100000">
                                          <p:val>
                                            <p:strVal val="#ppt_x"/>
                                          </p:val>
                                        </p:tav>
                                      </p:tavLst>
                                    </p:anim>
                                    <p:anim calcmode="lin" valueType="num">
                                      <p:cBhvr additive="base">
                                        <p:cTn id="26" dur="500" fill="hold"/>
                                        <p:tgtEl>
                                          <p:spTgt spid="778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最优二叉搜索树</a:t>
            </a:r>
          </a:p>
        </p:txBody>
      </p:sp>
      <p:sp>
        <p:nvSpPr>
          <p:cNvPr id="3" name="内容占位符 2"/>
          <p:cNvSpPr>
            <a:spLocks noGrp="1"/>
          </p:cNvSpPr>
          <p:nvPr>
            <p:ph idx="1"/>
          </p:nvPr>
        </p:nvSpPr>
        <p:spPr/>
        <p:txBody>
          <a:bodyPr/>
          <a:lstStyle/>
          <a:p>
            <a:r>
              <a:rPr lang="zh-CN" altLang="en-US" sz="2400" dirty="0">
                <a:ea typeface="+mn-ea"/>
              </a:rPr>
              <a:t>设</a:t>
            </a:r>
            <a:r>
              <a:rPr lang="en-US" altLang="zh-CN" sz="2400" i="1" dirty="0">
                <a:ea typeface="+mn-ea"/>
              </a:rPr>
              <a:t>T</a:t>
            </a:r>
            <a:r>
              <a:rPr lang="zh-CN" altLang="en-US" sz="2400" dirty="0">
                <a:ea typeface="+mn-ea"/>
              </a:rPr>
              <a:t>是针对输入</a:t>
            </a:r>
            <a:endParaRPr lang="en-US" altLang="zh-CN" sz="2400" dirty="0">
              <a:ea typeface="+mn-ea"/>
            </a:endParaRPr>
          </a:p>
          <a:p>
            <a:pPr lvl="1"/>
            <a:endParaRPr lang="en-US" altLang="zh-CN" dirty="0"/>
          </a:p>
          <a:p>
            <a:pPr lvl="1">
              <a:buNone/>
            </a:pPr>
            <a:endParaRPr lang="en-US" altLang="zh-CN" dirty="0"/>
          </a:p>
          <a:p>
            <a:pPr lvl="1">
              <a:buNone/>
            </a:pPr>
            <a:r>
              <a:rPr lang="zh-CN" altLang="en-US" dirty="0"/>
              <a:t> </a:t>
            </a:r>
            <a:endParaRPr lang="en-US" altLang="zh-CN" dirty="0"/>
          </a:p>
          <a:p>
            <a:pPr lvl="1">
              <a:buNone/>
            </a:pPr>
            <a:r>
              <a:rPr lang="zh-CN" altLang="en-US" dirty="0"/>
              <a:t>的最优二叉搜索树，且</a:t>
            </a:r>
            <a:r>
              <a:rPr lang="en-US" altLang="zh-CN" i="1" dirty="0"/>
              <a:t>T</a:t>
            </a:r>
            <a:r>
              <a:rPr lang="zh-CN" altLang="en-US" dirty="0"/>
              <a:t>以</a:t>
            </a:r>
            <a:r>
              <a:rPr lang="en-US" altLang="zh-CN" i="1" dirty="0" err="1">
                <a:solidFill>
                  <a:srgbClr val="FF0000"/>
                </a:solidFill>
              </a:rPr>
              <a:t>x</a:t>
            </a:r>
            <a:r>
              <a:rPr lang="en-US" altLang="zh-CN" i="1" baseline="-25000" dirty="0" err="1">
                <a:solidFill>
                  <a:srgbClr val="FF0000"/>
                </a:solidFill>
              </a:rPr>
              <a:t>r</a:t>
            </a:r>
            <a:r>
              <a:rPr lang="zh-CN" altLang="en-US" dirty="0"/>
              <a:t>为根</a:t>
            </a:r>
            <a:endParaRPr lang="en-US" altLang="zh-CN" dirty="0"/>
          </a:p>
          <a:p>
            <a:r>
              <a:rPr lang="zh-CN" altLang="en-US" sz="2400" dirty="0">
                <a:ea typeface="+mn-ea"/>
              </a:rPr>
              <a:t>设</a:t>
            </a:r>
            <a:endParaRPr lang="en-US" altLang="zh-CN" sz="2400" i="1" baseline="-25000" dirty="0">
              <a:ea typeface="+mn-ea"/>
            </a:endParaRPr>
          </a:p>
          <a:p>
            <a:r>
              <a:rPr lang="zh-CN" altLang="en-US" sz="2400" dirty="0">
                <a:ea typeface="+mn-ea"/>
              </a:rPr>
              <a:t>则，</a:t>
            </a:r>
            <a:r>
              <a:rPr lang="zh-CN" altLang="en-US" sz="1600" dirty="0">
                <a:solidFill>
                  <a:srgbClr val="FF0000"/>
                </a:solidFill>
                <a:ea typeface="+mn-ea"/>
              </a:rPr>
              <a:t>由于</a:t>
            </a:r>
            <a:r>
              <a:rPr lang="en-US" altLang="zh-CN" sz="1600" dirty="0">
                <a:solidFill>
                  <a:srgbClr val="FF0000"/>
                </a:solidFill>
                <a:ea typeface="+mn-ea"/>
              </a:rPr>
              <a:t>T1 </a:t>
            </a:r>
            <a:r>
              <a:rPr lang="zh-CN" altLang="en-US" sz="1600" dirty="0">
                <a:solidFill>
                  <a:srgbClr val="FF0000"/>
                </a:solidFill>
                <a:ea typeface="+mn-ea"/>
              </a:rPr>
              <a:t>和</a:t>
            </a:r>
            <a:r>
              <a:rPr lang="en-US" altLang="zh-CN" sz="1600" dirty="0">
                <a:solidFill>
                  <a:srgbClr val="FF0000"/>
                </a:solidFill>
                <a:ea typeface="+mn-ea"/>
              </a:rPr>
              <a:t>T2</a:t>
            </a:r>
            <a:r>
              <a:rPr lang="zh-CN" altLang="en-US" sz="1600" dirty="0">
                <a:solidFill>
                  <a:srgbClr val="FF0000"/>
                </a:solidFill>
                <a:ea typeface="+mn-ea"/>
              </a:rPr>
              <a:t>为子树，单独考虑时，结点深度减</a:t>
            </a:r>
            <a:r>
              <a:rPr lang="en-US" altLang="zh-CN" sz="1600" dirty="0">
                <a:solidFill>
                  <a:srgbClr val="FF0000"/>
                </a:solidFill>
                <a:ea typeface="+mn-ea"/>
              </a:rPr>
              <a:t>1</a:t>
            </a:r>
            <a:r>
              <a:rPr lang="zh-CN" altLang="en-US" sz="1600" dirty="0">
                <a:solidFill>
                  <a:srgbClr val="FF0000"/>
                </a:solidFill>
                <a:ea typeface="+mn-ea"/>
              </a:rPr>
              <a:t>（补）</a:t>
            </a:r>
          </a:p>
        </p:txBody>
      </p:sp>
      <p:pic>
        <p:nvPicPr>
          <p:cNvPr id="78851" name="Picture 3"/>
          <p:cNvPicPr>
            <a:picLocks noChangeAspect="1" noChangeArrowheads="1"/>
          </p:cNvPicPr>
          <p:nvPr/>
        </p:nvPicPr>
        <p:blipFill>
          <a:blip r:embed="rId3"/>
          <a:srcRect/>
          <a:stretch>
            <a:fillRect/>
          </a:stretch>
        </p:blipFill>
        <p:spPr bwMode="auto">
          <a:xfrm>
            <a:off x="6368634" y="3357562"/>
            <a:ext cx="2775366" cy="2643206"/>
          </a:xfrm>
          <a:prstGeom prst="rect">
            <a:avLst/>
          </a:prstGeom>
          <a:noFill/>
          <a:ln w="9525">
            <a:noFill/>
            <a:miter lim="800000"/>
            <a:headEnd/>
            <a:tailEnd/>
          </a:ln>
          <a:effectLst/>
        </p:spPr>
      </p:pic>
      <p:graphicFrame>
        <p:nvGraphicFramePr>
          <p:cNvPr id="7" name="表格 6"/>
          <p:cNvGraphicFramePr>
            <a:graphicFrameLocks noGrp="1"/>
          </p:cNvGraphicFramePr>
          <p:nvPr/>
        </p:nvGraphicFramePr>
        <p:xfrm>
          <a:off x="1142976" y="2000240"/>
          <a:ext cx="6146613" cy="904835"/>
        </p:xfrm>
        <a:graphic>
          <a:graphicData uri="http://schemas.openxmlformats.org/drawingml/2006/table">
            <a:tbl>
              <a:tblPr firstRow="1" bandRow="1">
                <a:tableStyleId>{21E4AEA4-8DFA-4A89-87EB-49C32662AFE0}</a:tableStyleId>
              </a:tblPr>
              <a:tblGrid>
                <a:gridCol w="1576054">
                  <a:extLst>
                    <a:ext uri="{9D8B030D-6E8A-4147-A177-3AD203B41FA5}">
                      <a16:colId xmlns:a16="http://schemas.microsoft.com/office/drawing/2014/main" val="20000"/>
                    </a:ext>
                  </a:extLst>
                </a:gridCol>
                <a:gridCol w="1182042">
                  <a:extLst>
                    <a:ext uri="{9D8B030D-6E8A-4147-A177-3AD203B41FA5}">
                      <a16:colId xmlns:a16="http://schemas.microsoft.com/office/drawing/2014/main" val="20001"/>
                    </a:ext>
                  </a:extLst>
                </a:gridCol>
                <a:gridCol w="709225">
                  <a:extLst>
                    <a:ext uri="{9D8B030D-6E8A-4147-A177-3AD203B41FA5}">
                      <a16:colId xmlns:a16="http://schemas.microsoft.com/office/drawing/2014/main" val="20002"/>
                    </a:ext>
                  </a:extLst>
                </a:gridCol>
                <a:gridCol w="709225">
                  <a:extLst>
                    <a:ext uri="{9D8B030D-6E8A-4147-A177-3AD203B41FA5}">
                      <a16:colId xmlns:a16="http://schemas.microsoft.com/office/drawing/2014/main" val="20003"/>
                    </a:ext>
                  </a:extLst>
                </a:gridCol>
                <a:gridCol w="630422">
                  <a:extLst>
                    <a:ext uri="{9D8B030D-6E8A-4147-A177-3AD203B41FA5}">
                      <a16:colId xmlns:a16="http://schemas.microsoft.com/office/drawing/2014/main" val="20004"/>
                    </a:ext>
                  </a:extLst>
                </a:gridCol>
                <a:gridCol w="1339645">
                  <a:extLst>
                    <a:ext uri="{9D8B030D-6E8A-4147-A177-3AD203B41FA5}">
                      <a16:colId xmlns:a16="http://schemas.microsoft.com/office/drawing/2014/main" val="20005"/>
                    </a:ext>
                  </a:extLst>
                </a:gridCol>
              </a:tblGrid>
              <a:tr h="508595">
                <a:tc>
                  <a:txBody>
                    <a:bodyPr/>
                    <a:lstStyle/>
                    <a:p>
                      <a:r>
                        <a:rPr lang="en-US" altLang="zh-CN" dirty="0">
                          <a:latin typeface="Arial Unicode MS" pitchFamily="34" charset="-122"/>
                          <a:ea typeface="Arial Unicode MS" pitchFamily="34" charset="-122"/>
                          <a:cs typeface="Arial Unicode MS" pitchFamily="34" charset="-122"/>
                        </a:rPr>
                        <a:t>Node</a:t>
                      </a:r>
                      <a:endParaRPr lang="zh-CN" altLang="en-US" dirty="0">
                        <a:solidFill>
                          <a:schemeClr val="accent2">
                            <a:lumMod val="75000"/>
                          </a:schemeClr>
                        </a:solidFill>
                        <a:latin typeface="Arial Unicode MS" pitchFamily="34" charset="-122"/>
                        <a:ea typeface="Arial Unicode MS" pitchFamily="34" charset="-122"/>
                        <a:cs typeface="Arial Unicode MS" pitchFamily="34" charset="-122"/>
                      </a:endParaRPr>
                    </a:p>
                  </a:txBody>
                  <a:tcPr/>
                </a:tc>
                <a:tc>
                  <a:txBody>
                    <a:bodyPr/>
                    <a:lstStyle/>
                    <a:p>
                      <a:pPr algn="ctr"/>
                      <a:r>
                        <a:rPr lang="en-US" altLang="zh-CN" sz="2000" dirty="0">
                          <a:latin typeface="Times New Roman" pitchFamily="18" charset="0"/>
                          <a:ea typeface="Arial Unicode MS" pitchFamily="34" charset="-122"/>
                          <a:cs typeface="Times New Roman" pitchFamily="18" charset="0"/>
                        </a:rPr>
                        <a:t>(</a:t>
                      </a:r>
                      <a:r>
                        <a:rPr lang="en-US" altLang="zh-CN" sz="2000" i="1" dirty="0">
                          <a:latin typeface="Times New Roman" pitchFamily="18" charset="0"/>
                          <a:ea typeface="Arial Unicode MS" pitchFamily="34" charset="-122"/>
                          <a:cs typeface="Times New Roman" pitchFamily="18" charset="0"/>
                        </a:rPr>
                        <a:t>x</a:t>
                      </a:r>
                      <a:r>
                        <a:rPr lang="en-US" altLang="zh-CN" sz="2000" i="1" baseline="-25000" dirty="0">
                          <a:latin typeface="Times New Roman" pitchFamily="18" charset="0"/>
                          <a:ea typeface="Arial Unicode MS" pitchFamily="34" charset="-122"/>
                          <a:cs typeface="Times New Roman" pitchFamily="18" charset="0"/>
                        </a:rPr>
                        <a:t>i</a:t>
                      </a:r>
                      <a:r>
                        <a:rPr lang="en-US" altLang="zh-CN" sz="2000" baseline="-25000" dirty="0">
                          <a:latin typeface="Times New Roman" pitchFamily="18" charset="0"/>
                          <a:ea typeface="Arial Unicode MS" pitchFamily="34" charset="-122"/>
                          <a:cs typeface="Times New Roman" pitchFamily="18" charset="0"/>
                        </a:rPr>
                        <a:t>-1</a:t>
                      </a:r>
                      <a:r>
                        <a:rPr lang="en-US" altLang="zh-CN" sz="2000" dirty="0">
                          <a:latin typeface="Times New Roman" pitchFamily="18" charset="0"/>
                          <a:ea typeface="Arial Unicode MS" pitchFamily="34" charset="-122"/>
                          <a:cs typeface="Times New Roman" pitchFamily="18" charset="0"/>
                          <a:sym typeface="Symbol"/>
                        </a:rPr>
                        <a:t>,  </a:t>
                      </a:r>
                      <a:r>
                        <a:rPr lang="en-US" altLang="zh-CN" sz="2000" i="1" dirty="0">
                          <a:latin typeface="Times New Roman" pitchFamily="18" charset="0"/>
                          <a:ea typeface="Arial Unicode MS" pitchFamily="34" charset="-122"/>
                          <a:cs typeface="Times New Roman" pitchFamily="18" charset="0"/>
                          <a:sym typeface="Symbol"/>
                        </a:rPr>
                        <a:t>x</a:t>
                      </a:r>
                      <a:r>
                        <a:rPr lang="en-US" altLang="zh-CN" sz="2000" i="1" baseline="-25000" dirty="0">
                          <a:latin typeface="Times New Roman" pitchFamily="18" charset="0"/>
                          <a:ea typeface="Arial Unicode MS" pitchFamily="34" charset="-122"/>
                          <a:cs typeface="Times New Roman" pitchFamily="18" charset="0"/>
                          <a:sym typeface="Symbol"/>
                        </a:rPr>
                        <a:t>i</a:t>
                      </a:r>
                      <a:r>
                        <a:rPr lang="en-US" altLang="zh-CN" sz="2000" dirty="0">
                          <a:latin typeface="Times New Roman" pitchFamily="18" charset="0"/>
                          <a:ea typeface="Arial Unicode MS" pitchFamily="34" charset="-122"/>
                          <a:cs typeface="Times New Roman" pitchFamily="18" charset="0"/>
                          <a:sym typeface="Symbol"/>
                        </a:rPr>
                        <a:t>)</a:t>
                      </a:r>
                      <a:endParaRPr lang="zh-CN" altLang="en-US" sz="2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a:latin typeface="Times New Roman" pitchFamily="18" charset="0"/>
                          <a:ea typeface="Arial Unicode MS" pitchFamily="34" charset="-122"/>
                          <a:cs typeface="Times New Roman" pitchFamily="18" charset="0"/>
                        </a:rPr>
                        <a:t>x</a:t>
                      </a:r>
                      <a:r>
                        <a:rPr lang="en-US" altLang="zh-CN" sz="2000" i="1" baseline="-25000" dirty="0">
                          <a:latin typeface="Times New Roman" pitchFamily="18" charset="0"/>
                          <a:ea typeface="Arial Unicode MS" pitchFamily="34" charset="-122"/>
                          <a:cs typeface="Times New Roman" pitchFamily="18" charset="0"/>
                        </a:rPr>
                        <a:t>i</a:t>
                      </a:r>
                      <a:endParaRPr lang="zh-CN" altLang="en-US" sz="2000" i="1" baseline="-25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dirty="0">
                          <a:latin typeface="Times New Roman" pitchFamily="18" charset="0"/>
                          <a:ea typeface="Arial Unicode MS" pitchFamily="34" charset="-122"/>
                          <a:cs typeface="Times New Roman" pitchFamily="18" charset="0"/>
                        </a:rPr>
                        <a:t>…</a:t>
                      </a:r>
                      <a:endParaRPr lang="zh-CN" altLang="en-US" sz="2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err="1">
                          <a:latin typeface="Times New Roman" pitchFamily="18" charset="0"/>
                          <a:ea typeface="Arial Unicode MS" pitchFamily="34" charset="-122"/>
                          <a:cs typeface="Times New Roman" pitchFamily="18" charset="0"/>
                        </a:rPr>
                        <a:t>x</a:t>
                      </a:r>
                      <a:r>
                        <a:rPr lang="en-US" altLang="zh-CN" sz="2000" i="1" baseline="-25000" dirty="0" err="1">
                          <a:latin typeface="Times New Roman" pitchFamily="18" charset="0"/>
                          <a:ea typeface="Arial Unicode MS" pitchFamily="34" charset="-122"/>
                          <a:cs typeface="Times New Roman" pitchFamily="18" charset="0"/>
                        </a:rPr>
                        <a:t>j</a:t>
                      </a:r>
                      <a:endParaRPr lang="zh-CN" altLang="en-US" sz="2000" i="1" baseline="-25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dirty="0">
                          <a:latin typeface="Times New Roman" pitchFamily="18" charset="0"/>
                          <a:ea typeface="Arial Unicode MS" pitchFamily="34" charset="-122"/>
                          <a:cs typeface="Times New Roman" pitchFamily="18" charset="0"/>
                        </a:rPr>
                        <a:t>(</a:t>
                      </a:r>
                      <a:r>
                        <a:rPr lang="en-US" altLang="zh-CN" sz="2000" i="1" dirty="0" err="1">
                          <a:latin typeface="Times New Roman" pitchFamily="18" charset="0"/>
                          <a:ea typeface="Arial Unicode MS" pitchFamily="34" charset="-122"/>
                          <a:cs typeface="Times New Roman" pitchFamily="18" charset="0"/>
                        </a:rPr>
                        <a:t>x</a:t>
                      </a:r>
                      <a:r>
                        <a:rPr lang="en-US" altLang="zh-CN" sz="2000" i="1" baseline="-25000" dirty="0" err="1">
                          <a:latin typeface="Times New Roman" pitchFamily="18" charset="0"/>
                          <a:ea typeface="Arial Unicode MS" pitchFamily="34" charset="-122"/>
                          <a:cs typeface="Times New Roman" pitchFamily="18" charset="0"/>
                        </a:rPr>
                        <a:t>j</a:t>
                      </a:r>
                      <a:r>
                        <a:rPr lang="en-US" altLang="zh-CN" sz="2000" i="1" baseline="-25000" dirty="0">
                          <a:latin typeface="Times New Roman" pitchFamily="18" charset="0"/>
                          <a:ea typeface="Arial Unicode MS" pitchFamily="34" charset="-122"/>
                          <a:cs typeface="Times New Roman" pitchFamily="18" charset="0"/>
                        </a:rPr>
                        <a:t> </a:t>
                      </a:r>
                      <a:r>
                        <a:rPr lang="en-US" altLang="zh-CN" sz="2000" dirty="0">
                          <a:latin typeface="Times New Roman" pitchFamily="18" charset="0"/>
                          <a:ea typeface="Arial Unicode MS" pitchFamily="34" charset="-122"/>
                          <a:cs typeface="Times New Roman" pitchFamily="18" charset="0"/>
                        </a:rPr>
                        <a:t>,</a:t>
                      </a:r>
                      <a:r>
                        <a:rPr lang="en-US" altLang="zh-CN" sz="2000" baseline="0" dirty="0">
                          <a:latin typeface="Times New Roman" pitchFamily="18" charset="0"/>
                          <a:ea typeface="Arial Unicode MS" pitchFamily="34" charset="-122"/>
                          <a:cs typeface="Times New Roman" pitchFamily="18" charset="0"/>
                        </a:rPr>
                        <a:t> </a:t>
                      </a:r>
                      <a:r>
                        <a:rPr lang="en-US" altLang="zh-CN" sz="2000" i="1" baseline="0" dirty="0">
                          <a:latin typeface="Times New Roman" pitchFamily="18" charset="0"/>
                          <a:ea typeface="Arial Unicode MS" pitchFamily="34" charset="-122"/>
                          <a:cs typeface="Times New Roman" pitchFamily="18" charset="0"/>
                        </a:rPr>
                        <a:t>x</a:t>
                      </a:r>
                      <a:r>
                        <a:rPr lang="en-US" altLang="zh-CN" sz="2000" i="1" baseline="-25000" dirty="0">
                          <a:latin typeface="Times New Roman" pitchFamily="18" charset="0"/>
                          <a:ea typeface="Arial Unicode MS" pitchFamily="34" charset="-122"/>
                          <a:cs typeface="Times New Roman" pitchFamily="18" charset="0"/>
                        </a:rPr>
                        <a:t>j</a:t>
                      </a:r>
                      <a:r>
                        <a:rPr lang="en-US" altLang="zh-CN" sz="2000" baseline="-25000" dirty="0">
                          <a:latin typeface="Times New Roman" pitchFamily="18" charset="0"/>
                          <a:ea typeface="Arial Unicode MS" pitchFamily="34" charset="-122"/>
                          <a:cs typeface="Times New Roman" pitchFamily="18" charset="0"/>
                        </a:rPr>
                        <a:t>+1</a:t>
                      </a:r>
                      <a:r>
                        <a:rPr lang="en-US" altLang="zh-CN" sz="2000" dirty="0">
                          <a:latin typeface="Times New Roman" pitchFamily="18" charset="0"/>
                          <a:ea typeface="Arial Unicode MS" pitchFamily="34" charset="-122"/>
                          <a:cs typeface="Times New Roman" pitchFamily="18" charset="0"/>
                        </a:rPr>
                        <a:t>)</a:t>
                      </a:r>
                      <a:endParaRPr lang="zh-CN" altLang="en-US" sz="2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0"/>
                  </a:ext>
                </a:extLst>
              </a:tr>
              <a:tr h="348661">
                <a:tc>
                  <a:txBody>
                    <a:bodyPr/>
                    <a:lstStyle/>
                    <a:p>
                      <a:r>
                        <a:rPr lang="en-US" altLang="zh-CN" b="1" dirty="0">
                          <a:solidFill>
                            <a:schemeClr val="accent2">
                              <a:lumMod val="75000"/>
                            </a:schemeClr>
                          </a:solidFill>
                          <a:latin typeface="Arial Unicode MS" pitchFamily="34" charset="-122"/>
                          <a:ea typeface="Arial Unicode MS" pitchFamily="34" charset="-122"/>
                          <a:cs typeface="Arial Unicode MS" pitchFamily="34" charset="-122"/>
                        </a:rPr>
                        <a:t>Weight</a:t>
                      </a:r>
                      <a:endParaRPr lang="zh-CN" altLang="en-US" b="1" dirty="0">
                        <a:solidFill>
                          <a:schemeClr val="accent2">
                            <a:lumMod val="75000"/>
                          </a:schemeClr>
                        </a:solidFill>
                        <a:latin typeface="Arial Unicode MS" pitchFamily="34" charset="-122"/>
                        <a:ea typeface="Arial Unicode MS" pitchFamily="34" charset="-122"/>
                        <a:cs typeface="Arial Unicode MS" pitchFamily="34" charset="-122"/>
                      </a:endParaRPr>
                    </a:p>
                  </a:txBody>
                  <a:tcPr/>
                </a:tc>
                <a:tc>
                  <a:txBody>
                    <a:bodyPr/>
                    <a:lstStyle/>
                    <a:p>
                      <a:pPr algn="ctr"/>
                      <a:r>
                        <a:rPr lang="en-US" altLang="zh-CN" sz="2000" i="1" dirty="0">
                          <a:latin typeface="Times New Roman" pitchFamily="18" charset="0"/>
                          <a:ea typeface="Arial Unicode MS" pitchFamily="34" charset="-122"/>
                          <a:cs typeface="Times New Roman" pitchFamily="18" charset="0"/>
                        </a:rPr>
                        <a:t>q</a:t>
                      </a:r>
                      <a:r>
                        <a:rPr lang="en-US" altLang="zh-CN" sz="2000" i="1" baseline="-25000" dirty="0">
                          <a:latin typeface="Times New Roman" pitchFamily="18" charset="0"/>
                          <a:ea typeface="Arial Unicode MS" pitchFamily="34" charset="-122"/>
                          <a:cs typeface="Times New Roman" pitchFamily="18" charset="0"/>
                        </a:rPr>
                        <a:t>i</a:t>
                      </a:r>
                      <a:r>
                        <a:rPr lang="en-US" altLang="zh-CN" sz="2000" baseline="-25000" dirty="0">
                          <a:latin typeface="Times New Roman" pitchFamily="18" charset="0"/>
                          <a:ea typeface="Arial Unicode MS" pitchFamily="34" charset="-122"/>
                          <a:cs typeface="Times New Roman" pitchFamily="18" charset="0"/>
                        </a:rPr>
                        <a:t>-1</a:t>
                      </a:r>
                      <a:endParaRPr lang="zh-CN" altLang="en-US" sz="2000" baseline="-25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a:latin typeface="Times New Roman" pitchFamily="18" charset="0"/>
                          <a:ea typeface="Arial Unicode MS" pitchFamily="34" charset="-122"/>
                          <a:cs typeface="Times New Roman" pitchFamily="18" charset="0"/>
                        </a:rPr>
                        <a:t>p</a:t>
                      </a:r>
                      <a:r>
                        <a:rPr lang="en-US" altLang="zh-CN" sz="2000" i="1" baseline="-25000" dirty="0">
                          <a:latin typeface="Times New Roman" pitchFamily="18" charset="0"/>
                          <a:ea typeface="Arial Unicode MS" pitchFamily="34" charset="-122"/>
                          <a:cs typeface="Times New Roman" pitchFamily="18" charset="0"/>
                        </a:rPr>
                        <a:t>i</a:t>
                      </a:r>
                      <a:endParaRPr lang="zh-CN" altLang="en-US" sz="2000" i="1" baseline="-25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dirty="0">
                          <a:latin typeface="Times New Roman" pitchFamily="18" charset="0"/>
                          <a:ea typeface="Arial Unicode MS" pitchFamily="34" charset="-122"/>
                          <a:cs typeface="Times New Roman" pitchFamily="18" charset="0"/>
                        </a:rPr>
                        <a:t>…</a:t>
                      </a:r>
                      <a:endParaRPr lang="zh-CN" altLang="en-US" sz="2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err="1">
                          <a:latin typeface="Times New Roman" pitchFamily="18" charset="0"/>
                          <a:ea typeface="Arial Unicode MS" pitchFamily="34" charset="-122"/>
                          <a:cs typeface="Times New Roman" pitchFamily="18" charset="0"/>
                        </a:rPr>
                        <a:t>p</a:t>
                      </a:r>
                      <a:r>
                        <a:rPr lang="en-US" altLang="zh-CN" sz="2000" i="1" baseline="-25000" dirty="0" err="1">
                          <a:latin typeface="Times New Roman" pitchFamily="18" charset="0"/>
                          <a:ea typeface="Arial Unicode MS" pitchFamily="34" charset="-122"/>
                          <a:cs typeface="Times New Roman" pitchFamily="18" charset="0"/>
                        </a:rPr>
                        <a:t>j</a:t>
                      </a:r>
                      <a:endParaRPr lang="zh-CN" altLang="en-US" sz="2000" i="1" baseline="-25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err="1">
                          <a:latin typeface="Times New Roman" pitchFamily="18" charset="0"/>
                          <a:ea typeface="Arial Unicode MS" pitchFamily="34" charset="-122"/>
                          <a:cs typeface="Times New Roman" pitchFamily="18" charset="0"/>
                        </a:rPr>
                        <a:t>q</a:t>
                      </a:r>
                      <a:r>
                        <a:rPr lang="en-US" altLang="zh-CN" sz="2000" i="1" baseline="-25000" dirty="0" err="1">
                          <a:latin typeface="Times New Roman" pitchFamily="18" charset="0"/>
                          <a:ea typeface="Arial Unicode MS" pitchFamily="34" charset="-122"/>
                          <a:cs typeface="Times New Roman" pitchFamily="18" charset="0"/>
                        </a:rPr>
                        <a:t>j</a:t>
                      </a:r>
                      <a:endParaRPr lang="zh-CN" altLang="en-US" sz="2000" i="1" baseline="-25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1"/>
                  </a:ext>
                </a:extLst>
              </a:tr>
            </a:tbl>
          </a:graphicData>
        </a:graphic>
      </p:graphicFrame>
      <p:graphicFrame>
        <p:nvGraphicFramePr>
          <p:cNvPr id="8" name="对象 7"/>
          <p:cNvGraphicFramePr>
            <a:graphicFrameLocks noChangeAspect="1"/>
          </p:cNvGraphicFramePr>
          <p:nvPr/>
        </p:nvGraphicFramePr>
        <p:xfrm>
          <a:off x="428596" y="4643446"/>
          <a:ext cx="6000760" cy="375611"/>
        </p:xfrm>
        <a:graphic>
          <a:graphicData uri="http://schemas.openxmlformats.org/presentationml/2006/ole">
            <mc:AlternateContent xmlns:mc="http://schemas.openxmlformats.org/markup-compatibility/2006">
              <mc:Choice xmlns:v="urn:schemas-microsoft-com:vml" Requires="v">
                <p:oleObj spid="_x0000_s79715" name="Equation" r:id="rId4" imgW="4254480" imgH="266400" progId="Equation.3">
                  <p:embed/>
                </p:oleObj>
              </mc:Choice>
              <mc:Fallback>
                <p:oleObj name="Equation" r:id="rId4" imgW="4254480" imgH="2664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596" y="4643446"/>
                        <a:ext cx="6000760" cy="3756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853" name="Object 5"/>
          <p:cNvGraphicFramePr>
            <a:graphicFrameLocks noChangeAspect="1"/>
          </p:cNvGraphicFramePr>
          <p:nvPr/>
        </p:nvGraphicFramePr>
        <p:xfrm>
          <a:off x="1142977" y="5357826"/>
          <a:ext cx="3571899" cy="418764"/>
        </p:xfrm>
        <a:graphic>
          <a:graphicData uri="http://schemas.openxmlformats.org/presentationml/2006/ole">
            <mc:AlternateContent xmlns:mc="http://schemas.openxmlformats.org/markup-compatibility/2006">
              <mc:Choice xmlns:v="urn:schemas-microsoft-com:vml" Requires="v">
                <p:oleObj spid="_x0000_s79716" name="Equation" r:id="rId6" imgW="1841400" imgH="215640" progId="Equation.3">
                  <p:embed/>
                </p:oleObj>
              </mc:Choice>
              <mc:Fallback>
                <p:oleObj name="Equation" r:id="rId6" imgW="1841400" imgH="21564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2977" y="5357826"/>
                        <a:ext cx="3571899" cy="4187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02769603"/>
              </p:ext>
            </p:extLst>
          </p:nvPr>
        </p:nvGraphicFramePr>
        <p:xfrm>
          <a:off x="1562080" y="3661735"/>
          <a:ext cx="2857520" cy="371869"/>
        </p:xfrm>
        <a:graphic>
          <a:graphicData uri="http://schemas.openxmlformats.org/presentationml/2006/ole">
            <mc:AlternateContent xmlns:mc="http://schemas.openxmlformats.org/markup-compatibility/2006">
              <mc:Choice xmlns:v="urn:schemas-microsoft-com:vml" Requires="v">
                <p:oleObj spid="_x0000_s79717" name="Equation" r:id="rId8" imgW="1854000" imgH="241200" progId="Equation.3">
                  <p:embed/>
                </p:oleObj>
              </mc:Choice>
              <mc:Fallback>
                <p:oleObj name="Equation" r:id="rId8" imgW="1854000" imgH="241200" progId="Equation.3">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62080" y="3661735"/>
                        <a:ext cx="2857520" cy="3718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a:extLst>
              <a:ext uri="{FF2B5EF4-FFF2-40B4-BE49-F238E27FC236}">
                <a16:creationId xmlns:a16="http://schemas.microsoft.com/office/drawing/2014/main" id="{61D8256F-7EE2-A148-B5A6-4DC51D80BC19}"/>
              </a:ext>
            </a:extLst>
          </p:cNvPr>
          <p:cNvGraphicFramePr>
            <a:graphicFrameLocks noChangeAspect="1"/>
          </p:cNvGraphicFramePr>
          <p:nvPr>
            <p:extLst>
              <p:ext uri="{D42A27DB-BD31-4B8C-83A1-F6EECF244321}">
                <p14:modId xmlns:p14="http://schemas.microsoft.com/office/powerpoint/2010/main" val="1598023194"/>
              </p:ext>
            </p:extLst>
          </p:nvPr>
        </p:nvGraphicFramePr>
        <p:xfrm>
          <a:off x="3203848" y="1277091"/>
          <a:ext cx="5848369" cy="713353"/>
        </p:xfrm>
        <a:graphic>
          <a:graphicData uri="http://schemas.openxmlformats.org/presentationml/2006/ole">
            <mc:AlternateContent xmlns:mc="http://schemas.openxmlformats.org/markup-compatibility/2006">
              <mc:Choice xmlns:v="urn:schemas-microsoft-com:vml" Requires="v">
                <p:oleObj spid="_x0000_s79718" name="Equation" r:id="rId10" imgW="3746160" imgH="457200" progId="Equation.DSMT4">
                  <p:embed/>
                </p:oleObj>
              </mc:Choice>
              <mc:Fallback>
                <p:oleObj name="Equation" r:id="rId10" imgW="3746160" imgH="457200" progId="Equation.DSMT4">
                  <p:embed/>
                  <p:pic>
                    <p:nvPicPr>
                      <p:cNvPr id="12" name="对象 11">
                        <a:extLst>
                          <a:ext uri="{FF2B5EF4-FFF2-40B4-BE49-F238E27FC236}">
                            <a16:creationId xmlns:a16="http://schemas.microsoft.com/office/drawing/2014/main" id="{2E5596B3-55CB-D04E-9394-AF99DA784E81}"/>
                          </a:ext>
                        </a:extLst>
                      </p:cNvPr>
                      <p:cNvPicPr>
                        <a:picLocks noChangeAspect="1" noChangeArrowheads="1"/>
                      </p:cNvPicPr>
                      <p:nvPr/>
                    </p:nvPicPr>
                    <p:blipFill>
                      <a:blip r:embed="rId11"/>
                      <a:srcRect/>
                      <a:stretch>
                        <a:fillRect/>
                      </a:stretch>
                    </p:blipFill>
                    <p:spPr bwMode="auto">
                      <a:xfrm>
                        <a:off x="3203848" y="1277091"/>
                        <a:ext cx="5848369" cy="713353"/>
                      </a:xfrm>
                      <a:prstGeom prst="rect">
                        <a:avLst/>
                      </a:prstGeom>
                      <a:noFill/>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8851"/>
                                        </p:tgtEl>
                                        <p:attrNameLst>
                                          <p:attrName>style.visibility</p:attrName>
                                        </p:attrNameLst>
                                      </p:cBhvr>
                                      <p:to>
                                        <p:strVal val="visible"/>
                                      </p:to>
                                    </p:set>
                                    <p:anim calcmode="lin" valueType="num">
                                      <p:cBhvr additive="base">
                                        <p:cTn id="7" dur="500" fill="hold"/>
                                        <p:tgtEl>
                                          <p:spTgt spid="78851"/>
                                        </p:tgtEl>
                                        <p:attrNameLst>
                                          <p:attrName>ppt_x</p:attrName>
                                        </p:attrNameLst>
                                      </p:cBhvr>
                                      <p:tavLst>
                                        <p:tav tm="0">
                                          <p:val>
                                            <p:strVal val="#ppt_x"/>
                                          </p:val>
                                        </p:tav>
                                        <p:tav tm="100000">
                                          <p:val>
                                            <p:strVal val="#ppt_x"/>
                                          </p:val>
                                        </p:tav>
                                      </p:tavLst>
                                    </p:anim>
                                    <p:anim calcmode="lin" valueType="num">
                                      <p:cBhvr additive="base">
                                        <p:cTn id="8" dur="500" fill="hold"/>
                                        <p:tgtEl>
                                          <p:spTgt spid="7885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8853"/>
                                        </p:tgtEl>
                                        <p:attrNameLst>
                                          <p:attrName>style.visibility</p:attrName>
                                        </p:attrNameLst>
                                      </p:cBhvr>
                                      <p:to>
                                        <p:strVal val="visible"/>
                                      </p:to>
                                    </p:set>
                                    <p:anim calcmode="lin" valueType="num">
                                      <p:cBhvr additive="base">
                                        <p:cTn id="37" dur="500" fill="hold"/>
                                        <p:tgtEl>
                                          <p:spTgt spid="78853"/>
                                        </p:tgtEl>
                                        <p:attrNameLst>
                                          <p:attrName>ppt_x</p:attrName>
                                        </p:attrNameLst>
                                      </p:cBhvr>
                                      <p:tavLst>
                                        <p:tav tm="0">
                                          <p:val>
                                            <p:strVal val="#ppt_x"/>
                                          </p:val>
                                        </p:tav>
                                        <p:tav tm="100000">
                                          <p:val>
                                            <p:strVal val="#ppt_x"/>
                                          </p:val>
                                        </p:tav>
                                      </p:tavLst>
                                    </p:anim>
                                    <p:anim calcmode="lin" valueType="num">
                                      <p:cBhvr additive="base">
                                        <p:cTn id="38" dur="500" fill="hold"/>
                                        <p:tgtEl>
                                          <p:spTgt spid="788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最优二叉搜索树</a:t>
            </a:r>
          </a:p>
        </p:txBody>
      </p:sp>
      <p:sp>
        <p:nvSpPr>
          <p:cNvPr id="3" name="内容占位符 2"/>
          <p:cNvSpPr>
            <a:spLocks noGrp="1"/>
          </p:cNvSpPr>
          <p:nvPr>
            <p:ph idx="1"/>
          </p:nvPr>
        </p:nvSpPr>
        <p:spPr/>
        <p:txBody>
          <a:bodyPr/>
          <a:lstStyle/>
          <a:p>
            <a:r>
              <a:rPr lang="zh-CN" altLang="en-US" dirty="0"/>
              <a:t>优化子结构</a:t>
            </a:r>
            <a:endParaRPr lang="en-US" altLang="zh-CN" dirty="0"/>
          </a:p>
          <a:p>
            <a:pPr lvl="1"/>
            <a:r>
              <a:rPr lang="zh-CN" altLang="en-US" dirty="0"/>
              <a:t>如果</a:t>
            </a:r>
            <a:r>
              <a:rPr lang="en-US" altLang="zh-CN" i="1" dirty="0"/>
              <a:t>T</a:t>
            </a:r>
            <a:r>
              <a:rPr lang="zh-CN" altLang="en-US" dirty="0"/>
              <a:t>是针对以下输入的最优二叉搜索树</a:t>
            </a:r>
            <a:endParaRPr lang="en-US" altLang="zh-CN" dirty="0"/>
          </a:p>
          <a:p>
            <a:pPr lvl="1"/>
            <a:endParaRPr lang="en-US" altLang="zh-CN" dirty="0"/>
          </a:p>
          <a:p>
            <a:pPr lvl="1">
              <a:buNone/>
            </a:pPr>
            <a:endParaRPr lang="en-US" altLang="zh-CN" dirty="0"/>
          </a:p>
          <a:p>
            <a:pPr lvl="1"/>
            <a:r>
              <a:rPr lang="zh-CN" altLang="en-US" dirty="0"/>
              <a:t>那么</a:t>
            </a:r>
            <a:endParaRPr lang="en-US" altLang="zh-CN" dirty="0"/>
          </a:p>
          <a:p>
            <a:pPr lvl="2"/>
            <a:r>
              <a:rPr lang="en-US" altLang="zh-CN" sz="2400" i="1" dirty="0"/>
              <a:t>T</a:t>
            </a:r>
            <a:r>
              <a:rPr lang="en-US" altLang="zh-CN" sz="2400" baseline="-25000" dirty="0"/>
              <a:t>1</a:t>
            </a:r>
            <a:r>
              <a:rPr lang="zh-CN" altLang="en-US" sz="2400" dirty="0"/>
              <a:t>是针对以下输入的最优二叉搜索树</a:t>
            </a:r>
            <a:endParaRPr lang="en-US" altLang="zh-CN" sz="2400" dirty="0"/>
          </a:p>
          <a:p>
            <a:pPr lvl="2"/>
            <a:endParaRPr lang="en-US" altLang="zh-CN" sz="2400" dirty="0"/>
          </a:p>
          <a:p>
            <a:pPr lvl="2">
              <a:buNone/>
            </a:pPr>
            <a:endParaRPr lang="en-US" altLang="zh-CN" sz="2400" dirty="0"/>
          </a:p>
          <a:p>
            <a:pPr lvl="2"/>
            <a:r>
              <a:rPr lang="en-US" altLang="zh-CN" sz="2400" i="1" dirty="0"/>
              <a:t>T</a:t>
            </a:r>
            <a:r>
              <a:rPr lang="en-US" altLang="zh-CN" sz="2400" baseline="-25000" dirty="0"/>
              <a:t>2</a:t>
            </a:r>
            <a:r>
              <a:rPr lang="zh-CN" altLang="en-US" sz="2400" dirty="0"/>
              <a:t>是针对以下输入的最优二叉搜索树</a:t>
            </a:r>
          </a:p>
        </p:txBody>
      </p:sp>
      <p:pic>
        <p:nvPicPr>
          <p:cNvPr id="4" name="Picture 3"/>
          <p:cNvPicPr>
            <a:picLocks noChangeAspect="1" noChangeArrowheads="1"/>
          </p:cNvPicPr>
          <p:nvPr/>
        </p:nvPicPr>
        <p:blipFill>
          <a:blip r:embed="rId2"/>
          <a:srcRect/>
          <a:stretch>
            <a:fillRect/>
          </a:stretch>
        </p:blipFill>
        <p:spPr bwMode="auto">
          <a:xfrm>
            <a:off x="6858016" y="142852"/>
            <a:ext cx="2100252" cy="2000240"/>
          </a:xfrm>
          <a:prstGeom prst="rect">
            <a:avLst/>
          </a:prstGeom>
          <a:noFill/>
          <a:ln w="9525">
            <a:noFill/>
            <a:miter lim="800000"/>
            <a:headEnd/>
            <a:tailEnd/>
          </a:ln>
          <a:effectLst/>
        </p:spPr>
      </p:pic>
      <p:graphicFrame>
        <p:nvGraphicFramePr>
          <p:cNvPr id="5" name="表格 4"/>
          <p:cNvGraphicFramePr>
            <a:graphicFrameLocks noGrp="1"/>
          </p:cNvGraphicFramePr>
          <p:nvPr/>
        </p:nvGraphicFramePr>
        <p:xfrm>
          <a:off x="928662" y="2428868"/>
          <a:ext cx="5572163" cy="797783"/>
        </p:xfrm>
        <a:graphic>
          <a:graphicData uri="http://schemas.openxmlformats.org/drawingml/2006/table">
            <a:tbl>
              <a:tblPr firstRow="1" bandRow="1">
                <a:tableStyleId>{21E4AEA4-8DFA-4A89-87EB-49C32662AFE0}</a:tableStyleId>
              </a:tblPr>
              <a:tblGrid>
                <a:gridCol w="1428759">
                  <a:extLst>
                    <a:ext uri="{9D8B030D-6E8A-4147-A177-3AD203B41FA5}">
                      <a16:colId xmlns:a16="http://schemas.microsoft.com/office/drawing/2014/main" val="20000"/>
                    </a:ext>
                  </a:extLst>
                </a:gridCol>
                <a:gridCol w="1071571">
                  <a:extLst>
                    <a:ext uri="{9D8B030D-6E8A-4147-A177-3AD203B41FA5}">
                      <a16:colId xmlns:a16="http://schemas.microsoft.com/office/drawing/2014/main" val="20001"/>
                    </a:ext>
                  </a:extLst>
                </a:gridCol>
                <a:gridCol w="642942">
                  <a:extLst>
                    <a:ext uri="{9D8B030D-6E8A-4147-A177-3AD203B41FA5}">
                      <a16:colId xmlns:a16="http://schemas.microsoft.com/office/drawing/2014/main" val="20002"/>
                    </a:ext>
                  </a:extLst>
                </a:gridCol>
                <a:gridCol w="642942">
                  <a:extLst>
                    <a:ext uri="{9D8B030D-6E8A-4147-A177-3AD203B41FA5}">
                      <a16:colId xmlns:a16="http://schemas.microsoft.com/office/drawing/2014/main" val="20003"/>
                    </a:ext>
                  </a:extLst>
                </a:gridCol>
                <a:gridCol w="571504">
                  <a:extLst>
                    <a:ext uri="{9D8B030D-6E8A-4147-A177-3AD203B41FA5}">
                      <a16:colId xmlns:a16="http://schemas.microsoft.com/office/drawing/2014/main" val="20004"/>
                    </a:ext>
                  </a:extLst>
                </a:gridCol>
                <a:gridCol w="1214445">
                  <a:extLst>
                    <a:ext uri="{9D8B030D-6E8A-4147-A177-3AD203B41FA5}">
                      <a16:colId xmlns:a16="http://schemas.microsoft.com/office/drawing/2014/main" val="20005"/>
                    </a:ext>
                  </a:extLst>
                </a:gridCol>
              </a:tblGrid>
              <a:tr h="401543">
                <a:tc>
                  <a:txBody>
                    <a:bodyPr/>
                    <a:lstStyle/>
                    <a:p>
                      <a:r>
                        <a:rPr lang="en-US" altLang="zh-CN" dirty="0">
                          <a:latin typeface="Arial Unicode MS" pitchFamily="34" charset="-122"/>
                          <a:ea typeface="Arial Unicode MS" pitchFamily="34" charset="-122"/>
                          <a:cs typeface="Arial Unicode MS" pitchFamily="34" charset="-122"/>
                        </a:rPr>
                        <a:t>Node</a:t>
                      </a:r>
                      <a:endParaRPr lang="zh-CN" altLang="en-US" dirty="0">
                        <a:solidFill>
                          <a:schemeClr val="accent2">
                            <a:lumMod val="75000"/>
                          </a:schemeClr>
                        </a:solidFill>
                        <a:latin typeface="Arial Unicode MS" pitchFamily="34" charset="-122"/>
                        <a:ea typeface="Arial Unicode MS" pitchFamily="34" charset="-122"/>
                        <a:cs typeface="Arial Unicode MS" pitchFamily="34" charset="-122"/>
                      </a:endParaRPr>
                    </a:p>
                  </a:txBody>
                  <a:tcPr/>
                </a:tc>
                <a:tc>
                  <a:txBody>
                    <a:bodyPr/>
                    <a:lstStyle/>
                    <a:p>
                      <a:pPr algn="ctr"/>
                      <a:r>
                        <a:rPr lang="en-US" altLang="zh-CN" sz="2000" dirty="0">
                          <a:latin typeface="Times New Roman" pitchFamily="18" charset="0"/>
                          <a:ea typeface="Arial Unicode MS" pitchFamily="34" charset="-122"/>
                          <a:cs typeface="Times New Roman" pitchFamily="18" charset="0"/>
                        </a:rPr>
                        <a:t>(</a:t>
                      </a:r>
                      <a:r>
                        <a:rPr lang="en-US" altLang="zh-CN" sz="2000" i="1" dirty="0">
                          <a:latin typeface="Times New Roman" pitchFamily="18" charset="0"/>
                          <a:ea typeface="Arial Unicode MS" pitchFamily="34" charset="-122"/>
                          <a:cs typeface="Times New Roman" pitchFamily="18" charset="0"/>
                        </a:rPr>
                        <a:t>x</a:t>
                      </a:r>
                      <a:r>
                        <a:rPr lang="en-US" altLang="zh-CN" sz="2000" i="1" baseline="-25000" dirty="0">
                          <a:latin typeface="Times New Roman" pitchFamily="18" charset="0"/>
                          <a:ea typeface="Arial Unicode MS" pitchFamily="34" charset="-122"/>
                          <a:cs typeface="Times New Roman" pitchFamily="18" charset="0"/>
                        </a:rPr>
                        <a:t>i</a:t>
                      </a:r>
                      <a:r>
                        <a:rPr lang="en-US" altLang="zh-CN" sz="2000" baseline="-25000" dirty="0">
                          <a:latin typeface="Times New Roman" pitchFamily="18" charset="0"/>
                          <a:ea typeface="Arial Unicode MS" pitchFamily="34" charset="-122"/>
                          <a:cs typeface="Times New Roman" pitchFamily="18" charset="0"/>
                        </a:rPr>
                        <a:t>-1</a:t>
                      </a:r>
                      <a:r>
                        <a:rPr lang="en-US" altLang="zh-CN" sz="2000" dirty="0">
                          <a:latin typeface="Times New Roman" pitchFamily="18" charset="0"/>
                          <a:ea typeface="Arial Unicode MS" pitchFamily="34" charset="-122"/>
                          <a:cs typeface="Times New Roman" pitchFamily="18" charset="0"/>
                          <a:sym typeface="Symbol"/>
                        </a:rPr>
                        <a:t>,  </a:t>
                      </a:r>
                      <a:r>
                        <a:rPr lang="en-US" altLang="zh-CN" sz="2000" i="1" dirty="0">
                          <a:latin typeface="Times New Roman" pitchFamily="18" charset="0"/>
                          <a:ea typeface="Arial Unicode MS" pitchFamily="34" charset="-122"/>
                          <a:cs typeface="Times New Roman" pitchFamily="18" charset="0"/>
                          <a:sym typeface="Symbol"/>
                        </a:rPr>
                        <a:t>x</a:t>
                      </a:r>
                      <a:r>
                        <a:rPr lang="en-US" altLang="zh-CN" sz="2000" i="1" baseline="-25000" dirty="0">
                          <a:latin typeface="Times New Roman" pitchFamily="18" charset="0"/>
                          <a:ea typeface="Arial Unicode MS" pitchFamily="34" charset="-122"/>
                          <a:cs typeface="Times New Roman" pitchFamily="18" charset="0"/>
                          <a:sym typeface="Symbol"/>
                        </a:rPr>
                        <a:t>i</a:t>
                      </a:r>
                      <a:r>
                        <a:rPr lang="en-US" altLang="zh-CN" sz="2000" dirty="0">
                          <a:latin typeface="Times New Roman" pitchFamily="18" charset="0"/>
                          <a:ea typeface="Arial Unicode MS" pitchFamily="34" charset="-122"/>
                          <a:cs typeface="Times New Roman" pitchFamily="18" charset="0"/>
                          <a:sym typeface="Symbol"/>
                        </a:rPr>
                        <a:t>)</a:t>
                      </a:r>
                      <a:endParaRPr lang="zh-CN" altLang="en-US" sz="2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a:latin typeface="Times New Roman" pitchFamily="18" charset="0"/>
                          <a:ea typeface="Arial Unicode MS" pitchFamily="34" charset="-122"/>
                          <a:cs typeface="Times New Roman" pitchFamily="18" charset="0"/>
                        </a:rPr>
                        <a:t>x</a:t>
                      </a:r>
                      <a:r>
                        <a:rPr lang="en-US" altLang="zh-CN" sz="2000" i="1" baseline="-25000" dirty="0">
                          <a:latin typeface="Times New Roman" pitchFamily="18" charset="0"/>
                          <a:ea typeface="Arial Unicode MS" pitchFamily="34" charset="-122"/>
                          <a:cs typeface="Times New Roman" pitchFamily="18" charset="0"/>
                        </a:rPr>
                        <a:t>i</a:t>
                      </a:r>
                      <a:endParaRPr lang="zh-CN" altLang="en-US" sz="2000" i="1" baseline="-25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dirty="0">
                          <a:latin typeface="Times New Roman" pitchFamily="18" charset="0"/>
                          <a:ea typeface="Arial Unicode MS" pitchFamily="34" charset="-122"/>
                          <a:cs typeface="Times New Roman" pitchFamily="18" charset="0"/>
                        </a:rPr>
                        <a:t>…</a:t>
                      </a:r>
                      <a:endParaRPr lang="zh-CN" altLang="en-US" sz="2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err="1">
                          <a:latin typeface="Times New Roman" pitchFamily="18" charset="0"/>
                          <a:ea typeface="Arial Unicode MS" pitchFamily="34" charset="-122"/>
                          <a:cs typeface="Times New Roman" pitchFamily="18" charset="0"/>
                        </a:rPr>
                        <a:t>x</a:t>
                      </a:r>
                      <a:r>
                        <a:rPr lang="en-US" altLang="zh-CN" sz="2000" i="1" baseline="-25000" dirty="0" err="1">
                          <a:latin typeface="Times New Roman" pitchFamily="18" charset="0"/>
                          <a:ea typeface="Arial Unicode MS" pitchFamily="34" charset="-122"/>
                          <a:cs typeface="Times New Roman" pitchFamily="18" charset="0"/>
                        </a:rPr>
                        <a:t>j</a:t>
                      </a:r>
                      <a:endParaRPr lang="zh-CN" altLang="en-US" sz="2000" i="1" baseline="-25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dirty="0">
                          <a:latin typeface="Times New Roman" pitchFamily="18" charset="0"/>
                          <a:ea typeface="Arial Unicode MS" pitchFamily="34" charset="-122"/>
                          <a:cs typeface="Times New Roman" pitchFamily="18" charset="0"/>
                        </a:rPr>
                        <a:t>(</a:t>
                      </a:r>
                      <a:r>
                        <a:rPr lang="en-US" altLang="zh-CN" sz="2000" i="1" dirty="0" err="1">
                          <a:latin typeface="Times New Roman" pitchFamily="18" charset="0"/>
                          <a:ea typeface="Arial Unicode MS" pitchFamily="34" charset="-122"/>
                          <a:cs typeface="Times New Roman" pitchFamily="18" charset="0"/>
                        </a:rPr>
                        <a:t>x</a:t>
                      </a:r>
                      <a:r>
                        <a:rPr lang="en-US" altLang="zh-CN" sz="2000" i="1" baseline="-25000" dirty="0" err="1">
                          <a:latin typeface="Times New Roman" pitchFamily="18" charset="0"/>
                          <a:ea typeface="Arial Unicode MS" pitchFamily="34" charset="-122"/>
                          <a:cs typeface="Times New Roman" pitchFamily="18" charset="0"/>
                        </a:rPr>
                        <a:t>j</a:t>
                      </a:r>
                      <a:r>
                        <a:rPr lang="en-US" altLang="zh-CN" sz="2000" i="1" baseline="-25000" dirty="0">
                          <a:latin typeface="Times New Roman" pitchFamily="18" charset="0"/>
                          <a:ea typeface="Arial Unicode MS" pitchFamily="34" charset="-122"/>
                          <a:cs typeface="Times New Roman" pitchFamily="18" charset="0"/>
                        </a:rPr>
                        <a:t> </a:t>
                      </a:r>
                      <a:r>
                        <a:rPr lang="en-US" altLang="zh-CN" sz="2000" dirty="0">
                          <a:latin typeface="Times New Roman" pitchFamily="18" charset="0"/>
                          <a:ea typeface="Arial Unicode MS" pitchFamily="34" charset="-122"/>
                          <a:cs typeface="Times New Roman" pitchFamily="18" charset="0"/>
                        </a:rPr>
                        <a:t>,</a:t>
                      </a:r>
                      <a:r>
                        <a:rPr lang="en-US" altLang="zh-CN" sz="2000" baseline="0" dirty="0">
                          <a:latin typeface="Times New Roman" pitchFamily="18" charset="0"/>
                          <a:ea typeface="Arial Unicode MS" pitchFamily="34" charset="-122"/>
                          <a:cs typeface="Times New Roman" pitchFamily="18" charset="0"/>
                        </a:rPr>
                        <a:t> </a:t>
                      </a:r>
                      <a:r>
                        <a:rPr lang="en-US" altLang="zh-CN" sz="2000" i="1" baseline="0" dirty="0">
                          <a:latin typeface="Times New Roman" pitchFamily="18" charset="0"/>
                          <a:ea typeface="Arial Unicode MS" pitchFamily="34" charset="-122"/>
                          <a:cs typeface="Times New Roman" pitchFamily="18" charset="0"/>
                        </a:rPr>
                        <a:t>x</a:t>
                      </a:r>
                      <a:r>
                        <a:rPr lang="en-US" altLang="zh-CN" sz="2000" i="1" baseline="-25000" dirty="0">
                          <a:latin typeface="Times New Roman" pitchFamily="18" charset="0"/>
                          <a:ea typeface="Arial Unicode MS" pitchFamily="34" charset="-122"/>
                          <a:cs typeface="Times New Roman" pitchFamily="18" charset="0"/>
                        </a:rPr>
                        <a:t>j</a:t>
                      </a:r>
                      <a:r>
                        <a:rPr lang="en-US" altLang="zh-CN" sz="2000" baseline="-25000" dirty="0">
                          <a:latin typeface="Times New Roman" pitchFamily="18" charset="0"/>
                          <a:ea typeface="Arial Unicode MS" pitchFamily="34" charset="-122"/>
                          <a:cs typeface="Times New Roman" pitchFamily="18" charset="0"/>
                        </a:rPr>
                        <a:t>+1</a:t>
                      </a:r>
                      <a:r>
                        <a:rPr lang="en-US" altLang="zh-CN" sz="2000" dirty="0">
                          <a:latin typeface="Times New Roman" pitchFamily="18" charset="0"/>
                          <a:ea typeface="Arial Unicode MS" pitchFamily="34" charset="-122"/>
                          <a:cs typeface="Times New Roman" pitchFamily="18" charset="0"/>
                        </a:rPr>
                        <a:t>)</a:t>
                      </a:r>
                      <a:endParaRPr lang="zh-CN" altLang="en-US" sz="2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0"/>
                  </a:ext>
                </a:extLst>
              </a:tr>
              <a:tr h="312837">
                <a:tc>
                  <a:txBody>
                    <a:bodyPr/>
                    <a:lstStyle/>
                    <a:p>
                      <a:r>
                        <a:rPr lang="en-US" altLang="zh-CN" b="1" dirty="0">
                          <a:solidFill>
                            <a:schemeClr val="accent2">
                              <a:lumMod val="75000"/>
                            </a:schemeClr>
                          </a:solidFill>
                          <a:latin typeface="Arial Unicode MS" pitchFamily="34" charset="-122"/>
                          <a:ea typeface="Arial Unicode MS" pitchFamily="34" charset="-122"/>
                          <a:cs typeface="Arial Unicode MS" pitchFamily="34" charset="-122"/>
                        </a:rPr>
                        <a:t>Weight</a:t>
                      </a:r>
                      <a:endParaRPr lang="zh-CN" altLang="en-US" b="1" dirty="0">
                        <a:solidFill>
                          <a:schemeClr val="accent2">
                            <a:lumMod val="75000"/>
                          </a:schemeClr>
                        </a:solidFill>
                        <a:latin typeface="Arial Unicode MS" pitchFamily="34" charset="-122"/>
                        <a:ea typeface="Arial Unicode MS" pitchFamily="34" charset="-122"/>
                        <a:cs typeface="Arial Unicode MS" pitchFamily="34" charset="-122"/>
                      </a:endParaRPr>
                    </a:p>
                  </a:txBody>
                  <a:tcPr/>
                </a:tc>
                <a:tc>
                  <a:txBody>
                    <a:bodyPr/>
                    <a:lstStyle/>
                    <a:p>
                      <a:pPr algn="ctr"/>
                      <a:r>
                        <a:rPr lang="en-US" altLang="zh-CN" sz="2000" i="1" dirty="0">
                          <a:latin typeface="Times New Roman" pitchFamily="18" charset="0"/>
                          <a:ea typeface="Arial Unicode MS" pitchFamily="34" charset="-122"/>
                          <a:cs typeface="Times New Roman" pitchFamily="18" charset="0"/>
                        </a:rPr>
                        <a:t>q</a:t>
                      </a:r>
                      <a:r>
                        <a:rPr lang="en-US" altLang="zh-CN" sz="2000" i="1" baseline="-25000" dirty="0">
                          <a:latin typeface="Times New Roman" pitchFamily="18" charset="0"/>
                          <a:ea typeface="Arial Unicode MS" pitchFamily="34" charset="-122"/>
                          <a:cs typeface="Times New Roman" pitchFamily="18" charset="0"/>
                        </a:rPr>
                        <a:t>i</a:t>
                      </a:r>
                      <a:r>
                        <a:rPr lang="en-US" altLang="zh-CN" sz="2000" baseline="-25000" dirty="0">
                          <a:latin typeface="Times New Roman" pitchFamily="18" charset="0"/>
                          <a:ea typeface="Arial Unicode MS" pitchFamily="34" charset="-122"/>
                          <a:cs typeface="Times New Roman" pitchFamily="18" charset="0"/>
                        </a:rPr>
                        <a:t>-1</a:t>
                      </a:r>
                      <a:endParaRPr lang="zh-CN" altLang="en-US" sz="2000" baseline="-25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a:latin typeface="Times New Roman" pitchFamily="18" charset="0"/>
                          <a:ea typeface="Arial Unicode MS" pitchFamily="34" charset="-122"/>
                          <a:cs typeface="Times New Roman" pitchFamily="18" charset="0"/>
                        </a:rPr>
                        <a:t>p</a:t>
                      </a:r>
                      <a:r>
                        <a:rPr lang="en-US" altLang="zh-CN" sz="2000" i="1" baseline="-25000" dirty="0">
                          <a:latin typeface="Times New Roman" pitchFamily="18" charset="0"/>
                          <a:ea typeface="Arial Unicode MS" pitchFamily="34" charset="-122"/>
                          <a:cs typeface="Times New Roman" pitchFamily="18" charset="0"/>
                        </a:rPr>
                        <a:t>i</a:t>
                      </a:r>
                      <a:endParaRPr lang="zh-CN" altLang="en-US" sz="2000" i="1" baseline="-25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dirty="0">
                          <a:latin typeface="Times New Roman" pitchFamily="18" charset="0"/>
                          <a:ea typeface="Arial Unicode MS" pitchFamily="34" charset="-122"/>
                          <a:cs typeface="Times New Roman" pitchFamily="18" charset="0"/>
                        </a:rPr>
                        <a:t>…</a:t>
                      </a:r>
                      <a:endParaRPr lang="zh-CN" altLang="en-US" sz="2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err="1">
                          <a:latin typeface="Times New Roman" pitchFamily="18" charset="0"/>
                          <a:ea typeface="Arial Unicode MS" pitchFamily="34" charset="-122"/>
                          <a:cs typeface="Times New Roman" pitchFamily="18" charset="0"/>
                        </a:rPr>
                        <a:t>p</a:t>
                      </a:r>
                      <a:r>
                        <a:rPr lang="en-US" altLang="zh-CN" sz="2000" i="1" baseline="-25000" dirty="0" err="1">
                          <a:latin typeface="Times New Roman" pitchFamily="18" charset="0"/>
                          <a:ea typeface="Arial Unicode MS" pitchFamily="34" charset="-122"/>
                          <a:cs typeface="Times New Roman" pitchFamily="18" charset="0"/>
                        </a:rPr>
                        <a:t>j</a:t>
                      </a:r>
                      <a:endParaRPr lang="zh-CN" altLang="en-US" sz="2000" i="1" baseline="-25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err="1">
                          <a:latin typeface="Times New Roman" pitchFamily="18" charset="0"/>
                          <a:ea typeface="Arial Unicode MS" pitchFamily="34" charset="-122"/>
                          <a:cs typeface="Times New Roman" pitchFamily="18" charset="0"/>
                        </a:rPr>
                        <a:t>q</a:t>
                      </a:r>
                      <a:r>
                        <a:rPr lang="en-US" altLang="zh-CN" sz="2000" i="1" baseline="-25000" dirty="0" err="1">
                          <a:latin typeface="Times New Roman" pitchFamily="18" charset="0"/>
                          <a:ea typeface="Arial Unicode MS" pitchFamily="34" charset="-122"/>
                          <a:cs typeface="Times New Roman" pitchFamily="18" charset="0"/>
                        </a:rPr>
                        <a:t>j</a:t>
                      </a:r>
                      <a:endParaRPr lang="zh-CN" altLang="en-US" sz="2000" i="1" baseline="-25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1"/>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743426144"/>
              </p:ext>
            </p:extLst>
          </p:nvPr>
        </p:nvGraphicFramePr>
        <p:xfrm>
          <a:off x="1285852" y="4143380"/>
          <a:ext cx="5572163" cy="797783"/>
        </p:xfrm>
        <a:graphic>
          <a:graphicData uri="http://schemas.openxmlformats.org/drawingml/2006/table">
            <a:tbl>
              <a:tblPr firstRow="1" bandRow="1">
                <a:tableStyleId>{21E4AEA4-8DFA-4A89-87EB-49C32662AFE0}</a:tableStyleId>
              </a:tblPr>
              <a:tblGrid>
                <a:gridCol w="1428759">
                  <a:extLst>
                    <a:ext uri="{9D8B030D-6E8A-4147-A177-3AD203B41FA5}">
                      <a16:colId xmlns:a16="http://schemas.microsoft.com/office/drawing/2014/main" val="20000"/>
                    </a:ext>
                  </a:extLst>
                </a:gridCol>
                <a:gridCol w="1071571">
                  <a:extLst>
                    <a:ext uri="{9D8B030D-6E8A-4147-A177-3AD203B41FA5}">
                      <a16:colId xmlns:a16="http://schemas.microsoft.com/office/drawing/2014/main" val="20001"/>
                    </a:ext>
                  </a:extLst>
                </a:gridCol>
                <a:gridCol w="642942">
                  <a:extLst>
                    <a:ext uri="{9D8B030D-6E8A-4147-A177-3AD203B41FA5}">
                      <a16:colId xmlns:a16="http://schemas.microsoft.com/office/drawing/2014/main" val="20002"/>
                    </a:ext>
                  </a:extLst>
                </a:gridCol>
                <a:gridCol w="642942">
                  <a:extLst>
                    <a:ext uri="{9D8B030D-6E8A-4147-A177-3AD203B41FA5}">
                      <a16:colId xmlns:a16="http://schemas.microsoft.com/office/drawing/2014/main" val="20003"/>
                    </a:ext>
                  </a:extLst>
                </a:gridCol>
                <a:gridCol w="571504">
                  <a:extLst>
                    <a:ext uri="{9D8B030D-6E8A-4147-A177-3AD203B41FA5}">
                      <a16:colId xmlns:a16="http://schemas.microsoft.com/office/drawing/2014/main" val="20004"/>
                    </a:ext>
                  </a:extLst>
                </a:gridCol>
                <a:gridCol w="1214445">
                  <a:extLst>
                    <a:ext uri="{9D8B030D-6E8A-4147-A177-3AD203B41FA5}">
                      <a16:colId xmlns:a16="http://schemas.microsoft.com/office/drawing/2014/main" val="20005"/>
                    </a:ext>
                  </a:extLst>
                </a:gridCol>
              </a:tblGrid>
              <a:tr h="401543">
                <a:tc>
                  <a:txBody>
                    <a:bodyPr/>
                    <a:lstStyle/>
                    <a:p>
                      <a:r>
                        <a:rPr lang="en-US" altLang="zh-CN" dirty="0">
                          <a:latin typeface="Arial Unicode MS" pitchFamily="34" charset="-122"/>
                          <a:ea typeface="Arial Unicode MS" pitchFamily="34" charset="-122"/>
                          <a:cs typeface="Arial Unicode MS" pitchFamily="34" charset="-122"/>
                        </a:rPr>
                        <a:t>Node</a:t>
                      </a:r>
                      <a:endParaRPr lang="zh-CN" altLang="en-US" dirty="0">
                        <a:solidFill>
                          <a:schemeClr val="accent2">
                            <a:lumMod val="75000"/>
                          </a:schemeClr>
                        </a:solidFill>
                        <a:latin typeface="Arial Unicode MS" pitchFamily="34" charset="-122"/>
                        <a:ea typeface="Arial Unicode MS" pitchFamily="34" charset="-122"/>
                        <a:cs typeface="Arial Unicode MS" pitchFamily="34" charset="-122"/>
                      </a:endParaRPr>
                    </a:p>
                  </a:txBody>
                  <a:tcPr/>
                </a:tc>
                <a:tc>
                  <a:txBody>
                    <a:bodyPr/>
                    <a:lstStyle/>
                    <a:p>
                      <a:pPr algn="ctr"/>
                      <a:r>
                        <a:rPr lang="en-US" altLang="zh-CN" sz="2000" dirty="0">
                          <a:latin typeface="Times New Roman" pitchFamily="18" charset="0"/>
                          <a:ea typeface="Arial Unicode MS" pitchFamily="34" charset="-122"/>
                          <a:cs typeface="Times New Roman" pitchFamily="18" charset="0"/>
                        </a:rPr>
                        <a:t>(</a:t>
                      </a:r>
                      <a:r>
                        <a:rPr lang="en-US" altLang="zh-CN" sz="2000" i="1" dirty="0">
                          <a:latin typeface="Times New Roman" pitchFamily="18" charset="0"/>
                          <a:ea typeface="Arial Unicode MS" pitchFamily="34" charset="-122"/>
                          <a:cs typeface="Times New Roman" pitchFamily="18" charset="0"/>
                        </a:rPr>
                        <a:t>x</a:t>
                      </a:r>
                      <a:r>
                        <a:rPr lang="en-US" altLang="zh-CN" sz="2000" i="1" baseline="-25000" dirty="0">
                          <a:latin typeface="Times New Roman" pitchFamily="18" charset="0"/>
                          <a:ea typeface="Arial Unicode MS" pitchFamily="34" charset="-122"/>
                          <a:cs typeface="Times New Roman" pitchFamily="18" charset="0"/>
                        </a:rPr>
                        <a:t>i</a:t>
                      </a:r>
                      <a:r>
                        <a:rPr lang="en-US" altLang="zh-CN" sz="2000" baseline="-25000" dirty="0">
                          <a:latin typeface="Times New Roman" pitchFamily="18" charset="0"/>
                          <a:ea typeface="Arial Unicode MS" pitchFamily="34" charset="-122"/>
                          <a:cs typeface="Times New Roman" pitchFamily="18" charset="0"/>
                        </a:rPr>
                        <a:t>-1</a:t>
                      </a:r>
                      <a:r>
                        <a:rPr lang="en-US" altLang="zh-CN" sz="2000" dirty="0">
                          <a:latin typeface="Times New Roman" pitchFamily="18" charset="0"/>
                          <a:ea typeface="Arial Unicode MS" pitchFamily="34" charset="-122"/>
                          <a:cs typeface="Times New Roman" pitchFamily="18" charset="0"/>
                          <a:sym typeface="Symbol"/>
                        </a:rPr>
                        <a:t>,  </a:t>
                      </a:r>
                      <a:r>
                        <a:rPr lang="en-US" altLang="zh-CN" sz="2000" i="1" dirty="0">
                          <a:latin typeface="Times New Roman" pitchFamily="18" charset="0"/>
                          <a:ea typeface="Arial Unicode MS" pitchFamily="34" charset="-122"/>
                          <a:cs typeface="Times New Roman" pitchFamily="18" charset="0"/>
                          <a:sym typeface="Symbol"/>
                        </a:rPr>
                        <a:t>x</a:t>
                      </a:r>
                      <a:r>
                        <a:rPr lang="en-US" altLang="zh-CN" sz="2000" i="1" baseline="-25000" dirty="0">
                          <a:latin typeface="Times New Roman" pitchFamily="18" charset="0"/>
                          <a:ea typeface="Arial Unicode MS" pitchFamily="34" charset="-122"/>
                          <a:cs typeface="Times New Roman" pitchFamily="18" charset="0"/>
                          <a:sym typeface="Symbol"/>
                        </a:rPr>
                        <a:t>i</a:t>
                      </a:r>
                      <a:r>
                        <a:rPr lang="en-US" altLang="zh-CN" sz="2000" dirty="0">
                          <a:latin typeface="Times New Roman" pitchFamily="18" charset="0"/>
                          <a:ea typeface="Arial Unicode MS" pitchFamily="34" charset="-122"/>
                          <a:cs typeface="Times New Roman" pitchFamily="18" charset="0"/>
                          <a:sym typeface="Symbol"/>
                        </a:rPr>
                        <a:t>)</a:t>
                      </a:r>
                      <a:endParaRPr lang="zh-CN" altLang="en-US" sz="2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a:latin typeface="Times New Roman" pitchFamily="18" charset="0"/>
                          <a:ea typeface="Arial Unicode MS" pitchFamily="34" charset="-122"/>
                          <a:cs typeface="Times New Roman" pitchFamily="18" charset="0"/>
                        </a:rPr>
                        <a:t>x</a:t>
                      </a:r>
                      <a:r>
                        <a:rPr lang="en-US" altLang="zh-CN" sz="2000" i="1" baseline="-25000" dirty="0">
                          <a:latin typeface="Times New Roman" pitchFamily="18" charset="0"/>
                          <a:ea typeface="Arial Unicode MS" pitchFamily="34" charset="-122"/>
                          <a:cs typeface="Times New Roman" pitchFamily="18" charset="0"/>
                        </a:rPr>
                        <a:t>i</a:t>
                      </a:r>
                      <a:endParaRPr lang="zh-CN" altLang="en-US" sz="2000" i="1" baseline="-25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dirty="0">
                          <a:latin typeface="Times New Roman" pitchFamily="18" charset="0"/>
                          <a:ea typeface="Arial Unicode MS" pitchFamily="34" charset="-122"/>
                          <a:cs typeface="Times New Roman" pitchFamily="18" charset="0"/>
                        </a:rPr>
                        <a:t>…</a:t>
                      </a:r>
                      <a:endParaRPr lang="zh-CN" altLang="en-US" sz="2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a:latin typeface="Times New Roman" pitchFamily="18" charset="0"/>
                          <a:ea typeface="Arial Unicode MS" pitchFamily="34" charset="-122"/>
                          <a:cs typeface="Times New Roman" pitchFamily="18" charset="0"/>
                        </a:rPr>
                        <a:t>x</a:t>
                      </a:r>
                      <a:r>
                        <a:rPr lang="en-US" altLang="zh-CN" sz="2000" i="1" baseline="-25000" dirty="0">
                          <a:latin typeface="Times New Roman" pitchFamily="18" charset="0"/>
                          <a:ea typeface="Arial Unicode MS" pitchFamily="34" charset="-122"/>
                          <a:cs typeface="Times New Roman" pitchFamily="18" charset="0"/>
                        </a:rPr>
                        <a:t>r</a:t>
                      </a:r>
                      <a:r>
                        <a:rPr lang="en-US" altLang="zh-CN" sz="2000" i="0" baseline="-25000" dirty="0">
                          <a:latin typeface="Times New Roman" pitchFamily="18" charset="0"/>
                          <a:ea typeface="Arial Unicode MS" pitchFamily="34" charset="-122"/>
                          <a:cs typeface="Times New Roman" pitchFamily="18" charset="0"/>
                        </a:rPr>
                        <a:t>-1</a:t>
                      </a:r>
                      <a:endParaRPr lang="zh-CN" altLang="en-US" sz="2000" i="0" baseline="-25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dirty="0">
                          <a:latin typeface="Times New Roman" pitchFamily="18" charset="0"/>
                          <a:ea typeface="Arial Unicode MS" pitchFamily="34" charset="-122"/>
                          <a:cs typeface="Times New Roman" pitchFamily="18" charset="0"/>
                        </a:rPr>
                        <a:t>(</a:t>
                      </a:r>
                      <a:r>
                        <a:rPr lang="en-US" altLang="zh-CN" sz="2000" i="1" dirty="0">
                          <a:latin typeface="Times New Roman" pitchFamily="18" charset="0"/>
                          <a:ea typeface="Arial Unicode MS" pitchFamily="34" charset="-122"/>
                          <a:cs typeface="Times New Roman" pitchFamily="18" charset="0"/>
                        </a:rPr>
                        <a:t>x</a:t>
                      </a:r>
                      <a:r>
                        <a:rPr lang="en-US" altLang="zh-CN" sz="2000" i="1" baseline="-25000" dirty="0">
                          <a:latin typeface="Times New Roman" pitchFamily="18" charset="0"/>
                          <a:ea typeface="Arial Unicode MS" pitchFamily="34" charset="-122"/>
                          <a:cs typeface="Times New Roman" pitchFamily="18" charset="0"/>
                        </a:rPr>
                        <a:t> r</a:t>
                      </a:r>
                      <a:r>
                        <a:rPr lang="en-US" altLang="zh-CN" sz="2000" i="0" baseline="-25000" dirty="0">
                          <a:latin typeface="Times New Roman" pitchFamily="18" charset="0"/>
                          <a:ea typeface="Arial Unicode MS" pitchFamily="34" charset="-122"/>
                          <a:cs typeface="Times New Roman" pitchFamily="18" charset="0"/>
                        </a:rPr>
                        <a:t>-1</a:t>
                      </a:r>
                      <a:r>
                        <a:rPr lang="en-US" altLang="zh-CN" sz="2000" dirty="0">
                          <a:latin typeface="Times New Roman" pitchFamily="18" charset="0"/>
                          <a:ea typeface="Arial Unicode MS" pitchFamily="34" charset="-122"/>
                          <a:cs typeface="Times New Roman" pitchFamily="18" charset="0"/>
                        </a:rPr>
                        <a:t>,</a:t>
                      </a:r>
                      <a:r>
                        <a:rPr lang="en-US" altLang="zh-CN" sz="2000" baseline="0" dirty="0">
                          <a:latin typeface="Times New Roman" pitchFamily="18" charset="0"/>
                          <a:ea typeface="Arial Unicode MS" pitchFamily="34" charset="-122"/>
                          <a:cs typeface="Times New Roman" pitchFamily="18" charset="0"/>
                        </a:rPr>
                        <a:t> </a:t>
                      </a:r>
                      <a:r>
                        <a:rPr lang="en-US" altLang="zh-CN" sz="2000" i="1" baseline="0" dirty="0" err="1">
                          <a:latin typeface="Times New Roman" pitchFamily="18" charset="0"/>
                          <a:ea typeface="Arial Unicode MS" pitchFamily="34" charset="-122"/>
                          <a:cs typeface="Times New Roman" pitchFamily="18" charset="0"/>
                        </a:rPr>
                        <a:t>x</a:t>
                      </a:r>
                      <a:r>
                        <a:rPr lang="en-US" altLang="zh-CN" sz="2000" i="1" baseline="-25000" dirty="0" err="1">
                          <a:latin typeface="Times New Roman" pitchFamily="18" charset="0"/>
                          <a:ea typeface="Arial Unicode MS" pitchFamily="34" charset="-122"/>
                          <a:cs typeface="Times New Roman" pitchFamily="18" charset="0"/>
                        </a:rPr>
                        <a:t>r</a:t>
                      </a:r>
                      <a:r>
                        <a:rPr lang="en-US" altLang="zh-CN" sz="2000" dirty="0">
                          <a:latin typeface="Times New Roman" pitchFamily="18" charset="0"/>
                          <a:ea typeface="Arial Unicode MS" pitchFamily="34" charset="-122"/>
                          <a:cs typeface="Times New Roman" pitchFamily="18" charset="0"/>
                        </a:rPr>
                        <a:t>)</a:t>
                      </a:r>
                      <a:endParaRPr lang="zh-CN" altLang="en-US" sz="2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0"/>
                  </a:ext>
                </a:extLst>
              </a:tr>
              <a:tr h="312837">
                <a:tc>
                  <a:txBody>
                    <a:bodyPr/>
                    <a:lstStyle/>
                    <a:p>
                      <a:r>
                        <a:rPr lang="en-US" altLang="zh-CN" b="1" dirty="0">
                          <a:solidFill>
                            <a:schemeClr val="accent2">
                              <a:lumMod val="75000"/>
                            </a:schemeClr>
                          </a:solidFill>
                          <a:latin typeface="Arial Unicode MS" pitchFamily="34" charset="-122"/>
                          <a:ea typeface="Arial Unicode MS" pitchFamily="34" charset="-122"/>
                          <a:cs typeface="Arial Unicode MS" pitchFamily="34" charset="-122"/>
                        </a:rPr>
                        <a:t>Weight</a:t>
                      </a:r>
                      <a:endParaRPr lang="zh-CN" altLang="en-US" b="1" dirty="0">
                        <a:solidFill>
                          <a:schemeClr val="accent2">
                            <a:lumMod val="75000"/>
                          </a:schemeClr>
                        </a:solidFill>
                        <a:latin typeface="Arial Unicode MS" pitchFamily="34" charset="-122"/>
                        <a:ea typeface="Arial Unicode MS" pitchFamily="34" charset="-122"/>
                        <a:cs typeface="Arial Unicode MS" pitchFamily="34" charset="-122"/>
                      </a:endParaRPr>
                    </a:p>
                  </a:txBody>
                  <a:tcPr/>
                </a:tc>
                <a:tc>
                  <a:txBody>
                    <a:bodyPr/>
                    <a:lstStyle/>
                    <a:p>
                      <a:pPr algn="ctr"/>
                      <a:r>
                        <a:rPr lang="en-US" altLang="zh-CN" sz="2000" i="1" dirty="0">
                          <a:latin typeface="Times New Roman" pitchFamily="18" charset="0"/>
                          <a:ea typeface="Arial Unicode MS" pitchFamily="34" charset="-122"/>
                          <a:cs typeface="Times New Roman" pitchFamily="18" charset="0"/>
                        </a:rPr>
                        <a:t>q</a:t>
                      </a:r>
                      <a:r>
                        <a:rPr lang="en-US" altLang="zh-CN" sz="2000" i="1" baseline="-25000" dirty="0">
                          <a:latin typeface="Times New Roman" pitchFamily="18" charset="0"/>
                          <a:ea typeface="Arial Unicode MS" pitchFamily="34" charset="-122"/>
                          <a:cs typeface="Times New Roman" pitchFamily="18" charset="0"/>
                        </a:rPr>
                        <a:t>i</a:t>
                      </a:r>
                      <a:r>
                        <a:rPr lang="en-US" altLang="zh-CN" sz="2000" baseline="-25000" dirty="0">
                          <a:latin typeface="Times New Roman" pitchFamily="18" charset="0"/>
                          <a:ea typeface="Arial Unicode MS" pitchFamily="34" charset="-122"/>
                          <a:cs typeface="Times New Roman" pitchFamily="18" charset="0"/>
                        </a:rPr>
                        <a:t>-1</a:t>
                      </a:r>
                      <a:endParaRPr lang="zh-CN" altLang="en-US" sz="2000" baseline="-25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a:latin typeface="Times New Roman" pitchFamily="18" charset="0"/>
                          <a:ea typeface="Arial Unicode MS" pitchFamily="34" charset="-122"/>
                          <a:cs typeface="Times New Roman" pitchFamily="18" charset="0"/>
                        </a:rPr>
                        <a:t>p</a:t>
                      </a:r>
                      <a:r>
                        <a:rPr lang="en-US" altLang="zh-CN" sz="2000" i="1" baseline="-25000" dirty="0">
                          <a:latin typeface="Times New Roman" pitchFamily="18" charset="0"/>
                          <a:ea typeface="Arial Unicode MS" pitchFamily="34" charset="-122"/>
                          <a:cs typeface="Times New Roman" pitchFamily="18" charset="0"/>
                        </a:rPr>
                        <a:t>i</a:t>
                      </a:r>
                      <a:endParaRPr lang="zh-CN" altLang="en-US" sz="2000" i="1" baseline="-25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dirty="0">
                          <a:latin typeface="Times New Roman" pitchFamily="18" charset="0"/>
                          <a:ea typeface="Arial Unicode MS" pitchFamily="34" charset="-122"/>
                          <a:cs typeface="Times New Roman" pitchFamily="18" charset="0"/>
                        </a:rPr>
                        <a:t>…</a:t>
                      </a:r>
                      <a:endParaRPr lang="zh-CN" altLang="en-US" sz="2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a:latin typeface="Times New Roman" pitchFamily="18" charset="0"/>
                          <a:ea typeface="Arial Unicode MS" pitchFamily="34" charset="-122"/>
                          <a:cs typeface="Times New Roman" pitchFamily="18" charset="0"/>
                        </a:rPr>
                        <a:t>p</a:t>
                      </a:r>
                      <a:r>
                        <a:rPr lang="en-US" altLang="zh-CN" sz="2000" i="1" baseline="-25000" dirty="0">
                          <a:latin typeface="Times New Roman" pitchFamily="18" charset="0"/>
                          <a:ea typeface="Arial Unicode MS" pitchFamily="34" charset="-122"/>
                          <a:cs typeface="Times New Roman" pitchFamily="18" charset="0"/>
                        </a:rPr>
                        <a:t>r</a:t>
                      </a:r>
                      <a:r>
                        <a:rPr lang="en-US" altLang="zh-CN" sz="2000" i="0" baseline="-25000" dirty="0">
                          <a:latin typeface="Times New Roman" pitchFamily="18" charset="0"/>
                          <a:ea typeface="Arial Unicode MS" pitchFamily="34" charset="-122"/>
                          <a:cs typeface="Times New Roman" pitchFamily="18" charset="0"/>
                        </a:rPr>
                        <a:t>-1</a:t>
                      </a:r>
                      <a:endParaRPr lang="zh-CN" altLang="en-US" sz="2000" i="0" baseline="-25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a:latin typeface="Times New Roman" pitchFamily="18" charset="0"/>
                          <a:ea typeface="Arial Unicode MS" pitchFamily="34" charset="-122"/>
                          <a:cs typeface="Times New Roman" pitchFamily="18" charset="0"/>
                        </a:rPr>
                        <a:t>q</a:t>
                      </a:r>
                      <a:r>
                        <a:rPr lang="en-US" altLang="zh-CN" sz="2000" i="1" baseline="-25000" dirty="0">
                          <a:latin typeface="Times New Roman" pitchFamily="18" charset="0"/>
                          <a:ea typeface="Arial Unicode MS" pitchFamily="34" charset="-122"/>
                          <a:cs typeface="Times New Roman" pitchFamily="18" charset="0"/>
                        </a:rPr>
                        <a:t>r</a:t>
                      </a:r>
                      <a:r>
                        <a:rPr lang="en-US" altLang="zh-CN" sz="2000" i="0" baseline="-25000" dirty="0">
                          <a:latin typeface="Times New Roman" pitchFamily="18" charset="0"/>
                          <a:ea typeface="Arial Unicode MS" pitchFamily="34" charset="-122"/>
                          <a:cs typeface="Times New Roman" pitchFamily="18" charset="0"/>
                        </a:rPr>
                        <a:t>-1</a:t>
                      </a:r>
                      <a:endParaRPr lang="zh-CN" altLang="en-US" sz="2000" i="0" baseline="-25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1"/>
                  </a:ext>
                </a:extLst>
              </a:tr>
            </a:tbl>
          </a:graphicData>
        </a:graphic>
      </p:graphicFrame>
      <p:graphicFrame>
        <p:nvGraphicFramePr>
          <p:cNvPr id="7" name="表格 6"/>
          <p:cNvGraphicFramePr>
            <a:graphicFrameLocks noGrp="1"/>
          </p:cNvGraphicFramePr>
          <p:nvPr/>
        </p:nvGraphicFramePr>
        <p:xfrm>
          <a:off x="1214414" y="5500702"/>
          <a:ext cx="5572163" cy="797783"/>
        </p:xfrm>
        <a:graphic>
          <a:graphicData uri="http://schemas.openxmlformats.org/drawingml/2006/table">
            <a:tbl>
              <a:tblPr firstRow="1" bandRow="1">
                <a:tableStyleId>{21E4AEA4-8DFA-4A89-87EB-49C32662AFE0}</a:tableStyleId>
              </a:tblPr>
              <a:tblGrid>
                <a:gridCol w="1428759">
                  <a:extLst>
                    <a:ext uri="{9D8B030D-6E8A-4147-A177-3AD203B41FA5}">
                      <a16:colId xmlns:a16="http://schemas.microsoft.com/office/drawing/2014/main" val="20000"/>
                    </a:ext>
                  </a:extLst>
                </a:gridCol>
                <a:gridCol w="1071571">
                  <a:extLst>
                    <a:ext uri="{9D8B030D-6E8A-4147-A177-3AD203B41FA5}">
                      <a16:colId xmlns:a16="http://schemas.microsoft.com/office/drawing/2014/main" val="20001"/>
                    </a:ext>
                  </a:extLst>
                </a:gridCol>
                <a:gridCol w="642942">
                  <a:extLst>
                    <a:ext uri="{9D8B030D-6E8A-4147-A177-3AD203B41FA5}">
                      <a16:colId xmlns:a16="http://schemas.microsoft.com/office/drawing/2014/main" val="20002"/>
                    </a:ext>
                  </a:extLst>
                </a:gridCol>
                <a:gridCol w="642942">
                  <a:extLst>
                    <a:ext uri="{9D8B030D-6E8A-4147-A177-3AD203B41FA5}">
                      <a16:colId xmlns:a16="http://schemas.microsoft.com/office/drawing/2014/main" val="20003"/>
                    </a:ext>
                  </a:extLst>
                </a:gridCol>
                <a:gridCol w="571504">
                  <a:extLst>
                    <a:ext uri="{9D8B030D-6E8A-4147-A177-3AD203B41FA5}">
                      <a16:colId xmlns:a16="http://schemas.microsoft.com/office/drawing/2014/main" val="20004"/>
                    </a:ext>
                  </a:extLst>
                </a:gridCol>
                <a:gridCol w="1214445">
                  <a:extLst>
                    <a:ext uri="{9D8B030D-6E8A-4147-A177-3AD203B41FA5}">
                      <a16:colId xmlns:a16="http://schemas.microsoft.com/office/drawing/2014/main" val="20005"/>
                    </a:ext>
                  </a:extLst>
                </a:gridCol>
              </a:tblGrid>
              <a:tr h="401543">
                <a:tc>
                  <a:txBody>
                    <a:bodyPr/>
                    <a:lstStyle/>
                    <a:p>
                      <a:r>
                        <a:rPr lang="en-US" altLang="zh-CN" dirty="0">
                          <a:latin typeface="Arial Unicode MS" pitchFamily="34" charset="-122"/>
                          <a:ea typeface="Arial Unicode MS" pitchFamily="34" charset="-122"/>
                          <a:cs typeface="Arial Unicode MS" pitchFamily="34" charset="-122"/>
                        </a:rPr>
                        <a:t>Node</a:t>
                      </a:r>
                      <a:endParaRPr lang="zh-CN" altLang="en-US" dirty="0">
                        <a:solidFill>
                          <a:schemeClr val="accent2">
                            <a:lumMod val="75000"/>
                          </a:schemeClr>
                        </a:solidFill>
                        <a:latin typeface="Arial Unicode MS" pitchFamily="34" charset="-122"/>
                        <a:ea typeface="Arial Unicode MS" pitchFamily="34" charset="-122"/>
                        <a:cs typeface="Arial Unicode MS" pitchFamily="34" charset="-122"/>
                      </a:endParaRPr>
                    </a:p>
                  </a:txBody>
                  <a:tcPr/>
                </a:tc>
                <a:tc>
                  <a:txBody>
                    <a:bodyPr/>
                    <a:lstStyle/>
                    <a:p>
                      <a:pPr algn="ctr"/>
                      <a:r>
                        <a:rPr lang="en-US" altLang="zh-CN" sz="2000" dirty="0">
                          <a:latin typeface="Times New Roman" pitchFamily="18" charset="0"/>
                          <a:ea typeface="Arial Unicode MS" pitchFamily="34" charset="-122"/>
                          <a:cs typeface="Times New Roman" pitchFamily="18" charset="0"/>
                        </a:rPr>
                        <a:t>(</a:t>
                      </a:r>
                      <a:r>
                        <a:rPr lang="en-US" altLang="zh-CN" sz="2000" i="1" dirty="0" err="1">
                          <a:latin typeface="Times New Roman" pitchFamily="18" charset="0"/>
                          <a:ea typeface="Arial Unicode MS" pitchFamily="34" charset="-122"/>
                          <a:cs typeface="Times New Roman" pitchFamily="18" charset="0"/>
                        </a:rPr>
                        <a:t>x</a:t>
                      </a:r>
                      <a:r>
                        <a:rPr lang="en-US" altLang="zh-CN" sz="2000" i="1" baseline="-25000" dirty="0" err="1">
                          <a:latin typeface="Times New Roman" pitchFamily="18" charset="0"/>
                          <a:ea typeface="Arial Unicode MS" pitchFamily="34" charset="-122"/>
                          <a:cs typeface="Times New Roman" pitchFamily="18" charset="0"/>
                        </a:rPr>
                        <a:t>r</a:t>
                      </a:r>
                      <a:r>
                        <a:rPr lang="en-US" altLang="zh-CN" sz="2000" dirty="0">
                          <a:latin typeface="Times New Roman" pitchFamily="18" charset="0"/>
                          <a:ea typeface="Arial Unicode MS" pitchFamily="34" charset="-122"/>
                          <a:cs typeface="Times New Roman" pitchFamily="18" charset="0"/>
                          <a:sym typeface="Symbol"/>
                        </a:rPr>
                        <a:t>,  </a:t>
                      </a:r>
                      <a:r>
                        <a:rPr lang="en-US" altLang="zh-CN" sz="2000" i="1" dirty="0">
                          <a:latin typeface="Times New Roman" pitchFamily="18" charset="0"/>
                          <a:ea typeface="Arial Unicode MS" pitchFamily="34" charset="-122"/>
                          <a:cs typeface="Times New Roman" pitchFamily="18" charset="0"/>
                          <a:sym typeface="Symbol"/>
                        </a:rPr>
                        <a:t>x</a:t>
                      </a:r>
                      <a:r>
                        <a:rPr lang="en-US" altLang="zh-CN" sz="2000" i="1" baseline="-25000" dirty="0">
                          <a:latin typeface="Times New Roman" pitchFamily="18" charset="0"/>
                          <a:ea typeface="Arial Unicode MS" pitchFamily="34" charset="-122"/>
                          <a:cs typeface="Times New Roman" pitchFamily="18" charset="0"/>
                          <a:sym typeface="Symbol"/>
                        </a:rPr>
                        <a:t>r</a:t>
                      </a:r>
                      <a:r>
                        <a:rPr lang="en-US" altLang="zh-CN" sz="2000" i="0" baseline="-25000" dirty="0">
                          <a:latin typeface="Times New Roman" pitchFamily="18" charset="0"/>
                          <a:ea typeface="Arial Unicode MS" pitchFamily="34" charset="-122"/>
                          <a:cs typeface="Times New Roman" pitchFamily="18" charset="0"/>
                          <a:sym typeface="Symbol"/>
                        </a:rPr>
                        <a:t>+1</a:t>
                      </a:r>
                      <a:r>
                        <a:rPr lang="en-US" altLang="zh-CN" sz="2000" dirty="0">
                          <a:latin typeface="Times New Roman" pitchFamily="18" charset="0"/>
                          <a:ea typeface="Arial Unicode MS" pitchFamily="34" charset="-122"/>
                          <a:cs typeface="Times New Roman" pitchFamily="18" charset="0"/>
                          <a:sym typeface="Symbol"/>
                        </a:rPr>
                        <a:t>)</a:t>
                      </a:r>
                      <a:endParaRPr lang="zh-CN" altLang="en-US" sz="2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a:latin typeface="Times New Roman" pitchFamily="18" charset="0"/>
                          <a:ea typeface="Arial Unicode MS" pitchFamily="34" charset="-122"/>
                          <a:cs typeface="Times New Roman" pitchFamily="18" charset="0"/>
                        </a:rPr>
                        <a:t>x</a:t>
                      </a:r>
                      <a:r>
                        <a:rPr lang="en-US" altLang="zh-CN" sz="2000" i="1" baseline="-25000" dirty="0">
                          <a:latin typeface="Times New Roman" pitchFamily="18" charset="0"/>
                          <a:ea typeface="Arial Unicode MS" pitchFamily="34" charset="-122"/>
                          <a:cs typeface="Times New Roman" pitchFamily="18" charset="0"/>
                        </a:rPr>
                        <a:t>r</a:t>
                      </a:r>
                      <a:r>
                        <a:rPr lang="en-US" altLang="zh-CN" sz="2000" i="0" baseline="-25000" dirty="0">
                          <a:latin typeface="Times New Roman" pitchFamily="18" charset="0"/>
                          <a:ea typeface="Arial Unicode MS" pitchFamily="34" charset="-122"/>
                          <a:cs typeface="Times New Roman" pitchFamily="18" charset="0"/>
                        </a:rPr>
                        <a:t>+1</a:t>
                      </a:r>
                      <a:endParaRPr lang="zh-CN" altLang="en-US" sz="2000" i="1" baseline="-25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dirty="0">
                          <a:latin typeface="Times New Roman" pitchFamily="18" charset="0"/>
                          <a:ea typeface="Arial Unicode MS" pitchFamily="34" charset="-122"/>
                          <a:cs typeface="Times New Roman" pitchFamily="18" charset="0"/>
                        </a:rPr>
                        <a:t>…</a:t>
                      </a:r>
                      <a:endParaRPr lang="zh-CN" altLang="en-US" sz="2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err="1">
                          <a:latin typeface="Times New Roman" pitchFamily="18" charset="0"/>
                          <a:ea typeface="Arial Unicode MS" pitchFamily="34" charset="-122"/>
                          <a:cs typeface="Times New Roman" pitchFamily="18" charset="0"/>
                        </a:rPr>
                        <a:t>x</a:t>
                      </a:r>
                      <a:r>
                        <a:rPr lang="en-US" altLang="zh-CN" sz="2000" i="1" baseline="-25000" dirty="0" err="1">
                          <a:latin typeface="Times New Roman" pitchFamily="18" charset="0"/>
                          <a:ea typeface="Arial Unicode MS" pitchFamily="34" charset="-122"/>
                          <a:cs typeface="Times New Roman" pitchFamily="18" charset="0"/>
                        </a:rPr>
                        <a:t>j</a:t>
                      </a:r>
                      <a:endParaRPr lang="zh-CN" altLang="en-US" sz="2000" i="1" baseline="-25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dirty="0">
                          <a:latin typeface="Times New Roman" pitchFamily="18" charset="0"/>
                          <a:ea typeface="Arial Unicode MS" pitchFamily="34" charset="-122"/>
                          <a:cs typeface="Times New Roman" pitchFamily="18" charset="0"/>
                        </a:rPr>
                        <a:t>(</a:t>
                      </a:r>
                      <a:r>
                        <a:rPr lang="en-US" altLang="zh-CN" sz="2000" i="1" dirty="0" err="1">
                          <a:latin typeface="Times New Roman" pitchFamily="18" charset="0"/>
                          <a:ea typeface="Arial Unicode MS" pitchFamily="34" charset="-122"/>
                          <a:cs typeface="Times New Roman" pitchFamily="18" charset="0"/>
                        </a:rPr>
                        <a:t>x</a:t>
                      </a:r>
                      <a:r>
                        <a:rPr lang="en-US" altLang="zh-CN" sz="2000" i="1" baseline="-25000" dirty="0" err="1">
                          <a:latin typeface="Times New Roman" pitchFamily="18" charset="0"/>
                          <a:ea typeface="Arial Unicode MS" pitchFamily="34" charset="-122"/>
                          <a:cs typeface="Times New Roman" pitchFamily="18" charset="0"/>
                        </a:rPr>
                        <a:t>j</a:t>
                      </a:r>
                      <a:r>
                        <a:rPr lang="en-US" altLang="zh-CN" sz="2000" i="1" baseline="-25000" dirty="0">
                          <a:latin typeface="Times New Roman" pitchFamily="18" charset="0"/>
                          <a:ea typeface="Arial Unicode MS" pitchFamily="34" charset="-122"/>
                          <a:cs typeface="Times New Roman" pitchFamily="18" charset="0"/>
                        </a:rPr>
                        <a:t> </a:t>
                      </a:r>
                      <a:r>
                        <a:rPr lang="en-US" altLang="zh-CN" sz="2000" dirty="0">
                          <a:latin typeface="Times New Roman" pitchFamily="18" charset="0"/>
                          <a:ea typeface="Arial Unicode MS" pitchFamily="34" charset="-122"/>
                          <a:cs typeface="Times New Roman" pitchFamily="18" charset="0"/>
                        </a:rPr>
                        <a:t>,</a:t>
                      </a:r>
                      <a:r>
                        <a:rPr lang="en-US" altLang="zh-CN" sz="2000" baseline="0" dirty="0">
                          <a:latin typeface="Times New Roman" pitchFamily="18" charset="0"/>
                          <a:ea typeface="Arial Unicode MS" pitchFamily="34" charset="-122"/>
                          <a:cs typeface="Times New Roman" pitchFamily="18" charset="0"/>
                        </a:rPr>
                        <a:t> </a:t>
                      </a:r>
                      <a:r>
                        <a:rPr lang="en-US" altLang="zh-CN" sz="2000" i="1" baseline="0" dirty="0">
                          <a:latin typeface="Times New Roman" pitchFamily="18" charset="0"/>
                          <a:ea typeface="Arial Unicode MS" pitchFamily="34" charset="-122"/>
                          <a:cs typeface="Times New Roman" pitchFamily="18" charset="0"/>
                        </a:rPr>
                        <a:t>x</a:t>
                      </a:r>
                      <a:r>
                        <a:rPr lang="en-US" altLang="zh-CN" sz="2000" i="1" baseline="-25000" dirty="0">
                          <a:latin typeface="Times New Roman" pitchFamily="18" charset="0"/>
                          <a:ea typeface="Arial Unicode MS" pitchFamily="34" charset="-122"/>
                          <a:cs typeface="Times New Roman" pitchFamily="18" charset="0"/>
                        </a:rPr>
                        <a:t>j</a:t>
                      </a:r>
                      <a:r>
                        <a:rPr lang="en-US" altLang="zh-CN" sz="2000" baseline="-25000" dirty="0">
                          <a:latin typeface="Times New Roman" pitchFamily="18" charset="0"/>
                          <a:ea typeface="Arial Unicode MS" pitchFamily="34" charset="-122"/>
                          <a:cs typeface="Times New Roman" pitchFamily="18" charset="0"/>
                        </a:rPr>
                        <a:t>+1</a:t>
                      </a:r>
                      <a:r>
                        <a:rPr lang="en-US" altLang="zh-CN" sz="2000" dirty="0">
                          <a:latin typeface="Times New Roman" pitchFamily="18" charset="0"/>
                          <a:ea typeface="Arial Unicode MS" pitchFamily="34" charset="-122"/>
                          <a:cs typeface="Times New Roman" pitchFamily="18" charset="0"/>
                        </a:rPr>
                        <a:t>)</a:t>
                      </a:r>
                      <a:endParaRPr lang="zh-CN" altLang="en-US" sz="2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0"/>
                  </a:ext>
                </a:extLst>
              </a:tr>
              <a:tr h="312837">
                <a:tc>
                  <a:txBody>
                    <a:bodyPr/>
                    <a:lstStyle/>
                    <a:p>
                      <a:r>
                        <a:rPr lang="en-US" altLang="zh-CN" b="1" dirty="0">
                          <a:solidFill>
                            <a:schemeClr val="accent2">
                              <a:lumMod val="75000"/>
                            </a:schemeClr>
                          </a:solidFill>
                          <a:latin typeface="Arial Unicode MS" pitchFamily="34" charset="-122"/>
                          <a:ea typeface="Arial Unicode MS" pitchFamily="34" charset="-122"/>
                          <a:cs typeface="Arial Unicode MS" pitchFamily="34" charset="-122"/>
                        </a:rPr>
                        <a:t>Weight</a:t>
                      </a:r>
                      <a:endParaRPr lang="zh-CN" altLang="en-US" b="1" dirty="0">
                        <a:solidFill>
                          <a:schemeClr val="accent2">
                            <a:lumMod val="75000"/>
                          </a:schemeClr>
                        </a:solidFill>
                        <a:latin typeface="Arial Unicode MS" pitchFamily="34" charset="-122"/>
                        <a:ea typeface="Arial Unicode MS" pitchFamily="34" charset="-122"/>
                        <a:cs typeface="Arial Unicode MS" pitchFamily="34" charset="-122"/>
                      </a:endParaRPr>
                    </a:p>
                  </a:txBody>
                  <a:tcPr/>
                </a:tc>
                <a:tc>
                  <a:txBody>
                    <a:bodyPr/>
                    <a:lstStyle/>
                    <a:p>
                      <a:pPr algn="ctr"/>
                      <a:r>
                        <a:rPr lang="en-US" altLang="zh-CN" sz="2000" i="1" dirty="0" err="1">
                          <a:latin typeface="Times New Roman" pitchFamily="18" charset="0"/>
                          <a:ea typeface="Arial Unicode MS" pitchFamily="34" charset="-122"/>
                          <a:cs typeface="Times New Roman" pitchFamily="18" charset="0"/>
                        </a:rPr>
                        <a:t>q</a:t>
                      </a:r>
                      <a:r>
                        <a:rPr lang="en-US" altLang="zh-CN" sz="2000" i="1" baseline="-25000" dirty="0" err="1">
                          <a:latin typeface="Times New Roman" pitchFamily="18" charset="0"/>
                          <a:ea typeface="Arial Unicode MS" pitchFamily="34" charset="-122"/>
                          <a:cs typeface="Times New Roman" pitchFamily="18" charset="0"/>
                        </a:rPr>
                        <a:t>r</a:t>
                      </a:r>
                      <a:endParaRPr lang="zh-CN" altLang="en-US" sz="2000" baseline="-25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a:latin typeface="Times New Roman" pitchFamily="18" charset="0"/>
                          <a:ea typeface="Arial Unicode MS" pitchFamily="34" charset="-122"/>
                          <a:cs typeface="Times New Roman" pitchFamily="18" charset="0"/>
                        </a:rPr>
                        <a:t>p</a:t>
                      </a:r>
                      <a:r>
                        <a:rPr lang="en-US" altLang="zh-CN" sz="2000" i="1" baseline="-25000" dirty="0">
                          <a:latin typeface="Times New Roman" pitchFamily="18" charset="0"/>
                          <a:ea typeface="Arial Unicode MS" pitchFamily="34" charset="-122"/>
                          <a:cs typeface="Times New Roman" pitchFamily="18" charset="0"/>
                        </a:rPr>
                        <a:t>r</a:t>
                      </a:r>
                      <a:r>
                        <a:rPr lang="en-US" altLang="zh-CN" sz="2000" i="0" baseline="-25000" dirty="0">
                          <a:latin typeface="Times New Roman" pitchFamily="18" charset="0"/>
                          <a:ea typeface="Arial Unicode MS" pitchFamily="34" charset="-122"/>
                          <a:cs typeface="Times New Roman" pitchFamily="18" charset="0"/>
                        </a:rPr>
                        <a:t>+1</a:t>
                      </a:r>
                      <a:endParaRPr lang="zh-CN" altLang="en-US" sz="2000" i="1" baseline="-25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dirty="0">
                          <a:latin typeface="Times New Roman" pitchFamily="18" charset="0"/>
                          <a:ea typeface="Arial Unicode MS" pitchFamily="34" charset="-122"/>
                          <a:cs typeface="Times New Roman" pitchFamily="18" charset="0"/>
                        </a:rPr>
                        <a:t>…</a:t>
                      </a:r>
                      <a:endParaRPr lang="zh-CN" altLang="en-US" sz="2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err="1">
                          <a:latin typeface="Times New Roman" pitchFamily="18" charset="0"/>
                          <a:ea typeface="Arial Unicode MS" pitchFamily="34" charset="-122"/>
                          <a:cs typeface="Times New Roman" pitchFamily="18" charset="0"/>
                        </a:rPr>
                        <a:t>p</a:t>
                      </a:r>
                      <a:r>
                        <a:rPr lang="en-US" altLang="zh-CN" sz="2000" i="1" baseline="-25000" dirty="0" err="1">
                          <a:latin typeface="Times New Roman" pitchFamily="18" charset="0"/>
                          <a:ea typeface="Arial Unicode MS" pitchFamily="34" charset="-122"/>
                          <a:cs typeface="Times New Roman" pitchFamily="18" charset="0"/>
                        </a:rPr>
                        <a:t>j</a:t>
                      </a:r>
                      <a:endParaRPr lang="zh-CN" altLang="en-US" sz="2000" i="1" baseline="-25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err="1">
                          <a:latin typeface="Times New Roman" pitchFamily="18" charset="0"/>
                          <a:ea typeface="Arial Unicode MS" pitchFamily="34" charset="-122"/>
                          <a:cs typeface="Times New Roman" pitchFamily="18" charset="0"/>
                        </a:rPr>
                        <a:t>q</a:t>
                      </a:r>
                      <a:r>
                        <a:rPr lang="en-US" altLang="zh-CN" sz="2000" i="1" baseline="-25000" dirty="0" err="1">
                          <a:latin typeface="Times New Roman" pitchFamily="18" charset="0"/>
                          <a:ea typeface="Arial Unicode MS" pitchFamily="34" charset="-122"/>
                          <a:cs typeface="Times New Roman" pitchFamily="18" charset="0"/>
                        </a:rPr>
                        <a:t>j</a:t>
                      </a:r>
                      <a:endParaRPr lang="zh-CN" altLang="en-US" sz="2000" i="1" baseline="-25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1"/>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最优二叉搜索树</a:t>
            </a:r>
          </a:p>
        </p:txBody>
      </p:sp>
      <p:sp>
        <p:nvSpPr>
          <p:cNvPr id="3" name="内容占位符 2"/>
          <p:cNvSpPr>
            <a:spLocks noGrp="1"/>
          </p:cNvSpPr>
          <p:nvPr>
            <p:ph idx="1"/>
          </p:nvPr>
        </p:nvSpPr>
        <p:spPr/>
        <p:txBody>
          <a:bodyPr/>
          <a:lstStyle/>
          <a:p>
            <a:r>
              <a:rPr lang="zh-CN" altLang="en-US" sz="2400" dirty="0"/>
              <a:t>设</a:t>
            </a:r>
            <a:r>
              <a:rPr lang="en-US" altLang="zh-CN" sz="2400" i="1" dirty="0"/>
              <a:t>E</a:t>
            </a:r>
            <a:r>
              <a:rPr lang="en-US" altLang="zh-CN" sz="2400" dirty="0"/>
              <a:t>(</a:t>
            </a:r>
            <a:r>
              <a:rPr lang="en-US" altLang="zh-CN" sz="2400" i="1" dirty="0" err="1"/>
              <a:t>i</a:t>
            </a:r>
            <a:r>
              <a:rPr lang="en-US" altLang="zh-CN" sz="2400" dirty="0"/>
              <a:t>, </a:t>
            </a:r>
            <a:r>
              <a:rPr lang="en-US" altLang="zh-CN" sz="2400" i="1" dirty="0"/>
              <a:t>j</a:t>
            </a:r>
            <a:r>
              <a:rPr lang="en-US" altLang="zh-CN" sz="2400" dirty="0"/>
              <a:t>)</a:t>
            </a:r>
            <a:r>
              <a:rPr lang="zh-CN" altLang="en-US" sz="2400" dirty="0"/>
              <a:t>是针对以下输入构造的最优二叉搜索树的代价</a:t>
            </a:r>
            <a:endParaRPr lang="en-US" altLang="zh-CN" sz="2400" dirty="0"/>
          </a:p>
          <a:p>
            <a:pPr lvl="1"/>
            <a:endParaRPr lang="en-US" altLang="zh-CN" dirty="0"/>
          </a:p>
          <a:p>
            <a:pPr lvl="1">
              <a:buNone/>
            </a:pPr>
            <a:endParaRPr lang="en-US" altLang="zh-CN" dirty="0"/>
          </a:p>
          <a:p>
            <a:pPr lvl="1"/>
            <a:endParaRPr lang="en-US" altLang="zh-CN" dirty="0"/>
          </a:p>
          <a:p>
            <a:pPr lvl="1"/>
            <a:r>
              <a:rPr lang="zh-CN" altLang="en-US" dirty="0"/>
              <a:t>假设这棵树以</a:t>
            </a:r>
            <a:r>
              <a:rPr lang="en-US" altLang="zh-CN" i="1" dirty="0" err="1"/>
              <a:t>x</a:t>
            </a:r>
            <a:r>
              <a:rPr lang="en-US" altLang="zh-CN" i="1" baseline="-25000" dirty="0" err="1"/>
              <a:t>r</a:t>
            </a:r>
            <a:r>
              <a:rPr lang="en-US" altLang="zh-CN" i="1" baseline="-25000" dirty="0"/>
              <a:t> </a:t>
            </a:r>
            <a:r>
              <a:rPr lang="en-US" altLang="zh-CN" baseline="-25000" dirty="0"/>
              <a:t> </a:t>
            </a:r>
            <a:r>
              <a:rPr lang="en-US" altLang="zh-CN" dirty="0"/>
              <a:t>(</a:t>
            </a:r>
            <a:r>
              <a:rPr lang="en-US" altLang="zh-CN" i="1" dirty="0" err="1"/>
              <a:t>i</a:t>
            </a:r>
            <a:r>
              <a:rPr lang="en-US" altLang="zh-CN" dirty="0" err="1">
                <a:sym typeface="Symbol"/>
              </a:rPr>
              <a:t></a:t>
            </a:r>
            <a:r>
              <a:rPr lang="en-US" altLang="zh-CN" i="1" dirty="0" err="1"/>
              <a:t>r</a:t>
            </a:r>
            <a:r>
              <a:rPr lang="en-US" altLang="zh-CN" dirty="0">
                <a:sym typeface="Symbol"/>
              </a:rPr>
              <a:t>  </a:t>
            </a:r>
            <a:r>
              <a:rPr lang="en-US" altLang="zh-CN" i="1" dirty="0"/>
              <a:t>j</a:t>
            </a:r>
            <a:r>
              <a:rPr lang="en-US" altLang="zh-CN" dirty="0"/>
              <a:t>)</a:t>
            </a:r>
            <a:r>
              <a:rPr lang="zh-CN" altLang="en-US" dirty="0"/>
              <a:t>为根，则</a:t>
            </a:r>
            <a:endParaRPr lang="en-US" altLang="zh-CN" dirty="0"/>
          </a:p>
          <a:p>
            <a:pPr lvl="1"/>
            <a:endParaRPr lang="en-US" altLang="zh-CN" dirty="0"/>
          </a:p>
          <a:p>
            <a:pPr lvl="1"/>
            <a:endParaRPr lang="en-US" altLang="zh-CN" dirty="0"/>
          </a:p>
          <a:p>
            <a:pPr lvl="1">
              <a:buNone/>
            </a:pPr>
            <a:r>
              <a:rPr lang="en-US" altLang="zh-CN" dirty="0"/>
              <a:t>   </a:t>
            </a:r>
          </a:p>
        </p:txBody>
      </p:sp>
      <p:graphicFrame>
        <p:nvGraphicFramePr>
          <p:cNvPr id="4" name="表格 3"/>
          <p:cNvGraphicFramePr>
            <a:graphicFrameLocks noGrp="1"/>
          </p:cNvGraphicFramePr>
          <p:nvPr/>
        </p:nvGraphicFramePr>
        <p:xfrm>
          <a:off x="1357290" y="2000240"/>
          <a:ext cx="6146613" cy="904835"/>
        </p:xfrm>
        <a:graphic>
          <a:graphicData uri="http://schemas.openxmlformats.org/drawingml/2006/table">
            <a:tbl>
              <a:tblPr firstRow="1" bandRow="1">
                <a:tableStyleId>{21E4AEA4-8DFA-4A89-87EB-49C32662AFE0}</a:tableStyleId>
              </a:tblPr>
              <a:tblGrid>
                <a:gridCol w="1576054">
                  <a:extLst>
                    <a:ext uri="{9D8B030D-6E8A-4147-A177-3AD203B41FA5}">
                      <a16:colId xmlns:a16="http://schemas.microsoft.com/office/drawing/2014/main" val="20000"/>
                    </a:ext>
                  </a:extLst>
                </a:gridCol>
                <a:gridCol w="1182042">
                  <a:extLst>
                    <a:ext uri="{9D8B030D-6E8A-4147-A177-3AD203B41FA5}">
                      <a16:colId xmlns:a16="http://schemas.microsoft.com/office/drawing/2014/main" val="20001"/>
                    </a:ext>
                  </a:extLst>
                </a:gridCol>
                <a:gridCol w="709225">
                  <a:extLst>
                    <a:ext uri="{9D8B030D-6E8A-4147-A177-3AD203B41FA5}">
                      <a16:colId xmlns:a16="http://schemas.microsoft.com/office/drawing/2014/main" val="20002"/>
                    </a:ext>
                  </a:extLst>
                </a:gridCol>
                <a:gridCol w="709225">
                  <a:extLst>
                    <a:ext uri="{9D8B030D-6E8A-4147-A177-3AD203B41FA5}">
                      <a16:colId xmlns:a16="http://schemas.microsoft.com/office/drawing/2014/main" val="20003"/>
                    </a:ext>
                  </a:extLst>
                </a:gridCol>
                <a:gridCol w="630422">
                  <a:extLst>
                    <a:ext uri="{9D8B030D-6E8A-4147-A177-3AD203B41FA5}">
                      <a16:colId xmlns:a16="http://schemas.microsoft.com/office/drawing/2014/main" val="20004"/>
                    </a:ext>
                  </a:extLst>
                </a:gridCol>
                <a:gridCol w="1339645">
                  <a:extLst>
                    <a:ext uri="{9D8B030D-6E8A-4147-A177-3AD203B41FA5}">
                      <a16:colId xmlns:a16="http://schemas.microsoft.com/office/drawing/2014/main" val="20005"/>
                    </a:ext>
                  </a:extLst>
                </a:gridCol>
              </a:tblGrid>
              <a:tr h="508595">
                <a:tc>
                  <a:txBody>
                    <a:bodyPr/>
                    <a:lstStyle/>
                    <a:p>
                      <a:r>
                        <a:rPr lang="en-US" altLang="zh-CN" dirty="0">
                          <a:latin typeface="Arial Unicode MS" pitchFamily="34" charset="-122"/>
                          <a:ea typeface="Arial Unicode MS" pitchFamily="34" charset="-122"/>
                          <a:cs typeface="Arial Unicode MS" pitchFamily="34" charset="-122"/>
                        </a:rPr>
                        <a:t>Node</a:t>
                      </a:r>
                      <a:endParaRPr lang="zh-CN" altLang="en-US" dirty="0">
                        <a:solidFill>
                          <a:schemeClr val="accent2">
                            <a:lumMod val="75000"/>
                          </a:schemeClr>
                        </a:solidFill>
                        <a:latin typeface="Arial Unicode MS" pitchFamily="34" charset="-122"/>
                        <a:ea typeface="Arial Unicode MS" pitchFamily="34" charset="-122"/>
                        <a:cs typeface="Arial Unicode MS" pitchFamily="34" charset="-122"/>
                      </a:endParaRPr>
                    </a:p>
                  </a:txBody>
                  <a:tcPr/>
                </a:tc>
                <a:tc>
                  <a:txBody>
                    <a:bodyPr/>
                    <a:lstStyle/>
                    <a:p>
                      <a:pPr algn="ctr"/>
                      <a:r>
                        <a:rPr lang="en-US" altLang="zh-CN" sz="2000" dirty="0">
                          <a:latin typeface="Times New Roman" pitchFamily="18" charset="0"/>
                          <a:ea typeface="Arial Unicode MS" pitchFamily="34" charset="-122"/>
                          <a:cs typeface="Times New Roman" pitchFamily="18" charset="0"/>
                        </a:rPr>
                        <a:t>(</a:t>
                      </a:r>
                      <a:r>
                        <a:rPr lang="en-US" altLang="zh-CN" sz="2000" i="1" dirty="0">
                          <a:latin typeface="Times New Roman" pitchFamily="18" charset="0"/>
                          <a:ea typeface="Arial Unicode MS" pitchFamily="34" charset="-122"/>
                          <a:cs typeface="Times New Roman" pitchFamily="18" charset="0"/>
                        </a:rPr>
                        <a:t>x</a:t>
                      </a:r>
                      <a:r>
                        <a:rPr lang="en-US" altLang="zh-CN" sz="2000" i="1" baseline="-25000" dirty="0">
                          <a:latin typeface="Times New Roman" pitchFamily="18" charset="0"/>
                          <a:ea typeface="Arial Unicode MS" pitchFamily="34" charset="-122"/>
                          <a:cs typeface="Times New Roman" pitchFamily="18" charset="0"/>
                        </a:rPr>
                        <a:t>i</a:t>
                      </a:r>
                      <a:r>
                        <a:rPr lang="en-US" altLang="zh-CN" sz="2000" baseline="-25000" dirty="0">
                          <a:latin typeface="Times New Roman" pitchFamily="18" charset="0"/>
                          <a:ea typeface="Arial Unicode MS" pitchFamily="34" charset="-122"/>
                          <a:cs typeface="Times New Roman" pitchFamily="18" charset="0"/>
                        </a:rPr>
                        <a:t>-1</a:t>
                      </a:r>
                      <a:r>
                        <a:rPr lang="en-US" altLang="zh-CN" sz="2000" dirty="0">
                          <a:latin typeface="Times New Roman" pitchFamily="18" charset="0"/>
                          <a:ea typeface="Arial Unicode MS" pitchFamily="34" charset="-122"/>
                          <a:cs typeface="Times New Roman" pitchFamily="18" charset="0"/>
                          <a:sym typeface="Symbol"/>
                        </a:rPr>
                        <a:t>,  </a:t>
                      </a:r>
                      <a:r>
                        <a:rPr lang="en-US" altLang="zh-CN" sz="2000" i="1" dirty="0">
                          <a:latin typeface="Times New Roman" pitchFamily="18" charset="0"/>
                          <a:ea typeface="Arial Unicode MS" pitchFamily="34" charset="-122"/>
                          <a:cs typeface="Times New Roman" pitchFamily="18" charset="0"/>
                          <a:sym typeface="Symbol"/>
                        </a:rPr>
                        <a:t>x</a:t>
                      </a:r>
                      <a:r>
                        <a:rPr lang="en-US" altLang="zh-CN" sz="2000" i="1" baseline="-25000" dirty="0">
                          <a:latin typeface="Times New Roman" pitchFamily="18" charset="0"/>
                          <a:ea typeface="Arial Unicode MS" pitchFamily="34" charset="-122"/>
                          <a:cs typeface="Times New Roman" pitchFamily="18" charset="0"/>
                          <a:sym typeface="Symbol"/>
                        </a:rPr>
                        <a:t>i</a:t>
                      </a:r>
                      <a:r>
                        <a:rPr lang="en-US" altLang="zh-CN" sz="2000" dirty="0">
                          <a:latin typeface="Times New Roman" pitchFamily="18" charset="0"/>
                          <a:ea typeface="Arial Unicode MS" pitchFamily="34" charset="-122"/>
                          <a:cs typeface="Times New Roman" pitchFamily="18" charset="0"/>
                          <a:sym typeface="Symbol"/>
                        </a:rPr>
                        <a:t>)</a:t>
                      </a:r>
                      <a:endParaRPr lang="zh-CN" altLang="en-US" sz="2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a:latin typeface="Times New Roman" pitchFamily="18" charset="0"/>
                          <a:ea typeface="Arial Unicode MS" pitchFamily="34" charset="-122"/>
                          <a:cs typeface="Times New Roman" pitchFamily="18" charset="0"/>
                        </a:rPr>
                        <a:t>x</a:t>
                      </a:r>
                      <a:r>
                        <a:rPr lang="en-US" altLang="zh-CN" sz="2000" i="1" baseline="-25000" dirty="0">
                          <a:latin typeface="Times New Roman" pitchFamily="18" charset="0"/>
                          <a:ea typeface="Arial Unicode MS" pitchFamily="34" charset="-122"/>
                          <a:cs typeface="Times New Roman" pitchFamily="18" charset="0"/>
                        </a:rPr>
                        <a:t>i</a:t>
                      </a:r>
                      <a:endParaRPr lang="zh-CN" altLang="en-US" sz="2000" i="1" baseline="-25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dirty="0">
                          <a:latin typeface="Times New Roman" pitchFamily="18" charset="0"/>
                          <a:ea typeface="Arial Unicode MS" pitchFamily="34" charset="-122"/>
                          <a:cs typeface="Times New Roman" pitchFamily="18" charset="0"/>
                        </a:rPr>
                        <a:t>…</a:t>
                      </a:r>
                      <a:endParaRPr lang="zh-CN" altLang="en-US" sz="2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err="1">
                          <a:latin typeface="Times New Roman" pitchFamily="18" charset="0"/>
                          <a:ea typeface="Arial Unicode MS" pitchFamily="34" charset="-122"/>
                          <a:cs typeface="Times New Roman" pitchFamily="18" charset="0"/>
                        </a:rPr>
                        <a:t>x</a:t>
                      </a:r>
                      <a:r>
                        <a:rPr lang="en-US" altLang="zh-CN" sz="2000" i="1" baseline="-25000" dirty="0" err="1">
                          <a:latin typeface="Times New Roman" pitchFamily="18" charset="0"/>
                          <a:ea typeface="Arial Unicode MS" pitchFamily="34" charset="-122"/>
                          <a:cs typeface="Times New Roman" pitchFamily="18" charset="0"/>
                        </a:rPr>
                        <a:t>j</a:t>
                      </a:r>
                      <a:endParaRPr lang="zh-CN" altLang="en-US" sz="2000" i="1" baseline="-25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dirty="0">
                          <a:latin typeface="Times New Roman" pitchFamily="18" charset="0"/>
                          <a:ea typeface="Arial Unicode MS" pitchFamily="34" charset="-122"/>
                          <a:cs typeface="Times New Roman" pitchFamily="18" charset="0"/>
                        </a:rPr>
                        <a:t>(</a:t>
                      </a:r>
                      <a:r>
                        <a:rPr lang="en-US" altLang="zh-CN" sz="2000" i="1" dirty="0" err="1">
                          <a:latin typeface="Times New Roman" pitchFamily="18" charset="0"/>
                          <a:ea typeface="Arial Unicode MS" pitchFamily="34" charset="-122"/>
                          <a:cs typeface="Times New Roman" pitchFamily="18" charset="0"/>
                        </a:rPr>
                        <a:t>x</a:t>
                      </a:r>
                      <a:r>
                        <a:rPr lang="en-US" altLang="zh-CN" sz="2000" i="1" baseline="-25000" dirty="0" err="1">
                          <a:latin typeface="Times New Roman" pitchFamily="18" charset="0"/>
                          <a:ea typeface="Arial Unicode MS" pitchFamily="34" charset="-122"/>
                          <a:cs typeface="Times New Roman" pitchFamily="18" charset="0"/>
                        </a:rPr>
                        <a:t>j</a:t>
                      </a:r>
                      <a:r>
                        <a:rPr lang="en-US" altLang="zh-CN" sz="2000" i="1" baseline="-25000" dirty="0">
                          <a:latin typeface="Times New Roman" pitchFamily="18" charset="0"/>
                          <a:ea typeface="Arial Unicode MS" pitchFamily="34" charset="-122"/>
                          <a:cs typeface="Times New Roman" pitchFamily="18" charset="0"/>
                        </a:rPr>
                        <a:t> </a:t>
                      </a:r>
                      <a:r>
                        <a:rPr lang="en-US" altLang="zh-CN" sz="2000" dirty="0">
                          <a:latin typeface="Times New Roman" pitchFamily="18" charset="0"/>
                          <a:ea typeface="Arial Unicode MS" pitchFamily="34" charset="-122"/>
                          <a:cs typeface="Times New Roman" pitchFamily="18" charset="0"/>
                        </a:rPr>
                        <a:t>,</a:t>
                      </a:r>
                      <a:r>
                        <a:rPr lang="en-US" altLang="zh-CN" sz="2000" baseline="0" dirty="0">
                          <a:latin typeface="Times New Roman" pitchFamily="18" charset="0"/>
                          <a:ea typeface="Arial Unicode MS" pitchFamily="34" charset="-122"/>
                          <a:cs typeface="Times New Roman" pitchFamily="18" charset="0"/>
                        </a:rPr>
                        <a:t> </a:t>
                      </a:r>
                      <a:r>
                        <a:rPr lang="en-US" altLang="zh-CN" sz="2000" i="1" baseline="0" dirty="0">
                          <a:latin typeface="Times New Roman" pitchFamily="18" charset="0"/>
                          <a:ea typeface="Arial Unicode MS" pitchFamily="34" charset="-122"/>
                          <a:cs typeface="Times New Roman" pitchFamily="18" charset="0"/>
                        </a:rPr>
                        <a:t>x</a:t>
                      </a:r>
                      <a:r>
                        <a:rPr lang="en-US" altLang="zh-CN" sz="2000" i="1" baseline="-25000" dirty="0">
                          <a:latin typeface="Times New Roman" pitchFamily="18" charset="0"/>
                          <a:ea typeface="Arial Unicode MS" pitchFamily="34" charset="-122"/>
                          <a:cs typeface="Times New Roman" pitchFamily="18" charset="0"/>
                        </a:rPr>
                        <a:t>j</a:t>
                      </a:r>
                      <a:r>
                        <a:rPr lang="en-US" altLang="zh-CN" sz="2000" baseline="-25000" dirty="0">
                          <a:latin typeface="Times New Roman" pitchFamily="18" charset="0"/>
                          <a:ea typeface="Arial Unicode MS" pitchFamily="34" charset="-122"/>
                          <a:cs typeface="Times New Roman" pitchFamily="18" charset="0"/>
                        </a:rPr>
                        <a:t>+1</a:t>
                      </a:r>
                      <a:r>
                        <a:rPr lang="en-US" altLang="zh-CN" sz="2000" dirty="0">
                          <a:latin typeface="Times New Roman" pitchFamily="18" charset="0"/>
                          <a:ea typeface="Arial Unicode MS" pitchFamily="34" charset="-122"/>
                          <a:cs typeface="Times New Roman" pitchFamily="18" charset="0"/>
                        </a:rPr>
                        <a:t>)</a:t>
                      </a:r>
                      <a:endParaRPr lang="zh-CN" altLang="en-US" sz="2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0"/>
                  </a:ext>
                </a:extLst>
              </a:tr>
              <a:tr h="348661">
                <a:tc>
                  <a:txBody>
                    <a:bodyPr/>
                    <a:lstStyle/>
                    <a:p>
                      <a:r>
                        <a:rPr lang="en-US" altLang="zh-CN" b="1" dirty="0">
                          <a:solidFill>
                            <a:schemeClr val="accent2">
                              <a:lumMod val="75000"/>
                            </a:schemeClr>
                          </a:solidFill>
                          <a:latin typeface="Arial Unicode MS" pitchFamily="34" charset="-122"/>
                          <a:ea typeface="Arial Unicode MS" pitchFamily="34" charset="-122"/>
                          <a:cs typeface="Arial Unicode MS" pitchFamily="34" charset="-122"/>
                        </a:rPr>
                        <a:t>Weight</a:t>
                      </a:r>
                      <a:endParaRPr lang="zh-CN" altLang="en-US" b="1" dirty="0">
                        <a:solidFill>
                          <a:schemeClr val="accent2">
                            <a:lumMod val="75000"/>
                          </a:schemeClr>
                        </a:solidFill>
                        <a:latin typeface="Arial Unicode MS" pitchFamily="34" charset="-122"/>
                        <a:ea typeface="Arial Unicode MS" pitchFamily="34" charset="-122"/>
                        <a:cs typeface="Arial Unicode MS" pitchFamily="34" charset="-122"/>
                      </a:endParaRPr>
                    </a:p>
                  </a:txBody>
                  <a:tcPr/>
                </a:tc>
                <a:tc>
                  <a:txBody>
                    <a:bodyPr/>
                    <a:lstStyle/>
                    <a:p>
                      <a:pPr algn="ctr"/>
                      <a:r>
                        <a:rPr lang="en-US" altLang="zh-CN" sz="2000" i="1" dirty="0">
                          <a:latin typeface="Times New Roman" pitchFamily="18" charset="0"/>
                          <a:ea typeface="Arial Unicode MS" pitchFamily="34" charset="-122"/>
                          <a:cs typeface="Times New Roman" pitchFamily="18" charset="0"/>
                        </a:rPr>
                        <a:t>q</a:t>
                      </a:r>
                      <a:r>
                        <a:rPr lang="en-US" altLang="zh-CN" sz="2000" i="1" baseline="-25000" dirty="0">
                          <a:latin typeface="Times New Roman" pitchFamily="18" charset="0"/>
                          <a:ea typeface="Arial Unicode MS" pitchFamily="34" charset="-122"/>
                          <a:cs typeface="Times New Roman" pitchFamily="18" charset="0"/>
                        </a:rPr>
                        <a:t>i</a:t>
                      </a:r>
                      <a:r>
                        <a:rPr lang="en-US" altLang="zh-CN" sz="2000" baseline="-25000" dirty="0">
                          <a:latin typeface="Times New Roman" pitchFamily="18" charset="0"/>
                          <a:ea typeface="Arial Unicode MS" pitchFamily="34" charset="-122"/>
                          <a:cs typeface="Times New Roman" pitchFamily="18" charset="0"/>
                        </a:rPr>
                        <a:t>-1</a:t>
                      </a:r>
                      <a:endParaRPr lang="zh-CN" altLang="en-US" sz="2000" baseline="-25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a:latin typeface="Times New Roman" pitchFamily="18" charset="0"/>
                          <a:ea typeface="Arial Unicode MS" pitchFamily="34" charset="-122"/>
                          <a:cs typeface="Times New Roman" pitchFamily="18" charset="0"/>
                        </a:rPr>
                        <a:t>p</a:t>
                      </a:r>
                      <a:r>
                        <a:rPr lang="en-US" altLang="zh-CN" sz="2000" i="1" baseline="-25000" dirty="0">
                          <a:latin typeface="Times New Roman" pitchFamily="18" charset="0"/>
                          <a:ea typeface="Arial Unicode MS" pitchFamily="34" charset="-122"/>
                          <a:cs typeface="Times New Roman" pitchFamily="18" charset="0"/>
                        </a:rPr>
                        <a:t>i</a:t>
                      </a:r>
                      <a:endParaRPr lang="zh-CN" altLang="en-US" sz="2000" i="1" baseline="-25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dirty="0">
                          <a:latin typeface="Times New Roman" pitchFamily="18" charset="0"/>
                          <a:ea typeface="Arial Unicode MS" pitchFamily="34" charset="-122"/>
                          <a:cs typeface="Times New Roman" pitchFamily="18" charset="0"/>
                        </a:rPr>
                        <a:t>…</a:t>
                      </a:r>
                      <a:endParaRPr lang="zh-CN" altLang="en-US" sz="2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err="1">
                          <a:latin typeface="Times New Roman" pitchFamily="18" charset="0"/>
                          <a:ea typeface="Arial Unicode MS" pitchFamily="34" charset="-122"/>
                          <a:cs typeface="Times New Roman" pitchFamily="18" charset="0"/>
                        </a:rPr>
                        <a:t>p</a:t>
                      </a:r>
                      <a:r>
                        <a:rPr lang="en-US" altLang="zh-CN" sz="2000" i="1" baseline="-25000" dirty="0" err="1">
                          <a:latin typeface="Times New Roman" pitchFamily="18" charset="0"/>
                          <a:ea typeface="Arial Unicode MS" pitchFamily="34" charset="-122"/>
                          <a:cs typeface="Times New Roman" pitchFamily="18" charset="0"/>
                        </a:rPr>
                        <a:t>j</a:t>
                      </a:r>
                      <a:endParaRPr lang="zh-CN" altLang="en-US" sz="2000" i="1" baseline="-25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err="1">
                          <a:latin typeface="Times New Roman" pitchFamily="18" charset="0"/>
                          <a:ea typeface="Arial Unicode MS" pitchFamily="34" charset="-122"/>
                          <a:cs typeface="Times New Roman" pitchFamily="18" charset="0"/>
                        </a:rPr>
                        <a:t>q</a:t>
                      </a:r>
                      <a:r>
                        <a:rPr lang="en-US" altLang="zh-CN" sz="2000" i="1" baseline="-25000" dirty="0" err="1">
                          <a:latin typeface="Times New Roman" pitchFamily="18" charset="0"/>
                          <a:ea typeface="Arial Unicode MS" pitchFamily="34" charset="-122"/>
                          <a:cs typeface="Times New Roman" pitchFamily="18" charset="0"/>
                        </a:rPr>
                        <a:t>j</a:t>
                      </a:r>
                      <a:endParaRPr lang="zh-CN" altLang="en-US" sz="2000" i="1" baseline="-25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1"/>
                  </a:ext>
                </a:extLst>
              </a:tr>
            </a:tbl>
          </a:graphicData>
        </a:graphic>
      </p:graphicFrame>
      <p:graphicFrame>
        <p:nvGraphicFramePr>
          <p:cNvPr id="79874" name="Object 2"/>
          <p:cNvGraphicFramePr>
            <a:graphicFrameLocks noChangeAspect="1"/>
          </p:cNvGraphicFramePr>
          <p:nvPr/>
        </p:nvGraphicFramePr>
        <p:xfrm>
          <a:off x="1071538" y="3714752"/>
          <a:ext cx="6832612" cy="361784"/>
        </p:xfrm>
        <a:graphic>
          <a:graphicData uri="http://schemas.openxmlformats.org/presentationml/2006/ole">
            <mc:AlternateContent xmlns:mc="http://schemas.openxmlformats.org/markup-compatibility/2006">
              <mc:Choice xmlns:v="urn:schemas-microsoft-com:vml" Requires="v">
                <p:oleObj spid="_x0000_s80448" name="Equation" r:id="rId3" imgW="5029200" imgH="266400" progId="Equation.3">
                  <p:embed/>
                </p:oleObj>
              </mc:Choice>
              <mc:Fallback>
                <p:oleObj name="Equation" r:id="rId3" imgW="5029200" imgH="2664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538" y="3714752"/>
                        <a:ext cx="6832612" cy="3617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875" name="Object 3"/>
          <p:cNvGraphicFramePr>
            <a:graphicFrameLocks noChangeAspect="1"/>
          </p:cNvGraphicFramePr>
          <p:nvPr/>
        </p:nvGraphicFramePr>
        <p:xfrm>
          <a:off x="1714480" y="4286256"/>
          <a:ext cx="4929221" cy="414385"/>
        </p:xfrm>
        <a:graphic>
          <a:graphicData uri="http://schemas.openxmlformats.org/presentationml/2006/ole">
            <mc:AlternateContent xmlns:mc="http://schemas.openxmlformats.org/markup-compatibility/2006">
              <mc:Choice xmlns:v="urn:schemas-microsoft-com:vml" Requires="v">
                <p:oleObj spid="_x0000_s80449" name="Equation" r:id="rId5" imgW="2412720" imgH="203040" progId="Equation.3">
                  <p:embed/>
                </p:oleObj>
              </mc:Choice>
              <mc:Fallback>
                <p:oleObj name="Equation" r:id="rId5" imgW="2412720" imgH="2030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4480" y="4286256"/>
                        <a:ext cx="4929221" cy="4143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9874"/>
                                        </p:tgtEl>
                                        <p:attrNameLst>
                                          <p:attrName>style.visibility</p:attrName>
                                        </p:attrNameLst>
                                      </p:cBhvr>
                                      <p:to>
                                        <p:strVal val="visible"/>
                                      </p:to>
                                    </p:set>
                                    <p:anim calcmode="lin" valueType="num">
                                      <p:cBhvr additive="base">
                                        <p:cTn id="11" dur="500" fill="hold"/>
                                        <p:tgtEl>
                                          <p:spTgt spid="79874"/>
                                        </p:tgtEl>
                                        <p:attrNameLst>
                                          <p:attrName>ppt_x</p:attrName>
                                        </p:attrNameLst>
                                      </p:cBhvr>
                                      <p:tavLst>
                                        <p:tav tm="0">
                                          <p:val>
                                            <p:strVal val="#ppt_x"/>
                                          </p:val>
                                        </p:tav>
                                        <p:tav tm="100000">
                                          <p:val>
                                            <p:strVal val="#ppt_x"/>
                                          </p:val>
                                        </p:tav>
                                      </p:tavLst>
                                    </p:anim>
                                    <p:anim calcmode="lin" valueType="num">
                                      <p:cBhvr additive="base">
                                        <p:cTn id="12" dur="500" fill="hold"/>
                                        <p:tgtEl>
                                          <p:spTgt spid="7987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9875"/>
                                        </p:tgtEl>
                                        <p:attrNameLst>
                                          <p:attrName>style.visibility</p:attrName>
                                        </p:attrNameLst>
                                      </p:cBhvr>
                                      <p:to>
                                        <p:strVal val="visible"/>
                                      </p:to>
                                    </p:set>
                                    <p:anim calcmode="lin" valueType="num">
                                      <p:cBhvr additive="base">
                                        <p:cTn id="17" dur="500" fill="hold"/>
                                        <p:tgtEl>
                                          <p:spTgt spid="79875"/>
                                        </p:tgtEl>
                                        <p:attrNameLst>
                                          <p:attrName>ppt_x</p:attrName>
                                        </p:attrNameLst>
                                      </p:cBhvr>
                                      <p:tavLst>
                                        <p:tav tm="0">
                                          <p:val>
                                            <p:strVal val="#ppt_x"/>
                                          </p:val>
                                        </p:tav>
                                        <p:tav tm="100000">
                                          <p:val>
                                            <p:strVal val="#ppt_x"/>
                                          </p:val>
                                        </p:tav>
                                      </p:tavLst>
                                    </p:anim>
                                    <p:anim calcmode="lin" valueType="num">
                                      <p:cBhvr additive="base">
                                        <p:cTn id="18" dur="500" fill="hold"/>
                                        <p:tgtEl>
                                          <p:spTgt spid="798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最优二叉搜索树</a:t>
            </a:r>
          </a:p>
        </p:txBody>
      </p:sp>
      <p:sp>
        <p:nvSpPr>
          <p:cNvPr id="3" name="内容占位符 2"/>
          <p:cNvSpPr>
            <a:spLocks noGrp="1"/>
          </p:cNvSpPr>
          <p:nvPr>
            <p:ph idx="1"/>
          </p:nvPr>
        </p:nvSpPr>
        <p:spPr/>
        <p:txBody>
          <a:bodyPr/>
          <a:lstStyle/>
          <a:p>
            <a:r>
              <a:rPr lang="zh-CN" altLang="en-US" sz="2400" dirty="0"/>
              <a:t>设</a:t>
            </a:r>
            <a:r>
              <a:rPr lang="en-US" altLang="zh-CN" sz="2400" i="1" dirty="0"/>
              <a:t>E</a:t>
            </a:r>
            <a:r>
              <a:rPr lang="en-US" altLang="zh-CN" sz="2400" dirty="0"/>
              <a:t>(</a:t>
            </a:r>
            <a:r>
              <a:rPr lang="en-US" altLang="zh-CN" sz="2400" i="1" dirty="0" err="1"/>
              <a:t>i</a:t>
            </a:r>
            <a:r>
              <a:rPr lang="en-US" altLang="zh-CN" sz="2400" dirty="0"/>
              <a:t>, </a:t>
            </a:r>
            <a:r>
              <a:rPr lang="en-US" altLang="zh-CN" sz="2400" i="1" dirty="0"/>
              <a:t>j</a:t>
            </a:r>
            <a:r>
              <a:rPr lang="en-US" altLang="zh-CN" sz="2400" dirty="0"/>
              <a:t>)</a:t>
            </a:r>
            <a:r>
              <a:rPr lang="zh-CN" altLang="en-US" sz="2400" dirty="0"/>
              <a:t>是针对以下输入构造的最优二叉搜索树的代价</a:t>
            </a:r>
            <a:endParaRPr lang="en-US" altLang="zh-CN" sz="2400" dirty="0"/>
          </a:p>
          <a:p>
            <a:pPr lvl="1"/>
            <a:endParaRPr lang="en-US" altLang="zh-CN" dirty="0"/>
          </a:p>
          <a:p>
            <a:pPr lvl="1">
              <a:buNone/>
            </a:pPr>
            <a:endParaRPr lang="en-US" altLang="zh-CN" dirty="0"/>
          </a:p>
          <a:p>
            <a:pPr lvl="1"/>
            <a:endParaRPr lang="en-US" altLang="zh-CN" dirty="0"/>
          </a:p>
          <a:p>
            <a:pPr lvl="1"/>
            <a:r>
              <a:rPr lang="zh-CN" altLang="en-US" dirty="0"/>
              <a:t>如果不知道根节点，则</a:t>
            </a:r>
            <a:endParaRPr lang="en-US" altLang="zh-CN" dirty="0"/>
          </a:p>
          <a:p>
            <a:pPr lvl="1"/>
            <a:endParaRPr lang="en-US" altLang="zh-CN" dirty="0"/>
          </a:p>
          <a:p>
            <a:pPr lvl="1"/>
            <a:endParaRPr lang="en-US" altLang="zh-CN" dirty="0"/>
          </a:p>
          <a:p>
            <a:pPr lvl="1"/>
            <a:endParaRPr lang="en-US" altLang="zh-CN" dirty="0"/>
          </a:p>
          <a:p>
            <a:pPr lvl="1">
              <a:buNone/>
            </a:pPr>
            <a:endParaRPr lang="en-US" altLang="zh-CN" dirty="0"/>
          </a:p>
          <a:p>
            <a:pPr lvl="2"/>
            <a:r>
              <a:rPr lang="zh-CN" altLang="en-US" dirty="0"/>
              <a:t>其中，</a:t>
            </a:r>
            <a:r>
              <a:rPr lang="en-US" altLang="zh-CN" i="1" dirty="0"/>
              <a:t>E</a:t>
            </a:r>
            <a:r>
              <a:rPr lang="en-US" altLang="zh-CN" dirty="0"/>
              <a:t>(</a:t>
            </a:r>
            <a:r>
              <a:rPr lang="en-US" altLang="zh-CN" i="1" dirty="0" err="1"/>
              <a:t>i</a:t>
            </a:r>
            <a:r>
              <a:rPr lang="en-US" altLang="zh-CN" dirty="0"/>
              <a:t>, </a:t>
            </a:r>
            <a:r>
              <a:rPr lang="en-US" altLang="zh-CN" i="1" dirty="0"/>
              <a:t>i</a:t>
            </a:r>
            <a:r>
              <a:rPr lang="en-US" altLang="zh-CN" dirty="0"/>
              <a:t>-1)</a:t>
            </a:r>
            <a:r>
              <a:rPr lang="zh-CN" altLang="en-US" dirty="0"/>
              <a:t>是针对以下输入的最优二叉搜索树</a:t>
            </a:r>
            <a:endParaRPr lang="en-US" altLang="zh-CN" dirty="0"/>
          </a:p>
          <a:p>
            <a:pPr lvl="1"/>
            <a:endParaRPr lang="en-US" altLang="zh-CN" dirty="0"/>
          </a:p>
          <a:p>
            <a:pPr lvl="1"/>
            <a:endParaRPr lang="en-US" altLang="zh-CN" dirty="0"/>
          </a:p>
          <a:p>
            <a:pPr lvl="1">
              <a:buNone/>
            </a:pPr>
            <a:r>
              <a:rPr lang="en-US" altLang="zh-CN" dirty="0"/>
              <a:t>   </a:t>
            </a:r>
          </a:p>
        </p:txBody>
      </p:sp>
      <p:graphicFrame>
        <p:nvGraphicFramePr>
          <p:cNvPr id="4" name="表格 3"/>
          <p:cNvGraphicFramePr>
            <a:graphicFrameLocks noGrp="1"/>
          </p:cNvGraphicFramePr>
          <p:nvPr/>
        </p:nvGraphicFramePr>
        <p:xfrm>
          <a:off x="1357290" y="2000240"/>
          <a:ext cx="6146613" cy="904835"/>
        </p:xfrm>
        <a:graphic>
          <a:graphicData uri="http://schemas.openxmlformats.org/drawingml/2006/table">
            <a:tbl>
              <a:tblPr firstRow="1" bandRow="1">
                <a:tableStyleId>{21E4AEA4-8DFA-4A89-87EB-49C32662AFE0}</a:tableStyleId>
              </a:tblPr>
              <a:tblGrid>
                <a:gridCol w="1576054">
                  <a:extLst>
                    <a:ext uri="{9D8B030D-6E8A-4147-A177-3AD203B41FA5}">
                      <a16:colId xmlns:a16="http://schemas.microsoft.com/office/drawing/2014/main" val="20000"/>
                    </a:ext>
                  </a:extLst>
                </a:gridCol>
                <a:gridCol w="1182042">
                  <a:extLst>
                    <a:ext uri="{9D8B030D-6E8A-4147-A177-3AD203B41FA5}">
                      <a16:colId xmlns:a16="http://schemas.microsoft.com/office/drawing/2014/main" val="20001"/>
                    </a:ext>
                  </a:extLst>
                </a:gridCol>
                <a:gridCol w="709225">
                  <a:extLst>
                    <a:ext uri="{9D8B030D-6E8A-4147-A177-3AD203B41FA5}">
                      <a16:colId xmlns:a16="http://schemas.microsoft.com/office/drawing/2014/main" val="20002"/>
                    </a:ext>
                  </a:extLst>
                </a:gridCol>
                <a:gridCol w="709225">
                  <a:extLst>
                    <a:ext uri="{9D8B030D-6E8A-4147-A177-3AD203B41FA5}">
                      <a16:colId xmlns:a16="http://schemas.microsoft.com/office/drawing/2014/main" val="20003"/>
                    </a:ext>
                  </a:extLst>
                </a:gridCol>
                <a:gridCol w="630422">
                  <a:extLst>
                    <a:ext uri="{9D8B030D-6E8A-4147-A177-3AD203B41FA5}">
                      <a16:colId xmlns:a16="http://schemas.microsoft.com/office/drawing/2014/main" val="20004"/>
                    </a:ext>
                  </a:extLst>
                </a:gridCol>
                <a:gridCol w="1339645">
                  <a:extLst>
                    <a:ext uri="{9D8B030D-6E8A-4147-A177-3AD203B41FA5}">
                      <a16:colId xmlns:a16="http://schemas.microsoft.com/office/drawing/2014/main" val="20005"/>
                    </a:ext>
                  </a:extLst>
                </a:gridCol>
              </a:tblGrid>
              <a:tr h="508595">
                <a:tc>
                  <a:txBody>
                    <a:bodyPr/>
                    <a:lstStyle/>
                    <a:p>
                      <a:r>
                        <a:rPr lang="en-US" altLang="zh-CN" dirty="0">
                          <a:latin typeface="Arial Unicode MS" pitchFamily="34" charset="-122"/>
                          <a:ea typeface="Arial Unicode MS" pitchFamily="34" charset="-122"/>
                          <a:cs typeface="Arial Unicode MS" pitchFamily="34" charset="-122"/>
                        </a:rPr>
                        <a:t>Node</a:t>
                      </a:r>
                      <a:endParaRPr lang="zh-CN" altLang="en-US" dirty="0">
                        <a:solidFill>
                          <a:schemeClr val="accent2">
                            <a:lumMod val="75000"/>
                          </a:schemeClr>
                        </a:solidFill>
                        <a:latin typeface="Arial Unicode MS" pitchFamily="34" charset="-122"/>
                        <a:ea typeface="Arial Unicode MS" pitchFamily="34" charset="-122"/>
                        <a:cs typeface="Arial Unicode MS" pitchFamily="34" charset="-122"/>
                      </a:endParaRPr>
                    </a:p>
                  </a:txBody>
                  <a:tcPr/>
                </a:tc>
                <a:tc>
                  <a:txBody>
                    <a:bodyPr/>
                    <a:lstStyle/>
                    <a:p>
                      <a:pPr algn="ctr"/>
                      <a:r>
                        <a:rPr lang="en-US" altLang="zh-CN" sz="2000" dirty="0">
                          <a:latin typeface="Times New Roman" pitchFamily="18" charset="0"/>
                          <a:ea typeface="Arial Unicode MS" pitchFamily="34" charset="-122"/>
                          <a:cs typeface="Times New Roman" pitchFamily="18" charset="0"/>
                        </a:rPr>
                        <a:t>(</a:t>
                      </a:r>
                      <a:r>
                        <a:rPr lang="en-US" altLang="zh-CN" sz="2000" i="1" dirty="0">
                          <a:latin typeface="Times New Roman" pitchFamily="18" charset="0"/>
                          <a:ea typeface="Arial Unicode MS" pitchFamily="34" charset="-122"/>
                          <a:cs typeface="Times New Roman" pitchFamily="18" charset="0"/>
                        </a:rPr>
                        <a:t>x</a:t>
                      </a:r>
                      <a:r>
                        <a:rPr lang="en-US" altLang="zh-CN" sz="2000" i="1" baseline="-25000" dirty="0">
                          <a:latin typeface="Times New Roman" pitchFamily="18" charset="0"/>
                          <a:ea typeface="Arial Unicode MS" pitchFamily="34" charset="-122"/>
                          <a:cs typeface="Times New Roman" pitchFamily="18" charset="0"/>
                        </a:rPr>
                        <a:t>i</a:t>
                      </a:r>
                      <a:r>
                        <a:rPr lang="en-US" altLang="zh-CN" sz="2000" baseline="-25000" dirty="0">
                          <a:latin typeface="Times New Roman" pitchFamily="18" charset="0"/>
                          <a:ea typeface="Arial Unicode MS" pitchFamily="34" charset="-122"/>
                          <a:cs typeface="Times New Roman" pitchFamily="18" charset="0"/>
                        </a:rPr>
                        <a:t>-1</a:t>
                      </a:r>
                      <a:r>
                        <a:rPr lang="en-US" altLang="zh-CN" sz="2000" dirty="0">
                          <a:latin typeface="Times New Roman" pitchFamily="18" charset="0"/>
                          <a:ea typeface="Arial Unicode MS" pitchFamily="34" charset="-122"/>
                          <a:cs typeface="Times New Roman" pitchFamily="18" charset="0"/>
                          <a:sym typeface="Symbol"/>
                        </a:rPr>
                        <a:t>,  </a:t>
                      </a:r>
                      <a:r>
                        <a:rPr lang="en-US" altLang="zh-CN" sz="2000" i="1" dirty="0">
                          <a:latin typeface="Times New Roman" pitchFamily="18" charset="0"/>
                          <a:ea typeface="Arial Unicode MS" pitchFamily="34" charset="-122"/>
                          <a:cs typeface="Times New Roman" pitchFamily="18" charset="0"/>
                          <a:sym typeface="Symbol"/>
                        </a:rPr>
                        <a:t>x</a:t>
                      </a:r>
                      <a:r>
                        <a:rPr lang="en-US" altLang="zh-CN" sz="2000" i="1" baseline="-25000" dirty="0">
                          <a:latin typeface="Times New Roman" pitchFamily="18" charset="0"/>
                          <a:ea typeface="Arial Unicode MS" pitchFamily="34" charset="-122"/>
                          <a:cs typeface="Times New Roman" pitchFamily="18" charset="0"/>
                          <a:sym typeface="Symbol"/>
                        </a:rPr>
                        <a:t>i</a:t>
                      </a:r>
                      <a:r>
                        <a:rPr lang="en-US" altLang="zh-CN" sz="2000" dirty="0">
                          <a:latin typeface="Times New Roman" pitchFamily="18" charset="0"/>
                          <a:ea typeface="Arial Unicode MS" pitchFamily="34" charset="-122"/>
                          <a:cs typeface="Times New Roman" pitchFamily="18" charset="0"/>
                          <a:sym typeface="Symbol"/>
                        </a:rPr>
                        <a:t>)</a:t>
                      </a:r>
                      <a:endParaRPr lang="zh-CN" altLang="en-US" sz="2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a:latin typeface="Times New Roman" pitchFamily="18" charset="0"/>
                          <a:ea typeface="Arial Unicode MS" pitchFamily="34" charset="-122"/>
                          <a:cs typeface="Times New Roman" pitchFamily="18" charset="0"/>
                        </a:rPr>
                        <a:t>x</a:t>
                      </a:r>
                      <a:r>
                        <a:rPr lang="en-US" altLang="zh-CN" sz="2000" i="1" baseline="-25000" dirty="0">
                          <a:latin typeface="Times New Roman" pitchFamily="18" charset="0"/>
                          <a:ea typeface="Arial Unicode MS" pitchFamily="34" charset="-122"/>
                          <a:cs typeface="Times New Roman" pitchFamily="18" charset="0"/>
                        </a:rPr>
                        <a:t>i</a:t>
                      </a:r>
                      <a:endParaRPr lang="zh-CN" altLang="en-US" sz="2000" i="1" baseline="-25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dirty="0">
                          <a:latin typeface="Times New Roman" pitchFamily="18" charset="0"/>
                          <a:ea typeface="Arial Unicode MS" pitchFamily="34" charset="-122"/>
                          <a:cs typeface="Times New Roman" pitchFamily="18" charset="0"/>
                        </a:rPr>
                        <a:t>…</a:t>
                      </a:r>
                      <a:endParaRPr lang="zh-CN" altLang="en-US" sz="2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err="1">
                          <a:latin typeface="Times New Roman" pitchFamily="18" charset="0"/>
                          <a:ea typeface="Arial Unicode MS" pitchFamily="34" charset="-122"/>
                          <a:cs typeface="Times New Roman" pitchFamily="18" charset="0"/>
                        </a:rPr>
                        <a:t>x</a:t>
                      </a:r>
                      <a:r>
                        <a:rPr lang="en-US" altLang="zh-CN" sz="2000" i="1" baseline="-25000" dirty="0" err="1">
                          <a:latin typeface="Times New Roman" pitchFamily="18" charset="0"/>
                          <a:ea typeface="Arial Unicode MS" pitchFamily="34" charset="-122"/>
                          <a:cs typeface="Times New Roman" pitchFamily="18" charset="0"/>
                        </a:rPr>
                        <a:t>j</a:t>
                      </a:r>
                      <a:endParaRPr lang="zh-CN" altLang="en-US" sz="2000" i="1" baseline="-25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dirty="0">
                          <a:latin typeface="Times New Roman" pitchFamily="18" charset="0"/>
                          <a:ea typeface="Arial Unicode MS" pitchFamily="34" charset="-122"/>
                          <a:cs typeface="Times New Roman" pitchFamily="18" charset="0"/>
                        </a:rPr>
                        <a:t>(</a:t>
                      </a:r>
                      <a:r>
                        <a:rPr lang="en-US" altLang="zh-CN" sz="2000" i="1" dirty="0" err="1">
                          <a:latin typeface="Times New Roman" pitchFamily="18" charset="0"/>
                          <a:ea typeface="Arial Unicode MS" pitchFamily="34" charset="-122"/>
                          <a:cs typeface="Times New Roman" pitchFamily="18" charset="0"/>
                        </a:rPr>
                        <a:t>x</a:t>
                      </a:r>
                      <a:r>
                        <a:rPr lang="en-US" altLang="zh-CN" sz="2000" i="1" baseline="-25000" dirty="0" err="1">
                          <a:latin typeface="Times New Roman" pitchFamily="18" charset="0"/>
                          <a:ea typeface="Arial Unicode MS" pitchFamily="34" charset="-122"/>
                          <a:cs typeface="Times New Roman" pitchFamily="18" charset="0"/>
                        </a:rPr>
                        <a:t>j</a:t>
                      </a:r>
                      <a:r>
                        <a:rPr lang="en-US" altLang="zh-CN" sz="2000" i="1" baseline="-25000" dirty="0">
                          <a:latin typeface="Times New Roman" pitchFamily="18" charset="0"/>
                          <a:ea typeface="Arial Unicode MS" pitchFamily="34" charset="-122"/>
                          <a:cs typeface="Times New Roman" pitchFamily="18" charset="0"/>
                        </a:rPr>
                        <a:t> </a:t>
                      </a:r>
                      <a:r>
                        <a:rPr lang="en-US" altLang="zh-CN" sz="2000" dirty="0">
                          <a:latin typeface="Times New Roman" pitchFamily="18" charset="0"/>
                          <a:ea typeface="Arial Unicode MS" pitchFamily="34" charset="-122"/>
                          <a:cs typeface="Times New Roman" pitchFamily="18" charset="0"/>
                        </a:rPr>
                        <a:t>,</a:t>
                      </a:r>
                      <a:r>
                        <a:rPr lang="en-US" altLang="zh-CN" sz="2000" baseline="0" dirty="0">
                          <a:latin typeface="Times New Roman" pitchFamily="18" charset="0"/>
                          <a:ea typeface="Arial Unicode MS" pitchFamily="34" charset="-122"/>
                          <a:cs typeface="Times New Roman" pitchFamily="18" charset="0"/>
                        </a:rPr>
                        <a:t> </a:t>
                      </a:r>
                      <a:r>
                        <a:rPr lang="en-US" altLang="zh-CN" sz="2000" i="1" baseline="0" dirty="0">
                          <a:latin typeface="Times New Roman" pitchFamily="18" charset="0"/>
                          <a:ea typeface="Arial Unicode MS" pitchFamily="34" charset="-122"/>
                          <a:cs typeface="Times New Roman" pitchFamily="18" charset="0"/>
                        </a:rPr>
                        <a:t>x</a:t>
                      </a:r>
                      <a:r>
                        <a:rPr lang="en-US" altLang="zh-CN" sz="2000" i="1" baseline="-25000" dirty="0">
                          <a:latin typeface="Times New Roman" pitchFamily="18" charset="0"/>
                          <a:ea typeface="Arial Unicode MS" pitchFamily="34" charset="-122"/>
                          <a:cs typeface="Times New Roman" pitchFamily="18" charset="0"/>
                        </a:rPr>
                        <a:t>j</a:t>
                      </a:r>
                      <a:r>
                        <a:rPr lang="en-US" altLang="zh-CN" sz="2000" baseline="-25000" dirty="0">
                          <a:latin typeface="Times New Roman" pitchFamily="18" charset="0"/>
                          <a:ea typeface="Arial Unicode MS" pitchFamily="34" charset="-122"/>
                          <a:cs typeface="Times New Roman" pitchFamily="18" charset="0"/>
                        </a:rPr>
                        <a:t>+1</a:t>
                      </a:r>
                      <a:r>
                        <a:rPr lang="en-US" altLang="zh-CN" sz="2000" dirty="0">
                          <a:latin typeface="Times New Roman" pitchFamily="18" charset="0"/>
                          <a:ea typeface="Arial Unicode MS" pitchFamily="34" charset="-122"/>
                          <a:cs typeface="Times New Roman" pitchFamily="18" charset="0"/>
                        </a:rPr>
                        <a:t>)</a:t>
                      </a:r>
                      <a:endParaRPr lang="zh-CN" altLang="en-US" sz="2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0"/>
                  </a:ext>
                </a:extLst>
              </a:tr>
              <a:tr h="348661">
                <a:tc>
                  <a:txBody>
                    <a:bodyPr/>
                    <a:lstStyle/>
                    <a:p>
                      <a:r>
                        <a:rPr lang="en-US" altLang="zh-CN" b="1" dirty="0">
                          <a:solidFill>
                            <a:schemeClr val="accent2">
                              <a:lumMod val="75000"/>
                            </a:schemeClr>
                          </a:solidFill>
                          <a:latin typeface="Arial Unicode MS" pitchFamily="34" charset="-122"/>
                          <a:ea typeface="Arial Unicode MS" pitchFamily="34" charset="-122"/>
                          <a:cs typeface="Arial Unicode MS" pitchFamily="34" charset="-122"/>
                        </a:rPr>
                        <a:t>Weight</a:t>
                      </a:r>
                      <a:endParaRPr lang="zh-CN" altLang="en-US" b="1" dirty="0">
                        <a:solidFill>
                          <a:schemeClr val="accent2">
                            <a:lumMod val="75000"/>
                          </a:schemeClr>
                        </a:solidFill>
                        <a:latin typeface="Arial Unicode MS" pitchFamily="34" charset="-122"/>
                        <a:ea typeface="Arial Unicode MS" pitchFamily="34" charset="-122"/>
                        <a:cs typeface="Arial Unicode MS" pitchFamily="34" charset="-122"/>
                      </a:endParaRPr>
                    </a:p>
                  </a:txBody>
                  <a:tcPr/>
                </a:tc>
                <a:tc>
                  <a:txBody>
                    <a:bodyPr/>
                    <a:lstStyle/>
                    <a:p>
                      <a:pPr algn="ctr"/>
                      <a:r>
                        <a:rPr lang="en-US" altLang="zh-CN" sz="2000" i="1" dirty="0">
                          <a:latin typeface="Times New Roman" pitchFamily="18" charset="0"/>
                          <a:ea typeface="Arial Unicode MS" pitchFamily="34" charset="-122"/>
                          <a:cs typeface="Times New Roman" pitchFamily="18" charset="0"/>
                        </a:rPr>
                        <a:t>q</a:t>
                      </a:r>
                      <a:r>
                        <a:rPr lang="en-US" altLang="zh-CN" sz="2000" i="1" baseline="-25000" dirty="0">
                          <a:latin typeface="Times New Roman" pitchFamily="18" charset="0"/>
                          <a:ea typeface="Arial Unicode MS" pitchFamily="34" charset="-122"/>
                          <a:cs typeface="Times New Roman" pitchFamily="18" charset="0"/>
                        </a:rPr>
                        <a:t>i</a:t>
                      </a:r>
                      <a:r>
                        <a:rPr lang="en-US" altLang="zh-CN" sz="2000" baseline="-25000" dirty="0">
                          <a:latin typeface="Times New Roman" pitchFamily="18" charset="0"/>
                          <a:ea typeface="Arial Unicode MS" pitchFamily="34" charset="-122"/>
                          <a:cs typeface="Times New Roman" pitchFamily="18" charset="0"/>
                        </a:rPr>
                        <a:t>-1</a:t>
                      </a:r>
                      <a:endParaRPr lang="zh-CN" altLang="en-US" sz="2000" baseline="-25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a:latin typeface="Times New Roman" pitchFamily="18" charset="0"/>
                          <a:ea typeface="Arial Unicode MS" pitchFamily="34" charset="-122"/>
                          <a:cs typeface="Times New Roman" pitchFamily="18" charset="0"/>
                        </a:rPr>
                        <a:t>p</a:t>
                      </a:r>
                      <a:r>
                        <a:rPr lang="en-US" altLang="zh-CN" sz="2000" i="1" baseline="-25000" dirty="0">
                          <a:latin typeface="Times New Roman" pitchFamily="18" charset="0"/>
                          <a:ea typeface="Arial Unicode MS" pitchFamily="34" charset="-122"/>
                          <a:cs typeface="Times New Roman" pitchFamily="18" charset="0"/>
                        </a:rPr>
                        <a:t>i</a:t>
                      </a:r>
                      <a:endParaRPr lang="zh-CN" altLang="en-US" sz="2000" i="1" baseline="-25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dirty="0">
                          <a:latin typeface="Times New Roman" pitchFamily="18" charset="0"/>
                          <a:ea typeface="Arial Unicode MS" pitchFamily="34" charset="-122"/>
                          <a:cs typeface="Times New Roman" pitchFamily="18" charset="0"/>
                        </a:rPr>
                        <a:t>…</a:t>
                      </a:r>
                      <a:endParaRPr lang="zh-CN" altLang="en-US" sz="2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err="1">
                          <a:latin typeface="Times New Roman" pitchFamily="18" charset="0"/>
                          <a:ea typeface="Arial Unicode MS" pitchFamily="34" charset="-122"/>
                          <a:cs typeface="Times New Roman" pitchFamily="18" charset="0"/>
                        </a:rPr>
                        <a:t>p</a:t>
                      </a:r>
                      <a:r>
                        <a:rPr lang="en-US" altLang="zh-CN" sz="2000" i="1" baseline="-25000" dirty="0" err="1">
                          <a:latin typeface="Times New Roman" pitchFamily="18" charset="0"/>
                          <a:ea typeface="Arial Unicode MS" pitchFamily="34" charset="-122"/>
                          <a:cs typeface="Times New Roman" pitchFamily="18" charset="0"/>
                        </a:rPr>
                        <a:t>j</a:t>
                      </a:r>
                      <a:endParaRPr lang="zh-CN" altLang="en-US" sz="2000" i="1" baseline="-25000" dirty="0">
                        <a:latin typeface="Times New Roman" pitchFamily="18" charset="0"/>
                        <a:ea typeface="Arial Unicode MS" pitchFamily="34" charset="-122"/>
                        <a:cs typeface="Times New Roman" pitchFamily="18" charset="0"/>
                      </a:endParaRPr>
                    </a:p>
                  </a:txBody>
                  <a:tcPr/>
                </a:tc>
                <a:tc>
                  <a:txBody>
                    <a:bodyPr/>
                    <a:lstStyle/>
                    <a:p>
                      <a:pPr algn="ctr"/>
                      <a:r>
                        <a:rPr lang="en-US" altLang="zh-CN" sz="2000" i="1" dirty="0" err="1">
                          <a:latin typeface="Times New Roman" pitchFamily="18" charset="0"/>
                          <a:ea typeface="Arial Unicode MS" pitchFamily="34" charset="-122"/>
                          <a:cs typeface="Times New Roman" pitchFamily="18" charset="0"/>
                        </a:rPr>
                        <a:t>q</a:t>
                      </a:r>
                      <a:r>
                        <a:rPr lang="en-US" altLang="zh-CN" sz="2000" i="1" baseline="-25000" dirty="0" err="1">
                          <a:latin typeface="Times New Roman" pitchFamily="18" charset="0"/>
                          <a:ea typeface="Arial Unicode MS" pitchFamily="34" charset="-122"/>
                          <a:cs typeface="Times New Roman" pitchFamily="18" charset="0"/>
                        </a:rPr>
                        <a:t>j</a:t>
                      </a:r>
                      <a:endParaRPr lang="zh-CN" altLang="en-US" sz="2000" i="1" baseline="-25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1"/>
                  </a:ext>
                </a:extLst>
              </a:tr>
            </a:tbl>
          </a:graphicData>
        </a:graphic>
      </p:graphicFrame>
      <p:graphicFrame>
        <p:nvGraphicFramePr>
          <p:cNvPr id="79876" name="Object 4"/>
          <p:cNvGraphicFramePr>
            <a:graphicFrameLocks noChangeAspect="1"/>
          </p:cNvGraphicFramePr>
          <p:nvPr/>
        </p:nvGraphicFramePr>
        <p:xfrm>
          <a:off x="857224" y="3929066"/>
          <a:ext cx="7286677" cy="1008338"/>
        </p:xfrm>
        <a:graphic>
          <a:graphicData uri="http://schemas.openxmlformats.org/presentationml/2006/ole">
            <mc:AlternateContent xmlns:mc="http://schemas.openxmlformats.org/markup-compatibility/2006">
              <mc:Choice xmlns:v="urn:schemas-microsoft-com:vml" Requires="v">
                <p:oleObj spid="_x0000_s81187" name="Equation" r:id="rId3" imgW="4762440" imgH="660240" progId="Equation.3">
                  <p:embed/>
                </p:oleObj>
              </mc:Choice>
              <mc:Fallback>
                <p:oleObj name="Equation" r:id="rId3" imgW="4762440" imgH="66024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24" y="3929066"/>
                        <a:ext cx="7286677" cy="1008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表格 7"/>
          <p:cNvGraphicFramePr>
            <a:graphicFrameLocks noGrp="1"/>
          </p:cNvGraphicFramePr>
          <p:nvPr/>
        </p:nvGraphicFramePr>
        <p:xfrm>
          <a:off x="2500298" y="5786454"/>
          <a:ext cx="2758096" cy="904835"/>
        </p:xfrm>
        <a:graphic>
          <a:graphicData uri="http://schemas.openxmlformats.org/drawingml/2006/table">
            <a:tbl>
              <a:tblPr firstRow="1" bandRow="1">
                <a:tableStyleId>{21E4AEA4-8DFA-4A89-87EB-49C32662AFE0}</a:tableStyleId>
              </a:tblPr>
              <a:tblGrid>
                <a:gridCol w="1576054">
                  <a:extLst>
                    <a:ext uri="{9D8B030D-6E8A-4147-A177-3AD203B41FA5}">
                      <a16:colId xmlns:a16="http://schemas.microsoft.com/office/drawing/2014/main" val="20000"/>
                    </a:ext>
                  </a:extLst>
                </a:gridCol>
                <a:gridCol w="1182042">
                  <a:extLst>
                    <a:ext uri="{9D8B030D-6E8A-4147-A177-3AD203B41FA5}">
                      <a16:colId xmlns:a16="http://schemas.microsoft.com/office/drawing/2014/main" val="20001"/>
                    </a:ext>
                  </a:extLst>
                </a:gridCol>
              </a:tblGrid>
              <a:tr h="508595">
                <a:tc>
                  <a:txBody>
                    <a:bodyPr/>
                    <a:lstStyle/>
                    <a:p>
                      <a:r>
                        <a:rPr lang="en-US" altLang="zh-CN" dirty="0">
                          <a:latin typeface="Arial Unicode MS" pitchFamily="34" charset="-122"/>
                          <a:ea typeface="Arial Unicode MS" pitchFamily="34" charset="-122"/>
                          <a:cs typeface="Arial Unicode MS" pitchFamily="34" charset="-122"/>
                        </a:rPr>
                        <a:t>Node</a:t>
                      </a:r>
                      <a:endParaRPr lang="zh-CN" altLang="en-US" dirty="0">
                        <a:solidFill>
                          <a:schemeClr val="accent2">
                            <a:lumMod val="75000"/>
                          </a:schemeClr>
                        </a:solidFill>
                        <a:latin typeface="Arial Unicode MS" pitchFamily="34" charset="-122"/>
                        <a:ea typeface="Arial Unicode MS" pitchFamily="34" charset="-122"/>
                        <a:cs typeface="Arial Unicode MS" pitchFamily="34" charset="-122"/>
                      </a:endParaRPr>
                    </a:p>
                  </a:txBody>
                  <a:tcPr/>
                </a:tc>
                <a:tc>
                  <a:txBody>
                    <a:bodyPr/>
                    <a:lstStyle/>
                    <a:p>
                      <a:pPr algn="ctr"/>
                      <a:r>
                        <a:rPr lang="en-US" altLang="zh-CN" sz="2000" dirty="0">
                          <a:latin typeface="Times New Roman" pitchFamily="18" charset="0"/>
                          <a:ea typeface="Arial Unicode MS" pitchFamily="34" charset="-122"/>
                          <a:cs typeface="Times New Roman" pitchFamily="18" charset="0"/>
                        </a:rPr>
                        <a:t>(</a:t>
                      </a:r>
                      <a:r>
                        <a:rPr lang="en-US" altLang="zh-CN" sz="2000" i="1" dirty="0">
                          <a:latin typeface="Times New Roman" pitchFamily="18" charset="0"/>
                          <a:ea typeface="Arial Unicode MS" pitchFamily="34" charset="-122"/>
                          <a:cs typeface="Times New Roman" pitchFamily="18" charset="0"/>
                        </a:rPr>
                        <a:t>x</a:t>
                      </a:r>
                      <a:r>
                        <a:rPr lang="en-US" altLang="zh-CN" sz="2000" i="1" baseline="-25000" dirty="0">
                          <a:latin typeface="Times New Roman" pitchFamily="18" charset="0"/>
                          <a:ea typeface="Arial Unicode MS" pitchFamily="34" charset="-122"/>
                          <a:cs typeface="Times New Roman" pitchFamily="18" charset="0"/>
                        </a:rPr>
                        <a:t>i</a:t>
                      </a:r>
                      <a:r>
                        <a:rPr lang="en-US" altLang="zh-CN" sz="2000" baseline="-25000" dirty="0">
                          <a:latin typeface="Times New Roman" pitchFamily="18" charset="0"/>
                          <a:ea typeface="Arial Unicode MS" pitchFamily="34" charset="-122"/>
                          <a:cs typeface="Times New Roman" pitchFamily="18" charset="0"/>
                        </a:rPr>
                        <a:t>-1</a:t>
                      </a:r>
                      <a:r>
                        <a:rPr lang="en-US" altLang="zh-CN" sz="2000" dirty="0">
                          <a:latin typeface="Times New Roman" pitchFamily="18" charset="0"/>
                          <a:ea typeface="Arial Unicode MS" pitchFamily="34" charset="-122"/>
                          <a:cs typeface="Times New Roman" pitchFamily="18" charset="0"/>
                          <a:sym typeface="Symbol"/>
                        </a:rPr>
                        <a:t>,  </a:t>
                      </a:r>
                      <a:r>
                        <a:rPr lang="en-US" altLang="zh-CN" sz="2000" i="1" dirty="0">
                          <a:latin typeface="Times New Roman" pitchFamily="18" charset="0"/>
                          <a:ea typeface="Arial Unicode MS" pitchFamily="34" charset="-122"/>
                          <a:cs typeface="Times New Roman" pitchFamily="18" charset="0"/>
                          <a:sym typeface="Symbol"/>
                        </a:rPr>
                        <a:t>x</a:t>
                      </a:r>
                      <a:r>
                        <a:rPr lang="en-US" altLang="zh-CN" sz="2000" i="1" baseline="-25000" dirty="0">
                          <a:latin typeface="Times New Roman" pitchFamily="18" charset="0"/>
                          <a:ea typeface="Arial Unicode MS" pitchFamily="34" charset="-122"/>
                          <a:cs typeface="Times New Roman" pitchFamily="18" charset="0"/>
                          <a:sym typeface="Symbol"/>
                        </a:rPr>
                        <a:t>i</a:t>
                      </a:r>
                      <a:r>
                        <a:rPr lang="en-US" altLang="zh-CN" sz="2000" dirty="0">
                          <a:latin typeface="Times New Roman" pitchFamily="18" charset="0"/>
                          <a:ea typeface="Arial Unicode MS" pitchFamily="34" charset="-122"/>
                          <a:cs typeface="Times New Roman" pitchFamily="18" charset="0"/>
                          <a:sym typeface="Symbol"/>
                        </a:rPr>
                        <a:t>)</a:t>
                      </a:r>
                      <a:endParaRPr lang="zh-CN" altLang="en-US" sz="2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0"/>
                  </a:ext>
                </a:extLst>
              </a:tr>
              <a:tr h="348661">
                <a:tc>
                  <a:txBody>
                    <a:bodyPr/>
                    <a:lstStyle/>
                    <a:p>
                      <a:r>
                        <a:rPr lang="en-US" altLang="zh-CN" b="1" dirty="0">
                          <a:solidFill>
                            <a:schemeClr val="accent2">
                              <a:lumMod val="75000"/>
                            </a:schemeClr>
                          </a:solidFill>
                          <a:latin typeface="Arial Unicode MS" pitchFamily="34" charset="-122"/>
                          <a:ea typeface="Arial Unicode MS" pitchFamily="34" charset="-122"/>
                          <a:cs typeface="Arial Unicode MS" pitchFamily="34" charset="-122"/>
                        </a:rPr>
                        <a:t>Weight</a:t>
                      </a:r>
                      <a:endParaRPr lang="zh-CN" altLang="en-US" b="1" dirty="0">
                        <a:solidFill>
                          <a:schemeClr val="accent2">
                            <a:lumMod val="75000"/>
                          </a:schemeClr>
                        </a:solidFill>
                        <a:latin typeface="Arial Unicode MS" pitchFamily="34" charset="-122"/>
                        <a:ea typeface="Arial Unicode MS" pitchFamily="34" charset="-122"/>
                        <a:cs typeface="Arial Unicode MS" pitchFamily="34" charset="-122"/>
                      </a:endParaRPr>
                    </a:p>
                  </a:txBody>
                  <a:tcPr/>
                </a:tc>
                <a:tc>
                  <a:txBody>
                    <a:bodyPr/>
                    <a:lstStyle/>
                    <a:p>
                      <a:pPr algn="ctr"/>
                      <a:r>
                        <a:rPr lang="en-US" altLang="zh-CN" sz="2000" i="1" dirty="0">
                          <a:latin typeface="Times New Roman" pitchFamily="18" charset="0"/>
                          <a:ea typeface="Arial Unicode MS" pitchFamily="34" charset="-122"/>
                          <a:cs typeface="Times New Roman" pitchFamily="18" charset="0"/>
                        </a:rPr>
                        <a:t>q</a:t>
                      </a:r>
                      <a:r>
                        <a:rPr lang="en-US" altLang="zh-CN" sz="2000" i="1" baseline="-25000" dirty="0">
                          <a:latin typeface="Times New Roman" pitchFamily="18" charset="0"/>
                          <a:ea typeface="Arial Unicode MS" pitchFamily="34" charset="-122"/>
                          <a:cs typeface="Times New Roman" pitchFamily="18" charset="0"/>
                        </a:rPr>
                        <a:t>i</a:t>
                      </a:r>
                      <a:r>
                        <a:rPr lang="en-US" altLang="zh-CN" sz="2000" baseline="-25000" dirty="0">
                          <a:latin typeface="Times New Roman" pitchFamily="18" charset="0"/>
                          <a:ea typeface="Arial Unicode MS" pitchFamily="34" charset="-122"/>
                          <a:cs typeface="Times New Roman" pitchFamily="18" charset="0"/>
                        </a:rPr>
                        <a:t>-1</a:t>
                      </a:r>
                      <a:endParaRPr lang="zh-CN" altLang="en-US" sz="2000" baseline="-25000" dirty="0">
                        <a:latin typeface="Times New Roman" pitchFamily="18" charset="0"/>
                        <a:ea typeface="Arial Unicode MS" pitchFamily="34" charset="-122"/>
                        <a:cs typeface="Times New Roman" pitchFamily="18" charset="0"/>
                      </a:endParaRPr>
                    </a:p>
                  </a:txBody>
                  <a:tcPr/>
                </a:tc>
                <a:extLst>
                  <a:ext uri="{0D108BD9-81ED-4DB2-BD59-A6C34878D82A}">
                    <a16:rowId xmlns:a16="http://schemas.microsoft.com/office/drawing/2014/main" val="10001"/>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最优二叉搜索树</a:t>
            </a:r>
          </a:p>
        </p:txBody>
      </p:sp>
      <p:sp>
        <p:nvSpPr>
          <p:cNvPr id="3" name="内容占位符 2"/>
          <p:cNvSpPr>
            <a:spLocks noGrp="1"/>
          </p:cNvSpPr>
          <p:nvPr>
            <p:ph idx="1"/>
          </p:nvPr>
        </p:nvSpPr>
        <p:spPr/>
        <p:txBody>
          <a:bodyPr/>
          <a:lstStyle/>
          <a:p>
            <a:r>
              <a:rPr lang="zh-CN" altLang="en-US" dirty="0"/>
              <a:t>重叠子问题</a:t>
            </a:r>
          </a:p>
        </p:txBody>
      </p:sp>
      <p:pic>
        <p:nvPicPr>
          <p:cNvPr id="81922" name="Picture 2"/>
          <p:cNvPicPr>
            <a:picLocks noChangeAspect="1" noChangeArrowheads="1"/>
          </p:cNvPicPr>
          <p:nvPr/>
        </p:nvPicPr>
        <p:blipFill>
          <a:blip r:embed="rId3"/>
          <a:srcRect/>
          <a:stretch>
            <a:fillRect/>
          </a:stretch>
        </p:blipFill>
        <p:spPr bwMode="auto">
          <a:xfrm>
            <a:off x="2071670" y="2357430"/>
            <a:ext cx="4352925" cy="2324100"/>
          </a:xfrm>
          <a:prstGeom prst="rect">
            <a:avLst/>
          </a:prstGeom>
          <a:noFill/>
          <a:ln w="9525">
            <a:noFill/>
            <a:miter lim="800000"/>
            <a:headEnd/>
            <a:tailEnd/>
          </a:ln>
          <a:effectLst/>
        </p:spPr>
      </p:pic>
      <p:graphicFrame>
        <p:nvGraphicFramePr>
          <p:cNvPr id="83969" name="Object 1"/>
          <p:cNvGraphicFramePr>
            <a:graphicFrameLocks noChangeAspect="1"/>
          </p:cNvGraphicFramePr>
          <p:nvPr/>
        </p:nvGraphicFramePr>
        <p:xfrm>
          <a:off x="1214414" y="5357826"/>
          <a:ext cx="6715172" cy="929629"/>
        </p:xfrm>
        <a:graphic>
          <a:graphicData uri="http://schemas.openxmlformats.org/presentationml/2006/ole">
            <mc:AlternateContent xmlns:mc="http://schemas.openxmlformats.org/markup-compatibility/2006">
              <mc:Choice xmlns:v="urn:schemas-microsoft-com:vml" Requires="v">
                <p:oleObj spid="_x0000_s84256" name="Equation" r:id="rId4" imgW="4762440" imgH="660240" progId="Equation.3">
                  <p:embed/>
                </p:oleObj>
              </mc:Choice>
              <mc:Fallback>
                <p:oleObj name="Equation" r:id="rId4" imgW="4762440" imgH="660240" progId="Equation.3">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4414" y="5357826"/>
                        <a:ext cx="6715172" cy="9296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矩阵连乘问题</a:t>
            </a:r>
          </a:p>
        </p:txBody>
      </p:sp>
      <p:sp>
        <p:nvSpPr>
          <p:cNvPr id="3" name="内容占位符 2"/>
          <p:cNvSpPr>
            <a:spLocks noGrp="1"/>
          </p:cNvSpPr>
          <p:nvPr>
            <p:ph idx="1"/>
          </p:nvPr>
        </p:nvSpPr>
        <p:spPr/>
        <p:txBody>
          <a:bodyPr/>
          <a:lstStyle/>
          <a:p>
            <a:r>
              <a:rPr lang="zh-CN" altLang="en-US" dirty="0"/>
              <a:t>问题定义</a:t>
            </a:r>
            <a:endParaRPr lang="en-US" altLang="zh-CN" dirty="0"/>
          </a:p>
          <a:p>
            <a:pPr lvl="1"/>
            <a:r>
              <a:rPr lang="zh-CN" altLang="en-US" dirty="0">
                <a:latin typeface="+mn-ea"/>
              </a:rPr>
              <a:t>若一个矩阵的计算次序确定，即该连乘积已完全加括号，反复调用</a:t>
            </a:r>
            <a:r>
              <a:rPr lang="en-US" altLang="zh-CN" dirty="0">
                <a:latin typeface="+mn-ea"/>
              </a:rPr>
              <a:t>2</a:t>
            </a:r>
            <a:r>
              <a:rPr lang="zh-CN" altLang="en-US" dirty="0">
                <a:latin typeface="+mn-ea"/>
              </a:rPr>
              <a:t>个矩阵乘法法则来计算</a:t>
            </a:r>
            <a:endParaRPr lang="en-US" altLang="zh-CN" dirty="0">
              <a:latin typeface="+mn-ea"/>
            </a:endParaRPr>
          </a:p>
          <a:p>
            <a:pPr lvl="1"/>
            <a:r>
              <a:rPr lang="zh-CN" altLang="en-US" dirty="0"/>
              <a:t>比如</a:t>
            </a:r>
            <a:r>
              <a:rPr lang="en-US" altLang="zh-CN" dirty="0"/>
              <a:t>A</a:t>
            </a:r>
            <a:r>
              <a:rPr lang="en-US" altLang="zh-CN" baseline="-25000" dirty="0"/>
              <a:t>1</a:t>
            </a:r>
            <a:r>
              <a:rPr lang="en-US" altLang="zh-CN" dirty="0"/>
              <a:t> A</a:t>
            </a:r>
            <a:r>
              <a:rPr lang="en-US" altLang="zh-CN" baseline="-25000" dirty="0"/>
              <a:t>2</a:t>
            </a:r>
            <a:r>
              <a:rPr lang="en-US" altLang="zh-CN" dirty="0"/>
              <a:t> A</a:t>
            </a:r>
            <a:r>
              <a:rPr lang="en-US" altLang="zh-CN" baseline="-25000" dirty="0"/>
              <a:t>3</a:t>
            </a:r>
            <a:r>
              <a:rPr lang="en-US" altLang="zh-CN" dirty="0"/>
              <a:t> A</a:t>
            </a:r>
            <a:r>
              <a:rPr lang="en-US" altLang="zh-CN" baseline="-25000" dirty="0"/>
              <a:t>4</a:t>
            </a:r>
            <a:r>
              <a:rPr lang="zh-CN" altLang="en-US" dirty="0"/>
              <a:t>有以下五种完全加括号方式：</a:t>
            </a:r>
            <a:endParaRPr lang="en-US" altLang="zh-CN" dirty="0"/>
          </a:p>
          <a:p>
            <a:pPr marL="457200" lvl="1" indent="0">
              <a:buNone/>
            </a:pPr>
            <a:r>
              <a:rPr lang="en-US" altLang="zh-CN" dirty="0"/>
              <a:t>           ((A</a:t>
            </a:r>
            <a:r>
              <a:rPr lang="en-US" altLang="zh-CN" baseline="-25000" dirty="0"/>
              <a:t>1</a:t>
            </a:r>
            <a:r>
              <a:rPr lang="en-US" altLang="zh-CN" dirty="0"/>
              <a:t> A</a:t>
            </a:r>
            <a:r>
              <a:rPr lang="en-US" altLang="zh-CN" baseline="-25000" dirty="0"/>
              <a:t>2</a:t>
            </a:r>
            <a:r>
              <a:rPr lang="en-US" altLang="zh-CN" dirty="0"/>
              <a:t> ) (A</a:t>
            </a:r>
            <a:r>
              <a:rPr lang="en-US" altLang="zh-CN" baseline="-25000" dirty="0"/>
              <a:t>3</a:t>
            </a:r>
            <a:r>
              <a:rPr lang="en-US" altLang="zh-CN" dirty="0"/>
              <a:t> A</a:t>
            </a:r>
            <a:r>
              <a:rPr lang="en-US" altLang="zh-CN" baseline="-25000" dirty="0"/>
              <a:t>4</a:t>
            </a:r>
            <a:r>
              <a:rPr lang="en-US" altLang="zh-CN" dirty="0"/>
              <a:t> ))</a:t>
            </a:r>
          </a:p>
          <a:p>
            <a:pPr marL="457200" lvl="1" indent="0">
              <a:buNone/>
            </a:pPr>
            <a:r>
              <a:rPr lang="en-US" altLang="zh-CN" dirty="0"/>
              <a:t>           (A</a:t>
            </a:r>
            <a:r>
              <a:rPr lang="en-US" altLang="zh-CN" baseline="-25000" dirty="0"/>
              <a:t>1</a:t>
            </a:r>
            <a:r>
              <a:rPr lang="en-US" altLang="zh-CN" dirty="0"/>
              <a:t> </a:t>
            </a:r>
            <a:r>
              <a:rPr lang="en-US" altLang="zh-CN" dirty="0">
                <a:solidFill>
                  <a:srgbClr val="FF0000"/>
                </a:solidFill>
              </a:rPr>
              <a:t>((A</a:t>
            </a:r>
            <a:r>
              <a:rPr lang="en-US" altLang="zh-CN" baseline="-25000" dirty="0">
                <a:solidFill>
                  <a:srgbClr val="FF0000"/>
                </a:solidFill>
              </a:rPr>
              <a:t>2</a:t>
            </a:r>
            <a:r>
              <a:rPr lang="en-US" altLang="zh-CN" dirty="0">
                <a:solidFill>
                  <a:srgbClr val="FF0000"/>
                </a:solidFill>
              </a:rPr>
              <a:t> A</a:t>
            </a:r>
            <a:r>
              <a:rPr lang="en-US" altLang="zh-CN" baseline="-25000" dirty="0">
                <a:solidFill>
                  <a:srgbClr val="FF0000"/>
                </a:solidFill>
              </a:rPr>
              <a:t>3</a:t>
            </a:r>
            <a:r>
              <a:rPr lang="en-US" altLang="zh-CN" dirty="0">
                <a:solidFill>
                  <a:srgbClr val="FF0000"/>
                </a:solidFill>
              </a:rPr>
              <a:t>) A</a:t>
            </a:r>
            <a:r>
              <a:rPr lang="en-US" altLang="zh-CN" baseline="-25000" dirty="0">
                <a:solidFill>
                  <a:srgbClr val="FF0000"/>
                </a:solidFill>
              </a:rPr>
              <a:t>4</a:t>
            </a:r>
            <a:r>
              <a:rPr lang="en-US" altLang="zh-CN" dirty="0">
                <a:solidFill>
                  <a:srgbClr val="FF0000"/>
                </a:solidFill>
              </a:rPr>
              <a:t>)</a:t>
            </a:r>
            <a:r>
              <a:rPr lang="en-US" altLang="zh-CN" dirty="0"/>
              <a:t>)</a:t>
            </a:r>
          </a:p>
          <a:p>
            <a:pPr marL="457200" lvl="1" indent="0">
              <a:buNone/>
            </a:pPr>
            <a:r>
              <a:rPr lang="en-US" altLang="zh-CN" dirty="0"/>
              <a:t>           (</a:t>
            </a:r>
            <a:r>
              <a:rPr lang="en-US" altLang="zh-CN" dirty="0">
                <a:solidFill>
                  <a:srgbClr val="FF0000"/>
                </a:solidFill>
              </a:rPr>
              <a:t>(A</a:t>
            </a:r>
            <a:r>
              <a:rPr lang="en-US" altLang="zh-CN" baseline="-25000" dirty="0">
                <a:solidFill>
                  <a:srgbClr val="FF0000"/>
                </a:solidFill>
              </a:rPr>
              <a:t>1</a:t>
            </a:r>
            <a:r>
              <a:rPr lang="en-US" altLang="zh-CN" dirty="0">
                <a:solidFill>
                  <a:srgbClr val="FF0000"/>
                </a:solidFill>
              </a:rPr>
              <a:t> (A</a:t>
            </a:r>
            <a:r>
              <a:rPr lang="en-US" altLang="zh-CN" baseline="-25000" dirty="0">
                <a:solidFill>
                  <a:srgbClr val="FF0000"/>
                </a:solidFill>
              </a:rPr>
              <a:t>2</a:t>
            </a:r>
            <a:r>
              <a:rPr lang="en-US" altLang="zh-CN" dirty="0">
                <a:solidFill>
                  <a:srgbClr val="FF0000"/>
                </a:solidFill>
              </a:rPr>
              <a:t> A</a:t>
            </a:r>
            <a:r>
              <a:rPr lang="en-US" altLang="zh-CN" baseline="-25000" dirty="0">
                <a:solidFill>
                  <a:srgbClr val="FF0000"/>
                </a:solidFill>
              </a:rPr>
              <a:t>3</a:t>
            </a:r>
            <a:r>
              <a:rPr lang="en-US" altLang="zh-CN" dirty="0">
                <a:solidFill>
                  <a:srgbClr val="FF0000"/>
                </a:solidFill>
              </a:rPr>
              <a:t>)) </a:t>
            </a:r>
            <a:r>
              <a:rPr lang="en-US" altLang="zh-CN" dirty="0"/>
              <a:t>A</a:t>
            </a:r>
            <a:r>
              <a:rPr lang="en-US" altLang="zh-CN" baseline="-25000" dirty="0"/>
              <a:t>4</a:t>
            </a:r>
            <a:r>
              <a:rPr lang="en-US" altLang="zh-CN" dirty="0"/>
              <a:t>)</a:t>
            </a:r>
          </a:p>
          <a:p>
            <a:pPr marL="457200" lvl="1" indent="0">
              <a:buNone/>
            </a:pPr>
            <a:r>
              <a:rPr lang="en-US" altLang="zh-CN" dirty="0"/>
              <a:t>           (A</a:t>
            </a:r>
            <a:r>
              <a:rPr lang="en-US" altLang="zh-CN" baseline="-25000" dirty="0"/>
              <a:t>1</a:t>
            </a:r>
            <a:r>
              <a:rPr lang="en-US" altLang="zh-CN" dirty="0"/>
              <a:t> </a:t>
            </a:r>
            <a:r>
              <a:rPr lang="en-US" altLang="zh-CN" dirty="0">
                <a:solidFill>
                  <a:srgbClr val="FF0000"/>
                </a:solidFill>
              </a:rPr>
              <a:t>(A</a:t>
            </a:r>
            <a:r>
              <a:rPr lang="en-US" altLang="zh-CN" baseline="-25000" dirty="0">
                <a:solidFill>
                  <a:srgbClr val="FF0000"/>
                </a:solidFill>
              </a:rPr>
              <a:t>2</a:t>
            </a:r>
            <a:r>
              <a:rPr lang="en-US" altLang="zh-CN" dirty="0">
                <a:solidFill>
                  <a:srgbClr val="FF0000"/>
                </a:solidFill>
              </a:rPr>
              <a:t> (A</a:t>
            </a:r>
            <a:r>
              <a:rPr lang="en-US" altLang="zh-CN" baseline="-25000" dirty="0">
                <a:solidFill>
                  <a:srgbClr val="FF0000"/>
                </a:solidFill>
              </a:rPr>
              <a:t>3</a:t>
            </a:r>
            <a:r>
              <a:rPr lang="en-US" altLang="zh-CN" dirty="0">
                <a:solidFill>
                  <a:srgbClr val="FF0000"/>
                </a:solidFill>
              </a:rPr>
              <a:t> A</a:t>
            </a:r>
            <a:r>
              <a:rPr lang="en-US" altLang="zh-CN" baseline="-25000" dirty="0">
                <a:solidFill>
                  <a:srgbClr val="FF0000"/>
                </a:solidFill>
              </a:rPr>
              <a:t>4</a:t>
            </a:r>
            <a:r>
              <a:rPr lang="en-US" altLang="zh-CN" dirty="0">
                <a:solidFill>
                  <a:srgbClr val="FF0000"/>
                </a:solidFill>
              </a:rPr>
              <a:t> ))</a:t>
            </a:r>
            <a:r>
              <a:rPr lang="en-US" altLang="zh-CN" dirty="0"/>
              <a:t>)</a:t>
            </a:r>
          </a:p>
          <a:p>
            <a:pPr marL="457200" lvl="1" indent="0">
              <a:buNone/>
            </a:pPr>
            <a:r>
              <a:rPr lang="en-US" altLang="zh-CN" dirty="0"/>
              <a:t>           (</a:t>
            </a:r>
            <a:r>
              <a:rPr lang="en-US" altLang="zh-CN" dirty="0">
                <a:solidFill>
                  <a:srgbClr val="FF0000"/>
                </a:solidFill>
              </a:rPr>
              <a:t>((A</a:t>
            </a:r>
            <a:r>
              <a:rPr lang="en-US" altLang="zh-CN" baseline="-25000" dirty="0">
                <a:solidFill>
                  <a:srgbClr val="FF0000"/>
                </a:solidFill>
              </a:rPr>
              <a:t>1</a:t>
            </a:r>
            <a:r>
              <a:rPr lang="en-US" altLang="zh-CN" dirty="0">
                <a:solidFill>
                  <a:srgbClr val="FF0000"/>
                </a:solidFill>
              </a:rPr>
              <a:t> A</a:t>
            </a:r>
            <a:r>
              <a:rPr lang="en-US" altLang="zh-CN" baseline="-25000" dirty="0">
                <a:solidFill>
                  <a:srgbClr val="FF0000"/>
                </a:solidFill>
              </a:rPr>
              <a:t>2</a:t>
            </a:r>
            <a:r>
              <a:rPr lang="en-US" altLang="zh-CN" dirty="0">
                <a:solidFill>
                  <a:srgbClr val="FF0000"/>
                </a:solidFill>
              </a:rPr>
              <a:t> )A</a:t>
            </a:r>
            <a:r>
              <a:rPr lang="en-US" altLang="zh-CN" baseline="-25000" dirty="0">
                <a:solidFill>
                  <a:srgbClr val="FF0000"/>
                </a:solidFill>
              </a:rPr>
              <a:t>3</a:t>
            </a:r>
            <a:r>
              <a:rPr lang="en-US" altLang="zh-CN" dirty="0">
                <a:solidFill>
                  <a:srgbClr val="FF0000"/>
                </a:solidFill>
              </a:rPr>
              <a:t> )</a:t>
            </a:r>
            <a:r>
              <a:rPr lang="en-US" altLang="zh-CN" dirty="0"/>
              <a:t>A</a:t>
            </a:r>
            <a:r>
              <a:rPr lang="en-US" altLang="zh-CN" baseline="-25000" dirty="0"/>
              <a:t>4</a:t>
            </a:r>
            <a:r>
              <a:rPr lang="en-US" altLang="zh-CN" dirty="0"/>
              <a:t> )</a:t>
            </a:r>
          </a:p>
          <a:p>
            <a:pPr lvl="1"/>
            <a:r>
              <a:rPr lang="zh-CN" altLang="en-US" b="1" dirty="0"/>
              <a:t>每一种完全加括号的方式，对应一种计算次序</a:t>
            </a:r>
            <a:endParaRPr lang="en-US" altLang="zh-CN" b="1" dirty="0"/>
          </a:p>
          <a:p>
            <a:pPr marL="457200" lvl="1" indent="0">
              <a:buNone/>
            </a:pPr>
            <a:endParaRPr lang="en-US" altLang="zh-CN" dirty="0"/>
          </a:p>
          <a:p>
            <a:pPr marL="457200" lvl="1" indent="0">
              <a:buNone/>
            </a:pPr>
            <a:endParaRPr lang="en-US" altLang="zh-CN" dirty="0"/>
          </a:p>
        </p:txBody>
      </p:sp>
    </p:spTree>
    <p:extLst>
      <p:ext uri="{BB962C8B-B14F-4D97-AF65-F5344CB8AC3E}">
        <p14:creationId xmlns:p14="http://schemas.microsoft.com/office/powerpoint/2010/main" val="93981658"/>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最优二叉搜索树</a:t>
            </a:r>
          </a:p>
        </p:txBody>
      </p:sp>
      <p:sp>
        <p:nvSpPr>
          <p:cNvPr id="3" name="内容占位符 2"/>
          <p:cNvSpPr>
            <a:spLocks noGrp="1"/>
          </p:cNvSpPr>
          <p:nvPr>
            <p:ph idx="1"/>
          </p:nvPr>
        </p:nvSpPr>
        <p:spPr/>
        <p:txBody>
          <a:bodyPr/>
          <a:lstStyle/>
          <a:p>
            <a:r>
              <a:rPr lang="zh-CN" altLang="en-US" dirty="0"/>
              <a:t>动态规划方法</a:t>
            </a:r>
            <a:endParaRPr lang="en-US" altLang="zh-CN" dirty="0"/>
          </a:p>
          <a:p>
            <a:pPr lvl="1"/>
            <a:r>
              <a:rPr lang="zh-CN" altLang="en-US" dirty="0"/>
              <a:t>求</a:t>
            </a:r>
            <a:r>
              <a:rPr lang="en-US" altLang="zh-CN" i="1" dirty="0"/>
              <a:t>E</a:t>
            </a:r>
            <a:r>
              <a:rPr lang="en-US" altLang="zh-CN" dirty="0"/>
              <a:t>(1,4)</a:t>
            </a:r>
            <a:endParaRPr lang="zh-CN" altLang="en-US" dirty="0"/>
          </a:p>
        </p:txBody>
      </p:sp>
      <p:sp>
        <p:nvSpPr>
          <p:cNvPr id="4" name="Text Box 22"/>
          <p:cNvSpPr txBox="1">
            <a:spLocks noChangeArrowheads="1"/>
          </p:cNvSpPr>
          <p:nvPr/>
        </p:nvSpPr>
        <p:spPr bwMode="auto">
          <a:xfrm>
            <a:off x="6899263" y="2968625"/>
            <a:ext cx="979755" cy="461665"/>
          </a:xfrm>
          <a:prstGeom prst="rect">
            <a:avLst/>
          </a:prstGeom>
          <a:solidFill>
            <a:srgbClr val="FF0000"/>
          </a:solidFill>
          <a:ln w="12700" cap="sq">
            <a:noFill/>
            <a:miter lim="800000"/>
            <a:headEnd type="none" w="sm" len="sm"/>
            <a:tailEnd type="none" w="sm" len="sm"/>
          </a:ln>
          <a:effectLst/>
        </p:spPr>
        <p:txBody>
          <a:bodyPr wrap="none">
            <a:spAutoFit/>
          </a:bodyPr>
          <a:lstStyle/>
          <a:p>
            <a:r>
              <a:rPr lang="en-US" altLang="zh-CN" sz="2400" b="1" i="1" dirty="0">
                <a:latin typeface="Times New Roman" pitchFamily="18" charset="0"/>
                <a:ea typeface="宋体" pitchFamily="2" charset="-122"/>
                <a:cs typeface="Times New Roman" pitchFamily="18" charset="0"/>
              </a:rPr>
              <a:t>E</a:t>
            </a:r>
            <a:r>
              <a:rPr lang="en-US" altLang="zh-CN" sz="2400" b="1" dirty="0">
                <a:latin typeface="Times New Roman" pitchFamily="18" charset="0"/>
                <a:ea typeface="宋体" pitchFamily="2" charset="-122"/>
                <a:cs typeface="Times New Roman" pitchFamily="18" charset="0"/>
              </a:rPr>
              <a:t>(1,4)</a:t>
            </a:r>
          </a:p>
        </p:txBody>
      </p:sp>
      <p:sp>
        <p:nvSpPr>
          <p:cNvPr id="5" name="Text Box 23"/>
          <p:cNvSpPr txBox="1">
            <a:spLocks noChangeArrowheads="1"/>
          </p:cNvSpPr>
          <p:nvPr/>
        </p:nvSpPr>
        <p:spPr bwMode="auto">
          <a:xfrm>
            <a:off x="1354125" y="2965450"/>
            <a:ext cx="979755" cy="461665"/>
          </a:xfrm>
          <a:prstGeom prst="rect">
            <a:avLst/>
          </a:prstGeom>
          <a:solidFill>
            <a:srgbClr val="FFFF99"/>
          </a:solidFill>
          <a:ln w="12700" cap="sq">
            <a:noFill/>
            <a:miter lim="800000"/>
            <a:headEnd type="none" w="sm" len="sm"/>
            <a:tailEnd type="none" w="sm" len="sm"/>
          </a:ln>
          <a:effectLst/>
        </p:spPr>
        <p:txBody>
          <a:bodyPr wrap="none">
            <a:spAutoFit/>
          </a:bodyPr>
          <a:lstStyle/>
          <a:p>
            <a:r>
              <a:rPr lang="en-US" altLang="zh-CN" sz="2400" b="1" i="1" dirty="0">
                <a:latin typeface="Times New Roman" pitchFamily="18" charset="0"/>
                <a:ea typeface="宋体" pitchFamily="2" charset="-122"/>
                <a:cs typeface="Times New Roman" pitchFamily="18" charset="0"/>
              </a:rPr>
              <a:t>E</a:t>
            </a:r>
            <a:r>
              <a:rPr lang="en-US" altLang="zh-CN" sz="2400" b="1" dirty="0">
                <a:latin typeface="Times New Roman" pitchFamily="18" charset="0"/>
                <a:ea typeface="宋体" pitchFamily="2" charset="-122"/>
                <a:cs typeface="Times New Roman" pitchFamily="18" charset="0"/>
              </a:rPr>
              <a:t>(1,0)</a:t>
            </a:r>
          </a:p>
        </p:txBody>
      </p:sp>
      <p:sp>
        <p:nvSpPr>
          <p:cNvPr id="6" name="Text Box 24"/>
          <p:cNvSpPr txBox="1">
            <a:spLocks noChangeArrowheads="1"/>
          </p:cNvSpPr>
          <p:nvPr/>
        </p:nvSpPr>
        <p:spPr bwMode="auto">
          <a:xfrm>
            <a:off x="6899263" y="3757612"/>
            <a:ext cx="979755" cy="461665"/>
          </a:xfrm>
          <a:prstGeom prst="rect">
            <a:avLst/>
          </a:prstGeom>
          <a:solidFill>
            <a:srgbClr val="FFFF99"/>
          </a:solidFill>
          <a:ln w="12700" cap="sq">
            <a:noFill/>
            <a:miter lim="800000"/>
            <a:headEnd type="none" w="sm" len="sm"/>
            <a:tailEnd type="none" w="sm" len="sm"/>
          </a:ln>
          <a:effectLst/>
        </p:spPr>
        <p:txBody>
          <a:bodyPr wrap="none">
            <a:spAutoFit/>
          </a:bodyPr>
          <a:lstStyle/>
          <a:p>
            <a:r>
              <a:rPr lang="en-US" altLang="zh-CN" sz="2400" b="1" i="1" dirty="0">
                <a:latin typeface="Times New Roman" pitchFamily="18" charset="0"/>
                <a:ea typeface="宋体" pitchFamily="2" charset="-122"/>
                <a:cs typeface="Times New Roman" pitchFamily="18" charset="0"/>
              </a:rPr>
              <a:t>E</a:t>
            </a:r>
            <a:r>
              <a:rPr lang="en-US" altLang="zh-CN" sz="2400" b="1" dirty="0">
                <a:latin typeface="Times New Roman" pitchFamily="18" charset="0"/>
                <a:ea typeface="宋体" pitchFamily="2" charset="-122"/>
                <a:cs typeface="Times New Roman" pitchFamily="18" charset="0"/>
              </a:rPr>
              <a:t>(2,4)</a:t>
            </a:r>
          </a:p>
        </p:txBody>
      </p:sp>
      <p:sp>
        <p:nvSpPr>
          <p:cNvPr id="7" name="Text Box 25"/>
          <p:cNvSpPr txBox="1">
            <a:spLocks noChangeArrowheads="1"/>
          </p:cNvSpPr>
          <p:nvPr/>
        </p:nvSpPr>
        <p:spPr bwMode="auto">
          <a:xfrm>
            <a:off x="2786050" y="2968625"/>
            <a:ext cx="979755" cy="461665"/>
          </a:xfrm>
          <a:prstGeom prst="rect">
            <a:avLst/>
          </a:prstGeom>
          <a:solidFill>
            <a:srgbClr val="FFFF99"/>
          </a:solidFill>
          <a:ln w="12700" cap="sq">
            <a:noFill/>
            <a:miter lim="800000"/>
            <a:headEnd type="none" w="sm" len="sm"/>
            <a:tailEnd type="none" w="sm" len="sm"/>
          </a:ln>
          <a:effectLst/>
        </p:spPr>
        <p:txBody>
          <a:bodyPr wrap="none">
            <a:spAutoFit/>
          </a:bodyPr>
          <a:lstStyle/>
          <a:p>
            <a:r>
              <a:rPr lang="en-US" altLang="zh-CN" sz="2400" b="1" i="1" dirty="0">
                <a:latin typeface="Times New Roman" pitchFamily="18" charset="0"/>
                <a:ea typeface="宋体" pitchFamily="2" charset="-122"/>
                <a:cs typeface="Times New Roman" pitchFamily="18" charset="0"/>
              </a:rPr>
              <a:t>E</a:t>
            </a:r>
            <a:r>
              <a:rPr lang="en-US" altLang="zh-CN" sz="2400" b="1" dirty="0">
                <a:latin typeface="Times New Roman" pitchFamily="18" charset="0"/>
                <a:ea typeface="宋体" pitchFamily="2" charset="-122"/>
                <a:cs typeface="Times New Roman" pitchFamily="18" charset="0"/>
              </a:rPr>
              <a:t>(1,1)</a:t>
            </a:r>
          </a:p>
        </p:txBody>
      </p:sp>
      <p:sp>
        <p:nvSpPr>
          <p:cNvPr id="8" name="Text Box 26"/>
          <p:cNvSpPr txBox="1">
            <a:spLocks noChangeArrowheads="1"/>
          </p:cNvSpPr>
          <p:nvPr/>
        </p:nvSpPr>
        <p:spPr bwMode="auto">
          <a:xfrm>
            <a:off x="6899263" y="4549775"/>
            <a:ext cx="979755" cy="461665"/>
          </a:xfrm>
          <a:prstGeom prst="rect">
            <a:avLst/>
          </a:prstGeom>
          <a:solidFill>
            <a:srgbClr val="FFFF99"/>
          </a:solidFill>
          <a:ln w="12700" cap="sq">
            <a:noFill/>
            <a:miter lim="800000"/>
            <a:headEnd type="none" w="sm" len="sm"/>
            <a:tailEnd type="none" w="sm" len="sm"/>
          </a:ln>
          <a:effectLst/>
        </p:spPr>
        <p:txBody>
          <a:bodyPr wrap="none">
            <a:spAutoFit/>
          </a:bodyPr>
          <a:lstStyle/>
          <a:p>
            <a:r>
              <a:rPr lang="en-US" altLang="zh-CN" sz="2400" b="1" i="1" dirty="0">
                <a:latin typeface="Times New Roman" pitchFamily="18" charset="0"/>
                <a:ea typeface="宋体" pitchFamily="2" charset="-122"/>
                <a:cs typeface="Times New Roman" pitchFamily="18" charset="0"/>
              </a:rPr>
              <a:t>E</a:t>
            </a:r>
            <a:r>
              <a:rPr lang="en-US" altLang="zh-CN" sz="2400" b="1" dirty="0">
                <a:latin typeface="Times New Roman" pitchFamily="18" charset="0"/>
                <a:ea typeface="宋体" pitchFamily="2" charset="-122"/>
                <a:cs typeface="Times New Roman" pitchFamily="18" charset="0"/>
              </a:rPr>
              <a:t>(3,4)</a:t>
            </a:r>
          </a:p>
        </p:txBody>
      </p:sp>
      <p:sp>
        <p:nvSpPr>
          <p:cNvPr id="9" name="Text Box 27"/>
          <p:cNvSpPr txBox="1">
            <a:spLocks noChangeArrowheads="1"/>
          </p:cNvSpPr>
          <p:nvPr/>
        </p:nvSpPr>
        <p:spPr bwMode="auto">
          <a:xfrm>
            <a:off x="4162413" y="2968625"/>
            <a:ext cx="979755" cy="461665"/>
          </a:xfrm>
          <a:prstGeom prst="rect">
            <a:avLst/>
          </a:prstGeom>
          <a:solidFill>
            <a:srgbClr val="FFFF99"/>
          </a:solidFill>
          <a:ln w="12700" cap="sq">
            <a:noFill/>
            <a:miter lim="800000"/>
            <a:headEnd type="none" w="sm" len="sm"/>
            <a:tailEnd type="none" w="sm" len="sm"/>
          </a:ln>
          <a:effectLst/>
        </p:spPr>
        <p:txBody>
          <a:bodyPr wrap="none">
            <a:spAutoFit/>
          </a:bodyPr>
          <a:lstStyle/>
          <a:p>
            <a:r>
              <a:rPr lang="en-US" altLang="zh-CN" sz="2400" b="1" i="1" dirty="0">
                <a:latin typeface="Times New Roman" pitchFamily="18" charset="0"/>
                <a:ea typeface="宋体" pitchFamily="2" charset="-122"/>
                <a:cs typeface="Times New Roman" pitchFamily="18" charset="0"/>
              </a:rPr>
              <a:t>E</a:t>
            </a:r>
            <a:r>
              <a:rPr lang="en-US" altLang="zh-CN" sz="2400" b="1" dirty="0">
                <a:latin typeface="Times New Roman" pitchFamily="18" charset="0"/>
                <a:ea typeface="宋体" pitchFamily="2" charset="-122"/>
                <a:cs typeface="Times New Roman" pitchFamily="18" charset="0"/>
              </a:rPr>
              <a:t>(1,2)</a:t>
            </a:r>
          </a:p>
        </p:txBody>
      </p:sp>
      <p:sp>
        <p:nvSpPr>
          <p:cNvPr id="10" name="Text Box 28"/>
          <p:cNvSpPr txBox="1">
            <a:spLocks noChangeArrowheads="1"/>
          </p:cNvSpPr>
          <p:nvPr/>
        </p:nvSpPr>
        <p:spPr bwMode="auto">
          <a:xfrm>
            <a:off x="6899263" y="5341937"/>
            <a:ext cx="979755" cy="461665"/>
          </a:xfrm>
          <a:prstGeom prst="rect">
            <a:avLst/>
          </a:prstGeom>
          <a:solidFill>
            <a:srgbClr val="FFFF99"/>
          </a:solidFill>
          <a:ln w="12700" cap="sq">
            <a:noFill/>
            <a:miter lim="800000"/>
            <a:headEnd type="none" w="sm" len="sm"/>
            <a:tailEnd type="none" w="sm" len="sm"/>
          </a:ln>
          <a:effectLst/>
        </p:spPr>
        <p:txBody>
          <a:bodyPr wrap="none">
            <a:spAutoFit/>
          </a:bodyPr>
          <a:lstStyle/>
          <a:p>
            <a:r>
              <a:rPr lang="en-US" altLang="zh-CN" sz="2400" b="1" i="1" dirty="0">
                <a:latin typeface="Times New Roman" pitchFamily="18" charset="0"/>
                <a:ea typeface="宋体" pitchFamily="2" charset="-122"/>
                <a:cs typeface="Times New Roman" pitchFamily="18" charset="0"/>
              </a:rPr>
              <a:t>E</a:t>
            </a:r>
            <a:r>
              <a:rPr lang="en-US" altLang="zh-CN" sz="2400" b="1" dirty="0">
                <a:latin typeface="Times New Roman" pitchFamily="18" charset="0"/>
                <a:ea typeface="宋体" pitchFamily="2" charset="-122"/>
                <a:cs typeface="Times New Roman" pitchFamily="18" charset="0"/>
              </a:rPr>
              <a:t>(4,4)</a:t>
            </a:r>
          </a:p>
        </p:txBody>
      </p:sp>
      <p:sp>
        <p:nvSpPr>
          <p:cNvPr id="11" name="Text Box 29"/>
          <p:cNvSpPr txBox="1">
            <a:spLocks noChangeArrowheads="1"/>
          </p:cNvSpPr>
          <p:nvPr/>
        </p:nvSpPr>
        <p:spPr bwMode="auto">
          <a:xfrm>
            <a:off x="5530838" y="2968625"/>
            <a:ext cx="979755" cy="461665"/>
          </a:xfrm>
          <a:prstGeom prst="rect">
            <a:avLst/>
          </a:prstGeom>
          <a:solidFill>
            <a:srgbClr val="FFFF99"/>
          </a:solidFill>
          <a:ln w="12700" cap="sq">
            <a:noFill/>
            <a:miter lim="800000"/>
            <a:headEnd type="none" w="sm" len="sm"/>
            <a:tailEnd type="none" w="sm" len="sm"/>
          </a:ln>
          <a:effectLst/>
        </p:spPr>
        <p:txBody>
          <a:bodyPr wrap="none">
            <a:spAutoFit/>
          </a:bodyPr>
          <a:lstStyle/>
          <a:p>
            <a:r>
              <a:rPr lang="en-US" altLang="zh-CN" sz="2400" b="1" i="1" dirty="0">
                <a:latin typeface="Times New Roman" pitchFamily="18" charset="0"/>
                <a:ea typeface="宋体" pitchFamily="2" charset="-122"/>
                <a:cs typeface="Times New Roman" pitchFamily="18" charset="0"/>
              </a:rPr>
              <a:t>E</a:t>
            </a:r>
            <a:r>
              <a:rPr lang="en-US" altLang="zh-CN" sz="2400" b="1" dirty="0">
                <a:latin typeface="Times New Roman" pitchFamily="18" charset="0"/>
                <a:ea typeface="宋体" pitchFamily="2" charset="-122"/>
                <a:cs typeface="Times New Roman" pitchFamily="18" charset="0"/>
              </a:rPr>
              <a:t>(1,3)</a:t>
            </a:r>
          </a:p>
        </p:txBody>
      </p:sp>
      <p:sp>
        <p:nvSpPr>
          <p:cNvPr id="12" name="Text Box 30"/>
          <p:cNvSpPr txBox="1">
            <a:spLocks noChangeArrowheads="1"/>
          </p:cNvSpPr>
          <p:nvPr/>
        </p:nvSpPr>
        <p:spPr bwMode="auto">
          <a:xfrm>
            <a:off x="6899263" y="6134100"/>
            <a:ext cx="979755" cy="461665"/>
          </a:xfrm>
          <a:prstGeom prst="rect">
            <a:avLst/>
          </a:prstGeom>
          <a:solidFill>
            <a:srgbClr val="FFFF99"/>
          </a:solidFill>
          <a:ln w="12700" cap="sq">
            <a:noFill/>
            <a:miter lim="800000"/>
            <a:headEnd type="none" w="sm" len="sm"/>
            <a:tailEnd type="none" w="sm" len="sm"/>
          </a:ln>
          <a:effectLst/>
        </p:spPr>
        <p:txBody>
          <a:bodyPr wrap="none">
            <a:spAutoFit/>
          </a:bodyPr>
          <a:lstStyle/>
          <a:p>
            <a:r>
              <a:rPr lang="en-US" altLang="zh-CN" sz="2400" b="1" i="1" dirty="0">
                <a:latin typeface="Times New Roman" pitchFamily="18" charset="0"/>
                <a:ea typeface="宋体" pitchFamily="2" charset="-122"/>
                <a:cs typeface="Times New Roman" pitchFamily="18" charset="0"/>
              </a:rPr>
              <a:t>E</a:t>
            </a:r>
            <a:r>
              <a:rPr lang="en-US" altLang="zh-CN" sz="2400" b="1" dirty="0">
                <a:latin typeface="Times New Roman" pitchFamily="18" charset="0"/>
                <a:ea typeface="宋体" pitchFamily="2" charset="-122"/>
                <a:cs typeface="Times New Roman" pitchFamily="18" charset="0"/>
              </a:rPr>
              <a:t>(5,4)</a:t>
            </a:r>
          </a:p>
        </p:txBody>
      </p:sp>
      <p:sp>
        <p:nvSpPr>
          <p:cNvPr id="13" name="Text Box 31"/>
          <p:cNvSpPr txBox="1">
            <a:spLocks noChangeArrowheads="1"/>
          </p:cNvSpPr>
          <p:nvPr/>
        </p:nvSpPr>
        <p:spPr bwMode="auto">
          <a:xfrm>
            <a:off x="2795575" y="3760787"/>
            <a:ext cx="979755" cy="461665"/>
          </a:xfrm>
          <a:prstGeom prst="rect">
            <a:avLst/>
          </a:prstGeom>
          <a:solidFill>
            <a:srgbClr val="FFFF99"/>
          </a:solidFill>
          <a:ln w="12700" cap="sq">
            <a:noFill/>
            <a:miter lim="800000"/>
            <a:headEnd type="none" w="sm" len="sm"/>
            <a:tailEnd type="none" w="sm" len="sm"/>
          </a:ln>
          <a:effectLst/>
        </p:spPr>
        <p:txBody>
          <a:bodyPr wrap="none">
            <a:spAutoFit/>
          </a:bodyPr>
          <a:lstStyle/>
          <a:p>
            <a:r>
              <a:rPr lang="en-US" altLang="zh-CN" sz="2400" b="1" i="1" dirty="0">
                <a:latin typeface="Times New Roman" pitchFamily="18" charset="0"/>
                <a:ea typeface="宋体" pitchFamily="2" charset="-122"/>
                <a:cs typeface="Times New Roman" pitchFamily="18" charset="0"/>
              </a:rPr>
              <a:t>E</a:t>
            </a:r>
            <a:r>
              <a:rPr lang="en-US" altLang="zh-CN" sz="2400" b="1" dirty="0">
                <a:latin typeface="Times New Roman" pitchFamily="18" charset="0"/>
                <a:ea typeface="宋体" pitchFamily="2" charset="-122"/>
                <a:cs typeface="Times New Roman" pitchFamily="18" charset="0"/>
              </a:rPr>
              <a:t>(2,1)</a:t>
            </a:r>
          </a:p>
        </p:txBody>
      </p:sp>
      <p:sp>
        <p:nvSpPr>
          <p:cNvPr id="14" name="Text Box 32"/>
          <p:cNvSpPr txBox="1">
            <a:spLocks noChangeArrowheads="1"/>
          </p:cNvSpPr>
          <p:nvPr/>
        </p:nvSpPr>
        <p:spPr bwMode="auto">
          <a:xfrm>
            <a:off x="4162413" y="3760787"/>
            <a:ext cx="979755" cy="461665"/>
          </a:xfrm>
          <a:prstGeom prst="rect">
            <a:avLst/>
          </a:prstGeom>
          <a:solidFill>
            <a:srgbClr val="FFFF99"/>
          </a:solidFill>
          <a:ln w="12700" cap="sq">
            <a:noFill/>
            <a:miter lim="800000"/>
            <a:headEnd type="none" w="sm" len="sm"/>
            <a:tailEnd type="none" w="sm" len="sm"/>
          </a:ln>
          <a:effectLst/>
        </p:spPr>
        <p:txBody>
          <a:bodyPr wrap="none">
            <a:spAutoFit/>
          </a:bodyPr>
          <a:lstStyle/>
          <a:p>
            <a:r>
              <a:rPr lang="en-US" altLang="zh-CN" sz="2400" b="1" i="1" dirty="0">
                <a:latin typeface="Times New Roman" pitchFamily="18" charset="0"/>
                <a:ea typeface="宋体" pitchFamily="2" charset="-122"/>
                <a:cs typeface="Times New Roman" pitchFamily="18" charset="0"/>
              </a:rPr>
              <a:t>E</a:t>
            </a:r>
            <a:r>
              <a:rPr lang="en-US" altLang="zh-CN" sz="2400" b="1" dirty="0">
                <a:latin typeface="Times New Roman" pitchFamily="18" charset="0"/>
                <a:ea typeface="宋体" pitchFamily="2" charset="-122"/>
                <a:cs typeface="Times New Roman" pitchFamily="18" charset="0"/>
              </a:rPr>
              <a:t>(2,2)</a:t>
            </a:r>
          </a:p>
        </p:txBody>
      </p:sp>
      <p:sp>
        <p:nvSpPr>
          <p:cNvPr id="15" name="Text Box 33"/>
          <p:cNvSpPr txBox="1">
            <a:spLocks noChangeArrowheads="1"/>
          </p:cNvSpPr>
          <p:nvPr/>
        </p:nvSpPr>
        <p:spPr bwMode="auto">
          <a:xfrm>
            <a:off x="5530838" y="3760787"/>
            <a:ext cx="979755" cy="461665"/>
          </a:xfrm>
          <a:prstGeom prst="rect">
            <a:avLst/>
          </a:prstGeom>
          <a:solidFill>
            <a:srgbClr val="FFFF99"/>
          </a:solidFill>
          <a:ln w="12700" cap="sq">
            <a:noFill/>
            <a:miter lim="800000"/>
            <a:headEnd type="none" w="sm" len="sm"/>
            <a:tailEnd type="none" w="sm" len="sm"/>
          </a:ln>
          <a:effectLst/>
        </p:spPr>
        <p:txBody>
          <a:bodyPr wrap="none">
            <a:spAutoFit/>
          </a:bodyPr>
          <a:lstStyle/>
          <a:p>
            <a:r>
              <a:rPr lang="en-US" altLang="zh-CN" sz="2400" b="1" i="1" dirty="0">
                <a:latin typeface="Times New Roman" pitchFamily="18" charset="0"/>
                <a:ea typeface="宋体" pitchFamily="2" charset="-122"/>
                <a:cs typeface="Times New Roman" pitchFamily="18" charset="0"/>
              </a:rPr>
              <a:t>E</a:t>
            </a:r>
            <a:r>
              <a:rPr lang="en-US" altLang="zh-CN" sz="2400" b="1" dirty="0">
                <a:latin typeface="Times New Roman" pitchFamily="18" charset="0"/>
                <a:ea typeface="宋体" pitchFamily="2" charset="-122"/>
                <a:cs typeface="Times New Roman" pitchFamily="18" charset="0"/>
              </a:rPr>
              <a:t>(2,3)</a:t>
            </a:r>
          </a:p>
        </p:txBody>
      </p:sp>
      <p:sp>
        <p:nvSpPr>
          <p:cNvPr id="16" name="Text Box 35"/>
          <p:cNvSpPr txBox="1">
            <a:spLocks noChangeArrowheads="1"/>
          </p:cNvSpPr>
          <p:nvPr/>
        </p:nvSpPr>
        <p:spPr bwMode="auto">
          <a:xfrm>
            <a:off x="5530838" y="4552950"/>
            <a:ext cx="979755" cy="461665"/>
          </a:xfrm>
          <a:prstGeom prst="rect">
            <a:avLst/>
          </a:prstGeom>
          <a:solidFill>
            <a:srgbClr val="FFFF99"/>
          </a:solidFill>
          <a:ln w="12700" cap="sq">
            <a:noFill/>
            <a:miter lim="800000"/>
            <a:headEnd type="none" w="sm" len="sm"/>
            <a:tailEnd type="none" w="sm" len="sm"/>
          </a:ln>
          <a:effectLst/>
        </p:spPr>
        <p:txBody>
          <a:bodyPr wrap="none">
            <a:spAutoFit/>
          </a:bodyPr>
          <a:lstStyle/>
          <a:p>
            <a:r>
              <a:rPr lang="en-US" altLang="zh-CN" sz="2400" b="1" i="1" dirty="0">
                <a:latin typeface="Times New Roman" pitchFamily="18" charset="0"/>
                <a:ea typeface="宋体" pitchFamily="2" charset="-122"/>
                <a:cs typeface="Times New Roman" pitchFamily="18" charset="0"/>
              </a:rPr>
              <a:t>E</a:t>
            </a:r>
            <a:r>
              <a:rPr lang="en-US" altLang="zh-CN" sz="2400" b="1" dirty="0">
                <a:latin typeface="Times New Roman" pitchFamily="18" charset="0"/>
                <a:ea typeface="宋体" pitchFamily="2" charset="-122"/>
                <a:cs typeface="Times New Roman" pitchFamily="18" charset="0"/>
              </a:rPr>
              <a:t>(3,3)</a:t>
            </a:r>
          </a:p>
        </p:txBody>
      </p:sp>
      <p:sp>
        <p:nvSpPr>
          <p:cNvPr id="17" name="Text Box 36"/>
          <p:cNvSpPr txBox="1">
            <a:spLocks noChangeArrowheads="1"/>
          </p:cNvSpPr>
          <p:nvPr/>
        </p:nvSpPr>
        <p:spPr bwMode="auto">
          <a:xfrm>
            <a:off x="4162413" y="4552950"/>
            <a:ext cx="979755" cy="461665"/>
          </a:xfrm>
          <a:prstGeom prst="rect">
            <a:avLst/>
          </a:prstGeom>
          <a:solidFill>
            <a:srgbClr val="FFFF99"/>
          </a:solidFill>
          <a:ln w="12700" cap="sq">
            <a:noFill/>
            <a:miter lim="800000"/>
            <a:headEnd type="none" w="sm" len="sm"/>
            <a:tailEnd type="none" w="sm" len="sm"/>
          </a:ln>
          <a:effectLst/>
        </p:spPr>
        <p:txBody>
          <a:bodyPr wrap="none">
            <a:spAutoFit/>
          </a:bodyPr>
          <a:lstStyle/>
          <a:p>
            <a:r>
              <a:rPr lang="en-US" altLang="zh-CN" sz="2400" b="1" i="1" dirty="0">
                <a:latin typeface="Times New Roman" pitchFamily="18" charset="0"/>
                <a:ea typeface="宋体" pitchFamily="2" charset="-122"/>
                <a:cs typeface="Times New Roman" pitchFamily="18" charset="0"/>
              </a:rPr>
              <a:t>E</a:t>
            </a:r>
            <a:r>
              <a:rPr lang="en-US" altLang="zh-CN" sz="2400" b="1" dirty="0">
                <a:latin typeface="Times New Roman" pitchFamily="18" charset="0"/>
                <a:ea typeface="宋体" pitchFamily="2" charset="-122"/>
                <a:cs typeface="Times New Roman" pitchFamily="18" charset="0"/>
              </a:rPr>
              <a:t>(3,2)</a:t>
            </a:r>
          </a:p>
        </p:txBody>
      </p:sp>
      <p:sp>
        <p:nvSpPr>
          <p:cNvPr id="18" name="Text Box 37"/>
          <p:cNvSpPr txBox="1">
            <a:spLocks noChangeArrowheads="1"/>
          </p:cNvSpPr>
          <p:nvPr/>
        </p:nvSpPr>
        <p:spPr bwMode="auto">
          <a:xfrm>
            <a:off x="5521313" y="5345112"/>
            <a:ext cx="979755" cy="461665"/>
          </a:xfrm>
          <a:prstGeom prst="rect">
            <a:avLst/>
          </a:prstGeom>
          <a:solidFill>
            <a:srgbClr val="FFFF99"/>
          </a:solidFill>
          <a:ln w="12700" cap="sq">
            <a:noFill/>
            <a:miter lim="800000"/>
            <a:headEnd type="none" w="sm" len="sm"/>
            <a:tailEnd type="none" w="sm" len="sm"/>
          </a:ln>
          <a:effectLst/>
        </p:spPr>
        <p:txBody>
          <a:bodyPr wrap="none">
            <a:spAutoFit/>
          </a:bodyPr>
          <a:lstStyle/>
          <a:p>
            <a:r>
              <a:rPr lang="en-US" altLang="zh-CN" sz="2400" b="1" i="1" dirty="0">
                <a:latin typeface="Times New Roman" pitchFamily="18" charset="0"/>
                <a:ea typeface="宋体" pitchFamily="2" charset="-122"/>
                <a:cs typeface="Times New Roman" pitchFamily="18" charset="0"/>
              </a:rPr>
              <a:t>E</a:t>
            </a:r>
            <a:r>
              <a:rPr lang="en-US" altLang="zh-CN" sz="2400" b="1" dirty="0">
                <a:latin typeface="Times New Roman" pitchFamily="18" charset="0"/>
                <a:ea typeface="宋体" pitchFamily="2" charset="-122"/>
                <a:cs typeface="Times New Roman" pitchFamily="18" charset="0"/>
              </a:rPr>
              <a:t>(4,3)</a:t>
            </a:r>
          </a:p>
        </p:txBody>
      </p:sp>
      <p:sp>
        <p:nvSpPr>
          <p:cNvPr id="24" name="Line 43"/>
          <p:cNvSpPr>
            <a:spLocks noChangeShapeType="1"/>
          </p:cNvSpPr>
          <p:nvPr/>
        </p:nvSpPr>
        <p:spPr bwMode="auto">
          <a:xfrm>
            <a:off x="1498588" y="2752725"/>
            <a:ext cx="6769100" cy="4105275"/>
          </a:xfrm>
          <a:prstGeom prst="line">
            <a:avLst/>
          </a:prstGeom>
          <a:noFill/>
          <a:ln w="38100" cap="sq">
            <a:solidFill>
              <a:srgbClr val="FF0000"/>
            </a:solidFill>
            <a:miter lim="800000"/>
            <a:headEnd type="none" w="sm" len="sm"/>
            <a:tailEnd type="triangle" w="sm" len="sm"/>
          </a:ln>
          <a:effectLst/>
        </p:spPr>
        <p:txBody>
          <a:bodyPr wrap="none"/>
          <a:lstStyle/>
          <a:p>
            <a:endParaRPr lang="zh-CN" altLang="en-US"/>
          </a:p>
        </p:txBody>
      </p:sp>
      <p:sp>
        <p:nvSpPr>
          <p:cNvPr id="25" name="Line 44"/>
          <p:cNvSpPr>
            <a:spLocks noChangeShapeType="1"/>
          </p:cNvSpPr>
          <p:nvPr/>
        </p:nvSpPr>
        <p:spPr bwMode="auto">
          <a:xfrm>
            <a:off x="2651113" y="2681287"/>
            <a:ext cx="5759450" cy="3527425"/>
          </a:xfrm>
          <a:prstGeom prst="line">
            <a:avLst/>
          </a:prstGeom>
          <a:noFill/>
          <a:ln w="38100" cap="sq">
            <a:solidFill>
              <a:srgbClr val="FF0000"/>
            </a:solidFill>
            <a:miter lim="800000"/>
            <a:headEnd type="none" w="sm" len="sm"/>
            <a:tailEnd type="triangle" w="sm" len="sm"/>
          </a:ln>
          <a:effectLst/>
        </p:spPr>
        <p:txBody>
          <a:bodyPr wrap="none"/>
          <a:lstStyle/>
          <a:p>
            <a:endParaRPr lang="zh-CN" altLang="en-US"/>
          </a:p>
        </p:txBody>
      </p:sp>
      <p:sp>
        <p:nvSpPr>
          <p:cNvPr id="26" name="Line 45"/>
          <p:cNvSpPr>
            <a:spLocks noChangeShapeType="1"/>
          </p:cNvSpPr>
          <p:nvPr/>
        </p:nvSpPr>
        <p:spPr bwMode="auto">
          <a:xfrm>
            <a:off x="4162413" y="2752725"/>
            <a:ext cx="4392612" cy="2592387"/>
          </a:xfrm>
          <a:prstGeom prst="line">
            <a:avLst/>
          </a:prstGeom>
          <a:noFill/>
          <a:ln w="38100" cap="sq">
            <a:solidFill>
              <a:srgbClr val="FF0000"/>
            </a:solidFill>
            <a:miter lim="800000"/>
            <a:headEnd type="none" w="sm" len="sm"/>
            <a:tailEnd type="triangle" w="sm" len="sm"/>
          </a:ln>
          <a:effectLst/>
        </p:spPr>
        <p:txBody>
          <a:bodyPr wrap="none"/>
          <a:lstStyle/>
          <a:p>
            <a:endParaRPr lang="zh-CN" altLang="en-US"/>
          </a:p>
        </p:txBody>
      </p:sp>
      <p:sp>
        <p:nvSpPr>
          <p:cNvPr id="27" name="Line 46"/>
          <p:cNvSpPr>
            <a:spLocks noChangeShapeType="1"/>
          </p:cNvSpPr>
          <p:nvPr/>
        </p:nvSpPr>
        <p:spPr bwMode="auto">
          <a:xfrm>
            <a:off x="5386375" y="2681287"/>
            <a:ext cx="3168650" cy="1871663"/>
          </a:xfrm>
          <a:prstGeom prst="line">
            <a:avLst/>
          </a:prstGeom>
          <a:noFill/>
          <a:ln w="38100" cap="sq">
            <a:solidFill>
              <a:srgbClr val="FF0000"/>
            </a:solidFill>
            <a:miter lim="800000"/>
            <a:headEnd type="none" w="sm" len="sm"/>
            <a:tailEnd type="triangle" w="sm" len="sm"/>
          </a:ln>
          <a:effectLst/>
        </p:spPr>
        <p:txBody>
          <a:bodyPr wrap="none"/>
          <a:lstStyle/>
          <a:p>
            <a:endParaRPr lang="zh-CN" altLang="en-US"/>
          </a:p>
        </p:txBody>
      </p:sp>
      <p:sp>
        <p:nvSpPr>
          <p:cNvPr id="28" name="Line 47"/>
          <p:cNvSpPr>
            <a:spLocks noChangeShapeType="1"/>
          </p:cNvSpPr>
          <p:nvPr/>
        </p:nvSpPr>
        <p:spPr bwMode="auto">
          <a:xfrm>
            <a:off x="6899263" y="2752725"/>
            <a:ext cx="1512887" cy="863600"/>
          </a:xfrm>
          <a:prstGeom prst="line">
            <a:avLst/>
          </a:prstGeom>
          <a:noFill/>
          <a:ln w="38100" cap="sq">
            <a:solidFill>
              <a:srgbClr val="0000FF"/>
            </a:solidFill>
            <a:miter lim="800000"/>
            <a:headEnd type="none" w="sm" len="sm"/>
            <a:tailEnd type="triangle" w="sm" len="sm"/>
          </a:ln>
          <a:effectLst/>
        </p:spPr>
        <p:txBody>
          <a:bodyPr wrap="none"/>
          <a:lstStyle/>
          <a:p>
            <a:endParaRPr lang="zh-CN" altLang="en-US"/>
          </a:p>
        </p:txBody>
      </p:sp>
      <p:graphicFrame>
        <p:nvGraphicFramePr>
          <p:cNvPr id="82946" name="Object 2"/>
          <p:cNvGraphicFramePr>
            <a:graphicFrameLocks noChangeAspect="1"/>
          </p:cNvGraphicFramePr>
          <p:nvPr/>
        </p:nvGraphicFramePr>
        <p:xfrm>
          <a:off x="3643306" y="1500174"/>
          <a:ext cx="5307067" cy="734529"/>
        </p:xfrm>
        <a:graphic>
          <a:graphicData uri="http://schemas.openxmlformats.org/presentationml/2006/ole">
            <mc:AlternateContent xmlns:mc="http://schemas.openxmlformats.org/markup-compatibility/2006">
              <mc:Choice xmlns:v="urn:schemas-microsoft-com:vml" Requires="v">
                <p:oleObj spid="_x0000_s83233" name="Equation" r:id="rId3" imgW="4762440" imgH="660240" progId="Equation.3">
                  <p:embed/>
                </p:oleObj>
              </mc:Choice>
              <mc:Fallback>
                <p:oleObj name="Equation" r:id="rId3" imgW="4762440" imgH="6602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3306" y="1500174"/>
                        <a:ext cx="5307067" cy="7345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up)">
                                      <p:cBhvr>
                                        <p:cTn id="57" dur="5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wipe(up)">
                                      <p:cBhvr>
                                        <p:cTn id="62" dur="500"/>
                                        <p:tgtEl>
                                          <p:spTgt spid="2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ipe(up)">
                                      <p:cBhvr>
                                        <p:cTn id="67" dur="500"/>
                                        <p:tgtEl>
                                          <p:spTgt spid="2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wipe(up)">
                                      <p:cBhvr>
                                        <p:cTn id="72" dur="500"/>
                                        <p:tgtEl>
                                          <p:spTgt spid="2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wipe(up)">
                                      <p:cBhvr>
                                        <p:cTn id="7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24" grpId="0" animBg="1"/>
      <p:bldP spid="25" grpId="0" animBg="1"/>
      <p:bldP spid="26" grpId="0" animBg="1"/>
      <p:bldP spid="27" grpId="0" animBg="1"/>
      <p:bldP spid="28"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最优二叉搜索树</a:t>
            </a:r>
          </a:p>
        </p:txBody>
      </p:sp>
      <p:sp>
        <p:nvSpPr>
          <p:cNvPr id="3" name="内容占位符 2"/>
          <p:cNvSpPr>
            <a:spLocks noGrp="1"/>
          </p:cNvSpPr>
          <p:nvPr>
            <p:ph idx="1"/>
          </p:nvPr>
        </p:nvSpPr>
        <p:spPr/>
        <p:txBody>
          <a:bodyPr/>
          <a:lstStyle/>
          <a:p>
            <a:pPr>
              <a:buFontTx/>
              <a:buChar char="•"/>
            </a:pPr>
            <a:r>
              <a:rPr lang="zh-CN" altLang="en-US" sz="3600" b="1" dirty="0">
                <a:latin typeface="Arial" pitchFamily="34" charset="0"/>
              </a:rPr>
              <a:t>算法</a:t>
            </a:r>
          </a:p>
          <a:p>
            <a:pPr lvl="1">
              <a:buFontTx/>
              <a:buChar char="•"/>
            </a:pPr>
            <a:r>
              <a:rPr lang="zh-CN" altLang="en-US" sz="3200" b="1" dirty="0">
                <a:solidFill>
                  <a:srgbClr val="0000FF"/>
                </a:solidFill>
                <a:latin typeface="Arial" pitchFamily="34" charset="0"/>
              </a:rPr>
              <a:t>数据结构</a:t>
            </a:r>
            <a:endParaRPr lang="en-US" altLang="zh-CN" sz="3200" b="1" dirty="0">
              <a:solidFill>
                <a:srgbClr val="0000FF"/>
              </a:solidFill>
              <a:latin typeface="Arial" pitchFamily="34" charset="0"/>
            </a:endParaRPr>
          </a:p>
          <a:p>
            <a:pPr lvl="2"/>
            <a:r>
              <a:rPr lang="en-US" altLang="zh-CN" sz="3200" b="1" dirty="0">
                <a:solidFill>
                  <a:srgbClr val="663300"/>
                </a:solidFill>
                <a:latin typeface="Arial" pitchFamily="34" charset="0"/>
              </a:rPr>
              <a:t> </a:t>
            </a:r>
            <a:r>
              <a:rPr lang="en-US" altLang="zh-CN" sz="3000" b="1" i="1" dirty="0">
                <a:solidFill>
                  <a:srgbClr val="663300"/>
                </a:solidFill>
              </a:rPr>
              <a:t>E[1:n+1;  0:n]</a:t>
            </a:r>
            <a:r>
              <a:rPr lang="en-US" altLang="zh-CN" sz="3000" b="1" dirty="0">
                <a:solidFill>
                  <a:srgbClr val="663300"/>
                </a:solidFill>
              </a:rPr>
              <a:t>: </a:t>
            </a:r>
            <a:r>
              <a:rPr lang="zh-CN" altLang="en-US" sz="3000" b="1" dirty="0">
                <a:solidFill>
                  <a:srgbClr val="663300"/>
                </a:solidFill>
              </a:rPr>
              <a:t>存储优化解搜索代价</a:t>
            </a:r>
          </a:p>
          <a:p>
            <a:pPr lvl="2"/>
            <a:r>
              <a:rPr lang="en-US" altLang="zh-CN" sz="3000" b="1" dirty="0">
                <a:solidFill>
                  <a:srgbClr val="663300"/>
                </a:solidFill>
              </a:rPr>
              <a:t> </a:t>
            </a:r>
            <a:r>
              <a:rPr lang="en-US" altLang="zh-CN" sz="3000" b="1" i="1" dirty="0">
                <a:solidFill>
                  <a:srgbClr val="663300"/>
                </a:solidFill>
              </a:rPr>
              <a:t>W[1: n+1;  0:n]</a:t>
            </a:r>
            <a:r>
              <a:rPr lang="en-US" altLang="zh-CN" sz="3000" b="1" dirty="0">
                <a:solidFill>
                  <a:srgbClr val="663300"/>
                </a:solidFill>
              </a:rPr>
              <a:t>: </a:t>
            </a:r>
            <a:r>
              <a:rPr lang="zh-CN" altLang="en-US" sz="3000" b="1" dirty="0">
                <a:solidFill>
                  <a:srgbClr val="663300"/>
                </a:solidFill>
              </a:rPr>
              <a:t>存储代价增量</a:t>
            </a:r>
          </a:p>
          <a:p>
            <a:pPr lvl="2"/>
            <a:r>
              <a:rPr lang="en-US" altLang="zh-CN" sz="3000" b="1" dirty="0">
                <a:solidFill>
                  <a:srgbClr val="663300"/>
                </a:solidFill>
              </a:rPr>
              <a:t> </a:t>
            </a:r>
            <a:r>
              <a:rPr lang="en-US" altLang="zh-CN" sz="3000" b="1" i="1" dirty="0">
                <a:solidFill>
                  <a:srgbClr val="663300"/>
                </a:solidFill>
              </a:rPr>
              <a:t>Root[1:n; 1:n]</a:t>
            </a:r>
            <a:r>
              <a:rPr lang="en-US" altLang="zh-CN" sz="3000" b="1" dirty="0">
                <a:solidFill>
                  <a:srgbClr val="663300"/>
                </a:solidFill>
              </a:rPr>
              <a:t>:   </a:t>
            </a:r>
            <a:r>
              <a:rPr lang="en-US" altLang="zh-CN" sz="3000" b="1" i="1" dirty="0">
                <a:solidFill>
                  <a:srgbClr val="663300"/>
                </a:solidFill>
              </a:rPr>
              <a:t>Root(</a:t>
            </a:r>
            <a:r>
              <a:rPr lang="en-US" altLang="zh-CN" sz="3000" b="1" i="1" dirty="0" err="1">
                <a:solidFill>
                  <a:srgbClr val="663300"/>
                </a:solidFill>
              </a:rPr>
              <a:t>i</a:t>
            </a:r>
            <a:r>
              <a:rPr lang="en-US" altLang="zh-CN" sz="3000" b="1" i="1" dirty="0">
                <a:solidFill>
                  <a:srgbClr val="663300"/>
                </a:solidFill>
              </a:rPr>
              <a:t>, j)</a:t>
            </a:r>
            <a:r>
              <a:rPr lang="zh-CN" altLang="en-US" sz="3000" b="1" dirty="0">
                <a:solidFill>
                  <a:srgbClr val="663300"/>
                </a:solidFill>
              </a:rPr>
              <a:t>记录子问题 </a:t>
            </a:r>
            <a:r>
              <a:rPr lang="en-US" altLang="zh-CN" sz="3000" b="1" dirty="0">
                <a:solidFill>
                  <a:srgbClr val="663300"/>
                </a:solidFill>
              </a:rPr>
              <a:t>                {</a:t>
            </a:r>
            <a:r>
              <a:rPr lang="en-US" altLang="zh-CN" sz="3000" b="1" i="1" dirty="0">
                <a:solidFill>
                  <a:srgbClr val="663300"/>
                </a:solidFill>
              </a:rPr>
              <a:t>x</a:t>
            </a:r>
            <a:r>
              <a:rPr lang="en-US" altLang="zh-CN" sz="3000" b="1" i="1" baseline="-25000" dirty="0">
                <a:solidFill>
                  <a:srgbClr val="663300"/>
                </a:solidFill>
              </a:rPr>
              <a:t>i</a:t>
            </a:r>
            <a:r>
              <a:rPr lang="en-US" altLang="zh-CN" sz="3000" b="1" i="1" dirty="0">
                <a:solidFill>
                  <a:srgbClr val="663300"/>
                </a:solidFill>
              </a:rPr>
              <a:t>, …, </a:t>
            </a:r>
            <a:r>
              <a:rPr lang="en-US" altLang="zh-CN" sz="3000" b="1" i="1" dirty="0" err="1">
                <a:solidFill>
                  <a:srgbClr val="663300"/>
                </a:solidFill>
              </a:rPr>
              <a:t>x</a:t>
            </a:r>
            <a:r>
              <a:rPr lang="en-US" altLang="zh-CN" sz="3000" b="1" i="1" baseline="-25000" dirty="0" err="1">
                <a:solidFill>
                  <a:srgbClr val="663300"/>
                </a:solidFill>
              </a:rPr>
              <a:t>j</a:t>
            </a:r>
            <a:r>
              <a:rPr lang="en-US" altLang="zh-CN" sz="3000" b="1" dirty="0">
                <a:solidFill>
                  <a:srgbClr val="663300"/>
                </a:solidFill>
              </a:rPr>
              <a:t>}</a:t>
            </a:r>
            <a:r>
              <a:rPr lang="zh-CN" altLang="en-US" sz="3000" b="1" dirty="0">
                <a:solidFill>
                  <a:srgbClr val="663300"/>
                </a:solidFill>
              </a:rPr>
              <a:t>优化解的根</a:t>
            </a:r>
            <a:endParaRPr lang="zh-CN" altLang="en-US" sz="3600" b="1" dirty="0">
              <a:solidFill>
                <a:srgbClr val="663300"/>
              </a:solidFill>
              <a:latin typeface="Arial" pitchFamily="34" charset="0"/>
            </a:endParaRPr>
          </a:p>
          <a:p>
            <a:endParaRPr lang="zh-CN" altLang="en-US" dirty="0"/>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最优二叉搜索树</a:t>
            </a:r>
          </a:p>
        </p:txBody>
      </p:sp>
      <p:sp>
        <p:nvSpPr>
          <p:cNvPr id="4" name="TextBox 3"/>
          <p:cNvSpPr txBox="1"/>
          <p:nvPr/>
        </p:nvSpPr>
        <p:spPr>
          <a:xfrm>
            <a:off x="1071538" y="1285860"/>
            <a:ext cx="4301177" cy="4708981"/>
          </a:xfrm>
          <a:prstGeom prst="rect">
            <a:avLst/>
          </a:prstGeom>
          <a:noFill/>
        </p:spPr>
        <p:txBody>
          <a:bodyPr wrap="none" rtlCol="0">
            <a:spAutoFit/>
          </a:bodyPr>
          <a:lstStyle/>
          <a:p>
            <a:r>
              <a:rPr lang="en-US" altLang="zh-CN" sz="2000" b="1" dirty="0">
                <a:solidFill>
                  <a:schemeClr val="accent2"/>
                </a:solidFill>
                <a:latin typeface="Times New Roman" pitchFamily="18" charset="0"/>
                <a:cs typeface="Times New Roman" pitchFamily="18" charset="0"/>
              </a:rPr>
              <a:t>Optimal-BST</a:t>
            </a:r>
            <a:r>
              <a:rPr lang="en-US" altLang="zh-CN" sz="2000" b="1" dirty="0">
                <a:latin typeface="Times New Roman" pitchFamily="18" charset="0"/>
                <a:cs typeface="Times New Roman" pitchFamily="18" charset="0"/>
              </a:rPr>
              <a:t>(</a:t>
            </a:r>
            <a:r>
              <a:rPr lang="en-US" altLang="zh-CN" sz="2000" b="1" i="1" dirty="0">
                <a:latin typeface="Times New Roman" pitchFamily="18" charset="0"/>
                <a:cs typeface="Times New Roman" pitchFamily="18" charset="0"/>
              </a:rPr>
              <a:t>p, q, n</a:t>
            </a:r>
            <a:r>
              <a:rPr lang="en-US" altLang="zh-CN" sz="2000" b="1" dirty="0">
                <a:latin typeface="Times New Roman" pitchFamily="18" charset="0"/>
                <a:cs typeface="Times New Roman" pitchFamily="18" charset="0"/>
              </a:rPr>
              <a:t>)</a:t>
            </a:r>
          </a:p>
          <a:p>
            <a:r>
              <a:rPr lang="en-US" altLang="zh-CN" sz="2000" b="1" dirty="0">
                <a:latin typeface="Times New Roman" pitchFamily="18" charset="0"/>
                <a:cs typeface="Times New Roman" pitchFamily="18" charset="0"/>
              </a:rPr>
              <a:t> For  </a:t>
            </a:r>
            <a:r>
              <a:rPr lang="en-US" altLang="zh-CN" sz="2000" b="1" i="1" dirty="0" err="1">
                <a:latin typeface="Times New Roman" pitchFamily="18" charset="0"/>
                <a:cs typeface="Times New Roman" pitchFamily="18" charset="0"/>
              </a:rPr>
              <a:t>i</a:t>
            </a:r>
            <a:r>
              <a:rPr lang="en-US" altLang="zh-CN" sz="2000" b="1" i="1" dirty="0">
                <a:latin typeface="Times New Roman" pitchFamily="18" charset="0"/>
                <a:cs typeface="Times New Roman" pitchFamily="18" charset="0"/>
              </a:rPr>
              <a:t>=1</a:t>
            </a:r>
            <a:r>
              <a:rPr lang="en-US" altLang="zh-CN" sz="2000" b="1" dirty="0">
                <a:latin typeface="Times New Roman" pitchFamily="18" charset="0"/>
                <a:cs typeface="Times New Roman" pitchFamily="18" charset="0"/>
              </a:rPr>
              <a:t>  To  </a:t>
            </a:r>
            <a:r>
              <a:rPr lang="en-US" altLang="zh-CN" sz="2000" b="1" i="1" dirty="0">
                <a:latin typeface="Times New Roman" pitchFamily="18" charset="0"/>
                <a:cs typeface="Times New Roman" pitchFamily="18" charset="0"/>
              </a:rPr>
              <a:t>n+1   </a:t>
            </a:r>
            <a:r>
              <a:rPr lang="en-US" altLang="zh-CN" sz="2000" b="1" dirty="0">
                <a:latin typeface="Times New Roman" pitchFamily="18" charset="0"/>
                <a:cs typeface="Times New Roman" pitchFamily="18" charset="0"/>
              </a:rPr>
              <a:t>Do</a:t>
            </a:r>
          </a:p>
          <a:p>
            <a:r>
              <a:rPr lang="en-US" altLang="zh-CN" sz="2000" b="1" i="1" dirty="0">
                <a:latin typeface="Times New Roman" pitchFamily="18" charset="0"/>
                <a:cs typeface="Times New Roman" pitchFamily="18" charset="0"/>
              </a:rPr>
              <a:t>      E(</a:t>
            </a:r>
            <a:r>
              <a:rPr lang="en-US" altLang="zh-CN" sz="2000" b="1" i="1" dirty="0" err="1">
                <a:latin typeface="Times New Roman" pitchFamily="18" charset="0"/>
                <a:cs typeface="Times New Roman" pitchFamily="18" charset="0"/>
              </a:rPr>
              <a:t>i</a:t>
            </a:r>
            <a:r>
              <a:rPr lang="en-US" altLang="zh-CN" sz="2000" b="1" i="1" dirty="0">
                <a:latin typeface="Times New Roman" pitchFamily="18" charset="0"/>
                <a:cs typeface="Times New Roman" pitchFamily="18" charset="0"/>
              </a:rPr>
              <a:t>, i-1) = 0;</a:t>
            </a:r>
          </a:p>
          <a:p>
            <a:r>
              <a:rPr lang="en-US" altLang="zh-CN" sz="2000" b="1" i="1" dirty="0">
                <a:latin typeface="Times New Roman" pitchFamily="18" charset="0"/>
                <a:cs typeface="Times New Roman" pitchFamily="18" charset="0"/>
              </a:rPr>
              <a:t>      W(</a:t>
            </a:r>
            <a:r>
              <a:rPr lang="en-US" altLang="zh-CN" sz="2000" b="1" i="1" dirty="0" err="1">
                <a:latin typeface="Times New Roman" pitchFamily="18" charset="0"/>
                <a:cs typeface="Times New Roman" pitchFamily="18" charset="0"/>
              </a:rPr>
              <a:t>i</a:t>
            </a:r>
            <a:r>
              <a:rPr lang="en-US" altLang="zh-CN" sz="2000" b="1" i="1" dirty="0">
                <a:latin typeface="Times New Roman" pitchFamily="18" charset="0"/>
                <a:cs typeface="Times New Roman" pitchFamily="18" charset="0"/>
              </a:rPr>
              <a:t>, i-1) = q</a:t>
            </a:r>
            <a:r>
              <a:rPr lang="en-US" altLang="zh-CN" sz="2000" b="1" i="1" baseline="-25000" dirty="0">
                <a:latin typeface="Times New Roman" pitchFamily="18" charset="0"/>
                <a:cs typeface="Times New Roman" pitchFamily="18" charset="0"/>
              </a:rPr>
              <a:t>i-1</a:t>
            </a:r>
            <a:r>
              <a:rPr lang="en-US" altLang="zh-CN" sz="2000" b="1" i="1" dirty="0">
                <a:latin typeface="Times New Roman" pitchFamily="18" charset="0"/>
                <a:cs typeface="Times New Roman" pitchFamily="18" charset="0"/>
              </a:rPr>
              <a:t>;</a:t>
            </a:r>
          </a:p>
          <a:p>
            <a:r>
              <a:rPr lang="en-US" altLang="zh-CN" sz="2000" b="1" dirty="0">
                <a:latin typeface="Times New Roman" pitchFamily="18" charset="0"/>
                <a:cs typeface="Times New Roman" pitchFamily="18" charset="0"/>
              </a:rPr>
              <a:t> </a:t>
            </a:r>
            <a:r>
              <a:rPr lang="en-US" altLang="zh-CN" sz="2000" b="1" dirty="0">
                <a:solidFill>
                  <a:srgbClr val="FF0000"/>
                </a:solidFill>
                <a:latin typeface="Times New Roman" pitchFamily="18" charset="0"/>
                <a:cs typeface="Times New Roman" pitchFamily="18" charset="0"/>
              </a:rPr>
              <a:t>For  </a:t>
            </a:r>
            <a:r>
              <a:rPr lang="en-US" altLang="zh-CN" sz="2000" b="1" i="1" dirty="0">
                <a:solidFill>
                  <a:srgbClr val="FF0000"/>
                </a:solidFill>
                <a:latin typeface="Times New Roman" pitchFamily="18" charset="0"/>
                <a:cs typeface="Times New Roman" pitchFamily="18" charset="0"/>
              </a:rPr>
              <a:t>l=1</a:t>
            </a:r>
            <a:r>
              <a:rPr lang="en-US" altLang="zh-CN" sz="2000" b="1" dirty="0">
                <a:solidFill>
                  <a:srgbClr val="FF0000"/>
                </a:solidFill>
                <a:latin typeface="Times New Roman" pitchFamily="18" charset="0"/>
                <a:cs typeface="Times New Roman" pitchFamily="18" charset="0"/>
              </a:rPr>
              <a:t>  To  </a:t>
            </a:r>
            <a:r>
              <a:rPr lang="en-US" altLang="zh-CN" sz="2000" b="1" i="1" dirty="0">
                <a:solidFill>
                  <a:srgbClr val="FF0000"/>
                </a:solidFill>
                <a:latin typeface="Times New Roman" pitchFamily="18" charset="0"/>
                <a:cs typeface="Times New Roman" pitchFamily="18" charset="0"/>
              </a:rPr>
              <a:t>n</a:t>
            </a:r>
            <a:r>
              <a:rPr lang="en-US" altLang="zh-CN" sz="2000" b="1" dirty="0">
                <a:solidFill>
                  <a:srgbClr val="FF0000"/>
                </a:solidFill>
                <a:latin typeface="Times New Roman" pitchFamily="18" charset="0"/>
                <a:cs typeface="Times New Roman" pitchFamily="18" charset="0"/>
              </a:rPr>
              <a:t>   Do</a:t>
            </a:r>
          </a:p>
          <a:p>
            <a:r>
              <a:rPr lang="en-US" altLang="zh-CN" sz="2000" b="1" dirty="0">
                <a:latin typeface="Times New Roman" pitchFamily="18" charset="0"/>
                <a:cs typeface="Times New Roman" pitchFamily="18" charset="0"/>
              </a:rPr>
              <a:t>      </a:t>
            </a:r>
            <a:r>
              <a:rPr lang="en-US" altLang="zh-CN" sz="2000" b="1" dirty="0">
                <a:solidFill>
                  <a:srgbClr val="FF0000"/>
                </a:solidFill>
                <a:latin typeface="Times New Roman" pitchFamily="18" charset="0"/>
                <a:cs typeface="Times New Roman" pitchFamily="18" charset="0"/>
              </a:rPr>
              <a:t>For   </a:t>
            </a:r>
            <a:r>
              <a:rPr lang="en-US" altLang="zh-CN" sz="2000" b="1" i="1" dirty="0" err="1">
                <a:solidFill>
                  <a:srgbClr val="FF0000"/>
                </a:solidFill>
                <a:latin typeface="Times New Roman" pitchFamily="18" charset="0"/>
                <a:cs typeface="Times New Roman" pitchFamily="18" charset="0"/>
              </a:rPr>
              <a:t>i</a:t>
            </a:r>
            <a:r>
              <a:rPr lang="en-US" altLang="zh-CN" sz="2000" b="1" i="1" dirty="0">
                <a:solidFill>
                  <a:srgbClr val="FF0000"/>
                </a:solidFill>
                <a:latin typeface="Times New Roman" pitchFamily="18" charset="0"/>
                <a:cs typeface="Times New Roman" pitchFamily="18" charset="0"/>
              </a:rPr>
              <a:t>=1</a:t>
            </a:r>
            <a:r>
              <a:rPr lang="en-US" altLang="zh-CN" sz="2000" b="1" dirty="0">
                <a:solidFill>
                  <a:srgbClr val="FF0000"/>
                </a:solidFill>
                <a:latin typeface="Times New Roman" pitchFamily="18" charset="0"/>
                <a:cs typeface="Times New Roman" pitchFamily="18" charset="0"/>
              </a:rPr>
              <a:t>   To   </a:t>
            </a:r>
            <a:r>
              <a:rPr lang="en-US" altLang="zh-CN" sz="2000" b="1" i="1" dirty="0">
                <a:solidFill>
                  <a:srgbClr val="FF0000"/>
                </a:solidFill>
                <a:latin typeface="Times New Roman" pitchFamily="18" charset="0"/>
                <a:cs typeface="Times New Roman" pitchFamily="18" charset="0"/>
              </a:rPr>
              <a:t>n-l+1   </a:t>
            </a:r>
            <a:r>
              <a:rPr lang="en-US" altLang="zh-CN" sz="2000" b="1" dirty="0">
                <a:solidFill>
                  <a:srgbClr val="FF0000"/>
                </a:solidFill>
                <a:latin typeface="Times New Roman" pitchFamily="18" charset="0"/>
                <a:cs typeface="Times New Roman" pitchFamily="18" charset="0"/>
              </a:rPr>
              <a:t>Do</a:t>
            </a:r>
          </a:p>
          <a:p>
            <a:r>
              <a:rPr lang="en-US" altLang="zh-CN" sz="2000" b="1" dirty="0">
                <a:latin typeface="Times New Roman" pitchFamily="18" charset="0"/>
                <a:cs typeface="Times New Roman" pitchFamily="18" charset="0"/>
              </a:rPr>
              <a:t>            </a:t>
            </a:r>
            <a:r>
              <a:rPr lang="en-US" altLang="zh-CN" sz="2000" b="1" i="1" u="sng" dirty="0">
                <a:latin typeface="Times New Roman" pitchFamily="18" charset="0"/>
                <a:cs typeface="Times New Roman" pitchFamily="18" charset="0"/>
              </a:rPr>
              <a:t>j=i+l-1;</a:t>
            </a:r>
          </a:p>
          <a:p>
            <a:r>
              <a:rPr lang="en-US" altLang="zh-CN" sz="2000" b="1" dirty="0">
                <a:latin typeface="Times New Roman" pitchFamily="18" charset="0"/>
                <a:cs typeface="Times New Roman" pitchFamily="18" charset="0"/>
              </a:rPr>
              <a:t>            </a:t>
            </a:r>
            <a:r>
              <a:rPr lang="en-US" altLang="zh-CN" sz="2000" b="1" i="1" dirty="0">
                <a:latin typeface="Times New Roman" pitchFamily="18" charset="0"/>
                <a:cs typeface="Times New Roman" pitchFamily="18" charset="0"/>
              </a:rPr>
              <a:t>E(</a:t>
            </a:r>
            <a:r>
              <a:rPr lang="en-US" altLang="zh-CN" sz="2000" b="1" i="1" dirty="0" err="1">
                <a:latin typeface="Times New Roman" pitchFamily="18" charset="0"/>
                <a:cs typeface="Times New Roman" pitchFamily="18" charset="0"/>
              </a:rPr>
              <a:t>i</a:t>
            </a:r>
            <a:r>
              <a:rPr lang="en-US" altLang="zh-CN" sz="2000" b="1" i="1" dirty="0">
                <a:latin typeface="Times New Roman" pitchFamily="18" charset="0"/>
                <a:cs typeface="Times New Roman" pitchFamily="18" charset="0"/>
              </a:rPr>
              <a:t>, j)=</a:t>
            </a:r>
            <a:r>
              <a:rPr lang="en-US" altLang="zh-CN" sz="2000" b="1" i="1" dirty="0">
                <a:latin typeface="Times New Roman" pitchFamily="18" charset="0"/>
                <a:cs typeface="Times New Roman" pitchFamily="18" charset="0"/>
                <a:sym typeface="Symbol" pitchFamily="18" charset="2"/>
              </a:rPr>
              <a:t>;</a:t>
            </a:r>
          </a:p>
          <a:p>
            <a:r>
              <a:rPr lang="en-US" altLang="zh-CN" sz="2000" b="1" i="1" dirty="0">
                <a:latin typeface="Times New Roman" pitchFamily="18" charset="0"/>
                <a:cs typeface="Times New Roman" pitchFamily="18" charset="0"/>
                <a:sym typeface="Symbol" pitchFamily="18" charset="2"/>
              </a:rPr>
              <a:t>           W(</a:t>
            </a:r>
            <a:r>
              <a:rPr lang="en-US" altLang="zh-CN" sz="2000" b="1" i="1" dirty="0" err="1">
                <a:latin typeface="Times New Roman" pitchFamily="18" charset="0"/>
                <a:cs typeface="Times New Roman" pitchFamily="18" charset="0"/>
                <a:sym typeface="Symbol" pitchFamily="18" charset="2"/>
              </a:rPr>
              <a:t>i</a:t>
            </a:r>
            <a:r>
              <a:rPr lang="en-US" altLang="zh-CN" sz="2000" b="1" i="1" dirty="0">
                <a:latin typeface="Times New Roman" pitchFamily="18" charset="0"/>
                <a:cs typeface="Times New Roman" pitchFamily="18" charset="0"/>
                <a:sym typeface="Symbol" pitchFamily="18" charset="2"/>
              </a:rPr>
              <a:t>, j)=W(</a:t>
            </a:r>
            <a:r>
              <a:rPr lang="en-US" altLang="zh-CN" sz="2000" b="1" i="1" dirty="0" err="1">
                <a:latin typeface="Times New Roman" pitchFamily="18" charset="0"/>
                <a:cs typeface="Times New Roman" pitchFamily="18" charset="0"/>
                <a:sym typeface="Symbol" pitchFamily="18" charset="2"/>
              </a:rPr>
              <a:t>i</a:t>
            </a:r>
            <a:r>
              <a:rPr lang="en-US" altLang="zh-CN" sz="2000" b="1" i="1" dirty="0">
                <a:latin typeface="Times New Roman" pitchFamily="18" charset="0"/>
                <a:cs typeface="Times New Roman" pitchFamily="18" charset="0"/>
                <a:sym typeface="Symbol" pitchFamily="18" charset="2"/>
              </a:rPr>
              <a:t>, j-1)+</a:t>
            </a:r>
            <a:r>
              <a:rPr lang="en-US" altLang="zh-CN" sz="2000" b="1" i="1" dirty="0" err="1">
                <a:latin typeface="Times New Roman" pitchFamily="18" charset="0"/>
                <a:cs typeface="Times New Roman" pitchFamily="18" charset="0"/>
                <a:sym typeface="Symbol" pitchFamily="18" charset="2"/>
              </a:rPr>
              <a:t>p</a:t>
            </a:r>
            <a:r>
              <a:rPr lang="en-US" altLang="zh-CN" sz="2000" b="1" i="1" baseline="-25000" dirty="0" err="1">
                <a:latin typeface="Times New Roman" pitchFamily="18" charset="0"/>
                <a:cs typeface="Times New Roman" pitchFamily="18" charset="0"/>
                <a:sym typeface="Symbol" pitchFamily="18" charset="2"/>
              </a:rPr>
              <a:t>j</a:t>
            </a:r>
            <a:r>
              <a:rPr lang="en-US" altLang="zh-CN" sz="2000" b="1" i="1" dirty="0" err="1">
                <a:latin typeface="Times New Roman" pitchFamily="18" charset="0"/>
                <a:cs typeface="Times New Roman" pitchFamily="18" charset="0"/>
                <a:sym typeface="Symbol" pitchFamily="18" charset="2"/>
              </a:rPr>
              <a:t>+q</a:t>
            </a:r>
            <a:r>
              <a:rPr lang="en-US" altLang="zh-CN" sz="2000" b="1" i="1" baseline="-25000" dirty="0" err="1">
                <a:latin typeface="Times New Roman" pitchFamily="18" charset="0"/>
                <a:cs typeface="Times New Roman" pitchFamily="18" charset="0"/>
                <a:sym typeface="Symbol" pitchFamily="18" charset="2"/>
              </a:rPr>
              <a:t>j</a:t>
            </a:r>
            <a:r>
              <a:rPr lang="en-US" altLang="zh-CN" sz="2000" b="1" i="1" dirty="0">
                <a:latin typeface="Times New Roman" pitchFamily="18" charset="0"/>
                <a:cs typeface="Times New Roman" pitchFamily="18" charset="0"/>
                <a:sym typeface="Symbol" pitchFamily="18" charset="2"/>
              </a:rPr>
              <a:t>;</a:t>
            </a:r>
          </a:p>
          <a:p>
            <a:r>
              <a:rPr lang="en-US" altLang="zh-CN" sz="2000" b="1" i="1" dirty="0">
                <a:latin typeface="Times New Roman" pitchFamily="18" charset="0"/>
                <a:cs typeface="Times New Roman" pitchFamily="18" charset="0"/>
                <a:sym typeface="Symbol" pitchFamily="18" charset="2"/>
              </a:rPr>
              <a:t>           </a:t>
            </a:r>
            <a:r>
              <a:rPr lang="en-US" altLang="zh-CN" sz="2000" b="1" dirty="0">
                <a:solidFill>
                  <a:srgbClr val="FF0000"/>
                </a:solidFill>
                <a:latin typeface="Times New Roman" pitchFamily="18" charset="0"/>
                <a:cs typeface="Times New Roman" pitchFamily="18" charset="0"/>
                <a:sym typeface="Symbol" pitchFamily="18" charset="2"/>
              </a:rPr>
              <a:t>For</a:t>
            </a:r>
            <a:r>
              <a:rPr lang="en-US" altLang="zh-CN" sz="2000" b="1" i="1" dirty="0">
                <a:solidFill>
                  <a:srgbClr val="FF0000"/>
                </a:solidFill>
                <a:latin typeface="Times New Roman" pitchFamily="18" charset="0"/>
                <a:cs typeface="Times New Roman" pitchFamily="18" charset="0"/>
                <a:sym typeface="Symbol" pitchFamily="18" charset="2"/>
              </a:rPr>
              <a:t>  r=</a:t>
            </a:r>
            <a:r>
              <a:rPr lang="en-US" altLang="zh-CN" sz="2000" b="1" i="1" dirty="0" err="1">
                <a:solidFill>
                  <a:srgbClr val="FF0000"/>
                </a:solidFill>
                <a:latin typeface="Times New Roman" pitchFamily="18" charset="0"/>
                <a:cs typeface="Times New Roman" pitchFamily="18" charset="0"/>
                <a:sym typeface="Symbol" pitchFamily="18" charset="2"/>
              </a:rPr>
              <a:t>i</a:t>
            </a:r>
            <a:r>
              <a:rPr lang="en-US" altLang="zh-CN" sz="2000" b="1" i="1" dirty="0">
                <a:solidFill>
                  <a:srgbClr val="FF0000"/>
                </a:solidFill>
                <a:latin typeface="Times New Roman" pitchFamily="18" charset="0"/>
                <a:cs typeface="Times New Roman" pitchFamily="18" charset="0"/>
                <a:sym typeface="Symbol" pitchFamily="18" charset="2"/>
              </a:rPr>
              <a:t>  To  j   </a:t>
            </a:r>
            <a:r>
              <a:rPr lang="en-US" altLang="zh-CN" sz="2000" b="1" dirty="0">
                <a:solidFill>
                  <a:srgbClr val="FF0000"/>
                </a:solidFill>
                <a:latin typeface="Times New Roman" pitchFamily="18" charset="0"/>
                <a:cs typeface="Times New Roman" pitchFamily="18" charset="0"/>
                <a:sym typeface="Symbol" pitchFamily="18" charset="2"/>
              </a:rPr>
              <a:t>Do</a:t>
            </a:r>
          </a:p>
          <a:p>
            <a:r>
              <a:rPr lang="en-US" altLang="zh-CN" sz="2000" b="1" i="1" dirty="0">
                <a:latin typeface="Times New Roman" pitchFamily="18" charset="0"/>
                <a:cs typeface="Times New Roman" pitchFamily="18" charset="0"/>
                <a:sym typeface="Symbol" pitchFamily="18" charset="2"/>
              </a:rPr>
              <a:t>                 t=E(</a:t>
            </a:r>
            <a:r>
              <a:rPr lang="en-US" altLang="zh-CN" sz="2000" b="1" i="1" dirty="0" err="1">
                <a:latin typeface="Times New Roman" pitchFamily="18" charset="0"/>
                <a:cs typeface="Times New Roman" pitchFamily="18" charset="0"/>
                <a:sym typeface="Symbol" pitchFamily="18" charset="2"/>
              </a:rPr>
              <a:t>i</a:t>
            </a:r>
            <a:r>
              <a:rPr lang="en-US" altLang="zh-CN" sz="2000" b="1" i="1" dirty="0">
                <a:latin typeface="Times New Roman" pitchFamily="18" charset="0"/>
                <a:cs typeface="Times New Roman" pitchFamily="18" charset="0"/>
                <a:sym typeface="Symbol" pitchFamily="18" charset="2"/>
              </a:rPr>
              <a:t>, r-1)+E(r+1, j)+W(</a:t>
            </a:r>
            <a:r>
              <a:rPr lang="en-US" altLang="zh-CN" sz="2000" b="1" i="1" dirty="0" err="1">
                <a:latin typeface="Times New Roman" pitchFamily="18" charset="0"/>
                <a:cs typeface="Times New Roman" pitchFamily="18" charset="0"/>
                <a:sym typeface="Symbol" pitchFamily="18" charset="2"/>
              </a:rPr>
              <a:t>i</a:t>
            </a:r>
            <a:r>
              <a:rPr lang="en-US" altLang="zh-CN" sz="2000" b="1" i="1" dirty="0">
                <a:latin typeface="Times New Roman" pitchFamily="18" charset="0"/>
                <a:cs typeface="Times New Roman" pitchFamily="18" charset="0"/>
                <a:sym typeface="Symbol" pitchFamily="18" charset="2"/>
              </a:rPr>
              <a:t>, j);</a:t>
            </a:r>
          </a:p>
          <a:p>
            <a:r>
              <a:rPr lang="en-US" altLang="zh-CN" sz="2000" b="1" i="1" dirty="0">
                <a:latin typeface="Times New Roman" pitchFamily="18" charset="0"/>
                <a:cs typeface="Times New Roman" pitchFamily="18" charset="0"/>
                <a:sym typeface="Symbol" pitchFamily="18" charset="2"/>
              </a:rPr>
              <a:t>                 </a:t>
            </a:r>
            <a:r>
              <a:rPr lang="en-US" altLang="zh-CN" sz="2000" b="1" dirty="0">
                <a:latin typeface="Times New Roman" pitchFamily="18" charset="0"/>
                <a:cs typeface="Times New Roman" pitchFamily="18" charset="0"/>
                <a:sym typeface="Symbol" pitchFamily="18" charset="2"/>
              </a:rPr>
              <a:t>If    </a:t>
            </a:r>
            <a:r>
              <a:rPr lang="en-US" altLang="zh-CN" sz="2000" b="1" i="1" dirty="0">
                <a:latin typeface="Times New Roman" pitchFamily="18" charset="0"/>
                <a:cs typeface="Times New Roman" pitchFamily="18" charset="0"/>
                <a:sym typeface="Symbol" pitchFamily="18" charset="2"/>
              </a:rPr>
              <a:t>t&lt;E(</a:t>
            </a:r>
            <a:r>
              <a:rPr lang="en-US" altLang="zh-CN" sz="2000" b="1" i="1" dirty="0" err="1">
                <a:latin typeface="Times New Roman" pitchFamily="18" charset="0"/>
                <a:cs typeface="Times New Roman" pitchFamily="18" charset="0"/>
                <a:sym typeface="Symbol" pitchFamily="18" charset="2"/>
              </a:rPr>
              <a:t>i</a:t>
            </a:r>
            <a:r>
              <a:rPr lang="en-US" altLang="zh-CN" sz="2000" b="1" i="1" dirty="0">
                <a:latin typeface="Times New Roman" pitchFamily="18" charset="0"/>
                <a:cs typeface="Times New Roman" pitchFamily="18" charset="0"/>
                <a:sym typeface="Symbol" pitchFamily="18" charset="2"/>
              </a:rPr>
              <a:t>, j)</a:t>
            </a:r>
          </a:p>
          <a:p>
            <a:r>
              <a:rPr lang="en-US" altLang="zh-CN" sz="2000" b="1" i="1" dirty="0">
                <a:latin typeface="Times New Roman" pitchFamily="18" charset="0"/>
                <a:cs typeface="Times New Roman" pitchFamily="18" charset="0"/>
                <a:sym typeface="Symbol" pitchFamily="18" charset="2"/>
              </a:rPr>
              <a:t>                 Then  E(</a:t>
            </a:r>
            <a:r>
              <a:rPr lang="en-US" altLang="zh-CN" sz="2000" b="1" i="1" dirty="0" err="1">
                <a:latin typeface="Times New Roman" pitchFamily="18" charset="0"/>
                <a:cs typeface="Times New Roman" pitchFamily="18" charset="0"/>
                <a:sym typeface="Symbol" pitchFamily="18" charset="2"/>
              </a:rPr>
              <a:t>i</a:t>
            </a:r>
            <a:r>
              <a:rPr lang="en-US" altLang="zh-CN" sz="2000" b="1" i="1" dirty="0">
                <a:latin typeface="Times New Roman" pitchFamily="18" charset="0"/>
                <a:cs typeface="Times New Roman" pitchFamily="18" charset="0"/>
                <a:sym typeface="Symbol" pitchFamily="18" charset="2"/>
              </a:rPr>
              <a:t>, j)=t;  Root(</a:t>
            </a:r>
            <a:r>
              <a:rPr lang="en-US" altLang="zh-CN" sz="2000" b="1" i="1" dirty="0" err="1">
                <a:latin typeface="Times New Roman" pitchFamily="18" charset="0"/>
                <a:cs typeface="Times New Roman" pitchFamily="18" charset="0"/>
                <a:sym typeface="Symbol" pitchFamily="18" charset="2"/>
              </a:rPr>
              <a:t>i</a:t>
            </a:r>
            <a:r>
              <a:rPr lang="en-US" altLang="zh-CN" sz="2000" b="1" i="1" dirty="0">
                <a:latin typeface="Times New Roman" pitchFamily="18" charset="0"/>
                <a:cs typeface="Times New Roman" pitchFamily="18" charset="0"/>
                <a:sym typeface="Symbol" pitchFamily="18" charset="2"/>
              </a:rPr>
              <a:t>, j)=r;</a:t>
            </a:r>
          </a:p>
          <a:p>
            <a:r>
              <a:rPr lang="en-US" altLang="zh-CN" sz="2000" b="1" dirty="0">
                <a:latin typeface="Times New Roman" pitchFamily="18" charset="0"/>
                <a:cs typeface="Times New Roman" pitchFamily="18" charset="0"/>
                <a:sym typeface="Symbol" pitchFamily="18" charset="2"/>
              </a:rPr>
              <a:t> Return</a:t>
            </a:r>
            <a:r>
              <a:rPr lang="en-US" altLang="zh-CN" sz="2000" b="1" i="1" dirty="0">
                <a:latin typeface="Times New Roman" pitchFamily="18" charset="0"/>
                <a:cs typeface="Times New Roman" pitchFamily="18" charset="0"/>
                <a:sym typeface="Symbol" pitchFamily="18" charset="2"/>
              </a:rPr>
              <a:t>  E </a:t>
            </a:r>
            <a:r>
              <a:rPr lang="en-US" altLang="zh-CN" sz="2000" b="1" dirty="0">
                <a:latin typeface="Times New Roman" pitchFamily="18" charset="0"/>
                <a:cs typeface="Times New Roman" pitchFamily="18" charset="0"/>
                <a:sym typeface="Symbol" pitchFamily="18" charset="2"/>
              </a:rPr>
              <a:t>and </a:t>
            </a:r>
            <a:r>
              <a:rPr lang="en-US" altLang="zh-CN" sz="2000" b="1" i="1" dirty="0">
                <a:latin typeface="Times New Roman" pitchFamily="18" charset="0"/>
                <a:cs typeface="Times New Roman" pitchFamily="18" charset="0"/>
                <a:sym typeface="Symbol" pitchFamily="18" charset="2"/>
              </a:rPr>
              <a:t> Root   </a:t>
            </a:r>
          </a:p>
          <a:p>
            <a:endParaRPr lang="zh-CN" altLang="en-US" sz="2000" dirty="0">
              <a:latin typeface="Times New Roman" pitchFamily="18" charset="0"/>
              <a:cs typeface="Times New Roman" pitchFamily="18" charset="0"/>
            </a:endParaRP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最优二叉搜索树</a:t>
            </a:r>
          </a:p>
        </p:txBody>
      </p:sp>
      <p:sp>
        <p:nvSpPr>
          <p:cNvPr id="3" name="内容占位符 2"/>
          <p:cNvSpPr>
            <a:spLocks noGrp="1"/>
          </p:cNvSpPr>
          <p:nvPr>
            <p:ph idx="1"/>
          </p:nvPr>
        </p:nvSpPr>
        <p:spPr/>
        <p:txBody>
          <a:bodyPr/>
          <a:lstStyle/>
          <a:p>
            <a:pPr algn="just">
              <a:lnSpc>
                <a:spcPct val="90000"/>
              </a:lnSpc>
              <a:buFontTx/>
              <a:buChar char="•"/>
            </a:pPr>
            <a:r>
              <a:rPr lang="zh-CN" altLang="en-US" sz="3600" b="1" dirty="0"/>
              <a:t>时间复杂性</a:t>
            </a:r>
          </a:p>
          <a:p>
            <a:pPr lvl="1" algn="just">
              <a:lnSpc>
                <a:spcPct val="90000"/>
              </a:lnSpc>
              <a:buFontTx/>
              <a:buChar char="–"/>
            </a:pPr>
            <a:r>
              <a:rPr lang="en-US" altLang="zh-CN" sz="3200" b="1" dirty="0">
                <a:solidFill>
                  <a:srgbClr val="0000FF"/>
                </a:solidFill>
              </a:rPr>
              <a:t>(</a:t>
            </a:r>
            <a:r>
              <a:rPr lang="en-US" altLang="zh-CN" sz="3200" b="1" i="1" dirty="0">
                <a:solidFill>
                  <a:srgbClr val="0000FF"/>
                </a:solidFill>
              </a:rPr>
              <a:t>l, </a:t>
            </a:r>
            <a:r>
              <a:rPr lang="en-US" altLang="zh-CN" sz="3200" b="1" i="1" dirty="0" err="1">
                <a:solidFill>
                  <a:srgbClr val="0000FF"/>
                </a:solidFill>
              </a:rPr>
              <a:t>i</a:t>
            </a:r>
            <a:r>
              <a:rPr lang="en-US" altLang="zh-CN" sz="3200" b="1" i="1" dirty="0">
                <a:solidFill>
                  <a:srgbClr val="0000FF"/>
                </a:solidFill>
              </a:rPr>
              <a:t>, r</a:t>
            </a:r>
            <a:r>
              <a:rPr lang="en-US" altLang="zh-CN" sz="3200" b="1" dirty="0">
                <a:solidFill>
                  <a:srgbClr val="0000FF"/>
                </a:solidFill>
              </a:rPr>
              <a:t>)</a:t>
            </a:r>
            <a:r>
              <a:rPr lang="zh-CN" altLang="en-US" sz="3200" b="1" dirty="0">
                <a:solidFill>
                  <a:srgbClr val="0000FF"/>
                </a:solidFill>
              </a:rPr>
              <a:t>三层循环，每层循环至多</a:t>
            </a:r>
            <a:r>
              <a:rPr lang="en-US" altLang="zh-CN" sz="3200" b="1" i="1" dirty="0">
                <a:solidFill>
                  <a:srgbClr val="0000FF"/>
                </a:solidFill>
              </a:rPr>
              <a:t>n</a:t>
            </a:r>
            <a:r>
              <a:rPr lang="zh-CN" altLang="en-US" sz="3200" b="1" dirty="0">
                <a:solidFill>
                  <a:srgbClr val="0000FF"/>
                </a:solidFill>
              </a:rPr>
              <a:t>步</a:t>
            </a:r>
          </a:p>
          <a:p>
            <a:pPr lvl="1" algn="just">
              <a:lnSpc>
                <a:spcPct val="90000"/>
              </a:lnSpc>
              <a:buFontTx/>
              <a:buChar char="–"/>
            </a:pPr>
            <a:r>
              <a:rPr lang="zh-CN" altLang="en-US" sz="3200" b="1" dirty="0">
                <a:solidFill>
                  <a:srgbClr val="0000FF"/>
                </a:solidFill>
              </a:rPr>
              <a:t>时间复杂性为</a:t>
            </a:r>
            <a:r>
              <a:rPr lang="en-US" altLang="zh-CN" sz="3200" b="1" i="1" dirty="0">
                <a:solidFill>
                  <a:srgbClr val="FF0000"/>
                </a:solidFill>
              </a:rPr>
              <a:t>O(n</a:t>
            </a:r>
            <a:r>
              <a:rPr lang="en-US" altLang="zh-CN" sz="3200" b="1" baseline="30000" dirty="0">
                <a:solidFill>
                  <a:srgbClr val="FF0000"/>
                </a:solidFill>
              </a:rPr>
              <a:t>3</a:t>
            </a:r>
            <a:r>
              <a:rPr lang="en-US" altLang="zh-CN" sz="3200" b="1" i="1" dirty="0">
                <a:solidFill>
                  <a:srgbClr val="FF0000"/>
                </a:solidFill>
              </a:rPr>
              <a:t>)</a:t>
            </a:r>
          </a:p>
          <a:p>
            <a:pPr algn="just">
              <a:lnSpc>
                <a:spcPct val="90000"/>
              </a:lnSpc>
              <a:buFontTx/>
              <a:buChar char="•"/>
            </a:pPr>
            <a:r>
              <a:rPr lang="zh-CN" altLang="en-US" sz="3600" b="1" dirty="0"/>
              <a:t>空间复杂性</a:t>
            </a:r>
          </a:p>
          <a:p>
            <a:pPr lvl="1" algn="just">
              <a:lnSpc>
                <a:spcPct val="90000"/>
              </a:lnSpc>
              <a:buFontTx/>
              <a:buChar char="–"/>
            </a:pPr>
            <a:r>
              <a:rPr lang="zh-CN" altLang="en-US" sz="3200" b="1" dirty="0">
                <a:solidFill>
                  <a:srgbClr val="0000FF"/>
                </a:solidFill>
              </a:rPr>
              <a:t>二个</a:t>
            </a:r>
            <a:r>
              <a:rPr lang="en-US" altLang="zh-CN" sz="3200" b="1" i="1" dirty="0">
                <a:solidFill>
                  <a:srgbClr val="0000FF"/>
                </a:solidFill>
              </a:rPr>
              <a:t>(n+1)</a:t>
            </a:r>
            <a:r>
              <a:rPr lang="en-US" altLang="zh-CN" sz="3200" b="1" i="1" dirty="0">
                <a:solidFill>
                  <a:srgbClr val="0000FF"/>
                </a:solidFill>
                <a:sym typeface="Symbol" pitchFamily="18" charset="2"/>
              </a:rPr>
              <a:t></a:t>
            </a:r>
            <a:r>
              <a:rPr lang="en-US" altLang="zh-CN" sz="3200" b="1" i="1" dirty="0">
                <a:solidFill>
                  <a:srgbClr val="0000FF"/>
                </a:solidFill>
              </a:rPr>
              <a:t>(n+1)</a:t>
            </a:r>
            <a:r>
              <a:rPr lang="zh-CN" altLang="en-US" sz="3200" b="1" dirty="0">
                <a:solidFill>
                  <a:srgbClr val="0000FF"/>
                </a:solidFill>
              </a:rPr>
              <a:t>数组，一个</a:t>
            </a:r>
            <a:r>
              <a:rPr lang="en-US" altLang="zh-CN" sz="3200" b="1" i="1" dirty="0" err="1">
                <a:solidFill>
                  <a:srgbClr val="0000FF"/>
                </a:solidFill>
              </a:rPr>
              <a:t>n</a:t>
            </a:r>
            <a:r>
              <a:rPr lang="en-US" altLang="zh-CN" sz="3200" b="1" i="1" dirty="0" err="1">
                <a:solidFill>
                  <a:srgbClr val="0000FF"/>
                </a:solidFill>
                <a:sym typeface="Symbol" pitchFamily="18" charset="2"/>
              </a:rPr>
              <a:t></a:t>
            </a:r>
            <a:r>
              <a:rPr lang="en-US" altLang="zh-CN" sz="3200" b="1" i="1" dirty="0" err="1">
                <a:solidFill>
                  <a:srgbClr val="0000FF"/>
                </a:solidFill>
              </a:rPr>
              <a:t>n</a:t>
            </a:r>
            <a:r>
              <a:rPr lang="zh-CN" altLang="en-US" sz="3200" b="1" dirty="0">
                <a:solidFill>
                  <a:srgbClr val="0000FF"/>
                </a:solidFill>
              </a:rPr>
              <a:t>数组</a:t>
            </a:r>
          </a:p>
          <a:p>
            <a:pPr lvl="1" algn="just">
              <a:lnSpc>
                <a:spcPct val="90000"/>
              </a:lnSpc>
              <a:buFontTx/>
              <a:buChar char="–"/>
            </a:pPr>
            <a:r>
              <a:rPr lang="en-US" altLang="zh-CN" sz="3200" b="1" i="1" dirty="0">
                <a:solidFill>
                  <a:srgbClr val="FF0000"/>
                </a:solidFill>
              </a:rPr>
              <a:t>O(n</a:t>
            </a:r>
            <a:r>
              <a:rPr lang="en-US" altLang="zh-CN" sz="3200" b="1" baseline="30000" dirty="0">
                <a:solidFill>
                  <a:srgbClr val="FF0000"/>
                </a:solidFill>
              </a:rPr>
              <a:t>2</a:t>
            </a:r>
            <a:r>
              <a:rPr lang="en-US" altLang="zh-CN" sz="3200" b="1" i="1" dirty="0">
                <a:solidFill>
                  <a:srgbClr val="FF0000"/>
                </a:solidFill>
              </a:rPr>
              <a:t>)</a:t>
            </a:r>
          </a:p>
          <a:p>
            <a:endParaRPr lang="zh-CN" alt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矩阵连乘问题</a:t>
            </a:r>
          </a:p>
        </p:txBody>
      </p:sp>
      <p:sp>
        <p:nvSpPr>
          <p:cNvPr id="3" name="内容占位符 2"/>
          <p:cNvSpPr>
            <a:spLocks noGrp="1"/>
          </p:cNvSpPr>
          <p:nvPr>
            <p:ph idx="1"/>
          </p:nvPr>
        </p:nvSpPr>
        <p:spPr/>
        <p:txBody>
          <a:bodyPr/>
          <a:lstStyle/>
          <a:p>
            <a:r>
              <a:rPr lang="zh-CN" altLang="en-US" dirty="0"/>
              <a:t>例子</a:t>
            </a:r>
            <a:endParaRPr lang="en-US" altLang="zh-CN" dirty="0"/>
          </a:p>
          <a:p>
            <a:pPr lvl="1"/>
            <a:r>
              <a:rPr lang="zh-CN" altLang="en-US" dirty="0"/>
              <a:t>三个矩阵</a:t>
            </a:r>
            <a:r>
              <a:rPr lang="en-US" altLang="zh-CN" dirty="0"/>
              <a:t>A</a:t>
            </a:r>
            <a:r>
              <a:rPr lang="en-US" altLang="zh-CN" baseline="-25000" dirty="0"/>
              <a:t>1</a:t>
            </a:r>
            <a:r>
              <a:rPr lang="en-US" altLang="zh-CN" dirty="0"/>
              <a:t>: 10×100,  A</a:t>
            </a:r>
            <a:r>
              <a:rPr lang="en-US" altLang="zh-CN" baseline="-25000" dirty="0"/>
              <a:t>2</a:t>
            </a:r>
            <a:r>
              <a:rPr lang="en-US" altLang="zh-CN" dirty="0"/>
              <a:t>: 100×5</a:t>
            </a:r>
            <a:r>
              <a:rPr lang="zh-CN" altLang="en-US" dirty="0"/>
              <a:t>，</a:t>
            </a:r>
            <a:r>
              <a:rPr lang="en-US" altLang="zh-CN" dirty="0"/>
              <a:t>A</a:t>
            </a:r>
            <a:r>
              <a:rPr lang="en-US" altLang="zh-CN" baseline="-25000" dirty="0"/>
              <a:t>3</a:t>
            </a:r>
            <a:r>
              <a:rPr lang="en-US" altLang="zh-CN" dirty="0"/>
              <a:t>: 5×50</a:t>
            </a:r>
          </a:p>
          <a:p>
            <a:pPr lvl="1"/>
            <a:r>
              <a:rPr lang="en-US" altLang="zh-CN" dirty="0"/>
              <a:t>(A</a:t>
            </a:r>
            <a:r>
              <a:rPr lang="en-US" altLang="zh-CN" baseline="-25000" dirty="0"/>
              <a:t>1</a:t>
            </a:r>
            <a:r>
              <a:rPr lang="en-US" altLang="zh-CN" dirty="0"/>
              <a:t>A</a:t>
            </a:r>
            <a:r>
              <a:rPr lang="en-US" altLang="zh-CN" baseline="-25000" dirty="0"/>
              <a:t>2</a:t>
            </a:r>
            <a:r>
              <a:rPr lang="en-US" altLang="zh-CN" dirty="0"/>
              <a:t>)A</a:t>
            </a:r>
            <a:r>
              <a:rPr lang="en-US" altLang="zh-CN" baseline="-25000" dirty="0"/>
              <a:t>3</a:t>
            </a:r>
          </a:p>
          <a:p>
            <a:pPr lvl="2"/>
            <a:r>
              <a:rPr lang="zh-CN" altLang="en-US" dirty="0"/>
              <a:t>代价：</a:t>
            </a:r>
            <a:r>
              <a:rPr lang="en-US" altLang="zh-CN" dirty="0"/>
              <a:t>10×100×5</a:t>
            </a:r>
            <a:r>
              <a:rPr lang="zh-CN" altLang="en-US" dirty="0"/>
              <a:t>＋</a:t>
            </a:r>
            <a:r>
              <a:rPr lang="en-US" altLang="zh-CN" dirty="0"/>
              <a:t>10×5×50</a:t>
            </a:r>
            <a:r>
              <a:rPr lang="zh-CN" altLang="en-US" dirty="0"/>
              <a:t>＝</a:t>
            </a:r>
            <a:r>
              <a:rPr lang="en-US" altLang="zh-CN" dirty="0"/>
              <a:t>7500</a:t>
            </a:r>
          </a:p>
          <a:p>
            <a:pPr lvl="1"/>
            <a:r>
              <a:rPr lang="en-US" altLang="zh-CN" dirty="0"/>
              <a:t>A</a:t>
            </a:r>
            <a:r>
              <a:rPr lang="en-US" altLang="zh-CN" baseline="-25000" dirty="0"/>
              <a:t>1</a:t>
            </a:r>
            <a:r>
              <a:rPr lang="en-US" altLang="zh-CN" dirty="0"/>
              <a:t>(A</a:t>
            </a:r>
            <a:r>
              <a:rPr lang="en-US" altLang="zh-CN" baseline="-25000" dirty="0"/>
              <a:t>2</a:t>
            </a:r>
            <a:r>
              <a:rPr lang="en-US" altLang="zh-CN" dirty="0"/>
              <a:t>A</a:t>
            </a:r>
            <a:r>
              <a:rPr lang="en-US" altLang="zh-CN" baseline="-25000" dirty="0"/>
              <a:t>3</a:t>
            </a:r>
            <a:r>
              <a:rPr lang="en-US" altLang="zh-CN" dirty="0"/>
              <a:t>)</a:t>
            </a:r>
          </a:p>
          <a:p>
            <a:pPr lvl="2"/>
            <a:r>
              <a:rPr lang="zh-CN" altLang="en-US" dirty="0"/>
              <a:t>代价：</a:t>
            </a:r>
            <a:r>
              <a:rPr lang="en-US" altLang="zh-CN" dirty="0"/>
              <a:t>100×5×50</a:t>
            </a:r>
            <a:r>
              <a:rPr lang="zh-CN" altLang="en-US" dirty="0"/>
              <a:t>＋</a:t>
            </a:r>
            <a:r>
              <a:rPr lang="en-US" altLang="zh-CN" dirty="0"/>
              <a:t>10×100×50</a:t>
            </a:r>
            <a:r>
              <a:rPr lang="zh-CN" altLang="en-US" dirty="0"/>
              <a:t>＝</a:t>
            </a:r>
            <a:r>
              <a:rPr lang="en-US" altLang="zh-CN" dirty="0"/>
              <a:t>75000</a:t>
            </a:r>
            <a:endParaRPr lang="zh-CN" altLang="en-US" dirty="0"/>
          </a:p>
        </p:txBody>
      </p:sp>
      <p:sp>
        <p:nvSpPr>
          <p:cNvPr id="4" name="矩形 3"/>
          <p:cNvSpPr/>
          <p:nvPr/>
        </p:nvSpPr>
        <p:spPr>
          <a:xfrm>
            <a:off x="827584" y="4293096"/>
            <a:ext cx="7879080" cy="707886"/>
          </a:xfrm>
          <a:prstGeom prst="rect">
            <a:avLst/>
          </a:prstGeom>
          <a:noFill/>
        </p:spPr>
        <p:txBody>
          <a:bodyPr wrap="none" lIns="91440" tIns="45720" rIns="91440" bIns="45720">
            <a:spAutoFit/>
          </a:bodyPr>
          <a:lstStyle/>
          <a:p>
            <a:pPr algn="ctr"/>
            <a:r>
              <a:rPr lang="zh-CN" altLang="en-US" sz="4000" b="0" i="1" cap="none" spc="0" dirty="0">
                <a:ln w="0"/>
                <a:solidFill>
                  <a:schemeClr val="tx1"/>
                </a:solidFill>
                <a:effectLst>
                  <a:outerShdw blurRad="38100" dist="19050" dir="2700000" algn="tl" rotWithShape="0">
                    <a:schemeClr val="dk1">
                      <a:alpha val="40000"/>
                    </a:schemeClr>
                  </a:outerShdw>
                </a:effectLst>
              </a:rPr>
              <a:t>计算量和计算次序有很密切的联系</a:t>
            </a:r>
          </a:p>
        </p:txBody>
      </p:sp>
      <p:sp>
        <p:nvSpPr>
          <p:cNvPr id="5" name="矩形 4"/>
          <p:cNvSpPr/>
          <p:nvPr/>
        </p:nvSpPr>
        <p:spPr>
          <a:xfrm>
            <a:off x="1340546" y="5229582"/>
            <a:ext cx="6853159" cy="707886"/>
          </a:xfrm>
          <a:prstGeom prst="rect">
            <a:avLst/>
          </a:prstGeom>
          <a:noFill/>
        </p:spPr>
        <p:txBody>
          <a:bodyPr wrap="none" lIns="91440" tIns="45720" rIns="91440" bIns="45720">
            <a:spAutoFit/>
          </a:bodyPr>
          <a:lstStyle/>
          <a:p>
            <a:pPr algn="ctr"/>
            <a:r>
              <a:rPr lang="zh-CN" altLang="en-US" sz="4000" b="0" i="1" cap="none" spc="0" dirty="0">
                <a:ln w="0"/>
                <a:solidFill>
                  <a:schemeClr val="tx1"/>
                </a:solidFill>
                <a:effectLst>
                  <a:outerShdw blurRad="38100" dist="19050" dir="2700000" algn="tl" rotWithShape="0">
                    <a:schemeClr val="dk1">
                      <a:alpha val="40000"/>
                    </a:schemeClr>
                  </a:outerShdw>
                </a:effectLst>
              </a:rPr>
              <a:t>如何找到最优的计算次序？？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矩阵连乘问题</a:t>
            </a:r>
          </a:p>
        </p:txBody>
      </p:sp>
      <p:sp>
        <p:nvSpPr>
          <p:cNvPr id="3" name="内容占位符 2"/>
          <p:cNvSpPr>
            <a:spLocks noGrp="1"/>
          </p:cNvSpPr>
          <p:nvPr>
            <p:ph idx="1"/>
          </p:nvPr>
        </p:nvSpPr>
        <p:spPr>
          <a:xfrm>
            <a:off x="533400" y="1371600"/>
            <a:ext cx="8431088" cy="1913384"/>
          </a:xfrm>
        </p:spPr>
        <p:txBody>
          <a:bodyPr/>
          <a:lstStyle/>
          <a:p>
            <a:r>
              <a:rPr lang="zh-CN" altLang="en-US" dirty="0"/>
              <a:t>穷举法</a:t>
            </a:r>
            <a:endParaRPr lang="en-US" altLang="zh-CN" dirty="0"/>
          </a:p>
          <a:p>
            <a:pPr lvl="1"/>
            <a:r>
              <a:rPr lang="zh-CN" altLang="en-US" dirty="0"/>
              <a:t>对于</a:t>
            </a:r>
            <a:r>
              <a:rPr lang="en-US" altLang="zh-CN" dirty="0"/>
              <a:t>n</a:t>
            </a:r>
            <a:r>
              <a:rPr lang="zh-CN" altLang="en-US" dirty="0"/>
              <a:t>个矩阵的连乘，假设有</a:t>
            </a:r>
            <a:r>
              <a:rPr lang="en-US" altLang="zh-CN" dirty="0"/>
              <a:t>P(n)</a:t>
            </a:r>
            <a:r>
              <a:rPr lang="zh-CN" altLang="en-US" dirty="0"/>
              <a:t>个不同的计算次序</a:t>
            </a:r>
            <a:endParaRPr lang="en-US" altLang="zh-CN" dirty="0"/>
          </a:p>
          <a:p>
            <a:pPr lvl="1"/>
            <a:r>
              <a:rPr lang="zh-CN" altLang="en-US" dirty="0"/>
              <a:t>在第</a:t>
            </a:r>
            <a:r>
              <a:rPr lang="en-US" altLang="zh-CN" dirty="0"/>
              <a:t>k</a:t>
            </a:r>
            <a:r>
              <a:rPr lang="zh-CN" altLang="en-US" dirty="0"/>
              <a:t>和</a:t>
            </a:r>
            <a:r>
              <a:rPr lang="en-US" altLang="zh-CN" dirty="0"/>
              <a:t>k+1</a:t>
            </a:r>
            <a:r>
              <a:rPr lang="zh-CN" altLang="en-US" dirty="0"/>
              <a:t>个矩阵之间将</a:t>
            </a:r>
            <a:r>
              <a:rPr lang="en-US" altLang="zh-CN" dirty="0"/>
              <a:t>n</a:t>
            </a:r>
            <a:r>
              <a:rPr lang="zh-CN" altLang="en-US" dirty="0"/>
              <a:t>个矩阵一分为二，</a:t>
            </a:r>
            <a:r>
              <a:rPr lang="en-US" altLang="zh-CN" dirty="0"/>
              <a:t>k=1.2…n-1</a:t>
            </a:r>
          </a:p>
          <a:p>
            <a:pPr lvl="1"/>
            <a:r>
              <a:rPr lang="zh-CN" altLang="en-US" dirty="0"/>
              <a:t>对两个矩阵子序列完全加括号</a:t>
            </a:r>
          </a:p>
        </p:txBody>
      </p:sp>
      <p:graphicFrame>
        <p:nvGraphicFramePr>
          <p:cNvPr id="6" name="Object 2"/>
          <p:cNvGraphicFramePr>
            <a:graphicFrameLocks noChangeAspect="1"/>
          </p:cNvGraphicFramePr>
          <p:nvPr>
            <p:extLst>
              <p:ext uri="{D42A27DB-BD31-4B8C-83A1-F6EECF244321}">
                <p14:modId xmlns:p14="http://schemas.microsoft.com/office/powerpoint/2010/main" val="398745423"/>
              </p:ext>
            </p:extLst>
          </p:nvPr>
        </p:nvGraphicFramePr>
        <p:xfrm>
          <a:off x="820355" y="3459324"/>
          <a:ext cx="3548062" cy="1330325"/>
        </p:xfrm>
        <a:graphic>
          <a:graphicData uri="http://schemas.openxmlformats.org/presentationml/2006/ole">
            <mc:AlternateContent xmlns:mc="http://schemas.openxmlformats.org/markup-compatibility/2006">
              <mc:Choice xmlns:v="urn:schemas-microsoft-com:vml" Requires="v">
                <p:oleObj spid="_x0000_s85491" name="Equation" r:id="rId4" imgW="1726920" imgH="647640" progId="Equation.DSMT4">
                  <p:embed/>
                </p:oleObj>
              </mc:Choice>
              <mc:Fallback>
                <p:oleObj name="Equation" r:id="rId4" imgW="1726920" imgH="647640" progId="Equation.DSMT4">
                  <p:embed/>
                  <p:pic>
                    <p:nvPicPr>
                      <p:cNvPr id="0" name=""/>
                      <p:cNvPicPr>
                        <a:picLocks noChangeAspect="1" noChangeArrowheads="1"/>
                      </p:cNvPicPr>
                      <p:nvPr/>
                    </p:nvPicPr>
                    <p:blipFill>
                      <a:blip r:embed="rId5"/>
                      <a:srcRect/>
                      <a:stretch>
                        <a:fillRect/>
                      </a:stretch>
                    </p:blipFill>
                    <p:spPr bwMode="auto">
                      <a:xfrm>
                        <a:off x="820355" y="3459324"/>
                        <a:ext cx="3548062" cy="1330325"/>
                      </a:xfrm>
                      <a:prstGeom prst="rect">
                        <a:avLst/>
                      </a:prstGeom>
                      <a:noFill/>
                    </p:spPr>
                  </p:pic>
                </p:oleObj>
              </mc:Fallback>
            </mc:AlternateContent>
          </a:graphicData>
        </a:graphic>
      </p:graphicFrame>
      <p:graphicFrame>
        <p:nvGraphicFramePr>
          <p:cNvPr id="7" name="Object 2"/>
          <p:cNvGraphicFramePr>
            <a:graphicFrameLocks noChangeAspect="1"/>
          </p:cNvGraphicFramePr>
          <p:nvPr>
            <p:extLst>
              <p:ext uri="{D42A27DB-BD31-4B8C-83A1-F6EECF244321}">
                <p14:modId xmlns:p14="http://schemas.microsoft.com/office/powerpoint/2010/main" val="1228547691"/>
              </p:ext>
            </p:extLst>
          </p:nvPr>
        </p:nvGraphicFramePr>
        <p:xfrm>
          <a:off x="5398475" y="5045581"/>
          <a:ext cx="3027363" cy="730250"/>
        </p:xfrm>
        <a:graphic>
          <a:graphicData uri="http://schemas.openxmlformats.org/presentationml/2006/ole">
            <mc:AlternateContent xmlns:mc="http://schemas.openxmlformats.org/markup-compatibility/2006">
              <mc:Choice xmlns:v="urn:schemas-microsoft-com:vml" Requires="v">
                <p:oleObj spid="_x0000_s85492" name="Equation" r:id="rId6" imgW="1473120" imgH="355320" progId="Equation.DSMT4">
                  <p:embed/>
                </p:oleObj>
              </mc:Choice>
              <mc:Fallback>
                <p:oleObj name="Equation" r:id="rId6" imgW="1473120" imgH="355320" progId="Equation.DSMT4">
                  <p:embed/>
                  <p:pic>
                    <p:nvPicPr>
                      <p:cNvPr id="0" name=""/>
                      <p:cNvPicPr>
                        <a:picLocks noChangeAspect="1" noChangeArrowheads="1"/>
                      </p:cNvPicPr>
                      <p:nvPr/>
                    </p:nvPicPr>
                    <p:blipFill>
                      <a:blip r:embed="rId7"/>
                      <a:srcRect/>
                      <a:stretch>
                        <a:fillRect/>
                      </a:stretch>
                    </p:blipFill>
                    <p:spPr bwMode="auto">
                      <a:xfrm>
                        <a:off x="5398475" y="5045581"/>
                        <a:ext cx="3027363" cy="730250"/>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4703104-FEFF-CB41-B87F-DBFBAEE10CA6}"/>
                  </a:ext>
                </a:extLst>
              </p:cNvPr>
              <p:cNvSpPr txBox="1"/>
              <p:nvPr/>
            </p:nvSpPr>
            <p:spPr>
              <a:xfrm>
                <a:off x="912226" y="4993950"/>
                <a:ext cx="3364319" cy="781881"/>
              </a:xfrm>
              <a:prstGeom prst="rect">
                <a:avLst/>
              </a:prstGeom>
              <a:noFill/>
            </p:spPr>
            <p:txBody>
              <a:bodyPr wrap="none" lIns="0" tIns="0" rIns="0" bIns="0" rtlCol="0">
                <a:spAutoFit/>
              </a:bodyPr>
              <a:lstStyle/>
              <a:p>
                <a14:m>
                  <m:oMath xmlns:m="http://schemas.openxmlformats.org/officeDocument/2006/math">
                    <m:r>
                      <m:rPr>
                        <m:nor/>
                      </m:rPr>
                      <a:rPr lang="zh-CN" altLang="en-US" smtClean="0">
                        <a:solidFill>
                          <a:schemeClr val="tx1"/>
                        </a:solidFill>
                        <a:hlinkClick r:id="rId8">
                          <a:extLst>
                            <a:ext uri="{A12FA001-AC4F-418D-AE19-62706E023703}">
                              <ahyp:hlinkClr xmlns:ahyp="http://schemas.microsoft.com/office/drawing/2018/hyperlinkcolor" val="tx"/>
                            </a:ext>
                          </a:extLst>
                        </a:hlinkClick>
                      </a:rPr>
                      <m:t>卡特兰数</m:t>
                    </m:r>
                    <m:r>
                      <m:rPr>
                        <m:nor/>
                      </m:rPr>
                      <a:rPr lang="en-US" altLang="zh-CN" smtClean="0">
                        <a:solidFill>
                          <a:schemeClr val="tx1"/>
                        </a:solidFill>
                        <a:hlinkClick r:id="rId8">
                          <a:extLst>
                            <a:ext uri="{A12FA001-AC4F-418D-AE19-62706E023703}">
                              <ahyp:hlinkClr xmlns:ahyp="http://schemas.microsoft.com/office/drawing/2018/hyperlinkcolor" val="tx"/>
                            </a:ext>
                          </a:extLst>
                        </a:hlinkClick>
                      </a:rPr>
                      <m:t>(</m:t>
                    </m:r>
                    <m:r>
                      <m:rPr>
                        <m:nor/>
                      </m:rPr>
                      <a:rPr lang="en" altLang="zh-CN" smtClean="0">
                        <a:solidFill>
                          <a:schemeClr val="tx1"/>
                        </a:solidFill>
                        <a:hlinkClick r:id="rId8">
                          <a:extLst>
                            <a:ext uri="{A12FA001-AC4F-418D-AE19-62706E023703}">
                              <ahyp:hlinkClr xmlns:ahyp="http://schemas.microsoft.com/office/drawing/2018/hyperlinkcolor" val="tx"/>
                            </a:ext>
                          </a:extLst>
                        </a:hlinkClick>
                      </a:rPr>
                      <m:t>Catalan</m:t>
                    </m:r>
                    <m:r>
                      <m:rPr>
                        <m:nor/>
                      </m:rPr>
                      <a:rPr lang="en" altLang="zh-CN" smtClean="0">
                        <a:solidFill>
                          <a:schemeClr val="tx1"/>
                        </a:solidFill>
                        <a:hlinkClick r:id="rId8">
                          <a:extLst>
                            <a:ext uri="{A12FA001-AC4F-418D-AE19-62706E023703}">
                              <ahyp:hlinkClr xmlns:ahyp="http://schemas.microsoft.com/office/drawing/2018/hyperlinkcolor" val="tx"/>
                            </a:ext>
                          </a:extLst>
                        </a:hlinkClick>
                      </a:rPr>
                      <m:t> </m:t>
                    </m:r>
                    <m:r>
                      <m:rPr>
                        <m:nor/>
                      </m:rPr>
                      <a:rPr lang="en" altLang="zh-CN" smtClean="0">
                        <a:solidFill>
                          <a:schemeClr val="tx1"/>
                        </a:solidFill>
                        <a:hlinkClick r:id="rId8">
                          <a:extLst>
                            <a:ext uri="{A12FA001-AC4F-418D-AE19-62706E023703}">
                              <ahyp:hlinkClr xmlns:ahyp="http://schemas.microsoft.com/office/drawing/2018/hyperlinkcolor" val="tx"/>
                            </a:ext>
                          </a:extLst>
                        </a:hlinkClick>
                      </a:rPr>
                      <m:t>Number</m:t>
                    </m:r>
                    <m:r>
                      <m:rPr>
                        <m:nor/>
                      </m:rPr>
                      <a:rPr lang="en" altLang="zh-CN" smtClean="0">
                        <a:solidFill>
                          <a:schemeClr val="tx1"/>
                        </a:solidFill>
                        <a:hlinkClick r:id="rId8">
                          <a:extLst>
                            <a:ext uri="{A12FA001-AC4F-418D-AE19-62706E023703}">
                              <ahyp:hlinkClr xmlns:ahyp="http://schemas.microsoft.com/office/drawing/2018/hyperlinkcolor" val="tx"/>
                            </a:ext>
                          </a:extLst>
                        </a:hlinkClick>
                      </a:rPr>
                      <m:t>)</m:t>
                    </m:r>
                  </m:oMath>
                </a14:m>
                <a:r>
                  <a:rPr lang="zh-CN" altLang="en-US" dirty="0">
                    <a:solidFill>
                      <a:schemeClr val="tx1"/>
                    </a:solidFill>
                  </a:rPr>
                  <a:t>：</a:t>
                </a:r>
                <a:endParaRPr lang="en" altLang="zh-CN" dirty="0">
                  <a:solidFill>
                    <a:schemeClr val="tx1"/>
                  </a:solidFill>
                </a:endParaRPr>
              </a:p>
              <a:p>
                <a14:m>
                  <m:oMath xmlns:m="http://schemas.openxmlformats.org/officeDocument/2006/math">
                    <m:r>
                      <a:rPr kumimoji="1" lang="en-US" altLang="zh-CN" i="1" smtClean="0">
                        <a:latin typeface="Cambria Math" panose="02040503050406030204" pitchFamily="18" charset="0"/>
                      </a:rPr>
                      <m:t>𝑃</m:t>
                    </m:r>
                    <m:d>
                      <m:dPr>
                        <m:begChr m:val="（"/>
                        <m:endChr m:val="）"/>
                        <m:ctrlPr>
                          <a:rPr kumimoji="1" lang="zh-CN" altLang="en-US" b="0" i="1" smtClean="0">
                            <a:latin typeface="Cambria Math" panose="02040503050406030204" pitchFamily="18" charset="0"/>
                          </a:rPr>
                        </m:ctrlPr>
                      </m:dPr>
                      <m:e>
                        <m:r>
                          <a:rPr kumimoji="1" lang="en-US" altLang="zh-CN" i="1">
                            <a:latin typeface="Cambria Math" panose="02040503050406030204" pitchFamily="18" charset="0"/>
                          </a:rPr>
                          <m:t>𝑛</m:t>
                        </m:r>
                      </m:e>
                    </m:d>
                    <m: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1</m:t>
                        </m:r>
                      </m:num>
                      <m:den>
                        <m:r>
                          <m:rPr>
                            <m:sty m:val="p"/>
                          </m:rPr>
                          <a:rPr kumimoji="1" lang="en-US" altLang="zh-CN" i="1">
                            <a:latin typeface="Cambria Math" panose="02040503050406030204" pitchFamily="18" charset="0"/>
                          </a:rPr>
                          <m:t>n</m:t>
                        </m:r>
                        <m:r>
                          <a:rPr kumimoji="1" lang="en-US" altLang="zh-CN" i="1">
                            <a:latin typeface="Cambria Math" panose="02040503050406030204" pitchFamily="18" charset="0"/>
                          </a:rPr>
                          <m:t>+1</m:t>
                        </m:r>
                      </m:den>
                    </m:f>
                    <m:sSubSup>
                      <m:sSubSupPr>
                        <m:ctrlPr>
                          <a:rPr kumimoji="1" lang="en-US" altLang="zh-CN" b="0" i="1" smtClean="0">
                            <a:latin typeface="Cambria Math" panose="02040503050406030204" pitchFamily="18" charset="0"/>
                          </a:rPr>
                        </m:ctrlPr>
                      </m:sSubSupPr>
                      <m:e>
                        <m:r>
                          <m:rPr>
                            <m:sty m:val="p"/>
                          </m:rPr>
                          <a:rPr kumimoji="1" lang="en-US" altLang="zh-CN" i="1">
                            <a:latin typeface="Cambria Math" panose="02040503050406030204" pitchFamily="18" charset="0"/>
                          </a:rPr>
                          <m:t>C</m:t>
                        </m:r>
                      </m:e>
                      <m:sub>
                        <m:r>
                          <a:rPr kumimoji="1" lang="en-US" altLang="zh-CN" b="0" i="1" smtClean="0">
                            <a:latin typeface="Cambria Math" panose="02040503050406030204" pitchFamily="18" charset="0"/>
                          </a:rPr>
                          <m:t>2</m:t>
                        </m:r>
                        <m:r>
                          <m:rPr>
                            <m:sty m:val="p"/>
                          </m:rPr>
                          <a:rPr kumimoji="1" lang="en-US" altLang="zh-CN" i="1">
                            <a:latin typeface="Cambria Math" panose="02040503050406030204" pitchFamily="18" charset="0"/>
                          </a:rPr>
                          <m:t>n</m:t>
                        </m:r>
                      </m:sub>
                      <m:sup>
                        <m:r>
                          <m:rPr>
                            <m:sty m:val="p"/>
                          </m:rPr>
                          <a:rPr kumimoji="1" lang="en-US" altLang="zh-CN" i="1">
                            <a:latin typeface="Cambria Math" panose="02040503050406030204" pitchFamily="18" charset="0"/>
                          </a:rPr>
                          <m:t>n</m:t>
                        </m:r>
                      </m:sup>
                    </m:sSubSup>
                  </m:oMath>
                </a14:m>
                <a:r>
                  <a:rPr kumimoji="1" lang="en-US" altLang="zh-CN" dirty="0"/>
                  <a:t>= </a:t>
                </a:r>
                <a14:m>
                  <m:oMath xmlns:m="http://schemas.openxmlformats.org/officeDocument/2006/math">
                    <m:f>
                      <m:fPr>
                        <m:ctrlPr>
                          <a:rPr kumimoji="1" lang="en-US" altLang="zh-CN" i="1">
                            <a:latin typeface="Cambria Math" panose="02040503050406030204" pitchFamily="18" charset="0"/>
                          </a:rPr>
                        </m:ctrlPr>
                      </m:fPr>
                      <m:num>
                        <m:r>
                          <a:rPr kumimoji="1" lang="en-US" altLang="zh-CN" i="1">
                            <a:latin typeface="Cambria Math" panose="02040503050406030204" pitchFamily="18" charset="0"/>
                          </a:rPr>
                          <m:t>1</m:t>
                        </m:r>
                      </m:num>
                      <m:den>
                        <m:r>
                          <m:rPr>
                            <m:sty m:val="p"/>
                          </m:rPr>
                          <a:rPr kumimoji="1" lang="en-US" altLang="zh-CN" i="1">
                            <a:latin typeface="Cambria Math" panose="02040503050406030204" pitchFamily="18" charset="0"/>
                          </a:rPr>
                          <m:t>n</m:t>
                        </m:r>
                        <m:r>
                          <a:rPr kumimoji="1" lang="en-US" altLang="zh-CN" i="1">
                            <a:latin typeface="Cambria Math" panose="02040503050406030204" pitchFamily="18" charset="0"/>
                          </a:rPr>
                          <m:t>+1</m:t>
                        </m:r>
                      </m:den>
                    </m:f>
                  </m:oMath>
                </a14:m>
                <a:r>
                  <a:rPr kumimoji="1" lang="zh-CN" altLang="en-US" dirty="0"/>
                  <a:t>*</a:t>
                </a:r>
                <a:r>
                  <a:rPr kumimoji="1" lang="en-US" altLang="zh-CN" dirty="0"/>
                  <a:t> </a:t>
                </a:r>
                <a14:m>
                  <m:oMath xmlns:m="http://schemas.openxmlformats.org/officeDocument/2006/math">
                    <m:f>
                      <m:fPr>
                        <m:ctrlPr>
                          <a:rPr kumimoji="1" lang="en-US" altLang="zh-CN" i="1">
                            <a:latin typeface="Cambria Math" panose="02040503050406030204" pitchFamily="18" charset="0"/>
                          </a:rPr>
                        </m:ctrlPr>
                      </m:fPr>
                      <m:num>
                        <m:r>
                          <a:rPr kumimoji="1" lang="en-US" altLang="zh-CN" b="0" i="1" smtClean="0">
                            <a:latin typeface="Cambria Math" panose="02040503050406030204" pitchFamily="18" charset="0"/>
                          </a:rPr>
                          <m:t>2</m:t>
                        </m:r>
                        <m:r>
                          <m:rPr>
                            <m:sty m:val="p"/>
                          </m:rPr>
                          <a:rPr kumimoji="1" lang="en-US" altLang="zh-CN" i="1">
                            <a:latin typeface="Cambria Math" panose="02040503050406030204" pitchFamily="18" charset="0"/>
                          </a:rPr>
                          <m:t>n</m:t>
                        </m:r>
                        <m:r>
                          <a:rPr kumimoji="1" lang="zh-CN" altLang="en-US" b="0" i="1" smtClean="0">
                            <a:latin typeface="Cambria Math" panose="02040503050406030204" pitchFamily="18" charset="0"/>
                          </a:rPr>
                          <m:t>！</m:t>
                        </m:r>
                      </m:num>
                      <m:den>
                        <m:r>
                          <m:rPr>
                            <m:sty m:val="p"/>
                          </m:rPr>
                          <a:rPr kumimoji="1" lang="en-US" altLang="zh-CN" i="1">
                            <a:latin typeface="Cambria Math" panose="02040503050406030204" pitchFamily="18" charset="0"/>
                          </a:rPr>
                          <m:t>n</m:t>
                        </m:r>
                        <m:r>
                          <a:rPr kumimoji="1" lang="zh-CN" altLang="en-US" b="0" i="1" smtClean="0">
                            <a:latin typeface="Cambria Math" panose="02040503050406030204" pitchFamily="18" charset="0"/>
                          </a:rPr>
                          <m:t>！</m:t>
                        </m:r>
                        <m:d>
                          <m:dPr>
                            <m:begChr m:val="（"/>
                            <m:endChr m:val="）"/>
                            <m:ctrlPr>
                              <a:rPr kumimoji="1" lang="zh-CN" altLang="en-US" b="0" i="1" smtClean="0">
                                <a:latin typeface="Cambria Math" panose="02040503050406030204" pitchFamily="18" charset="0"/>
                              </a:rPr>
                            </m:ctrlPr>
                          </m:dPr>
                          <m:e>
                            <m:r>
                              <a:rPr kumimoji="1" lang="en-US" altLang="zh-CN" b="0" i="1" smtClean="0">
                                <a:latin typeface="Cambria Math" panose="02040503050406030204" pitchFamily="18" charset="0"/>
                              </a:rPr>
                              <m:t>2</m:t>
                            </m:r>
                            <m:r>
                              <m:rPr>
                                <m:sty m:val="p"/>
                              </m:rPr>
                              <a:rPr kumimoji="1" lang="en-US" altLang="zh-CN" i="1">
                                <a:latin typeface="Cambria Math" panose="02040503050406030204" pitchFamily="18" charset="0"/>
                              </a:rPr>
                              <m:t>n</m:t>
                            </m:r>
                            <m:r>
                              <a:rPr kumimoji="1" lang="en-US" altLang="zh-CN" b="0" i="1" smtClean="0">
                                <a:latin typeface="Cambria Math" panose="02040503050406030204" pitchFamily="18" charset="0"/>
                              </a:rPr>
                              <m:t>−</m:t>
                            </m:r>
                            <m:r>
                              <m:rPr>
                                <m:sty m:val="p"/>
                              </m:rPr>
                              <a:rPr kumimoji="1" lang="en-US" altLang="zh-CN" i="1">
                                <a:latin typeface="Cambria Math" panose="02040503050406030204" pitchFamily="18" charset="0"/>
                              </a:rPr>
                              <m:t>n</m:t>
                            </m:r>
                          </m:e>
                        </m:d>
                        <m:r>
                          <a:rPr kumimoji="1" lang="zh-CN" altLang="en-US" b="0" i="1" smtClean="0">
                            <a:latin typeface="Cambria Math" panose="02040503050406030204" pitchFamily="18" charset="0"/>
                          </a:rPr>
                          <m:t>！</m:t>
                        </m:r>
                      </m:den>
                    </m:f>
                  </m:oMath>
                </a14:m>
                <a:endParaRPr kumimoji="1" lang="zh-CN" altLang="en-US" dirty="0"/>
              </a:p>
            </p:txBody>
          </p:sp>
        </mc:Choice>
        <mc:Fallback xmlns="">
          <p:sp>
            <p:nvSpPr>
              <p:cNvPr id="4" name="文本框 3">
                <a:extLst>
                  <a:ext uri="{FF2B5EF4-FFF2-40B4-BE49-F238E27FC236}">
                    <a16:creationId xmlns:a16="http://schemas.microsoft.com/office/drawing/2014/main" id="{34703104-FEFF-CB41-B87F-DBFBAEE10CA6}"/>
                  </a:ext>
                </a:extLst>
              </p:cNvPr>
              <p:cNvSpPr txBox="1">
                <a:spLocks noRot="1" noChangeAspect="1" noMove="1" noResize="1" noEditPoints="1" noAdjustHandles="1" noChangeArrowheads="1" noChangeShapeType="1" noTextEdit="1"/>
              </p:cNvSpPr>
              <p:nvPr/>
            </p:nvSpPr>
            <p:spPr>
              <a:xfrm>
                <a:off x="912226" y="4993950"/>
                <a:ext cx="3364319" cy="781881"/>
              </a:xfrm>
              <a:prstGeom prst="rect">
                <a:avLst/>
              </a:prstGeom>
              <a:blipFill>
                <a:blip r:embed="rId9"/>
                <a:stretch>
                  <a:fillRect l="-3774" t="-11290" r="-1887" b="-6452"/>
                </a:stretch>
              </a:blipFill>
            </p:spPr>
            <p:txBody>
              <a:bodyPr/>
              <a:lstStyle/>
              <a:p>
                <a:r>
                  <a:rPr lang="zh-CN" altLang="en-US">
                    <a:noFill/>
                  </a:rPr>
                  <a:t> </a:t>
                </a:r>
              </a:p>
            </p:txBody>
          </p:sp>
        </mc:Fallback>
      </mc:AlternateContent>
      <p:graphicFrame>
        <p:nvGraphicFramePr>
          <p:cNvPr id="8" name="Object 8">
            <a:extLst>
              <a:ext uri="{FF2B5EF4-FFF2-40B4-BE49-F238E27FC236}">
                <a16:creationId xmlns:a16="http://schemas.microsoft.com/office/drawing/2014/main" id="{70A7F287-E385-BA4C-B616-88E2D5535DBB}"/>
              </a:ext>
            </a:extLst>
          </p:cNvPr>
          <p:cNvGraphicFramePr>
            <a:graphicFrameLocks noChangeAspect="1"/>
          </p:cNvGraphicFramePr>
          <p:nvPr>
            <p:extLst>
              <p:ext uri="{D42A27DB-BD31-4B8C-83A1-F6EECF244321}">
                <p14:modId xmlns:p14="http://schemas.microsoft.com/office/powerpoint/2010/main" val="3757032569"/>
              </p:ext>
            </p:extLst>
          </p:nvPr>
        </p:nvGraphicFramePr>
        <p:xfrm>
          <a:off x="5501846" y="3676119"/>
          <a:ext cx="2820623" cy="821437"/>
        </p:xfrm>
        <a:graphic>
          <a:graphicData uri="http://schemas.openxmlformats.org/presentationml/2006/ole">
            <mc:AlternateContent xmlns:mc="http://schemas.openxmlformats.org/markup-compatibility/2006">
              <mc:Choice xmlns:v="urn:schemas-microsoft-com:vml" Requires="v">
                <p:oleObj spid="_x0000_s85493" name="Equation" r:id="rId10" imgW="1663700" imgH="482600" progId="Equation.DSMT4">
                  <p:embed/>
                </p:oleObj>
              </mc:Choice>
              <mc:Fallback>
                <p:oleObj name="Equation" r:id="rId10" imgW="1663700" imgH="482600" progId="Equation.DSMT4">
                  <p:embed/>
                  <p:pic>
                    <p:nvPicPr>
                      <p:cNvPr id="5223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01846" y="3676119"/>
                        <a:ext cx="2820623" cy="82143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0817768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additive="base">
                                        <p:cTn id="36" dur="500"/>
                                        <p:tgtEl>
                                          <p:spTgt spid="4"/>
                                        </p:tgtEl>
                                        <p:attrNameLst>
                                          <p:attrName>ppt_y</p:attrName>
                                        </p:attrNameLst>
                                      </p:cBhvr>
                                      <p:tavLst>
                                        <p:tav tm="0">
                                          <p:val>
                                            <p:strVal val="#ppt_y+#ppt_h*1.125000"/>
                                          </p:val>
                                        </p:tav>
                                        <p:tav tm="100000">
                                          <p:val>
                                            <p:strVal val="#ppt_y"/>
                                          </p:val>
                                        </p:tav>
                                      </p:tavLst>
                                    </p:anim>
                                    <p:animEffect transition="in" filter="wipe(up)">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checkerboard(across)">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fill="hold"/>
                                        <p:tgtEl>
                                          <p:spTgt spid="7"/>
                                        </p:tgtEl>
                                        <p:attrNameLst>
                                          <p:attrName>ppt_x</p:attrName>
                                        </p:attrNameLst>
                                      </p:cBhvr>
                                      <p:tavLst>
                                        <p:tav tm="0">
                                          <p:val>
                                            <p:strVal val="#ppt_x"/>
                                          </p:val>
                                        </p:tav>
                                        <p:tav tm="100000">
                                          <p:val>
                                            <p:strVal val="#ppt_x"/>
                                          </p:val>
                                        </p:tav>
                                      </p:tavLst>
                                    </p:anim>
                                    <p:anim calcmode="lin" valueType="num">
                                      <p:cBhvr additive="base">
                                        <p:cTn id="4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chapter2a(new)">
  <a:themeElements>
    <a:clrScheme name="chapter2a(n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hapter2a(new)">
      <a:majorFont>
        <a:latin typeface="Impact"/>
        <a:ea typeface="楷体_GB2312"/>
        <a:cs typeface=""/>
      </a:majorFont>
      <a:minorFont>
        <a:latin typeface="楷体_GB2312"/>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2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2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chapter2a(n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apter2a(ne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apter2a(ne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apter2a(ne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apter2a(ne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apter2a(ne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apter2a(ne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Chapter 2--Veron</Template>
  <TotalTime>4049</TotalTime>
  <Words>7037</Words>
  <Application>Microsoft Macintosh PowerPoint</Application>
  <PresentationFormat>全屏显示(4:3)</PresentationFormat>
  <Paragraphs>1214</Paragraphs>
  <Slides>73</Slides>
  <Notes>22</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73</vt:i4>
      </vt:variant>
    </vt:vector>
  </HeadingPairs>
  <TitlesOfParts>
    <vt:vector size="90" baseType="lpstr">
      <vt:lpstr>黑体</vt:lpstr>
      <vt:lpstr>华文琥珀</vt:lpstr>
      <vt:lpstr>华文行楷</vt:lpstr>
      <vt:lpstr>楷体_GB2312</vt:lpstr>
      <vt:lpstr>宋体</vt:lpstr>
      <vt:lpstr>Arial Unicode MS</vt:lpstr>
      <vt:lpstr>ZapfDingbats</vt:lpstr>
      <vt:lpstr>Arial</vt:lpstr>
      <vt:lpstr>Calibri</vt:lpstr>
      <vt:lpstr>Cambria Math</vt:lpstr>
      <vt:lpstr>Impact</vt:lpstr>
      <vt:lpstr>Symbol</vt:lpstr>
      <vt:lpstr>Times New Roman</vt:lpstr>
      <vt:lpstr>Verdana</vt:lpstr>
      <vt:lpstr>Wingdings</vt:lpstr>
      <vt:lpstr>chapter2a(new)</vt:lpstr>
      <vt:lpstr>Equation</vt:lpstr>
      <vt:lpstr>动态规划算法</vt:lpstr>
      <vt:lpstr>PowerPoint 演示文稿</vt:lpstr>
      <vt:lpstr>PowerPoint 演示文稿</vt:lpstr>
      <vt:lpstr>背景</vt:lpstr>
      <vt:lpstr>基本步骤 </vt:lpstr>
      <vt:lpstr>矩阵连乘问题</vt:lpstr>
      <vt:lpstr>矩阵连乘问题</vt:lpstr>
      <vt:lpstr>矩阵连乘问题</vt:lpstr>
      <vt:lpstr>矩阵连乘问题</vt:lpstr>
      <vt:lpstr>矩阵连乘问题</vt:lpstr>
      <vt:lpstr>矩阵连乘问题</vt:lpstr>
      <vt:lpstr>矩阵连乘问题</vt:lpstr>
      <vt:lpstr>矩阵连乘问题</vt:lpstr>
      <vt:lpstr>矩阵连乘问题（动态规划）</vt:lpstr>
      <vt:lpstr>矩阵连乘问题（动态规划）</vt:lpstr>
      <vt:lpstr>矩阵连乘问题（动态规划）</vt:lpstr>
      <vt:lpstr>PowerPoint 演示文稿</vt:lpstr>
      <vt:lpstr>PowerPoint 演示文稿</vt:lpstr>
      <vt:lpstr>PowerPoint 演示文稿</vt:lpstr>
      <vt:lpstr>动态规划方法</vt:lpstr>
      <vt:lpstr>动态规划方法</vt:lpstr>
      <vt:lpstr>动态规划方法</vt:lpstr>
      <vt:lpstr>最长公共子序列问题</vt:lpstr>
      <vt:lpstr>最长公共子序列问题</vt:lpstr>
      <vt:lpstr>最长公共子序列问题</vt:lpstr>
      <vt:lpstr>最长公共子序列问题</vt:lpstr>
      <vt:lpstr>最长公共子序列问题</vt:lpstr>
      <vt:lpstr>最长公共子序列问题</vt:lpstr>
      <vt:lpstr>最长公共子序列问题</vt:lpstr>
      <vt:lpstr>最长公共子序列问题</vt:lpstr>
      <vt:lpstr>最长公共子序列（计算最优值）</vt:lpstr>
      <vt:lpstr>最长公共子序列（构造最优解4）</vt:lpstr>
      <vt:lpstr>最长公共子序列（构造最优解）</vt:lpstr>
      <vt:lpstr>最长公共子序列（算法的改进）</vt:lpstr>
      <vt:lpstr>凸多边形最优三角剖分</vt:lpstr>
      <vt:lpstr>凸多边形最优三角剖分</vt:lpstr>
      <vt:lpstr>凸多边形最优三角剖分</vt:lpstr>
      <vt:lpstr>凸多边形最优三角剖分</vt:lpstr>
      <vt:lpstr>凸多边形最优三角剖分</vt:lpstr>
      <vt:lpstr>凸多边形最优三角剖分</vt:lpstr>
      <vt:lpstr>凸多边形最优三角剖分</vt:lpstr>
      <vt:lpstr>凸多边形最优三角剖分</vt:lpstr>
      <vt:lpstr>凸多边形最优三角剖分</vt:lpstr>
      <vt:lpstr>凸多边形最优三角剖分</vt:lpstr>
      <vt:lpstr>凸多边形最优三角剖分</vt:lpstr>
      <vt:lpstr>凸多边形最优三角剖分</vt:lpstr>
      <vt:lpstr>0-1背包问题</vt:lpstr>
      <vt:lpstr>0-1背包问题</vt:lpstr>
      <vt:lpstr>0-1背包问题</vt:lpstr>
      <vt:lpstr>0-1背包问题</vt:lpstr>
      <vt:lpstr>0-1背包问题</vt:lpstr>
      <vt:lpstr>0-1背包问题</vt:lpstr>
      <vt:lpstr>0-1背包问题</vt:lpstr>
      <vt:lpstr>0-1背包问题（动态规划方法）</vt:lpstr>
      <vt:lpstr>0-1背包问题（动态规划方法）</vt:lpstr>
      <vt:lpstr>0-1背包问题（动态规划方法）</vt:lpstr>
      <vt:lpstr>0-1背包问题（动态规划方法）</vt:lpstr>
      <vt:lpstr>最优二叉搜索树</vt:lpstr>
      <vt:lpstr>最优二叉搜索树</vt:lpstr>
      <vt:lpstr>最优二叉搜索树</vt:lpstr>
      <vt:lpstr>最优二叉搜索树</vt:lpstr>
      <vt:lpstr>最优二叉搜索树</vt:lpstr>
      <vt:lpstr>最优二叉搜索树</vt:lpstr>
      <vt:lpstr>最优二叉搜索树</vt:lpstr>
      <vt:lpstr>最优二叉搜索树</vt:lpstr>
      <vt:lpstr>最优二叉搜索树</vt:lpstr>
      <vt:lpstr>最优二叉搜索树</vt:lpstr>
      <vt:lpstr>最优二叉搜索树</vt:lpstr>
      <vt:lpstr>最优二叉搜索树</vt:lpstr>
      <vt:lpstr>最优二叉搜索树</vt:lpstr>
      <vt:lpstr>最优二叉搜索树</vt:lpstr>
      <vt:lpstr>最优二叉搜索树</vt:lpstr>
      <vt:lpstr>最优二叉搜索树</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Microsoft Office User</cp:lastModifiedBy>
  <cp:revision>422</cp:revision>
  <dcterms:modified xsi:type="dcterms:W3CDTF">2021-10-05T10:23:43Z</dcterms:modified>
</cp:coreProperties>
</file>