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316" r:id="rId31"/>
    <p:sldId id="285" r:id="rId32"/>
    <p:sldId id="286" r:id="rId33"/>
    <p:sldId id="287" r:id="rId34"/>
    <p:sldId id="321" r:id="rId35"/>
    <p:sldId id="322" r:id="rId36"/>
    <p:sldId id="324" r:id="rId37"/>
    <p:sldId id="288" r:id="rId38"/>
    <p:sldId id="289" r:id="rId39"/>
    <p:sldId id="317" r:id="rId40"/>
    <p:sldId id="290" r:id="rId41"/>
    <p:sldId id="291" r:id="rId42"/>
    <p:sldId id="292" r:id="rId43"/>
    <p:sldId id="325" r:id="rId44"/>
    <p:sldId id="323" r:id="rId45"/>
    <p:sldId id="326" r:id="rId46"/>
    <p:sldId id="294" r:id="rId47"/>
    <p:sldId id="295" r:id="rId48"/>
    <p:sldId id="296" r:id="rId49"/>
    <p:sldId id="320" r:id="rId50"/>
    <p:sldId id="297" r:id="rId51"/>
    <p:sldId id="298" r:id="rId52"/>
    <p:sldId id="299" r:id="rId53"/>
    <p:sldId id="307" r:id="rId54"/>
    <p:sldId id="302" r:id="rId55"/>
    <p:sldId id="300" r:id="rId56"/>
    <p:sldId id="303" r:id="rId57"/>
    <p:sldId id="306" r:id="rId58"/>
    <p:sldId id="304" r:id="rId59"/>
    <p:sldId id="305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 洪涛" initials="宋" lastIdx="1" clrIdx="0">
    <p:extLst>
      <p:ext uri="{19B8F6BF-5375-455C-9EA6-DF929625EA0E}">
        <p15:presenceInfo xmlns:p15="http://schemas.microsoft.com/office/powerpoint/2012/main" userId="08d3f5c0202d88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56A"/>
    <a:srgbClr val="9966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4660"/>
  </p:normalViewPr>
  <p:slideViewPr>
    <p:cSldViewPr>
      <p:cViewPr varScale="1">
        <p:scale>
          <a:sx n="94" d="100"/>
          <a:sy n="94" d="100"/>
        </p:scale>
        <p:origin x="67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7:59:16.53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51710-7B9F-4C57-9730-A33F5DEF925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C731-6B99-43C5-8FA0-0072D9129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1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3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8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0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插入、合并、快速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2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为深度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1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为深度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6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 err="1"/>
              <a:t>xy</a:t>
            </a:r>
            <a:r>
              <a:rPr lang="zh-CN" altLang="en-US" dirty="0"/>
              <a:t>深度差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6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3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8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P1+P2’&lt;P2,</a:t>
            </a:r>
            <a:r>
              <a:rPr lang="zh-CN" altLang="en-US" dirty="0"/>
              <a:t>那么更新</a:t>
            </a:r>
            <a:r>
              <a:rPr lang="en-US" altLang="zh-CN" dirty="0"/>
              <a:t>x</a:t>
            </a:r>
            <a:r>
              <a:rPr lang="zh-CN" altLang="en-US" dirty="0"/>
              <a:t>，该路径为当前</a:t>
            </a:r>
            <a:r>
              <a:rPr lang="en-US" altLang="zh-CN" dirty="0"/>
              <a:t>x</a:t>
            </a:r>
            <a:r>
              <a:rPr lang="zh-CN" altLang="en-US" dirty="0"/>
              <a:t>的最短路径，正确。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7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C731-6B99-43C5-8FA0-0072D9129C2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228600"/>
            <a:ext cx="19621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7340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3553" name="Picture 1" descr="D:\我的文档\My Pictures\hrbeu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09869" y="0"/>
            <a:ext cx="1034131" cy="135729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Times New Roman" pitchFamily="18" charset="0"/>
          <a:ea typeface="华文琥珀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Times New Roman" pitchFamily="18" charset="0"/>
          <a:ea typeface="黑体" pitchFamily="2" charset="-122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5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贪心算法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/>
              <a:t>void </a:t>
            </a:r>
            <a:r>
              <a:rPr kumimoji="1" lang="en-US" altLang="zh-CN" sz="2000" b="1" dirty="0" err="1">
                <a:solidFill>
                  <a:schemeClr val="accent2"/>
                </a:solidFill>
              </a:rPr>
              <a:t>GreedySelector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n, Type s[], Type f[], </a:t>
            </a:r>
            <a:r>
              <a:rPr kumimoji="1" lang="en-US" altLang="zh-CN" sz="2000" dirty="0" err="1"/>
              <a:t>bool</a:t>
            </a:r>
            <a:r>
              <a:rPr kumimoji="1" lang="en-US" altLang="zh-CN" sz="2000" dirty="0"/>
              <a:t> A[])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       A[1]=true;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j=1;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       for (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=2;i&lt;=</a:t>
            </a:r>
            <a:r>
              <a:rPr kumimoji="1" lang="en-US" altLang="zh-CN" sz="2000" dirty="0" err="1"/>
              <a:t>n;i</a:t>
            </a:r>
            <a:r>
              <a:rPr kumimoji="1" lang="en-US" altLang="zh-CN" sz="2000" dirty="0"/>
              <a:t>++)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          if (s[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]&gt;=f[j])  { A[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]=true;    j=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; }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          else        A[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]=false;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          }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6380" y="2928934"/>
            <a:ext cx="3214710" cy="156966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时间复杂性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14348" y="1285860"/>
          <a:ext cx="7772402" cy="16430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7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s[</a:t>
                      </a:r>
                      <a:r>
                        <a:rPr lang="en-US" altLang="zh-CN" sz="2400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f[</a:t>
                      </a:r>
                      <a:r>
                        <a:rPr lang="en-US" altLang="zh-CN" sz="2400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928934"/>
          <a:ext cx="7786746" cy="5000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0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78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A[</a:t>
                      </a:r>
                      <a:r>
                        <a:rPr lang="en-US" altLang="zh-CN" sz="2400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C:\Documents and Settings\Administrator\桌面\对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500066" cy="500066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错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928934"/>
            <a:ext cx="500066" cy="500066"/>
          </a:xfrm>
          <a:prstGeom prst="rect">
            <a:avLst/>
          </a:prstGeom>
          <a:noFill/>
        </p:spPr>
      </p:pic>
      <p:pic>
        <p:nvPicPr>
          <p:cNvPr id="9" name="Picture 2" descr="C:\Documents and Settings\Administrator\桌面\对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928934"/>
            <a:ext cx="500066" cy="500066"/>
          </a:xfrm>
          <a:prstGeom prst="rect">
            <a:avLst/>
          </a:prstGeom>
          <a:noFill/>
        </p:spPr>
      </p:pic>
      <p:pic>
        <p:nvPicPr>
          <p:cNvPr id="10" name="Picture 3" descr="C:\Documents and Settings\Administrator\桌面\错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928934"/>
            <a:ext cx="500066" cy="500066"/>
          </a:xfrm>
          <a:prstGeom prst="rect">
            <a:avLst/>
          </a:prstGeom>
          <a:noFill/>
        </p:spPr>
      </p:pic>
      <p:pic>
        <p:nvPicPr>
          <p:cNvPr id="11" name="Picture 3" descr="C:\Documents and Settings\Administrator\桌面\错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928934"/>
            <a:ext cx="500066" cy="500066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错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928934"/>
            <a:ext cx="500066" cy="500066"/>
          </a:xfrm>
          <a:prstGeom prst="rect">
            <a:avLst/>
          </a:prstGeom>
          <a:noFill/>
        </p:spPr>
      </p:pic>
      <p:pic>
        <p:nvPicPr>
          <p:cNvPr id="13" name="Picture 3" descr="C:\Documents and Settings\Administrator\桌面\错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928934"/>
            <a:ext cx="500066" cy="500066"/>
          </a:xfrm>
          <a:prstGeom prst="rect">
            <a:avLst/>
          </a:prstGeom>
          <a:noFill/>
        </p:spPr>
      </p:pic>
      <p:pic>
        <p:nvPicPr>
          <p:cNvPr id="15" name="Picture 2" descr="C:\Documents and Settings\Administrator\桌面\对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928934"/>
            <a:ext cx="500066" cy="500066"/>
          </a:xfrm>
          <a:prstGeom prst="rect">
            <a:avLst/>
          </a:prstGeom>
          <a:noFill/>
        </p:spPr>
      </p:pic>
      <p:pic>
        <p:nvPicPr>
          <p:cNvPr id="17" name="Picture 3" descr="C:\Documents and Settings\Administrator\桌面\错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928934"/>
            <a:ext cx="500066" cy="500066"/>
          </a:xfrm>
          <a:prstGeom prst="rect">
            <a:avLst/>
          </a:prstGeom>
          <a:noFill/>
        </p:spPr>
      </p:pic>
      <p:pic>
        <p:nvPicPr>
          <p:cNvPr id="19" name="Picture 2" descr="C:\Documents and Settings\Administrator\桌面\对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2928934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证明贪心算法可以得到最优解（归纳法）</a:t>
            </a:r>
            <a:endParaRPr lang="en-US" altLang="zh-CN" dirty="0"/>
          </a:p>
          <a:p>
            <a:pPr lvl="1"/>
            <a:r>
              <a:rPr lang="zh-CN" altLang="en-US" dirty="0"/>
              <a:t>证明第一次选择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正确的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2"/>
                </a:solidFill>
              </a:rPr>
              <a:t>即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在最优解中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证明选择完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后，问题变成了输入为</a:t>
            </a:r>
            <a:endParaRPr lang="en-US" altLang="zh-CN" dirty="0"/>
          </a:p>
          <a:p>
            <a:pPr lvl="1">
              <a:buNone/>
            </a:pPr>
            <a:r>
              <a:rPr lang="en-US" altLang="zh-CN" i="1" dirty="0"/>
              <a:t>                </a:t>
            </a:r>
            <a:r>
              <a:rPr lang="en-US" altLang="zh-CN" b="1" i="1" dirty="0">
                <a:solidFill>
                  <a:schemeClr val="accent2"/>
                </a:solidFill>
              </a:rPr>
              <a:t>E’</a:t>
            </a:r>
            <a:r>
              <a:rPr lang="en-US" altLang="zh-CN" b="1" dirty="0">
                <a:solidFill>
                  <a:schemeClr val="accent2"/>
                </a:solidFill>
              </a:rPr>
              <a:t>={</a:t>
            </a:r>
            <a:r>
              <a:rPr lang="zh-CN" altLang="en-US" b="1" dirty="0">
                <a:solidFill>
                  <a:schemeClr val="accent2"/>
                </a:solidFill>
              </a:rPr>
              <a:t>与活动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相容的活动</a:t>
            </a:r>
            <a:r>
              <a:rPr lang="en-US" altLang="zh-CN" b="1" dirty="0">
                <a:solidFill>
                  <a:schemeClr val="accent2"/>
                </a:solidFill>
              </a:rPr>
              <a:t>}</a:t>
            </a:r>
          </a:p>
          <a:p>
            <a:pPr lvl="1">
              <a:buNone/>
            </a:pPr>
            <a:r>
              <a:rPr lang="zh-CN" altLang="en-US" dirty="0"/>
              <a:t>     的子问题</a:t>
            </a:r>
            <a:endParaRPr lang="en-US" altLang="zh-CN" dirty="0"/>
          </a:p>
          <a:p>
            <a:pPr lvl="2"/>
            <a:r>
              <a:rPr lang="zh-CN" altLang="en-US" sz="2400" dirty="0"/>
              <a:t>因为第二个选择的</a:t>
            </a:r>
            <a:r>
              <a:rPr lang="zh-CN" altLang="en-US" sz="2400" b="1" dirty="0">
                <a:solidFill>
                  <a:schemeClr val="accent2"/>
                </a:solidFill>
              </a:rPr>
              <a:t>活动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b="1" i="1" dirty="0">
                <a:solidFill>
                  <a:schemeClr val="accent2"/>
                </a:solidFill>
              </a:rPr>
              <a:t> </a:t>
            </a:r>
            <a:r>
              <a:rPr lang="zh-CN" altLang="en-US" sz="2400" dirty="0"/>
              <a:t>是 </a:t>
            </a:r>
            <a:r>
              <a:rPr lang="en-US" altLang="zh-CN" sz="2400" b="1" i="1" dirty="0">
                <a:solidFill>
                  <a:schemeClr val="accent2"/>
                </a:solidFill>
              </a:rPr>
              <a:t>E’ </a:t>
            </a:r>
            <a:r>
              <a:rPr lang="zh-CN" altLang="en-US" sz="2400" dirty="0"/>
              <a:t>中结束时间最早的，所以</a:t>
            </a:r>
            <a:r>
              <a:rPr lang="zh-CN" altLang="en-US" sz="2400" b="1" dirty="0">
                <a:solidFill>
                  <a:schemeClr val="accent2"/>
                </a:solidFill>
              </a:rPr>
              <a:t>活动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i</a:t>
            </a:r>
            <a:r>
              <a:rPr lang="en-US" altLang="zh-CN" sz="2400" b="1" i="1" dirty="0">
                <a:solidFill>
                  <a:schemeClr val="accent2"/>
                </a:solidFill>
              </a:rPr>
              <a:t> </a:t>
            </a:r>
            <a:r>
              <a:rPr lang="zh-CN" altLang="en-US" sz="2400" dirty="0"/>
              <a:t>是正确的</a:t>
            </a:r>
            <a:endParaRPr lang="en-US" altLang="zh-CN" sz="2400" dirty="0"/>
          </a:p>
          <a:p>
            <a:pPr lvl="2"/>
            <a:r>
              <a:rPr lang="zh-CN" altLang="en-US" sz="2400" dirty="0"/>
              <a:t>依次类推所有的选择都是正确的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dirty="0"/>
              <a:t>在最优解中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              </a:t>
            </a:r>
            <a:r>
              <a:rPr lang="zh-CN" altLang="en-US" dirty="0"/>
              <a:t>是活动安排问题的一个</a:t>
            </a:r>
            <a:r>
              <a:rPr lang="zh-CN" altLang="en-US" b="1" dirty="0">
                <a:solidFill>
                  <a:schemeClr val="accent2"/>
                </a:solidFill>
              </a:rPr>
              <a:t>最优解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endParaRPr lang="en-US" altLang="zh-CN" dirty="0">
              <a:solidFill>
                <a:schemeClr val="accent2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中结束时间最早的活动为</a:t>
            </a:r>
            <a:r>
              <a:rPr lang="en-US" altLang="zh-CN" sz="2400" dirty="0">
                <a:solidFill>
                  <a:schemeClr val="tx2"/>
                </a:solidFill>
              </a:rPr>
              <a:t>k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如果</a:t>
            </a:r>
            <a:r>
              <a:rPr lang="en-US" altLang="zh-CN" dirty="0">
                <a:solidFill>
                  <a:schemeClr val="tx2"/>
                </a:solidFill>
              </a:rPr>
              <a:t>k=1</a:t>
            </a:r>
            <a:r>
              <a:rPr lang="zh-CN" altLang="en-US" dirty="0">
                <a:solidFill>
                  <a:schemeClr val="tx2"/>
                </a:solidFill>
              </a:rPr>
              <a:t>，活动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在</a:t>
            </a:r>
            <a:r>
              <a:rPr lang="zh-CN" altLang="en-US" b="1" dirty="0">
                <a:solidFill>
                  <a:schemeClr val="accent2"/>
                </a:solidFill>
              </a:rPr>
              <a:t>最优解</a:t>
            </a:r>
            <a:r>
              <a:rPr lang="zh-CN" altLang="en-US" dirty="0">
                <a:solidFill>
                  <a:schemeClr val="tx2"/>
                </a:solidFill>
              </a:rPr>
              <a:t>中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k&gt;1</a:t>
            </a:r>
            <a:r>
              <a:rPr lang="zh-CN" altLang="en-US" dirty="0"/>
              <a:t>，                               也是一个</a:t>
            </a:r>
            <a:r>
              <a:rPr lang="zh-CN" altLang="en-US" b="1" dirty="0">
                <a:solidFill>
                  <a:schemeClr val="accent2"/>
                </a:solidFill>
              </a:rPr>
              <a:t>最优解</a:t>
            </a:r>
            <a:r>
              <a:rPr lang="zh-CN" altLang="en-US" dirty="0"/>
              <a:t>        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3108" y="1928802"/>
          <a:ext cx="809631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3" imgW="431640" imgH="190440" progId="">
                  <p:embed/>
                </p:oleObj>
              </mc:Choice>
              <mc:Fallback>
                <p:oleObj name="Equation" r:id="rId3" imgW="431640" imgH="190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928802"/>
                        <a:ext cx="809631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14612" y="3286124"/>
          <a:ext cx="2214578" cy="38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Equation" r:id="rId5" imgW="1155600" imgH="203040" progId="">
                  <p:embed/>
                </p:oleObj>
              </mc:Choice>
              <mc:Fallback>
                <p:oleObj name="Equation" r:id="rId5" imgW="115560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286124"/>
                        <a:ext cx="2214578" cy="389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28860" y="4500570"/>
            <a:ext cx="4071966" cy="156966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en-US" altLang="zh-CN" sz="3200" b="1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accent2"/>
                </a:solidFill>
              </a:rPr>
              <a:t>贪心选择性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证明选择完活动</a:t>
            </a:r>
            <a:r>
              <a:rPr lang="en-US" altLang="zh-CN" dirty="0"/>
              <a:t>1</a:t>
            </a:r>
            <a:r>
              <a:rPr lang="zh-CN" altLang="en-US" dirty="0"/>
              <a:t>后，问题变成了输入为</a:t>
            </a:r>
            <a:endParaRPr lang="en-US" altLang="zh-CN" dirty="0"/>
          </a:p>
          <a:p>
            <a:pPr lvl="1">
              <a:buNone/>
            </a:pPr>
            <a:r>
              <a:rPr lang="en-US" altLang="zh-CN" i="1" dirty="0"/>
              <a:t>    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E’={</a:t>
            </a:r>
            <a:r>
              <a:rPr lang="zh-CN" altLang="en-US" sz="2800" b="1" dirty="0">
                <a:solidFill>
                  <a:schemeClr val="accent2"/>
                </a:solidFill>
              </a:rPr>
              <a:t>与活动</a:t>
            </a: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相容的活动</a:t>
            </a:r>
            <a:r>
              <a:rPr lang="en-US" altLang="zh-CN" sz="2800" b="1" dirty="0">
                <a:solidFill>
                  <a:schemeClr val="accent2"/>
                </a:solidFill>
              </a:rPr>
              <a:t>}</a:t>
            </a:r>
          </a:p>
          <a:p>
            <a:pPr lvl="1">
              <a:buNone/>
            </a:pPr>
            <a:r>
              <a:rPr lang="zh-CN" altLang="en-US" sz="3000" dirty="0">
                <a:ea typeface="黑体" pitchFamily="2" charset="-122"/>
              </a:rPr>
              <a:t> 的子问题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              </a:t>
            </a:r>
            <a:r>
              <a:rPr lang="zh-CN" altLang="en-US" dirty="0"/>
              <a:t>是活动安排问题的一个</a:t>
            </a:r>
            <a:r>
              <a:rPr lang="zh-CN" altLang="en-US" b="1" dirty="0">
                <a:solidFill>
                  <a:schemeClr val="accent2"/>
                </a:solidFill>
              </a:rPr>
              <a:t>最优解，</a:t>
            </a:r>
            <a:r>
              <a:rPr lang="zh-CN" altLang="en-US" dirty="0">
                <a:solidFill>
                  <a:schemeClr val="tx2"/>
                </a:solidFill>
              </a:rPr>
              <a:t>且包含活动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</a:p>
          <a:p>
            <a:pPr lvl="1"/>
            <a:r>
              <a:rPr lang="zh-CN" altLang="en-US" dirty="0"/>
              <a:t>于是</a:t>
            </a:r>
            <a:r>
              <a:rPr lang="en-US" altLang="zh-CN" dirty="0"/>
              <a:t>A’=A-{1}</a:t>
            </a:r>
            <a:r>
              <a:rPr lang="zh-CN" altLang="en-US" dirty="0"/>
              <a:t>是针对</a:t>
            </a:r>
            <a:r>
              <a:rPr lang="en-US" altLang="zh-CN" b="1" dirty="0">
                <a:solidFill>
                  <a:schemeClr val="accent2"/>
                </a:solidFill>
              </a:rPr>
              <a:t>E’</a:t>
            </a:r>
            <a:r>
              <a:rPr lang="zh-CN" altLang="en-US" dirty="0"/>
              <a:t>的活动安排问题的</a:t>
            </a:r>
            <a:r>
              <a:rPr lang="zh-CN" altLang="en-US" b="1" dirty="0">
                <a:solidFill>
                  <a:schemeClr val="accent2"/>
                </a:solidFill>
              </a:rPr>
              <a:t>最优解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2"/>
            <a:r>
              <a:rPr lang="zh-CN" altLang="en-US" sz="2400" dirty="0"/>
              <a:t>否则，假设</a:t>
            </a:r>
            <a:r>
              <a:rPr lang="en-US" altLang="zh-CN" sz="2400" dirty="0"/>
              <a:t>E’</a:t>
            </a:r>
            <a:r>
              <a:rPr lang="zh-CN" altLang="en-US" sz="2400" dirty="0"/>
              <a:t>中有更优解</a:t>
            </a:r>
            <a:r>
              <a:rPr lang="en-US" altLang="zh-CN" sz="2400" dirty="0"/>
              <a:t>B</a:t>
            </a:r>
          </a:p>
          <a:p>
            <a:pPr lvl="2"/>
            <a:r>
              <a:rPr lang="en-US" altLang="zh-CN" sz="2400" dirty="0"/>
              <a:t>B+{1}</a:t>
            </a:r>
            <a:r>
              <a:rPr lang="zh-CN" altLang="en-US" sz="2400" dirty="0"/>
              <a:t>是针对</a:t>
            </a:r>
            <a:r>
              <a:rPr lang="en-US" altLang="zh-CN" sz="2400" dirty="0"/>
              <a:t>E</a:t>
            </a:r>
            <a:r>
              <a:rPr lang="zh-CN" altLang="en-US" sz="2400" dirty="0"/>
              <a:t>的一个更优解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071670" y="3000372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3" imgW="431640" imgH="190440" progId="">
                  <p:embed/>
                </p:oleObj>
              </mc:Choice>
              <mc:Fallback>
                <p:oleObj name="Equation" r:id="rId3" imgW="431640" imgH="190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000372"/>
                        <a:ext cx="809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5984" y="5072074"/>
            <a:ext cx="4071966" cy="156966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endParaRPr lang="en-US" altLang="zh-CN" sz="3200" b="1" dirty="0">
              <a:solidFill>
                <a:schemeClr val="accent2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accent2"/>
                </a:solidFill>
              </a:rPr>
              <a:t>最优子结构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pPr algn="ctr"/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贪心算法获得最优解的基本条件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/>
              <a:t>（第一次）作出贪心选择是正确的</a:t>
            </a:r>
            <a:endParaRPr lang="en-US" altLang="zh-CN" dirty="0"/>
          </a:p>
          <a:p>
            <a:r>
              <a:rPr lang="zh-CN" altLang="en-US" dirty="0"/>
              <a:t>优化子结构</a:t>
            </a:r>
            <a:endParaRPr lang="en-US" altLang="zh-CN" dirty="0"/>
          </a:p>
          <a:p>
            <a:pPr lvl="1"/>
            <a:r>
              <a:rPr lang="zh-CN" altLang="en-US" dirty="0"/>
              <a:t>（第一次）做完贪心选择后，得到一个与原问题定义相同（输入不同）的子问题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153744"/>
          </a:xfrm>
        </p:spPr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i="1" dirty="0"/>
              <a:t>n</a:t>
            </a:r>
            <a:r>
              <a:rPr lang="zh-CN" altLang="en-US" dirty="0"/>
              <a:t>个集装箱：集装箱</a:t>
            </a:r>
            <a:r>
              <a:rPr lang="en-US" altLang="zh-CN" i="1" dirty="0" err="1"/>
              <a:t>i</a:t>
            </a:r>
            <a:r>
              <a:rPr lang="zh-CN" altLang="en-US" dirty="0"/>
              <a:t>的重量为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endParaRPr lang="en-US" altLang="zh-CN" i="1" baseline="-25000" dirty="0"/>
          </a:p>
          <a:p>
            <a:pPr lvl="1"/>
            <a:r>
              <a:rPr lang="zh-CN" altLang="en-US" dirty="0"/>
              <a:t>轮船的载重量</a:t>
            </a:r>
            <a:r>
              <a:rPr lang="en-US" altLang="zh-CN" i="1" dirty="0"/>
              <a:t>C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尽可能多</a:t>
            </a:r>
            <a:r>
              <a:rPr lang="zh-CN" altLang="en-US" dirty="0"/>
              <a:t>）装入轮船的集装箱</a:t>
            </a:r>
            <a:endParaRPr lang="en-US" altLang="zh-CN" dirty="0"/>
          </a:p>
          <a:p>
            <a:r>
              <a:rPr lang="zh-CN" altLang="en-US" dirty="0"/>
              <a:t>形式化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s.t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8860" y="4000504"/>
          <a:ext cx="1357322" cy="92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2" name="Equation" r:id="rId3" imgW="634680" imgH="431640" progId="Equation.3">
                  <p:embed/>
                </p:oleObj>
              </mc:Choice>
              <mc:Fallback>
                <p:oleObj name="Equation" r:id="rId3" imgW="6346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000504"/>
                        <a:ext cx="1357322" cy="922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65363" y="4929188"/>
          <a:ext cx="17637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3" name="Equation" r:id="rId5" imgW="888840" imgH="431640" progId="Equation.3">
                  <p:embed/>
                </p:oleObj>
              </mc:Choice>
              <mc:Fallback>
                <p:oleObj name="Equation" r:id="rId5" imgW="888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929188"/>
                        <a:ext cx="17637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7421" y="5929330"/>
          <a:ext cx="283370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4" name="Equation" r:id="rId7" imgW="1295280" imgH="228600" progId="Equation.3">
                  <p:embed/>
                </p:oleObj>
              </mc:Choice>
              <mc:Fallback>
                <p:oleObj name="Equation" r:id="rId7" imgW="1295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1" y="5929330"/>
                        <a:ext cx="283370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逐个</a:t>
            </a:r>
            <a:r>
              <a:rPr lang="zh-CN" altLang="en-US" dirty="0"/>
              <a:t>选择集装箱装入轮船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每次选择最轻</a:t>
            </a:r>
            <a:r>
              <a:rPr lang="zh-CN" altLang="en-US" dirty="0"/>
              <a:t>的集装箱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57224" y="271462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Loading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x[],  Type w[], Type C,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*t = new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[n+1];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     Sort(w, t, n);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for (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&lt;= n; 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++) x[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] = 0;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1;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&lt;= n &amp;&amp; w[t[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]] &lt;= C;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++) </a:t>
            </a:r>
            <a:b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      {  x[t[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]] = 1;    C -= w[t[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]];}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571876"/>
            <a:ext cx="430758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时间复杂性：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32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dirty="0"/>
              <a:t>设集装箱已经依其重量从小到大排</a:t>
            </a:r>
            <a:endParaRPr lang="en-US" altLang="zh-CN" dirty="0"/>
          </a:p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第一步选择第一个（最轻的）集装箱是</a:t>
            </a:r>
            <a:r>
              <a:rPr lang="zh-CN" altLang="en-US" b="1" dirty="0">
                <a:solidFill>
                  <a:srgbClr val="FF0000"/>
                </a:solidFill>
              </a:rPr>
              <a:t>正确的</a:t>
            </a:r>
            <a:r>
              <a:rPr lang="zh-CN" altLang="en-US" b="1" dirty="0">
                <a:solidFill>
                  <a:schemeClr val="accent2"/>
                </a:solidFill>
              </a:rPr>
              <a:t>，即第一个集装箱一定在最优解中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设最优解选择的集装箱为</a:t>
            </a:r>
            <a:r>
              <a:rPr lang="en-US" altLang="zh-CN" dirty="0"/>
              <a:t>{a, b, c, …}</a:t>
            </a:r>
            <a:r>
              <a:rPr lang="zh-CN" altLang="en-US" dirty="0"/>
              <a:t>（按重量从小到大排列）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a=1, </a:t>
            </a:r>
            <a:r>
              <a:rPr lang="zh-CN" altLang="en-US" dirty="0"/>
              <a:t>则最轻的集装箱在最优解中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a&gt;1</a:t>
            </a:r>
            <a:r>
              <a:rPr lang="zh-CN" altLang="en-US" dirty="0"/>
              <a:t>，</a:t>
            </a:r>
            <a:r>
              <a:rPr lang="en-US" altLang="zh-CN" dirty="0"/>
              <a:t>{1, b, c, …}</a:t>
            </a:r>
            <a:r>
              <a:rPr lang="zh-CN" altLang="en-US" dirty="0"/>
              <a:t>同样为问题的最优解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29322" y="1357298"/>
          <a:ext cx="2143140" cy="44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0" name="Equation" r:id="rId3" imgW="1091880" imgH="228600" progId="Equation.3">
                  <p:embed/>
                </p:oleObj>
              </mc:Choice>
              <mc:Fallback>
                <p:oleObj name="Equation" r:id="rId3" imgW="1091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1357298"/>
                        <a:ext cx="2143140" cy="448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dirty="0"/>
              <a:t>设集装箱已经依其重量从小到大排</a:t>
            </a:r>
            <a:endParaRPr lang="en-US" altLang="zh-CN" dirty="0"/>
          </a:p>
          <a:p>
            <a:r>
              <a:rPr lang="zh-CN" altLang="en-US" dirty="0"/>
              <a:t>优化子结构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设问题的最优解为</a:t>
            </a:r>
            <a:r>
              <a:rPr lang="en-US" altLang="zh-CN" b="1" dirty="0">
                <a:solidFill>
                  <a:schemeClr val="accent2"/>
                </a:solidFill>
              </a:rPr>
              <a:t>{1, b, c, …, }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（按重量从小到大排列）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则</a:t>
            </a:r>
            <a:r>
              <a:rPr lang="en-US" altLang="zh-CN" b="1" dirty="0">
                <a:solidFill>
                  <a:schemeClr val="accent2"/>
                </a:solidFill>
              </a:rPr>
              <a:t>{b, c, …, }</a:t>
            </a:r>
            <a:r>
              <a:rPr lang="zh-CN" altLang="en-US" b="1" dirty="0">
                <a:solidFill>
                  <a:schemeClr val="accent2"/>
                </a:solidFill>
              </a:rPr>
              <a:t>针对以下输入的最优装载问题的最优解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lvl="2"/>
            <a:r>
              <a:rPr lang="zh-CN" altLang="en-US" sz="2400" b="1" dirty="0">
                <a:solidFill>
                  <a:schemeClr val="accent2"/>
                </a:solidFill>
              </a:rPr>
              <a:t>集装箱</a:t>
            </a:r>
            <a:r>
              <a:rPr lang="en-US" altLang="zh-CN" sz="2400" b="1" dirty="0">
                <a:solidFill>
                  <a:schemeClr val="accent2"/>
                </a:solidFill>
              </a:rPr>
              <a:t>{2, …, </a:t>
            </a:r>
            <a:r>
              <a:rPr lang="en-US" altLang="zh-CN" sz="2400" b="1" i="1" dirty="0">
                <a:solidFill>
                  <a:schemeClr val="accent2"/>
                </a:solidFill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</a:p>
          <a:p>
            <a:pPr lvl="2"/>
            <a:r>
              <a:rPr lang="zh-CN" altLang="en-US" sz="2400" b="1" dirty="0">
                <a:solidFill>
                  <a:schemeClr val="accent2"/>
                </a:solidFill>
              </a:rPr>
              <a:t>轮船载重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</a:rPr>
              <a:t>-</a:t>
            </a:r>
            <a:r>
              <a:rPr lang="en-US" altLang="zh-CN" sz="2400" b="1" i="1" dirty="0">
                <a:solidFill>
                  <a:schemeClr val="accent2"/>
                </a:solidFill>
              </a:rPr>
              <a:t>w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1</a:t>
            </a:r>
          </a:p>
          <a:p>
            <a:pPr lvl="1"/>
            <a:endParaRPr lang="en-US" altLang="zh-CN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29322" y="1357298"/>
          <a:ext cx="2143140" cy="44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3" imgW="1091880" imgH="228600" progId="Equation.3">
                  <p:embed/>
                </p:oleObj>
              </mc:Choice>
              <mc:Fallback>
                <p:oleObj name="Equation" r:id="rId3" imgW="1091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1357298"/>
                        <a:ext cx="2143140" cy="448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297760"/>
          </a:xfrm>
        </p:spPr>
        <p:txBody>
          <a:bodyPr/>
          <a:lstStyle/>
          <a:p>
            <a:r>
              <a:rPr lang="zh-CN" altLang="en-US" dirty="0"/>
              <a:t>贪心算法的基本概念</a:t>
            </a:r>
            <a:endParaRPr lang="en-US" altLang="zh-CN" dirty="0"/>
          </a:p>
          <a:p>
            <a:r>
              <a:rPr lang="zh-CN" altLang="en-US" dirty="0"/>
              <a:t>贪心算法获得最优解的基本条件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最优子结构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贪心选择性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应用贪心算法解决</a:t>
            </a:r>
            <a:endParaRPr lang="en-US" altLang="zh-CN" dirty="0"/>
          </a:p>
          <a:p>
            <a:pPr lvl="1"/>
            <a:r>
              <a:rPr lang="zh-CN" altLang="en-US" dirty="0"/>
              <a:t>活动安排问题</a:t>
            </a:r>
            <a:endParaRPr lang="en-US" altLang="zh-CN" dirty="0"/>
          </a:p>
          <a:p>
            <a:pPr lvl="1"/>
            <a:r>
              <a:rPr lang="zh-CN" altLang="en-US" dirty="0"/>
              <a:t>最优装载问题</a:t>
            </a:r>
            <a:endParaRPr lang="en-US" altLang="zh-CN" dirty="0"/>
          </a:p>
          <a:p>
            <a:pPr lvl="1"/>
            <a:r>
              <a:rPr lang="zh-CN" altLang="en-US" dirty="0"/>
              <a:t>哈夫曼编码问题</a:t>
            </a:r>
            <a:endParaRPr lang="en-US" altLang="zh-CN" dirty="0"/>
          </a:p>
          <a:p>
            <a:pPr lvl="1"/>
            <a:r>
              <a:rPr lang="zh-CN" altLang="en-US" dirty="0"/>
              <a:t>单源最短路径问题</a:t>
            </a:r>
            <a:endParaRPr lang="en-US" altLang="zh-CN" dirty="0"/>
          </a:p>
          <a:p>
            <a:pPr lvl="1"/>
            <a:r>
              <a:rPr lang="zh-CN" altLang="en-US" dirty="0"/>
              <a:t>最小生成树问题</a:t>
            </a:r>
            <a:endParaRPr lang="en-US" altLang="zh-CN" dirty="0"/>
          </a:p>
          <a:p>
            <a:pPr lvl="1"/>
            <a:r>
              <a:rPr lang="zh-CN" altLang="en-US" dirty="0"/>
              <a:t>多机调度问题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贪心算法可以获得最优装载问题的最优解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对字符编码</a:t>
            </a:r>
            <a:endParaRPr lang="en-US" altLang="zh-CN" dirty="0"/>
          </a:p>
          <a:p>
            <a:pPr lvl="1"/>
            <a:r>
              <a:rPr lang="en-US" altLang="zh-CN" dirty="0"/>
              <a:t>10,000</a:t>
            </a:r>
            <a:r>
              <a:rPr lang="zh-CN" altLang="en-US" dirty="0"/>
              <a:t>个字符：对每个字符用</a:t>
            </a:r>
            <a:r>
              <a:rPr lang="en-US" altLang="zh-CN" dirty="0"/>
              <a:t>0,1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r>
              <a:rPr lang="zh-CN" altLang="en-US" dirty="0"/>
              <a:t>定长编码</a:t>
            </a:r>
            <a:endParaRPr lang="en-US" altLang="zh-CN" dirty="0"/>
          </a:p>
          <a:p>
            <a:pPr lvl="2"/>
            <a:r>
              <a:rPr lang="zh-CN" altLang="en-US" sz="2400" dirty="0"/>
              <a:t>编码长度</a:t>
            </a:r>
            <a:r>
              <a:rPr lang="zh-CN" altLang="en-US" sz="2400" dirty="0">
                <a:sym typeface="Wingdings" pitchFamily="2" charset="2"/>
              </a:rPr>
              <a:t>：</a:t>
            </a:r>
            <a:r>
              <a:rPr lang="en-US" altLang="zh-CN" sz="2400" dirty="0">
                <a:sym typeface="Wingdings" pitchFamily="2" charset="2"/>
              </a:rPr>
              <a:t>10,000 * 3=30,000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571744"/>
          <a:ext cx="7643863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zh-CN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4500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714752"/>
          <a:ext cx="7643866" cy="428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Codes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对字符编码</a:t>
            </a:r>
            <a:endParaRPr lang="en-US" altLang="zh-CN" dirty="0"/>
          </a:p>
          <a:p>
            <a:pPr lvl="1"/>
            <a:r>
              <a:rPr lang="en-US" altLang="zh-CN" dirty="0"/>
              <a:t>10,000</a:t>
            </a:r>
            <a:r>
              <a:rPr lang="zh-CN" altLang="en-US" dirty="0"/>
              <a:t>个字符：对每个字符用</a:t>
            </a:r>
            <a:r>
              <a:rPr lang="en-US" altLang="zh-CN" dirty="0"/>
              <a:t>0,1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r>
              <a:rPr lang="zh-CN" altLang="en-US" dirty="0"/>
              <a:t>变长编码</a:t>
            </a:r>
            <a:endParaRPr lang="en-US" altLang="zh-CN" dirty="0"/>
          </a:p>
          <a:p>
            <a:pPr lvl="2"/>
            <a:r>
              <a:rPr lang="zh-CN" altLang="en-US" sz="2400" dirty="0"/>
              <a:t>编码长度</a:t>
            </a:r>
            <a:r>
              <a:rPr lang="zh-CN" altLang="en-US" sz="2400" dirty="0">
                <a:sym typeface="Wingdings" pitchFamily="2" charset="2"/>
              </a:rPr>
              <a:t>：     </a:t>
            </a:r>
            <a:r>
              <a:rPr lang="en-US" altLang="zh-CN" sz="2400" dirty="0">
                <a:sym typeface="Wingdings" pitchFamily="2" charset="2"/>
              </a:rPr>
              <a:t>4500*1+1300*3+1200*3+1600*3+900*4+500*4=</a:t>
            </a:r>
          </a:p>
          <a:p>
            <a:pPr lvl="2">
              <a:buNone/>
            </a:pPr>
            <a:r>
              <a:rPr lang="en-US" altLang="zh-CN" sz="2400" dirty="0">
                <a:sym typeface="Wingdings" pitchFamily="2" charset="2"/>
              </a:rPr>
              <a:t>   22400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571744"/>
          <a:ext cx="7643863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zh-CN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4500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714752"/>
          <a:ext cx="7643866" cy="428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Codes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143056" cy="4876800"/>
          </a:xfrm>
        </p:spPr>
        <p:txBody>
          <a:bodyPr/>
          <a:lstStyle/>
          <a:p>
            <a:r>
              <a:rPr lang="zh-CN" altLang="en-US" dirty="0"/>
              <a:t>前缀码</a:t>
            </a:r>
            <a:endParaRPr lang="en-US" altLang="zh-CN" dirty="0"/>
          </a:p>
          <a:p>
            <a:pPr lvl="1"/>
            <a:r>
              <a:rPr lang="zh-CN" altLang="en-US" dirty="0"/>
              <a:t>每个字符规定一个</a:t>
            </a:r>
            <a:r>
              <a:rPr lang="en-US" altLang="zh-CN" dirty="0"/>
              <a:t>0,1</a:t>
            </a:r>
            <a:r>
              <a:rPr lang="zh-CN" altLang="en-US" dirty="0"/>
              <a:t>串作为编码</a:t>
            </a:r>
            <a:endParaRPr lang="en-US" altLang="zh-CN" dirty="0"/>
          </a:p>
          <a:p>
            <a:pPr lvl="1"/>
            <a:r>
              <a:rPr lang="zh-CN" altLang="en-US" dirty="0"/>
              <a:t>任意字符的编码都不是其它字符编码的前缀</a:t>
            </a:r>
            <a:endParaRPr lang="en-US" altLang="zh-CN" dirty="0"/>
          </a:p>
          <a:p>
            <a:pPr lvl="1"/>
            <a:r>
              <a:rPr lang="zh-CN" altLang="en-US" dirty="0"/>
              <a:t>译码简单，只需要按顺序取出代表某一字符的前缀码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接收：</a:t>
            </a:r>
            <a:r>
              <a:rPr lang="en-US" altLang="zh-CN" dirty="0"/>
              <a:t>001011101</a:t>
            </a:r>
          </a:p>
          <a:p>
            <a:pPr lvl="1"/>
            <a:r>
              <a:rPr lang="zh-CN" altLang="en-US" dirty="0"/>
              <a:t>解码：</a:t>
            </a:r>
            <a:r>
              <a:rPr lang="en-US" altLang="zh-CN" dirty="0" err="1"/>
              <a:t>aabe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32093"/>
              </p:ext>
            </p:extLst>
          </p:nvPr>
        </p:nvGraphicFramePr>
        <p:xfrm>
          <a:off x="827584" y="3429000"/>
          <a:ext cx="7643863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zh-CN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4500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48205"/>
              </p:ext>
            </p:extLst>
          </p:nvPr>
        </p:nvGraphicFramePr>
        <p:xfrm>
          <a:off x="827584" y="4572008"/>
          <a:ext cx="7643866" cy="428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Codes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211960" y="5391972"/>
            <a:ext cx="4392488" cy="10707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为了更方便的取出编码前缀，需要一个合适的数据结构来表示前缀码，为此，可以用二叉树来表示。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857364"/>
            <a:ext cx="3752848" cy="4391036"/>
          </a:xfrm>
        </p:spPr>
        <p:txBody>
          <a:bodyPr/>
          <a:lstStyle/>
          <a:p>
            <a:r>
              <a:rPr lang="zh-CN" altLang="en-US" dirty="0"/>
              <a:t>前缀码</a:t>
            </a:r>
            <a:r>
              <a:rPr lang="en-US" altLang="zh-CN" dirty="0">
                <a:sym typeface="Wingdings" pitchFamily="2" charset="2"/>
              </a:rPr>
              <a:t></a:t>
            </a:r>
            <a:r>
              <a:rPr lang="zh-CN" altLang="en-US" dirty="0">
                <a:sym typeface="Wingdings" pitchFamily="2" charset="2"/>
              </a:rPr>
              <a:t>二叉树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左分支：</a:t>
            </a:r>
            <a:r>
              <a:rPr lang="en-US" altLang="zh-CN" dirty="0">
                <a:sym typeface="Wingdings" pitchFamily="2" charset="2"/>
              </a:rPr>
              <a:t>0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右分支：</a:t>
            </a:r>
            <a:r>
              <a:rPr lang="en-US" altLang="zh-CN" dirty="0">
                <a:sym typeface="Wingdings" pitchFamily="2" charset="2"/>
              </a:rPr>
              <a:t>1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树叶代表字符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从树根到树叶的路径代表字符编码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52"/>
          <a:ext cx="8358241" cy="95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zh-CN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4500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zh-CN" alt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1000108"/>
          <a:ext cx="8358249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Codes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14488"/>
            <a:ext cx="3971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平均码长（二叉树代价）</a:t>
            </a:r>
            <a:endParaRPr lang="en-US" altLang="zh-CN" dirty="0"/>
          </a:p>
          <a:p>
            <a:pPr lvl="1"/>
            <a:r>
              <a:rPr lang="zh-CN" altLang="en-US" dirty="0"/>
              <a:t>一颗根据字符集</a:t>
            </a:r>
            <a:r>
              <a:rPr lang="en-US" altLang="zh-CN" i="1" dirty="0"/>
              <a:t>C</a:t>
            </a:r>
            <a:r>
              <a:rPr lang="zh-CN" altLang="en-US" dirty="0"/>
              <a:t>构造的二叉树</a:t>
            </a:r>
            <a:r>
              <a:rPr lang="en-US" altLang="zh-CN" i="1" dirty="0"/>
              <a:t>T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i="1" dirty="0"/>
              <a:t>C</a:t>
            </a:r>
            <a:r>
              <a:rPr lang="zh-CN" altLang="en-US" dirty="0"/>
              <a:t>中的任意字符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zh-CN" altLang="en-US" sz="2200" dirty="0">
                <a:solidFill>
                  <a:schemeClr val="accent2"/>
                </a:solidFill>
              </a:rPr>
              <a:t>其出现频率（权重）为 </a:t>
            </a:r>
            <a:r>
              <a:rPr lang="en-US" altLang="zh-CN" sz="2200" b="1" i="1" dirty="0">
                <a:solidFill>
                  <a:srgbClr val="FF0000"/>
                </a:solidFill>
              </a:rPr>
              <a:t>f </a:t>
            </a:r>
            <a:r>
              <a:rPr lang="en-US" altLang="zh-CN" sz="2200" b="1" dirty="0">
                <a:solidFill>
                  <a:srgbClr val="FF0000"/>
                </a:solidFill>
              </a:rPr>
              <a:t>(</a:t>
            </a:r>
            <a:r>
              <a:rPr lang="en-US" altLang="zh-CN" sz="2200" b="1" i="1" dirty="0">
                <a:solidFill>
                  <a:srgbClr val="FF0000"/>
                </a:solidFill>
              </a:rPr>
              <a:t>x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zh-CN" altLang="en-US" sz="2200" dirty="0">
                <a:solidFill>
                  <a:schemeClr val="accent2"/>
                </a:solidFill>
              </a:rPr>
              <a:t>其在</a:t>
            </a:r>
            <a:r>
              <a:rPr lang="en-US" altLang="zh-CN" sz="2200" i="1" dirty="0">
                <a:solidFill>
                  <a:schemeClr val="accent2"/>
                </a:solidFill>
              </a:rPr>
              <a:t>T</a:t>
            </a:r>
            <a:r>
              <a:rPr lang="zh-CN" altLang="en-US" sz="2200" dirty="0">
                <a:solidFill>
                  <a:schemeClr val="accent2"/>
                </a:solidFill>
              </a:rPr>
              <a:t>中的深度为 </a:t>
            </a:r>
            <a:r>
              <a:rPr lang="en-US" altLang="zh-CN" sz="2200" b="1" i="1" dirty="0" err="1">
                <a:solidFill>
                  <a:srgbClr val="FF0000"/>
                </a:solidFill>
              </a:rPr>
              <a:t>d</a:t>
            </a:r>
            <a:r>
              <a:rPr lang="en-US" altLang="zh-CN" sz="2200" b="1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zh-CN" sz="22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(</a:t>
            </a:r>
            <a:r>
              <a:rPr lang="en-US" altLang="zh-CN" sz="2200" b="1" i="1" dirty="0">
                <a:solidFill>
                  <a:srgbClr val="FF0000"/>
                </a:solidFill>
              </a:rPr>
              <a:t>x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/>
              <a:t>则</a:t>
            </a:r>
            <a:r>
              <a:rPr lang="en-US" altLang="zh-CN" i="1" dirty="0"/>
              <a:t>T </a:t>
            </a:r>
            <a:r>
              <a:rPr lang="zh-CN" altLang="en-US" dirty="0"/>
              <a:t>的平均码长（代价为）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7356" y="4286256"/>
          <a:ext cx="2524143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Equation" r:id="rId3" imgW="1346040" imgH="342720" progId="Equation.3">
                  <p:embed/>
                </p:oleObj>
              </mc:Choice>
              <mc:Fallback>
                <p:oleObj name="Equation" r:id="rId3" imgW="134604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286256"/>
                        <a:ext cx="2524143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1428736"/>
            <a:ext cx="39719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500702"/>
            <a:ext cx="58080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)=45*1+12*3+13*3+16*3+5*4+9*4=224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字符集</a:t>
            </a:r>
            <a:r>
              <a:rPr lang="en-US" altLang="zh-CN" dirty="0"/>
              <a:t>C</a:t>
            </a:r>
            <a:r>
              <a:rPr lang="zh-CN" altLang="en-US" dirty="0"/>
              <a:t>，对于</a:t>
            </a:r>
            <a:r>
              <a:rPr lang="en-US" altLang="zh-CN" i="1" dirty="0"/>
              <a:t>C</a:t>
            </a:r>
            <a:r>
              <a:rPr lang="zh-CN" altLang="en-US" dirty="0"/>
              <a:t>中的任意字符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zh-CN" altLang="en-US" sz="2200" dirty="0"/>
              <a:t>其出现频率（权重）为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b="1" i="1" dirty="0">
                <a:solidFill>
                  <a:srgbClr val="FF0000"/>
                </a:solidFill>
              </a:rPr>
              <a:t>f </a:t>
            </a:r>
            <a:r>
              <a:rPr lang="en-US" altLang="zh-CN" sz="2200" b="1" dirty="0">
                <a:solidFill>
                  <a:srgbClr val="FF0000"/>
                </a:solidFill>
              </a:rPr>
              <a:t>(</a:t>
            </a:r>
            <a:r>
              <a:rPr lang="en-US" altLang="zh-CN" sz="2200" b="1" i="1" dirty="0">
                <a:solidFill>
                  <a:srgbClr val="FF0000"/>
                </a:solidFill>
              </a:rPr>
              <a:t>x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平均码长最短的前缀码编码方案（哈夫曼编码）</a:t>
            </a:r>
            <a:endParaRPr lang="en-US" altLang="zh-CN" dirty="0"/>
          </a:p>
          <a:p>
            <a:pPr lvl="2"/>
            <a:r>
              <a:rPr lang="zh-CN" altLang="en-US" sz="2200" dirty="0"/>
              <a:t>即代价最小的前缀二叉树</a:t>
            </a:r>
            <a:endParaRPr lang="en-US" altLang="zh-CN" sz="22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142984"/>
            <a:ext cx="7772400" cy="4876800"/>
          </a:xfrm>
        </p:spPr>
        <p:txBody>
          <a:bodyPr/>
          <a:lstStyle/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zh-CN" altLang="en-US" dirty="0"/>
              <a:t>选择权重最小的两棵子树构成二叉树</a:t>
            </a:r>
            <a:endParaRPr lang="en-US" altLang="zh-CN" dirty="0"/>
          </a:p>
          <a:p>
            <a:pPr lvl="1"/>
            <a:r>
              <a:rPr lang="zh-CN" altLang="en-US" dirty="0"/>
              <a:t>新的二叉树的权重等于两棵子树权重之和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786454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857760"/>
            <a:ext cx="4953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786322"/>
            <a:ext cx="4953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857628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2857496"/>
            <a:ext cx="4943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1785926"/>
            <a:ext cx="35242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488" y="1785926"/>
            <a:ext cx="35242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zh-CN" altLang="en-US" dirty="0"/>
              <a:t>建立一个由所有字符构成的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循环执行</a:t>
            </a:r>
            <a:endParaRPr lang="en-US" altLang="zh-CN" dirty="0"/>
          </a:p>
          <a:p>
            <a:pPr lvl="2"/>
            <a:r>
              <a:rPr lang="zh-CN" altLang="en-US" dirty="0"/>
              <a:t>取（删除）</a:t>
            </a:r>
            <a:r>
              <a:rPr lang="en-US" altLang="zh-CN" dirty="0"/>
              <a:t>Q</a:t>
            </a:r>
            <a:r>
              <a:rPr lang="zh-CN" altLang="en-US" dirty="0"/>
              <a:t>中的堆顶元素</a:t>
            </a:r>
            <a:r>
              <a:rPr lang="en-US" altLang="zh-CN" dirty="0"/>
              <a:t>x</a:t>
            </a:r>
          </a:p>
          <a:p>
            <a:pPr lvl="2"/>
            <a:r>
              <a:rPr lang="zh-CN" altLang="en-US" dirty="0"/>
              <a:t>取（删除）</a:t>
            </a:r>
            <a:r>
              <a:rPr lang="en-US" altLang="zh-CN" dirty="0"/>
              <a:t>Q</a:t>
            </a:r>
            <a:r>
              <a:rPr lang="zh-CN" altLang="en-US" dirty="0"/>
              <a:t>中的堆顶元素</a:t>
            </a:r>
            <a:r>
              <a:rPr lang="en-US" altLang="zh-CN" dirty="0"/>
              <a:t>y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合并为二叉树</a:t>
            </a:r>
            <a:r>
              <a:rPr lang="en-US" altLang="zh-CN" dirty="0"/>
              <a:t>z</a:t>
            </a:r>
            <a:r>
              <a:rPr lang="zh-CN" altLang="en-US" dirty="0"/>
              <a:t>，其权值为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的权值之和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z</a:t>
            </a:r>
            <a:r>
              <a:rPr lang="zh-CN" altLang="en-US" dirty="0"/>
              <a:t>插入</a:t>
            </a:r>
            <a:r>
              <a:rPr lang="en-US" altLang="zh-CN" dirty="0"/>
              <a:t>Q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4500570"/>
            <a:ext cx="523572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每次堆操作需要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32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时间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次合并操作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时间复杂性：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32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1896309"/>
          </a:xfrm>
        </p:spPr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是给定字符集中权重最小的两个字符，在最优二叉树</a:t>
            </a:r>
            <a:r>
              <a:rPr lang="en-US" altLang="zh-CN" dirty="0"/>
              <a:t>T</a:t>
            </a:r>
            <a:r>
              <a:rPr lang="zh-CN" altLang="en-US" dirty="0"/>
              <a:t>中，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一定是最深的叶子且互为兄弟</a:t>
            </a:r>
            <a:endParaRPr lang="en-US" altLang="zh-CN" dirty="0"/>
          </a:p>
          <a:p>
            <a:pPr lvl="1"/>
            <a:r>
              <a:rPr lang="zh-CN" altLang="en-US" dirty="0"/>
              <a:t>证明：如果不是这样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右箭头 7"/>
          <p:cNvSpPr/>
          <p:nvPr/>
        </p:nvSpPr>
        <p:spPr bwMode="auto">
          <a:xfrm>
            <a:off x="1858854" y="4679497"/>
            <a:ext cx="928694" cy="57150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Times New Roman" pitchFamily="18" charset="0"/>
                <a:ea typeface="宋体" charset="-122"/>
              </a:rPr>
              <a:t>交换</a:t>
            </a:r>
            <a:r>
              <a:rPr lang="en-US" altLang="zh-CN" sz="1200" dirty="0"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12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1200" dirty="0">
                <a:latin typeface="Times New Roman" pitchFamily="18" charset="0"/>
                <a:ea typeface="宋体" charset="-122"/>
              </a:rPr>
              <a:t>a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694198"/>
              </p:ext>
            </p:extLst>
          </p:nvPr>
        </p:nvGraphicFramePr>
        <p:xfrm>
          <a:off x="4809788" y="2996973"/>
          <a:ext cx="4335969" cy="195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8" name="Equation" r:id="rId4" imgW="2450880" imgH="1104840" progId="Equation.DSMT4">
                  <p:embed/>
                </p:oleObj>
              </mc:Choice>
              <mc:Fallback>
                <p:oleObj name="Equation" r:id="rId4" imgW="24508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788" y="2996973"/>
                        <a:ext cx="4335969" cy="1953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382" y="3472449"/>
            <a:ext cx="1865451" cy="2677079"/>
            <a:chOff x="9103" y="3296292"/>
            <a:chExt cx="1865451" cy="2677079"/>
          </a:xfrm>
        </p:grpSpPr>
        <p:sp>
          <p:nvSpPr>
            <p:cNvPr id="7" name="TextBox 6"/>
            <p:cNvSpPr txBox="1"/>
            <p:nvPr/>
          </p:nvSpPr>
          <p:spPr>
            <a:xfrm>
              <a:off x="744361" y="329629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63639" y="3480958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79151" y="4194576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022685" y="4929540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103" y="5003713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514514" y="4236757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79151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514514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b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14" name="直接连接符 13"/>
            <p:cNvCxnSpPr>
              <a:stCxn id="6" idx="3"/>
              <a:endCxn id="12" idx="7"/>
            </p:cNvCxnSpPr>
            <p:nvPr/>
          </p:nvCxnSpPr>
          <p:spPr bwMode="auto">
            <a:xfrm flipH="1">
              <a:off x="717845" y="3726809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endCxn id="15" idx="0"/>
            </p:cNvCxnSpPr>
            <p:nvPr/>
          </p:nvCxnSpPr>
          <p:spPr bwMode="auto">
            <a:xfrm>
              <a:off x="1302333" y="3720113"/>
              <a:ext cx="392201" cy="5166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>
              <a:stCxn id="12" idx="3"/>
              <a:endCxn id="9" idx="0"/>
            </p:cNvCxnSpPr>
            <p:nvPr/>
          </p:nvCxnSpPr>
          <p:spPr bwMode="auto">
            <a:xfrm flipH="1">
              <a:off x="189123" y="4440427"/>
              <a:ext cx="330982" cy="563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>
              <a:endCxn id="13" idx="1"/>
            </p:cNvCxnSpPr>
            <p:nvPr/>
          </p:nvCxnSpPr>
          <p:spPr bwMode="auto">
            <a:xfrm>
              <a:off x="716192" y="4452650"/>
              <a:ext cx="347447" cy="5190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683343" y="5175391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endCxn id="17" idx="0"/>
            </p:cNvCxnSpPr>
            <p:nvPr/>
          </p:nvCxnSpPr>
          <p:spPr bwMode="auto">
            <a:xfrm>
              <a:off x="1259077" y="5175391"/>
              <a:ext cx="435457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组合 32"/>
          <p:cNvGrpSpPr/>
          <p:nvPr/>
        </p:nvGrpSpPr>
        <p:grpSpPr>
          <a:xfrm>
            <a:off x="2787548" y="3472449"/>
            <a:ext cx="1865451" cy="2677079"/>
            <a:chOff x="9103" y="3296292"/>
            <a:chExt cx="1865451" cy="2677079"/>
          </a:xfrm>
        </p:grpSpPr>
        <p:sp>
          <p:nvSpPr>
            <p:cNvPr id="34" name="TextBox 6"/>
            <p:cNvSpPr txBox="1"/>
            <p:nvPr/>
          </p:nvSpPr>
          <p:spPr>
            <a:xfrm>
              <a:off x="744361" y="329629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T’</a:t>
              </a: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063639" y="3480958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479151" y="4194576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022685" y="4929540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9103" y="5003713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514514" y="4236757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79151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514514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b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36" idx="7"/>
            </p:cNvCxnSpPr>
            <p:nvPr/>
          </p:nvCxnSpPr>
          <p:spPr bwMode="auto">
            <a:xfrm flipH="1">
              <a:off x="717845" y="3726809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>
              <a:endCxn id="39" idx="0"/>
            </p:cNvCxnSpPr>
            <p:nvPr/>
          </p:nvCxnSpPr>
          <p:spPr bwMode="auto">
            <a:xfrm>
              <a:off x="1302333" y="3720113"/>
              <a:ext cx="392201" cy="5166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>
              <a:stCxn id="36" idx="3"/>
              <a:endCxn id="38" idx="0"/>
            </p:cNvCxnSpPr>
            <p:nvPr/>
          </p:nvCxnSpPr>
          <p:spPr bwMode="auto">
            <a:xfrm flipH="1">
              <a:off x="189123" y="4440427"/>
              <a:ext cx="330982" cy="563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endCxn id="37" idx="1"/>
            </p:cNvCxnSpPr>
            <p:nvPr/>
          </p:nvCxnSpPr>
          <p:spPr bwMode="auto">
            <a:xfrm>
              <a:off x="716192" y="4452650"/>
              <a:ext cx="347447" cy="5190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683343" y="5175391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endCxn id="41" idx="0"/>
            </p:cNvCxnSpPr>
            <p:nvPr/>
          </p:nvCxnSpPr>
          <p:spPr bwMode="auto">
            <a:xfrm>
              <a:off x="1259077" y="5175391"/>
              <a:ext cx="435457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矩形 47"/>
          <p:cNvSpPr/>
          <p:nvPr/>
        </p:nvSpPr>
        <p:spPr bwMode="auto">
          <a:xfrm>
            <a:off x="5151270" y="5393729"/>
            <a:ext cx="3168352" cy="4813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Times New Roman" pitchFamily="18" charset="0"/>
                <a:ea typeface="宋体" charset="-122"/>
              </a:rPr>
              <a:t>代价不增加！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zh-CN" altLang="en-US" dirty="0"/>
              <a:t>解决优化问题</a:t>
            </a:r>
            <a:endParaRPr lang="en-US" altLang="zh-CN" dirty="0"/>
          </a:p>
          <a:p>
            <a:pPr lvl="1"/>
            <a:r>
              <a:rPr lang="zh-CN" altLang="en-US" dirty="0"/>
              <a:t>策略：逐步解决问题。总是作出当前看起来最好的选择，即局部最优解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1896309"/>
          </a:xfrm>
        </p:spPr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是给定字符集中权重最小的两个字符，在最优二叉树</a:t>
            </a:r>
            <a:r>
              <a:rPr lang="en-US" altLang="zh-CN" dirty="0"/>
              <a:t>T</a:t>
            </a:r>
            <a:r>
              <a:rPr lang="zh-CN" altLang="en-US" dirty="0"/>
              <a:t>中，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一定是最深的叶子且互为兄弟</a:t>
            </a:r>
            <a:endParaRPr lang="en-US" altLang="zh-CN" dirty="0"/>
          </a:p>
          <a:p>
            <a:pPr lvl="1"/>
            <a:r>
              <a:rPr lang="zh-CN" altLang="en-US" dirty="0"/>
              <a:t>证明：如果不是这样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右箭头 7"/>
          <p:cNvSpPr/>
          <p:nvPr/>
        </p:nvSpPr>
        <p:spPr bwMode="auto">
          <a:xfrm>
            <a:off x="1858854" y="4679497"/>
            <a:ext cx="928694" cy="57150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Times New Roman" pitchFamily="18" charset="0"/>
                <a:ea typeface="宋体" charset="-122"/>
              </a:rPr>
              <a:t>交换</a:t>
            </a:r>
            <a:r>
              <a:rPr lang="en-US" altLang="zh-CN" sz="1200" dirty="0">
                <a:latin typeface="Times New Roman" pitchFamily="18" charset="0"/>
                <a:ea typeface="宋体" charset="-122"/>
              </a:rPr>
              <a:t>y</a:t>
            </a:r>
            <a:r>
              <a:rPr lang="zh-CN" altLang="en-US" sz="12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1200" dirty="0">
                <a:latin typeface="Times New Roman" pitchFamily="18" charset="0"/>
                <a:ea typeface="宋体" charset="-122"/>
              </a:rPr>
              <a:t>b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6382" y="3472449"/>
            <a:ext cx="1865451" cy="2677079"/>
            <a:chOff x="9103" y="3296292"/>
            <a:chExt cx="1865451" cy="2677079"/>
          </a:xfrm>
        </p:grpSpPr>
        <p:sp>
          <p:nvSpPr>
            <p:cNvPr id="7" name="TextBox 6"/>
            <p:cNvSpPr txBox="1"/>
            <p:nvPr/>
          </p:nvSpPr>
          <p:spPr>
            <a:xfrm>
              <a:off x="744361" y="329629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T’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63639" y="3480958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79151" y="4194576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022685" y="4929540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103" y="5003713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514514" y="4236757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79151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514514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b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14" name="直接连接符 13"/>
            <p:cNvCxnSpPr>
              <a:stCxn id="6" idx="3"/>
              <a:endCxn id="12" idx="7"/>
            </p:cNvCxnSpPr>
            <p:nvPr/>
          </p:nvCxnSpPr>
          <p:spPr bwMode="auto">
            <a:xfrm flipH="1">
              <a:off x="717845" y="3726809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endCxn id="15" idx="0"/>
            </p:cNvCxnSpPr>
            <p:nvPr/>
          </p:nvCxnSpPr>
          <p:spPr bwMode="auto">
            <a:xfrm>
              <a:off x="1302333" y="3720113"/>
              <a:ext cx="392201" cy="5166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>
              <a:stCxn id="12" idx="3"/>
              <a:endCxn id="9" idx="0"/>
            </p:cNvCxnSpPr>
            <p:nvPr/>
          </p:nvCxnSpPr>
          <p:spPr bwMode="auto">
            <a:xfrm flipH="1">
              <a:off x="189123" y="4440427"/>
              <a:ext cx="330982" cy="563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>
              <a:endCxn id="13" idx="1"/>
            </p:cNvCxnSpPr>
            <p:nvPr/>
          </p:nvCxnSpPr>
          <p:spPr bwMode="auto">
            <a:xfrm>
              <a:off x="716192" y="4452650"/>
              <a:ext cx="347447" cy="5190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683343" y="5175391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endCxn id="17" idx="0"/>
            </p:cNvCxnSpPr>
            <p:nvPr/>
          </p:nvCxnSpPr>
          <p:spPr bwMode="auto">
            <a:xfrm>
              <a:off x="1259077" y="5175391"/>
              <a:ext cx="435457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组合 32"/>
          <p:cNvGrpSpPr/>
          <p:nvPr/>
        </p:nvGrpSpPr>
        <p:grpSpPr>
          <a:xfrm>
            <a:off x="2787548" y="3472449"/>
            <a:ext cx="1865451" cy="2677079"/>
            <a:chOff x="9103" y="3296292"/>
            <a:chExt cx="1865451" cy="2677079"/>
          </a:xfrm>
        </p:grpSpPr>
        <p:sp>
          <p:nvSpPr>
            <p:cNvPr id="34" name="TextBox 6"/>
            <p:cNvSpPr txBox="1"/>
            <p:nvPr/>
          </p:nvSpPr>
          <p:spPr>
            <a:xfrm>
              <a:off x="744361" y="329629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T’’</a:t>
              </a: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063639" y="3480958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479151" y="4194576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022685" y="4929540"/>
              <a:ext cx="279648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9103" y="5003713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b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514514" y="4236757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a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79151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514514" y="5685339"/>
              <a:ext cx="360040" cy="28803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36" idx="7"/>
            </p:cNvCxnSpPr>
            <p:nvPr/>
          </p:nvCxnSpPr>
          <p:spPr bwMode="auto">
            <a:xfrm flipH="1">
              <a:off x="717845" y="3726809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>
              <a:endCxn id="39" idx="0"/>
            </p:cNvCxnSpPr>
            <p:nvPr/>
          </p:nvCxnSpPr>
          <p:spPr bwMode="auto">
            <a:xfrm>
              <a:off x="1302333" y="3720113"/>
              <a:ext cx="392201" cy="5166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>
              <a:stCxn id="36" idx="3"/>
              <a:endCxn id="38" idx="0"/>
            </p:cNvCxnSpPr>
            <p:nvPr/>
          </p:nvCxnSpPr>
          <p:spPr bwMode="auto">
            <a:xfrm flipH="1">
              <a:off x="189123" y="4440427"/>
              <a:ext cx="330982" cy="5632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endCxn id="37" idx="1"/>
            </p:cNvCxnSpPr>
            <p:nvPr/>
          </p:nvCxnSpPr>
          <p:spPr bwMode="auto">
            <a:xfrm>
              <a:off x="716192" y="4452650"/>
              <a:ext cx="347447" cy="5190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683343" y="5175391"/>
              <a:ext cx="386748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endCxn id="41" idx="0"/>
            </p:cNvCxnSpPr>
            <p:nvPr/>
          </p:nvCxnSpPr>
          <p:spPr bwMode="auto">
            <a:xfrm>
              <a:off x="1259077" y="5175391"/>
              <a:ext cx="435457" cy="5099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矩形 47"/>
          <p:cNvSpPr/>
          <p:nvPr/>
        </p:nvSpPr>
        <p:spPr bwMode="auto">
          <a:xfrm>
            <a:off x="5408714" y="3533335"/>
            <a:ext cx="3267742" cy="26161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同理，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T’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变换到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T’’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，同样不增加代价。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如果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是最优的，那么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’’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一定是最优的，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是最深的叶子。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512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037" y="1556792"/>
            <a:ext cx="5110170" cy="4876800"/>
          </a:xfrm>
        </p:spPr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sz="2200" dirty="0"/>
              <a:t>设</a:t>
            </a:r>
            <a:r>
              <a:rPr lang="en-US" altLang="zh-CN" sz="2200" dirty="0"/>
              <a:t>x</a:t>
            </a:r>
            <a:r>
              <a:rPr lang="zh-CN" altLang="en-US" sz="2200" dirty="0"/>
              <a:t>和</a:t>
            </a:r>
            <a:r>
              <a:rPr lang="en-US" altLang="zh-CN" sz="2200" dirty="0"/>
              <a:t>y</a:t>
            </a:r>
            <a:r>
              <a:rPr lang="zh-CN" altLang="en-US" sz="2200" dirty="0"/>
              <a:t>是给定字符集</a:t>
            </a:r>
            <a:r>
              <a:rPr lang="en-US" altLang="zh-CN" sz="2200" dirty="0"/>
              <a:t>C</a:t>
            </a:r>
            <a:r>
              <a:rPr lang="zh-CN" altLang="en-US" sz="2200" dirty="0"/>
              <a:t>中权重最小的两个字符</a:t>
            </a:r>
            <a:endParaRPr lang="en-US" altLang="zh-CN" sz="2200" dirty="0"/>
          </a:p>
          <a:p>
            <a:pPr lvl="1"/>
            <a:r>
              <a:rPr lang="zh-CN" altLang="en-US" sz="2200" dirty="0"/>
              <a:t>在最优二叉树</a:t>
            </a:r>
            <a:r>
              <a:rPr lang="en-US" altLang="zh-CN" sz="2200" dirty="0"/>
              <a:t>T</a:t>
            </a:r>
            <a:r>
              <a:rPr lang="zh-CN" altLang="en-US" sz="2200" dirty="0"/>
              <a:t>中，</a:t>
            </a:r>
            <a:r>
              <a:rPr lang="en-US" altLang="zh-CN" sz="2200" dirty="0"/>
              <a:t>x</a:t>
            </a:r>
            <a:r>
              <a:rPr lang="zh-CN" altLang="en-US" sz="2200" dirty="0"/>
              <a:t>和</a:t>
            </a:r>
            <a:r>
              <a:rPr lang="en-US" altLang="zh-CN" sz="2200" dirty="0"/>
              <a:t>y</a:t>
            </a:r>
            <a:r>
              <a:rPr lang="zh-CN" altLang="en-US" sz="2200" dirty="0"/>
              <a:t>是两个最深的叶子且互为兄弟</a:t>
            </a:r>
            <a:endParaRPr lang="en-US" altLang="zh-CN" sz="2200" dirty="0"/>
          </a:p>
          <a:p>
            <a:pPr lvl="1"/>
            <a:r>
              <a:rPr lang="zh-CN" altLang="en-US" sz="2200" dirty="0"/>
              <a:t>设</a:t>
            </a:r>
            <a:r>
              <a:rPr lang="en-US" altLang="zh-CN" sz="2200" dirty="0"/>
              <a:t>z</a:t>
            </a:r>
            <a:r>
              <a:rPr lang="zh-CN" altLang="en-US" sz="2200" dirty="0"/>
              <a:t>是</a:t>
            </a:r>
            <a:r>
              <a:rPr lang="en-US" altLang="zh-CN" sz="2200" dirty="0"/>
              <a:t>x</a:t>
            </a:r>
            <a:r>
              <a:rPr lang="zh-CN" altLang="en-US" sz="2200" dirty="0"/>
              <a:t>和</a:t>
            </a:r>
            <a:r>
              <a:rPr lang="en-US" altLang="zh-CN" sz="2200" dirty="0"/>
              <a:t>y</a:t>
            </a:r>
            <a:r>
              <a:rPr lang="zh-CN" altLang="en-US" sz="2200" dirty="0"/>
              <a:t>的父亲，将</a:t>
            </a:r>
            <a:r>
              <a:rPr lang="en-US" altLang="zh-CN" sz="2200" dirty="0"/>
              <a:t>z</a:t>
            </a:r>
            <a:r>
              <a:rPr lang="zh-CN" altLang="en-US" sz="2200" dirty="0"/>
              <a:t>看作一个新的字符，权重为</a:t>
            </a:r>
            <a:r>
              <a:rPr lang="en-US" altLang="zh-CN" sz="2200" dirty="0"/>
              <a:t>f(z) = f(x) + f(y)</a:t>
            </a:r>
          </a:p>
          <a:p>
            <a:pPr lvl="1"/>
            <a:r>
              <a:rPr lang="zh-CN" altLang="en-US" sz="2200" b="1" dirty="0">
                <a:solidFill>
                  <a:schemeClr val="accent2"/>
                </a:solidFill>
              </a:rPr>
              <a:t>要证明：</a:t>
            </a:r>
            <a:r>
              <a:rPr lang="en-US" altLang="zh-CN" sz="2200" b="1" dirty="0">
                <a:solidFill>
                  <a:srgbClr val="FF0000"/>
                </a:solidFill>
              </a:rPr>
              <a:t>T’=T - {x, y}</a:t>
            </a:r>
            <a:r>
              <a:rPr lang="zh-CN" altLang="en-US" sz="2200" b="1" dirty="0">
                <a:solidFill>
                  <a:schemeClr val="accent2"/>
                </a:solidFill>
              </a:rPr>
              <a:t>是针对字符集</a:t>
            </a:r>
            <a:r>
              <a:rPr lang="en-US" altLang="zh-CN" sz="2200" b="1" dirty="0">
                <a:solidFill>
                  <a:srgbClr val="FF0000"/>
                </a:solidFill>
              </a:rPr>
              <a:t>C’= C–{x, y}+{z}</a:t>
            </a:r>
            <a:r>
              <a:rPr lang="zh-CN" altLang="en-US" sz="2200" b="1" dirty="0">
                <a:solidFill>
                  <a:schemeClr val="accent2"/>
                </a:solidFill>
              </a:rPr>
              <a:t>的最优前缀二叉树</a:t>
            </a:r>
            <a:r>
              <a:rPr lang="en-US" altLang="zh-CN" sz="2200" b="1" dirty="0">
                <a:solidFill>
                  <a:schemeClr val="accent2"/>
                </a:solidFill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</a:rPr>
              <a:t>证明使</a:t>
            </a:r>
            <a:r>
              <a:rPr lang="en-US" altLang="zh-CN" sz="2200" b="1" dirty="0">
                <a:solidFill>
                  <a:schemeClr val="accent2"/>
                </a:solidFill>
              </a:rPr>
              <a:t>T</a:t>
            </a:r>
            <a:r>
              <a:rPr lang="zh-CN" altLang="en-US" sz="2200" b="1" dirty="0">
                <a:solidFill>
                  <a:schemeClr val="accent2"/>
                </a:solidFill>
              </a:rPr>
              <a:t>最优的话，</a:t>
            </a:r>
            <a:r>
              <a:rPr lang="en-US" altLang="zh-CN" sz="2200" b="1" dirty="0">
                <a:solidFill>
                  <a:schemeClr val="accent2"/>
                </a:solidFill>
              </a:rPr>
              <a:t>T’</a:t>
            </a:r>
            <a:r>
              <a:rPr lang="zh-CN" altLang="en-US" sz="2200" b="1" dirty="0">
                <a:solidFill>
                  <a:schemeClr val="accent2"/>
                </a:solidFill>
              </a:rPr>
              <a:t>应该最优</a:t>
            </a:r>
            <a:r>
              <a:rPr lang="en-US" altLang="zh-CN" sz="2200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zh-CN" altLang="en-US" dirty="0"/>
              <a:t>原问题：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做完选择后，子问题：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500042"/>
            <a:ext cx="1928826" cy="265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3714752"/>
            <a:ext cx="211752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4752980" cy="4876800"/>
          </a:xfrm>
        </p:spPr>
        <p:txBody>
          <a:bodyPr/>
          <a:lstStyle/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sz="2800" dirty="0"/>
              <a:t>对于</a:t>
            </a:r>
            <a:r>
              <a:rPr lang="en-US" altLang="zh-CN" sz="2800" dirty="0"/>
              <a:t>C-{x, y}</a:t>
            </a:r>
            <a:r>
              <a:rPr lang="zh-CN" altLang="en-US" sz="2800" dirty="0"/>
              <a:t>中的字符</a:t>
            </a:r>
            <a:r>
              <a:rPr lang="en-US" altLang="zh-CN" sz="2800" dirty="0"/>
              <a:t>a</a:t>
            </a:r>
          </a:p>
          <a:p>
            <a:pPr marL="742950" lvl="2" indent="-342900">
              <a:buSzPct val="85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chemeClr val="accent2"/>
                </a:solidFill>
              </a:rPr>
              <a:t>f(a)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(a) = f(a)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’</a:t>
            </a:r>
            <a:r>
              <a:rPr lang="en-US" altLang="zh-CN" sz="2400" b="1" dirty="0">
                <a:solidFill>
                  <a:schemeClr val="accent2"/>
                </a:solidFill>
              </a:rPr>
              <a:t>(a)</a:t>
            </a:r>
          </a:p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sz="2800" dirty="0"/>
              <a:t>计算</a:t>
            </a:r>
            <a:r>
              <a:rPr lang="en-US" altLang="zh-CN" sz="2800" dirty="0"/>
              <a:t>B(T’)</a:t>
            </a:r>
            <a:r>
              <a:rPr lang="zh-CN" altLang="en-US" sz="2800" dirty="0"/>
              <a:t>时对于</a:t>
            </a:r>
            <a:r>
              <a:rPr lang="en-US" altLang="zh-CN" sz="2800" dirty="0"/>
              <a:t>z</a:t>
            </a:r>
          </a:p>
          <a:p>
            <a:pPr marL="742950" lvl="2" indent="-342900">
              <a:buSzPct val="85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chemeClr val="accent2"/>
                </a:solidFill>
              </a:rPr>
              <a:t>f(z)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’</a:t>
            </a:r>
            <a:r>
              <a:rPr lang="en-US" altLang="zh-CN" sz="2400" b="1" dirty="0">
                <a:solidFill>
                  <a:schemeClr val="accent2"/>
                </a:solidFill>
              </a:rPr>
              <a:t>(z)</a:t>
            </a:r>
          </a:p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sz="2800" dirty="0"/>
              <a:t>计算</a:t>
            </a:r>
            <a:r>
              <a:rPr lang="en-US" altLang="zh-CN" sz="2800" dirty="0"/>
              <a:t>B(T)</a:t>
            </a:r>
            <a:r>
              <a:rPr lang="zh-CN" altLang="en-US" sz="2800" dirty="0"/>
              <a:t>时对于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</a:p>
          <a:p>
            <a:pPr marL="742950" lvl="2" indent="-342900">
              <a:buSzPct val="85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chemeClr val="accent2"/>
                </a:solidFill>
              </a:rPr>
              <a:t>f(x)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(x) +f(y)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d</a:t>
            </a:r>
            <a:r>
              <a:rPr lang="en-US" altLang="zh-CN" sz="2400" b="1" baseline="-25000" dirty="0" err="1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(y)</a:t>
            </a:r>
          </a:p>
          <a:p>
            <a:pPr marL="342900" lvl="1" indent="-342900">
              <a:buSzPct val="85000"/>
              <a:buFont typeface="Wingdings" pitchFamily="2" charset="2"/>
              <a:buChar char="p"/>
            </a:pPr>
            <a:r>
              <a:rPr lang="en-US" altLang="zh-CN" sz="2800" b="1" dirty="0">
                <a:solidFill>
                  <a:srgbClr val="FF0000"/>
                </a:solidFill>
              </a:rPr>
              <a:t>B(T)=B(T’)+</a:t>
            </a:r>
            <a:r>
              <a:rPr lang="en-US" altLang="zh-CN" sz="2800" b="1" dirty="0">
                <a:solidFill>
                  <a:srgbClr val="C00000"/>
                </a:solidFill>
              </a:rPr>
              <a:t>f(x)+f(y)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28604"/>
            <a:ext cx="1928826" cy="265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429000"/>
            <a:ext cx="2071702" cy="209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5214950"/>
            <a:ext cx="514353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T’=T - {x, y}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是针对字符集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C’= C–{x, y}+{z}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的最优前缀二叉树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贪心算法可以获得哈夫曼编码问题的最优解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7772400" cy="4824536"/>
          </a:xfrm>
        </p:spPr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证明求解过程中的选择都是正确的。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活动安排：每次都选择结束时间最早的相容活动，证明当前选择的结束最早的那个相容活动必然在最优解中。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装载问题：每次都选择没有装上船的最轻的那个物品，证明当前选择的那个最轻的物品必然在最优解中。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哈夫曼编码：每次都选择权重（频率）最小的两个节点作为二叉树的两个分支，并使得其父节点为其权重和，使用堆操作进行删除和插入。需要证明在最优二叉树中，权重最小的两个节点必然为最深的叶子并互为兄弟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79010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7772400" cy="4320480"/>
          </a:xfrm>
        </p:spPr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证明最优解包含子问题的最优解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一般利用反证法，先假设给出当前问题的最优解，其中包含确定在最优解中的部分和子问题，假设子问题有更好的解，推导出原问题有更优的解。即证明出，原问题的最优解等于确定在最优解中的部分加上子问题的最优解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799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贪心算法与动态规划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7772400" cy="4824536"/>
          </a:xfrm>
        </p:spPr>
        <p:txBody>
          <a:bodyPr/>
          <a:lstStyle/>
          <a:p>
            <a:r>
              <a:rPr lang="zh-CN" altLang="en-US" dirty="0"/>
              <a:t>贪心算法：贪心选择性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最优子结构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动态规划：</a:t>
            </a:r>
            <a:r>
              <a:rPr lang="zh-CN" altLang="en-US" dirty="0">
                <a:solidFill>
                  <a:srgbClr val="FF0000"/>
                </a:solidFill>
              </a:rPr>
              <a:t>最优子结构</a:t>
            </a:r>
            <a:r>
              <a:rPr lang="en-US" altLang="zh-CN" dirty="0"/>
              <a:t>+</a:t>
            </a:r>
            <a:r>
              <a:rPr lang="zh-CN" altLang="en-US" dirty="0"/>
              <a:t>重叠子问题</a:t>
            </a:r>
            <a:endParaRPr lang="en-US" altLang="zh-CN" dirty="0"/>
          </a:p>
          <a:p>
            <a:r>
              <a:rPr lang="zh-CN" altLang="en-US" dirty="0"/>
              <a:t>动态规划每次求解依赖子问题的求解。</a:t>
            </a:r>
            <a:endParaRPr lang="en-US" altLang="zh-CN" dirty="0"/>
          </a:p>
          <a:p>
            <a:r>
              <a:rPr lang="zh-CN" altLang="en-US" dirty="0"/>
              <a:t>贪心算法在当前状态下作出最好的选择得到局部最优解，然后再去解选择之后产生的子问题。</a:t>
            </a:r>
            <a:endParaRPr lang="en-US" altLang="zh-CN" dirty="0"/>
          </a:p>
          <a:p>
            <a:r>
              <a:rPr lang="zh-CN" altLang="en-US" dirty="0"/>
              <a:t>动态规划自底向上求解，贪心算法自顶向下求解。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6499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有向带权图</a:t>
            </a:r>
            <a:r>
              <a:rPr lang="en-US" altLang="zh-CN" i="1" dirty="0"/>
              <a:t>G</a:t>
            </a:r>
            <a:r>
              <a:rPr lang="en-US" altLang="zh-CN" dirty="0"/>
              <a:t>=(</a:t>
            </a:r>
            <a:r>
              <a:rPr lang="en-US" altLang="zh-CN" i="1" dirty="0"/>
              <a:t>V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对于</a:t>
            </a:r>
            <a:r>
              <a:rPr lang="en-US" altLang="zh-CN" i="1" dirty="0"/>
              <a:t>E</a:t>
            </a:r>
            <a:r>
              <a:rPr lang="zh-CN" altLang="en-US" dirty="0"/>
              <a:t>中的任意一条边</a:t>
            </a:r>
            <a:r>
              <a:rPr lang="en-US" altLang="zh-CN" i="1" dirty="0"/>
              <a:t>e</a:t>
            </a:r>
            <a:r>
              <a:rPr lang="zh-CN" altLang="en-US" dirty="0"/>
              <a:t>，其长度为</a:t>
            </a:r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/>
              <a:t>V</a:t>
            </a:r>
            <a:r>
              <a:rPr lang="zh-CN" altLang="en-US" dirty="0"/>
              <a:t>中的一个顶点</a:t>
            </a:r>
            <a:r>
              <a:rPr lang="en-US" altLang="zh-CN" i="1" dirty="0"/>
              <a:t>t</a:t>
            </a:r>
            <a:r>
              <a:rPr lang="en-US" altLang="zh-CN" dirty="0"/>
              <a:t> ——</a:t>
            </a:r>
            <a:r>
              <a:rPr lang="zh-CN" altLang="en-US" dirty="0"/>
              <a:t>源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图中</a:t>
            </a:r>
            <a:r>
              <a:rPr lang="en-US" altLang="zh-CN" dirty="0"/>
              <a:t>t</a:t>
            </a:r>
            <a:r>
              <a:rPr lang="zh-CN" altLang="en-US" dirty="0"/>
              <a:t>到每个顶点的最短路径长度</a:t>
            </a:r>
            <a:r>
              <a:rPr lang="en-US" altLang="zh-CN" dirty="0"/>
              <a:t>(</a:t>
            </a:r>
            <a:r>
              <a:rPr lang="zh-CN" altLang="en-US" dirty="0"/>
              <a:t>边权和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620688"/>
            <a:ext cx="305254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贪心算法（</a:t>
            </a:r>
            <a:r>
              <a:rPr lang="en-US" altLang="zh-CN" dirty="0">
                <a:latin typeface="Verdana" pitchFamily="34" charset="0"/>
              </a:rPr>
              <a:t>Dijkstra</a:t>
            </a:r>
            <a:r>
              <a:rPr lang="zh-CN" altLang="en-US" dirty="0"/>
              <a:t>算法）</a:t>
            </a:r>
            <a:endParaRPr lang="en-US" altLang="zh-CN" dirty="0"/>
          </a:p>
          <a:p>
            <a:pPr lvl="1"/>
            <a:r>
              <a:rPr lang="zh-CN" altLang="en-US" dirty="0"/>
              <a:t>设置集合</a:t>
            </a:r>
            <a:r>
              <a:rPr lang="en-US" altLang="zh-CN" i="1" dirty="0"/>
              <a:t>S</a:t>
            </a:r>
            <a:r>
              <a:rPr lang="zh-CN" altLang="en-US" dirty="0"/>
              <a:t>来保存所有（</a:t>
            </a:r>
            <a:r>
              <a:rPr lang="en-US" altLang="zh-CN" i="1" dirty="0"/>
              <a:t>t</a:t>
            </a:r>
            <a:r>
              <a:rPr lang="zh-CN" altLang="en-US" dirty="0"/>
              <a:t>到其）最短路径长度已知的顶点，初始时</a:t>
            </a:r>
            <a:r>
              <a:rPr lang="en-US" altLang="zh-CN" i="1" dirty="0"/>
              <a:t>S</a:t>
            </a:r>
            <a:r>
              <a:rPr lang="en-US" altLang="zh-CN" dirty="0"/>
              <a:t>={</a:t>
            </a:r>
            <a:r>
              <a:rPr lang="en-US" altLang="zh-CN" i="1" dirty="0"/>
              <a:t>t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v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zh-CN" altLang="en-US" dirty="0"/>
              <a:t>来记录</a:t>
            </a:r>
            <a:r>
              <a:rPr lang="en-US" altLang="zh-CN" i="1" dirty="0"/>
              <a:t>t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zh-CN" altLang="en-US" dirty="0"/>
              <a:t>的最短</a:t>
            </a:r>
            <a:r>
              <a:rPr lang="zh-CN" altLang="en-US" b="1" dirty="0">
                <a:solidFill>
                  <a:srgbClr val="FF0000"/>
                </a:solidFill>
              </a:rPr>
              <a:t>特殊路径</a:t>
            </a:r>
            <a:r>
              <a:rPr lang="zh-CN" altLang="en-US" dirty="0"/>
              <a:t>的长度</a:t>
            </a:r>
            <a:endParaRPr lang="en-US" altLang="zh-CN" dirty="0"/>
          </a:p>
          <a:p>
            <a:pPr lvl="2"/>
            <a:r>
              <a:rPr lang="zh-CN" altLang="en-US" dirty="0"/>
              <a:t>如果从</a:t>
            </a:r>
            <a:r>
              <a:rPr lang="en-US" altLang="zh-CN" i="1" dirty="0"/>
              <a:t>t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zh-CN" altLang="en-US" dirty="0"/>
              <a:t>的路径中间只经过</a:t>
            </a:r>
            <a:r>
              <a:rPr lang="en-US" altLang="zh-CN" i="1" dirty="0"/>
              <a:t>S</a:t>
            </a:r>
            <a:r>
              <a:rPr lang="zh-CN" altLang="en-US" dirty="0"/>
              <a:t>中的顶点，这样的路径叫做</a:t>
            </a:r>
            <a:r>
              <a:rPr lang="zh-CN" altLang="en-US" b="1" dirty="0">
                <a:solidFill>
                  <a:srgbClr val="FF0000"/>
                </a:solidFill>
              </a:rPr>
              <a:t>特殊路径</a:t>
            </a:r>
            <a:r>
              <a:rPr lang="zh-CN" altLang="en-US" dirty="0"/>
              <a:t>，初始时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v</a:t>
            </a:r>
            <a:r>
              <a:rPr lang="en-US" altLang="zh-CN" b="1" dirty="0">
                <a:solidFill>
                  <a:schemeClr val="accent2"/>
                </a:solidFill>
              </a:rPr>
              <a:t>) </a:t>
            </a:r>
            <a:r>
              <a:rPr lang="en-US" altLang="zh-CN" dirty="0"/>
              <a:t>=c(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  </a:t>
            </a:r>
            <a:r>
              <a:rPr lang="zh-CN" altLang="en-US" dirty="0"/>
              <a:t>如果存在边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dirty="0"/>
              <a:t>c</a:t>
            </a:r>
            <a:r>
              <a:rPr lang="zh-CN" altLang="en-US" dirty="0"/>
              <a:t>表示边权</a:t>
            </a:r>
            <a:endParaRPr lang="en-US" altLang="zh-CN" dirty="0"/>
          </a:p>
          <a:p>
            <a:pPr lvl="2"/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v</a:t>
            </a:r>
            <a:r>
              <a:rPr lang="en-US" altLang="zh-CN" b="1" dirty="0">
                <a:solidFill>
                  <a:schemeClr val="accent2"/>
                </a:solidFill>
              </a:rPr>
              <a:t>) </a:t>
            </a:r>
            <a:r>
              <a:rPr lang="en-US" altLang="zh-CN" dirty="0"/>
              <a:t>=INFINITY  </a:t>
            </a:r>
            <a:r>
              <a:rPr lang="zh-CN" altLang="en-US" dirty="0"/>
              <a:t>如果不存在边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算法每次从</a:t>
            </a:r>
            <a:r>
              <a:rPr lang="en-US" altLang="zh-CN" i="1" dirty="0"/>
              <a:t>V </a:t>
            </a:r>
            <a:r>
              <a:rPr lang="en-US" altLang="zh-CN" dirty="0"/>
              <a:t>- </a:t>
            </a:r>
            <a:r>
              <a:rPr lang="en-US" altLang="zh-CN" i="1" dirty="0"/>
              <a:t>S</a:t>
            </a:r>
            <a:r>
              <a:rPr lang="zh-CN" altLang="en-US" dirty="0"/>
              <a:t>中找出</a:t>
            </a:r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zh-CN" altLang="en-US" dirty="0"/>
              <a:t>最小的顶点</a:t>
            </a:r>
            <a:r>
              <a:rPr lang="en-US" altLang="zh-CN" i="1" dirty="0"/>
              <a:t>u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sz="2400" dirty="0"/>
              <a:t>将</a:t>
            </a:r>
            <a:r>
              <a:rPr lang="en-US" altLang="zh-CN" sz="2400" i="1" dirty="0"/>
              <a:t>u</a:t>
            </a:r>
            <a:r>
              <a:rPr lang="zh-CN" altLang="en-US" sz="2400" dirty="0"/>
              <a:t>加入</a:t>
            </a:r>
            <a:r>
              <a:rPr lang="en-US" altLang="zh-CN" sz="2400" dirty="0"/>
              <a:t>S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lvl="2"/>
            <a:r>
              <a:rPr lang="zh-CN" altLang="en-US" sz="2400" u="sng" dirty="0">
                <a:solidFill>
                  <a:srgbClr val="FF0000"/>
                </a:solidFill>
              </a:rPr>
              <a:t>更新</a:t>
            </a:r>
            <a:r>
              <a:rPr lang="en-US" altLang="zh-CN" sz="2400" i="1" u="sng" dirty="0">
                <a:solidFill>
                  <a:srgbClr val="FF0000"/>
                </a:solidFill>
              </a:rPr>
              <a:t>V </a:t>
            </a:r>
            <a:r>
              <a:rPr lang="en-US" altLang="zh-CN" sz="2400" u="sng" dirty="0">
                <a:solidFill>
                  <a:srgbClr val="FF0000"/>
                </a:solidFill>
              </a:rPr>
              <a:t>- </a:t>
            </a:r>
            <a:r>
              <a:rPr lang="en-US" altLang="zh-CN" sz="2400" i="1" u="sng" dirty="0">
                <a:solidFill>
                  <a:srgbClr val="FF0000"/>
                </a:solidFill>
              </a:rPr>
              <a:t>S</a:t>
            </a:r>
            <a:r>
              <a:rPr lang="zh-CN" altLang="en-US" sz="2400" u="sng" dirty="0">
                <a:solidFill>
                  <a:srgbClr val="FF0000"/>
                </a:solidFill>
              </a:rPr>
              <a:t>中其它顶点</a:t>
            </a:r>
            <a:r>
              <a:rPr lang="en-US" altLang="zh-CN" sz="2400" i="1" u="sng" dirty="0">
                <a:solidFill>
                  <a:srgbClr val="FF0000"/>
                </a:solidFill>
              </a:rPr>
              <a:t>v</a:t>
            </a:r>
            <a:r>
              <a:rPr lang="zh-CN" altLang="en-US" sz="2400" u="sng" dirty="0">
                <a:solidFill>
                  <a:srgbClr val="FF0000"/>
                </a:solidFill>
              </a:rPr>
              <a:t>的</a:t>
            </a:r>
            <a:r>
              <a:rPr lang="en-US" altLang="zh-CN" sz="2400" b="1" i="1" dirty="0">
                <a:solidFill>
                  <a:schemeClr val="accent2"/>
                </a:solidFill>
              </a:rPr>
              <a:t>dist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zh-CN" altLang="en-US" sz="2200" dirty="0">
                <a:solidFill>
                  <a:schemeClr val="tx2"/>
                </a:solidFill>
              </a:rPr>
              <a:t>如果 </a:t>
            </a:r>
            <a:r>
              <a:rPr lang="en-US" altLang="zh-CN" sz="2000" b="1" i="1" dirty="0">
                <a:solidFill>
                  <a:schemeClr val="accent2"/>
                </a:solidFill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</a:rPr>
              <a:t>u</a:t>
            </a:r>
            <a:r>
              <a:rPr lang="en-US" altLang="zh-CN" sz="2000" b="1" dirty="0">
                <a:solidFill>
                  <a:schemeClr val="accent2"/>
                </a:solidFill>
              </a:rPr>
              <a:t>)  </a:t>
            </a:r>
            <a:r>
              <a:rPr lang="en-US" altLang="zh-CN" sz="2200" dirty="0">
                <a:solidFill>
                  <a:schemeClr val="tx2"/>
                </a:solidFill>
              </a:rPr>
              <a:t>+ </a:t>
            </a:r>
            <a:r>
              <a:rPr lang="en-US" altLang="zh-CN" sz="2200" i="1" dirty="0">
                <a:solidFill>
                  <a:schemeClr val="tx2"/>
                </a:solidFill>
              </a:rPr>
              <a:t>c</a:t>
            </a:r>
            <a:r>
              <a:rPr lang="en-US" altLang="zh-CN" sz="2200" dirty="0">
                <a:solidFill>
                  <a:schemeClr val="tx2"/>
                </a:solidFill>
              </a:rPr>
              <a:t>(</a:t>
            </a:r>
            <a:r>
              <a:rPr lang="en-US" altLang="zh-CN" sz="2200" i="1" dirty="0">
                <a:solidFill>
                  <a:schemeClr val="tx2"/>
                </a:solidFill>
              </a:rPr>
              <a:t>u</a:t>
            </a:r>
            <a:r>
              <a:rPr lang="en-US" altLang="zh-CN" sz="2200" dirty="0">
                <a:solidFill>
                  <a:schemeClr val="tx2"/>
                </a:solidFill>
              </a:rPr>
              <a:t>, </a:t>
            </a:r>
            <a:r>
              <a:rPr lang="en-US" altLang="zh-CN" sz="2200" i="1" dirty="0">
                <a:solidFill>
                  <a:schemeClr val="tx2"/>
                </a:solidFill>
              </a:rPr>
              <a:t>v</a:t>
            </a:r>
            <a:r>
              <a:rPr lang="en-US" altLang="zh-CN" sz="2200" dirty="0">
                <a:solidFill>
                  <a:schemeClr val="tx2"/>
                </a:solidFill>
              </a:rPr>
              <a:t>)  &lt; </a:t>
            </a:r>
            <a:r>
              <a:rPr lang="en-US" altLang="zh-CN" sz="2000" b="1" i="1" dirty="0">
                <a:solidFill>
                  <a:schemeClr val="accent2"/>
                </a:solidFill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</a:rPr>
              <a:t>v</a:t>
            </a:r>
            <a:r>
              <a:rPr lang="en-US" altLang="zh-CN" sz="2000" b="1" dirty="0">
                <a:solidFill>
                  <a:schemeClr val="accent2"/>
                </a:solidFill>
              </a:rPr>
              <a:t>) </a:t>
            </a:r>
            <a:r>
              <a:rPr lang="zh-CN" altLang="en-US" sz="2200" dirty="0">
                <a:solidFill>
                  <a:schemeClr val="tx2"/>
                </a:solidFill>
              </a:rPr>
              <a:t>，则更新</a:t>
            </a:r>
            <a:r>
              <a:rPr lang="en-US" altLang="zh-CN" sz="2000" b="1" i="1" dirty="0">
                <a:solidFill>
                  <a:schemeClr val="accent2"/>
                </a:solidFill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</a:rPr>
              <a:t>v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  <a:endParaRPr lang="en-US" altLang="zh-CN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689248"/>
          </a:xfrm>
        </p:spPr>
        <p:txBody>
          <a:bodyPr/>
          <a:lstStyle/>
          <a:p>
            <a:r>
              <a:rPr lang="zh-CN" altLang="en-US" dirty="0"/>
              <a:t>贪心算法（</a:t>
            </a:r>
            <a:r>
              <a:rPr lang="en-US" altLang="zh-CN" dirty="0" err="1">
                <a:latin typeface="Verdana" pitchFamily="34" charset="0"/>
              </a:rPr>
              <a:t>Dijkstra</a:t>
            </a:r>
            <a:r>
              <a:rPr lang="zh-CN" altLang="en-US" dirty="0"/>
              <a:t>算法）</a:t>
            </a:r>
            <a:endParaRPr lang="en-US" altLang="zh-CN" dirty="0"/>
          </a:p>
        </p:txBody>
      </p:sp>
      <p:sp>
        <p:nvSpPr>
          <p:cNvPr id="4" name="线形标注 2 3"/>
          <p:cNvSpPr/>
          <p:nvPr/>
        </p:nvSpPr>
        <p:spPr bwMode="auto">
          <a:xfrm>
            <a:off x="971600" y="2204864"/>
            <a:ext cx="3672408" cy="432048"/>
          </a:xfrm>
          <a:prstGeom prst="borderCallout2">
            <a:avLst>
              <a:gd name="adj1" fmla="val -57367"/>
              <a:gd name="adj2" fmla="val 3025"/>
              <a:gd name="adj3" fmla="val -70363"/>
              <a:gd name="adj4" fmla="val -67"/>
              <a:gd name="adj5" fmla="val 6678"/>
              <a:gd name="adj6" fmla="val -125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Times New Roman" pitchFamily="18" charset="0"/>
                <a:ea typeface="宋体" charset="-122"/>
              </a:rPr>
              <a:t>为何不用更新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S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里的顶点？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4932040" y="2204864"/>
            <a:ext cx="3672408" cy="993465"/>
          </a:xfrm>
          <a:prstGeom prst="borderCallout2">
            <a:avLst>
              <a:gd name="adj1" fmla="val 128928"/>
              <a:gd name="adj2" fmla="val -40221"/>
              <a:gd name="adj3" fmla="val 98306"/>
              <a:gd name="adj4" fmla="val -31082"/>
              <a:gd name="adj5" fmla="val 6678"/>
              <a:gd name="adj6" fmla="val -125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假设当前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u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最小，那么将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u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加入到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S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中后，不会使得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的路径更短。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9006" y="2996952"/>
            <a:ext cx="3685002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线形标注 2 7"/>
          <p:cNvSpPr/>
          <p:nvPr/>
        </p:nvSpPr>
        <p:spPr bwMode="auto">
          <a:xfrm>
            <a:off x="4934072" y="3670573"/>
            <a:ext cx="3672408" cy="1719808"/>
          </a:xfrm>
          <a:prstGeom prst="borderCallout2">
            <a:avLst>
              <a:gd name="adj1" fmla="val 129428"/>
              <a:gd name="adj2" fmla="val -24277"/>
              <a:gd name="adj3" fmla="val 83032"/>
              <a:gd name="adj4" fmla="val -14046"/>
              <a:gd name="adj5" fmla="val 43057"/>
              <a:gd name="adj6" fmla="val -431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由于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charset="-122"/>
              </a:rPr>
              <a:t>先于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u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加入到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中，那么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u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加入到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之前，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一定小于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u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，当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u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加入到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中后，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经过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u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charset="-122"/>
              </a:rPr>
              <a:t>再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的路径一定大于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000" dirty="0">
                <a:latin typeface="Times New Roman" pitchFamily="18" charset="0"/>
                <a:ea typeface="宋体" charset="-122"/>
              </a:rPr>
              <a:t>的当前最短路径。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278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4</a:t>
            </a:r>
            <a:r>
              <a:rPr lang="zh-CN" altLang="en-US" dirty="0"/>
              <a:t>种硬币（五毛、一毛、五分、一分）</a:t>
            </a:r>
            <a:endParaRPr lang="en-US" altLang="zh-CN" dirty="0"/>
          </a:p>
          <a:p>
            <a:pPr lvl="1"/>
            <a:r>
              <a:rPr lang="zh-CN" altLang="en-US" dirty="0"/>
              <a:t>用最少的硬币找顾客</a:t>
            </a:r>
            <a:r>
              <a:rPr lang="en-US" altLang="zh-CN" dirty="0"/>
              <a:t>n</a:t>
            </a:r>
            <a:r>
              <a:rPr lang="zh-CN" altLang="en-US" dirty="0"/>
              <a:t>毛</a:t>
            </a:r>
            <a:r>
              <a:rPr lang="en-US" altLang="zh-CN" dirty="0"/>
              <a:t>n</a:t>
            </a:r>
            <a:r>
              <a:rPr lang="zh-CN" altLang="en-US" dirty="0"/>
              <a:t>分（六毛三分）</a:t>
            </a:r>
            <a:endParaRPr lang="en-US" altLang="zh-CN" dirty="0"/>
          </a:p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zh-CN" altLang="en-US" dirty="0"/>
              <a:t>当前看起来最优的选择（局部最优解）：每次选不超过余额的</a:t>
            </a:r>
            <a:r>
              <a:rPr lang="zh-CN" altLang="en-US" b="1" dirty="0">
                <a:solidFill>
                  <a:schemeClr val="accent2"/>
                </a:solidFill>
              </a:rPr>
              <a:t>面值最大</a:t>
            </a:r>
            <a:r>
              <a:rPr lang="zh-CN" altLang="en-US" dirty="0"/>
              <a:t>的硬币</a:t>
            </a:r>
            <a:endParaRPr lang="en-US" altLang="zh-CN" dirty="0"/>
          </a:p>
          <a:p>
            <a:pPr lvl="2"/>
            <a:r>
              <a:rPr lang="en-US" altLang="zh-CN" sz="2400" dirty="0"/>
              <a:t>1</a:t>
            </a:r>
            <a:r>
              <a:rPr lang="zh-CN" altLang="en-US" sz="2400" dirty="0"/>
              <a:t>个五毛</a:t>
            </a:r>
            <a:r>
              <a:rPr lang="en-US" altLang="zh-CN" sz="2400" dirty="0"/>
              <a:t>——</a:t>
            </a:r>
            <a:r>
              <a:rPr lang="zh-CN" altLang="en-US" sz="2400" dirty="0"/>
              <a:t>剩余一毛三</a:t>
            </a:r>
            <a:endParaRPr lang="en-US" altLang="zh-CN" sz="2400" dirty="0"/>
          </a:p>
          <a:p>
            <a:pPr lvl="2"/>
            <a:r>
              <a:rPr lang="en-US" altLang="zh-CN" sz="2400" dirty="0"/>
              <a:t>1</a:t>
            </a:r>
            <a:r>
              <a:rPr lang="zh-CN" altLang="en-US" sz="2400" dirty="0"/>
              <a:t>个一毛</a:t>
            </a:r>
            <a:r>
              <a:rPr lang="en-US" altLang="zh-CN" sz="2400" dirty="0"/>
              <a:t>——</a:t>
            </a:r>
            <a:r>
              <a:rPr lang="zh-CN" altLang="en-US" sz="2400" dirty="0"/>
              <a:t>剩余三分</a:t>
            </a:r>
            <a:endParaRPr lang="en-US" altLang="zh-CN" sz="2400" dirty="0"/>
          </a:p>
          <a:p>
            <a:pPr lvl="2"/>
            <a:r>
              <a:rPr lang="en-US" altLang="zh-CN" sz="2400" dirty="0"/>
              <a:t>3</a:t>
            </a:r>
            <a:r>
              <a:rPr lang="zh-CN" altLang="en-US" sz="2400" dirty="0"/>
              <a:t>个一分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4214818"/>
            <a:ext cx="6072230" cy="156966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zh-CN" altLang="en-US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得到的结果是一个整体最优解</a:t>
            </a:r>
          </a:p>
          <a:p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t=1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28604"/>
            <a:ext cx="305254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386"/>
          <p:cNvGraphicFramePr>
            <a:graphicFrameLocks noGrp="1"/>
          </p:cNvGraphicFramePr>
          <p:nvPr/>
        </p:nvGraphicFramePr>
        <p:xfrm>
          <a:off x="357158" y="3643314"/>
          <a:ext cx="7404100" cy="4318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迭代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dist[2]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dist[3]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dist[4]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dist[5]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04"/>
          <p:cNvGraphicFramePr>
            <a:graphicFrameLocks noGrp="1"/>
          </p:cNvGraphicFramePr>
          <p:nvPr/>
        </p:nvGraphicFramePr>
        <p:xfrm>
          <a:off x="357158" y="4075114"/>
          <a:ext cx="7404100" cy="4318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422"/>
          <p:cNvGraphicFramePr>
            <a:graphicFrameLocks noGrp="1"/>
          </p:cNvGraphicFramePr>
          <p:nvPr/>
        </p:nvGraphicFramePr>
        <p:xfrm>
          <a:off x="357158" y="4506914"/>
          <a:ext cx="7404100" cy="4318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40"/>
          <p:cNvGraphicFramePr>
            <a:graphicFrameLocks noGrp="1"/>
          </p:cNvGraphicFramePr>
          <p:nvPr/>
        </p:nvGraphicFramePr>
        <p:xfrm>
          <a:off x="357158" y="4938714"/>
          <a:ext cx="7404100" cy="4318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{1,2,4}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58"/>
          <p:cNvGraphicFramePr>
            <a:graphicFrameLocks noGrp="1"/>
          </p:cNvGraphicFramePr>
          <p:nvPr/>
        </p:nvGraphicFramePr>
        <p:xfrm>
          <a:off x="357158" y="5372102"/>
          <a:ext cx="7404100" cy="4318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{1,2,4,3}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76"/>
          <p:cNvGraphicFramePr>
            <a:graphicFrameLocks noGrp="1"/>
          </p:cNvGraphicFramePr>
          <p:nvPr/>
        </p:nvGraphicFramePr>
        <p:xfrm>
          <a:off x="357158" y="5786454"/>
          <a:ext cx="7404100" cy="4318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{1,2,4,3,5}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28604"/>
            <a:ext cx="3058478" cy="29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28604"/>
            <a:ext cx="3058478" cy="29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28604"/>
            <a:ext cx="3058478" cy="29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428604"/>
            <a:ext cx="3058478" cy="29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428604"/>
            <a:ext cx="3058478" cy="293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时间复杂性</a:t>
            </a:r>
            <a:endParaRPr lang="en-US" altLang="zh-CN" dirty="0"/>
          </a:p>
          <a:p>
            <a:pPr lvl="1"/>
            <a:r>
              <a:rPr lang="en-US" altLang="zh-CN" i="1" dirty="0"/>
              <a:t>S</a:t>
            </a:r>
            <a:r>
              <a:rPr lang="zh-CN" altLang="en-US" dirty="0"/>
              <a:t>被扩充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每次扩充选择</a:t>
            </a:r>
            <a:r>
              <a:rPr lang="en-US" altLang="zh-CN" i="1" dirty="0"/>
              <a:t>u</a:t>
            </a:r>
            <a:r>
              <a:rPr lang="zh-CN" altLang="en-US" dirty="0"/>
              <a:t>需要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每次扩充更新节点的</a:t>
            </a:r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  <a:r>
              <a:rPr lang="zh-CN" altLang="en-US" dirty="0"/>
              <a:t>需要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总时间：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371600"/>
            <a:ext cx="8359079" cy="2057400"/>
          </a:xfrm>
        </p:spPr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i="1" dirty="0"/>
              <a:t>V </a:t>
            </a:r>
            <a:r>
              <a:rPr lang="en-US" altLang="zh-CN" dirty="0"/>
              <a:t>- </a:t>
            </a:r>
            <a:r>
              <a:rPr lang="en-US" altLang="zh-CN" i="1" dirty="0"/>
              <a:t>S</a:t>
            </a:r>
            <a:r>
              <a:rPr lang="zh-CN" altLang="en-US" dirty="0"/>
              <a:t>中选择</a:t>
            </a:r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zh-CN" altLang="en-US" dirty="0"/>
              <a:t>最小的顶点</a:t>
            </a:r>
            <a:r>
              <a:rPr lang="en-US" altLang="zh-CN" i="1" dirty="0"/>
              <a:t>u</a:t>
            </a:r>
            <a:r>
              <a:rPr lang="zh-CN" altLang="en-US" dirty="0"/>
              <a:t>加入到</a:t>
            </a:r>
            <a:r>
              <a:rPr lang="en-US" altLang="zh-CN" i="1" dirty="0"/>
              <a:t>S</a:t>
            </a:r>
            <a:r>
              <a:rPr lang="zh-CN" altLang="en-US" dirty="0"/>
              <a:t>中是正确的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即从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i="1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最短特殊路径</a:t>
            </a:r>
            <a:r>
              <a:rPr lang="zh-CN" altLang="en-US" dirty="0">
                <a:solidFill>
                  <a:srgbClr val="FF0000"/>
                </a:solidFill>
              </a:rPr>
              <a:t>就是从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i="1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最短路径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V-S</a:t>
            </a:r>
            <a:r>
              <a:rPr lang="zh-CN" altLang="en-US" dirty="0">
                <a:solidFill>
                  <a:srgbClr val="FF0000"/>
                </a:solidFill>
              </a:rPr>
              <a:t>其它顶点再到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的路径比最短的特殊路径短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9010" y="3356992"/>
            <a:ext cx="356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因为对于每次选择</a:t>
            </a:r>
            <a:r>
              <a:rPr lang="en-US" altLang="zh-CN" dirty="0"/>
              <a:t>u</a:t>
            </a:r>
            <a:r>
              <a:rPr lang="zh-CN" altLang="en-US" dirty="0"/>
              <a:t>加入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小于</a:t>
            </a:r>
            <a:r>
              <a:rPr lang="en-US" altLang="zh-CN" dirty="0"/>
              <a:t>t</a:t>
            </a:r>
            <a:r>
              <a:rPr lang="zh-CN" altLang="en-US" dirty="0"/>
              <a:t>到任意</a:t>
            </a:r>
            <a:r>
              <a:rPr lang="en-US" altLang="zh-CN" dirty="0"/>
              <a:t>V-S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，即</a:t>
            </a:r>
            <a:r>
              <a:rPr lang="en-US" altLang="zh-CN" dirty="0"/>
              <a:t>P1&lt;P2</a:t>
            </a:r>
            <a:r>
              <a:rPr lang="zh-CN" altLang="en-US" dirty="0"/>
              <a:t>。即：</a:t>
            </a:r>
            <a:r>
              <a:rPr lang="en-US" altLang="zh-CN" dirty="0"/>
              <a:t>P1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的最短特殊路径，同时小于任何其它经过</a:t>
            </a:r>
            <a:r>
              <a:rPr lang="en-US" altLang="zh-CN" dirty="0"/>
              <a:t>V-S</a:t>
            </a:r>
            <a:r>
              <a:rPr lang="zh-CN" altLang="en-US" dirty="0"/>
              <a:t>里顶点再到达</a:t>
            </a:r>
            <a:r>
              <a:rPr lang="en-US" altLang="zh-CN" dirty="0"/>
              <a:t>u</a:t>
            </a:r>
            <a:r>
              <a:rPr lang="zh-CN" altLang="en-US" dirty="0"/>
              <a:t>的路径，即最短路径，加入正确。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查看经过</a:t>
            </a:r>
            <a:r>
              <a:rPr lang="en-US" altLang="zh-CN" dirty="0">
                <a:solidFill>
                  <a:srgbClr val="00B050"/>
                </a:solidFill>
              </a:rPr>
              <a:t>V-S</a:t>
            </a:r>
            <a:r>
              <a:rPr lang="zh-CN" altLang="en-US" dirty="0">
                <a:solidFill>
                  <a:srgbClr val="00B050"/>
                </a:solidFill>
              </a:rPr>
              <a:t>的点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    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EB887E-DD85-40AD-90F5-99F93EF9851F}"/>
              </a:ext>
            </a:extLst>
          </p:cNvPr>
          <p:cNvGrpSpPr/>
          <p:nvPr/>
        </p:nvGrpSpPr>
        <p:grpSpPr>
          <a:xfrm>
            <a:off x="533399" y="3717032"/>
            <a:ext cx="3244588" cy="2085717"/>
            <a:chOff x="533399" y="3717032"/>
            <a:chExt cx="3244588" cy="2085717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EE1531-01D6-48FA-959A-594FF9DCC190}"/>
                </a:ext>
              </a:extLst>
            </p:cNvPr>
            <p:cNvSpPr/>
            <p:nvPr/>
          </p:nvSpPr>
          <p:spPr bwMode="auto">
            <a:xfrm>
              <a:off x="533399" y="3717032"/>
              <a:ext cx="2376264" cy="2016224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8FEED71-457E-4C63-9D49-3EF8EB0736D9}"/>
                </a:ext>
              </a:extLst>
            </p:cNvPr>
            <p:cNvSpPr txBox="1"/>
            <p:nvPr/>
          </p:nvSpPr>
          <p:spPr>
            <a:xfrm>
              <a:off x="963671" y="396680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老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61916EB-8AFC-41FC-852C-0F44B4B8F988}"/>
                </a:ext>
              </a:extLst>
            </p:cNvPr>
            <p:cNvSpPr/>
            <p:nvPr/>
          </p:nvSpPr>
          <p:spPr bwMode="auto">
            <a:xfrm>
              <a:off x="1237945" y="4441006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t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1790E3E-B0AC-4105-8442-7AAE9C4F2CA6}"/>
                </a:ext>
              </a:extLst>
            </p:cNvPr>
            <p:cNvSpPr/>
            <p:nvPr/>
          </p:nvSpPr>
          <p:spPr bwMode="auto">
            <a:xfrm>
              <a:off x="2261591" y="5196293"/>
              <a:ext cx="990510" cy="571574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6E4E2A-777C-4A26-9198-A2F4F5F77AFB}"/>
                </a:ext>
              </a:extLst>
            </p:cNvPr>
            <p:cNvSpPr/>
            <p:nvPr/>
          </p:nvSpPr>
          <p:spPr bwMode="auto">
            <a:xfrm>
              <a:off x="2537664" y="5266056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i="1" dirty="0">
                  <a:latin typeface="Times New Roman" pitchFamily="18" charset="0"/>
                  <a:ea typeface="宋体" charset="-122"/>
                </a:rPr>
                <a:t>u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EF7A572-B297-4321-B7AC-51988495B87E}"/>
                </a:ext>
              </a:extLst>
            </p:cNvPr>
            <p:cNvSpPr txBox="1"/>
            <p:nvPr/>
          </p:nvSpPr>
          <p:spPr>
            <a:xfrm>
              <a:off x="1987115" y="54334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新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C817DC-4F57-4DAF-8FF6-D1B0CEB6C405}"/>
                </a:ext>
              </a:extLst>
            </p:cNvPr>
            <p:cNvSpPr/>
            <p:nvPr/>
          </p:nvSpPr>
          <p:spPr bwMode="auto">
            <a:xfrm>
              <a:off x="3339623" y="4467148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i="1" dirty="0">
                  <a:latin typeface="Times New Roman" pitchFamily="18" charset="0"/>
                  <a:ea typeface="宋体" charset="-122"/>
                </a:rPr>
                <a:t>x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FCAC536-180D-4D07-8079-01A0B994CF43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 bwMode="auto">
            <a:xfrm>
              <a:off x="1612112" y="4809782"/>
              <a:ext cx="989749" cy="51954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76560C0-7C70-47D4-AB5C-72D4231E42F6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1676309" y="4624703"/>
              <a:ext cx="1663314" cy="58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70956BE-E25B-4A18-B7D6-815FF338C58B}"/>
                </a:ext>
              </a:extLst>
            </p:cNvPr>
            <p:cNvCxnSpPr>
              <a:cxnSpLocks/>
              <a:stCxn id="13" idx="3"/>
              <a:endCxn id="11" idx="7"/>
            </p:cNvCxnSpPr>
            <p:nvPr/>
          </p:nvCxnSpPr>
          <p:spPr bwMode="auto">
            <a:xfrm flipH="1">
              <a:off x="2911831" y="4835924"/>
              <a:ext cx="491989" cy="49340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C9D5709-1A2A-444D-A2AC-521ADCC7E19B}"/>
              </a:ext>
            </a:extLst>
          </p:cNvPr>
          <p:cNvSpPr txBox="1"/>
          <p:nvPr/>
        </p:nvSpPr>
        <p:spPr>
          <a:xfrm>
            <a:off x="1570062" y="4984331"/>
            <a:ext cx="4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0596DD-2743-46B2-9FA9-9C7239CEB1FC}"/>
              </a:ext>
            </a:extLst>
          </p:cNvPr>
          <p:cNvSpPr txBox="1"/>
          <p:nvPr/>
        </p:nvSpPr>
        <p:spPr>
          <a:xfrm>
            <a:off x="2032230" y="4307931"/>
            <a:ext cx="4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42984"/>
            <a:ext cx="8572528" cy="4876800"/>
          </a:xfrm>
        </p:spPr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问题：一条最短路径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如果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)={Vi....</a:t>
            </a:r>
            <a:r>
              <a:rPr lang="en-US" altLang="zh-CN" sz="2000" dirty="0" err="1"/>
              <a:t>Vk</a:t>
            </a:r>
            <a:r>
              <a:rPr lang="en-US" altLang="zh-CN" sz="2000" dirty="0"/>
              <a:t>..Vs...</a:t>
            </a:r>
            <a:r>
              <a:rPr lang="en-US" altLang="zh-CN" sz="2000" dirty="0" err="1"/>
              <a:t>Vj</a:t>
            </a:r>
            <a:r>
              <a:rPr lang="en-US" altLang="zh-CN" sz="2000" dirty="0"/>
              <a:t>}</a:t>
            </a:r>
            <a:r>
              <a:rPr lang="zh-CN" altLang="en-US" sz="2000" dirty="0"/>
              <a:t>是从顶点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j</a:t>
            </a:r>
            <a:r>
              <a:rPr lang="zh-CN" altLang="en-US" sz="2000" dirty="0"/>
              <a:t>的最短路径，</a:t>
            </a:r>
            <a:r>
              <a:rPr lang="en-US" altLang="zh-CN" sz="2000" dirty="0"/>
              <a:t>k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是这条路径上的一个中间顶点，那么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k,s</a:t>
            </a:r>
            <a:r>
              <a:rPr lang="en-US" altLang="zh-CN" sz="2000" dirty="0"/>
              <a:t>)</a:t>
            </a:r>
            <a:r>
              <a:rPr lang="zh-CN" altLang="en-US" sz="2000" dirty="0"/>
              <a:t>必定是从</a:t>
            </a:r>
            <a:r>
              <a:rPr lang="en-US" altLang="zh-CN" sz="2000" dirty="0"/>
              <a:t>k</a:t>
            </a:r>
            <a:r>
              <a:rPr lang="zh-CN" altLang="en-US" sz="2000" dirty="0"/>
              <a:t>到</a:t>
            </a:r>
            <a:r>
              <a:rPr lang="en-US" altLang="zh-CN" sz="2000" dirty="0"/>
              <a:t>s</a:t>
            </a:r>
            <a:r>
              <a:rPr lang="zh-CN" altLang="en-US" sz="2000" dirty="0"/>
              <a:t>的最短路径。</a:t>
            </a:r>
            <a:endParaRPr lang="en-US" altLang="zh-CN" sz="2000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000" dirty="0"/>
              <a:t>证明：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假设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)={Vi....</a:t>
            </a:r>
            <a:r>
              <a:rPr lang="en-US" altLang="zh-CN" sz="2000" dirty="0" err="1"/>
              <a:t>Vk</a:t>
            </a:r>
            <a:r>
              <a:rPr lang="en-US" altLang="zh-CN" sz="2000" dirty="0"/>
              <a:t>..Vs...</a:t>
            </a:r>
            <a:r>
              <a:rPr lang="en-US" altLang="zh-CN" sz="2000" dirty="0" err="1"/>
              <a:t>Vj</a:t>
            </a:r>
            <a:r>
              <a:rPr lang="en-US" altLang="zh-CN" sz="2000" dirty="0"/>
              <a:t>}</a:t>
            </a:r>
            <a:r>
              <a:rPr lang="zh-CN" altLang="en-US" sz="2000" dirty="0"/>
              <a:t>是从顶点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j</a:t>
            </a:r>
            <a:r>
              <a:rPr lang="zh-CN" altLang="en-US" sz="2000" dirty="0"/>
              <a:t>的最短路径，则有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)=P(</a:t>
            </a:r>
            <a:r>
              <a:rPr lang="en-US" altLang="zh-CN" sz="2000" dirty="0" err="1"/>
              <a:t>i,k</a:t>
            </a:r>
            <a:r>
              <a:rPr lang="en-US" altLang="zh-CN" sz="2000" dirty="0"/>
              <a:t>)+P(</a:t>
            </a:r>
            <a:r>
              <a:rPr lang="en-US" altLang="zh-CN" sz="2000" dirty="0" err="1"/>
              <a:t>k,s</a:t>
            </a:r>
            <a:r>
              <a:rPr lang="en-US" altLang="zh-CN" sz="2000" dirty="0"/>
              <a:t>)+P(</a:t>
            </a:r>
            <a:r>
              <a:rPr lang="en-US" altLang="zh-CN" sz="2000" dirty="0" err="1"/>
              <a:t>s,j</a:t>
            </a:r>
            <a:r>
              <a:rPr lang="en-US" altLang="zh-CN" sz="2000" dirty="0"/>
              <a:t>)</a:t>
            </a:r>
            <a:r>
              <a:rPr lang="zh-CN" altLang="en-US" sz="2000" dirty="0"/>
              <a:t>。而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k,s</a:t>
            </a:r>
            <a:r>
              <a:rPr lang="en-US" altLang="zh-CN" sz="2000" dirty="0"/>
              <a:t>)</a:t>
            </a:r>
            <a:r>
              <a:rPr lang="zh-CN" altLang="en-US" sz="2000" dirty="0"/>
              <a:t>不是从</a:t>
            </a:r>
            <a:r>
              <a:rPr lang="en-US" altLang="zh-CN" sz="2000" dirty="0"/>
              <a:t>k</a:t>
            </a:r>
            <a:r>
              <a:rPr lang="zh-CN" altLang="en-US" sz="2000" dirty="0"/>
              <a:t>到</a:t>
            </a:r>
            <a:r>
              <a:rPr lang="en-US" altLang="zh-CN" sz="2000" dirty="0"/>
              <a:t>s</a:t>
            </a:r>
            <a:r>
              <a:rPr lang="zh-CN" altLang="en-US" sz="2000" dirty="0"/>
              <a:t>的最短距离，那么必定存在另一条从</a:t>
            </a:r>
            <a:r>
              <a:rPr lang="en-US" altLang="zh-CN" sz="2000" dirty="0"/>
              <a:t>k</a:t>
            </a:r>
            <a:r>
              <a:rPr lang="zh-CN" altLang="en-US" sz="2000" dirty="0"/>
              <a:t>到</a:t>
            </a:r>
            <a:r>
              <a:rPr lang="en-US" altLang="zh-CN" sz="2000" dirty="0"/>
              <a:t>s</a:t>
            </a:r>
            <a:r>
              <a:rPr lang="zh-CN" altLang="en-US" sz="2000" dirty="0"/>
              <a:t>的最短路径</a:t>
            </a:r>
            <a:r>
              <a:rPr lang="en-US" altLang="zh-CN" sz="2000" dirty="0"/>
              <a:t>P'(</a:t>
            </a:r>
            <a:r>
              <a:rPr lang="en-US" altLang="zh-CN" sz="2000" dirty="0" err="1"/>
              <a:t>k,s</a:t>
            </a:r>
            <a:r>
              <a:rPr lang="en-US" altLang="zh-CN" sz="2000" dirty="0"/>
              <a:t>)</a:t>
            </a:r>
            <a:r>
              <a:rPr lang="zh-CN" altLang="en-US" sz="2000" dirty="0"/>
              <a:t>，那么</a:t>
            </a:r>
            <a:r>
              <a:rPr lang="en-US" altLang="zh-CN" sz="2000" dirty="0"/>
              <a:t>P'(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)=P(</a:t>
            </a:r>
            <a:r>
              <a:rPr lang="en-US" altLang="zh-CN" sz="2000" dirty="0" err="1"/>
              <a:t>i,k</a:t>
            </a:r>
            <a:r>
              <a:rPr lang="en-US" altLang="zh-CN" sz="2000" dirty="0"/>
              <a:t>)+P'(</a:t>
            </a:r>
            <a:r>
              <a:rPr lang="en-US" altLang="zh-CN" sz="2000" dirty="0" err="1"/>
              <a:t>k,s</a:t>
            </a:r>
            <a:r>
              <a:rPr lang="en-US" altLang="zh-CN" sz="2000" dirty="0"/>
              <a:t>)+P(</a:t>
            </a:r>
            <a:r>
              <a:rPr lang="en-US" altLang="zh-CN" sz="2000" dirty="0" err="1"/>
              <a:t>s,j</a:t>
            </a:r>
            <a:r>
              <a:rPr lang="en-US" altLang="zh-CN" sz="2000" dirty="0"/>
              <a:t>)&lt;P(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。则与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是从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j</a:t>
            </a:r>
            <a:r>
              <a:rPr lang="zh-CN" altLang="en-US" sz="2000" dirty="0"/>
              <a:t>的最短路径相矛盾。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187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42984"/>
            <a:ext cx="8572528" cy="4876800"/>
          </a:xfrm>
        </p:spPr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问题：单源最短路径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（选择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vi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加入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dirty="0"/>
              <a:t>        S</a:t>
            </a:r>
            <a:r>
              <a:rPr lang="zh-CN" altLang="en-US" sz="2000" dirty="0"/>
              <a:t>中顶点最短路径已知，</a:t>
            </a:r>
            <a:r>
              <a:rPr lang="en-US" altLang="zh-CN" sz="2000" dirty="0"/>
              <a:t>V-S</a:t>
            </a:r>
            <a:r>
              <a:rPr lang="zh-CN" altLang="en-US" sz="2000" dirty="0"/>
              <a:t>中顶点已知当前最短特殊路径长度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/>
              <a:t>原问题：</a:t>
            </a:r>
            <a:r>
              <a:rPr lang="en-US" altLang="zh-CN" sz="2000" dirty="0"/>
              <a:t>S={t,v1,v2,...,vi-1},V-S={vi,vi+1,...</a:t>
            </a:r>
            <a:r>
              <a:rPr lang="en-US" altLang="zh-CN" sz="2000" dirty="0" err="1"/>
              <a:t>vn</a:t>
            </a:r>
            <a:r>
              <a:rPr lang="en-US" altLang="zh-CN" sz="2000" dirty="0"/>
              <a:t>}</a:t>
            </a:r>
          </a:p>
          <a:p>
            <a:pPr lvl="1"/>
            <a:r>
              <a:rPr lang="zh-CN" altLang="en-US" sz="2000" dirty="0"/>
              <a:t>新问题：</a:t>
            </a:r>
            <a:r>
              <a:rPr lang="en-US" altLang="zh-CN" sz="2000" dirty="0"/>
              <a:t>S={t,v1,v2,...,vi},V-S={vi+1,...</a:t>
            </a:r>
            <a:r>
              <a:rPr lang="en-US" altLang="zh-CN" sz="2000" dirty="0" err="1"/>
              <a:t>vn</a:t>
            </a:r>
            <a:r>
              <a:rPr lang="en-US" altLang="zh-CN" sz="2000" dirty="0"/>
              <a:t>}</a:t>
            </a:r>
          </a:p>
          <a:p>
            <a:pPr lvl="1"/>
            <a:r>
              <a:rPr lang="en-US" altLang="zh-CN" sz="2000" dirty="0" err="1"/>
              <a:t>Dist</a:t>
            </a:r>
            <a:r>
              <a:rPr lang="en-US" altLang="zh-CN" sz="2000" dirty="0"/>
              <a:t>(vi) </a:t>
            </a:r>
            <a:r>
              <a:rPr lang="zh-CN" altLang="en-US" sz="2000" dirty="0"/>
              <a:t>就是最短路径已经证明</a:t>
            </a:r>
            <a:r>
              <a:rPr lang="en-US" altLang="zh-CN" sz="2000" dirty="0"/>
              <a:t>.</a:t>
            </a:r>
          </a:p>
          <a:p>
            <a:pPr lvl="1"/>
            <a:r>
              <a:rPr lang="zh-CN" altLang="en-US" sz="2000" dirty="0"/>
              <a:t>很明显：新问题的解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(vi+1...</a:t>
            </a:r>
            <a:r>
              <a:rPr lang="en-US" altLang="zh-CN" sz="2000" dirty="0" err="1"/>
              <a:t>vn</a:t>
            </a:r>
            <a:r>
              <a:rPr lang="en-US" altLang="zh-CN" sz="2000" dirty="0"/>
              <a:t>)</a:t>
            </a:r>
            <a:r>
              <a:rPr lang="zh-CN" altLang="en-US" sz="2000" dirty="0"/>
              <a:t> 如果最优，那么它一定是原问题的最优解。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需要满足：加入</a:t>
            </a:r>
            <a:r>
              <a:rPr lang="en-US" altLang="zh-CN" sz="2000" dirty="0"/>
              <a:t>vi</a:t>
            </a:r>
            <a:r>
              <a:rPr lang="zh-CN" altLang="en-US" sz="2000" dirty="0"/>
              <a:t>后，</a:t>
            </a:r>
            <a:r>
              <a:rPr lang="en-US" altLang="zh-CN" sz="2000" dirty="0"/>
              <a:t>V-S</a:t>
            </a:r>
            <a:r>
              <a:rPr lang="zh-CN" altLang="en-US" sz="2000" dirty="0"/>
              <a:t>里的</a:t>
            </a:r>
            <a:r>
              <a:rPr lang="en-US" altLang="zh-CN" sz="2000" dirty="0" err="1"/>
              <a:t>dist</a:t>
            </a:r>
            <a:r>
              <a:rPr lang="zh-CN" altLang="en-US" sz="2000" dirty="0"/>
              <a:t>更新正确，即加入后确实比加入前更优。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1757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42984"/>
            <a:ext cx="8572528" cy="4876800"/>
          </a:xfrm>
        </p:spPr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sz="2000" dirty="0"/>
              <a:t>设</a:t>
            </a:r>
            <a:r>
              <a:rPr lang="en-US" altLang="zh-CN" sz="2000" i="1" dirty="0"/>
              <a:t>u</a:t>
            </a:r>
            <a:r>
              <a:rPr lang="zh-CN" altLang="en-US" sz="2000" dirty="0"/>
              <a:t>加入</a:t>
            </a:r>
            <a:r>
              <a:rPr lang="en-US" altLang="zh-CN" sz="2000" i="1" dirty="0"/>
              <a:t>S</a:t>
            </a:r>
            <a:r>
              <a:rPr lang="zh-CN" altLang="en-US" sz="2000" dirty="0"/>
              <a:t>之前（老</a:t>
            </a:r>
            <a:r>
              <a:rPr lang="en-US" altLang="zh-CN" sz="2000" i="1" dirty="0"/>
              <a:t>S</a:t>
            </a:r>
            <a:r>
              <a:rPr lang="zh-CN" altLang="en-US" sz="2000" dirty="0"/>
              <a:t>）</a:t>
            </a:r>
            <a:r>
              <a:rPr lang="en-US" altLang="zh-CN" sz="2000" i="1" dirty="0"/>
              <a:t>V </a:t>
            </a:r>
            <a:r>
              <a:rPr lang="en-US" altLang="zh-CN" sz="2000" dirty="0"/>
              <a:t>- </a:t>
            </a:r>
            <a:r>
              <a:rPr lang="en-US" altLang="zh-CN" sz="2000" i="1" dirty="0"/>
              <a:t>S</a:t>
            </a:r>
            <a:r>
              <a:rPr lang="zh-CN" altLang="en-US" sz="2000" dirty="0"/>
              <a:t>中每个顶点</a:t>
            </a:r>
            <a:r>
              <a:rPr lang="en-US" altLang="zh-CN" sz="2000" i="1" dirty="0"/>
              <a:t>v</a:t>
            </a:r>
            <a:r>
              <a:rPr lang="zh-CN" altLang="en-US" sz="2000" dirty="0"/>
              <a:t>的</a:t>
            </a:r>
            <a:r>
              <a:rPr lang="en-US" altLang="zh-CN" sz="2000" b="1" i="1" dirty="0">
                <a:solidFill>
                  <a:schemeClr val="accent2"/>
                </a:solidFill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</a:rPr>
              <a:t>v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  <a:r>
              <a:rPr lang="zh-CN" altLang="en-US" sz="2000" dirty="0"/>
              <a:t>确实是 </a:t>
            </a:r>
            <a:r>
              <a:rPr lang="en-US" altLang="zh-CN" sz="2000" i="1" dirty="0"/>
              <a:t>t </a:t>
            </a:r>
            <a:r>
              <a:rPr lang="zh-CN" altLang="en-US" sz="2000" dirty="0">
                <a:solidFill>
                  <a:schemeClr val="tx2"/>
                </a:solidFill>
              </a:rPr>
              <a:t>到</a:t>
            </a:r>
            <a:r>
              <a:rPr lang="en-US" altLang="zh-CN" sz="2000" i="1" dirty="0">
                <a:solidFill>
                  <a:schemeClr val="tx2"/>
                </a:solidFill>
              </a:rPr>
              <a:t>v</a:t>
            </a:r>
            <a:r>
              <a:rPr lang="zh-CN" altLang="en-US" sz="2000" dirty="0">
                <a:solidFill>
                  <a:schemeClr val="tx2"/>
                </a:solidFill>
              </a:rPr>
              <a:t>的最短特殊路径长度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/>
            <a:r>
              <a:rPr lang="zh-CN" altLang="en-US" sz="2000" dirty="0"/>
              <a:t>要证明：每次向</a:t>
            </a:r>
            <a:r>
              <a:rPr lang="en-US" altLang="zh-CN" sz="2000" i="1" dirty="0"/>
              <a:t>S</a:t>
            </a:r>
            <a:r>
              <a:rPr lang="zh-CN" altLang="en-US" sz="2000" dirty="0"/>
              <a:t>新加入</a:t>
            </a:r>
            <a:r>
              <a:rPr lang="en-US" altLang="zh-CN" sz="2000" i="1" dirty="0"/>
              <a:t>u</a:t>
            </a:r>
            <a:r>
              <a:rPr lang="zh-CN" altLang="en-US" sz="2000" dirty="0"/>
              <a:t>之后（新</a:t>
            </a:r>
            <a:r>
              <a:rPr lang="en-US" altLang="zh-CN" sz="2000" i="1" dirty="0"/>
              <a:t>S</a:t>
            </a:r>
            <a:r>
              <a:rPr lang="zh-CN" altLang="en-US" sz="2000" dirty="0"/>
              <a:t>），更新</a:t>
            </a:r>
            <a:r>
              <a:rPr lang="en-US" altLang="zh-CN" sz="2000" i="1" dirty="0"/>
              <a:t>V </a:t>
            </a:r>
            <a:r>
              <a:rPr lang="en-US" altLang="zh-CN" sz="2000" dirty="0"/>
              <a:t>– </a:t>
            </a:r>
            <a:r>
              <a:rPr lang="en-US" altLang="zh-CN" sz="2000" i="1" dirty="0"/>
              <a:t>S</a:t>
            </a:r>
            <a:r>
              <a:rPr lang="zh-CN" altLang="en-US" sz="2000" dirty="0"/>
              <a:t>中其它顶点</a:t>
            </a:r>
            <a:r>
              <a:rPr lang="en-US" altLang="zh-CN" sz="2000" i="1" dirty="0"/>
              <a:t>v</a:t>
            </a:r>
            <a:r>
              <a:rPr lang="zh-CN" altLang="en-US" sz="2000" dirty="0"/>
              <a:t>的</a:t>
            </a:r>
            <a:r>
              <a:rPr lang="en-US" altLang="zh-CN" sz="2000" b="1" i="1" dirty="0">
                <a:solidFill>
                  <a:schemeClr val="accent2"/>
                </a:solidFill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</a:rPr>
              <a:t>v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  <a:r>
              <a:rPr lang="zh-CN" altLang="en-US" sz="2000" dirty="0"/>
              <a:t>是正确的</a:t>
            </a:r>
            <a:endParaRPr lang="en-US" altLang="zh-CN" sz="2000" dirty="0"/>
          </a:p>
          <a:p>
            <a:pPr lvl="2"/>
            <a:r>
              <a:rPr lang="zh-CN" altLang="en-US" dirty="0"/>
              <a:t>即更新后的</a:t>
            </a:r>
            <a:r>
              <a:rPr lang="en-US" altLang="zh-CN" b="1" i="1" dirty="0">
                <a:solidFill>
                  <a:schemeClr val="accent2"/>
                </a:solidFill>
              </a:rPr>
              <a:t>dist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v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确实是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的最短特殊路径长度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6343" y="674293"/>
            <a:ext cx="5047529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/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 &lt; 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，则更新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2"/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8560" y="3581384"/>
            <a:ext cx="5410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如果对应到一条路径问题：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的最短特殊路径一定包含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的最短特殊路径。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加入到</a:t>
            </a:r>
            <a:r>
              <a:rPr lang="en-US" altLang="zh-CN" dirty="0"/>
              <a:t>S</a:t>
            </a:r>
            <a:r>
              <a:rPr lang="zh-CN" altLang="en-US" dirty="0"/>
              <a:t>，对于</a:t>
            </a:r>
            <a:r>
              <a:rPr lang="en-US" altLang="zh-CN" dirty="0"/>
              <a:t>v</a:t>
            </a:r>
            <a:r>
              <a:rPr lang="zh-CN" altLang="en-US" dirty="0"/>
              <a:t>来说最多增加两类特殊路径：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tu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边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p2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en-US" altLang="zh-CN" dirty="0" err="1">
                <a:solidFill>
                  <a:srgbClr val="FF0000"/>
                </a:solidFill>
              </a:rPr>
              <a:t>tu+uxv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（如果存在）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(v)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en-US" altLang="zh-CN" dirty="0" err="1">
                <a:solidFill>
                  <a:srgbClr val="FF0000"/>
                </a:solidFill>
              </a:rPr>
              <a:t>txv</a:t>
            </a:r>
            <a:r>
              <a:rPr lang="zh-CN" altLang="en-US" dirty="0">
                <a:solidFill>
                  <a:srgbClr val="FF0000"/>
                </a:solidFill>
              </a:rPr>
              <a:t>（如果存在）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由于：</a:t>
            </a:r>
            <a:r>
              <a:rPr lang="en-US" altLang="zh-CN" dirty="0"/>
              <a:t>x</a:t>
            </a:r>
            <a:r>
              <a:rPr lang="zh-CN" altLang="en-US" dirty="0"/>
              <a:t>先于</a:t>
            </a:r>
            <a:r>
              <a:rPr lang="en-US" altLang="zh-CN" dirty="0"/>
              <a:t>u</a:t>
            </a:r>
            <a:r>
              <a:rPr lang="zh-CN" altLang="en-US" dirty="0"/>
              <a:t>加入，</a:t>
            </a:r>
            <a:r>
              <a:rPr lang="en-US" altLang="zh-CN" dirty="0" err="1"/>
              <a:t>tx</a:t>
            </a:r>
            <a:r>
              <a:rPr lang="en-US" altLang="zh-CN" dirty="0"/>
              <a:t>&lt;</a:t>
            </a:r>
            <a:r>
              <a:rPr lang="en-US" altLang="zh-CN" dirty="0" err="1"/>
              <a:t>tu+ux</a:t>
            </a:r>
            <a:r>
              <a:rPr lang="zh-CN" altLang="en-US" dirty="0"/>
              <a:t>，所以原</a:t>
            </a:r>
            <a:r>
              <a:rPr lang="en-US" altLang="zh-CN" dirty="0" err="1"/>
              <a:t>dist</a:t>
            </a:r>
            <a:r>
              <a:rPr lang="en-US" altLang="zh-CN" dirty="0"/>
              <a:t>(v) &lt;p2</a:t>
            </a:r>
          </a:p>
          <a:p>
            <a:r>
              <a:rPr lang="zh-CN" altLang="en-US" dirty="0"/>
              <a:t>如果：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 p1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dirty="0"/>
              <a:t>p1&lt;p2, 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uxv</a:t>
            </a:r>
            <a:endParaRPr lang="en-US" altLang="zh-CN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即此时更新值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(v)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是最优的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298519-05F9-4112-ADFB-E4949ED3BE9E}"/>
              </a:ext>
            </a:extLst>
          </p:cNvPr>
          <p:cNvGrpSpPr/>
          <p:nvPr/>
        </p:nvGrpSpPr>
        <p:grpSpPr>
          <a:xfrm>
            <a:off x="251520" y="3717032"/>
            <a:ext cx="3200153" cy="2108980"/>
            <a:chOff x="533399" y="3693769"/>
            <a:chExt cx="3200153" cy="21089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B4D7438-758B-4D1C-A1DB-44DBA9C8441F}"/>
                </a:ext>
              </a:extLst>
            </p:cNvPr>
            <p:cNvSpPr/>
            <p:nvPr/>
          </p:nvSpPr>
          <p:spPr bwMode="auto">
            <a:xfrm>
              <a:off x="533399" y="3717032"/>
              <a:ext cx="2376264" cy="2016224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AECF3C-05BE-4869-A0A6-BB665A57D1DD}"/>
                </a:ext>
              </a:extLst>
            </p:cNvPr>
            <p:cNvSpPr txBox="1"/>
            <p:nvPr/>
          </p:nvSpPr>
          <p:spPr>
            <a:xfrm>
              <a:off x="963671" y="396680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老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71E010-1E66-4DA6-B55C-06894495C33B}"/>
                </a:ext>
              </a:extLst>
            </p:cNvPr>
            <p:cNvSpPr/>
            <p:nvPr/>
          </p:nvSpPr>
          <p:spPr bwMode="auto">
            <a:xfrm>
              <a:off x="1237945" y="4441006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t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4B5A07B-E27F-4772-817E-8E3EFBA8887A}"/>
                </a:ext>
              </a:extLst>
            </p:cNvPr>
            <p:cNvSpPr/>
            <p:nvPr/>
          </p:nvSpPr>
          <p:spPr bwMode="auto">
            <a:xfrm>
              <a:off x="2261591" y="5196293"/>
              <a:ext cx="990510" cy="571574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EBC0752-0CD3-4BA3-951A-7E86621D2BDE}"/>
                </a:ext>
              </a:extLst>
            </p:cNvPr>
            <p:cNvSpPr/>
            <p:nvPr/>
          </p:nvSpPr>
          <p:spPr bwMode="auto">
            <a:xfrm>
              <a:off x="2537664" y="5266056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i="1" dirty="0">
                  <a:latin typeface="Times New Roman" pitchFamily="18" charset="0"/>
                  <a:ea typeface="宋体" charset="-122"/>
                </a:rPr>
                <a:t>u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4AB1BB-E130-4811-A1F3-08ADAEA33A2B}"/>
                </a:ext>
              </a:extLst>
            </p:cNvPr>
            <p:cNvSpPr txBox="1"/>
            <p:nvPr/>
          </p:nvSpPr>
          <p:spPr>
            <a:xfrm>
              <a:off x="1987115" y="54334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新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BDCEC59-C867-4B3D-B677-D27E19D52264}"/>
                </a:ext>
              </a:extLst>
            </p:cNvPr>
            <p:cNvSpPr/>
            <p:nvPr/>
          </p:nvSpPr>
          <p:spPr bwMode="auto">
            <a:xfrm>
              <a:off x="2298848" y="4125817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i="1" dirty="0">
                  <a:latin typeface="Times New Roman" pitchFamily="18" charset="0"/>
                  <a:ea typeface="宋体" charset="-122"/>
                </a:rPr>
                <a:t>x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6FAE58F-2783-4106-92A5-486D10F80098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 bwMode="auto">
            <a:xfrm>
              <a:off x="1612112" y="4809782"/>
              <a:ext cx="989749" cy="51954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DF5F99D-6CA4-4283-8E89-A44A5F701AC3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 bwMode="auto">
            <a:xfrm flipV="1">
              <a:off x="1676309" y="4341841"/>
              <a:ext cx="622539" cy="31518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10D8603-AFF8-4B30-82F1-ADADC0BCB889}"/>
                </a:ext>
              </a:extLst>
            </p:cNvPr>
            <p:cNvCxnSpPr>
              <a:stCxn id="19" idx="0"/>
            </p:cNvCxnSpPr>
            <p:nvPr/>
          </p:nvCxnSpPr>
          <p:spPr bwMode="auto">
            <a:xfrm flipH="1" flipV="1">
              <a:off x="2601861" y="4557865"/>
              <a:ext cx="154985" cy="7081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E310F3E-ED37-4302-9F27-854C5DDBB866}"/>
                </a:ext>
              </a:extLst>
            </p:cNvPr>
            <p:cNvSpPr/>
            <p:nvPr/>
          </p:nvSpPr>
          <p:spPr bwMode="auto">
            <a:xfrm>
              <a:off x="3295188" y="3693769"/>
              <a:ext cx="438364" cy="432048"/>
            </a:xfrm>
            <a:prstGeom prst="ellipse">
              <a:avLst/>
            </a:prstGeom>
            <a:solidFill>
              <a:srgbClr val="2BF5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i="1" dirty="0">
                  <a:latin typeface="Times New Roman" pitchFamily="18" charset="0"/>
                  <a:ea typeface="宋体" charset="-122"/>
                </a:rPr>
                <a:t>v</a:t>
              </a:r>
              <a:endParaRPr kumimoji="0" lang="zh-CN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193F8EB-9C1F-4335-AC19-51D09570CFB5}"/>
                </a:ext>
              </a:extLst>
            </p:cNvPr>
            <p:cNvCxnSpPr>
              <a:stCxn id="19" idx="0"/>
              <a:endCxn id="11" idx="4"/>
            </p:cNvCxnSpPr>
            <p:nvPr/>
          </p:nvCxnSpPr>
          <p:spPr bwMode="auto">
            <a:xfrm flipV="1">
              <a:off x="2756846" y="4125817"/>
              <a:ext cx="757524" cy="114023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C074796-F4AA-44C2-A88A-A9DCA9F7EB13}"/>
                </a:ext>
              </a:extLst>
            </p:cNvPr>
            <p:cNvCxnSpPr>
              <a:cxnSpLocks/>
              <a:stCxn id="21" idx="7"/>
              <a:endCxn id="11" idx="3"/>
            </p:cNvCxnSpPr>
            <p:nvPr/>
          </p:nvCxnSpPr>
          <p:spPr bwMode="auto">
            <a:xfrm flipV="1">
              <a:off x="2673015" y="4062545"/>
              <a:ext cx="686370" cy="12654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CAE9B83-7AC2-476B-9BC8-7763EC99B828}"/>
              </a:ext>
            </a:extLst>
          </p:cNvPr>
          <p:cNvSpPr txBox="1"/>
          <p:nvPr/>
        </p:nvSpPr>
        <p:spPr>
          <a:xfrm>
            <a:off x="451212" y="6179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查看经过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00B050"/>
                </a:solidFill>
              </a:rPr>
              <a:t>的点的路径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29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en-US" altLang="zh-CN" dirty="0"/>
              <a:t>Dijkstra</a:t>
            </a:r>
            <a:r>
              <a:rPr lang="zh-CN" altLang="en-US" dirty="0"/>
              <a:t>算法可以获得单源最短路径问题的最优解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  <a:endParaRPr lang="en-US" altLang="zh-CN" dirty="0"/>
          </a:p>
          <a:p>
            <a:pPr lvl="1"/>
            <a:r>
              <a:rPr lang="zh-CN" altLang="en-US" dirty="0"/>
              <a:t>对于无向图</a:t>
            </a:r>
            <a:r>
              <a:rPr lang="en-US" altLang="zh-CN" dirty="0"/>
              <a:t>G=(V, E)</a:t>
            </a:r>
            <a:r>
              <a:rPr lang="zh-CN" altLang="en-US" dirty="0"/>
              <a:t>，如果</a:t>
            </a:r>
            <a:r>
              <a:rPr lang="en-US" altLang="zh-CN" dirty="0"/>
              <a:t>G</a:t>
            </a:r>
            <a:r>
              <a:rPr lang="zh-CN" altLang="en-US" dirty="0"/>
              <a:t>的子图</a:t>
            </a:r>
            <a:r>
              <a:rPr lang="en-US" altLang="zh-CN" dirty="0"/>
              <a:t>T</a:t>
            </a:r>
            <a:r>
              <a:rPr lang="zh-CN" altLang="en-US" dirty="0">
                <a:solidFill>
                  <a:srgbClr val="FF0000"/>
                </a:solidFill>
              </a:rPr>
              <a:t>包含了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中的所有顶点</a:t>
            </a:r>
            <a:r>
              <a:rPr lang="zh-CN" altLang="en-US" dirty="0"/>
              <a:t>且</a:t>
            </a:r>
            <a:r>
              <a:rPr lang="en-US" altLang="zh-CN" dirty="0"/>
              <a:t>T</a:t>
            </a:r>
            <a:r>
              <a:rPr lang="zh-CN" altLang="en-US" dirty="0"/>
              <a:t>是一棵树，则</a:t>
            </a:r>
            <a:r>
              <a:rPr lang="en-US" altLang="zh-CN" dirty="0"/>
              <a:t>T</a:t>
            </a:r>
            <a:r>
              <a:rPr lang="zh-CN" altLang="en-US" dirty="0"/>
              <a:t>称为</a:t>
            </a:r>
            <a:r>
              <a:rPr lang="en-US" altLang="zh-CN" dirty="0"/>
              <a:t>G</a:t>
            </a:r>
            <a:r>
              <a:rPr lang="zh-CN" altLang="en-US" dirty="0"/>
              <a:t>的生成树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00438"/>
            <a:ext cx="8604250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最小生成树问题</a:t>
            </a:r>
            <a:endParaRPr lang="en-US" altLang="zh-CN" dirty="0"/>
          </a:p>
          <a:p>
            <a:pPr lvl="1"/>
            <a:r>
              <a:rPr lang="zh-CN" altLang="en-US" dirty="0"/>
              <a:t>输入：无向带权图</a:t>
            </a:r>
            <a:r>
              <a:rPr lang="en-US" altLang="zh-CN" dirty="0"/>
              <a:t>G=(V, E)</a:t>
            </a:r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G</a:t>
            </a:r>
            <a:r>
              <a:rPr lang="zh-CN" altLang="en-US" dirty="0"/>
              <a:t>中的任意一条边</a:t>
            </a:r>
            <a:r>
              <a:rPr lang="en-US" altLang="zh-CN" i="1" dirty="0"/>
              <a:t>e</a:t>
            </a:r>
            <a:r>
              <a:rPr lang="zh-CN" altLang="en-US" dirty="0"/>
              <a:t>，其权值为</a:t>
            </a:r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chemeClr val="accent2"/>
                </a:solidFill>
              </a:rPr>
              <a:t>最小生成树</a:t>
            </a:r>
            <a:r>
              <a:rPr lang="en-US" altLang="zh-CN" dirty="0"/>
              <a:t>T</a:t>
            </a:r>
          </a:p>
          <a:p>
            <a:pPr lvl="2"/>
            <a:r>
              <a:rPr lang="zh-CN" altLang="en-US" dirty="0"/>
              <a:t>在所有生成树中</a:t>
            </a:r>
            <a:r>
              <a:rPr lang="en-US" altLang="zh-CN" dirty="0"/>
              <a:t>T</a:t>
            </a:r>
            <a:r>
              <a:rPr lang="zh-CN" altLang="en-US" dirty="0"/>
              <a:t>的权值最小</a:t>
            </a:r>
            <a:endParaRPr lang="en-US" altLang="zh-CN" dirty="0"/>
          </a:p>
          <a:p>
            <a:pPr lvl="2"/>
            <a:r>
              <a:rPr lang="en-US" altLang="zh-CN" dirty="0"/>
              <a:t>T</a:t>
            </a:r>
            <a:r>
              <a:rPr lang="zh-CN" altLang="en-US" dirty="0"/>
              <a:t>的权值为</a:t>
            </a:r>
            <a:r>
              <a:rPr lang="en-US" altLang="zh-CN" dirty="0"/>
              <a:t>T</a:t>
            </a:r>
            <a:r>
              <a:rPr lang="zh-CN" altLang="en-US" dirty="0"/>
              <a:t>中所有边的权值之和</a:t>
            </a:r>
            <a:endParaRPr lang="en-US" altLang="zh-CN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929066"/>
            <a:ext cx="45847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335459" y="5257803"/>
            <a:ext cx="1223962" cy="730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8296271" y="4610103"/>
            <a:ext cx="0" cy="13684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 flipV="1">
            <a:off x="5689596" y="5272091"/>
            <a:ext cx="950913" cy="720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5272084" y="6021391"/>
            <a:ext cx="1368425" cy="431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6711946" y="4610103"/>
            <a:ext cx="0" cy="13684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784971" y="6007103"/>
            <a:ext cx="14398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5272084" y="4192591"/>
            <a:ext cx="1368425" cy="3603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pPr lvl="1"/>
            <a:r>
              <a:rPr lang="zh-CN" altLang="en-US" dirty="0"/>
              <a:t>用图的顶点代表城市，用边权代表城市间通信线路的成本，最小生成树给出最经济的方案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979712" y="3140968"/>
            <a:ext cx="4584700" cy="2782887"/>
            <a:chOff x="1979712" y="3140968"/>
            <a:chExt cx="4584700" cy="2782887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3140968"/>
              <a:ext cx="4584700" cy="2782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V="1">
              <a:off x="2314675" y="4469705"/>
              <a:ext cx="1223962" cy="730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6275487" y="3822005"/>
              <a:ext cx="0" cy="13684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 flipV="1">
              <a:off x="3668812" y="4483993"/>
              <a:ext cx="950913" cy="720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3251300" y="5233293"/>
              <a:ext cx="1368425" cy="43180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4691162" y="3822005"/>
              <a:ext cx="0" cy="13684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764187" y="5219005"/>
              <a:ext cx="1439863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251300" y="3404493"/>
              <a:ext cx="1368425" cy="3603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43520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3</a:t>
            </a:r>
            <a:r>
              <a:rPr lang="zh-CN" altLang="en-US" dirty="0"/>
              <a:t>种硬币（一毛一、五分、一分）</a:t>
            </a:r>
            <a:endParaRPr lang="en-US" altLang="zh-CN" dirty="0"/>
          </a:p>
          <a:p>
            <a:pPr lvl="1"/>
            <a:r>
              <a:rPr lang="zh-CN" altLang="en-US" dirty="0"/>
              <a:t>用最少的硬币找顾客</a:t>
            </a:r>
            <a:r>
              <a:rPr lang="en-US" altLang="zh-CN" dirty="0"/>
              <a:t>n</a:t>
            </a:r>
            <a:r>
              <a:rPr lang="zh-CN" altLang="en-US" dirty="0"/>
              <a:t>毛</a:t>
            </a:r>
            <a:r>
              <a:rPr lang="en-US" altLang="zh-CN" dirty="0"/>
              <a:t>n</a:t>
            </a:r>
            <a:r>
              <a:rPr lang="zh-CN" altLang="en-US" dirty="0"/>
              <a:t>分（一毛五）</a:t>
            </a:r>
            <a:endParaRPr lang="en-US" altLang="zh-CN" dirty="0"/>
          </a:p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个一毛一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个一分</a:t>
            </a:r>
            <a:endParaRPr lang="en-US" altLang="zh-CN" dirty="0"/>
          </a:p>
          <a:p>
            <a:r>
              <a:rPr lang="zh-CN" altLang="en-US" dirty="0"/>
              <a:t>最优解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个五分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3357562"/>
            <a:ext cx="3214710" cy="584775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不是整体最优解</a:t>
            </a:r>
            <a:endParaRPr lang="en-US" altLang="zh-CN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最小生成树的性质</a:t>
            </a:r>
            <a:endParaRPr lang="en-US" altLang="zh-CN" dirty="0"/>
          </a:p>
          <a:p>
            <a:pPr lvl="1"/>
            <a:r>
              <a:rPr lang="zh-CN" altLang="en-US" dirty="0"/>
              <a:t>给定图</a:t>
            </a:r>
            <a:r>
              <a:rPr lang="en-US" altLang="zh-CN" dirty="0"/>
              <a:t>G=(V, E)</a:t>
            </a:r>
            <a:r>
              <a:rPr lang="zh-CN" altLang="en-US" dirty="0"/>
              <a:t>，设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的真子集</a:t>
            </a:r>
            <a:endParaRPr lang="en-US" altLang="zh-CN" dirty="0"/>
          </a:p>
          <a:p>
            <a:pPr lvl="1"/>
            <a:r>
              <a:rPr lang="zh-CN" altLang="en-US" dirty="0"/>
              <a:t>设边</a:t>
            </a:r>
            <a:r>
              <a:rPr lang="en-US" altLang="zh-CN" dirty="0"/>
              <a:t>(a, b) </a:t>
            </a:r>
            <a:r>
              <a:rPr lang="zh-CN" altLang="en-US" dirty="0"/>
              <a:t>是所有连接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V-U</a:t>
            </a:r>
            <a:r>
              <a:rPr lang="zh-CN" altLang="en-US" dirty="0"/>
              <a:t>的边中权值最小的边</a:t>
            </a:r>
            <a:endParaRPr lang="en-US" altLang="zh-CN" dirty="0"/>
          </a:p>
          <a:p>
            <a:pPr lvl="2"/>
            <a:r>
              <a:rPr lang="en-US" altLang="zh-CN" dirty="0" err="1"/>
              <a:t>a</a:t>
            </a:r>
            <a:r>
              <a:rPr lang="en-US" altLang="zh-CN" dirty="0" err="1">
                <a:sym typeface="Symbol"/>
              </a:rPr>
              <a:t>U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dirty="0" err="1">
                <a:sym typeface="Symbol"/>
              </a:rPr>
              <a:t>bV</a:t>
            </a:r>
            <a:r>
              <a:rPr lang="en-US" altLang="zh-CN" dirty="0">
                <a:sym typeface="Symbol"/>
              </a:rPr>
              <a:t>-U</a:t>
            </a:r>
          </a:p>
          <a:p>
            <a:pPr lvl="1"/>
            <a:r>
              <a:rPr lang="zh-CN" altLang="en-US" b="1" dirty="0">
                <a:solidFill>
                  <a:schemeClr val="accent2"/>
                </a:solidFill>
                <a:sym typeface="Symbol"/>
              </a:rPr>
              <a:t>结论：</a:t>
            </a:r>
            <a:r>
              <a:rPr lang="en-US" altLang="zh-CN" b="1" dirty="0">
                <a:solidFill>
                  <a:schemeClr val="accent2"/>
                </a:solidFill>
                <a:sym typeface="Symbol"/>
              </a:rPr>
              <a:t>G</a:t>
            </a:r>
            <a:r>
              <a:rPr lang="zh-CN" altLang="en-US" b="1" dirty="0">
                <a:solidFill>
                  <a:schemeClr val="accent2"/>
                </a:solidFill>
                <a:sym typeface="Symbol"/>
              </a:rPr>
              <a:t>的最小生成树中一定包含边</a:t>
            </a:r>
            <a:r>
              <a:rPr lang="en-US" altLang="zh-CN" b="1" dirty="0">
                <a:solidFill>
                  <a:schemeClr val="accent2"/>
                </a:solidFill>
                <a:sym typeface="Symbol"/>
              </a:rPr>
              <a:t>(a, b)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071942"/>
            <a:ext cx="4667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357298"/>
            <a:ext cx="7772400" cy="4876800"/>
          </a:xfrm>
        </p:spPr>
        <p:txBody>
          <a:bodyPr/>
          <a:lstStyle/>
          <a:p>
            <a:pPr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</a:rPr>
              <a:t>Prim</a:t>
            </a:r>
            <a:r>
              <a:rPr lang="zh-CN" altLang="en-US" sz="2400" b="1" dirty="0">
                <a:solidFill>
                  <a:srgbClr val="FF0000"/>
                </a:solidFill>
              </a:rPr>
              <a:t>算法 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99"/>
                </a:solidFill>
                <a:sym typeface="Symbol" pitchFamily="18" charset="2"/>
              </a:rPr>
              <a:t>输入：</a:t>
            </a:r>
            <a:r>
              <a:rPr lang="zh-CN" altLang="en-US" b="1" dirty="0">
                <a:solidFill>
                  <a:srgbClr val="000099"/>
                </a:solidFill>
              </a:rPr>
              <a:t>无向连通带权图</a:t>
            </a:r>
            <a:r>
              <a:rPr lang="en-US" altLang="zh-CN" b="1" i="1" dirty="0">
                <a:solidFill>
                  <a:srgbClr val="000099"/>
                </a:solidFill>
              </a:rPr>
              <a:t>G</a:t>
            </a:r>
            <a:r>
              <a:rPr lang="en-US" altLang="zh-CN" b="1" dirty="0">
                <a:solidFill>
                  <a:srgbClr val="000099"/>
                </a:solidFill>
              </a:rPr>
              <a:t>=</a:t>
            </a:r>
            <a:r>
              <a:rPr lang="en-US" altLang="zh-CN" b="1" dirty="0">
                <a:solidFill>
                  <a:srgbClr val="000099"/>
                </a:solidFill>
                <a:sym typeface="Symbol" pitchFamily="18" charset="2"/>
              </a:rPr>
              <a:t></a:t>
            </a:r>
            <a:r>
              <a:rPr lang="en-US" altLang="zh-CN" b="1" i="1" dirty="0">
                <a:solidFill>
                  <a:srgbClr val="000099"/>
                </a:solidFill>
              </a:rPr>
              <a:t>V</a:t>
            </a:r>
            <a:r>
              <a:rPr lang="en-US" altLang="zh-CN" b="1" dirty="0">
                <a:solidFill>
                  <a:srgbClr val="000099"/>
                </a:solidFill>
              </a:rPr>
              <a:t>,</a:t>
            </a:r>
            <a:r>
              <a:rPr lang="en-US" altLang="zh-CN" b="1" i="1" dirty="0">
                <a:solidFill>
                  <a:srgbClr val="000099"/>
                </a:solidFill>
              </a:rPr>
              <a:t>E</a:t>
            </a:r>
            <a:r>
              <a:rPr lang="en-US" altLang="zh-CN" b="1" dirty="0">
                <a:solidFill>
                  <a:srgbClr val="000099"/>
                </a:solidFill>
                <a:sym typeface="Symbol" pitchFamily="18" charset="2"/>
              </a:rPr>
              <a:t></a:t>
            </a:r>
          </a:p>
          <a:p>
            <a:pPr lvl="1"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99"/>
                </a:solidFill>
                <a:sym typeface="Symbol" pitchFamily="18" charset="2"/>
              </a:rPr>
              <a:t>输出：</a:t>
            </a:r>
            <a:r>
              <a:rPr lang="en-US" altLang="zh-CN" b="1" i="1" dirty="0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zh-CN" altLang="en-US" b="1" dirty="0">
                <a:solidFill>
                  <a:srgbClr val="000099"/>
                </a:solidFill>
                <a:sym typeface="Symbol" pitchFamily="18" charset="2"/>
              </a:rPr>
              <a:t>的最小生成树</a:t>
            </a:r>
            <a:endParaRPr lang="zh-CN" altLang="en-US" b="1" dirty="0"/>
          </a:p>
          <a:p>
            <a:pPr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</a:rPr>
              <a:t>1.</a:t>
            </a:r>
            <a:r>
              <a:rPr lang="zh-CN" altLang="en-US" sz="2400" b="1" dirty="0">
                <a:solidFill>
                  <a:srgbClr val="000099"/>
                </a:solidFill>
              </a:rPr>
              <a:t> 取</a:t>
            </a:r>
            <a:r>
              <a:rPr lang="en-US" altLang="zh-CN" sz="2400" b="1" dirty="0">
                <a:solidFill>
                  <a:srgbClr val="000099"/>
                </a:solidFill>
              </a:rPr>
              <a:t>G</a:t>
            </a:r>
            <a:r>
              <a:rPr lang="zh-CN" altLang="en-US" sz="2400" b="1" dirty="0">
                <a:solidFill>
                  <a:srgbClr val="000099"/>
                </a:solidFill>
              </a:rPr>
              <a:t>中的任意节点</a:t>
            </a:r>
            <a:r>
              <a:rPr lang="en-US" altLang="zh-CN" sz="2400" b="1" i="1" dirty="0">
                <a:solidFill>
                  <a:srgbClr val="000099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99"/>
                </a:solidFill>
              </a:rPr>
              <a:t>0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</a:rPr>
              <a:t>T</a:t>
            </a:r>
            <a:r>
              <a:rPr lang="en-US" altLang="zh-CN" sz="2400" b="1" i="1" dirty="0">
                <a:solidFill>
                  <a:srgbClr val="000099"/>
                </a:solidFill>
              </a:rPr>
              <a:t>=</a:t>
            </a:r>
            <a:r>
              <a:rPr lang="en-US" altLang="zh-CN" sz="2400" b="1" dirty="0">
                <a:solidFill>
                  <a:srgbClr val="000099"/>
                </a:solidFill>
              </a:rPr>
              <a:t>{</a:t>
            </a:r>
            <a:r>
              <a:rPr lang="en-US" altLang="zh-CN" sz="2400" b="1" i="1" dirty="0">
                <a:solidFill>
                  <a:srgbClr val="000099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99"/>
                </a:solidFill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</a:p>
          <a:p>
            <a:pPr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</a:rPr>
              <a:t>2.</a:t>
            </a:r>
            <a:r>
              <a:rPr lang="zh-CN" altLang="en-US" sz="2400" b="1" dirty="0">
                <a:solidFill>
                  <a:srgbClr val="000099"/>
                </a:solidFill>
              </a:rPr>
              <a:t> 找到权值最小的边</a:t>
            </a:r>
            <a:r>
              <a:rPr lang="en-US" altLang="zh-CN" sz="2400" b="1" dirty="0">
                <a:solidFill>
                  <a:srgbClr val="000099"/>
                </a:solidFill>
              </a:rPr>
              <a:t>(</a:t>
            </a:r>
            <a:r>
              <a:rPr lang="en-US" altLang="zh-CN" sz="2400" b="1" i="1" dirty="0">
                <a:solidFill>
                  <a:srgbClr val="000099"/>
                </a:solidFill>
              </a:rPr>
              <a:t>a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en-US" altLang="zh-CN" sz="2400" b="1" i="1" dirty="0">
                <a:solidFill>
                  <a:srgbClr val="000099"/>
                </a:solidFill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  <a:r>
              <a:rPr lang="zh-CN" altLang="en-US" sz="2400" b="1" dirty="0">
                <a:solidFill>
                  <a:srgbClr val="000099"/>
                </a:solidFill>
              </a:rPr>
              <a:t>满足</a:t>
            </a:r>
            <a:r>
              <a:rPr lang="en-US" altLang="zh-CN" sz="2400" b="1" i="1" dirty="0" err="1">
                <a:solidFill>
                  <a:srgbClr val="000099"/>
                </a:solidFill>
              </a:rPr>
              <a:t>a</a:t>
            </a:r>
            <a:r>
              <a:rPr lang="en-US" altLang="zh-CN" sz="2400" b="1" dirty="0" err="1">
                <a:solidFill>
                  <a:srgbClr val="000099"/>
                </a:solidFill>
              </a:rPr>
              <a:t>∈T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en-US" altLang="zh-CN" sz="2400" b="1" i="1" dirty="0" err="1">
                <a:solidFill>
                  <a:srgbClr val="000099"/>
                </a:solidFill>
              </a:rPr>
              <a:t>b</a:t>
            </a:r>
            <a:r>
              <a:rPr lang="en-US" altLang="zh-CN" sz="2400" b="1" dirty="0" err="1">
                <a:solidFill>
                  <a:srgbClr val="000099"/>
                </a:solidFill>
              </a:rPr>
              <a:t>∈V</a:t>
            </a:r>
            <a:r>
              <a:rPr lang="en-US" altLang="zh-CN" sz="2400" b="1" dirty="0">
                <a:solidFill>
                  <a:srgbClr val="000099"/>
                </a:solidFill>
              </a:rPr>
              <a:t>-T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3. </a:t>
            </a:r>
            <a:r>
              <a:rPr lang="en-US" altLang="zh-CN" sz="2400" b="1" dirty="0">
                <a:solidFill>
                  <a:srgbClr val="000099"/>
                </a:solidFill>
              </a:rPr>
              <a:t>T=T∪{</a:t>
            </a:r>
            <a:r>
              <a:rPr lang="en-US" altLang="zh-CN" sz="2400" b="1" i="1" dirty="0">
                <a:solidFill>
                  <a:srgbClr val="000099"/>
                </a:solidFill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  <a:endParaRPr lang="zh-CN" altLang="en-US" sz="2400" b="1" i="1" dirty="0">
              <a:solidFill>
                <a:srgbClr val="000099"/>
              </a:solidFill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4.</a:t>
            </a: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反复做第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步直到所有节点都加入</a:t>
            </a:r>
            <a:r>
              <a:rPr lang="en-US" altLang="zh-CN" sz="2400" b="1" dirty="0">
                <a:solidFill>
                  <a:srgbClr val="000099"/>
                </a:solidFill>
              </a:rPr>
              <a:t>T</a:t>
            </a: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中。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571737" y="2786059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85862" y="4143371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57425" y="5572121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86237" y="3286121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86237" y="5000621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28925" y="4071934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5050" y="3286121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215050" y="5000621"/>
            <a:ext cx="142875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连接符 12"/>
          <p:cNvCxnSpPr>
            <a:stCxn id="5" idx="6"/>
            <a:endCxn id="8" idx="1"/>
          </p:cNvCxnSpPr>
          <p:nvPr/>
        </p:nvCxnSpPr>
        <p:spPr>
          <a:xfrm>
            <a:off x="2714612" y="2857496"/>
            <a:ext cx="1592263" cy="449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6"/>
            <a:endCxn id="11" idx="2"/>
          </p:cNvCxnSpPr>
          <p:nvPr/>
        </p:nvCxnSpPr>
        <p:spPr>
          <a:xfrm>
            <a:off x="4429112" y="3357559"/>
            <a:ext cx="178593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12" idx="0"/>
          </p:cNvCxnSpPr>
          <p:nvPr/>
        </p:nvCxnSpPr>
        <p:spPr>
          <a:xfrm rot="5400000">
            <a:off x="5500674" y="4214809"/>
            <a:ext cx="157321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12" idx="2"/>
          </p:cNvCxnSpPr>
          <p:nvPr/>
        </p:nvCxnSpPr>
        <p:spPr>
          <a:xfrm>
            <a:off x="4429112" y="5072059"/>
            <a:ext cx="178593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0"/>
            <a:endCxn id="8" idx="4"/>
          </p:cNvCxnSpPr>
          <p:nvPr/>
        </p:nvCxnSpPr>
        <p:spPr>
          <a:xfrm rot="5400000" flipH="1" flipV="1">
            <a:off x="3570274" y="4214809"/>
            <a:ext cx="157321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3"/>
            <a:endCxn id="6" idx="0"/>
          </p:cNvCxnSpPr>
          <p:nvPr/>
        </p:nvCxnSpPr>
        <p:spPr>
          <a:xfrm rot="5400000">
            <a:off x="1357300" y="2908296"/>
            <a:ext cx="1235075" cy="1235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5"/>
            <a:endCxn id="9" idx="1"/>
          </p:cNvCxnSpPr>
          <p:nvPr/>
        </p:nvCxnSpPr>
        <p:spPr>
          <a:xfrm rot="16200000" flipH="1">
            <a:off x="3265475" y="3979858"/>
            <a:ext cx="827088" cy="125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7"/>
            <a:endCxn id="8" idx="3"/>
          </p:cNvCxnSpPr>
          <p:nvPr/>
        </p:nvCxnSpPr>
        <p:spPr>
          <a:xfrm rot="5400000" flipH="1" flipV="1">
            <a:off x="3336913" y="3122608"/>
            <a:ext cx="684212" cy="1255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6"/>
            <a:endCxn id="9" idx="2"/>
          </p:cNvCxnSpPr>
          <p:nvPr/>
        </p:nvCxnSpPr>
        <p:spPr>
          <a:xfrm flipV="1">
            <a:off x="2500300" y="5072059"/>
            <a:ext cx="1785937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4"/>
            <a:endCxn id="7" idx="1"/>
          </p:cNvCxnSpPr>
          <p:nvPr/>
        </p:nvCxnSpPr>
        <p:spPr>
          <a:xfrm rot="16200000" flipH="1">
            <a:off x="1214424" y="4429122"/>
            <a:ext cx="1306513" cy="1020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6"/>
            <a:endCxn id="10" idx="2"/>
          </p:cNvCxnSpPr>
          <p:nvPr/>
        </p:nvCxnSpPr>
        <p:spPr>
          <a:xfrm flipV="1">
            <a:off x="1428737" y="4143371"/>
            <a:ext cx="1500188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7"/>
            <a:endCxn id="10" idx="3"/>
          </p:cNvCxnSpPr>
          <p:nvPr/>
        </p:nvCxnSpPr>
        <p:spPr>
          <a:xfrm rot="5400000" flipH="1" flipV="1">
            <a:off x="2015318" y="4658515"/>
            <a:ext cx="1398588" cy="469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2" idx="0"/>
          </p:cNvCxnSpPr>
          <p:nvPr/>
        </p:nvCxnSpPr>
        <p:spPr>
          <a:xfrm rot="5400000">
            <a:off x="5500674" y="4214809"/>
            <a:ext cx="1573213" cy="1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6"/>
            <a:endCxn id="12" idx="2"/>
          </p:cNvCxnSpPr>
          <p:nvPr/>
        </p:nvCxnSpPr>
        <p:spPr>
          <a:xfrm>
            <a:off x="4429112" y="5072059"/>
            <a:ext cx="1785938" cy="15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5"/>
            <a:endCxn id="9" idx="1"/>
          </p:cNvCxnSpPr>
          <p:nvPr/>
        </p:nvCxnSpPr>
        <p:spPr>
          <a:xfrm rot="16200000" flipH="1">
            <a:off x="3265475" y="3979858"/>
            <a:ext cx="827088" cy="125571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6"/>
            <a:endCxn id="10" idx="2"/>
          </p:cNvCxnSpPr>
          <p:nvPr/>
        </p:nvCxnSpPr>
        <p:spPr>
          <a:xfrm flipV="1">
            <a:off x="1428737" y="4143371"/>
            <a:ext cx="1500188" cy="7143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6"/>
            <a:endCxn id="9" idx="2"/>
          </p:cNvCxnSpPr>
          <p:nvPr/>
        </p:nvCxnSpPr>
        <p:spPr>
          <a:xfrm flipV="1">
            <a:off x="2500300" y="5072059"/>
            <a:ext cx="1785937" cy="5715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8" idx="4"/>
          </p:cNvCxnSpPr>
          <p:nvPr/>
        </p:nvCxnSpPr>
        <p:spPr>
          <a:xfrm rot="5400000" flipH="1" flipV="1">
            <a:off x="3570274" y="4214809"/>
            <a:ext cx="1573213" cy="1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1"/>
            <a:endCxn id="5" idx="6"/>
          </p:cNvCxnSpPr>
          <p:nvPr/>
        </p:nvCxnSpPr>
        <p:spPr>
          <a:xfrm rot="16200000" flipV="1">
            <a:off x="3286112" y="2285996"/>
            <a:ext cx="449263" cy="15922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3"/>
          <p:cNvSpPr txBox="1">
            <a:spLocks noChangeArrowheads="1"/>
          </p:cNvSpPr>
          <p:nvPr/>
        </p:nvSpPr>
        <p:spPr bwMode="auto">
          <a:xfrm>
            <a:off x="2214550" y="2214559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134"/>
          <p:cNvSpPr txBox="1">
            <a:spLocks noChangeArrowheads="1"/>
          </p:cNvSpPr>
          <p:nvPr/>
        </p:nvSpPr>
        <p:spPr bwMode="auto">
          <a:xfrm>
            <a:off x="4286237" y="2786059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135"/>
          <p:cNvSpPr txBox="1">
            <a:spLocks noChangeArrowheads="1"/>
          </p:cNvSpPr>
          <p:nvPr/>
        </p:nvSpPr>
        <p:spPr bwMode="auto">
          <a:xfrm>
            <a:off x="6357925" y="2857496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136"/>
          <p:cNvSpPr txBox="1">
            <a:spLocks noChangeArrowheads="1"/>
          </p:cNvSpPr>
          <p:nvPr/>
        </p:nvSpPr>
        <p:spPr bwMode="auto">
          <a:xfrm>
            <a:off x="6500800" y="4929184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137"/>
          <p:cNvSpPr txBox="1">
            <a:spLocks noChangeArrowheads="1"/>
          </p:cNvSpPr>
          <p:nvPr/>
        </p:nvSpPr>
        <p:spPr bwMode="auto">
          <a:xfrm>
            <a:off x="4357675" y="5214934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38"/>
          <p:cNvSpPr txBox="1">
            <a:spLocks noChangeArrowheads="1"/>
          </p:cNvSpPr>
          <p:nvPr/>
        </p:nvSpPr>
        <p:spPr bwMode="auto">
          <a:xfrm>
            <a:off x="2285987" y="5786434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139"/>
          <p:cNvSpPr txBox="1">
            <a:spLocks noChangeArrowheads="1"/>
          </p:cNvSpPr>
          <p:nvPr/>
        </p:nvSpPr>
        <p:spPr bwMode="auto">
          <a:xfrm>
            <a:off x="785800" y="3714746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140"/>
          <p:cNvSpPr txBox="1">
            <a:spLocks noChangeArrowheads="1"/>
          </p:cNvSpPr>
          <p:nvPr/>
        </p:nvSpPr>
        <p:spPr bwMode="auto">
          <a:xfrm>
            <a:off x="2714612" y="3571871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141"/>
          <p:cNvSpPr txBox="1">
            <a:spLocks noChangeArrowheads="1"/>
          </p:cNvSpPr>
          <p:nvPr/>
        </p:nvSpPr>
        <p:spPr bwMode="auto">
          <a:xfrm>
            <a:off x="3214675" y="5357809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143"/>
          <p:cNvSpPr txBox="1">
            <a:spLocks noChangeArrowheads="1"/>
          </p:cNvSpPr>
          <p:nvPr/>
        </p:nvSpPr>
        <p:spPr bwMode="auto">
          <a:xfrm>
            <a:off x="3357550" y="2714621"/>
            <a:ext cx="43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144"/>
          <p:cNvSpPr txBox="1">
            <a:spLocks noChangeArrowheads="1"/>
          </p:cNvSpPr>
          <p:nvPr/>
        </p:nvSpPr>
        <p:spPr bwMode="auto">
          <a:xfrm>
            <a:off x="2000237" y="3786184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145"/>
          <p:cNvSpPr txBox="1">
            <a:spLocks noChangeArrowheads="1"/>
          </p:cNvSpPr>
          <p:nvPr/>
        </p:nvSpPr>
        <p:spPr bwMode="auto">
          <a:xfrm>
            <a:off x="3571862" y="3357559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146"/>
          <p:cNvSpPr txBox="1">
            <a:spLocks noChangeArrowheads="1"/>
          </p:cNvSpPr>
          <p:nvPr/>
        </p:nvSpPr>
        <p:spPr bwMode="auto">
          <a:xfrm>
            <a:off x="1428737" y="4857746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6.5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147"/>
          <p:cNvSpPr txBox="1">
            <a:spLocks noChangeArrowheads="1"/>
          </p:cNvSpPr>
          <p:nvPr/>
        </p:nvSpPr>
        <p:spPr bwMode="auto">
          <a:xfrm>
            <a:off x="2428862" y="4571996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148"/>
          <p:cNvSpPr txBox="1">
            <a:spLocks noChangeArrowheads="1"/>
          </p:cNvSpPr>
          <p:nvPr/>
        </p:nvSpPr>
        <p:spPr bwMode="auto">
          <a:xfrm>
            <a:off x="1571612" y="3143246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149"/>
          <p:cNvSpPr txBox="1">
            <a:spLocks noChangeArrowheads="1"/>
          </p:cNvSpPr>
          <p:nvPr/>
        </p:nvSpPr>
        <p:spPr bwMode="auto">
          <a:xfrm>
            <a:off x="3500425" y="4214809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150"/>
          <p:cNvSpPr txBox="1">
            <a:spLocks noChangeArrowheads="1"/>
          </p:cNvSpPr>
          <p:nvPr/>
        </p:nvSpPr>
        <p:spPr bwMode="auto">
          <a:xfrm>
            <a:off x="5072050" y="2928934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151"/>
          <p:cNvSpPr txBox="1">
            <a:spLocks noChangeArrowheads="1"/>
          </p:cNvSpPr>
          <p:nvPr/>
        </p:nvSpPr>
        <p:spPr bwMode="auto">
          <a:xfrm>
            <a:off x="4357675" y="3929059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7.5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152"/>
          <p:cNvSpPr txBox="1">
            <a:spLocks noChangeArrowheads="1"/>
          </p:cNvSpPr>
          <p:nvPr/>
        </p:nvSpPr>
        <p:spPr bwMode="auto">
          <a:xfrm>
            <a:off x="5072050" y="5072059"/>
            <a:ext cx="633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10.5</a:t>
            </a:r>
            <a:endParaRPr lang="zh-CN" alt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153"/>
          <p:cNvSpPr txBox="1">
            <a:spLocks noChangeArrowheads="1"/>
          </p:cNvSpPr>
          <p:nvPr/>
        </p:nvSpPr>
        <p:spPr bwMode="auto">
          <a:xfrm>
            <a:off x="6286487" y="4000496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总是寻找连接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V-T</a:t>
            </a:r>
            <a:r>
              <a:rPr lang="zh-CN" altLang="en-US" dirty="0"/>
              <a:t>的权值最小的边加入树中</a:t>
            </a:r>
            <a:endParaRPr lang="en-US" altLang="zh-CN" dirty="0"/>
          </a:p>
          <a:p>
            <a:pPr lvl="1"/>
            <a:r>
              <a:rPr lang="en-US" altLang="zh-CN" dirty="0"/>
              <a:t>Prim</a:t>
            </a:r>
            <a:r>
              <a:rPr lang="zh-CN" altLang="en-US" dirty="0"/>
              <a:t>算法输出的是最小生成树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算法的复杂性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对于给定的图</a:t>
            </a:r>
            <a:r>
              <a:rPr lang="en-US" altLang="zh-CN" dirty="0"/>
              <a:t>G=(V, E)</a:t>
            </a:r>
            <a:r>
              <a:rPr lang="zh-CN" altLang="en-US" dirty="0"/>
              <a:t>，</a:t>
            </a:r>
            <a:r>
              <a:rPr lang="en-US" altLang="zh-CN" dirty="0"/>
              <a:t>n=|V|, m=|E|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步可以在</a:t>
            </a:r>
            <a:r>
              <a:rPr lang="en-US" altLang="zh-CN" dirty="0"/>
              <a:t>O(n)</a:t>
            </a:r>
            <a:r>
              <a:rPr lang="zh-CN" altLang="en-US" dirty="0"/>
              <a:t>的时间内完成</a:t>
            </a:r>
            <a:endParaRPr lang="en-US" altLang="zh-CN" dirty="0"/>
          </a:p>
          <a:p>
            <a:pPr lvl="1"/>
            <a:r>
              <a:rPr lang="zh-CN" altLang="en-US" dirty="0"/>
              <a:t>复杂性：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4810" y="142852"/>
            <a:ext cx="4929190" cy="21431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取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中的任意节点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{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找到权值最小的边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满足</a:t>
            </a:r>
            <a:r>
              <a:rPr kumimoji="0" lang="en-US" altLang="zh-CN" b="1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∈T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0" lang="en-US" altLang="zh-CN" b="1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∈V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-T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3. </a:t>
            </a:r>
            <a:r>
              <a:rPr lang="en-US" altLang="zh-CN" b="1" kern="0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=T∪{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  <a:endParaRPr kumimoji="0" lang="zh-CN" altLang="en-US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4.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反复做第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步直到所有节点都加入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itchFamily="2" charset="-122"/>
                <a:ea typeface="黑体" pitchFamily="2" charset="-122"/>
                <a:cs typeface="Times New Roman" pitchFamily="18" charset="0"/>
              </a:rPr>
              <a:t>中。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7858180" cy="4876800"/>
          </a:xfrm>
        </p:spPr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dirty="0"/>
              <a:t>初始时</a:t>
            </a:r>
            <a:r>
              <a:rPr lang="en-US" altLang="zh-CN" dirty="0"/>
              <a:t>T</a:t>
            </a:r>
            <a:r>
              <a:rPr lang="zh-CN" altLang="en-US" dirty="0"/>
              <a:t>包含图中的</a:t>
            </a:r>
            <a:r>
              <a:rPr lang="en-US" altLang="zh-CN" dirty="0"/>
              <a:t>n</a:t>
            </a:r>
            <a:r>
              <a:rPr lang="zh-CN" altLang="en-US" dirty="0"/>
              <a:t>个顶点（没有边）</a:t>
            </a:r>
            <a:endParaRPr lang="en-US" altLang="zh-CN" dirty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dirty="0"/>
              <a:t>将图中的边按权值大小排序</a:t>
            </a:r>
            <a:endParaRPr lang="en-US" altLang="zh-CN" dirty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dirty="0"/>
              <a:t>逐条考察每条边</a:t>
            </a:r>
            <a:r>
              <a:rPr lang="en-US" altLang="zh-CN" dirty="0"/>
              <a:t>(u, v)</a:t>
            </a:r>
          </a:p>
          <a:p>
            <a:pPr marL="1314450" lvl="2" indent="-457200">
              <a:buSzPct val="100000"/>
              <a:buFont typeface="Arial" pitchFamily="34" charset="0"/>
              <a:buChar char="•"/>
            </a:pPr>
            <a:r>
              <a:rPr lang="zh-CN" altLang="en-US" sz="2200" dirty="0"/>
              <a:t>如果</a:t>
            </a:r>
            <a:r>
              <a:rPr lang="en-US" altLang="zh-CN" sz="2200" dirty="0"/>
              <a:t>(u, v)</a:t>
            </a:r>
            <a:r>
              <a:rPr lang="zh-CN" altLang="en-US" sz="2200" dirty="0"/>
              <a:t>连接</a:t>
            </a:r>
            <a:r>
              <a:rPr lang="en-US" altLang="zh-CN" sz="2200" dirty="0"/>
              <a:t>T</a:t>
            </a:r>
            <a:r>
              <a:rPr lang="zh-CN" altLang="en-US" sz="2200" dirty="0"/>
              <a:t>中的两个不同的分支，则向</a:t>
            </a:r>
            <a:r>
              <a:rPr lang="en-US" altLang="zh-CN" sz="2200" dirty="0"/>
              <a:t>T</a:t>
            </a:r>
            <a:r>
              <a:rPr lang="zh-CN" altLang="en-US" sz="2200" dirty="0"/>
              <a:t>中添加</a:t>
            </a:r>
            <a:r>
              <a:rPr lang="en-US" altLang="zh-CN" sz="2200" dirty="0"/>
              <a:t>(u,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6182" y="928670"/>
            <a:ext cx="316503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G=(V, E)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n=|V|, m=|E|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2500330" cy="714380"/>
          </a:xfrm>
        </p:spPr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8475" y="1941513"/>
            <a:ext cx="45847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643438" y="3270250"/>
            <a:ext cx="1223962" cy="730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8604250" y="2622550"/>
            <a:ext cx="0" cy="13684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5997575" y="3284538"/>
            <a:ext cx="950913" cy="720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5580063" y="4033838"/>
            <a:ext cx="1368425" cy="431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7019925" y="2622550"/>
            <a:ext cx="0" cy="13684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092950" y="4019550"/>
            <a:ext cx="14398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580063" y="2205038"/>
            <a:ext cx="1368425" cy="3603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50825" y="2349500"/>
            <a:ext cx="38893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chemeClr val="tx2"/>
              </a:buClr>
              <a:buFontTx/>
              <a:buAutoNum type="circleNumDbPlain"/>
            </a:pP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先将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m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条边按权由小到大排列：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     它们的权分别是：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6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6.5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7.5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8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10.5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11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12</a:t>
            </a: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13</a:t>
            </a:r>
          </a:p>
          <a:p>
            <a:pPr marL="342900" indent="-342900" algn="just">
              <a:lnSpc>
                <a:spcPct val="110000"/>
              </a:lnSpc>
              <a:buClr>
                <a:schemeClr val="tx2"/>
              </a:buClr>
              <a:buFontTx/>
              <a:buAutoNum type="circleNumDbPlain" startAt="2"/>
            </a:pPr>
            <a:r>
              <a:rPr lang="en-US" altLang="zh-CN" sz="2000" b="1" dirty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逐次取边：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6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7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8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000099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总是选择连接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zh-CN" altLang="en-US"/>
              <a:t>某个分支和其它节点的</a:t>
            </a:r>
            <a:r>
              <a:rPr lang="zh-CN" altLang="en-US" dirty="0"/>
              <a:t>权值最小的边加入树中</a:t>
            </a:r>
            <a:endParaRPr lang="en-US" altLang="zh-CN" dirty="0"/>
          </a:p>
          <a:p>
            <a:pPr lvl="1"/>
            <a:r>
              <a:rPr lang="en-US" altLang="zh-CN" dirty="0" err="1"/>
              <a:t>Kruakal</a:t>
            </a:r>
            <a:r>
              <a:rPr lang="zh-CN" altLang="en-US" dirty="0"/>
              <a:t>算法输出的是最小生成树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467756" cy="4876800"/>
          </a:xfrm>
        </p:spPr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时间复杂性</a:t>
            </a:r>
            <a:endParaRPr lang="en-US" altLang="zh-CN" dirty="0"/>
          </a:p>
          <a:p>
            <a:pPr lvl="1"/>
            <a:r>
              <a:rPr lang="zh-CN" altLang="en-US" dirty="0"/>
              <a:t>将边排序需要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m</a:t>
            </a:r>
            <a:r>
              <a:rPr lang="en-US" altLang="zh-CN" dirty="0" err="1"/>
              <a:t>log</a:t>
            </a:r>
            <a:r>
              <a:rPr lang="en-US" altLang="zh-CN" i="1" dirty="0" err="1"/>
              <a:t>m</a:t>
            </a:r>
            <a:r>
              <a:rPr lang="en-US" altLang="zh-CN" dirty="0"/>
              <a:t>)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步每次循环中判断</a:t>
            </a:r>
            <a:r>
              <a:rPr lang="en-US" altLang="zh-CN" dirty="0"/>
              <a:t>(u, v)</a:t>
            </a:r>
            <a:r>
              <a:rPr lang="zh-CN" altLang="en-US" dirty="0">
                <a:solidFill>
                  <a:srgbClr val="FF0000"/>
                </a:solidFill>
              </a:rPr>
              <a:t>是否属于两个不同分支</a:t>
            </a:r>
            <a:r>
              <a:rPr lang="zh-CN" altLang="en-US" dirty="0"/>
              <a:t>所需时间为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步总时间为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m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时间复杂性：</a:t>
            </a:r>
            <a:r>
              <a:rPr lang="en-US" altLang="zh-CN" b="1" i="1" dirty="0">
                <a:solidFill>
                  <a:schemeClr val="accent2"/>
                </a:solidFill>
              </a:rPr>
              <a:t>O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</a:rPr>
              <a:t>m</a:t>
            </a:r>
            <a:r>
              <a:rPr lang="en-US" altLang="zh-CN" b="1" dirty="0" err="1">
                <a:solidFill>
                  <a:schemeClr val="accent2"/>
                </a:solidFill>
              </a:rPr>
              <a:t>log</a:t>
            </a:r>
            <a:r>
              <a:rPr lang="en-US" altLang="zh-CN" b="1" i="1" dirty="0" err="1">
                <a:solidFill>
                  <a:schemeClr val="accent2"/>
                </a:solidFill>
              </a:rPr>
              <a:t>m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4000504"/>
            <a:ext cx="4214842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G=(V, E)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n=|V|, m=|E|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初始时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包含图中的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个顶点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将所有边按权值大小排序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3.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逐条考察每条边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(u, v):</a:t>
            </a: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(u, v)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连接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中的两个不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同的分支，则向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中添加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(u, v)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i="1" dirty="0"/>
              <a:t>n</a:t>
            </a:r>
            <a:r>
              <a:rPr lang="zh-CN" altLang="en-US" dirty="0"/>
              <a:t>个独立的作业</a:t>
            </a:r>
            <a:r>
              <a:rPr lang="en-US" altLang="zh-CN" dirty="0"/>
              <a:t>{1, 2, …,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</a:p>
          <a:p>
            <a:pPr lvl="2"/>
            <a:r>
              <a:rPr lang="zh-CN" altLang="en-US" dirty="0"/>
              <a:t>作业</a:t>
            </a:r>
            <a:r>
              <a:rPr lang="zh-CN" altLang="en-US" i="1" dirty="0"/>
              <a:t>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所需的处理时间为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i</a:t>
            </a:r>
            <a:endParaRPr lang="en-US" altLang="zh-CN" i="1" baseline="-25000" dirty="0"/>
          </a:p>
          <a:p>
            <a:pPr lvl="1"/>
            <a:r>
              <a:rPr lang="en-US" altLang="zh-CN" i="1" dirty="0"/>
              <a:t>m</a:t>
            </a:r>
            <a:r>
              <a:rPr lang="zh-CN" altLang="en-US" dirty="0"/>
              <a:t>台机器</a:t>
            </a:r>
            <a:endParaRPr lang="en-US" altLang="zh-CN" dirty="0"/>
          </a:p>
          <a:p>
            <a:pPr lvl="2"/>
            <a:r>
              <a:rPr lang="zh-CN" altLang="en-US" dirty="0"/>
              <a:t>任何作业可以在任何机器上完成</a:t>
            </a:r>
            <a:endParaRPr lang="en-US" altLang="zh-CN" dirty="0"/>
          </a:p>
          <a:p>
            <a:pPr lvl="2"/>
            <a:r>
              <a:rPr lang="zh-CN" altLang="en-US" dirty="0"/>
              <a:t>作业处理不允许中断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最优作业调度方案</a:t>
            </a:r>
            <a:endParaRPr lang="en-US" altLang="zh-CN" dirty="0"/>
          </a:p>
          <a:p>
            <a:pPr lvl="2"/>
            <a:r>
              <a:rPr lang="zh-CN" altLang="en-US" dirty="0"/>
              <a:t>所有作业在最短时间内完成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546" y="5357826"/>
            <a:ext cx="493729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难问题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还没有多项式时间算法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贪心算法何时可以得到（整体）最优解？</a:t>
            </a:r>
            <a:endParaRPr lang="en-US" altLang="zh-CN" dirty="0"/>
          </a:p>
          <a:p>
            <a:pPr lvl="1"/>
            <a:r>
              <a:rPr lang="zh-CN" altLang="en-US" dirty="0"/>
              <a:t>优化问题需具有</a:t>
            </a:r>
            <a:endParaRPr lang="en-US" altLang="zh-CN" dirty="0"/>
          </a:p>
          <a:p>
            <a:pPr lvl="2"/>
            <a:r>
              <a:rPr lang="zh-CN" altLang="en-US" sz="2400" b="1" dirty="0">
                <a:solidFill>
                  <a:schemeClr val="accent2"/>
                </a:solidFill>
              </a:rPr>
              <a:t>贪心选择性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2"/>
            <a:r>
              <a:rPr lang="zh-CN" altLang="en-US" sz="2400" b="1" dirty="0">
                <a:solidFill>
                  <a:schemeClr val="accent2"/>
                </a:solidFill>
              </a:rPr>
              <a:t>最优子结构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n&lt;m</a:t>
            </a:r>
            <a:r>
              <a:rPr lang="zh-CN" altLang="en-US" dirty="0"/>
              <a:t>时</a:t>
            </a:r>
            <a:endParaRPr lang="en-US" altLang="zh-CN" dirty="0"/>
          </a:p>
          <a:p>
            <a:pPr lvl="1"/>
            <a:r>
              <a:rPr lang="zh-CN" altLang="en-US" dirty="0"/>
              <a:t>每个作业分配一台机器</a:t>
            </a:r>
            <a:endParaRPr lang="en-US" altLang="zh-CN" dirty="0"/>
          </a:p>
          <a:p>
            <a:r>
              <a:rPr lang="en-US" altLang="zh-CN" dirty="0"/>
              <a:t>n&gt;m</a:t>
            </a:r>
            <a:r>
              <a:rPr lang="zh-CN" altLang="en-US" dirty="0"/>
              <a:t>时：贪心算法</a:t>
            </a:r>
            <a:endParaRPr lang="en-US" altLang="zh-CN" dirty="0"/>
          </a:p>
          <a:p>
            <a:pPr lvl="1"/>
            <a:r>
              <a:rPr lang="zh-CN" altLang="en-US" dirty="0"/>
              <a:t>将所有作业按处理时间</a:t>
            </a:r>
            <a:r>
              <a:rPr lang="zh-CN" altLang="en-US" b="1" dirty="0">
                <a:solidFill>
                  <a:schemeClr val="accent2"/>
                </a:solidFill>
              </a:rPr>
              <a:t>从大到小</a:t>
            </a:r>
            <a:r>
              <a:rPr lang="zh-CN" altLang="en-US" dirty="0"/>
              <a:t>排列</a:t>
            </a:r>
            <a:endParaRPr lang="en-US" altLang="zh-CN" dirty="0"/>
          </a:p>
          <a:p>
            <a:pPr lvl="1"/>
            <a:r>
              <a:rPr lang="zh-CN" altLang="en-US" dirty="0"/>
              <a:t>按顺序将每个作业分配给最先空闲的机器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输入（三台机器）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928802"/>
          <a:ext cx="7000928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571604" y="3357562"/>
            <a:ext cx="3429024" cy="4286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4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35756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M1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14338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M2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00063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M3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1928802"/>
          <a:ext cx="7000928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Job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1571604" y="4143380"/>
            <a:ext cx="3143272" cy="428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71604" y="5000636"/>
            <a:ext cx="1285884" cy="42862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5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57488" y="5000636"/>
            <a:ext cx="1214446" cy="42862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6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57150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57150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7620" y="5715016"/>
            <a:ext cx="456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071934" y="5000636"/>
            <a:ext cx="785818" cy="42862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438" y="571501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14876" y="4143380"/>
            <a:ext cx="571504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7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7818" y="571501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57752" y="5000636"/>
            <a:ext cx="428628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贪心算法时间复杂性</a:t>
            </a:r>
            <a:endParaRPr lang="en-US" altLang="zh-CN" dirty="0"/>
          </a:p>
          <a:p>
            <a:pPr lvl="1"/>
            <a:r>
              <a:rPr lang="zh-CN" altLang="en-US" dirty="0"/>
              <a:t>排序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每个作业选择最早空闲的机器耗时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m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总耗时</a:t>
            </a:r>
            <a:r>
              <a:rPr lang="en-US" altLang="zh-CN" dirty="0"/>
              <a:t>O(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 + 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m</a:t>
            </a:r>
            <a:r>
              <a:rPr lang="en-US" altLang="zh-CN" dirty="0"/>
              <a:t>) =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近似比</a:t>
            </a:r>
            <a:endParaRPr lang="en-US" altLang="zh-CN" dirty="0"/>
          </a:p>
          <a:p>
            <a:pPr lvl="1"/>
            <a:r>
              <a:rPr lang="zh-CN" altLang="en-US" dirty="0"/>
              <a:t>算法的解代价为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最优解代价为</a:t>
            </a:r>
            <a:r>
              <a:rPr lang="en-US" altLang="zh-CN" dirty="0"/>
              <a:t>C*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 / C* </a:t>
            </a:r>
            <a:r>
              <a:rPr lang="en-US" altLang="zh-CN" dirty="0">
                <a:sym typeface="Symbol"/>
              </a:rPr>
              <a:t> a</a:t>
            </a:r>
            <a:r>
              <a:rPr lang="zh-CN" altLang="en-US" dirty="0">
                <a:sym typeface="Symbol"/>
              </a:rPr>
              <a:t>，则算法是近似比为</a:t>
            </a:r>
            <a:r>
              <a:rPr lang="en-US" altLang="zh-CN" dirty="0">
                <a:sym typeface="Symbol"/>
              </a:rPr>
              <a:t>a</a:t>
            </a:r>
            <a:r>
              <a:rPr lang="zh-CN" altLang="en-US" dirty="0">
                <a:sym typeface="Symbol"/>
              </a:rPr>
              <a:t>的算法</a:t>
            </a:r>
            <a:endParaRPr lang="en-US" altLang="zh-CN" dirty="0">
              <a:sym typeface="Symbol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贪心算法的近似比</a:t>
            </a:r>
            <a:endParaRPr lang="en-US" altLang="zh-CN" dirty="0"/>
          </a:p>
          <a:p>
            <a:pPr lvl="1"/>
            <a:r>
              <a:rPr lang="zh-CN" altLang="en-US" dirty="0"/>
              <a:t>作业已经按处理时间排好序</a:t>
            </a:r>
            <a:endParaRPr lang="en-US" altLang="zh-CN" dirty="0"/>
          </a:p>
          <a:p>
            <a:pPr lvl="1"/>
            <a:r>
              <a:rPr lang="zh-CN" altLang="en-US" dirty="0"/>
              <a:t>最优解的代价（完成时间）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即：假设一个任务可以同时分在两个以上的机器上，那么将</a:t>
            </a:r>
            <a:r>
              <a:rPr lang="en-US" altLang="zh-CN" dirty="0"/>
              <a:t>n</a:t>
            </a:r>
            <a:r>
              <a:rPr lang="zh-CN" altLang="en-US" dirty="0"/>
              <a:t>个任务的完成时间总和除以</a:t>
            </a:r>
            <a:r>
              <a:rPr lang="en-US" altLang="zh-CN" dirty="0"/>
              <a:t>m</a:t>
            </a:r>
            <a:r>
              <a:rPr lang="zh-CN" altLang="en-US" dirty="0"/>
              <a:t>，是这</a:t>
            </a:r>
            <a:r>
              <a:rPr lang="en-US" altLang="zh-CN" dirty="0"/>
              <a:t>n</a:t>
            </a:r>
            <a:r>
              <a:rPr lang="zh-CN" altLang="en-US" dirty="0"/>
              <a:t>个作业在这</a:t>
            </a:r>
            <a:r>
              <a:rPr lang="en-US" altLang="zh-CN" dirty="0"/>
              <a:t>m</a:t>
            </a:r>
            <a:r>
              <a:rPr lang="zh-CN" altLang="en-US" dirty="0"/>
              <a:t>个机器上完成时间的最小值。但实际上，任务不能分割，最优解肯定大于等于</a:t>
            </a:r>
            <a:r>
              <a:rPr lang="en-US" altLang="zh-CN" dirty="0"/>
              <a:t>t1</a:t>
            </a:r>
            <a:r>
              <a:rPr lang="zh-CN" altLang="en-US" dirty="0"/>
              <a:t>。所以最优解是大于等于均值和</a:t>
            </a:r>
            <a:r>
              <a:rPr lang="en-US" altLang="zh-CN" dirty="0"/>
              <a:t>t1</a:t>
            </a:r>
            <a:r>
              <a:rPr lang="zh-CN" altLang="en-US" dirty="0"/>
              <a:t>的较大的那个。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4546" y="2786058"/>
          <a:ext cx="247909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8" name="Equation" r:id="rId3" imgW="1358640" imgH="469800" progId="Equation.3">
                  <p:embed/>
                </p:oleObj>
              </mc:Choice>
              <mc:Fallback>
                <p:oleObj name="Equation" r:id="rId3" imgW="13586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786058"/>
                        <a:ext cx="247909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贪心算法的解的代价为</a:t>
            </a:r>
            <a:r>
              <a:rPr lang="en-US" altLang="zh-CN" sz="2400" i="1" dirty="0">
                <a:ea typeface="+mn-ea"/>
              </a:rPr>
              <a:t>T</a:t>
            </a:r>
          </a:p>
          <a:p>
            <a:pPr lvl="1"/>
            <a:r>
              <a:rPr lang="zh-CN" altLang="en-US" sz="2200" dirty="0"/>
              <a:t>机器 </a:t>
            </a:r>
            <a:r>
              <a:rPr lang="en-US" altLang="zh-CN" sz="2200" i="1" dirty="0"/>
              <a:t>M</a:t>
            </a:r>
            <a:r>
              <a:rPr lang="en-US" altLang="zh-CN" sz="2200" i="1" baseline="-25000" dirty="0"/>
              <a:t>i  </a:t>
            </a:r>
            <a:r>
              <a:rPr lang="zh-CN" altLang="en-US" sz="2200" dirty="0"/>
              <a:t>的总处理时间为 </a:t>
            </a:r>
            <a:r>
              <a:rPr lang="en-US" altLang="zh-CN" sz="2200" i="1" dirty="0"/>
              <a:t>T</a:t>
            </a:r>
            <a:r>
              <a:rPr lang="en-US" altLang="zh-CN" sz="2200" i="1" baseline="-25000" dirty="0"/>
              <a:t>i</a:t>
            </a:r>
          </a:p>
          <a:p>
            <a:pPr lvl="1"/>
            <a:r>
              <a:rPr lang="en-US" altLang="zh-CN" sz="2200" i="1" dirty="0"/>
              <a:t>T</a:t>
            </a:r>
            <a:r>
              <a:rPr lang="en-US" altLang="zh-CN" sz="2200" dirty="0"/>
              <a:t> </a:t>
            </a:r>
            <a:r>
              <a:rPr lang="zh-CN" altLang="en-US" sz="2200" dirty="0"/>
              <a:t>为 </a:t>
            </a:r>
            <a:r>
              <a:rPr lang="en-US" altLang="zh-CN" sz="2200" i="1" dirty="0" err="1"/>
              <a:t>M</a:t>
            </a:r>
            <a:r>
              <a:rPr lang="en-US" altLang="zh-CN" sz="2200" i="1" baseline="-25000" dirty="0" err="1"/>
              <a:t>x</a:t>
            </a:r>
            <a:r>
              <a:rPr lang="en-US" altLang="zh-CN" sz="2200" dirty="0"/>
              <a:t> </a:t>
            </a:r>
            <a:r>
              <a:rPr lang="zh-CN" altLang="en-US" sz="2200" dirty="0"/>
              <a:t>的处理时间</a:t>
            </a:r>
            <a:endParaRPr lang="en-US" altLang="zh-CN" sz="2200" dirty="0"/>
          </a:p>
          <a:p>
            <a:r>
              <a:rPr lang="zh-CN" altLang="en-US" sz="2400" dirty="0">
                <a:ea typeface="+mn-ea"/>
              </a:rPr>
              <a:t>如果</a:t>
            </a:r>
            <a:r>
              <a:rPr lang="en-US" altLang="zh-CN" sz="2400" i="1" dirty="0" err="1">
                <a:ea typeface="+mn-ea"/>
              </a:rPr>
              <a:t>t</a:t>
            </a:r>
            <a:r>
              <a:rPr lang="en-US" altLang="zh-CN" sz="2400" i="1" baseline="-25000" dirty="0" err="1">
                <a:ea typeface="+mn-ea"/>
              </a:rPr>
              <a:t>k</a:t>
            </a:r>
            <a:r>
              <a:rPr lang="en-US" altLang="zh-CN" sz="2400" dirty="0">
                <a:ea typeface="+mn-ea"/>
              </a:rPr>
              <a:t>=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baseline="-25000" dirty="0">
                <a:ea typeface="+mn-ea"/>
              </a:rPr>
              <a:t>1</a:t>
            </a:r>
            <a:r>
              <a:rPr lang="en-US" altLang="zh-CN" sz="2400" dirty="0">
                <a:ea typeface="+mn-ea"/>
              </a:rPr>
              <a:t>, 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=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*=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baseline="-25000" dirty="0">
                <a:ea typeface="+mn-ea"/>
              </a:rPr>
              <a:t>1</a:t>
            </a:r>
          </a:p>
          <a:p>
            <a:r>
              <a:rPr lang="zh-CN" altLang="en-US" sz="2400" dirty="0">
                <a:ea typeface="+mn-ea"/>
              </a:rPr>
              <a:t>如果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i="1" baseline="-25000" dirty="0">
                <a:ea typeface="+mn-ea"/>
              </a:rPr>
              <a:t>k</a:t>
            </a:r>
            <a:r>
              <a:rPr lang="en-US" altLang="zh-CN" sz="2400" dirty="0">
                <a:ea typeface="+mn-ea"/>
                <a:sym typeface="Symbol"/>
              </a:rPr>
              <a:t>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baseline="-25000" dirty="0">
                <a:ea typeface="+mn-ea"/>
              </a:rPr>
              <a:t>1</a:t>
            </a:r>
            <a:r>
              <a:rPr lang="zh-CN" altLang="en-US" sz="2400" dirty="0">
                <a:ea typeface="+mn-ea"/>
              </a:rPr>
              <a:t>：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/>
              <a:t>对于</a:t>
            </a:r>
            <a:r>
              <a:rPr lang="en-US" altLang="zh-CN" sz="2200" i="1" dirty="0"/>
              <a:t>M</a:t>
            </a:r>
            <a:r>
              <a:rPr lang="en-US" altLang="zh-CN" sz="2200" i="1" baseline="-25000" dirty="0"/>
              <a:t>i</a:t>
            </a:r>
            <a:r>
              <a:rPr lang="en-US" altLang="zh-CN" sz="2200" dirty="0">
                <a:sym typeface="Symbol"/>
              </a:rPr>
              <a:t> </a:t>
            </a:r>
            <a:r>
              <a:rPr lang="en-US" altLang="zh-CN" sz="2200" i="1" dirty="0"/>
              <a:t> </a:t>
            </a:r>
            <a:r>
              <a:rPr lang="en-US" altLang="zh-CN" sz="2200" i="1" dirty="0" err="1"/>
              <a:t>M</a:t>
            </a:r>
            <a:r>
              <a:rPr lang="en-US" altLang="zh-CN" sz="2200" i="1" baseline="-25000" dirty="0" err="1"/>
              <a:t>x</a:t>
            </a:r>
            <a:r>
              <a:rPr lang="en-US" altLang="zh-CN" sz="2200" i="1" baseline="-25000" dirty="0"/>
              <a:t> </a:t>
            </a:r>
            <a:r>
              <a:rPr lang="zh-CN" altLang="en-US" sz="2200" dirty="0">
                <a:sym typeface="Symbol"/>
              </a:rPr>
              <a:t>，有</a:t>
            </a:r>
            <a:r>
              <a:rPr lang="en-US" altLang="zh-CN" sz="2200" i="1" dirty="0"/>
              <a:t>T</a:t>
            </a:r>
            <a:r>
              <a:rPr lang="en-US" altLang="zh-CN" sz="2200" i="1" baseline="-25000" dirty="0"/>
              <a:t>i </a:t>
            </a:r>
            <a:r>
              <a:rPr lang="zh-CN" altLang="en-US" sz="2200" dirty="0">
                <a:sym typeface="Symbol"/>
              </a:rPr>
              <a:t></a:t>
            </a:r>
            <a:r>
              <a:rPr lang="en-US" altLang="zh-CN" sz="2200" i="1" dirty="0">
                <a:sym typeface="Symbol"/>
              </a:rPr>
              <a:t>T</a:t>
            </a:r>
            <a:r>
              <a:rPr lang="en-US" altLang="zh-CN" sz="2200" dirty="0">
                <a:sym typeface="Symbol"/>
              </a:rPr>
              <a:t>-</a:t>
            </a:r>
            <a:r>
              <a:rPr lang="en-US" altLang="zh-CN" sz="2200" i="1" dirty="0"/>
              <a:t> </a:t>
            </a:r>
            <a:r>
              <a:rPr lang="en-US" altLang="zh-CN" sz="2200" i="1" dirty="0" err="1"/>
              <a:t>t</a:t>
            </a:r>
            <a:r>
              <a:rPr lang="en-US" altLang="zh-CN" sz="2200" i="1" baseline="-25000" dirty="0" err="1"/>
              <a:t>k</a:t>
            </a:r>
            <a:endParaRPr lang="en-US" altLang="zh-CN" sz="2200" dirty="0">
              <a:sym typeface="Symbol"/>
            </a:endParaRPr>
          </a:p>
          <a:p>
            <a:pPr lvl="1"/>
            <a:r>
              <a:rPr lang="zh-CN" altLang="en-US" sz="2200" dirty="0"/>
              <a:t>且</a:t>
            </a:r>
            <a:r>
              <a:rPr lang="en-US" altLang="zh-CN" sz="2200" dirty="0"/>
              <a:t>T-</a:t>
            </a:r>
            <a:r>
              <a:rPr lang="zh-CN" altLang="en-US" sz="2200" dirty="0">
                <a:sym typeface="Symbol"/>
              </a:rPr>
              <a:t> </a:t>
            </a:r>
            <a:r>
              <a:rPr lang="en-US" altLang="zh-CN" sz="2200" i="1" dirty="0" err="1"/>
              <a:t>t</a:t>
            </a:r>
            <a:r>
              <a:rPr lang="en-US" altLang="zh-CN" sz="2200" i="1" baseline="-25000" dirty="0" err="1"/>
              <a:t>k</a:t>
            </a:r>
            <a:r>
              <a:rPr lang="en-US" altLang="zh-CN" sz="2200" i="1" baseline="-25000" dirty="0"/>
              <a:t> </a:t>
            </a:r>
            <a:r>
              <a:rPr lang="zh-CN" altLang="en-US" sz="2200" dirty="0">
                <a:sym typeface="Symbol"/>
              </a:rPr>
              <a:t></a:t>
            </a:r>
            <a:r>
              <a:rPr lang="en-US" altLang="zh-CN" sz="2200" i="1" dirty="0"/>
              <a:t> </a:t>
            </a:r>
            <a:r>
              <a:rPr lang="en-US" altLang="zh-CN" sz="2200" i="1" dirty="0" err="1"/>
              <a:t>t</a:t>
            </a:r>
            <a:r>
              <a:rPr lang="en-US" altLang="zh-CN" sz="2200" i="1" baseline="-25000" dirty="0" err="1"/>
              <a:t>k</a:t>
            </a:r>
            <a:r>
              <a:rPr lang="en-US" altLang="zh-CN" sz="2200" i="1" baseline="-25000" dirty="0"/>
              <a:t> </a:t>
            </a:r>
            <a:r>
              <a:rPr lang="zh-CN" altLang="en-US" sz="2200" baseline="-25000" dirty="0"/>
              <a:t>（排序）</a:t>
            </a:r>
            <a:endParaRPr lang="en-US" altLang="zh-CN" sz="2200" dirty="0"/>
          </a:p>
          <a:p>
            <a:pPr lvl="1"/>
            <a:r>
              <a:rPr lang="zh-CN" altLang="en-US" sz="2200" dirty="0"/>
              <a:t>所以，</a:t>
            </a:r>
            <a:r>
              <a:rPr lang="en-US" altLang="zh-CN" sz="2200" i="1" dirty="0"/>
              <a:t>T</a:t>
            </a:r>
            <a:r>
              <a:rPr lang="en-US" altLang="zh-CN" sz="2200" i="1" baseline="-25000" dirty="0"/>
              <a:t>i  </a:t>
            </a:r>
            <a:r>
              <a:rPr lang="zh-CN" altLang="en-US" sz="2200" dirty="0">
                <a:sym typeface="Symbol"/>
              </a:rPr>
              <a:t> </a:t>
            </a:r>
            <a:r>
              <a:rPr lang="en-US" altLang="zh-CN" sz="2200" i="1" dirty="0">
                <a:sym typeface="Symbol"/>
              </a:rPr>
              <a:t>T </a:t>
            </a:r>
            <a:r>
              <a:rPr lang="en-US" altLang="zh-CN" sz="2200">
                <a:sym typeface="Symbol"/>
              </a:rPr>
              <a:t>/ 2  </a:t>
            </a:r>
            <a:r>
              <a:rPr lang="zh-CN" altLang="en-US" sz="2200">
                <a:sym typeface="Symbol"/>
              </a:rPr>
              <a:t>（</a:t>
            </a:r>
            <a:r>
              <a:rPr lang="en-US" altLang="zh-CN" sz="2200" i="1" dirty="0" err="1"/>
              <a:t>t</a:t>
            </a:r>
            <a:r>
              <a:rPr lang="en-US" altLang="zh-CN" sz="2200" i="1" baseline="-25000" dirty="0" err="1"/>
              <a:t>k</a:t>
            </a:r>
            <a:r>
              <a:rPr lang="en-US" altLang="zh-CN" sz="2200" dirty="0">
                <a:sym typeface="Symbol"/>
              </a:rPr>
              <a:t>&lt;=</a:t>
            </a:r>
            <a:r>
              <a:rPr lang="en-US" altLang="zh-CN" sz="2200" i="1" dirty="0">
                <a:sym typeface="Symbol"/>
              </a:rPr>
              <a:t> T </a:t>
            </a:r>
            <a:r>
              <a:rPr lang="en-US" altLang="zh-CN" sz="2200" dirty="0">
                <a:sym typeface="Symbol"/>
              </a:rPr>
              <a:t>/ 2)</a:t>
            </a:r>
            <a:endParaRPr lang="en-US" altLang="zh-CN" sz="2200" dirty="0"/>
          </a:p>
          <a:p>
            <a:pPr lvl="1"/>
            <a:endParaRPr lang="zh-CN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266015" y="1000108"/>
            <a:ext cx="3877985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400" dirty="0"/>
              <a:t>最优解的代价（完成时间）</a:t>
            </a:r>
            <a:endParaRPr lang="en-US" altLang="zh-CN" sz="2400" dirty="0"/>
          </a:p>
          <a:p>
            <a:pPr marL="0" lvl="1"/>
            <a:endParaRPr lang="en-US" altLang="zh-CN" sz="2400" dirty="0"/>
          </a:p>
          <a:p>
            <a:pPr marL="0" lvl="1"/>
            <a:endParaRPr lang="en-US" altLang="zh-CN" sz="24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072198" y="1357298"/>
          <a:ext cx="2479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6" name="Equation" r:id="rId3" imgW="1358640" imgH="469800" progId="Equation.3">
                  <p:embed/>
                </p:oleObj>
              </mc:Choice>
              <mc:Fallback>
                <p:oleObj name="Equation" r:id="rId3" imgW="13586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357298"/>
                        <a:ext cx="24796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00562" y="300037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14942" y="3000372"/>
            <a:ext cx="3143272" cy="428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…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358214" y="3000372"/>
            <a:ext cx="571504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ea typeface="宋体" charset="-122"/>
              </a:rPr>
              <a:t>k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214938" y="3500438"/>
          <a:ext cx="3929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7" name="Equation" r:id="rId5" imgW="2286000" imgH="495000" progId="Equation.3">
                  <p:embed/>
                </p:oleObj>
              </mc:Choice>
              <mc:Fallback>
                <p:oleObj name="Equation" r:id="rId5" imgW="228600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500438"/>
                        <a:ext cx="39290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57356" y="4929198"/>
          <a:ext cx="1928826" cy="70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8" name="Equation" r:id="rId7" imgW="1396800" imgH="507960" progId="Equation.3">
                  <p:embed/>
                </p:oleObj>
              </mc:Choice>
              <mc:Fallback>
                <p:oleObj name="Equation" r:id="rId7" imgW="139680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929198"/>
                        <a:ext cx="1928826" cy="701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000628" y="4714884"/>
          <a:ext cx="17938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" name="Equation" r:id="rId9" imgW="1104840" imgH="660240" progId="Equation.3">
                  <p:embed/>
                </p:oleObj>
              </mc:Choice>
              <mc:Fallback>
                <p:oleObj name="Equation" r:id="rId9" imgW="110484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714884"/>
                        <a:ext cx="17938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贪心算法的近似比为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928934"/>
            <a:ext cx="7772400" cy="914400"/>
          </a:xfrm>
        </p:spPr>
        <p:txBody>
          <a:bodyPr/>
          <a:lstStyle/>
          <a:p>
            <a:pPr algn="ctr"/>
            <a:r>
              <a:rPr lang="zh-CN" altLang="en-US" dirty="0"/>
              <a:t>第四章完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500306"/>
            <a:ext cx="7772400" cy="1362075"/>
          </a:xfrm>
        </p:spPr>
        <p:txBody>
          <a:bodyPr/>
          <a:lstStyle/>
          <a:p>
            <a:pPr algn="ctr"/>
            <a:r>
              <a:rPr lang="zh-CN" altLang="en-US" dirty="0"/>
              <a:t>活动安排问题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i="1" dirty="0"/>
              <a:t>n</a:t>
            </a:r>
            <a:r>
              <a:rPr lang="zh-CN" altLang="en-US" dirty="0"/>
              <a:t>个活动的集合</a:t>
            </a:r>
            <a:r>
              <a:rPr lang="en-US" altLang="zh-CN" i="1" dirty="0"/>
              <a:t>E</a:t>
            </a:r>
            <a:r>
              <a:rPr lang="en-US" altLang="zh-CN" dirty="0"/>
              <a:t>={1, 2, …,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sz="2600" dirty="0"/>
              <a:t>每个活动 </a:t>
            </a:r>
            <a:r>
              <a:rPr lang="en-US" altLang="zh-CN" sz="2600" i="1" dirty="0" err="1"/>
              <a:t>i</a:t>
            </a:r>
            <a:r>
              <a:rPr lang="en-US" altLang="zh-CN" sz="2600" i="1" dirty="0"/>
              <a:t> </a:t>
            </a:r>
            <a:r>
              <a:rPr lang="zh-CN" altLang="en-US" sz="2600" dirty="0"/>
              <a:t>的持续时间 </a:t>
            </a:r>
            <a:r>
              <a:rPr lang="en-US" altLang="zh-CN" sz="2600" dirty="0"/>
              <a:t>[</a:t>
            </a:r>
            <a:r>
              <a:rPr lang="en-US" altLang="zh-CN" sz="2600" i="1" dirty="0" err="1"/>
              <a:t>s</a:t>
            </a:r>
            <a:r>
              <a:rPr lang="en-US" altLang="zh-CN" sz="2600" i="1" baseline="-25000" dirty="0" err="1"/>
              <a:t>i</a:t>
            </a:r>
            <a:r>
              <a:rPr lang="en-US" altLang="zh-CN" sz="2600" dirty="0"/>
              <a:t>,  </a:t>
            </a:r>
            <a:r>
              <a:rPr lang="en-US" altLang="zh-CN" sz="2600" i="1" dirty="0" err="1"/>
              <a:t>f</a:t>
            </a:r>
            <a:r>
              <a:rPr lang="en-US" altLang="zh-CN" sz="2600" i="1" baseline="-25000" dirty="0" err="1"/>
              <a:t>i</a:t>
            </a:r>
            <a:r>
              <a:rPr lang="en-US" altLang="zh-CN" sz="2600" dirty="0"/>
              <a:t>)</a:t>
            </a:r>
            <a:endParaRPr lang="en-US" altLang="zh-CN" sz="2600" i="1" baseline="-25000" dirty="0"/>
          </a:p>
          <a:p>
            <a:pPr lvl="2"/>
            <a:r>
              <a:rPr lang="zh-CN" altLang="en-US" sz="2200" dirty="0"/>
              <a:t>所有活动使用同一资源</a:t>
            </a:r>
            <a:endParaRPr lang="en-US" altLang="zh-CN" sz="2200" dirty="0"/>
          </a:p>
          <a:p>
            <a:pPr lvl="2"/>
            <a:r>
              <a:rPr lang="zh-CN" altLang="en-US" sz="2200" dirty="0"/>
              <a:t>同一时刻不能有两个活动使用该资源</a:t>
            </a:r>
            <a:endParaRPr lang="en-US" altLang="zh-CN" sz="2200" dirty="0"/>
          </a:p>
          <a:p>
            <a:pPr lvl="2"/>
            <a:r>
              <a:rPr lang="zh-CN" altLang="en-US" sz="2200" dirty="0"/>
              <a:t>如果 </a:t>
            </a:r>
            <a:r>
              <a:rPr lang="en-US" altLang="zh-CN" sz="2200" i="1" dirty="0" err="1"/>
              <a:t>s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dirty="0"/>
              <a:t>≥ </a:t>
            </a:r>
            <a:r>
              <a:rPr lang="en-US" altLang="zh-CN" sz="2200" i="1" dirty="0" err="1"/>
              <a:t>f</a:t>
            </a:r>
            <a:r>
              <a:rPr lang="en-US" altLang="zh-CN" sz="2200" i="1" baseline="-25000" dirty="0" err="1"/>
              <a:t>j</a:t>
            </a:r>
            <a:r>
              <a:rPr lang="en-US" altLang="zh-CN" sz="2200" i="1" dirty="0"/>
              <a:t> </a:t>
            </a:r>
            <a:r>
              <a:rPr lang="zh-CN" altLang="en-US" sz="2200" dirty="0"/>
              <a:t>或</a:t>
            </a:r>
            <a:r>
              <a:rPr lang="zh-CN" altLang="en-US" sz="2200" i="1" dirty="0"/>
              <a:t> </a:t>
            </a:r>
            <a:r>
              <a:rPr lang="en-US" altLang="zh-CN" sz="2200" i="1" dirty="0" err="1"/>
              <a:t>s</a:t>
            </a:r>
            <a:r>
              <a:rPr lang="en-US" altLang="zh-CN" sz="2200" i="1" baseline="-25000" dirty="0" err="1"/>
              <a:t>j</a:t>
            </a:r>
            <a:r>
              <a:rPr lang="en-US" altLang="zh-CN" sz="2200" i="1" dirty="0"/>
              <a:t> </a:t>
            </a:r>
            <a:r>
              <a:rPr lang="en-US" altLang="zh-CN" sz="2200" dirty="0"/>
              <a:t>≥ </a:t>
            </a:r>
            <a:r>
              <a:rPr lang="en-US" altLang="zh-CN" sz="2200" i="1" dirty="0" err="1"/>
              <a:t>f</a:t>
            </a:r>
            <a:r>
              <a:rPr lang="en-US" altLang="zh-CN" sz="2200" i="1" baseline="-25000" dirty="0" err="1"/>
              <a:t>i</a:t>
            </a:r>
            <a:r>
              <a:rPr lang="zh-CN" altLang="en-US" sz="2200" dirty="0"/>
              <a:t>，则</a:t>
            </a:r>
            <a:r>
              <a:rPr lang="zh-CN" altLang="en-US" sz="2200" dirty="0">
                <a:solidFill>
                  <a:srgbClr val="FF0000"/>
                </a:solidFill>
              </a:rPr>
              <a:t>活动 </a:t>
            </a:r>
            <a:r>
              <a:rPr lang="en-US" altLang="zh-CN" sz="2200" i="1" dirty="0" err="1">
                <a:solidFill>
                  <a:srgbClr val="FF0000"/>
                </a:solidFill>
              </a:rPr>
              <a:t>i</a:t>
            </a:r>
            <a:r>
              <a:rPr lang="en-US" altLang="zh-CN" sz="2200" i="1" dirty="0">
                <a:solidFill>
                  <a:srgbClr val="FF0000"/>
                </a:solidFill>
              </a:rPr>
              <a:t> </a:t>
            </a:r>
            <a:r>
              <a:rPr lang="zh-CN" altLang="en-US" sz="2200" dirty="0">
                <a:solidFill>
                  <a:srgbClr val="FF0000"/>
                </a:solidFill>
              </a:rPr>
              <a:t>与活动 </a:t>
            </a:r>
            <a:r>
              <a:rPr lang="en-US" altLang="zh-CN" sz="2200" i="1" dirty="0">
                <a:solidFill>
                  <a:srgbClr val="FF0000"/>
                </a:solidFill>
              </a:rPr>
              <a:t>j </a:t>
            </a:r>
            <a:r>
              <a:rPr lang="zh-CN" altLang="en-US" sz="2200" dirty="0">
                <a:solidFill>
                  <a:srgbClr val="FF0000"/>
                </a:solidFill>
              </a:rPr>
              <a:t>相容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输出</a:t>
            </a:r>
            <a:endParaRPr lang="en-US" altLang="zh-CN" sz="3200" dirty="0"/>
          </a:p>
          <a:p>
            <a:pPr lvl="1"/>
            <a:r>
              <a:rPr lang="zh-CN" altLang="en-US" sz="2600" dirty="0"/>
              <a:t>活动集合中最大的相容活动子集</a:t>
            </a:r>
            <a:endParaRPr lang="en-US" altLang="zh-CN" sz="2600" dirty="0"/>
          </a:p>
          <a:p>
            <a:pPr lvl="1"/>
            <a:endParaRPr lang="zh-CN" altLang="en-US" sz="2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endParaRPr lang="en-US" altLang="zh-CN" dirty="0"/>
          </a:p>
          <a:p>
            <a:pPr lvl="1"/>
            <a:r>
              <a:rPr lang="zh-CN" altLang="en-US" dirty="0"/>
              <a:t>假设各个活动按活动</a:t>
            </a:r>
            <a:r>
              <a:rPr lang="zh-CN" altLang="en-US" dirty="0">
                <a:solidFill>
                  <a:srgbClr val="FF0000"/>
                </a:solidFill>
              </a:rPr>
              <a:t>结束时间 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i="1" baseline="-25000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sz="2400" i="1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≤  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≤ … ≤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n</a:t>
            </a:r>
          </a:p>
          <a:p>
            <a:pPr lvl="1"/>
            <a:r>
              <a:rPr lang="zh-CN" altLang="en-US" dirty="0"/>
              <a:t>选择</a:t>
            </a:r>
            <a:r>
              <a:rPr lang="zh-CN" altLang="en-US" b="1" dirty="0">
                <a:solidFill>
                  <a:schemeClr val="accent2"/>
                </a:solidFill>
              </a:rPr>
              <a:t>活动 </a:t>
            </a:r>
            <a:r>
              <a:rPr lang="en-US" altLang="zh-CN" b="1" dirty="0">
                <a:solidFill>
                  <a:schemeClr val="accent2"/>
                </a:solidFill>
              </a:rPr>
              <a:t>1  </a:t>
            </a:r>
            <a:r>
              <a:rPr lang="en-US" altLang="zh-CN" dirty="0"/>
              <a:t>(</a:t>
            </a:r>
            <a:r>
              <a:rPr lang="zh-CN" altLang="en-US" dirty="0"/>
              <a:t>结束时间最早的活动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开始</a:t>
            </a:r>
            <a:r>
              <a:rPr lang="zh-CN" altLang="en-US" b="1" dirty="0">
                <a:solidFill>
                  <a:srgbClr val="FF0000"/>
                </a:solidFill>
              </a:rPr>
              <a:t>按顺序</a:t>
            </a:r>
            <a:r>
              <a:rPr lang="zh-CN" altLang="en-US" dirty="0"/>
              <a:t>考察各个活动，选择第一个与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 </a:t>
            </a:r>
            <a:r>
              <a:rPr lang="zh-CN" altLang="en-US" dirty="0"/>
              <a:t>相容的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zh-CN" altLang="en-US" dirty="0"/>
              <a:t> </a:t>
            </a:r>
            <a:r>
              <a:rPr lang="en-US" altLang="zh-CN" b="1" i="1" dirty="0" err="1">
                <a:solidFill>
                  <a:schemeClr val="accent2"/>
                </a:solidFill>
              </a:rPr>
              <a:t>i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从</a:t>
            </a:r>
            <a:r>
              <a:rPr lang="en-US" altLang="zh-CN" i="1" dirty="0"/>
              <a:t>i</a:t>
            </a:r>
            <a:r>
              <a:rPr lang="en-US" altLang="zh-CN" dirty="0"/>
              <a:t>+1</a:t>
            </a:r>
            <a:r>
              <a:rPr lang="zh-CN" altLang="en-US" dirty="0"/>
              <a:t>开始</a:t>
            </a:r>
            <a:r>
              <a:rPr lang="zh-CN" altLang="en-US" b="1" dirty="0">
                <a:solidFill>
                  <a:srgbClr val="FF0000"/>
                </a:solidFill>
              </a:rPr>
              <a:t>按顺序</a:t>
            </a:r>
            <a:r>
              <a:rPr lang="zh-CN" altLang="en-US" dirty="0"/>
              <a:t>考察各个活动，选择第一个与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zh-CN" altLang="en-US" dirty="0"/>
              <a:t> </a:t>
            </a:r>
            <a:r>
              <a:rPr lang="en-US" altLang="zh-CN" b="1" i="1" dirty="0" err="1">
                <a:solidFill>
                  <a:schemeClr val="accent2"/>
                </a:solidFill>
              </a:rPr>
              <a:t>i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相容的</a:t>
            </a:r>
            <a:r>
              <a:rPr lang="zh-CN" altLang="en-US" b="1" dirty="0">
                <a:solidFill>
                  <a:schemeClr val="accent2"/>
                </a:solidFill>
              </a:rPr>
              <a:t>活动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chemeClr val="accent2"/>
                </a:solidFill>
              </a:rPr>
              <a:t>j</a:t>
            </a:r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301208"/>
            <a:ext cx="6072230" cy="107721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n-ea"/>
              </a:rPr>
              <a:t>每次选择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与现有活动相容</a:t>
            </a:r>
            <a:r>
              <a:rPr lang="zh-CN" altLang="en-US" sz="3200" dirty="0">
                <a:solidFill>
                  <a:schemeClr val="accent2"/>
                </a:solidFill>
                <a:latin typeface="+mn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结束时间最早</a:t>
            </a:r>
            <a:r>
              <a:rPr lang="zh-CN" altLang="en-US" sz="3200" dirty="0">
                <a:solidFill>
                  <a:schemeClr val="accent2"/>
                </a:solidFill>
                <a:latin typeface="+mn-ea"/>
              </a:rPr>
              <a:t>的活动</a:t>
            </a:r>
            <a:endParaRPr lang="en-US" altLang="zh-CN" sz="3200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hapter2a(new)">
  <a:themeElements>
    <a:clrScheme name="chapter2a(ne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a(new)">
      <a:majorFont>
        <a:latin typeface="Impact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chapter2a(ne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a(ne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3--Veron</Template>
  <TotalTime>3019</TotalTime>
  <Words>4816</Words>
  <Application>Microsoft Office PowerPoint</Application>
  <PresentationFormat>全屏显示(4:3)</PresentationFormat>
  <Paragraphs>742</Paragraphs>
  <Slides>67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ZapfDingbats</vt:lpstr>
      <vt:lpstr>黑体</vt:lpstr>
      <vt:lpstr>楷体_GB2312</vt:lpstr>
      <vt:lpstr>宋体</vt:lpstr>
      <vt:lpstr>Arial</vt:lpstr>
      <vt:lpstr>Calibri</vt:lpstr>
      <vt:lpstr>Impact</vt:lpstr>
      <vt:lpstr>Times New Roman</vt:lpstr>
      <vt:lpstr>Verdana</vt:lpstr>
      <vt:lpstr>Wingdings</vt:lpstr>
      <vt:lpstr>chapter2a(new)</vt:lpstr>
      <vt:lpstr>Equation</vt:lpstr>
      <vt:lpstr>贪心算法</vt:lpstr>
      <vt:lpstr>内容</vt:lpstr>
      <vt:lpstr>贪心算法的基本概念</vt:lpstr>
      <vt:lpstr>贪心算法的基本概念</vt:lpstr>
      <vt:lpstr>贪心算法的基本概念</vt:lpstr>
      <vt:lpstr>贪心算法的基本概念</vt:lpstr>
      <vt:lpstr>活动安排问题</vt:lpstr>
      <vt:lpstr>活动安排问题</vt:lpstr>
      <vt:lpstr>活动安排问题</vt:lpstr>
      <vt:lpstr>活动安排问题</vt:lpstr>
      <vt:lpstr>活动安排问题</vt:lpstr>
      <vt:lpstr>活动安排问题</vt:lpstr>
      <vt:lpstr>活动安排问题</vt:lpstr>
      <vt:lpstr>活动安排问题</vt:lpstr>
      <vt:lpstr>贪心算法获得最优解的基本条件</vt:lpstr>
      <vt:lpstr>最优装载问题</vt:lpstr>
      <vt:lpstr>最优装载问题</vt:lpstr>
      <vt:lpstr>最优装载问题</vt:lpstr>
      <vt:lpstr>最优装载问题</vt:lpstr>
      <vt:lpstr>最优装载问题</vt:lpstr>
      <vt:lpstr>哈夫曼编码</vt:lpstr>
      <vt:lpstr>哈夫曼编码</vt:lpstr>
      <vt:lpstr>哈夫曼编码</vt:lpstr>
      <vt:lpstr>哈夫曼编码</vt:lpstr>
      <vt:lpstr>哈夫曼编码</vt:lpstr>
      <vt:lpstr>哈夫曼编码问题</vt:lpstr>
      <vt:lpstr>哈夫曼编码问题</vt:lpstr>
      <vt:lpstr>哈夫曼编码问题</vt:lpstr>
      <vt:lpstr>哈夫曼编码问题</vt:lpstr>
      <vt:lpstr>哈夫曼编码问题</vt:lpstr>
      <vt:lpstr>哈夫曼编码问题</vt:lpstr>
      <vt:lpstr>哈夫曼编码问题</vt:lpstr>
      <vt:lpstr>哈夫曼编码问题</vt:lpstr>
      <vt:lpstr>贪心算法的证明</vt:lpstr>
      <vt:lpstr>贪心算法的证明</vt:lpstr>
      <vt:lpstr>贪心算法与动态规划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多机调度问题</vt:lpstr>
      <vt:lpstr>多机调度问题</vt:lpstr>
      <vt:lpstr>多机调度问题</vt:lpstr>
      <vt:lpstr>多机调度问题</vt:lpstr>
      <vt:lpstr>多机调度问题</vt:lpstr>
      <vt:lpstr>多机调度问题</vt:lpstr>
      <vt:lpstr>多机调度问题</vt:lpstr>
      <vt:lpstr>多机调度问题</vt:lpstr>
      <vt:lpstr>第四章完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宋 洪涛</cp:lastModifiedBy>
  <cp:revision>322</cp:revision>
  <dcterms:modified xsi:type="dcterms:W3CDTF">2020-10-21T12:53:38Z</dcterms:modified>
</cp:coreProperties>
</file>