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57" r:id="rId3"/>
    <p:sldId id="258" r:id="rId4"/>
    <p:sldId id="260" r:id="rId5"/>
    <p:sldId id="259" r:id="rId6"/>
    <p:sldId id="261" r:id="rId7"/>
    <p:sldId id="273" r:id="rId8"/>
    <p:sldId id="263" r:id="rId9"/>
    <p:sldId id="264" r:id="rId10"/>
    <p:sldId id="307" r:id="rId11"/>
    <p:sldId id="308" r:id="rId12"/>
    <p:sldId id="279" r:id="rId13"/>
    <p:sldId id="268" r:id="rId14"/>
    <p:sldId id="270" r:id="rId15"/>
    <p:sldId id="272" r:id="rId16"/>
    <p:sldId id="283" r:id="rId17"/>
    <p:sldId id="284" r:id="rId18"/>
    <p:sldId id="285" r:id="rId19"/>
    <p:sldId id="286" r:id="rId20"/>
    <p:sldId id="274" r:id="rId21"/>
    <p:sldId id="325" r:id="rId22"/>
    <p:sldId id="269" r:id="rId23"/>
    <p:sldId id="275" r:id="rId24"/>
    <p:sldId id="276" r:id="rId25"/>
    <p:sldId id="277" r:id="rId26"/>
    <p:sldId id="280" r:id="rId27"/>
    <p:sldId id="278" r:id="rId28"/>
    <p:sldId id="281" r:id="rId29"/>
    <p:sldId id="282" r:id="rId30"/>
    <p:sldId id="290" r:id="rId31"/>
    <p:sldId id="287" r:id="rId32"/>
    <p:sldId id="288" r:id="rId33"/>
    <p:sldId id="289" r:id="rId34"/>
    <p:sldId id="292" r:id="rId35"/>
    <p:sldId id="291" r:id="rId36"/>
    <p:sldId id="293" r:id="rId37"/>
    <p:sldId id="296" r:id="rId38"/>
    <p:sldId id="294" r:id="rId39"/>
    <p:sldId id="295" r:id="rId40"/>
    <p:sldId id="298" r:id="rId41"/>
    <p:sldId id="297" r:id="rId42"/>
    <p:sldId id="299" r:id="rId43"/>
    <p:sldId id="300" r:id="rId44"/>
    <p:sldId id="301" r:id="rId45"/>
    <p:sldId id="302" r:id="rId46"/>
    <p:sldId id="303" r:id="rId47"/>
    <p:sldId id="305" r:id="rId48"/>
    <p:sldId id="304" r:id="rId49"/>
    <p:sldId id="306" r:id="rId50"/>
    <p:sldId id="309" r:id="rId51"/>
    <p:sldId id="310" r:id="rId52"/>
    <p:sldId id="312" r:id="rId53"/>
    <p:sldId id="311" r:id="rId54"/>
    <p:sldId id="313" r:id="rId55"/>
    <p:sldId id="314" r:id="rId56"/>
    <p:sldId id="315" r:id="rId57"/>
    <p:sldId id="317" r:id="rId58"/>
    <p:sldId id="323" r:id="rId59"/>
    <p:sldId id="322" r:id="rId60"/>
    <p:sldId id="324" r:id="rId61"/>
    <p:sldId id="320" r:id="rId62"/>
    <p:sldId id="321"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85" d="100"/>
          <a:sy n="85" d="100"/>
        </p:scale>
        <p:origin x="182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2A9E95-05EA-42DB-8FF5-7794B440E677}" type="datetimeFigureOut">
              <a:rPr lang="zh-CN" altLang="en-US" smtClean="0"/>
              <a:pPr/>
              <a:t>2020/10/25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BCCF9-2F05-46A5-8FCB-0FEBA3F63172}" type="slidenum">
              <a:rPr lang="zh-CN" altLang="en-US" smtClean="0"/>
              <a:pPr/>
              <a:t>‹#›</a:t>
            </a:fld>
            <a:endParaRPr lang="zh-CN" altLang="en-US"/>
          </a:p>
        </p:txBody>
      </p:sp>
    </p:spTree>
    <p:extLst>
      <p:ext uri="{BB962C8B-B14F-4D97-AF65-F5344CB8AC3E}">
        <p14:creationId xmlns:p14="http://schemas.microsoft.com/office/powerpoint/2010/main" val="16238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批作业调度和多机调度注意不是一个问题</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a:t>
            </a:fld>
            <a:endParaRPr lang="zh-CN" altLang="en-US"/>
          </a:p>
        </p:txBody>
      </p:sp>
    </p:spTree>
    <p:extLst>
      <p:ext uri="{BB962C8B-B14F-4D97-AF65-F5344CB8AC3E}">
        <p14:creationId xmlns:p14="http://schemas.microsoft.com/office/powerpoint/2010/main" val="1925108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递归函数 理解函数是干嘛用的 当</a:t>
            </a:r>
            <a:r>
              <a:rPr lang="en-US" altLang="zh-CN" dirty="0"/>
              <a:t>x0-xt-1 </a:t>
            </a:r>
            <a:r>
              <a:rPr lang="zh-CN" altLang="en-US" dirty="0"/>
              <a:t>都已经固定，那么剩下的位置从</a:t>
            </a:r>
            <a:r>
              <a:rPr lang="en-US" altLang="zh-CN" dirty="0" err="1"/>
              <a:t>xt</a:t>
            </a:r>
            <a:r>
              <a:rPr lang="en-US" altLang="zh-CN" baseline="0" dirty="0"/>
              <a:t> </a:t>
            </a:r>
            <a:r>
              <a:rPr lang="zh-CN" altLang="en-US" baseline="0" dirty="0"/>
              <a:t>开始 和后面每个位置上的数据都交换位置，并判断是否小于得到的最优值，如果可能得到更好的解，那么固定该位置，递归调用</a:t>
            </a:r>
            <a:r>
              <a:rPr lang="en-US" altLang="zh-CN" baseline="0" dirty="0"/>
              <a:t>t+1,</a:t>
            </a:r>
            <a:r>
              <a:rPr lang="zh-CN" altLang="en-US" baseline="0" dirty="0"/>
              <a:t>如果不能得到更好的解，继续交换并判断。 值得注意的是，当前最优解是不断变化的。 需要理解递归的返回，很明显如果调用</a:t>
            </a:r>
            <a:r>
              <a:rPr lang="en-US" altLang="zh-CN" baseline="0" dirty="0"/>
              <a:t>backtrack(1) </a:t>
            </a:r>
            <a:r>
              <a:rPr lang="zh-CN" altLang="en-US" baseline="0" dirty="0"/>
              <a:t>直接可以纵深到</a:t>
            </a:r>
            <a:r>
              <a:rPr lang="en-US" altLang="zh-CN" baseline="0" dirty="0"/>
              <a:t>Backtrack(n)</a:t>
            </a:r>
            <a:r>
              <a:rPr lang="zh-CN" altLang="en-US" baseline="0" dirty="0"/>
              <a:t>得到</a:t>
            </a:r>
            <a:r>
              <a:rPr lang="en-US" altLang="zh-CN" baseline="0" dirty="0"/>
              <a:t>1234…n</a:t>
            </a:r>
            <a:r>
              <a:rPr lang="zh-CN" altLang="en-US" baseline="0" dirty="0"/>
              <a:t>这个解，然后在</a:t>
            </a:r>
            <a:r>
              <a:rPr lang="en-US" altLang="zh-CN" baseline="0" dirty="0"/>
              <a:t>backtrack(n+1)</a:t>
            </a:r>
            <a:r>
              <a:rPr lang="zh-CN" altLang="en-US" baseline="0" dirty="0"/>
              <a:t>输出这个解。返回到</a:t>
            </a:r>
            <a:r>
              <a:rPr lang="en-US" altLang="zh-CN" baseline="0" dirty="0"/>
              <a:t>backtrack(n-1)</a:t>
            </a:r>
            <a:r>
              <a:rPr lang="zh-CN" altLang="en-US" baseline="0" dirty="0"/>
              <a:t>时执行循环的第二次 </a:t>
            </a:r>
            <a:r>
              <a:rPr lang="en-US" altLang="zh-CN" baseline="0" dirty="0"/>
              <a:t>t =n-1</a:t>
            </a:r>
            <a:r>
              <a:rPr lang="zh-CN" altLang="en-US" baseline="0" dirty="0"/>
              <a:t>，</a:t>
            </a:r>
            <a:r>
              <a:rPr lang="en-US" altLang="zh-CN" baseline="0" dirty="0"/>
              <a:t> </a:t>
            </a:r>
            <a:r>
              <a:rPr lang="en-US" altLang="zh-CN" baseline="0" dirty="0" err="1"/>
              <a:t>i</a:t>
            </a:r>
            <a:r>
              <a:rPr lang="en-US" altLang="zh-CN" baseline="0" dirty="0"/>
              <a:t>=n </a:t>
            </a:r>
            <a:r>
              <a:rPr lang="zh-CN" altLang="en-US" baseline="0" dirty="0"/>
              <a:t>的</a:t>
            </a:r>
            <a:r>
              <a:rPr lang="en-US" altLang="zh-CN" baseline="0" dirty="0"/>
              <a:t>swap</a:t>
            </a:r>
            <a:r>
              <a:rPr lang="zh-CN" altLang="en-US" baseline="0" dirty="0"/>
              <a:t>，即交换</a:t>
            </a:r>
            <a:r>
              <a:rPr lang="en-US" altLang="zh-CN" baseline="0" dirty="0"/>
              <a:t>x[n-1]</a:t>
            </a:r>
            <a:r>
              <a:rPr lang="zh-CN" altLang="en-US" baseline="0" dirty="0"/>
              <a:t>和</a:t>
            </a:r>
            <a:r>
              <a:rPr lang="en-US" altLang="zh-CN" baseline="0" dirty="0"/>
              <a:t>x[n],</a:t>
            </a:r>
            <a:r>
              <a:rPr lang="zh-CN" altLang="en-US" baseline="0" dirty="0"/>
              <a:t>如果可能得到更好的解，继续纵深递归，如果不可以，交换回来从</a:t>
            </a:r>
            <a:r>
              <a:rPr lang="en-US" altLang="zh-CN" baseline="0" dirty="0"/>
              <a:t>backtrack(n-1)</a:t>
            </a:r>
            <a:r>
              <a:rPr lang="zh-CN" altLang="en-US" baseline="0" dirty="0"/>
              <a:t>返回，和树上的结点搜索是一样的。主要需要理解再每次递归调用，都需要循环和后面的每个元素进行交换。</a:t>
            </a:r>
            <a:endParaRPr lang="en-US" altLang="zh-CN" baseline="0"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28</a:t>
            </a:fld>
            <a:endParaRPr lang="zh-CN" altLang="en-US"/>
          </a:p>
        </p:txBody>
      </p:sp>
    </p:spTree>
    <p:extLst>
      <p:ext uri="{BB962C8B-B14F-4D97-AF65-F5344CB8AC3E}">
        <p14:creationId xmlns:p14="http://schemas.microsoft.com/office/powerpoint/2010/main" val="199396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t=1</a:t>
            </a:r>
            <a:r>
              <a:rPr lang="zh-CN" altLang="en-US" dirty="0"/>
              <a:t>，</a:t>
            </a:r>
            <a:r>
              <a:rPr lang="en-US" altLang="zh-CN" dirty="0"/>
              <a:t>y1</a:t>
            </a:r>
            <a:r>
              <a:rPr lang="en-US" altLang="zh-CN" baseline="0" dirty="0"/>
              <a:t> = 2</a:t>
            </a:r>
            <a:r>
              <a:rPr lang="zh-CN" altLang="en-US" baseline="0" dirty="0"/>
              <a:t>，交换 </a:t>
            </a:r>
            <a:r>
              <a:rPr lang="en-US" altLang="zh-CN" baseline="0" dirty="0"/>
              <a:t>x1 = 2</a:t>
            </a:r>
            <a:r>
              <a:rPr lang="zh-CN" altLang="en-US" baseline="0" dirty="0"/>
              <a:t>，</a:t>
            </a:r>
            <a:r>
              <a:rPr lang="en-US" altLang="zh-CN" baseline="0" dirty="0"/>
              <a:t>x2=1</a:t>
            </a:r>
            <a:r>
              <a:rPr lang="zh-CN" altLang="en-US" baseline="0" dirty="0"/>
              <a:t>； 还没超限，</a:t>
            </a:r>
            <a:r>
              <a:rPr lang="en-US" altLang="zh-CN" baseline="0" dirty="0"/>
              <a:t>t=2</a:t>
            </a:r>
            <a:r>
              <a:rPr lang="zh-CN" altLang="en-US" baseline="0" dirty="0"/>
              <a:t>，</a:t>
            </a:r>
            <a:r>
              <a:rPr lang="en-US" altLang="zh-CN" baseline="0" dirty="0"/>
              <a:t>y2 = 2</a:t>
            </a:r>
            <a:r>
              <a:rPr lang="zh-CN" altLang="en-US" baseline="0" dirty="0"/>
              <a:t>，</a:t>
            </a:r>
            <a:r>
              <a:rPr lang="en-US" altLang="zh-CN" baseline="0" dirty="0"/>
              <a:t>y2 = 3</a:t>
            </a:r>
            <a:r>
              <a:rPr lang="zh-CN" altLang="en-US" baseline="0" dirty="0"/>
              <a:t>，交换</a:t>
            </a:r>
            <a:r>
              <a:rPr lang="en-US" altLang="zh-CN" baseline="0" dirty="0"/>
              <a:t>x2</a:t>
            </a:r>
            <a:r>
              <a:rPr lang="zh-CN" altLang="en-US" baseline="0" dirty="0"/>
              <a:t>和</a:t>
            </a:r>
            <a:r>
              <a:rPr lang="en-US" altLang="zh-CN" baseline="0" dirty="0"/>
              <a:t>x3</a:t>
            </a:r>
            <a:r>
              <a:rPr lang="zh-CN" altLang="en-US" baseline="0" dirty="0"/>
              <a:t>，。。。。一直交换至</a:t>
            </a:r>
            <a:r>
              <a:rPr lang="en-US" altLang="zh-CN" baseline="0" dirty="0"/>
              <a:t>t=n</a:t>
            </a:r>
            <a:r>
              <a:rPr lang="zh-CN" altLang="en-US" baseline="0" dirty="0"/>
              <a:t>，并输出</a:t>
            </a:r>
            <a:r>
              <a:rPr lang="en-US" altLang="zh-CN" baseline="0" dirty="0"/>
              <a:t>x</a:t>
            </a:r>
            <a:r>
              <a:rPr lang="zh-CN" altLang="en-US" baseline="0" dirty="0"/>
              <a:t>。</a:t>
            </a:r>
            <a:endParaRPr lang="en-US" altLang="zh-CN" baseline="0" dirty="0"/>
          </a:p>
          <a:p>
            <a:r>
              <a:rPr lang="zh-CN" altLang="en-US" baseline="0" dirty="0"/>
              <a:t>如果中途长度大于最优值，那么交换回来，并</a:t>
            </a:r>
            <a:r>
              <a:rPr lang="en-US" altLang="zh-CN" baseline="0" dirty="0"/>
              <a:t>t-1</a:t>
            </a:r>
            <a:r>
              <a:rPr lang="zh-CN" altLang="en-US" baseline="0" dirty="0"/>
              <a:t>回溯</a:t>
            </a:r>
            <a:r>
              <a:rPr lang="en-US" altLang="zh-CN" baseline="0" dirty="0"/>
              <a:t>. </a:t>
            </a:r>
          </a:p>
          <a:p>
            <a:r>
              <a:rPr lang="zh-CN" altLang="en-US" baseline="0" dirty="0"/>
              <a:t>迭代算法的目的是消除递归，思路和执行过程是完全相同的。</a:t>
            </a:r>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29</a:t>
            </a:fld>
            <a:endParaRPr lang="zh-CN" altLang="en-US"/>
          </a:p>
        </p:txBody>
      </p:sp>
    </p:spTree>
    <p:extLst>
      <p:ext uri="{BB962C8B-B14F-4D97-AF65-F5344CB8AC3E}">
        <p14:creationId xmlns:p14="http://schemas.microsoft.com/office/powerpoint/2010/main" val="4214146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回溯法 也叫枚举法，将所有的解的可能性都列举出来，一般需要找到问题的所有解，也可以找到一个解停止或者从所有解中找到最优解。问题的解空间可以描述为一个解空间树。从根节点为活节点的扩展节点深一层搜索，在满足某种条件下，如果可以扩展即纵深，那么继续深一层，如果不能，即当前结点为不能扩展的死结点，返回到最近的活节点纵深搜索，知道全部节点都不能扩展。在算法的实现过程中，原理可以描述为在树上搜索，但实际没有树。主要理解递归函数表达的含义，当参数为</a:t>
            </a:r>
            <a:r>
              <a:rPr lang="en-US" altLang="zh-CN" dirty="0"/>
              <a:t>t</a:t>
            </a:r>
            <a:r>
              <a:rPr lang="zh-CN" altLang="en-US" dirty="0"/>
              <a:t>时，即当前解的</a:t>
            </a:r>
            <a:r>
              <a:rPr lang="en-US" altLang="zh-CN" dirty="0"/>
              <a:t>1</a:t>
            </a:r>
            <a:r>
              <a:rPr lang="zh-CN" altLang="en-US" dirty="0"/>
              <a:t>：</a:t>
            </a:r>
            <a:r>
              <a:rPr lang="en-US" altLang="zh-CN" dirty="0"/>
              <a:t>t-1</a:t>
            </a:r>
            <a:r>
              <a:rPr lang="zh-CN" altLang="en-US" dirty="0"/>
              <a:t>个元素已经确定。如果满足条件，确定</a:t>
            </a:r>
            <a:r>
              <a:rPr lang="en-US" altLang="zh-CN" dirty="0"/>
              <a:t>t</a:t>
            </a:r>
            <a:r>
              <a:rPr lang="zh-CN" altLang="en-US" dirty="0"/>
              <a:t>，递归调用</a:t>
            </a:r>
            <a:r>
              <a:rPr lang="en-US" altLang="zh-CN" dirty="0"/>
              <a:t>t-1</a:t>
            </a:r>
            <a:r>
              <a:rPr lang="zh-CN" altLang="en-US" dirty="0"/>
              <a:t>，如果不能满足，那么递归返回至</a:t>
            </a:r>
            <a:r>
              <a:rPr lang="en-US" altLang="zh-CN" dirty="0"/>
              <a:t>t-1</a:t>
            </a:r>
            <a:r>
              <a:rPr lang="zh-CN" altLang="en-US" dirty="0"/>
              <a:t>（即回溯），重新确定</a:t>
            </a:r>
            <a:r>
              <a:rPr lang="en-US" altLang="zh-CN" dirty="0"/>
              <a:t>t-1</a:t>
            </a:r>
            <a:r>
              <a:rPr lang="zh-CN" altLang="en-US" dirty="0"/>
              <a:t>，继续判断是否固定</a:t>
            </a:r>
            <a:r>
              <a:rPr lang="en-US" altLang="zh-CN" dirty="0"/>
              <a:t>t-1</a:t>
            </a:r>
            <a:r>
              <a:rPr lang="zh-CN" altLang="en-US" dirty="0"/>
              <a:t>。。。。</a:t>
            </a:r>
            <a:endParaRPr lang="en-US" altLang="zh-CN" dirty="0"/>
          </a:p>
          <a:p>
            <a:r>
              <a:rPr lang="zh-CN" altLang="en-US" dirty="0"/>
              <a:t>前面所说的条件包含约束和限界函数，当不满足条件时，在当前元素</a:t>
            </a:r>
            <a:r>
              <a:rPr lang="en-US" altLang="zh-CN" dirty="0"/>
              <a:t>t</a:t>
            </a:r>
            <a:r>
              <a:rPr lang="zh-CN" altLang="en-US" dirty="0"/>
              <a:t>的取值的情况下的所有情况均不可能，从解空间树上描述为剪掉以该元素为结点的子树，即剪枝策略。</a:t>
            </a:r>
          </a:p>
          <a:p>
            <a:r>
              <a:rPr lang="zh-CN" altLang="en-US" dirty="0"/>
              <a:t>根据解的特性，分为子集树解空间和排列数解空间。子集树：解中的不同元素可以相等，为</a:t>
            </a:r>
            <a:r>
              <a:rPr lang="en-US" altLang="zh-CN" dirty="0"/>
              <a:t>0</a:t>
            </a:r>
            <a:r>
              <a:rPr lang="zh-CN" altLang="en-US" dirty="0"/>
              <a:t>或</a:t>
            </a:r>
            <a:r>
              <a:rPr lang="en-US" altLang="zh-CN" dirty="0"/>
              <a:t>1</a:t>
            </a:r>
            <a:r>
              <a:rPr lang="zh-CN" altLang="en-US" dirty="0"/>
              <a:t>，或者多种取值</a:t>
            </a:r>
            <a:r>
              <a:rPr lang="en-US" altLang="zh-CN" dirty="0"/>
              <a:t>.</a:t>
            </a:r>
            <a:r>
              <a:rPr lang="en-US" altLang="zh-CN" baseline="0" dirty="0"/>
              <a:t>  </a:t>
            </a:r>
            <a:r>
              <a:rPr lang="zh-CN" altLang="en-US" dirty="0"/>
              <a:t>排列树：解中的不同元素不可以相等，当前处理的元素取值个数等于</a:t>
            </a:r>
            <a:r>
              <a:rPr lang="en-US" altLang="zh-CN" dirty="0"/>
              <a:t>n-</a:t>
            </a:r>
            <a:r>
              <a:rPr lang="zh-CN" altLang="en-US" dirty="0"/>
              <a:t>已经固定的元素个数解的个数决定着对于当前元素的处理的循环次数，实际决定了算法的时间复杂度。</a:t>
            </a:r>
          </a:p>
          <a:p>
            <a:r>
              <a:rPr lang="zh-CN" altLang="en-US" dirty="0"/>
              <a:t>从上面，可以确定搜索子集树和排列树的算法框架。框架固定后，最重要是约束函数和限界进行剪枝，如何确定约束函数和限界函数，及考虑他们的时间复杂性后分析算法的整体时间复杂性是必要的。</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30</a:t>
            </a:fld>
            <a:endParaRPr lang="zh-CN" altLang="en-US"/>
          </a:p>
        </p:txBody>
      </p:sp>
    </p:spTree>
    <p:extLst>
      <p:ext uri="{BB962C8B-B14F-4D97-AF65-F5344CB8AC3E}">
        <p14:creationId xmlns:p14="http://schemas.microsoft.com/office/powerpoint/2010/main" val="1312495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31</a:t>
            </a:fld>
            <a:endParaRPr lang="zh-CN" altLang="en-US"/>
          </a:p>
        </p:txBody>
      </p:sp>
    </p:spTree>
    <p:extLst>
      <p:ext uri="{BB962C8B-B14F-4D97-AF65-F5344CB8AC3E}">
        <p14:creationId xmlns:p14="http://schemas.microsoft.com/office/powerpoint/2010/main" val="395912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子集和，判断是否有一个子集等于其中一个船</a:t>
            </a:r>
            <a:r>
              <a:rPr lang="zh-CN" altLang="en-US" baseline="0" dirty="0"/>
              <a:t>  如果没有，怎么都装不进去</a:t>
            </a:r>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35</a:t>
            </a:fld>
            <a:endParaRPr lang="zh-CN" altLang="en-US"/>
          </a:p>
        </p:txBody>
      </p:sp>
    </p:spTree>
    <p:extLst>
      <p:ext uri="{BB962C8B-B14F-4D97-AF65-F5344CB8AC3E}">
        <p14:creationId xmlns:p14="http://schemas.microsoft.com/office/powerpoint/2010/main" val="82741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1.</a:t>
            </a:r>
            <a:r>
              <a:rPr lang="zh-CN" altLang="en-US" baseline="0" dirty="0"/>
              <a:t>如果存在一个解，但是第一艘船还没有尽可能装满（假设还剩下</a:t>
            </a:r>
            <a:r>
              <a:rPr lang="en-US" altLang="zh-CN" baseline="0" dirty="0"/>
              <a:t>c</a:t>
            </a:r>
            <a:r>
              <a:rPr lang="zh-CN" altLang="en-US" baseline="0" dirty="0"/>
              <a:t>，说明存在第二艘穿上某个物品比第一艘船上的某个物品多不大于</a:t>
            </a:r>
            <a:r>
              <a:rPr lang="en-US" altLang="zh-CN" baseline="0" dirty="0"/>
              <a:t>c</a:t>
            </a:r>
            <a:r>
              <a:rPr lang="zh-CN" altLang="en-US" baseline="0" dirty="0"/>
              <a:t>的重量），那么将这两个物品交换后的方案一定是解。</a:t>
            </a:r>
            <a:endParaRPr lang="en-US" altLang="zh-CN" baseline="0" dirty="0"/>
          </a:p>
          <a:p>
            <a:pPr marL="0" indent="0">
              <a:buNone/>
            </a:pPr>
            <a:r>
              <a:rPr lang="en-US" altLang="zh-CN" baseline="0" dirty="0"/>
              <a:t>2.</a:t>
            </a:r>
            <a:r>
              <a:rPr lang="zh-CN" altLang="en-US" baseline="0" dirty="0"/>
              <a:t>假设第一艘已经装的尽可能满了（还剩下</a:t>
            </a:r>
            <a:r>
              <a:rPr lang="en-US" altLang="zh-CN" baseline="0" dirty="0"/>
              <a:t>c</a:t>
            </a:r>
            <a:r>
              <a:rPr lang="zh-CN" altLang="en-US" baseline="0" dirty="0"/>
              <a:t>），说明剩下的任意物品与第一艘船上的物品交换的话，都会使得第一艘船超载，如果这样剩下的物品还不能装入第二艘船，那么肯定没有其它解。</a:t>
            </a:r>
            <a:endParaRPr lang="en-US" altLang="zh-CN" baseline="0" dirty="0"/>
          </a:p>
          <a:p>
            <a:endParaRPr lang="en-US" altLang="zh-CN" baseline="0"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36</a:t>
            </a:fld>
            <a:endParaRPr lang="zh-CN" altLang="en-US"/>
          </a:p>
        </p:txBody>
      </p:sp>
    </p:spTree>
    <p:extLst>
      <p:ext uri="{BB962C8B-B14F-4D97-AF65-F5344CB8AC3E}">
        <p14:creationId xmlns:p14="http://schemas.microsoft.com/office/powerpoint/2010/main" val="2412877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Bestc</a:t>
            </a:r>
            <a:r>
              <a:rPr lang="en-US" altLang="zh-CN" dirty="0"/>
              <a:t> </a:t>
            </a:r>
            <a:r>
              <a:rPr lang="zh-CN" altLang="en-US" dirty="0"/>
              <a:t>当前最优载重量，初始为</a:t>
            </a:r>
            <a:r>
              <a:rPr lang="en-US" altLang="zh-CN" dirty="0"/>
              <a:t>0</a:t>
            </a:r>
            <a:r>
              <a:rPr lang="zh-CN" altLang="en-US" dirty="0"/>
              <a:t>。    </a:t>
            </a:r>
            <a:r>
              <a:rPr lang="en-US" altLang="zh-CN" dirty="0"/>
              <a:t>t+1</a:t>
            </a:r>
            <a:r>
              <a:rPr lang="zh-CN" altLang="en-US" dirty="0"/>
              <a:t>后的</a:t>
            </a:r>
            <a:r>
              <a:rPr lang="en-US" altLang="zh-CN" dirty="0" err="1"/>
              <a:t>wi</a:t>
            </a:r>
            <a:r>
              <a:rPr lang="zh-CN" altLang="en-US" dirty="0"/>
              <a:t>和是剩余的集装箱重量，即装载完的</a:t>
            </a:r>
            <a:r>
              <a:rPr lang="en-US" altLang="zh-CN" dirty="0"/>
              <a:t>+</a:t>
            </a:r>
            <a:r>
              <a:rPr lang="zh-CN" altLang="en-US" dirty="0"/>
              <a:t>剩余的要大于当前得到的最优装载重量，即还可以往里装。否则即使把后面的所有都装进去也达不到最优值。</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39</a:t>
            </a:fld>
            <a:endParaRPr lang="zh-CN" altLang="en-US"/>
          </a:p>
        </p:txBody>
      </p:sp>
    </p:spTree>
    <p:extLst>
      <p:ext uri="{BB962C8B-B14F-4D97-AF65-F5344CB8AC3E}">
        <p14:creationId xmlns:p14="http://schemas.microsoft.com/office/powerpoint/2010/main" val="3181830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41</a:t>
            </a:fld>
            <a:endParaRPr lang="zh-CN" altLang="en-US"/>
          </a:p>
        </p:txBody>
      </p:sp>
    </p:spTree>
    <p:extLst>
      <p:ext uri="{BB962C8B-B14F-4D97-AF65-F5344CB8AC3E}">
        <p14:creationId xmlns:p14="http://schemas.microsoft.com/office/powerpoint/2010/main" val="139779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斜线：正方形的对角线</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48</a:t>
            </a:fld>
            <a:endParaRPr lang="zh-CN" altLang="en-US"/>
          </a:p>
        </p:txBody>
      </p:sp>
    </p:spTree>
    <p:extLst>
      <p:ext uri="{BB962C8B-B14F-4D97-AF65-F5344CB8AC3E}">
        <p14:creationId xmlns:p14="http://schemas.microsoft.com/office/powerpoint/2010/main" val="3303565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917BCCF9-2F05-46A5-8FCB-0FEBA3F63172}" type="slidenum">
              <a:rPr lang="zh-CN" altLang="en-US" smtClean="0"/>
              <a:pPr/>
              <a:t>50</a:t>
            </a:fld>
            <a:endParaRPr lang="zh-CN" altLang="en-US"/>
          </a:p>
        </p:txBody>
      </p:sp>
    </p:spTree>
    <p:extLst>
      <p:ext uri="{BB962C8B-B14F-4D97-AF65-F5344CB8AC3E}">
        <p14:creationId xmlns:p14="http://schemas.microsoft.com/office/powerpoint/2010/main" val="303825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n</a:t>
            </a:r>
            <a:r>
              <a:rPr lang="zh-CN" altLang="en-US" dirty="0"/>
              <a:t>种可选物品的</a:t>
            </a:r>
            <a:r>
              <a:rPr lang="en-US" altLang="zh-CN" dirty="0"/>
              <a:t>01</a:t>
            </a:r>
            <a:r>
              <a:rPr lang="zh-CN" altLang="en-US" dirty="0"/>
              <a:t>背包问题</a:t>
            </a:r>
            <a:r>
              <a:rPr lang="zh-CN" altLang="en-US" baseline="0" dirty="0"/>
              <a:t> 其解空间是长度为</a:t>
            </a:r>
            <a:r>
              <a:rPr lang="en-US" altLang="zh-CN" baseline="0" dirty="0"/>
              <a:t>n</a:t>
            </a:r>
            <a:r>
              <a:rPr lang="zh-CN" altLang="en-US" baseline="0" dirty="0"/>
              <a:t>的</a:t>
            </a:r>
            <a:r>
              <a:rPr lang="en-US" altLang="zh-CN" baseline="0" dirty="0"/>
              <a:t>01</a:t>
            </a:r>
            <a:r>
              <a:rPr lang="zh-CN" altLang="en-US" baseline="0" dirty="0"/>
              <a:t>向量</a:t>
            </a:r>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9</a:t>
            </a:fld>
            <a:endParaRPr lang="zh-CN" altLang="en-US"/>
          </a:p>
        </p:txBody>
      </p:sp>
    </p:spTree>
    <p:extLst>
      <p:ext uri="{BB962C8B-B14F-4D97-AF65-F5344CB8AC3E}">
        <p14:creationId xmlns:p14="http://schemas.microsoft.com/office/powerpoint/2010/main" val="1663968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zh-CN" altLang="en-US" i="1" dirty="0"/>
              <a:t>与前面每个</a:t>
            </a:r>
            <a:r>
              <a:rPr lang="en-US" altLang="zh-CN" i="1" dirty="0"/>
              <a:t>Q</a:t>
            </a:r>
            <a:r>
              <a:rPr lang="zh-CN" altLang="en-US" i="1" dirty="0"/>
              <a:t>都不在一个斜线上</a:t>
            </a:r>
            <a:r>
              <a:rPr lang="zh-CN" altLang="en-US" dirty="0"/>
              <a:t>）</a:t>
            </a:r>
            <a:endParaRPr lang="en-US" altLang="zh-CN" dirty="0"/>
          </a:p>
          <a:p>
            <a:pPr algn="l">
              <a:buFont typeface="Arial" panose="020B0604020202020204" pitchFamily="34" charset="0"/>
              <a:buChar char="•"/>
            </a:pPr>
            <a:r>
              <a:rPr lang="pt-BR" altLang="zh-CN" b="0" i="0" dirty="0">
                <a:effectLst/>
                <a:latin typeface="-apple-system"/>
              </a:rPr>
              <a:t>O(p(n) * n!)</a:t>
            </a:r>
          </a:p>
          <a:p>
            <a:pPr algn="l">
              <a:buFont typeface="Arial" panose="020B0604020202020204" pitchFamily="34" charset="0"/>
              <a:buChar char="•"/>
            </a:pPr>
            <a:r>
              <a:rPr lang="pt-BR" altLang="zh-CN" b="0" i="0" dirty="0">
                <a:effectLst/>
                <a:latin typeface="-apple-system"/>
              </a:rPr>
              <a:t>O(p(n) * 2</a:t>
            </a:r>
            <a:r>
              <a:rPr lang="pt-BR" altLang="zh-CN" b="0" i="0" baseline="30000" dirty="0">
                <a:effectLst/>
                <a:latin typeface="-apple-system"/>
              </a:rPr>
              <a:t>n</a:t>
            </a:r>
            <a:r>
              <a:rPr lang="pt-BR" altLang="zh-CN" b="0" i="0" dirty="0">
                <a:effectLst/>
                <a:latin typeface="-apple-system"/>
              </a:rPr>
              <a:t>)</a:t>
            </a:r>
          </a:p>
          <a:p>
            <a:pPr algn="l">
              <a:buFont typeface="Arial" panose="020B0604020202020204" pitchFamily="34" charset="0"/>
              <a:buChar char="•"/>
            </a:pPr>
            <a:r>
              <a:rPr lang="pt-BR" altLang="zh-CN" b="0" i="0" dirty="0">
                <a:effectLst/>
                <a:latin typeface="-apple-system"/>
              </a:rPr>
              <a:t>O(p(n) * n</a:t>
            </a:r>
            <a:r>
              <a:rPr lang="pt-BR" altLang="zh-CN" b="0" i="0" baseline="30000" dirty="0">
                <a:effectLst/>
                <a:latin typeface="-apple-system"/>
              </a:rPr>
              <a:t>n</a:t>
            </a:r>
            <a:r>
              <a:rPr lang="pt-BR" altLang="zh-CN" b="0" i="0" dirty="0">
                <a:effectLst/>
                <a:latin typeface="-apple-system"/>
              </a:rPr>
              <a:t>)</a:t>
            </a:r>
          </a:p>
          <a:p>
            <a:r>
              <a:rPr lang="en-US" altLang="zh-CN" b="0" i="0" dirty="0">
                <a:solidFill>
                  <a:srgbClr val="4D4D4D"/>
                </a:solidFill>
                <a:effectLst/>
                <a:latin typeface="-apple-system"/>
              </a:rPr>
              <a:t>n!(</a:t>
            </a:r>
            <a:r>
              <a:rPr lang="zh-CN" altLang="en-US" b="0" i="0" dirty="0">
                <a:solidFill>
                  <a:srgbClr val="4D4D4D"/>
                </a:solidFill>
                <a:effectLst/>
                <a:latin typeface="-apple-system"/>
              </a:rPr>
              <a:t>排列树</a:t>
            </a:r>
            <a:r>
              <a:rPr lang="en-US" altLang="zh-CN" b="0" i="0" dirty="0">
                <a:solidFill>
                  <a:srgbClr val="4D4D4D"/>
                </a:solidFill>
                <a:effectLst/>
                <a:latin typeface="-apple-system"/>
              </a:rPr>
              <a:t>)</a:t>
            </a:r>
            <a:r>
              <a:rPr lang="zh-CN" altLang="en-US" b="0" i="0" dirty="0">
                <a:solidFill>
                  <a:srgbClr val="4D4D4D"/>
                </a:solidFill>
                <a:effectLst/>
                <a:latin typeface="-apple-system"/>
              </a:rPr>
              <a:t>、</a:t>
            </a:r>
            <a:r>
              <a:rPr lang="en-US" altLang="zh-CN" b="0" i="0" dirty="0">
                <a:solidFill>
                  <a:srgbClr val="4D4D4D"/>
                </a:solidFill>
                <a:effectLst/>
                <a:latin typeface="-apple-system"/>
              </a:rPr>
              <a:t>a</a:t>
            </a:r>
            <a:r>
              <a:rPr lang="en-US" altLang="zh-CN" b="0" i="0" baseline="30000" dirty="0">
                <a:solidFill>
                  <a:srgbClr val="4D4D4D"/>
                </a:solidFill>
                <a:effectLst/>
                <a:latin typeface="-apple-system"/>
              </a:rPr>
              <a:t>n</a:t>
            </a:r>
            <a:r>
              <a:rPr lang="en-US" altLang="zh-CN" b="0" i="0" dirty="0">
                <a:solidFill>
                  <a:srgbClr val="4D4D4D"/>
                </a:solidFill>
                <a:effectLst/>
                <a:latin typeface="-apple-system"/>
              </a:rPr>
              <a:t>(</a:t>
            </a:r>
            <a:r>
              <a:rPr lang="zh-CN" altLang="en-US" b="0" i="0" dirty="0">
                <a:solidFill>
                  <a:srgbClr val="4D4D4D"/>
                </a:solidFill>
                <a:effectLst/>
                <a:latin typeface="-apple-system"/>
              </a:rPr>
              <a:t>子集树</a:t>
            </a:r>
            <a:r>
              <a:rPr lang="en-US" altLang="zh-CN" b="0" i="0" dirty="0">
                <a:solidFill>
                  <a:srgbClr val="4D4D4D"/>
                </a:solidFill>
                <a:effectLst/>
                <a:latin typeface="-apple-system"/>
              </a:rPr>
              <a:t>)</a:t>
            </a:r>
            <a:r>
              <a:rPr lang="zh-CN" altLang="en-US" b="0" i="0" dirty="0">
                <a:solidFill>
                  <a:srgbClr val="4D4D4D"/>
                </a:solidFill>
                <a:effectLst/>
                <a:latin typeface="-apple-system"/>
              </a:rPr>
              <a:t>和</a:t>
            </a:r>
            <a:r>
              <a:rPr lang="en-US" altLang="zh-CN" b="0" i="0" dirty="0" err="1">
                <a:solidFill>
                  <a:srgbClr val="4D4D4D"/>
                </a:solidFill>
                <a:effectLst/>
                <a:latin typeface="-apple-system"/>
              </a:rPr>
              <a:t>n</a:t>
            </a:r>
            <a:r>
              <a:rPr lang="en-US" altLang="zh-CN" b="0" i="0" baseline="30000" dirty="0" err="1">
                <a:solidFill>
                  <a:srgbClr val="4D4D4D"/>
                </a:solidFill>
                <a:effectLst/>
                <a:latin typeface="-apple-system"/>
              </a:rPr>
              <a:t>n</a:t>
            </a:r>
            <a:r>
              <a:rPr lang="en-US" altLang="zh-CN" b="0" i="0" dirty="0">
                <a:solidFill>
                  <a:srgbClr val="4D4D4D"/>
                </a:solidFill>
                <a:effectLst/>
                <a:latin typeface="-apple-system"/>
              </a:rPr>
              <a:t>(</a:t>
            </a:r>
            <a:r>
              <a:rPr lang="zh-CN" altLang="en-US" b="0" i="0" dirty="0">
                <a:solidFill>
                  <a:srgbClr val="4D4D4D"/>
                </a:solidFill>
                <a:effectLst/>
                <a:latin typeface="-apple-system"/>
              </a:rPr>
              <a:t>可复选的排列树</a:t>
            </a:r>
            <a:r>
              <a:rPr lang="en-US" altLang="zh-CN" b="0" i="0" dirty="0">
                <a:solidFill>
                  <a:srgbClr val="4D4D4D"/>
                </a:solidFill>
                <a:effectLst/>
                <a:latin typeface="-apple-system"/>
              </a:rPr>
              <a:t>)</a:t>
            </a:r>
            <a:r>
              <a:rPr lang="zh-CN" altLang="en-US" b="0" i="0" dirty="0">
                <a:solidFill>
                  <a:srgbClr val="4D4D4D"/>
                </a:solidFill>
                <a:effectLst/>
                <a:latin typeface="-apple-system"/>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51</a:t>
            </a:fld>
            <a:endParaRPr lang="zh-CN" altLang="en-US"/>
          </a:p>
        </p:txBody>
      </p:sp>
    </p:spTree>
    <p:extLst>
      <p:ext uri="{BB962C8B-B14F-4D97-AF65-F5344CB8AC3E}">
        <p14:creationId xmlns:p14="http://schemas.microsoft.com/office/powerpoint/2010/main" val="283521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个顶点</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54</a:t>
            </a:fld>
            <a:endParaRPr lang="zh-CN" altLang="en-US"/>
          </a:p>
        </p:txBody>
      </p:sp>
    </p:spTree>
    <p:extLst>
      <p:ext uri="{BB962C8B-B14F-4D97-AF65-F5344CB8AC3E}">
        <p14:creationId xmlns:p14="http://schemas.microsoft.com/office/powerpoint/2010/main" val="2274715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55</a:t>
            </a:fld>
            <a:endParaRPr lang="zh-CN" altLang="en-US"/>
          </a:p>
        </p:txBody>
      </p:sp>
    </p:spTree>
    <p:extLst>
      <p:ext uri="{BB962C8B-B14F-4D97-AF65-F5344CB8AC3E}">
        <p14:creationId xmlns:p14="http://schemas.microsoft.com/office/powerpoint/2010/main" val="3779107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A7E85DC-B114-4BDF-AC91-47A4E58D3C9E}" type="slidenum">
              <a:rPr lang="en-US" altLang="zh-CN"/>
              <a:pPr/>
              <a:t>61</a:t>
            </a:fld>
            <a:endParaRPr lang="en-US" altLang="zh-CN"/>
          </a:p>
        </p:txBody>
      </p:sp>
      <p:sp>
        <p:nvSpPr>
          <p:cNvPr id="77827" name="Rectangle 2"/>
          <p:cNvSpPr>
            <a:spLocks noGrp="1" noRot="1" noChangeAspect="1" noChangeArrowheads="1" noTextEdit="1"/>
          </p:cNvSpPr>
          <p:nvPr>
            <p:ph type="sldImg"/>
          </p:nvPr>
        </p:nvSpPr>
        <p:spPr>
          <a:ln cap="flat"/>
        </p:spPr>
      </p:sp>
      <p:sp>
        <p:nvSpPr>
          <p:cNvPr id="7782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892838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320F159-2A39-4B4B-ADCE-90C8F300ACFA}" type="slidenum">
              <a:rPr lang="en-US" altLang="zh-CN"/>
              <a:pPr/>
              <a:t>62</a:t>
            </a:fld>
            <a:endParaRPr lang="en-US" altLang="zh-CN"/>
          </a:p>
        </p:txBody>
      </p:sp>
      <p:sp>
        <p:nvSpPr>
          <p:cNvPr id="78851" name="Rectangle 2"/>
          <p:cNvSpPr>
            <a:spLocks noGrp="1" noRot="1" noChangeAspect="1" noChangeArrowheads="1" noTextEdit="1"/>
          </p:cNvSpPr>
          <p:nvPr>
            <p:ph type="sldImg"/>
          </p:nvPr>
        </p:nvSpPr>
        <p:spPr>
          <a:ln cap="flat"/>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1352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解空间树第</a:t>
            </a:r>
            <a:r>
              <a:rPr lang="en-US" altLang="zh-CN" dirty="0"/>
              <a:t>i+1</a:t>
            </a:r>
            <a:r>
              <a:rPr lang="zh-CN" altLang="en-US" dirty="0"/>
              <a:t>层到第</a:t>
            </a:r>
            <a:r>
              <a:rPr lang="en-US" altLang="zh-CN" dirty="0" err="1"/>
              <a:t>i</a:t>
            </a:r>
            <a:r>
              <a:rPr lang="zh-CN" altLang="en-US" dirty="0"/>
              <a:t>层给出变量的值</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11</a:t>
            </a:fld>
            <a:endParaRPr lang="zh-CN" altLang="en-US"/>
          </a:p>
        </p:txBody>
      </p:sp>
    </p:spTree>
    <p:extLst>
      <p:ext uri="{BB962C8B-B14F-4D97-AF65-F5344CB8AC3E}">
        <p14:creationId xmlns:p14="http://schemas.microsoft.com/office/powerpoint/2010/main" val="244337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背包问题 使用剪枝函数剪掉不可行解的子树，旅行商问题中当前解大于已经找到的最优解时，剪掉子树</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12</a:t>
            </a:fld>
            <a:endParaRPr lang="zh-CN" altLang="en-US"/>
          </a:p>
        </p:txBody>
      </p:sp>
    </p:spTree>
    <p:extLst>
      <p:ext uri="{BB962C8B-B14F-4D97-AF65-F5344CB8AC3E}">
        <p14:creationId xmlns:p14="http://schemas.microsoft.com/office/powerpoint/2010/main" val="37632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满足最优子结构性质</a:t>
            </a:r>
            <a:r>
              <a:rPr lang="en-US" altLang="zh-CN" dirty="0"/>
              <a:t>. </a:t>
            </a:r>
            <a:r>
              <a:rPr lang="zh-CN" altLang="en-US" dirty="0"/>
              <a:t>最重要理解</a:t>
            </a:r>
            <a:r>
              <a:rPr lang="en-US" altLang="zh-CN" dirty="0"/>
              <a:t>t</a:t>
            </a:r>
            <a:r>
              <a:rPr lang="zh-CN" altLang="en-US" dirty="0"/>
              <a:t>是什么。执行当前函数时 </a:t>
            </a:r>
            <a:r>
              <a:rPr lang="en-US" altLang="zh-CN" dirty="0"/>
              <a:t>1</a:t>
            </a:r>
            <a:r>
              <a:rPr lang="zh-CN" altLang="en-US" dirty="0"/>
              <a:t>：</a:t>
            </a:r>
            <a:r>
              <a:rPr lang="en-US" altLang="zh-CN" dirty="0"/>
              <a:t>t-1</a:t>
            </a:r>
            <a:r>
              <a:rPr lang="zh-CN" altLang="en-US" dirty="0"/>
              <a:t>的物品已经装入背包，这个解已经知道。在解空间树中，</a:t>
            </a:r>
            <a:r>
              <a:rPr lang="en-US" altLang="zh-CN" dirty="0"/>
              <a:t>t</a:t>
            </a:r>
            <a:r>
              <a:rPr lang="zh-CN" altLang="en-US" dirty="0"/>
              <a:t>代表当前搜索的结点深度。</a:t>
            </a:r>
            <a:r>
              <a:rPr lang="en-US" altLang="zh-CN" dirty="0"/>
              <a:t>t=1</a:t>
            </a:r>
            <a:r>
              <a:rPr lang="zh-CN" altLang="en-US" dirty="0"/>
              <a:t>，所有物品都没装，</a:t>
            </a:r>
            <a:r>
              <a:rPr lang="en-US" altLang="zh-CN" dirty="0"/>
              <a:t>t&gt;n</a:t>
            </a:r>
            <a:r>
              <a:rPr lang="zh-CN" altLang="en-US" dirty="0"/>
              <a:t>，即</a:t>
            </a:r>
            <a:r>
              <a:rPr lang="en-US" altLang="zh-CN" dirty="0"/>
              <a:t>1</a:t>
            </a:r>
            <a:r>
              <a:rPr lang="zh-CN" altLang="en-US" dirty="0"/>
              <a:t>：</a:t>
            </a:r>
            <a:r>
              <a:rPr lang="en-US" altLang="zh-CN" dirty="0"/>
              <a:t>n</a:t>
            </a:r>
            <a:r>
              <a:rPr lang="zh-CN" altLang="en-US" dirty="0"/>
              <a:t>的解已得到</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14</a:t>
            </a:fld>
            <a:endParaRPr lang="zh-CN" altLang="en-US"/>
          </a:p>
        </p:txBody>
      </p:sp>
    </p:spTree>
    <p:extLst>
      <p:ext uri="{BB962C8B-B14F-4D97-AF65-F5344CB8AC3E}">
        <p14:creationId xmlns:p14="http://schemas.microsoft.com/office/powerpoint/2010/main" val="252022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t</a:t>
            </a:r>
            <a:r>
              <a:rPr lang="zh-CN" altLang="en-US" dirty="0"/>
              <a:t>大于</a:t>
            </a:r>
            <a:r>
              <a:rPr lang="en-US" altLang="zh-CN" dirty="0"/>
              <a:t>n</a:t>
            </a:r>
            <a:r>
              <a:rPr lang="zh-CN" altLang="en-US" dirty="0"/>
              <a:t>，说明搜索到叶子节点，输出</a:t>
            </a:r>
            <a:r>
              <a:rPr lang="en-US" altLang="zh-CN" dirty="0"/>
              <a:t>x</a:t>
            </a:r>
            <a:r>
              <a:rPr lang="zh-CN" altLang="en-US" dirty="0"/>
              <a:t>，返回上一层。对上一层进行搜索，如果</a:t>
            </a:r>
            <a:r>
              <a:rPr lang="en-US" altLang="zh-CN" dirty="0"/>
              <a:t>x</a:t>
            </a:r>
            <a:r>
              <a:rPr lang="zh-CN" altLang="en-US" dirty="0"/>
              <a:t>（</a:t>
            </a:r>
            <a:r>
              <a:rPr lang="en-US" altLang="zh-CN" dirty="0"/>
              <a:t>t</a:t>
            </a:r>
            <a:r>
              <a:rPr lang="zh-CN" altLang="en-US" dirty="0"/>
              <a:t>）加完大于</a:t>
            </a:r>
            <a:r>
              <a:rPr lang="en-US" altLang="zh-CN" dirty="0"/>
              <a:t>1 </a:t>
            </a:r>
            <a:r>
              <a:rPr lang="zh-CN" altLang="en-US" dirty="0"/>
              <a:t>那么说明当前从分支</a:t>
            </a:r>
            <a:r>
              <a:rPr lang="en-US" altLang="zh-CN" dirty="0"/>
              <a:t>1</a:t>
            </a:r>
            <a:r>
              <a:rPr lang="zh-CN" altLang="en-US" dirty="0"/>
              <a:t>返回的，需要继续返回。如果加完是</a:t>
            </a:r>
            <a:r>
              <a:rPr lang="en-US" altLang="zh-CN" dirty="0"/>
              <a:t>1</a:t>
            </a:r>
            <a:r>
              <a:rPr lang="zh-CN" altLang="en-US" dirty="0"/>
              <a:t>，说明从</a:t>
            </a:r>
            <a:r>
              <a:rPr lang="en-US" altLang="zh-CN" dirty="0"/>
              <a:t>0</a:t>
            </a:r>
            <a:r>
              <a:rPr lang="zh-CN" altLang="en-US" dirty="0"/>
              <a:t>分支返回，判断是否深层搜索或者继续回溯。   迭代，每次都选择更好的解。</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15</a:t>
            </a:fld>
            <a:endParaRPr lang="zh-CN" altLang="en-US"/>
          </a:p>
        </p:txBody>
      </p:sp>
    </p:spTree>
    <p:extLst>
      <p:ext uri="{BB962C8B-B14F-4D97-AF65-F5344CB8AC3E}">
        <p14:creationId xmlns:p14="http://schemas.microsoft.com/office/powerpoint/2010/main" val="4257939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t</a:t>
            </a:r>
            <a:r>
              <a:rPr lang="zh-CN" altLang="en-US" dirty="0"/>
              <a:t>个物品</a:t>
            </a:r>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19</a:t>
            </a:fld>
            <a:endParaRPr lang="zh-CN" altLang="en-US"/>
          </a:p>
        </p:txBody>
      </p:sp>
    </p:spTree>
    <p:extLst>
      <p:ext uri="{BB962C8B-B14F-4D97-AF65-F5344CB8AC3E}">
        <p14:creationId xmlns:p14="http://schemas.microsoft.com/office/powerpoint/2010/main" val="201001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22</a:t>
            </a:fld>
            <a:endParaRPr lang="zh-CN" altLang="en-US"/>
          </a:p>
        </p:txBody>
      </p:sp>
    </p:spTree>
    <p:extLst>
      <p:ext uri="{BB962C8B-B14F-4D97-AF65-F5344CB8AC3E}">
        <p14:creationId xmlns:p14="http://schemas.microsoft.com/office/powerpoint/2010/main" val="1168161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起始点</a:t>
            </a:r>
            <a:r>
              <a:rPr lang="en-US" altLang="zh-CN" dirty="0"/>
              <a:t>+</a:t>
            </a:r>
            <a:r>
              <a:rPr lang="zh-CN" altLang="en-US" dirty="0"/>
              <a:t>除去起始点的其它点进行全排列</a:t>
            </a:r>
            <a:r>
              <a:rPr lang="en-US" altLang="zh-CN" dirty="0"/>
              <a:t>+</a:t>
            </a:r>
            <a:r>
              <a:rPr lang="zh-CN" altLang="en-US" dirty="0"/>
              <a:t>起始点</a:t>
            </a:r>
            <a:r>
              <a:rPr lang="zh-CN" altLang="en-US" baseline="0" dirty="0"/>
              <a:t> </a:t>
            </a:r>
            <a:r>
              <a:rPr lang="en-US" altLang="zh-CN" baseline="0" dirty="0"/>
              <a:t>= </a:t>
            </a:r>
            <a:r>
              <a:rPr lang="zh-CN" altLang="en-US" baseline="0" dirty="0"/>
              <a:t>解</a:t>
            </a:r>
            <a:endParaRPr lang="zh-CN" altLang="en-US" dirty="0"/>
          </a:p>
        </p:txBody>
      </p:sp>
      <p:sp>
        <p:nvSpPr>
          <p:cNvPr id="4" name="灯片编号占位符 3"/>
          <p:cNvSpPr>
            <a:spLocks noGrp="1"/>
          </p:cNvSpPr>
          <p:nvPr>
            <p:ph type="sldNum" sz="quarter" idx="10"/>
          </p:nvPr>
        </p:nvSpPr>
        <p:spPr/>
        <p:txBody>
          <a:bodyPr/>
          <a:lstStyle/>
          <a:p>
            <a:fld id="{917BCCF9-2F05-46A5-8FCB-0FEBA3F63172}" type="slidenum">
              <a:rPr lang="zh-CN" altLang="en-US" smtClean="0"/>
              <a:pPr/>
              <a:t>23</a:t>
            </a:fld>
            <a:endParaRPr lang="zh-CN" altLang="en-US"/>
          </a:p>
        </p:txBody>
      </p:sp>
    </p:spTree>
    <p:extLst>
      <p:ext uri="{BB962C8B-B14F-4D97-AF65-F5344CB8AC3E}">
        <p14:creationId xmlns:p14="http://schemas.microsoft.com/office/powerpoint/2010/main" val="312866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sz="4000" b="1">
                <a:latin typeface="黑体" pitchFamily="2" charset="-122"/>
                <a:ea typeface="黑体" pitchFamily="2"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196215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57340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8305800" y="6400800"/>
            <a:ext cx="457200" cy="4572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2"/>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0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DDDDDD"/>
          </a:fgClr>
          <a:bgClr>
            <a:schemeClr val="bg1"/>
          </a:bgClr>
        </a:patt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533400" y="1371600"/>
            <a:ext cx="777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5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C913308-F349-4B6D-A68A-DD1791B4A57B}" type="slidenum">
              <a:rPr lang="zh-CN" altLang="en-US" smtClean="0"/>
              <a:pPr/>
              <a:t>‹#›</a:t>
            </a:fld>
            <a:endParaRPr lang="zh-CN" altLang="en-US"/>
          </a:p>
        </p:txBody>
      </p:sp>
      <p:pic>
        <p:nvPicPr>
          <p:cNvPr id="23553" name="Picture 1" descr="D:\我的文档\My Pictures\hrbeu.gif"/>
          <p:cNvPicPr>
            <a:picLocks noChangeAspect="1" noChangeArrowheads="1"/>
          </p:cNvPicPr>
          <p:nvPr/>
        </p:nvPicPr>
        <p:blipFill>
          <a:blip r:embed="rId14"/>
          <a:srcRect/>
          <a:stretch>
            <a:fillRect/>
          </a:stretch>
        </p:blipFill>
        <p:spPr bwMode="auto">
          <a:xfrm>
            <a:off x="8109869" y="0"/>
            <a:ext cx="1034131" cy="13572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fontAlgn="base" hangingPunct="1">
        <a:spcBef>
          <a:spcPct val="0"/>
        </a:spcBef>
        <a:spcAft>
          <a:spcPct val="0"/>
        </a:spcAft>
        <a:defRPr sz="3600">
          <a:solidFill>
            <a:schemeClr val="accent2"/>
          </a:solidFill>
          <a:latin typeface="Times New Roman" pitchFamily="18" charset="0"/>
          <a:ea typeface="华文琥珀" pitchFamily="2" charset="-122"/>
          <a:cs typeface="Times New Roman" pitchFamily="18" charset="0"/>
        </a:defRPr>
      </a:lvl1pPr>
      <a:lvl2pPr algn="l" rtl="0" eaLnBrk="1" fontAlgn="base" hangingPunct="1">
        <a:spcBef>
          <a:spcPct val="0"/>
        </a:spcBef>
        <a:spcAft>
          <a:spcPct val="0"/>
        </a:spcAft>
        <a:defRPr sz="3200">
          <a:solidFill>
            <a:schemeClr val="accent2"/>
          </a:solidFill>
          <a:latin typeface="Impact" pitchFamily="34" charset="0"/>
          <a:ea typeface="楷体_GB2312" pitchFamily="49" charset="-122"/>
        </a:defRPr>
      </a:lvl2pPr>
      <a:lvl3pPr algn="l" rtl="0" eaLnBrk="1" fontAlgn="base" hangingPunct="1">
        <a:spcBef>
          <a:spcPct val="0"/>
        </a:spcBef>
        <a:spcAft>
          <a:spcPct val="0"/>
        </a:spcAft>
        <a:defRPr sz="3200">
          <a:solidFill>
            <a:schemeClr val="accent2"/>
          </a:solidFill>
          <a:latin typeface="Impact" pitchFamily="34" charset="0"/>
          <a:ea typeface="楷体_GB2312" pitchFamily="49" charset="-122"/>
        </a:defRPr>
      </a:lvl3pPr>
      <a:lvl4pPr algn="l" rtl="0" eaLnBrk="1" fontAlgn="base" hangingPunct="1">
        <a:spcBef>
          <a:spcPct val="0"/>
        </a:spcBef>
        <a:spcAft>
          <a:spcPct val="0"/>
        </a:spcAft>
        <a:defRPr sz="3200">
          <a:solidFill>
            <a:schemeClr val="accent2"/>
          </a:solidFill>
          <a:latin typeface="Impact" pitchFamily="34" charset="0"/>
          <a:ea typeface="楷体_GB2312" pitchFamily="49" charset="-122"/>
        </a:defRPr>
      </a:lvl4pPr>
      <a:lvl5pPr algn="l" rtl="0" eaLnBrk="1" fontAlgn="base" hangingPunct="1">
        <a:spcBef>
          <a:spcPct val="0"/>
        </a:spcBef>
        <a:spcAft>
          <a:spcPct val="0"/>
        </a:spcAft>
        <a:defRPr sz="3200">
          <a:solidFill>
            <a:schemeClr val="accent2"/>
          </a:solidFill>
          <a:latin typeface="Impact" pitchFamily="34" charset="0"/>
          <a:ea typeface="楷体_GB2312" pitchFamily="49" charset="-122"/>
        </a:defRPr>
      </a:lvl5pPr>
      <a:lvl6pPr marL="457200" algn="l" rtl="0" eaLnBrk="1" fontAlgn="base" hangingPunct="1">
        <a:spcBef>
          <a:spcPct val="0"/>
        </a:spcBef>
        <a:spcAft>
          <a:spcPct val="0"/>
        </a:spcAft>
        <a:defRPr sz="3200">
          <a:solidFill>
            <a:schemeClr val="accent2"/>
          </a:solidFill>
          <a:latin typeface="Impact" pitchFamily="34" charset="0"/>
          <a:ea typeface="楷体_GB2312" pitchFamily="49" charset="-122"/>
        </a:defRPr>
      </a:lvl6pPr>
      <a:lvl7pPr marL="914400" algn="l" rtl="0" eaLnBrk="1" fontAlgn="base" hangingPunct="1">
        <a:spcBef>
          <a:spcPct val="0"/>
        </a:spcBef>
        <a:spcAft>
          <a:spcPct val="0"/>
        </a:spcAft>
        <a:defRPr sz="3200">
          <a:solidFill>
            <a:schemeClr val="accent2"/>
          </a:solidFill>
          <a:latin typeface="Impact" pitchFamily="34" charset="0"/>
          <a:ea typeface="楷体_GB2312" pitchFamily="49" charset="-122"/>
        </a:defRPr>
      </a:lvl7pPr>
      <a:lvl8pPr marL="1371600" algn="l" rtl="0" eaLnBrk="1" fontAlgn="base" hangingPunct="1">
        <a:spcBef>
          <a:spcPct val="0"/>
        </a:spcBef>
        <a:spcAft>
          <a:spcPct val="0"/>
        </a:spcAft>
        <a:defRPr sz="3200">
          <a:solidFill>
            <a:schemeClr val="accent2"/>
          </a:solidFill>
          <a:latin typeface="Impact" pitchFamily="34" charset="0"/>
          <a:ea typeface="楷体_GB2312" pitchFamily="49" charset="-122"/>
        </a:defRPr>
      </a:lvl8pPr>
      <a:lvl9pPr marL="1828800" algn="l" rtl="0" eaLnBrk="1" fontAlgn="base" hangingPunct="1">
        <a:spcBef>
          <a:spcPct val="0"/>
        </a:spcBef>
        <a:spcAft>
          <a:spcPct val="0"/>
        </a:spcAft>
        <a:defRPr sz="3200">
          <a:solidFill>
            <a:schemeClr val="accent2"/>
          </a:solidFill>
          <a:latin typeface="Impact" pitchFamily="34" charset="0"/>
          <a:ea typeface="楷体_GB2312" pitchFamily="49" charset="-122"/>
        </a:defRPr>
      </a:lvl9pPr>
    </p:titleStyle>
    <p:bodyStyle>
      <a:lvl1pPr marL="342900" indent="-342900" algn="l" rtl="0" eaLnBrk="1" fontAlgn="base" hangingPunct="1">
        <a:spcBef>
          <a:spcPct val="20000"/>
        </a:spcBef>
        <a:spcAft>
          <a:spcPct val="0"/>
        </a:spcAft>
        <a:buClr>
          <a:schemeClr val="accent2"/>
        </a:buClr>
        <a:buSzPct val="85000"/>
        <a:buFont typeface="ZapfDingbats" pitchFamily="82" charset="2"/>
        <a:buChar char="r"/>
        <a:defRPr sz="2800">
          <a:solidFill>
            <a:schemeClr val="tx1"/>
          </a:solidFill>
          <a:latin typeface="Times New Roman" pitchFamily="18" charset="0"/>
          <a:ea typeface="黑体" pitchFamily="2" charset="-122"/>
          <a:cs typeface="Times New Roman" pitchFamily="18" charset="0"/>
        </a:defRPr>
      </a:lvl1pPr>
      <a:lvl2pPr marL="742950" indent="-285750" algn="l" rtl="0" eaLnBrk="1" fontAlgn="base" hangingPunct="1">
        <a:spcBef>
          <a:spcPct val="20000"/>
        </a:spcBef>
        <a:spcAft>
          <a:spcPct val="0"/>
        </a:spcAft>
        <a:buClr>
          <a:schemeClr val="accent2"/>
        </a:buClr>
        <a:buSzPct val="75000"/>
        <a:buFont typeface="ZapfDingbats" pitchFamily="82" charset="2"/>
        <a:buChar char="m"/>
        <a:defRPr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har char="•"/>
        <a:defRPr sz="22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har char="»"/>
        <a:defRPr sz="180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1400">
          <a:solidFill>
            <a:schemeClr val="tx1"/>
          </a:solidFill>
          <a:latin typeface="Times New Roman" pitchFamily="18" charset="0"/>
          <a:ea typeface="+mn-ea"/>
        </a:defRPr>
      </a:lvl6pPr>
      <a:lvl7pPr marL="2971800" indent="-228600" algn="l" rtl="0" eaLnBrk="1" fontAlgn="base" hangingPunct="1">
        <a:spcBef>
          <a:spcPct val="20000"/>
        </a:spcBef>
        <a:spcAft>
          <a:spcPct val="0"/>
        </a:spcAft>
        <a:buChar char="»"/>
        <a:defRPr sz="1400">
          <a:solidFill>
            <a:schemeClr val="tx1"/>
          </a:solidFill>
          <a:latin typeface="Times New Roman" pitchFamily="18" charset="0"/>
          <a:ea typeface="+mn-ea"/>
        </a:defRPr>
      </a:lvl7pPr>
      <a:lvl8pPr marL="3429000" indent="-228600" algn="l" rtl="0" eaLnBrk="1" fontAlgn="base" hangingPunct="1">
        <a:spcBef>
          <a:spcPct val="20000"/>
        </a:spcBef>
        <a:spcAft>
          <a:spcPct val="0"/>
        </a:spcAft>
        <a:buChar char="»"/>
        <a:defRPr sz="1400">
          <a:solidFill>
            <a:schemeClr val="tx1"/>
          </a:solidFill>
          <a:latin typeface="Times New Roman" pitchFamily="18" charset="0"/>
          <a:ea typeface="+mn-ea"/>
        </a:defRPr>
      </a:lvl8pPr>
      <a:lvl9pPr marL="3886200" indent="-228600" algn="l" rtl="0" eaLnBrk="1" fontAlgn="base" hangingPunct="1">
        <a:spcBef>
          <a:spcPct val="20000"/>
        </a:spcBef>
        <a:spcAft>
          <a:spcPct val="0"/>
        </a:spcAft>
        <a:buChar char="»"/>
        <a:defRPr sz="14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1.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33.w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35.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回溯法（穷举法）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解空间树</a:t>
            </a:r>
          </a:p>
        </p:txBody>
      </p:sp>
      <p:pic>
        <p:nvPicPr>
          <p:cNvPr id="36867" name="Picture 3"/>
          <p:cNvPicPr>
            <a:picLocks noChangeAspect="1" noChangeArrowheads="1"/>
          </p:cNvPicPr>
          <p:nvPr/>
        </p:nvPicPr>
        <p:blipFill>
          <a:blip r:embed="rId2"/>
          <a:srcRect/>
          <a:stretch>
            <a:fillRect/>
          </a:stretch>
        </p:blipFill>
        <p:spPr bwMode="auto">
          <a:xfrm>
            <a:off x="1142976" y="2285992"/>
            <a:ext cx="6448425" cy="3257550"/>
          </a:xfrm>
          <a:prstGeom prst="rect">
            <a:avLst/>
          </a:prstGeom>
          <a:noFill/>
          <a:ln w="9525">
            <a:noFill/>
            <a:miter lim="800000"/>
            <a:headEnd/>
            <a:tailEnd/>
          </a:ln>
          <a:effectLst/>
        </p:spPr>
      </p:pic>
      <p:sp>
        <p:nvSpPr>
          <p:cNvPr id="7" name="文本框 6"/>
          <p:cNvSpPr txBox="1"/>
          <p:nvPr/>
        </p:nvSpPr>
        <p:spPr>
          <a:xfrm>
            <a:off x="4199910" y="1988840"/>
            <a:ext cx="300082" cy="369332"/>
          </a:xfrm>
          <a:prstGeom prst="rect">
            <a:avLst/>
          </a:prstGeom>
          <a:noFill/>
        </p:spPr>
        <p:txBody>
          <a:bodyPr wrap="none" rtlCol="0">
            <a:spAutoFit/>
          </a:bodyPr>
          <a:lstStyle/>
          <a:p>
            <a:r>
              <a:rPr lang="en-US" altLang="zh-CN" b="1" dirty="0">
                <a:solidFill>
                  <a:srgbClr val="FF0000"/>
                </a:solidFill>
              </a:rPr>
              <a:t>A</a:t>
            </a:r>
            <a:endParaRPr lang="zh-CN" altLang="en-US" b="1" dirty="0">
              <a:solidFill>
                <a:srgbClr val="FF0000"/>
              </a:solidFill>
            </a:endParaRPr>
          </a:p>
        </p:txBody>
      </p:sp>
      <p:sp>
        <p:nvSpPr>
          <p:cNvPr id="8" name="文本框 7"/>
          <p:cNvSpPr txBox="1"/>
          <p:nvPr/>
        </p:nvSpPr>
        <p:spPr>
          <a:xfrm>
            <a:off x="2555776" y="2852936"/>
            <a:ext cx="301686" cy="369332"/>
          </a:xfrm>
          <a:prstGeom prst="rect">
            <a:avLst/>
          </a:prstGeom>
          <a:noFill/>
        </p:spPr>
        <p:txBody>
          <a:bodyPr wrap="none" rtlCol="0">
            <a:spAutoFit/>
          </a:bodyPr>
          <a:lstStyle/>
          <a:p>
            <a:r>
              <a:rPr lang="en-US" altLang="zh-CN" b="1" dirty="0">
                <a:solidFill>
                  <a:srgbClr val="FF0000"/>
                </a:solidFill>
              </a:rPr>
              <a:t>B</a:t>
            </a:r>
            <a:endParaRPr lang="zh-CN" altLang="en-US" b="1" dirty="0">
              <a:solidFill>
                <a:srgbClr val="FF0000"/>
              </a:solidFill>
            </a:endParaRPr>
          </a:p>
        </p:txBody>
      </p:sp>
      <p:sp>
        <p:nvSpPr>
          <p:cNvPr id="9" name="文本框 8"/>
          <p:cNvSpPr txBox="1"/>
          <p:nvPr/>
        </p:nvSpPr>
        <p:spPr>
          <a:xfrm>
            <a:off x="5940152" y="2844729"/>
            <a:ext cx="301686" cy="369332"/>
          </a:xfrm>
          <a:prstGeom prst="rect">
            <a:avLst/>
          </a:prstGeom>
          <a:noFill/>
        </p:spPr>
        <p:txBody>
          <a:bodyPr wrap="none" rtlCol="0">
            <a:spAutoFit/>
          </a:bodyPr>
          <a:lstStyle/>
          <a:p>
            <a:r>
              <a:rPr lang="en-US" altLang="zh-CN" b="1" dirty="0">
                <a:solidFill>
                  <a:srgbClr val="FF0000"/>
                </a:solidFill>
              </a:rPr>
              <a:t>C</a:t>
            </a:r>
            <a:endParaRPr lang="zh-CN" altLang="en-US" b="1" dirty="0">
              <a:solidFill>
                <a:srgbClr val="FF0000"/>
              </a:solidFill>
            </a:endParaRPr>
          </a:p>
        </p:txBody>
      </p:sp>
      <p:sp>
        <p:nvSpPr>
          <p:cNvPr id="10" name="文本框 9"/>
          <p:cNvSpPr txBox="1"/>
          <p:nvPr/>
        </p:nvSpPr>
        <p:spPr>
          <a:xfrm>
            <a:off x="1691680" y="3770751"/>
            <a:ext cx="301686" cy="369332"/>
          </a:xfrm>
          <a:prstGeom prst="rect">
            <a:avLst/>
          </a:prstGeom>
          <a:noFill/>
        </p:spPr>
        <p:txBody>
          <a:bodyPr wrap="none" rtlCol="0">
            <a:spAutoFit/>
          </a:bodyPr>
          <a:lstStyle/>
          <a:p>
            <a:r>
              <a:rPr lang="en-US" altLang="zh-CN" b="1" dirty="0">
                <a:solidFill>
                  <a:srgbClr val="FF0000"/>
                </a:solidFill>
              </a:rPr>
              <a:t>D</a:t>
            </a:r>
            <a:endParaRPr lang="zh-CN" altLang="en-US" b="1" dirty="0">
              <a:solidFill>
                <a:srgbClr val="FF0000"/>
              </a:solidFill>
            </a:endParaRPr>
          </a:p>
        </p:txBody>
      </p:sp>
      <p:sp>
        <p:nvSpPr>
          <p:cNvPr id="11" name="文本框 10"/>
          <p:cNvSpPr txBox="1"/>
          <p:nvPr/>
        </p:nvSpPr>
        <p:spPr>
          <a:xfrm>
            <a:off x="3419872" y="3794615"/>
            <a:ext cx="301686" cy="369332"/>
          </a:xfrm>
          <a:prstGeom prst="rect">
            <a:avLst/>
          </a:prstGeom>
          <a:noFill/>
        </p:spPr>
        <p:txBody>
          <a:bodyPr wrap="none" rtlCol="0">
            <a:spAutoFit/>
          </a:bodyPr>
          <a:lstStyle/>
          <a:p>
            <a:pPr algn="ctr"/>
            <a:r>
              <a:rPr lang="en-US" altLang="zh-CN" b="1" dirty="0">
                <a:solidFill>
                  <a:srgbClr val="FF0000"/>
                </a:solidFill>
              </a:rPr>
              <a:t>E</a:t>
            </a:r>
            <a:endParaRPr lang="zh-CN" altLang="en-US" b="1" dirty="0">
              <a:solidFill>
                <a:srgbClr val="FF0000"/>
              </a:solidFill>
            </a:endParaRPr>
          </a:p>
        </p:txBody>
      </p:sp>
      <p:sp>
        <p:nvSpPr>
          <p:cNvPr id="12" name="文本框 11"/>
          <p:cNvSpPr txBox="1"/>
          <p:nvPr/>
        </p:nvSpPr>
        <p:spPr>
          <a:xfrm>
            <a:off x="5062402" y="3789040"/>
            <a:ext cx="301686" cy="369332"/>
          </a:xfrm>
          <a:prstGeom prst="rect">
            <a:avLst/>
          </a:prstGeom>
          <a:noFill/>
        </p:spPr>
        <p:txBody>
          <a:bodyPr wrap="none" rtlCol="0">
            <a:spAutoFit/>
          </a:bodyPr>
          <a:lstStyle/>
          <a:p>
            <a:r>
              <a:rPr lang="en-US" altLang="zh-CN" b="1" dirty="0">
                <a:solidFill>
                  <a:srgbClr val="FF0000"/>
                </a:solidFill>
              </a:rPr>
              <a:t>F</a:t>
            </a:r>
            <a:endParaRPr lang="zh-CN" altLang="en-US" b="1" dirty="0">
              <a:solidFill>
                <a:srgbClr val="FF0000"/>
              </a:solidFill>
            </a:endParaRPr>
          </a:p>
        </p:txBody>
      </p:sp>
      <p:sp>
        <p:nvSpPr>
          <p:cNvPr id="13" name="文本框 12"/>
          <p:cNvSpPr txBox="1"/>
          <p:nvPr/>
        </p:nvSpPr>
        <p:spPr>
          <a:xfrm>
            <a:off x="6790594" y="3812904"/>
            <a:ext cx="301686" cy="369332"/>
          </a:xfrm>
          <a:prstGeom prst="rect">
            <a:avLst/>
          </a:prstGeom>
          <a:noFill/>
        </p:spPr>
        <p:txBody>
          <a:bodyPr wrap="none" rtlCol="0">
            <a:spAutoFit/>
          </a:bodyPr>
          <a:lstStyle/>
          <a:p>
            <a:pPr algn="ctr"/>
            <a:r>
              <a:rPr lang="en-US" altLang="zh-CN" b="1" dirty="0">
                <a:solidFill>
                  <a:srgbClr val="FF0000"/>
                </a:solidFill>
              </a:rPr>
              <a:t>G</a:t>
            </a:r>
            <a:endParaRPr lang="zh-CN" altLang="en-US" b="1" dirty="0">
              <a:solidFill>
                <a:srgbClr val="FF0000"/>
              </a:solidFill>
            </a:endParaRPr>
          </a:p>
        </p:txBody>
      </p:sp>
      <p:sp>
        <p:nvSpPr>
          <p:cNvPr id="14" name="文本框 13"/>
          <p:cNvSpPr txBox="1"/>
          <p:nvPr/>
        </p:nvSpPr>
        <p:spPr>
          <a:xfrm>
            <a:off x="1259632" y="4869160"/>
            <a:ext cx="301686" cy="369332"/>
          </a:xfrm>
          <a:prstGeom prst="rect">
            <a:avLst/>
          </a:prstGeom>
          <a:noFill/>
        </p:spPr>
        <p:txBody>
          <a:bodyPr wrap="none" rtlCol="0">
            <a:spAutoFit/>
          </a:bodyPr>
          <a:lstStyle/>
          <a:p>
            <a:r>
              <a:rPr lang="en-US" altLang="zh-CN" b="1" dirty="0">
                <a:solidFill>
                  <a:srgbClr val="FF0000"/>
                </a:solidFill>
              </a:rPr>
              <a:t>H</a:t>
            </a:r>
          </a:p>
        </p:txBody>
      </p:sp>
      <p:sp>
        <p:nvSpPr>
          <p:cNvPr id="15" name="文本框 14"/>
          <p:cNvSpPr txBox="1"/>
          <p:nvPr/>
        </p:nvSpPr>
        <p:spPr>
          <a:xfrm>
            <a:off x="2020051" y="4860759"/>
            <a:ext cx="301686" cy="369332"/>
          </a:xfrm>
          <a:prstGeom prst="rect">
            <a:avLst/>
          </a:prstGeom>
          <a:noFill/>
        </p:spPr>
        <p:txBody>
          <a:bodyPr wrap="none" rtlCol="0">
            <a:spAutoFit/>
          </a:bodyPr>
          <a:lstStyle/>
          <a:p>
            <a:r>
              <a:rPr lang="en-US" altLang="zh-CN" b="1" dirty="0">
                <a:solidFill>
                  <a:srgbClr val="FF0000"/>
                </a:solidFill>
              </a:rPr>
              <a:t>I</a:t>
            </a:r>
            <a:endParaRPr lang="zh-CN" altLang="en-US" b="1" dirty="0">
              <a:solidFill>
                <a:srgbClr val="FF0000"/>
              </a:solidFill>
            </a:endParaRPr>
          </a:p>
        </p:txBody>
      </p:sp>
      <p:sp>
        <p:nvSpPr>
          <p:cNvPr id="16" name="文本框 15"/>
          <p:cNvSpPr txBox="1"/>
          <p:nvPr/>
        </p:nvSpPr>
        <p:spPr>
          <a:xfrm>
            <a:off x="2987824" y="5021577"/>
            <a:ext cx="301686" cy="369332"/>
          </a:xfrm>
          <a:prstGeom prst="rect">
            <a:avLst/>
          </a:prstGeom>
          <a:noFill/>
        </p:spPr>
        <p:txBody>
          <a:bodyPr wrap="none" rtlCol="0">
            <a:spAutoFit/>
          </a:bodyPr>
          <a:lstStyle/>
          <a:p>
            <a:r>
              <a:rPr lang="en-US" altLang="zh-CN" b="1" dirty="0">
                <a:solidFill>
                  <a:srgbClr val="FF0000"/>
                </a:solidFill>
              </a:rPr>
              <a:t>J</a:t>
            </a:r>
          </a:p>
        </p:txBody>
      </p:sp>
      <p:sp>
        <p:nvSpPr>
          <p:cNvPr id="17" name="文本框 16"/>
          <p:cNvSpPr txBox="1"/>
          <p:nvPr/>
        </p:nvSpPr>
        <p:spPr>
          <a:xfrm>
            <a:off x="3748243" y="4869160"/>
            <a:ext cx="301686" cy="369332"/>
          </a:xfrm>
          <a:prstGeom prst="rect">
            <a:avLst/>
          </a:prstGeom>
          <a:noFill/>
        </p:spPr>
        <p:txBody>
          <a:bodyPr wrap="none" rtlCol="0">
            <a:spAutoFit/>
          </a:bodyPr>
          <a:lstStyle/>
          <a:p>
            <a:r>
              <a:rPr lang="en-US" altLang="zh-CN" b="1" dirty="0">
                <a:solidFill>
                  <a:srgbClr val="FF0000"/>
                </a:solidFill>
              </a:rPr>
              <a:t>K</a:t>
            </a:r>
            <a:endParaRPr lang="zh-CN" altLang="en-US" b="1" dirty="0">
              <a:solidFill>
                <a:srgbClr val="FF0000"/>
              </a:solidFill>
            </a:endParaRPr>
          </a:p>
        </p:txBody>
      </p:sp>
      <p:sp>
        <p:nvSpPr>
          <p:cNvPr id="18" name="文本框 17"/>
          <p:cNvSpPr txBox="1"/>
          <p:nvPr/>
        </p:nvSpPr>
        <p:spPr>
          <a:xfrm>
            <a:off x="4662023" y="4851467"/>
            <a:ext cx="301686" cy="369332"/>
          </a:xfrm>
          <a:prstGeom prst="rect">
            <a:avLst/>
          </a:prstGeom>
          <a:noFill/>
        </p:spPr>
        <p:txBody>
          <a:bodyPr wrap="none" rtlCol="0">
            <a:spAutoFit/>
          </a:bodyPr>
          <a:lstStyle/>
          <a:p>
            <a:r>
              <a:rPr lang="en-US" altLang="zh-CN" b="1" dirty="0">
                <a:solidFill>
                  <a:srgbClr val="FF0000"/>
                </a:solidFill>
              </a:rPr>
              <a:t>L</a:t>
            </a:r>
          </a:p>
        </p:txBody>
      </p:sp>
      <p:sp>
        <p:nvSpPr>
          <p:cNvPr id="19" name="文本框 18"/>
          <p:cNvSpPr txBox="1"/>
          <p:nvPr/>
        </p:nvSpPr>
        <p:spPr>
          <a:xfrm>
            <a:off x="5422442" y="4843066"/>
            <a:ext cx="301686" cy="369332"/>
          </a:xfrm>
          <a:prstGeom prst="rect">
            <a:avLst/>
          </a:prstGeom>
          <a:noFill/>
        </p:spPr>
        <p:txBody>
          <a:bodyPr wrap="none" rtlCol="0">
            <a:spAutoFit/>
          </a:bodyPr>
          <a:lstStyle/>
          <a:p>
            <a:r>
              <a:rPr lang="en-US" altLang="zh-CN" b="1" dirty="0">
                <a:solidFill>
                  <a:srgbClr val="FF0000"/>
                </a:solidFill>
              </a:rPr>
              <a:t>M</a:t>
            </a:r>
            <a:endParaRPr lang="zh-CN" altLang="en-US" b="1" dirty="0">
              <a:solidFill>
                <a:srgbClr val="FF0000"/>
              </a:solidFill>
            </a:endParaRPr>
          </a:p>
        </p:txBody>
      </p:sp>
      <p:sp>
        <p:nvSpPr>
          <p:cNvPr id="20" name="文本框 19"/>
          <p:cNvSpPr txBox="1"/>
          <p:nvPr/>
        </p:nvSpPr>
        <p:spPr>
          <a:xfrm>
            <a:off x="6390215" y="4859868"/>
            <a:ext cx="301686" cy="369332"/>
          </a:xfrm>
          <a:prstGeom prst="rect">
            <a:avLst/>
          </a:prstGeom>
          <a:noFill/>
        </p:spPr>
        <p:txBody>
          <a:bodyPr wrap="none" rtlCol="0">
            <a:spAutoFit/>
          </a:bodyPr>
          <a:lstStyle/>
          <a:p>
            <a:r>
              <a:rPr lang="en-US" altLang="zh-CN" b="1" dirty="0">
                <a:solidFill>
                  <a:srgbClr val="FF0000"/>
                </a:solidFill>
              </a:rPr>
              <a:t>N</a:t>
            </a:r>
          </a:p>
        </p:txBody>
      </p:sp>
      <p:sp>
        <p:nvSpPr>
          <p:cNvPr id="21" name="文本框 20"/>
          <p:cNvSpPr txBox="1"/>
          <p:nvPr/>
        </p:nvSpPr>
        <p:spPr>
          <a:xfrm>
            <a:off x="7150634" y="4851467"/>
            <a:ext cx="301686" cy="369332"/>
          </a:xfrm>
          <a:prstGeom prst="rect">
            <a:avLst/>
          </a:prstGeom>
          <a:noFill/>
        </p:spPr>
        <p:txBody>
          <a:bodyPr wrap="none" rtlCol="0">
            <a:spAutoFit/>
          </a:bodyPr>
          <a:lstStyle/>
          <a:p>
            <a:r>
              <a:rPr lang="en-US" altLang="zh-CN" b="1" dirty="0">
                <a:solidFill>
                  <a:srgbClr val="FF0000"/>
                </a:solidFill>
              </a:rPr>
              <a:t>O</a:t>
            </a:r>
            <a:endParaRPr lang="zh-CN" altLang="en-US" b="1" dirty="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a:xfrm>
            <a:off x="571472" y="1428736"/>
            <a:ext cx="7772400" cy="4876800"/>
          </a:xfrm>
        </p:spPr>
        <p:txBody>
          <a:bodyPr/>
          <a:lstStyle/>
          <a:p>
            <a:r>
              <a:rPr lang="zh-CN" altLang="en-US" dirty="0"/>
              <a:t>搜索解空间（深度优先）</a:t>
            </a:r>
          </a:p>
        </p:txBody>
      </p:sp>
      <p:sp>
        <p:nvSpPr>
          <p:cNvPr id="4" name="TextBox 3"/>
          <p:cNvSpPr txBox="1"/>
          <p:nvPr/>
        </p:nvSpPr>
        <p:spPr>
          <a:xfrm>
            <a:off x="5429256" y="357166"/>
            <a:ext cx="2643206" cy="1569660"/>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v={45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p>
          <a:p>
            <a:r>
              <a:rPr lang="zh-CN" altLang="en-US" sz="2400" dirty="0">
                <a:latin typeface="Times New Roman" pitchFamily="18" charset="0"/>
                <a:cs typeface="Times New Roman" pitchFamily="18" charset="0"/>
              </a:rPr>
              <a:t>物品重量小于</a:t>
            </a:r>
            <a:r>
              <a:rPr lang="en-US" altLang="zh-CN" sz="2400" dirty="0">
                <a:latin typeface="Times New Roman" pitchFamily="18" charset="0"/>
                <a:cs typeface="Times New Roman" pitchFamily="18" charset="0"/>
              </a:rPr>
              <a:t>30</a:t>
            </a:r>
          </a:p>
          <a:p>
            <a:r>
              <a:rPr lang="zh-CN" altLang="en-US" sz="2400" dirty="0">
                <a:latin typeface="Times New Roman" pitchFamily="18" charset="0"/>
                <a:cs typeface="Times New Roman" pitchFamily="18" charset="0"/>
              </a:rPr>
              <a:t>最大化物品价值</a:t>
            </a:r>
            <a:endParaRPr lang="en-US" altLang="zh-CN" sz="24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3"/>
          <a:srcRect/>
          <a:stretch>
            <a:fillRect/>
          </a:stretch>
        </p:blipFill>
        <p:spPr bwMode="auto">
          <a:xfrm>
            <a:off x="214282" y="2357430"/>
            <a:ext cx="6448425" cy="3257550"/>
          </a:xfrm>
          <a:prstGeom prst="rect">
            <a:avLst/>
          </a:prstGeom>
          <a:noFill/>
          <a:ln w="9525">
            <a:noFill/>
            <a:miter lim="800000"/>
            <a:headEnd/>
            <a:tailEnd/>
          </a:ln>
          <a:effectLst/>
        </p:spPr>
      </p:pic>
      <p:sp>
        <p:nvSpPr>
          <p:cNvPr id="6" name="矩形 5"/>
          <p:cNvSpPr/>
          <p:nvPr/>
        </p:nvSpPr>
        <p:spPr bwMode="auto">
          <a:xfrm>
            <a:off x="7143768" y="5357826"/>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charset="-122"/>
                <a:sym typeface="Symbol"/>
              </a:rPr>
              <a:t></a:t>
            </a:r>
            <a:r>
              <a:rPr kumimoji="0" lang="en-US" altLang="zh-CN" sz="2000" b="1" i="0" u="none" strike="noStrike" cap="none" normalizeH="0" baseline="0" dirty="0">
                <a:ln>
                  <a:noFill/>
                </a:ln>
                <a:solidFill>
                  <a:schemeClr val="tx1"/>
                </a:solidFill>
                <a:effectLst/>
                <a:latin typeface="Times New Roman" pitchFamily="18" charset="0"/>
                <a:ea typeface="宋体" charset="-122"/>
              </a:rPr>
              <a:t>: W=0</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890" name="Picture 2"/>
          <p:cNvPicPr>
            <a:picLocks noChangeAspect="1" noChangeArrowheads="1"/>
          </p:cNvPicPr>
          <p:nvPr/>
        </p:nvPicPr>
        <p:blipFill>
          <a:blip r:embed="rId4"/>
          <a:srcRect/>
          <a:stretch>
            <a:fillRect/>
          </a:stretch>
        </p:blipFill>
        <p:spPr bwMode="auto">
          <a:xfrm>
            <a:off x="214282" y="2357430"/>
            <a:ext cx="6448425" cy="325755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5"/>
          <a:srcRect/>
          <a:stretch>
            <a:fillRect/>
          </a:stretch>
        </p:blipFill>
        <p:spPr bwMode="auto">
          <a:xfrm>
            <a:off x="214282" y="2357430"/>
            <a:ext cx="6448425" cy="3257550"/>
          </a:xfrm>
          <a:prstGeom prst="rect">
            <a:avLst/>
          </a:prstGeom>
          <a:noFill/>
          <a:ln w="9525">
            <a:noFill/>
            <a:miter lim="800000"/>
            <a:headEnd/>
            <a:tailEnd/>
          </a:ln>
          <a:effectLst/>
        </p:spPr>
      </p:pic>
      <p:sp>
        <p:nvSpPr>
          <p:cNvPr id="9" name="矩形 8"/>
          <p:cNvSpPr/>
          <p:nvPr/>
        </p:nvSpPr>
        <p:spPr bwMode="auto">
          <a:xfrm>
            <a:off x="7143768" y="4929198"/>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1</a:t>
            </a:r>
            <a:r>
              <a:rPr kumimoji="0" lang="en-US" altLang="zh-CN" sz="2000" b="1" i="0" u="none" strike="noStrike" cap="none" normalizeH="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W=16</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892" name="Picture 4"/>
          <p:cNvPicPr>
            <a:picLocks noChangeAspect="1" noChangeArrowheads="1"/>
          </p:cNvPicPr>
          <p:nvPr/>
        </p:nvPicPr>
        <p:blipFill>
          <a:blip r:embed="rId6"/>
          <a:srcRect/>
          <a:stretch>
            <a:fillRect/>
          </a:stretch>
        </p:blipFill>
        <p:spPr bwMode="auto">
          <a:xfrm>
            <a:off x="214282" y="2357430"/>
            <a:ext cx="6448425" cy="3257550"/>
          </a:xfrm>
          <a:prstGeom prst="rect">
            <a:avLst/>
          </a:prstGeom>
          <a:noFill/>
          <a:ln w="9525">
            <a:noFill/>
            <a:miter lim="800000"/>
            <a:headEnd/>
            <a:tailEnd/>
          </a:ln>
          <a:effectLst/>
        </p:spPr>
      </p:pic>
      <p:sp>
        <p:nvSpPr>
          <p:cNvPr id="11" name="矩形 10"/>
          <p:cNvSpPr/>
          <p:nvPr/>
        </p:nvSpPr>
        <p:spPr bwMode="auto">
          <a:xfrm>
            <a:off x="7143768" y="4500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W=31</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893" name="Picture 5"/>
          <p:cNvPicPr>
            <a:picLocks noChangeAspect="1" noChangeArrowheads="1"/>
          </p:cNvPicPr>
          <p:nvPr/>
        </p:nvPicPr>
        <p:blipFill>
          <a:blip r:embed="rId7"/>
          <a:srcRect/>
          <a:stretch>
            <a:fillRect/>
          </a:stretch>
        </p:blipFill>
        <p:spPr bwMode="auto">
          <a:xfrm>
            <a:off x="214282" y="2357430"/>
            <a:ext cx="6448425" cy="3257550"/>
          </a:xfrm>
          <a:prstGeom prst="rect">
            <a:avLst/>
          </a:prstGeom>
          <a:noFill/>
          <a:ln w="9525">
            <a:noFill/>
            <a:miter lim="800000"/>
            <a:headEnd/>
            <a:tailEnd/>
          </a:ln>
          <a:effectLst/>
        </p:spPr>
      </p:pic>
      <p:sp>
        <p:nvSpPr>
          <p:cNvPr id="13" name="矩形 12"/>
          <p:cNvSpPr/>
          <p:nvPr/>
        </p:nvSpPr>
        <p:spPr bwMode="auto">
          <a:xfrm>
            <a:off x="7143768" y="4500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dirty="0">
                <a:ln>
                  <a:noFill/>
                </a:ln>
                <a:solidFill>
                  <a:schemeClr val="tx1"/>
                </a:solidFill>
                <a:effectLst/>
                <a:latin typeface="Times New Roman" pitchFamily="18" charset="0"/>
                <a:ea typeface="宋体" charset="-122"/>
              </a:rPr>
              <a:t>=0</a:t>
            </a:r>
            <a:r>
              <a:rPr kumimoji="0" lang="en-US" altLang="zh-CN" sz="2000" b="1" i="0" u="none" strike="noStrike" cap="none" normalizeH="0" baseline="0" dirty="0">
                <a:ln>
                  <a:noFill/>
                </a:ln>
                <a:solidFill>
                  <a:schemeClr val="tx1"/>
                </a:solidFill>
                <a:effectLst/>
                <a:latin typeface="Times New Roman" pitchFamily="18" charset="0"/>
                <a:ea typeface="宋体" charset="-122"/>
              </a:rPr>
              <a:t>: W=16</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894" name="Picture 6"/>
          <p:cNvPicPr>
            <a:picLocks noChangeAspect="1" noChangeArrowheads="1"/>
          </p:cNvPicPr>
          <p:nvPr/>
        </p:nvPicPr>
        <p:blipFill>
          <a:blip r:embed="rId8"/>
          <a:srcRect/>
          <a:stretch>
            <a:fillRect/>
          </a:stretch>
        </p:blipFill>
        <p:spPr bwMode="auto">
          <a:xfrm>
            <a:off x="214282" y="2357430"/>
            <a:ext cx="6448425" cy="3257550"/>
          </a:xfrm>
          <a:prstGeom prst="rect">
            <a:avLst/>
          </a:prstGeom>
          <a:noFill/>
          <a:ln w="9525">
            <a:noFill/>
            <a:miter lim="800000"/>
            <a:headEnd/>
            <a:tailEnd/>
          </a:ln>
          <a:effectLst/>
        </p:spPr>
      </p:pic>
      <p:pic>
        <p:nvPicPr>
          <p:cNvPr id="37895" name="Picture 7"/>
          <p:cNvPicPr>
            <a:picLocks noChangeAspect="1" noChangeArrowheads="1"/>
          </p:cNvPicPr>
          <p:nvPr/>
        </p:nvPicPr>
        <p:blipFill>
          <a:blip r:embed="rId9"/>
          <a:srcRect/>
          <a:stretch>
            <a:fillRect/>
          </a:stretch>
        </p:blipFill>
        <p:spPr bwMode="auto">
          <a:xfrm>
            <a:off x="214282" y="2357430"/>
            <a:ext cx="6448425" cy="3257550"/>
          </a:xfrm>
          <a:prstGeom prst="rect">
            <a:avLst/>
          </a:prstGeom>
          <a:noFill/>
          <a:ln w="9525">
            <a:noFill/>
            <a:miter lim="800000"/>
            <a:headEnd/>
            <a:tailEnd/>
          </a:ln>
          <a:effectLst/>
        </p:spPr>
      </p:pic>
      <p:sp>
        <p:nvSpPr>
          <p:cNvPr id="16" name="矩形 15"/>
          <p:cNvSpPr/>
          <p:nvPr/>
        </p:nvSpPr>
        <p:spPr bwMode="auto">
          <a:xfrm>
            <a:off x="7143768" y="4071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3</a:t>
            </a:r>
            <a:r>
              <a:rPr kumimoji="0" lang="en-US" altLang="zh-CN" sz="2000" b="1" i="0" u="none" strike="noStrike" cap="none" normalizeH="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W=31</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896" name="Picture 8"/>
          <p:cNvPicPr>
            <a:picLocks noChangeAspect="1" noChangeArrowheads="1"/>
          </p:cNvPicPr>
          <p:nvPr/>
        </p:nvPicPr>
        <p:blipFill>
          <a:blip r:embed="rId10"/>
          <a:srcRect/>
          <a:stretch>
            <a:fillRect/>
          </a:stretch>
        </p:blipFill>
        <p:spPr bwMode="auto">
          <a:xfrm>
            <a:off x="214282" y="2357430"/>
            <a:ext cx="6448425" cy="3257550"/>
          </a:xfrm>
          <a:prstGeom prst="rect">
            <a:avLst/>
          </a:prstGeom>
          <a:noFill/>
          <a:ln w="9525">
            <a:noFill/>
            <a:miter lim="800000"/>
            <a:headEnd/>
            <a:tailEnd/>
          </a:ln>
          <a:effectLst/>
        </p:spPr>
      </p:pic>
      <p:pic>
        <p:nvPicPr>
          <p:cNvPr id="37897" name="Picture 9"/>
          <p:cNvPicPr>
            <a:picLocks noChangeAspect="1" noChangeArrowheads="1"/>
          </p:cNvPicPr>
          <p:nvPr/>
        </p:nvPicPr>
        <p:blipFill>
          <a:blip r:embed="rId11"/>
          <a:srcRect/>
          <a:stretch>
            <a:fillRect/>
          </a:stretch>
        </p:blipFill>
        <p:spPr bwMode="auto">
          <a:xfrm>
            <a:off x="214282" y="2357430"/>
            <a:ext cx="6448425" cy="3257550"/>
          </a:xfrm>
          <a:prstGeom prst="rect">
            <a:avLst/>
          </a:prstGeom>
          <a:noFill/>
          <a:ln w="9525">
            <a:noFill/>
            <a:miter lim="800000"/>
            <a:headEnd/>
            <a:tailEnd/>
          </a:ln>
          <a:effectLst/>
        </p:spPr>
      </p:pic>
      <p:sp>
        <p:nvSpPr>
          <p:cNvPr id="19" name="矩形 18"/>
          <p:cNvSpPr/>
          <p:nvPr/>
        </p:nvSpPr>
        <p:spPr bwMode="auto">
          <a:xfrm>
            <a:off x="7143768" y="4071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3</a:t>
            </a:r>
            <a:r>
              <a:rPr kumimoji="0" lang="en-US" altLang="zh-CN" sz="2000" b="1" i="0" u="none" strike="noStrike" cap="none" normalizeH="0" dirty="0">
                <a:ln>
                  <a:noFill/>
                </a:ln>
                <a:solidFill>
                  <a:schemeClr val="tx1"/>
                </a:solidFill>
                <a:effectLst/>
                <a:latin typeface="Times New Roman" pitchFamily="18" charset="0"/>
                <a:ea typeface="宋体" charset="-122"/>
              </a:rPr>
              <a:t>=0</a:t>
            </a:r>
            <a:r>
              <a:rPr kumimoji="0" lang="en-US" altLang="zh-CN" sz="2000" b="1" i="0" u="none" strike="noStrike" cap="none" normalizeH="0" baseline="0" dirty="0">
                <a:ln>
                  <a:noFill/>
                </a:ln>
                <a:solidFill>
                  <a:schemeClr val="tx1"/>
                </a:solidFill>
                <a:effectLst/>
                <a:latin typeface="Times New Roman" pitchFamily="18" charset="0"/>
                <a:ea typeface="宋体" charset="-122"/>
              </a:rPr>
              <a:t>: W=16</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sp>
        <p:nvSpPr>
          <p:cNvPr id="20" name="TextBox 19"/>
          <p:cNvSpPr txBox="1"/>
          <p:nvPr/>
        </p:nvSpPr>
        <p:spPr>
          <a:xfrm>
            <a:off x="642910" y="6000768"/>
            <a:ext cx="3102131" cy="461665"/>
          </a:xfrm>
          <a:prstGeom prst="rect">
            <a:avLst/>
          </a:prstGeom>
          <a:solidFill>
            <a:schemeClr val="accent6">
              <a:lumMod val="40000"/>
              <a:lumOff val="60000"/>
            </a:schemeClr>
          </a:solidFill>
        </p:spPr>
        <p:txBody>
          <a:bodyPr wrap="non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sym typeface="Wingdings" pitchFamily="2" charset="2"/>
              </a:rPr>
              <a:t>: (1,0,0)</a:t>
            </a:r>
            <a:r>
              <a:rPr lang="zh-CN" altLang="en-US" sz="2400" dirty="0">
                <a:latin typeface="Times New Roman" pitchFamily="18" charset="0"/>
                <a:cs typeface="Times New Roman" pitchFamily="18" charset="0"/>
                <a:sym typeface="Wingdings" pitchFamily="2" charset="2"/>
              </a:rPr>
              <a:t>，</a:t>
            </a:r>
            <a:r>
              <a:rPr lang="en-US" altLang="zh-CN" sz="2400" dirty="0">
                <a:latin typeface="Times New Roman" pitchFamily="18" charset="0"/>
                <a:cs typeface="Times New Roman" pitchFamily="18" charset="0"/>
                <a:sym typeface="Wingdings" pitchFamily="2" charset="2"/>
              </a:rPr>
              <a:t>V=45</a:t>
            </a:r>
            <a:endParaRPr lang="zh-CN" altLang="en-US" sz="2400" dirty="0">
              <a:latin typeface="Times New Roman" pitchFamily="18" charset="0"/>
              <a:cs typeface="Times New Roman" pitchFamily="18" charset="0"/>
            </a:endParaRPr>
          </a:p>
        </p:txBody>
      </p:sp>
      <p:pic>
        <p:nvPicPr>
          <p:cNvPr id="37898" name="Picture 10"/>
          <p:cNvPicPr>
            <a:picLocks noChangeAspect="1" noChangeArrowheads="1"/>
          </p:cNvPicPr>
          <p:nvPr/>
        </p:nvPicPr>
        <p:blipFill>
          <a:blip r:embed="rId12"/>
          <a:srcRect/>
          <a:stretch>
            <a:fillRect/>
          </a:stretch>
        </p:blipFill>
        <p:spPr bwMode="auto">
          <a:xfrm>
            <a:off x="214282" y="2357430"/>
            <a:ext cx="6448425" cy="3257550"/>
          </a:xfrm>
          <a:prstGeom prst="rect">
            <a:avLst/>
          </a:prstGeom>
          <a:noFill/>
          <a:ln w="9525">
            <a:noFill/>
            <a:miter lim="800000"/>
            <a:headEnd/>
            <a:tailEnd/>
          </a:ln>
          <a:effectLst/>
        </p:spPr>
      </p:pic>
      <p:pic>
        <p:nvPicPr>
          <p:cNvPr id="37899" name="Picture 11"/>
          <p:cNvPicPr>
            <a:picLocks noChangeAspect="1" noChangeArrowheads="1"/>
          </p:cNvPicPr>
          <p:nvPr/>
        </p:nvPicPr>
        <p:blipFill>
          <a:blip r:embed="rId13"/>
          <a:srcRect/>
          <a:stretch>
            <a:fillRect/>
          </a:stretch>
        </p:blipFill>
        <p:spPr bwMode="auto">
          <a:xfrm>
            <a:off x="214282" y="2357430"/>
            <a:ext cx="6448425" cy="3257550"/>
          </a:xfrm>
          <a:prstGeom prst="rect">
            <a:avLst/>
          </a:prstGeom>
          <a:noFill/>
          <a:ln w="9525">
            <a:noFill/>
            <a:miter lim="800000"/>
            <a:headEnd/>
            <a:tailEnd/>
          </a:ln>
          <a:effectLst/>
        </p:spPr>
      </p:pic>
      <p:pic>
        <p:nvPicPr>
          <p:cNvPr id="37900" name="Picture 12"/>
          <p:cNvPicPr>
            <a:picLocks noChangeAspect="1" noChangeArrowheads="1"/>
          </p:cNvPicPr>
          <p:nvPr/>
        </p:nvPicPr>
        <p:blipFill>
          <a:blip r:embed="rId14"/>
          <a:srcRect/>
          <a:stretch>
            <a:fillRect/>
          </a:stretch>
        </p:blipFill>
        <p:spPr bwMode="auto">
          <a:xfrm>
            <a:off x="214282" y="2357430"/>
            <a:ext cx="6448425" cy="3257550"/>
          </a:xfrm>
          <a:prstGeom prst="rect">
            <a:avLst/>
          </a:prstGeom>
          <a:noFill/>
          <a:ln w="9525">
            <a:noFill/>
            <a:miter lim="800000"/>
            <a:headEnd/>
            <a:tailEnd/>
          </a:ln>
          <a:effectLst/>
        </p:spPr>
      </p:pic>
      <p:pic>
        <p:nvPicPr>
          <p:cNvPr id="37901" name="Picture 13"/>
          <p:cNvPicPr>
            <a:picLocks noChangeAspect="1" noChangeArrowheads="1"/>
          </p:cNvPicPr>
          <p:nvPr/>
        </p:nvPicPr>
        <p:blipFill>
          <a:blip r:embed="rId15"/>
          <a:srcRect/>
          <a:stretch>
            <a:fillRect/>
          </a:stretch>
        </p:blipFill>
        <p:spPr bwMode="auto">
          <a:xfrm>
            <a:off x="214282" y="2357430"/>
            <a:ext cx="6448425" cy="3257550"/>
          </a:xfrm>
          <a:prstGeom prst="rect">
            <a:avLst/>
          </a:prstGeom>
          <a:noFill/>
          <a:ln w="9525">
            <a:noFill/>
            <a:miter lim="800000"/>
            <a:headEnd/>
            <a:tailEnd/>
          </a:ln>
          <a:effectLst/>
        </p:spPr>
      </p:pic>
      <p:sp>
        <p:nvSpPr>
          <p:cNvPr id="26" name="矩形 25"/>
          <p:cNvSpPr/>
          <p:nvPr/>
        </p:nvSpPr>
        <p:spPr bwMode="auto">
          <a:xfrm>
            <a:off x="7143768" y="4929198"/>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1</a:t>
            </a:r>
            <a:r>
              <a:rPr kumimoji="0" lang="en-US" altLang="zh-CN" sz="2000" b="1" i="0" u="none" strike="noStrike" cap="none" normalizeH="0" dirty="0">
                <a:ln>
                  <a:noFill/>
                </a:ln>
                <a:solidFill>
                  <a:schemeClr val="tx1"/>
                </a:solidFill>
                <a:effectLst/>
                <a:latin typeface="Times New Roman" pitchFamily="18" charset="0"/>
                <a:ea typeface="宋体" charset="-122"/>
              </a:rPr>
              <a:t>=0</a:t>
            </a:r>
            <a:r>
              <a:rPr kumimoji="0" lang="en-US" altLang="zh-CN" sz="2000" b="1" i="0" u="none" strike="noStrike" cap="none" normalizeH="0" baseline="0" dirty="0">
                <a:ln>
                  <a:noFill/>
                </a:ln>
                <a:solidFill>
                  <a:schemeClr val="tx1"/>
                </a:solidFill>
                <a:effectLst/>
                <a:latin typeface="Times New Roman" pitchFamily="18" charset="0"/>
                <a:ea typeface="宋体" charset="-122"/>
              </a:rPr>
              <a:t>: W=0</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902" name="Picture 14"/>
          <p:cNvPicPr>
            <a:picLocks noChangeAspect="1" noChangeArrowheads="1"/>
          </p:cNvPicPr>
          <p:nvPr/>
        </p:nvPicPr>
        <p:blipFill>
          <a:blip r:embed="rId16"/>
          <a:srcRect/>
          <a:stretch>
            <a:fillRect/>
          </a:stretch>
        </p:blipFill>
        <p:spPr bwMode="auto">
          <a:xfrm>
            <a:off x="214282" y="2357430"/>
            <a:ext cx="6448425" cy="3257550"/>
          </a:xfrm>
          <a:prstGeom prst="rect">
            <a:avLst/>
          </a:prstGeom>
          <a:noFill/>
          <a:ln w="9525">
            <a:noFill/>
            <a:miter lim="800000"/>
            <a:headEnd/>
            <a:tailEnd/>
          </a:ln>
          <a:effectLst/>
        </p:spPr>
      </p:pic>
      <p:sp>
        <p:nvSpPr>
          <p:cNvPr id="28" name="矩形 27"/>
          <p:cNvSpPr/>
          <p:nvPr/>
        </p:nvSpPr>
        <p:spPr bwMode="auto">
          <a:xfrm>
            <a:off x="7143768" y="4500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2</a:t>
            </a:r>
            <a:r>
              <a:rPr kumimoji="0" lang="en-US" altLang="zh-CN" sz="2000" b="1" i="0" u="none" strike="noStrike" cap="none" normalizeH="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W=15</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pic>
        <p:nvPicPr>
          <p:cNvPr id="37903" name="Picture 15"/>
          <p:cNvPicPr>
            <a:picLocks noChangeAspect="1" noChangeArrowheads="1"/>
          </p:cNvPicPr>
          <p:nvPr/>
        </p:nvPicPr>
        <p:blipFill>
          <a:blip r:embed="rId17"/>
          <a:srcRect/>
          <a:stretch>
            <a:fillRect/>
          </a:stretch>
        </p:blipFill>
        <p:spPr bwMode="auto">
          <a:xfrm>
            <a:off x="214282" y="2357430"/>
            <a:ext cx="6448425" cy="3257550"/>
          </a:xfrm>
          <a:prstGeom prst="rect">
            <a:avLst/>
          </a:prstGeom>
          <a:noFill/>
          <a:ln w="9525">
            <a:noFill/>
            <a:miter lim="800000"/>
            <a:headEnd/>
            <a:tailEnd/>
          </a:ln>
          <a:effectLst/>
        </p:spPr>
      </p:pic>
      <p:sp>
        <p:nvSpPr>
          <p:cNvPr id="30" name="矩形 29"/>
          <p:cNvSpPr/>
          <p:nvPr/>
        </p:nvSpPr>
        <p:spPr bwMode="auto">
          <a:xfrm>
            <a:off x="7143768" y="4071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a:ln>
                  <a:noFill/>
                </a:ln>
                <a:solidFill>
                  <a:schemeClr val="tx1"/>
                </a:solidFill>
                <a:effectLst/>
                <a:latin typeface="Times New Roman" pitchFamily="18" charset="0"/>
                <a:ea typeface="宋体" charset="-122"/>
              </a:rPr>
              <a:t>x</a:t>
            </a:r>
            <a:r>
              <a:rPr kumimoji="0" lang="en-US" altLang="zh-CN" sz="2000" b="1" i="0" u="none" strike="noStrike" cap="none" normalizeH="0" baseline="-25000" dirty="0">
                <a:ln>
                  <a:noFill/>
                </a:ln>
                <a:solidFill>
                  <a:schemeClr val="tx1"/>
                </a:solidFill>
                <a:effectLst/>
                <a:latin typeface="Times New Roman" pitchFamily="18" charset="0"/>
                <a:ea typeface="宋体" charset="-122"/>
              </a:rPr>
              <a:t>3</a:t>
            </a:r>
            <a:r>
              <a:rPr kumimoji="0" lang="en-US" altLang="zh-CN" sz="2000" b="1" i="0" u="none" strike="noStrike" cap="none" normalizeH="0" dirty="0">
                <a:ln>
                  <a:noFill/>
                </a:ln>
                <a:solidFill>
                  <a:schemeClr val="tx1"/>
                </a:solidFill>
                <a:effectLst/>
                <a:latin typeface="Times New Roman" pitchFamily="18" charset="0"/>
                <a:ea typeface="宋体" charset="-122"/>
              </a:rPr>
              <a:t>=1</a:t>
            </a:r>
            <a:r>
              <a:rPr kumimoji="0" lang="en-US" altLang="zh-CN" sz="2000" b="1" i="0" u="none" strike="noStrike" cap="none" normalizeH="0" baseline="0" dirty="0">
                <a:ln>
                  <a:noFill/>
                </a:ln>
                <a:solidFill>
                  <a:schemeClr val="tx1"/>
                </a:solidFill>
                <a:effectLst/>
                <a:latin typeface="Times New Roman" pitchFamily="18" charset="0"/>
                <a:ea typeface="宋体" charset="-122"/>
              </a:rPr>
              <a:t>: W=30</a:t>
            </a:r>
            <a:endParaRPr kumimoji="0" lang="zh-CN" altLang="en-US" sz="2000" b="1" i="0" u="none" strike="noStrike" cap="none" normalizeH="0" baseline="0" dirty="0">
              <a:ln>
                <a:noFill/>
              </a:ln>
              <a:solidFill>
                <a:schemeClr val="tx1"/>
              </a:solidFill>
              <a:effectLst/>
              <a:latin typeface="Times New Roman" pitchFamily="18" charset="0"/>
              <a:ea typeface="宋体" charset="-122"/>
            </a:endParaRPr>
          </a:p>
        </p:txBody>
      </p:sp>
      <p:sp>
        <p:nvSpPr>
          <p:cNvPr id="31" name="TextBox 30"/>
          <p:cNvSpPr txBox="1"/>
          <p:nvPr/>
        </p:nvSpPr>
        <p:spPr>
          <a:xfrm>
            <a:off x="2000232" y="6072206"/>
            <a:ext cx="3102131" cy="461665"/>
          </a:xfrm>
          <a:prstGeom prst="rect">
            <a:avLst/>
          </a:prstGeom>
          <a:solidFill>
            <a:schemeClr val="accent6">
              <a:lumMod val="40000"/>
              <a:lumOff val="60000"/>
            </a:schemeClr>
          </a:solidFill>
        </p:spPr>
        <p:txBody>
          <a:bodyPr wrap="non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sym typeface="Wingdings" pitchFamily="2" charset="2"/>
              </a:rPr>
              <a:t>: (0,1,1)</a:t>
            </a:r>
            <a:r>
              <a:rPr lang="zh-CN" altLang="en-US" sz="2400" dirty="0">
                <a:latin typeface="Times New Roman" pitchFamily="18" charset="0"/>
                <a:cs typeface="Times New Roman" pitchFamily="18" charset="0"/>
                <a:sym typeface="Wingdings" pitchFamily="2" charset="2"/>
              </a:rPr>
              <a:t>，</a:t>
            </a:r>
            <a:r>
              <a:rPr lang="en-US" altLang="zh-CN" sz="2400" dirty="0">
                <a:latin typeface="Times New Roman" pitchFamily="18" charset="0"/>
                <a:cs typeface="Times New Roman" pitchFamily="18" charset="0"/>
                <a:sym typeface="Wingdings" pitchFamily="2" charset="2"/>
              </a:rPr>
              <a:t>V=50</a:t>
            </a:r>
            <a:endParaRPr lang="zh-CN" altLang="en-US" sz="2400" dirty="0">
              <a:latin typeface="Times New Roman" pitchFamily="18" charset="0"/>
              <a:cs typeface="Times New Roman" pitchFamily="18" charset="0"/>
            </a:endParaRPr>
          </a:p>
        </p:txBody>
      </p:sp>
      <p:pic>
        <p:nvPicPr>
          <p:cNvPr id="37904" name="Picture 16"/>
          <p:cNvPicPr>
            <a:picLocks noChangeAspect="1" noChangeArrowheads="1"/>
          </p:cNvPicPr>
          <p:nvPr/>
        </p:nvPicPr>
        <p:blipFill>
          <a:blip r:embed="rId18"/>
          <a:srcRect/>
          <a:stretch>
            <a:fillRect/>
          </a:stretch>
        </p:blipFill>
        <p:spPr bwMode="auto">
          <a:xfrm>
            <a:off x="214282" y="2357430"/>
            <a:ext cx="6448425" cy="3257550"/>
          </a:xfrm>
          <a:prstGeom prst="rect">
            <a:avLst/>
          </a:prstGeom>
          <a:noFill/>
          <a:ln w="9525">
            <a:noFill/>
            <a:miter lim="800000"/>
            <a:headEnd/>
            <a:tailEnd/>
          </a:ln>
          <a:effectLst/>
        </p:spPr>
      </p:pic>
      <p:sp>
        <p:nvSpPr>
          <p:cNvPr id="39" name="文本框 38"/>
          <p:cNvSpPr txBox="1"/>
          <p:nvPr/>
        </p:nvSpPr>
        <p:spPr>
          <a:xfrm>
            <a:off x="3263806" y="2060848"/>
            <a:ext cx="300082" cy="369332"/>
          </a:xfrm>
          <a:prstGeom prst="rect">
            <a:avLst/>
          </a:prstGeom>
          <a:noFill/>
        </p:spPr>
        <p:txBody>
          <a:bodyPr wrap="none" rtlCol="0">
            <a:spAutoFit/>
          </a:bodyPr>
          <a:lstStyle/>
          <a:p>
            <a:r>
              <a:rPr lang="en-US" altLang="zh-CN" b="1" dirty="0">
                <a:solidFill>
                  <a:srgbClr val="FF0000"/>
                </a:solidFill>
              </a:rPr>
              <a:t>A</a:t>
            </a:r>
            <a:endParaRPr lang="zh-CN" altLang="en-US" b="1" dirty="0">
              <a:solidFill>
                <a:srgbClr val="FF0000"/>
              </a:solidFill>
            </a:endParaRPr>
          </a:p>
        </p:txBody>
      </p:sp>
      <p:sp>
        <p:nvSpPr>
          <p:cNvPr id="40" name="文本框 39"/>
          <p:cNvSpPr txBox="1"/>
          <p:nvPr/>
        </p:nvSpPr>
        <p:spPr>
          <a:xfrm>
            <a:off x="1619672" y="2924944"/>
            <a:ext cx="301686" cy="369332"/>
          </a:xfrm>
          <a:prstGeom prst="rect">
            <a:avLst/>
          </a:prstGeom>
          <a:noFill/>
        </p:spPr>
        <p:txBody>
          <a:bodyPr wrap="none" rtlCol="0">
            <a:spAutoFit/>
          </a:bodyPr>
          <a:lstStyle/>
          <a:p>
            <a:r>
              <a:rPr lang="en-US" altLang="zh-CN" b="1" dirty="0">
                <a:solidFill>
                  <a:srgbClr val="FF0000"/>
                </a:solidFill>
              </a:rPr>
              <a:t>B</a:t>
            </a:r>
            <a:endParaRPr lang="zh-CN" altLang="en-US" b="1" dirty="0">
              <a:solidFill>
                <a:srgbClr val="FF0000"/>
              </a:solidFill>
            </a:endParaRPr>
          </a:p>
        </p:txBody>
      </p:sp>
      <p:sp>
        <p:nvSpPr>
          <p:cNvPr id="41" name="文本框 40"/>
          <p:cNvSpPr txBox="1"/>
          <p:nvPr/>
        </p:nvSpPr>
        <p:spPr>
          <a:xfrm>
            <a:off x="5004048" y="2916737"/>
            <a:ext cx="301686" cy="369332"/>
          </a:xfrm>
          <a:prstGeom prst="rect">
            <a:avLst/>
          </a:prstGeom>
          <a:noFill/>
        </p:spPr>
        <p:txBody>
          <a:bodyPr wrap="none" rtlCol="0">
            <a:spAutoFit/>
          </a:bodyPr>
          <a:lstStyle/>
          <a:p>
            <a:r>
              <a:rPr lang="en-US" altLang="zh-CN" b="1" dirty="0">
                <a:solidFill>
                  <a:srgbClr val="FF0000"/>
                </a:solidFill>
              </a:rPr>
              <a:t>C</a:t>
            </a:r>
            <a:endParaRPr lang="zh-CN" altLang="en-US" b="1" dirty="0">
              <a:solidFill>
                <a:srgbClr val="FF0000"/>
              </a:solidFill>
            </a:endParaRPr>
          </a:p>
        </p:txBody>
      </p:sp>
      <p:sp>
        <p:nvSpPr>
          <p:cNvPr id="42" name="文本框 41"/>
          <p:cNvSpPr txBox="1"/>
          <p:nvPr/>
        </p:nvSpPr>
        <p:spPr>
          <a:xfrm>
            <a:off x="755576" y="3842759"/>
            <a:ext cx="301686" cy="369332"/>
          </a:xfrm>
          <a:prstGeom prst="rect">
            <a:avLst/>
          </a:prstGeom>
          <a:noFill/>
        </p:spPr>
        <p:txBody>
          <a:bodyPr wrap="none" rtlCol="0">
            <a:spAutoFit/>
          </a:bodyPr>
          <a:lstStyle/>
          <a:p>
            <a:r>
              <a:rPr lang="en-US" altLang="zh-CN" b="1" dirty="0">
                <a:solidFill>
                  <a:srgbClr val="FF0000"/>
                </a:solidFill>
              </a:rPr>
              <a:t>D</a:t>
            </a:r>
            <a:endParaRPr lang="zh-CN" altLang="en-US" b="1" dirty="0">
              <a:solidFill>
                <a:srgbClr val="FF0000"/>
              </a:solidFill>
            </a:endParaRPr>
          </a:p>
        </p:txBody>
      </p:sp>
      <p:sp>
        <p:nvSpPr>
          <p:cNvPr id="43" name="文本框 42"/>
          <p:cNvSpPr txBox="1"/>
          <p:nvPr/>
        </p:nvSpPr>
        <p:spPr>
          <a:xfrm>
            <a:off x="2483768" y="3866623"/>
            <a:ext cx="301686" cy="369332"/>
          </a:xfrm>
          <a:prstGeom prst="rect">
            <a:avLst/>
          </a:prstGeom>
          <a:noFill/>
        </p:spPr>
        <p:txBody>
          <a:bodyPr wrap="none" rtlCol="0">
            <a:spAutoFit/>
          </a:bodyPr>
          <a:lstStyle/>
          <a:p>
            <a:pPr algn="ctr"/>
            <a:r>
              <a:rPr lang="en-US" altLang="zh-CN" b="1" dirty="0">
                <a:solidFill>
                  <a:srgbClr val="FF0000"/>
                </a:solidFill>
              </a:rPr>
              <a:t>E</a:t>
            </a:r>
            <a:endParaRPr lang="zh-CN" altLang="en-US" b="1" dirty="0">
              <a:solidFill>
                <a:srgbClr val="FF0000"/>
              </a:solidFill>
            </a:endParaRPr>
          </a:p>
        </p:txBody>
      </p:sp>
      <p:sp>
        <p:nvSpPr>
          <p:cNvPr id="44" name="文本框 43"/>
          <p:cNvSpPr txBox="1"/>
          <p:nvPr/>
        </p:nvSpPr>
        <p:spPr>
          <a:xfrm>
            <a:off x="4126298" y="3861048"/>
            <a:ext cx="301686" cy="369332"/>
          </a:xfrm>
          <a:prstGeom prst="rect">
            <a:avLst/>
          </a:prstGeom>
          <a:noFill/>
        </p:spPr>
        <p:txBody>
          <a:bodyPr wrap="none" rtlCol="0">
            <a:spAutoFit/>
          </a:bodyPr>
          <a:lstStyle/>
          <a:p>
            <a:r>
              <a:rPr lang="en-US" altLang="zh-CN" b="1" dirty="0">
                <a:solidFill>
                  <a:srgbClr val="FF0000"/>
                </a:solidFill>
              </a:rPr>
              <a:t>F</a:t>
            </a:r>
            <a:endParaRPr lang="zh-CN" altLang="en-US" b="1" dirty="0">
              <a:solidFill>
                <a:srgbClr val="FF0000"/>
              </a:solidFill>
            </a:endParaRPr>
          </a:p>
        </p:txBody>
      </p:sp>
      <p:sp>
        <p:nvSpPr>
          <p:cNvPr id="45" name="文本框 44"/>
          <p:cNvSpPr txBox="1"/>
          <p:nvPr/>
        </p:nvSpPr>
        <p:spPr>
          <a:xfrm>
            <a:off x="5854490" y="3884912"/>
            <a:ext cx="301686" cy="369332"/>
          </a:xfrm>
          <a:prstGeom prst="rect">
            <a:avLst/>
          </a:prstGeom>
          <a:noFill/>
        </p:spPr>
        <p:txBody>
          <a:bodyPr wrap="none" rtlCol="0">
            <a:spAutoFit/>
          </a:bodyPr>
          <a:lstStyle/>
          <a:p>
            <a:pPr algn="ctr"/>
            <a:r>
              <a:rPr lang="en-US" altLang="zh-CN" b="1" dirty="0">
                <a:solidFill>
                  <a:srgbClr val="FF0000"/>
                </a:solidFill>
              </a:rPr>
              <a:t>G</a:t>
            </a:r>
            <a:endParaRPr lang="zh-CN" altLang="en-US" b="1" dirty="0">
              <a:solidFill>
                <a:srgbClr val="FF0000"/>
              </a:solidFill>
            </a:endParaRPr>
          </a:p>
        </p:txBody>
      </p:sp>
      <p:sp>
        <p:nvSpPr>
          <p:cNvPr id="46" name="文本框 45"/>
          <p:cNvSpPr txBox="1"/>
          <p:nvPr/>
        </p:nvSpPr>
        <p:spPr>
          <a:xfrm>
            <a:off x="323528" y="4941168"/>
            <a:ext cx="301686" cy="369332"/>
          </a:xfrm>
          <a:prstGeom prst="rect">
            <a:avLst/>
          </a:prstGeom>
          <a:noFill/>
        </p:spPr>
        <p:txBody>
          <a:bodyPr wrap="none" rtlCol="0">
            <a:spAutoFit/>
          </a:bodyPr>
          <a:lstStyle/>
          <a:p>
            <a:r>
              <a:rPr lang="en-US" altLang="zh-CN" b="1" dirty="0">
                <a:solidFill>
                  <a:srgbClr val="FF0000"/>
                </a:solidFill>
              </a:rPr>
              <a:t>H</a:t>
            </a:r>
          </a:p>
        </p:txBody>
      </p:sp>
      <p:sp>
        <p:nvSpPr>
          <p:cNvPr id="47" name="文本框 46"/>
          <p:cNvSpPr txBox="1"/>
          <p:nvPr/>
        </p:nvSpPr>
        <p:spPr>
          <a:xfrm>
            <a:off x="1083947" y="4932767"/>
            <a:ext cx="301686" cy="369332"/>
          </a:xfrm>
          <a:prstGeom prst="rect">
            <a:avLst/>
          </a:prstGeom>
          <a:noFill/>
        </p:spPr>
        <p:txBody>
          <a:bodyPr wrap="none" rtlCol="0">
            <a:spAutoFit/>
          </a:bodyPr>
          <a:lstStyle/>
          <a:p>
            <a:r>
              <a:rPr lang="en-US" altLang="zh-CN" b="1" dirty="0">
                <a:solidFill>
                  <a:srgbClr val="FF0000"/>
                </a:solidFill>
              </a:rPr>
              <a:t>I</a:t>
            </a:r>
            <a:endParaRPr lang="zh-CN" altLang="en-US" b="1" dirty="0">
              <a:solidFill>
                <a:srgbClr val="FF0000"/>
              </a:solidFill>
            </a:endParaRPr>
          </a:p>
        </p:txBody>
      </p:sp>
      <p:sp>
        <p:nvSpPr>
          <p:cNvPr id="48" name="文本框 47"/>
          <p:cNvSpPr txBox="1"/>
          <p:nvPr/>
        </p:nvSpPr>
        <p:spPr>
          <a:xfrm>
            <a:off x="2051720" y="4949569"/>
            <a:ext cx="301686" cy="369332"/>
          </a:xfrm>
          <a:prstGeom prst="rect">
            <a:avLst/>
          </a:prstGeom>
          <a:noFill/>
        </p:spPr>
        <p:txBody>
          <a:bodyPr wrap="none" rtlCol="0">
            <a:spAutoFit/>
          </a:bodyPr>
          <a:lstStyle/>
          <a:p>
            <a:r>
              <a:rPr lang="en-US" altLang="zh-CN" b="1" dirty="0">
                <a:solidFill>
                  <a:srgbClr val="FF0000"/>
                </a:solidFill>
              </a:rPr>
              <a:t>J</a:t>
            </a:r>
          </a:p>
        </p:txBody>
      </p:sp>
      <p:sp>
        <p:nvSpPr>
          <p:cNvPr id="49" name="文本框 48"/>
          <p:cNvSpPr txBox="1"/>
          <p:nvPr/>
        </p:nvSpPr>
        <p:spPr>
          <a:xfrm>
            <a:off x="2812139" y="4941168"/>
            <a:ext cx="301686" cy="369332"/>
          </a:xfrm>
          <a:prstGeom prst="rect">
            <a:avLst/>
          </a:prstGeom>
          <a:noFill/>
        </p:spPr>
        <p:txBody>
          <a:bodyPr wrap="none" rtlCol="0">
            <a:spAutoFit/>
          </a:bodyPr>
          <a:lstStyle/>
          <a:p>
            <a:r>
              <a:rPr lang="en-US" altLang="zh-CN" b="1" dirty="0">
                <a:solidFill>
                  <a:srgbClr val="FF0000"/>
                </a:solidFill>
              </a:rPr>
              <a:t>K</a:t>
            </a:r>
            <a:endParaRPr lang="zh-CN" altLang="en-US" b="1" dirty="0">
              <a:solidFill>
                <a:srgbClr val="FF0000"/>
              </a:solidFill>
            </a:endParaRPr>
          </a:p>
        </p:txBody>
      </p:sp>
      <p:sp>
        <p:nvSpPr>
          <p:cNvPr id="50" name="文本框 49"/>
          <p:cNvSpPr txBox="1"/>
          <p:nvPr/>
        </p:nvSpPr>
        <p:spPr>
          <a:xfrm>
            <a:off x="3725919" y="4923475"/>
            <a:ext cx="301686" cy="369332"/>
          </a:xfrm>
          <a:prstGeom prst="rect">
            <a:avLst/>
          </a:prstGeom>
          <a:noFill/>
        </p:spPr>
        <p:txBody>
          <a:bodyPr wrap="none" rtlCol="0">
            <a:spAutoFit/>
          </a:bodyPr>
          <a:lstStyle/>
          <a:p>
            <a:r>
              <a:rPr lang="en-US" altLang="zh-CN" b="1" dirty="0">
                <a:solidFill>
                  <a:srgbClr val="FF0000"/>
                </a:solidFill>
              </a:rPr>
              <a:t>L</a:t>
            </a:r>
          </a:p>
        </p:txBody>
      </p:sp>
      <p:sp>
        <p:nvSpPr>
          <p:cNvPr id="51" name="文本框 50"/>
          <p:cNvSpPr txBox="1"/>
          <p:nvPr/>
        </p:nvSpPr>
        <p:spPr>
          <a:xfrm>
            <a:off x="4486338" y="4915074"/>
            <a:ext cx="301686" cy="369332"/>
          </a:xfrm>
          <a:prstGeom prst="rect">
            <a:avLst/>
          </a:prstGeom>
          <a:noFill/>
        </p:spPr>
        <p:txBody>
          <a:bodyPr wrap="none" rtlCol="0">
            <a:spAutoFit/>
          </a:bodyPr>
          <a:lstStyle/>
          <a:p>
            <a:r>
              <a:rPr lang="en-US" altLang="zh-CN" b="1" dirty="0">
                <a:solidFill>
                  <a:srgbClr val="FF0000"/>
                </a:solidFill>
              </a:rPr>
              <a:t>M</a:t>
            </a:r>
            <a:endParaRPr lang="zh-CN" altLang="en-US" b="1" dirty="0">
              <a:solidFill>
                <a:srgbClr val="FF0000"/>
              </a:solidFill>
            </a:endParaRPr>
          </a:p>
        </p:txBody>
      </p:sp>
      <p:sp>
        <p:nvSpPr>
          <p:cNvPr id="52" name="文本框 51"/>
          <p:cNvSpPr txBox="1"/>
          <p:nvPr/>
        </p:nvSpPr>
        <p:spPr>
          <a:xfrm>
            <a:off x="5454111" y="4931876"/>
            <a:ext cx="301686" cy="369332"/>
          </a:xfrm>
          <a:prstGeom prst="rect">
            <a:avLst/>
          </a:prstGeom>
          <a:noFill/>
        </p:spPr>
        <p:txBody>
          <a:bodyPr wrap="none" rtlCol="0">
            <a:spAutoFit/>
          </a:bodyPr>
          <a:lstStyle/>
          <a:p>
            <a:r>
              <a:rPr lang="en-US" altLang="zh-CN" b="1" dirty="0">
                <a:solidFill>
                  <a:srgbClr val="FF0000"/>
                </a:solidFill>
              </a:rPr>
              <a:t>N</a:t>
            </a:r>
          </a:p>
        </p:txBody>
      </p:sp>
      <p:sp>
        <p:nvSpPr>
          <p:cNvPr id="53" name="文本框 52"/>
          <p:cNvSpPr txBox="1"/>
          <p:nvPr/>
        </p:nvSpPr>
        <p:spPr>
          <a:xfrm>
            <a:off x="6214530" y="4923475"/>
            <a:ext cx="301686" cy="369332"/>
          </a:xfrm>
          <a:prstGeom prst="rect">
            <a:avLst/>
          </a:prstGeom>
          <a:noFill/>
        </p:spPr>
        <p:txBody>
          <a:bodyPr wrap="none" rtlCol="0">
            <a:spAutoFit/>
          </a:bodyPr>
          <a:lstStyle/>
          <a:p>
            <a:r>
              <a:rPr lang="en-US" altLang="zh-CN" b="1" dirty="0">
                <a:solidFill>
                  <a:srgbClr val="FF0000"/>
                </a:solidFill>
              </a:rPr>
              <a:t>O</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78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789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78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7891"/>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78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7892"/>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378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grpId="1"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ppt_x"/>
                                          </p:val>
                                        </p:tav>
                                      </p:tavLst>
                                    </p:anim>
                                    <p:anim calcmode="lin" valueType="num">
                                      <p:cBhvr additive="base">
                                        <p:cTn id="57" dur="500"/>
                                        <p:tgtEl>
                                          <p:spTgt spid="11"/>
                                        </p:tgtEl>
                                        <p:attrNameLst>
                                          <p:attrName>ppt_y</p:attrName>
                                        </p:attrNameLst>
                                      </p:cBhvr>
                                      <p:tavLst>
                                        <p:tav tm="0">
                                          <p:val>
                                            <p:strVal val="ppt_y"/>
                                          </p:val>
                                        </p:tav>
                                        <p:tav tm="100000">
                                          <p:val>
                                            <p:strVal val="0-ppt_h/2"/>
                                          </p:val>
                                        </p:tav>
                                      </p:tavLst>
                                    </p:anim>
                                    <p:set>
                                      <p:cBhvr>
                                        <p:cTn id="58" dur="1" fill="hold">
                                          <p:stCondLst>
                                            <p:cond delay="4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89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789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37894"/>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78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7895"/>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789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xit" presetSubtype="1" fill="hold" grpId="1" nodeType="clickEffect">
                                  <p:stCondLst>
                                    <p:cond delay="0"/>
                                  </p:stCondLst>
                                  <p:childTnLst>
                                    <p:anim calcmode="lin" valueType="num">
                                      <p:cBhvr additive="base">
                                        <p:cTn id="92" dur="500"/>
                                        <p:tgtEl>
                                          <p:spTgt spid="16"/>
                                        </p:tgtEl>
                                        <p:attrNameLst>
                                          <p:attrName>ppt_x</p:attrName>
                                        </p:attrNameLst>
                                      </p:cBhvr>
                                      <p:tavLst>
                                        <p:tav tm="0">
                                          <p:val>
                                            <p:strVal val="ppt_x"/>
                                          </p:val>
                                        </p:tav>
                                        <p:tav tm="100000">
                                          <p:val>
                                            <p:strVal val="ppt_x"/>
                                          </p:val>
                                        </p:tav>
                                      </p:tavLst>
                                    </p:anim>
                                    <p:anim calcmode="lin" valueType="num">
                                      <p:cBhvr additive="base">
                                        <p:cTn id="93" dur="500"/>
                                        <p:tgtEl>
                                          <p:spTgt spid="16"/>
                                        </p:tgtEl>
                                        <p:attrNameLst>
                                          <p:attrName>ppt_y</p:attrName>
                                        </p:attrNameLst>
                                      </p:cBhvr>
                                      <p:tavLst>
                                        <p:tav tm="0">
                                          <p:val>
                                            <p:strVal val="ppt_y"/>
                                          </p:val>
                                        </p:tav>
                                        <p:tav tm="100000">
                                          <p:val>
                                            <p:strVal val="0-ppt_h/2"/>
                                          </p:val>
                                        </p:tav>
                                      </p:tavLst>
                                    </p:anim>
                                    <p:set>
                                      <p:cBhvr>
                                        <p:cTn id="94" dur="1" fill="hold">
                                          <p:stCondLst>
                                            <p:cond delay="499"/>
                                          </p:stCondLst>
                                        </p:cTn>
                                        <p:tgtEl>
                                          <p:spTgt spid="1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37896"/>
                                        </p:tgtEl>
                                        <p:attrNameLst>
                                          <p:attrName>style.visibility</p:attrName>
                                        </p:attrNameLst>
                                      </p:cBhvr>
                                      <p:to>
                                        <p:strVal val="hidden"/>
                                      </p:to>
                                    </p:set>
                                  </p:childTnLst>
                                </p:cTn>
                              </p:par>
                              <p:par>
                                <p:cTn id="99" presetID="1" presetClass="entr" presetSubtype="0" fill="hold" nodeType="withEffect">
                                  <p:stCondLst>
                                    <p:cond delay="0"/>
                                  </p:stCondLst>
                                  <p:childTnLst>
                                    <p:set>
                                      <p:cBhvr>
                                        <p:cTn id="100" dur="1" fill="hold">
                                          <p:stCondLst>
                                            <p:cond delay="0"/>
                                          </p:stCondLst>
                                        </p:cTn>
                                        <p:tgtEl>
                                          <p:spTgt spid="3789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anim calcmode="lin" valueType="num">
                                      <p:cBhvr additive="base">
                                        <p:cTn id="105" dur="500" fill="hold"/>
                                        <p:tgtEl>
                                          <p:spTgt spid="19"/>
                                        </p:tgtEl>
                                        <p:attrNameLst>
                                          <p:attrName>ppt_x</p:attrName>
                                        </p:attrNameLst>
                                      </p:cBhvr>
                                      <p:tavLst>
                                        <p:tav tm="0">
                                          <p:val>
                                            <p:strVal val="#ppt_x"/>
                                          </p:val>
                                        </p:tav>
                                        <p:tav tm="100000">
                                          <p:val>
                                            <p:strVal val="#ppt_x"/>
                                          </p:val>
                                        </p:tav>
                                      </p:tavLst>
                                    </p:anim>
                                    <p:anim calcmode="lin" valueType="num">
                                      <p:cBhvr additive="base">
                                        <p:cTn id="10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37897"/>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3789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 presetClass="exit" presetSubtype="1" fill="hold" grpId="1" nodeType="clickEffect">
                                  <p:stCondLst>
                                    <p:cond delay="0"/>
                                  </p:stCondLst>
                                  <p:childTnLst>
                                    <p:anim calcmode="lin" valueType="num">
                                      <p:cBhvr additive="base">
                                        <p:cTn id="120" dur="500"/>
                                        <p:tgtEl>
                                          <p:spTgt spid="19"/>
                                        </p:tgtEl>
                                        <p:attrNameLst>
                                          <p:attrName>ppt_x</p:attrName>
                                        </p:attrNameLst>
                                      </p:cBhvr>
                                      <p:tavLst>
                                        <p:tav tm="0">
                                          <p:val>
                                            <p:strVal val="ppt_x"/>
                                          </p:val>
                                        </p:tav>
                                        <p:tav tm="100000">
                                          <p:val>
                                            <p:strVal val="ppt_x"/>
                                          </p:val>
                                        </p:tav>
                                      </p:tavLst>
                                    </p:anim>
                                    <p:anim calcmode="lin" valueType="num">
                                      <p:cBhvr additive="base">
                                        <p:cTn id="121" dur="500"/>
                                        <p:tgtEl>
                                          <p:spTgt spid="19"/>
                                        </p:tgtEl>
                                        <p:attrNameLst>
                                          <p:attrName>ppt_y</p:attrName>
                                        </p:attrNameLst>
                                      </p:cBhvr>
                                      <p:tavLst>
                                        <p:tav tm="0">
                                          <p:val>
                                            <p:strVal val="ppt_y"/>
                                          </p:val>
                                        </p:tav>
                                        <p:tav tm="100000">
                                          <p:val>
                                            <p:strVal val="0-ppt_h/2"/>
                                          </p:val>
                                        </p:tav>
                                      </p:tavLst>
                                    </p:anim>
                                    <p:set>
                                      <p:cBhvr>
                                        <p:cTn id="122" dur="1" fill="hold">
                                          <p:stCondLst>
                                            <p:cond delay="499"/>
                                          </p:stCondLst>
                                        </p:cTn>
                                        <p:tgtEl>
                                          <p:spTgt spid="1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37898"/>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3789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xit" presetSubtype="1" fill="hold" grpId="1" nodeType="clickEffect">
                                  <p:stCondLst>
                                    <p:cond delay="0"/>
                                  </p:stCondLst>
                                  <p:childTnLst>
                                    <p:anim calcmode="lin" valueType="num">
                                      <p:cBhvr additive="base">
                                        <p:cTn id="132" dur="500"/>
                                        <p:tgtEl>
                                          <p:spTgt spid="13"/>
                                        </p:tgtEl>
                                        <p:attrNameLst>
                                          <p:attrName>ppt_x</p:attrName>
                                        </p:attrNameLst>
                                      </p:cBhvr>
                                      <p:tavLst>
                                        <p:tav tm="0">
                                          <p:val>
                                            <p:strVal val="ppt_x"/>
                                          </p:val>
                                        </p:tav>
                                        <p:tav tm="100000">
                                          <p:val>
                                            <p:strVal val="ppt_x"/>
                                          </p:val>
                                        </p:tav>
                                      </p:tavLst>
                                    </p:anim>
                                    <p:anim calcmode="lin" valueType="num">
                                      <p:cBhvr additive="base">
                                        <p:cTn id="133" dur="500"/>
                                        <p:tgtEl>
                                          <p:spTgt spid="13"/>
                                        </p:tgtEl>
                                        <p:attrNameLst>
                                          <p:attrName>ppt_y</p:attrName>
                                        </p:attrNameLst>
                                      </p:cBhvr>
                                      <p:tavLst>
                                        <p:tav tm="0">
                                          <p:val>
                                            <p:strVal val="ppt_y"/>
                                          </p:val>
                                        </p:tav>
                                        <p:tav tm="100000">
                                          <p:val>
                                            <p:strVal val="0-ppt_h/2"/>
                                          </p:val>
                                        </p:tav>
                                      </p:tavLst>
                                    </p:anim>
                                    <p:set>
                                      <p:cBhvr>
                                        <p:cTn id="134" dur="1" fill="hold">
                                          <p:stCondLst>
                                            <p:cond delay="499"/>
                                          </p:stCondLst>
                                        </p:cTn>
                                        <p:tgtEl>
                                          <p:spTgt spid="1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37899"/>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3790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xit" presetSubtype="1" fill="hold" grpId="1" nodeType="clickEffect">
                                  <p:stCondLst>
                                    <p:cond delay="0"/>
                                  </p:stCondLst>
                                  <p:childTnLst>
                                    <p:anim calcmode="lin" valueType="num">
                                      <p:cBhvr additive="base">
                                        <p:cTn id="144" dur="500"/>
                                        <p:tgtEl>
                                          <p:spTgt spid="9"/>
                                        </p:tgtEl>
                                        <p:attrNameLst>
                                          <p:attrName>ppt_x</p:attrName>
                                        </p:attrNameLst>
                                      </p:cBhvr>
                                      <p:tavLst>
                                        <p:tav tm="0">
                                          <p:val>
                                            <p:strVal val="ppt_x"/>
                                          </p:val>
                                        </p:tav>
                                        <p:tav tm="100000">
                                          <p:val>
                                            <p:strVal val="ppt_x"/>
                                          </p:val>
                                        </p:tav>
                                      </p:tavLst>
                                    </p:anim>
                                    <p:anim calcmode="lin" valueType="num">
                                      <p:cBhvr additive="base">
                                        <p:cTn id="145" dur="500"/>
                                        <p:tgtEl>
                                          <p:spTgt spid="9"/>
                                        </p:tgtEl>
                                        <p:attrNameLst>
                                          <p:attrName>ppt_y</p:attrName>
                                        </p:attrNameLst>
                                      </p:cBhvr>
                                      <p:tavLst>
                                        <p:tav tm="0">
                                          <p:val>
                                            <p:strVal val="ppt_y"/>
                                          </p:val>
                                        </p:tav>
                                        <p:tav tm="100000">
                                          <p:val>
                                            <p:strVal val="0-ppt_h/2"/>
                                          </p:val>
                                        </p:tav>
                                      </p:tavLst>
                                    </p:anim>
                                    <p:set>
                                      <p:cBhvr>
                                        <p:cTn id="146" dur="1" fill="hold">
                                          <p:stCondLst>
                                            <p:cond delay="499"/>
                                          </p:stCondLst>
                                        </p:cTn>
                                        <p:tgtEl>
                                          <p:spTgt spid="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37900"/>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379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26"/>
                                        </p:tgtEl>
                                        <p:attrNameLst>
                                          <p:attrName>style.visibility</p:attrName>
                                        </p:attrNameLst>
                                      </p:cBhvr>
                                      <p:to>
                                        <p:strVal val="visible"/>
                                      </p:to>
                                    </p:set>
                                    <p:anim calcmode="lin" valueType="num">
                                      <p:cBhvr additive="base">
                                        <p:cTn id="157" dur="500" fill="hold"/>
                                        <p:tgtEl>
                                          <p:spTgt spid="26"/>
                                        </p:tgtEl>
                                        <p:attrNameLst>
                                          <p:attrName>ppt_x</p:attrName>
                                        </p:attrNameLst>
                                      </p:cBhvr>
                                      <p:tavLst>
                                        <p:tav tm="0">
                                          <p:val>
                                            <p:strVal val="#ppt_x"/>
                                          </p:val>
                                        </p:tav>
                                        <p:tav tm="100000">
                                          <p:val>
                                            <p:strVal val="#ppt_x"/>
                                          </p:val>
                                        </p:tav>
                                      </p:tavLst>
                                    </p:anim>
                                    <p:anim calcmode="lin" valueType="num">
                                      <p:cBhvr additive="base">
                                        <p:cTn id="15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37901"/>
                                        </p:tgtEl>
                                        <p:attrNameLst>
                                          <p:attrName>style.visibility</p:attrName>
                                        </p:attrNameLst>
                                      </p:cBhvr>
                                      <p:to>
                                        <p:strVal val="hidden"/>
                                      </p:to>
                                    </p:set>
                                  </p:childTnLst>
                                </p:cTn>
                              </p:par>
                              <p:par>
                                <p:cTn id="163" presetID="1" presetClass="entr" presetSubtype="0" fill="hold" nodeType="withEffect">
                                  <p:stCondLst>
                                    <p:cond delay="0"/>
                                  </p:stCondLst>
                                  <p:childTnLst>
                                    <p:set>
                                      <p:cBhvr>
                                        <p:cTn id="164" dur="1" fill="hold">
                                          <p:stCondLst>
                                            <p:cond delay="0"/>
                                          </p:stCondLst>
                                        </p:cTn>
                                        <p:tgtEl>
                                          <p:spTgt spid="3790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 presetClass="entr" presetSubtype="1" fill="hold" grpId="0" nodeType="clickEffect">
                                  <p:stCondLst>
                                    <p:cond delay="0"/>
                                  </p:stCondLst>
                                  <p:childTnLst>
                                    <p:set>
                                      <p:cBhvr>
                                        <p:cTn id="168" dur="1" fill="hold">
                                          <p:stCondLst>
                                            <p:cond delay="0"/>
                                          </p:stCondLst>
                                        </p:cTn>
                                        <p:tgtEl>
                                          <p:spTgt spid="28"/>
                                        </p:tgtEl>
                                        <p:attrNameLst>
                                          <p:attrName>style.visibility</p:attrName>
                                        </p:attrNameLst>
                                      </p:cBhvr>
                                      <p:to>
                                        <p:strVal val="visible"/>
                                      </p:to>
                                    </p:set>
                                    <p:anim calcmode="lin" valueType="num">
                                      <p:cBhvr additive="base">
                                        <p:cTn id="169" dur="500" fill="hold"/>
                                        <p:tgtEl>
                                          <p:spTgt spid="28"/>
                                        </p:tgtEl>
                                        <p:attrNameLst>
                                          <p:attrName>ppt_x</p:attrName>
                                        </p:attrNameLst>
                                      </p:cBhvr>
                                      <p:tavLst>
                                        <p:tav tm="0">
                                          <p:val>
                                            <p:strVal val="#ppt_x"/>
                                          </p:val>
                                        </p:tav>
                                        <p:tav tm="100000">
                                          <p:val>
                                            <p:strVal val="#ppt_x"/>
                                          </p:val>
                                        </p:tav>
                                      </p:tavLst>
                                    </p:anim>
                                    <p:anim calcmode="lin" valueType="num">
                                      <p:cBhvr additive="base">
                                        <p:cTn id="170"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37902"/>
                                        </p:tgtEl>
                                        <p:attrNameLst>
                                          <p:attrName>style.visibility</p:attrName>
                                        </p:attrNameLst>
                                      </p:cBhvr>
                                      <p:to>
                                        <p:strVal val="hidden"/>
                                      </p:to>
                                    </p:set>
                                  </p:childTnLst>
                                </p:cTn>
                              </p:par>
                              <p:par>
                                <p:cTn id="175" presetID="1" presetClass="entr" presetSubtype="0" fill="hold" nodeType="withEffect">
                                  <p:stCondLst>
                                    <p:cond delay="0"/>
                                  </p:stCondLst>
                                  <p:childTnLst>
                                    <p:set>
                                      <p:cBhvr>
                                        <p:cTn id="176" dur="1" fill="hold">
                                          <p:stCondLst>
                                            <p:cond delay="0"/>
                                          </p:stCondLst>
                                        </p:cTn>
                                        <p:tgtEl>
                                          <p:spTgt spid="3790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2" presetClass="entr" presetSubtype="1" fill="hold" grpId="0" nodeType="clickEffect">
                                  <p:stCondLst>
                                    <p:cond delay="0"/>
                                  </p:stCondLst>
                                  <p:childTnLst>
                                    <p:set>
                                      <p:cBhvr>
                                        <p:cTn id="180" dur="1" fill="hold">
                                          <p:stCondLst>
                                            <p:cond delay="0"/>
                                          </p:stCondLst>
                                        </p:cTn>
                                        <p:tgtEl>
                                          <p:spTgt spid="30"/>
                                        </p:tgtEl>
                                        <p:attrNameLst>
                                          <p:attrName>style.visibility</p:attrName>
                                        </p:attrNameLst>
                                      </p:cBhvr>
                                      <p:to>
                                        <p:strVal val="visible"/>
                                      </p:to>
                                    </p:set>
                                    <p:anim calcmode="lin" valueType="num">
                                      <p:cBhvr additive="base">
                                        <p:cTn id="181" dur="500" fill="hold"/>
                                        <p:tgtEl>
                                          <p:spTgt spid="30"/>
                                        </p:tgtEl>
                                        <p:attrNameLst>
                                          <p:attrName>ppt_x</p:attrName>
                                        </p:attrNameLst>
                                      </p:cBhvr>
                                      <p:tavLst>
                                        <p:tav tm="0">
                                          <p:val>
                                            <p:strVal val="#ppt_x"/>
                                          </p:val>
                                        </p:tav>
                                        <p:tav tm="100000">
                                          <p:val>
                                            <p:strVal val="#ppt_x"/>
                                          </p:val>
                                        </p:tav>
                                      </p:tavLst>
                                    </p:anim>
                                    <p:anim calcmode="lin" valueType="num">
                                      <p:cBhvr additive="base">
                                        <p:cTn id="18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xit" presetSubtype="4" fill="hold" grpId="1" nodeType="clickEffect">
                                  <p:stCondLst>
                                    <p:cond delay="0"/>
                                  </p:stCondLst>
                                  <p:childTnLst>
                                    <p:anim calcmode="lin" valueType="num">
                                      <p:cBhvr additive="base">
                                        <p:cTn id="186" dur="500"/>
                                        <p:tgtEl>
                                          <p:spTgt spid="20"/>
                                        </p:tgtEl>
                                        <p:attrNameLst>
                                          <p:attrName>ppt_x</p:attrName>
                                        </p:attrNameLst>
                                      </p:cBhvr>
                                      <p:tavLst>
                                        <p:tav tm="0">
                                          <p:val>
                                            <p:strVal val="ppt_x"/>
                                          </p:val>
                                        </p:tav>
                                        <p:tav tm="100000">
                                          <p:val>
                                            <p:strVal val="ppt_x"/>
                                          </p:val>
                                        </p:tav>
                                      </p:tavLst>
                                    </p:anim>
                                    <p:anim calcmode="lin" valueType="num">
                                      <p:cBhvr additive="base">
                                        <p:cTn id="187" dur="500"/>
                                        <p:tgtEl>
                                          <p:spTgt spid="20"/>
                                        </p:tgtEl>
                                        <p:attrNameLst>
                                          <p:attrName>ppt_y</p:attrName>
                                        </p:attrNameLst>
                                      </p:cBhvr>
                                      <p:tavLst>
                                        <p:tav tm="0">
                                          <p:val>
                                            <p:strVal val="ppt_y"/>
                                          </p:val>
                                        </p:tav>
                                        <p:tav tm="100000">
                                          <p:val>
                                            <p:strVal val="1+ppt_h/2"/>
                                          </p:val>
                                        </p:tav>
                                      </p:tavLst>
                                    </p:anim>
                                    <p:set>
                                      <p:cBhvr>
                                        <p:cTn id="188" dur="1" fill="hold">
                                          <p:stCondLst>
                                            <p:cond delay="499"/>
                                          </p:stCondLst>
                                        </p:cTn>
                                        <p:tgtEl>
                                          <p:spTgt spid="20"/>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nodeType="clickEffect">
                                  <p:stCondLst>
                                    <p:cond delay="0"/>
                                  </p:stCondLst>
                                  <p:childTnLst>
                                    <p:set>
                                      <p:cBhvr>
                                        <p:cTn id="196" dur="1" fill="hold">
                                          <p:stCondLst>
                                            <p:cond delay="0"/>
                                          </p:stCondLst>
                                        </p:cTn>
                                        <p:tgtEl>
                                          <p:spTgt spid="37903"/>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3790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2" presetClass="exit" presetSubtype="1" fill="hold" grpId="1" nodeType="clickEffect">
                                  <p:stCondLst>
                                    <p:cond delay="0"/>
                                  </p:stCondLst>
                                  <p:childTnLst>
                                    <p:anim calcmode="lin" valueType="num">
                                      <p:cBhvr additive="base">
                                        <p:cTn id="202" dur="500"/>
                                        <p:tgtEl>
                                          <p:spTgt spid="30"/>
                                        </p:tgtEl>
                                        <p:attrNameLst>
                                          <p:attrName>ppt_x</p:attrName>
                                        </p:attrNameLst>
                                      </p:cBhvr>
                                      <p:tavLst>
                                        <p:tav tm="0">
                                          <p:val>
                                            <p:strVal val="ppt_x"/>
                                          </p:val>
                                        </p:tav>
                                        <p:tav tm="100000">
                                          <p:val>
                                            <p:strVal val="ppt_x"/>
                                          </p:val>
                                        </p:tav>
                                      </p:tavLst>
                                    </p:anim>
                                    <p:anim calcmode="lin" valueType="num">
                                      <p:cBhvr additive="base">
                                        <p:cTn id="203" dur="500"/>
                                        <p:tgtEl>
                                          <p:spTgt spid="30"/>
                                        </p:tgtEl>
                                        <p:attrNameLst>
                                          <p:attrName>ppt_y</p:attrName>
                                        </p:attrNameLst>
                                      </p:cBhvr>
                                      <p:tavLst>
                                        <p:tav tm="0">
                                          <p:val>
                                            <p:strVal val="ppt_y"/>
                                          </p:val>
                                        </p:tav>
                                        <p:tav tm="100000">
                                          <p:val>
                                            <p:strVal val="0-ppt_h/2"/>
                                          </p:val>
                                        </p:tav>
                                      </p:tavLst>
                                    </p:anim>
                                    <p:set>
                                      <p:cBhvr>
                                        <p:cTn id="20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9" grpId="1" animBg="1"/>
      <p:bldP spid="11" grpId="0" animBg="1"/>
      <p:bldP spid="11" grpId="1" animBg="1"/>
      <p:bldP spid="13" grpId="0" animBg="1"/>
      <p:bldP spid="13" grpId="1" animBg="1"/>
      <p:bldP spid="16" grpId="0" animBg="1"/>
      <p:bldP spid="16" grpId="1" animBg="1"/>
      <p:bldP spid="19" grpId="0" animBg="1"/>
      <p:bldP spid="19" grpId="1" animBg="1"/>
      <p:bldP spid="20" grpId="0" animBg="1"/>
      <p:bldP spid="20" grpId="1" animBg="1"/>
      <p:bldP spid="26" grpId="0" animBg="1"/>
      <p:bldP spid="28" grpId="0" animBg="1"/>
      <p:bldP spid="30" grpId="0" animBg="1"/>
      <p:bldP spid="30" grpId="1"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剪枝策略</a:t>
            </a:r>
            <a:endParaRPr lang="en-US" altLang="zh-CN" dirty="0"/>
          </a:p>
          <a:p>
            <a:pPr lvl="1"/>
            <a:r>
              <a:rPr lang="zh-CN" altLang="en-US" dirty="0"/>
              <a:t>回溯法搜索解空间树通常采用两种方法避免无效搜索。</a:t>
            </a:r>
            <a:endParaRPr lang="en-US" altLang="zh-CN" dirty="0"/>
          </a:p>
          <a:p>
            <a:pPr lvl="1"/>
            <a:r>
              <a:rPr lang="zh-CN" altLang="en-US" dirty="0">
                <a:solidFill>
                  <a:srgbClr val="FF0000"/>
                </a:solidFill>
              </a:rPr>
              <a:t>约束函数，</a:t>
            </a:r>
            <a:r>
              <a:rPr lang="zh-CN" altLang="en-US" dirty="0"/>
              <a:t>剪去不可行的子树（</a:t>
            </a:r>
            <a:r>
              <a:rPr lang="en-US" altLang="zh-CN" dirty="0"/>
              <a:t>01</a:t>
            </a:r>
            <a:r>
              <a:rPr lang="zh-CN" altLang="en-US" dirty="0"/>
              <a:t>背包）</a:t>
            </a:r>
            <a:endParaRPr lang="en-US" altLang="zh-CN" dirty="0"/>
          </a:p>
          <a:p>
            <a:pPr lvl="1"/>
            <a:r>
              <a:rPr lang="zh-CN" altLang="en-US" dirty="0"/>
              <a:t>限界函数，剪去得不到最优解的子树（旅行商）</a:t>
            </a:r>
            <a:endParaRPr lang="en-US" altLang="zh-CN" dirty="0"/>
          </a:p>
          <a:p>
            <a:pPr lvl="1"/>
            <a:endParaRPr lang="en-US" altLang="zh-CN" dirty="0"/>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子集树</a:t>
            </a:r>
            <a:endParaRPr lang="en-US" altLang="zh-CN" dirty="0"/>
          </a:p>
          <a:p>
            <a:pPr lvl="1"/>
            <a:r>
              <a:rPr lang="zh-CN" altLang="en-US" dirty="0"/>
              <a:t>从</a:t>
            </a:r>
            <a:r>
              <a:rPr lang="en-US" altLang="zh-CN" dirty="0"/>
              <a:t>n</a:t>
            </a:r>
            <a:r>
              <a:rPr lang="zh-CN" altLang="en-US" dirty="0"/>
              <a:t>个元素的集合</a:t>
            </a:r>
            <a:r>
              <a:rPr lang="en-US" altLang="zh-CN" dirty="0"/>
              <a:t>S</a:t>
            </a:r>
            <a:r>
              <a:rPr lang="zh-CN" altLang="en-US" dirty="0"/>
              <a:t>中找出</a:t>
            </a:r>
            <a:r>
              <a:rPr lang="zh-CN" altLang="en-US" dirty="0">
                <a:solidFill>
                  <a:srgbClr val="FF0000"/>
                </a:solidFill>
              </a:rPr>
              <a:t>满足某种性质的子集</a:t>
            </a:r>
            <a:r>
              <a:rPr lang="zh-CN" altLang="en-US" dirty="0"/>
              <a:t>，相应的解空间树称为</a:t>
            </a:r>
            <a:r>
              <a:rPr lang="zh-CN" altLang="en-US" dirty="0">
                <a:solidFill>
                  <a:srgbClr val="FF0000"/>
                </a:solidFill>
              </a:rPr>
              <a:t>子集树</a:t>
            </a:r>
            <a:r>
              <a:rPr lang="en-US" altLang="zh-CN" dirty="0"/>
              <a:t>. (01</a:t>
            </a:r>
            <a:r>
              <a:rPr lang="zh-CN" altLang="en-US" dirty="0"/>
              <a:t>背包问题</a:t>
            </a:r>
            <a:r>
              <a:rPr lang="en-US" altLang="zh-CN" dirty="0"/>
              <a:t>)</a:t>
            </a:r>
          </a:p>
          <a:p>
            <a:r>
              <a:rPr lang="zh-CN" altLang="en-US" dirty="0"/>
              <a:t>子集树搜索代价</a:t>
            </a:r>
            <a:endParaRPr lang="en-US" altLang="zh-CN" dirty="0"/>
          </a:p>
          <a:p>
            <a:pPr lvl="1"/>
            <a:r>
              <a:rPr lang="zh-CN" altLang="en-US" dirty="0"/>
              <a:t>叶节点数量为</a:t>
            </a:r>
            <a:r>
              <a:rPr lang="en-US" altLang="zh-CN" dirty="0"/>
              <a:t>2</a:t>
            </a:r>
            <a:r>
              <a:rPr lang="en-US" altLang="zh-CN" baseline="30000" dirty="0"/>
              <a:t>n</a:t>
            </a:r>
            <a:r>
              <a:rPr lang="zh-CN" altLang="en-US" dirty="0"/>
              <a:t>，节点总数为</a:t>
            </a:r>
            <a:r>
              <a:rPr lang="en-US" altLang="zh-CN" dirty="0"/>
              <a:t>2</a:t>
            </a:r>
            <a:r>
              <a:rPr lang="en-US" altLang="zh-CN" baseline="30000" dirty="0"/>
              <a:t>n +1</a:t>
            </a:r>
            <a:r>
              <a:rPr lang="en-US" altLang="zh-CN" dirty="0"/>
              <a:t>-1</a:t>
            </a:r>
          </a:p>
          <a:p>
            <a:pPr lvl="1"/>
            <a:r>
              <a:rPr lang="zh-CN" altLang="en-US" dirty="0"/>
              <a:t>遍历解空间需要 </a:t>
            </a:r>
            <a:r>
              <a:rPr lang="en-US" altLang="zh-CN" b="1" dirty="0">
                <a:solidFill>
                  <a:schemeClr val="accent2"/>
                </a:solidFill>
                <a:latin typeface="Symbol" pitchFamily="18" charset="2"/>
              </a:rPr>
              <a:t>W</a:t>
            </a:r>
            <a:r>
              <a:rPr lang="en-US" altLang="zh-CN" b="1" dirty="0">
                <a:solidFill>
                  <a:schemeClr val="accent2"/>
                </a:solidFill>
                <a:latin typeface="宋体" charset="-122"/>
              </a:rPr>
              <a:t>(2</a:t>
            </a:r>
            <a:r>
              <a:rPr lang="en-US" altLang="zh-CN" b="1" baseline="30000" dirty="0">
                <a:solidFill>
                  <a:schemeClr val="accent2"/>
                </a:solidFill>
                <a:latin typeface="宋体" charset="-122"/>
              </a:rPr>
              <a:t>n</a:t>
            </a:r>
            <a:r>
              <a:rPr lang="en-US" altLang="zh-CN" b="1" dirty="0">
                <a:solidFill>
                  <a:schemeClr val="accent2"/>
                </a:solidFill>
                <a:latin typeface="宋体" charset="-122"/>
              </a:rPr>
              <a:t>)</a:t>
            </a:r>
          </a:p>
          <a:p>
            <a:r>
              <a:rPr lang="zh-CN" altLang="en-US" dirty="0"/>
              <a:t>回溯求解方法</a:t>
            </a:r>
            <a:endParaRPr lang="en-US" altLang="zh-CN" dirty="0"/>
          </a:p>
          <a:p>
            <a:pPr marL="0" indent="0">
              <a:buNone/>
            </a:pPr>
            <a:r>
              <a:rPr lang="zh-CN" altLang="en-US" dirty="0"/>
              <a:t>    </a:t>
            </a:r>
            <a:r>
              <a:rPr lang="zh-CN" altLang="en-US" sz="2400" dirty="0">
                <a:ea typeface="+mn-ea"/>
              </a:rPr>
              <a:t>递归、迭代</a:t>
            </a:r>
            <a:endParaRPr lang="en-US" altLang="zh-CN" sz="2400" dirty="0">
              <a:ea typeface="+mn-ea"/>
            </a:endParaRPr>
          </a:p>
          <a:p>
            <a:pPr lvl="1"/>
            <a:endParaRPr lang="en-US" altLang="zh-CN" dirty="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4" name="TextBox 3"/>
          <p:cNvSpPr txBox="1"/>
          <p:nvPr/>
        </p:nvSpPr>
        <p:spPr>
          <a:xfrm>
            <a:off x="642910" y="1500174"/>
            <a:ext cx="8072494" cy="4278094"/>
          </a:xfrm>
          <a:prstGeom prst="rect">
            <a:avLst/>
          </a:prstGeom>
          <a:noFill/>
        </p:spPr>
        <p:txBody>
          <a:bodyPr wrap="square" rtlCol="0">
            <a:spAutoFit/>
          </a:bodyPr>
          <a:lstStyle/>
          <a:p>
            <a:r>
              <a:rPr lang="zh-CN" altLang="en-US" sz="2800" dirty="0">
                <a:latin typeface="黑体" pitchFamily="2" charset="-122"/>
                <a:ea typeface="黑体" pitchFamily="2" charset="-122"/>
                <a:cs typeface="Times New Roman" pitchFamily="18" charset="0"/>
              </a:rPr>
              <a:t>递归算法</a:t>
            </a:r>
            <a:endParaRPr lang="en-US" altLang="zh-CN" sz="2800" dirty="0">
              <a:latin typeface="黑体" pitchFamily="2" charset="-122"/>
              <a:ea typeface="黑体" pitchFamily="2" charset="-122"/>
              <a:cs typeface="Times New Roman" pitchFamily="18" charset="0"/>
            </a:endParaRPr>
          </a:p>
          <a:p>
            <a:endParaRPr lang="en-US" altLang="zh-CN" sz="2800" dirty="0">
              <a:latin typeface="黑体" pitchFamily="2" charset="-122"/>
              <a:ea typeface="黑体" pitchFamily="2" charset="-122"/>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 </a:t>
            </a:r>
            <a:endParaRPr lang="en-US" altLang="zh-CN"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dirty="0">
                <a:latin typeface="Times New Roman" pitchFamily="18" charset="0"/>
                <a:cs typeface="Times New Roman" pitchFamily="18" charset="0"/>
              </a:rPr>
              <a:t>(t&gt;n)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已经搜索到了一个叶节点，输出解</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else</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=0;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x[t]=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 0 or 1 </a:t>
            </a:r>
            <a:r>
              <a:rPr lang="zh-CN" altLang="en-US" sz="2400" dirty="0">
                <a:latin typeface="Times New Roman" pitchFamily="18" charset="0"/>
                <a:cs typeface="Times New Roman" pitchFamily="18" charset="0"/>
              </a:rPr>
              <a:t>，左右，两个取值</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 if </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所有已选物品的重量</a:t>
            </a:r>
            <a:r>
              <a:rPr lang="en-US" altLang="zh-CN" sz="2400" dirty="0">
                <a:latin typeface="Times New Roman" pitchFamily="18" charset="0"/>
                <a:cs typeface="Times New Roman" pitchFamily="18" charset="0"/>
              </a:rPr>
              <a:t>&lt;C) </a:t>
            </a: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a:t>
            </a:r>
            <a:r>
              <a:rPr lang="zh-CN" altLang="en-US" sz="2400" dirty="0">
                <a:latin typeface="Times New Roman" pitchFamily="18" charset="0"/>
                <a:cs typeface="Times New Roman" pitchFamily="18" charset="0"/>
              </a:rPr>
              <a:t>；</a:t>
            </a:r>
            <a:endParaRPr lang="en-US" altLang="zh-CN" sz="2400" dirty="0">
              <a:solidFill>
                <a:srgbClr val="FF0000"/>
              </a:solidFill>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pic>
        <p:nvPicPr>
          <p:cNvPr id="5" name="Picture 16">
            <a:extLst>
              <a:ext uri="{FF2B5EF4-FFF2-40B4-BE49-F238E27FC236}">
                <a16:creationId xmlns:a16="http://schemas.microsoft.com/office/drawing/2014/main" id="{F8E25BA2-0174-4CE1-B8BD-D919CCFFD15C}"/>
              </a:ext>
            </a:extLst>
          </p:cNvPr>
          <p:cNvPicPr>
            <a:picLocks noChangeAspect="1" noChangeArrowheads="1"/>
          </p:cNvPicPr>
          <p:nvPr/>
        </p:nvPicPr>
        <p:blipFill>
          <a:blip r:embed="rId3"/>
          <a:srcRect/>
          <a:stretch>
            <a:fillRect/>
          </a:stretch>
        </p:blipFill>
        <p:spPr bwMode="auto">
          <a:xfrm>
            <a:off x="4331858" y="332656"/>
            <a:ext cx="3689171" cy="186365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4" name="TextBox 3"/>
          <p:cNvSpPr txBox="1"/>
          <p:nvPr/>
        </p:nvSpPr>
        <p:spPr>
          <a:xfrm>
            <a:off x="500034" y="1142984"/>
            <a:ext cx="8072494" cy="5324535"/>
          </a:xfrm>
          <a:prstGeom prst="rect">
            <a:avLst/>
          </a:prstGeom>
          <a:noFill/>
        </p:spPr>
        <p:txBody>
          <a:bodyPr wrap="square" rtlCol="0">
            <a:spAutoFit/>
          </a:bodyPr>
          <a:lstStyle/>
          <a:p>
            <a:r>
              <a:rPr lang="zh-CN" altLang="en-US" sz="2800" dirty="0">
                <a:latin typeface="黑体" pitchFamily="2" charset="-122"/>
                <a:ea typeface="黑体" pitchFamily="2" charset="-122"/>
                <a:cs typeface="Times New Roman" pitchFamily="18" charset="0"/>
              </a:rPr>
              <a:t>迭代算法</a:t>
            </a:r>
            <a:endParaRPr lang="en-US" altLang="zh-CN" sz="2800" dirty="0">
              <a:latin typeface="黑体" pitchFamily="2" charset="-122"/>
              <a:ea typeface="黑体" pitchFamily="2" charset="-122"/>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err="1">
                <a:solidFill>
                  <a:schemeClr val="accent2"/>
                </a:solidFill>
                <a:latin typeface="Times New Roman" pitchFamily="18" charset="0"/>
                <a:cs typeface="Times New Roman" pitchFamily="18" charset="0"/>
              </a:rPr>
              <a:t>IterativeBacktrack</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t=1;</a:t>
            </a: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for</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]=-1; </a:t>
            </a:r>
            <a:endParaRPr lang="en-US" altLang="zh-CN" sz="2400" dirty="0">
              <a:solidFill>
                <a:srgbClr val="FF0000"/>
              </a:solidFill>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while </a:t>
            </a:r>
            <a:r>
              <a:rPr lang="en-US" altLang="zh-CN" sz="2400" dirty="0">
                <a:latin typeface="Times New Roman" pitchFamily="18" charset="0"/>
                <a:cs typeface="Times New Roman" pitchFamily="18" charset="0"/>
              </a:rPr>
              <a:t>(t&gt;0){</a:t>
            </a: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if </a:t>
            </a:r>
            <a:r>
              <a:rPr lang="en-US" altLang="zh-CN" sz="2400" dirty="0">
                <a:latin typeface="Times New Roman" pitchFamily="18" charset="0"/>
                <a:cs typeface="Times New Roman" pitchFamily="18" charset="0"/>
              </a:rPr>
              <a:t>(t&gt;n)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   t--; </a:t>
            </a:r>
            <a:r>
              <a:rPr lang="en-US" altLang="zh-CN" sz="2400" dirty="0">
                <a:solidFill>
                  <a:schemeClr val="accent2"/>
                </a:solidFill>
                <a:latin typeface="Times New Roman" pitchFamily="18" charset="0"/>
                <a:cs typeface="Times New Roman" pitchFamily="18" charset="0"/>
              </a:rPr>
              <a:t>continue</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找到解</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x[t]++;</a:t>
            </a:r>
          </a:p>
          <a:p>
            <a:r>
              <a:rPr lang="en-US" altLang="zh-CN" sz="2400" dirty="0">
                <a:solidFill>
                  <a:srgbClr val="FF0000"/>
                </a:solidFill>
                <a:latin typeface="Times New Roman" pitchFamily="18" charset="0"/>
                <a:cs typeface="Times New Roman" pitchFamily="18" charset="0"/>
              </a:rPr>
              <a:t>              </a:t>
            </a:r>
            <a:r>
              <a:rPr lang="en-US" altLang="zh-CN" sz="2400" b="1" dirty="0">
                <a:solidFill>
                  <a:srgbClr val="FF0000"/>
                </a:solidFill>
                <a:latin typeface="Verdana" pitchFamily="34" charset="0"/>
                <a:cs typeface="Times New Roman" pitchFamily="18" charset="0"/>
              </a:rPr>
              <a:t>if </a:t>
            </a:r>
            <a:r>
              <a:rPr lang="en-US" altLang="zh-CN" sz="2400" dirty="0">
                <a:solidFill>
                  <a:srgbClr val="FF0000"/>
                </a:solidFill>
                <a:latin typeface="Times New Roman" pitchFamily="18" charset="0"/>
                <a:cs typeface="Times New Roman" pitchFamily="18" charset="0"/>
              </a:rPr>
              <a:t>(x[t]&gt;1) t--; </a:t>
            </a: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else</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if </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已选物品重量小于</a:t>
            </a:r>
            <a:r>
              <a:rPr lang="en-US" altLang="zh-CN" sz="2400" dirty="0">
                <a:latin typeface="Times New Roman" pitchFamily="18" charset="0"/>
                <a:cs typeface="Times New Roman" pitchFamily="18" charset="0"/>
              </a:rPr>
              <a:t>C) t++; //</a:t>
            </a:r>
            <a:r>
              <a:rPr lang="zh-CN" altLang="en-US" sz="2400" dirty="0">
                <a:latin typeface="Times New Roman" pitchFamily="18" charset="0"/>
                <a:cs typeface="Times New Roman" pitchFamily="18" charset="0"/>
              </a:rPr>
              <a:t>深一层</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Verdana" pitchFamily="34" charset="0"/>
                <a:cs typeface="Times New Roman" pitchFamily="18" charset="0"/>
              </a:rPr>
              <a:t>else</a:t>
            </a:r>
            <a:r>
              <a:rPr lang="en-US" altLang="zh-CN" sz="2400" dirty="0">
                <a:latin typeface="Times New Roman" pitchFamily="18" charset="0"/>
                <a:cs typeface="Times New Roman" pitchFamily="18" charset="0"/>
              </a:rPr>
              <a:t> t--; //</a:t>
            </a:r>
            <a:r>
              <a:rPr lang="zh-CN" altLang="en-US" sz="2400" dirty="0">
                <a:latin typeface="Times New Roman" pitchFamily="18" charset="0"/>
                <a:cs typeface="Times New Roman" pitchFamily="18" charset="0"/>
              </a:rPr>
              <a:t>回溯</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最优解上界</a:t>
            </a:r>
            <a:endParaRPr lang="en-US" altLang="zh-CN" dirty="0"/>
          </a:p>
          <a:p>
            <a:pPr lvl="1"/>
            <a:r>
              <a:rPr lang="zh-CN" altLang="en-US" dirty="0"/>
              <a:t>不超过一般背包问题的最优解</a:t>
            </a:r>
            <a:endParaRPr lang="en-US" altLang="zh-CN" dirty="0"/>
          </a:p>
          <a:p>
            <a:pPr lvl="2"/>
            <a:r>
              <a:rPr lang="zh-CN" altLang="en-US" dirty="0"/>
              <a:t>一般：每种物品可以只取一部分</a:t>
            </a:r>
            <a:endParaRPr lang="en-US" altLang="zh-CN" dirty="0"/>
          </a:p>
          <a:p>
            <a:pPr lvl="1"/>
            <a:endParaRPr lang="en-US" altLang="zh-CN" dirty="0"/>
          </a:p>
          <a:p>
            <a:pPr lvl="1"/>
            <a:r>
              <a:rPr lang="zh-CN" altLang="en-US" dirty="0"/>
              <a:t>一般背包问题的最优解</a:t>
            </a:r>
            <a:endParaRPr lang="en-US" altLang="zh-CN" dirty="0"/>
          </a:p>
          <a:p>
            <a:pPr lvl="2"/>
            <a:r>
              <a:rPr lang="zh-CN" altLang="en-US" dirty="0"/>
              <a:t>将物品按照单位重量的</a:t>
            </a:r>
            <a:r>
              <a:rPr lang="zh-CN" altLang="en-US" dirty="0">
                <a:solidFill>
                  <a:srgbClr val="FF0000"/>
                </a:solidFill>
              </a:rPr>
              <a:t>价值排序</a:t>
            </a:r>
            <a:endParaRPr lang="en-US" altLang="zh-CN" dirty="0">
              <a:solidFill>
                <a:srgbClr val="FF0000"/>
              </a:solidFill>
            </a:endParaRPr>
          </a:p>
          <a:p>
            <a:pPr lvl="2"/>
            <a:r>
              <a:rPr lang="zh-CN" altLang="en-US" dirty="0"/>
              <a:t>先装价重比最高的物品，直到背包装满为止</a:t>
            </a:r>
            <a:endParaRPr lang="en-US" altLang="zh-CN" dirty="0"/>
          </a:p>
          <a:p>
            <a:pPr lvl="3"/>
            <a:r>
              <a:rPr lang="zh-CN" altLang="en-US" dirty="0"/>
              <a:t>最后一个物品可以只装一部分</a:t>
            </a:r>
          </a:p>
        </p:txBody>
      </p:sp>
      <p:graphicFrame>
        <p:nvGraphicFramePr>
          <p:cNvPr id="22530" name="Object 2"/>
          <p:cNvGraphicFramePr>
            <a:graphicFrameLocks noChangeAspect="1"/>
          </p:cNvGraphicFramePr>
          <p:nvPr/>
        </p:nvGraphicFramePr>
        <p:xfrm>
          <a:off x="6500826" y="1071546"/>
          <a:ext cx="1357313" cy="795338"/>
        </p:xfrm>
        <a:graphic>
          <a:graphicData uri="http://schemas.openxmlformats.org/presentationml/2006/ole">
            <mc:AlternateContent xmlns:mc="http://schemas.openxmlformats.org/markup-compatibility/2006">
              <mc:Choice xmlns:v="urn:schemas-microsoft-com:vml" Requires="v">
                <p:oleObj spid="_x0000_s23084" name="Equation" r:id="rId3" imgW="736560" imgH="431640" progId="Equation.3">
                  <p:embed/>
                </p:oleObj>
              </mc:Choice>
              <mc:Fallback>
                <p:oleObj name="Equation" r:id="rId3" imgW="736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26" y="1071546"/>
                        <a:ext cx="1357313"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6143636" y="1928802"/>
          <a:ext cx="2286013" cy="995811"/>
        </p:xfrm>
        <a:graphic>
          <a:graphicData uri="http://schemas.openxmlformats.org/presentationml/2006/ole">
            <mc:AlternateContent xmlns:mc="http://schemas.openxmlformats.org/markup-compatibility/2006">
              <mc:Choice xmlns:v="urn:schemas-microsoft-com:vml" Requires="v">
                <p:oleObj spid="_x0000_s23085" name="Equation" r:id="rId5" imgW="1574640" imgH="685800" progId="Equation.3">
                  <p:embed/>
                </p:oleObj>
              </mc:Choice>
              <mc:Fallback>
                <p:oleObj name="Equation" r:id="rId5" imgW="1574640" imgH="685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6" y="1928802"/>
                        <a:ext cx="2286013" cy="995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背包问题最优解</a:t>
            </a:r>
          </a:p>
        </p:txBody>
      </p:sp>
      <p:sp>
        <p:nvSpPr>
          <p:cNvPr id="4" name="灯片编号占位符 3"/>
          <p:cNvSpPr>
            <a:spLocks noGrp="1"/>
          </p:cNvSpPr>
          <p:nvPr>
            <p:ph type="sldNum" sz="quarter" idx="10"/>
          </p:nvPr>
        </p:nvSpPr>
        <p:spPr>
          <a:xfrm>
            <a:off x="6553200" y="6243638"/>
            <a:ext cx="2133600" cy="457200"/>
          </a:xfrm>
        </p:spPr>
        <p:txBody>
          <a:bodyPr/>
          <a:lstStyle/>
          <a:p>
            <a:pPr>
              <a:defRPr/>
            </a:pPr>
            <a:fld id="{4EE4B73F-9E6D-4F95-AF04-1667998A7C96}" type="slidenum">
              <a:rPr lang="zh-CN" altLang="en-US"/>
              <a:pPr>
                <a:defRPr/>
              </a:pPr>
              <a:t>17</a:t>
            </a:fld>
            <a:endParaRPr lang="en-US" altLang="zh-CN"/>
          </a:p>
        </p:txBody>
      </p:sp>
      <p:sp>
        <p:nvSpPr>
          <p:cNvPr id="5" name="Text Box 2"/>
          <p:cNvSpPr txBox="1">
            <a:spLocks noChangeArrowheads="1"/>
          </p:cNvSpPr>
          <p:nvPr/>
        </p:nvSpPr>
        <p:spPr bwMode="auto">
          <a:xfrm>
            <a:off x="609600" y="1676400"/>
            <a:ext cx="7775575" cy="457200"/>
          </a:xfrm>
          <a:prstGeom prst="rect">
            <a:avLst/>
          </a:prstGeom>
          <a:noFill/>
          <a:ln w="6350">
            <a:noFill/>
            <a:miter lim="800000"/>
            <a:headEnd/>
            <a:tailEnd/>
          </a:ln>
        </p:spPr>
        <p:txBody>
          <a:bodyPr>
            <a:spAutoFit/>
          </a:bodyPr>
          <a:lstStyle/>
          <a:p>
            <a:pPr>
              <a:spcBef>
                <a:spcPct val="50000"/>
              </a:spcBef>
              <a:buClr>
                <a:srgbClr val="990000"/>
              </a:buClr>
              <a:buFont typeface="Wingdings" pitchFamily="2" charset="2"/>
              <a:buChar char="Ø"/>
            </a:pPr>
            <a:r>
              <a:rPr lang="zh-CN" altLang="en-US" sz="2400" b="1" dirty="0">
                <a:solidFill>
                  <a:srgbClr val="000066"/>
                </a:solidFill>
                <a:latin typeface="黑体" pitchFamily="2" charset="-122"/>
                <a:ea typeface="黑体" pitchFamily="2" charset="-122"/>
              </a:rPr>
              <a:t> </a:t>
            </a:r>
            <a:r>
              <a:rPr lang="zh-CN" altLang="en-US" sz="2400" b="1" dirty="0">
                <a:solidFill>
                  <a:srgbClr val="0000FF"/>
                </a:solidFill>
                <a:latin typeface="黑体" pitchFamily="2" charset="-122"/>
                <a:ea typeface="黑体" pitchFamily="2" charset="-122"/>
              </a:rPr>
              <a:t>实例</a:t>
            </a:r>
            <a:endParaRPr lang="zh-CN" altLang="en-US" sz="2400" b="1" dirty="0">
              <a:solidFill>
                <a:srgbClr val="000066"/>
              </a:solidFill>
              <a:latin typeface="黑体" pitchFamily="2" charset="-122"/>
              <a:ea typeface="黑体" pitchFamily="2" charset="-122"/>
            </a:endParaRPr>
          </a:p>
        </p:txBody>
      </p:sp>
      <p:grpSp>
        <p:nvGrpSpPr>
          <p:cNvPr id="26" name="Group 90"/>
          <p:cNvGrpSpPr>
            <a:grpSpLocks/>
          </p:cNvGrpSpPr>
          <p:nvPr/>
        </p:nvGrpSpPr>
        <p:grpSpPr bwMode="auto">
          <a:xfrm>
            <a:off x="1000100" y="4062412"/>
            <a:ext cx="793750" cy="2795588"/>
            <a:chOff x="3938" y="2502"/>
            <a:chExt cx="500" cy="1761"/>
          </a:xfrm>
        </p:grpSpPr>
        <p:sp>
          <p:nvSpPr>
            <p:cNvPr id="27" name="Rectangle 61"/>
            <p:cNvSpPr>
              <a:spLocks noChangeArrowheads="1"/>
            </p:cNvSpPr>
            <p:nvPr/>
          </p:nvSpPr>
          <p:spPr bwMode="auto">
            <a:xfrm>
              <a:off x="3983" y="3681"/>
              <a:ext cx="363" cy="272"/>
            </a:xfrm>
            <a:prstGeom prst="rect">
              <a:avLst/>
            </a:prstGeom>
            <a:solidFill>
              <a:schemeClr val="accent1">
                <a:lumMod val="60000"/>
                <a:lumOff val="40000"/>
              </a:schemeClr>
            </a:solidFill>
            <a:ln w="6350">
              <a:solidFill>
                <a:srgbClr val="000000"/>
              </a:solidFill>
              <a:miter lim="800000"/>
              <a:headEnd/>
              <a:tailEnd/>
            </a:ln>
          </p:spPr>
          <p:txBody>
            <a:bodyPr anchor="ctr">
              <a:spAutoFit/>
            </a:bodyPr>
            <a:lstStyle/>
            <a:p>
              <a:endParaRPr lang="zh-CN" altLang="en-US"/>
            </a:p>
          </p:txBody>
        </p:sp>
        <p:sp>
          <p:nvSpPr>
            <p:cNvPr id="28" name="Rectangle 62"/>
            <p:cNvSpPr>
              <a:spLocks noChangeArrowheads="1"/>
            </p:cNvSpPr>
            <p:nvPr/>
          </p:nvSpPr>
          <p:spPr bwMode="auto">
            <a:xfrm>
              <a:off x="3983" y="3091"/>
              <a:ext cx="363" cy="589"/>
            </a:xfrm>
            <a:prstGeom prst="rect">
              <a:avLst/>
            </a:prstGeom>
            <a:solidFill>
              <a:srgbClr val="FFC000"/>
            </a:solidFill>
            <a:ln w="6350">
              <a:solidFill>
                <a:srgbClr val="000000"/>
              </a:solidFill>
              <a:miter lim="800000"/>
              <a:headEnd/>
              <a:tailEnd/>
            </a:ln>
          </p:spPr>
          <p:txBody>
            <a:bodyPr anchor="ctr">
              <a:spAutoFit/>
            </a:bodyPr>
            <a:lstStyle/>
            <a:p>
              <a:endParaRPr lang="zh-CN" altLang="en-US"/>
            </a:p>
          </p:txBody>
        </p:sp>
        <p:sp>
          <p:nvSpPr>
            <p:cNvPr id="29" name="Rectangle 63"/>
            <p:cNvSpPr>
              <a:spLocks noChangeArrowheads="1"/>
            </p:cNvSpPr>
            <p:nvPr/>
          </p:nvSpPr>
          <p:spPr bwMode="auto">
            <a:xfrm>
              <a:off x="3983" y="2502"/>
              <a:ext cx="363" cy="589"/>
            </a:xfrm>
            <a:prstGeom prst="rect">
              <a:avLst/>
            </a:prstGeom>
            <a:solidFill>
              <a:schemeClr val="accent6">
                <a:lumMod val="60000"/>
                <a:lumOff val="40000"/>
              </a:schemeClr>
            </a:solidFill>
            <a:ln w="6350">
              <a:solidFill>
                <a:srgbClr val="000000"/>
              </a:solidFill>
              <a:miter lim="800000"/>
              <a:headEnd/>
              <a:tailEnd/>
            </a:ln>
          </p:spPr>
          <p:txBody>
            <a:bodyPr anchor="ctr">
              <a:spAutoFit/>
            </a:bodyPr>
            <a:lstStyle/>
            <a:p>
              <a:endParaRPr lang="zh-CN" altLang="en-US"/>
            </a:p>
          </p:txBody>
        </p:sp>
        <p:sp>
          <p:nvSpPr>
            <p:cNvPr id="30" name="Text Box 72"/>
            <p:cNvSpPr txBox="1">
              <a:spLocks noChangeArrowheads="1"/>
            </p:cNvSpPr>
            <p:nvPr/>
          </p:nvSpPr>
          <p:spPr bwMode="auto">
            <a:xfrm>
              <a:off x="4028" y="2774"/>
              <a:ext cx="276" cy="231"/>
            </a:xfrm>
            <a:prstGeom prst="rect">
              <a:avLst/>
            </a:prstGeom>
            <a:noFill/>
            <a:ln w="6350">
              <a:noFill/>
              <a:miter lim="800000"/>
              <a:headEnd/>
              <a:tailEnd/>
            </a:ln>
          </p:spPr>
          <p:txBody>
            <a:bodyPr wrap="none">
              <a:spAutoFit/>
            </a:bodyPr>
            <a:lstStyle/>
            <a:p>
              <a:r>
                <a:rPr lang="en-US" altLang="zh-CN" b="1"/>
                <a:t>20</a:t>
              </a:r>
            </a:p>
          </p:txBody>
        </p:sp>
        <p:sp>
          <p:nvSpPr>
            <p:cNvPr id="31" name="Text Box 73"/>
            <p:cNvSpPr txBox="1">
              <a:spLocks noChangeArrowheads="1"/>
            </p:cNvSpPr>
            <p:nvPr/>
          </p:nvSpPr>
          <p:spPr bwMode="auto">
            <a:xfrm>
              <a:off x="4028" y="3227"/>
              <a:ext cx="276" cy="231"/>
            </a:xfrm>
            <a:prstGeom prst="rect">
              <a:avLst/>
            </a:prstGeom>
            <a:noFill/>
            <a:ln w="6350">
              <a:noFill/>
              <a:miter lim="800000"/>
              <a:headEnd/>
              <a:tailEnd/>
            </a:ln>
          </p:spPr>
          <p:txBody>
            <a:bodyPr wrap="none">
              <a:spAutoFit/>
            </a:bodyPr>
            <a:lstStyle/>
            <a:p>
              <a:r>
                <a:rPr lang="en-US" altLang="zh-CN" b="1"/>
                <a:t>20</a:t>
              </a:r>
            </a:p>
          </p:txBody>
        </p:sp>
        <p:sp>
          <p:nvSpPr>
            <p:cNvPr id="32" name="Text Box 75"/>
            <p:cNvSpPr txBox="1">
              <a:spLocks noChangeArrowheads="1"/>
            </p:cNvSpPr>
            <p:nvPr/>
          </p:nvSpPr>
          <p:spPr bwMode="auto">
            <a:xfrm>
              <a:off x="4028" y="3726"/>
              <a:ext cx="276" cy="231"/>
            </a:xfrm>
            <a:prstGeom prst="rect">
              <a:avLst/>
            </a:prstGeom>
            <a:noFill/>
            <a:ln w="6350">
              <a:noFill/>
              <a:miter lim="800000"/>
              <a:headEnd/>
              <a:tailEnd/>
            </a:ln>
          </p:spPr>
          <p:txBody>
            <a:bodyPr wrap="none">
              <a:spAutoFit/>
            </a:bodyPr>
            <a:lstStyle/>
            <a:p>
              <a:r>
                <a:rPr lang="en-US" altLang="zh-CN" b="1" dirty="0"/>
                <a:t>10</a:t>
              </a:r>
            </a:p>
          </p:txBody>
        </p:sp>
        <p:sp>
          <p:nvSpPr>
            <p:cNvPr id="33" name="Text Box 79"/>
            <p:cNvSpPr txBox="1">
              <a:spLocks noChangeArrowheads="1"/>
            </p:cNvSpPr>
            <p:nvPr/>
          </p:nvSpPr>
          <p:spPr bwMode="auto">
            <a:xfrm>
              <a:off x="3938" y="4032"/>
              <a:ext cx="500" cy="231"/>
            </a:xfrm>
            <a:prstGeom prst="rect">
              <a:avLst/>
            </a:prstGeom>
            <a:noFill/>
            <a:ln w="6350">
              <a:noFill/>
              <a:miter lim="800000"/>
              <a:headEnd/>
              <a:tailEnd/>
            </a:ln>
          </p:spPr>
          <p:txBody>
            <a:bodyPr wrap="none">
              <a:spAutoFit/>
            </a:bodyPr>
            <a:lstStyle/>
            <a:p>
              <a:r>
                <a:rPr lang="zh-CN" altLang="en-US">
                  <a:solidFill>
                    <a:srgbClr val="000099"/>
                  </a:solidFill>
                </a:rPr>
                <a:t>￥</a:t>
              </a:r>
              <a:r>
                <a:rPr lang="en-US" altLang="zh-CN">
                  <a:solidFill>
                    <a:srgbClr val="000099"/>
                  </a:solidFill>
                </a:rPr>
                <a:t>240</a:t>
              </a:r>
            </a:p>
          </p:txBody>
        </p:sp>
      </p:grpSp>
      <p:grpSp>
        <p:nvGrpSpPr>
          <p:cNvPr id="34" name="Group 82"/>
          <p:cNvGrpSpPr>
            <a:grpSpLocks/>
          </p:cNvGrpSpPr>
          <p:nvPr/>
        </p:nvGrpSpPr>
        <p:grpSpPr bwMode="auto">
          <a:xfrm>
            <a:off x="2819400" y="1524000"/>
            <a:ext cx="5903913" cy="2309813"/>
            <a:chOff x="1518" y="597"/>
            <a:chExt cx="3719" cy="1455"/>
          </a:xfrm>
        </p:grpSpPr>
        <p:sp>
          <p:nvSpPr>
            <p:cNvPr id="35" name="Rectangle 45"/>
            <p:cNvSpPr>
              <a:spLocks noChangeArrowheads="1"/>
            </p:cNvSpPr>
            <p:nvPr/>
          </p:nvSpPr>
          <p:spPr bwMode="auto">
            <a:xfrm>
              <a:off x="1564" y="1458"/>
              <a:ext cx="363" cy="252"/>
            </a:xfrm>
            <a:prstGeom prst="rect">
              <a:avLst/>
            </a:prstGeom>
            <a:solidFill>
              <a:schemeClr val="accent1">
                <a:lumMod val="60000"/>
                <a:lumOff val="40000"/>
              </a:schemeClr>
            </a:solidFill>
            <a:ln w="6350">
              <a:solidFill>
                <a:srgbClr val="000000"/>
              </a:solidFill>
              <a:miter lim="800000"/>
              <a:headEnd/>
              <a:tailEnd/>
            </a:ln>
          </p:spPr>
          <p:txBody>
            <a:bodyPr anchor="ctr">
              <a:spAutoFit/>
            </a:bodyPr>
            <a:lstStyle/>
            <a:p>
              <a:pPr algn="ctr"/>
              <a:r>
                <a:rPr lang="en-US" altLang="zh-CN" sz="2000" b="1" dirty="0">
                  <a:latin typeface="Times New Roman" pitchFamily="18" charset="0"/>
                  <a:cs typeface="Times New Roman" pitchFamily="18" charset="0"/>
                </a:rPr>
                <a:t>10</a:t>
              </a:r>
              <a:endParaRPr lang="zh-CN" altLang="en-US" sz="2000" b="1" dirty="0">
                <a:latin typeface="Times New Roman" pitchFamily="18" charset="0"/>
                <a:cs typeface="Times New Roman" pitchFamily="18" charset="0"/>
              </a:endParaRPr>
            </a:p>
          </p:txBody>
        </p:sp>
        <p:sp>
          <p:nvSpPr>
            <p:cNvPr id="36" name="Rectangle 46"/>
            <p:cNvSpPr>
              <a:spLocks noChangeArrowheads="1"/>
            </p:cNvSpPr>
            <p:nvPr/>
          </p:nvSpPr>
          <p:spPr bwMode="auto">
            <a:xfrm>
              <a:off x="2153" y="1141"/>
              <a:ext cx="363" cy="589"/>
            </a:xfrm>
            <a:prstGeom prst="rect">
              <a:avLst/>
            </a:prstGeom>
            <a:solidFill>
              <a:srgbClr val="FFC000"/>
            </a:solidFill>
            <a:ln w="6350">
              <a:solidFill>
                <a:srgbClr val="000000"/>
              </a:solidFill>
              <a:miter lim="800000"/>
              <a:headEnd/>
              <a:tailEnd/>
            </a:ln>
          </p:spPr>
          <p:txBody>
            <a:bodyPr anchor="ctr">
              <a:spAutoFit/>
            </a:bodyPr>
            <a:lstStyle/>
            <a:p>
              <a:endParaRPr lang="zh-CN" altLang="en-US" dirty="0"/>
            </a:p>
          </p:txBody>
        </p:sp>
        <p:sp>
          <p:nvSpPr>
            <p:cNvPr id="37" name="Rectangle 47"/>
            <p:cNvSpPr>
              <a:spLocks noChangeArrowheads="1"/>
            </p:cNvSpPr>
            <p:nvPr/>
          </p:nvSpPr>
          <p:spPr bwMode="auto">
            <a:xfrm>
              <a:off x="2788" y="869"/>
              <a:ext cx="363" cy="862"/>
            </a:xfrm>
            <a:prstGeom prst="rect">
              <a:avLst/>
            </a:prstGeom>
            <a:solidFill>
              <a:schemeClr val="accent6">
                <a:lumMod val="60000"/>
                <a:lumOff val="40000"/>
              </a:schemeClr>
            </a:solidFill>
            <a:ln w="6350">
              <a:solidFill>
                <a:srgbClr val="000000"/>
              </a:solidFill>
              <a:miter lim="800000"/>
              <a:headEnd/>
              <a:tailEnd/>
            </a:ln>
          </p:spPr>
          <p:txBody>
            <a:bodyPr anchor="ctr">
              <a:spAutoFit/>
            </a:bodyPr>
            <a:lstStyle/>
            <a:p>
              <a:endParaRPr lang="zh-CN" altLang="en-US"/>
            </a:p>
          </p:txBody>
        </p:sp>
        <p:sp>
          <p:nvSpPr>
            <p:cNvPr id="38" name="Rectangle 48"/>
            <p:cNvSpPr>
              <a:spLocks noChangeArrowheads="1"/>
            </p:cNvSpPr>
            <p:nvPr/>
          </p:nvSpPr>
          <p:spPr bwMode="auto">
            <a:xfrm>
              <a:off x="3514" y="597"/>
              <a:ext cx="363" cy="1134"/>
            </a:xfrm>
            <a:prstGeom prst="rect">
              <a:avLst/>
            </a:prstGeom>
            <a:noFill/>
            <a:ln w="6350">
              <a:solidFill>
                <a:srgbClr val="000000"/>
              </a:solidFill>
              <a:miter lim="800000"/>
              <a:headEnd/>
              <a:tailEnd/>
            </a:ln>
          </p:spPr>
          <p:txBody>
            <a:bodyPr anchor="ctr">
              <a:spAutoFit/>
            </a:bodyPr>
            <a:lstStyle/>
            <a:p>
              <a:endParaRPr lang="zh-CN" altLang="en-US"/>
            </a:p>
          </p:txBody>
        </p:sp>
        <p:sp>
          <p:nvSpPr>
            <p:cNvPr id="40" name="Text Box 50"/>
            <p:cNvSpPr txBox="1">
              <a:spLocks noChangeArrowheads="1"/>
            </p:cNvSpPr>
            <p:nvPr/>
          </p:nvSpPr>
          <p:spPr bwMode="auto">
            <a:xfrm>
              <a:off x="2217" y="1347"/>
              <a:ext cx="278" cy="252"/>
            </a:xfrm>
            <a:prstGeom prst="rect">
              <a:avLst/>
            </a:prstGeom>
            <a:noFill/>
            <a:ln w="6350">
              <a:noFill/>
              <a:miter lim="800000"/>
              <a:headEnd/>
              <a:tailEnd/>
            </a:ln>
          </p:spPr>
          <p:txBody>
            <a:bodyPr wrap="none">
              <a:spAutoFit/>
            </a:bodyPr>
            <a:lstStyle/>
            <a:p>
              <a:r>
                <a:rPr lang="en-US" altLang="zh-CN" sz="2000" b="1" dirty="0">
                  <a:latin typeface="Times New Roman" pitchFamily="18" charset="0"/>
                  <a:cs typeface="Times New Roman" pitchFamily="18" charset="0"/>
                </a:rPr>
                <a:t>20</a:t>
              </a:r>
            </a:p>
          </p:txBody>
        </p:sp>
        <p:sp>
          <p:nvSpPr>
            <p:cNvPr id="41" name="Text Box 51"/>
            <p:cNvSpPr txBox="1">
              <a:spLocks noChangeArrowheads="1"/>
            </p:cNvSpPr>
            <p:nvPr/>
          </p:nvSpPr>
          <p:spPr bwMode="auto">
            <a:xfrm>
              <a:off x="2788" y="1232"/>
              <a:ext cx="276" cy="231"/>
            </a:xfrm>
            <a:prstGeom prst="rect">
              <a:avLst/>
            </a:prstGeom>
            <a:noFill/>
            <a:ln w="6350">
              <a:noFill/>
              <a:miter lim="800000"/>
              <a:headEnd/>
              <a:tailEnd/>
            </a:ln>
          </p:spPr>
          <p:txBody>
            <a:bodyPr wrap="none">
              <a:spAutoFit/>
            </a:bodyPr>
            <a:lstStyle/>
            <a:p>
              <a:r>
                <a:rPr lang="en-US" altLang="zh-CN" b="1"/>
                <a:t>30</a:t>
              </a:r>
            </a:p>
          </p:txBody>
        </p:sp>
        <p:sp>
          <p:nvSpPr>
            <p:cNvPr id="42" name="Text Box 52"/>
            <p:cNvSpPr txBox="1">
              <a:spLocks noChangeArrowheads="1"/>
            </p:cNvSpPr>
            <p:nvPr/>
          </p:nvSpPr>
          <p:spPr bwMode="auto">
            <a:xfrm>
              <a:off x="3514" y="1096"/>
              <a:ext cx="276" cy="231"/>
            </a:xfrm>
            <a:prstGeom prst="rect">
              <a:avLst/>
            </a:prstGeom>
            <a:noFill/>
            <a:ln w="6350">
              <a:noFill/>
              <a:miter lim="800000"/>
              <a:headEnd/>
              <a:tailEnd/>
            </a:ln>
          </p:spPr>
          <p:txBody>
            <a:bodyPr wrap="none">
              <a:spAutoFit/>
            </a:bodyPr>
            <a:lstStyle/>
            <a:p>
              <a:r>
                <a:rPr lang="en-US" altLang="zh-CN" b="1"/>
                <a:t>50</a:t>
              </a:r>
            </a:p>
          </p:txBody>
        </p:sp>
        <p:sp>
          <p:nvSpPr>
            <p:cNvPr id="43" name="Text Box 64"/>
            <p:cNvSpPr txBox="1">
              <a:spLocks noChangeArrowheads="1"/>
            </p:cNvSpPr>
            <p:nvPr/>
          </p:nvSpPr>
          <p:spPr bwMode="auto">
            <a:xfrm>
              <a:off x="1518" y="1821"/>
              <a:ext cx="420" cy="231"/>
            </a:xfrm>
            <a:prstGeom prst="rect">
              <a:avLst/>
            </a:prstGeom>
            <a:noFill/>
            <a:ln w="6350">
              <a:noFill/>
              <a:miter lim="800000"/>
              <a:headEnd/>
              <a:tailEnd/>
            </a:ln>
          </p:spPr>
          <p:txBody>
            <a:bodyPr wrap="none">
              <a:spAutoFit/>
            </a:bodyPr>
            <a:lstStyle/>
            <a:p>
              <a:r>
                <a:rPr lang="zh-CN" altLang="en-US">
                  <a:solidFill>
                    <a:srgbClr val="0000FF"/>
                  </a:solidFill>
                </a:rPr>
                <a:t>￥</a:t>
              </a:r>
              <a:r>
                <a:rPr lang="en-US" altLang="zh-CN">
                  <a:solidFill>
                    <a:srgbClr val="0000FF"/>
                  </a:solidFill>
                </a:rPr>
                <a:t>60</a:t>
              </a:r>
            </a:p>
          </p:txBody>
        </p:sp>
        <p:sp>
          <p:nvSpPr>
            <p:cNvPr id="44" name="Text Box 65"/>
            <p:cNvSpPr txBox="1">
              <a:spLocks noChangeArrowheads="1"/>
            </p:cNvSpPr>
            <p:nvPr/>
          </p:nvSpPr>
          <p:spPr bwMode="auto">
            <a:xfrm>
              <a:off x="2092" y="1821"/>
              <a:ext cx="500" cy="231"/>
            </a:xfrm>
            <a:prstGeom prst="rect">
              <a:avLst/>
            </a:prstGeom>
            <a:noFill/>
            <a:ln w="6350">
              <a:noFill/>
              <a:miter lim="800000"/>
              <a:headEnd/>
              <a:tailEnd/>
            </a:ln>
          </p:spPr>
          <p:txBody>
            <a:bodyPr wrap="none">
              <a:spAutoFit/>
            </a:bodyPr>
            <a:lstStyle/>
            <a:p>
              <a:r>
                <a:rPr lang="zh-CN" altLang="en-US">
                  <a:solidFill>
                    <a:srgbClr val="0000FF"/>
                  </a:solidFill>
                </a:rPr>
                <a:t>￥</a:t>
              </a:r>
              <a:r>
                <a:rPr lang="en-US" altLang="zh-CN">
                  <a:solidFill>
                    <a:srgbClr val="0000FF"/>
                  </a:solidFill>
                </a:rPr>
                <a:t>100</a:t>
              </a:r>
            </a:p>
          </p:txBody>
        </p:sp>
        <p:sp>
          <p:nvSpPr>
            <p:cNvPr id="45" name="Text Box 66"/>
            <p:cNvSpPr txBox="1">
              <a:spLocks noChangeArrowheads="1"/>
            </p:cNvSpPr>
            <p:nvPr/>
          </p:nvSpPr>
          <p:spPr bwMode="auto">
            <a:xfrm>
              <a:off x="2736" y="1821"/>
              <a:ext cx="500" cy="231"/>
            </a:xfrm>
            <a:prstGeom prst="rect">
              <a:avLst/>
            </a:prstGeom>
            <a:noFill/>
            <a:ln w="6350">
              <a:noFill/>
              <a:miter lim="800000"/>
              <a:headEnd/>
              <a:tailEnd/>
            </a:ln>
          </p:spPr>
          <p:txBody>
            <a:bodyPr wrap="none">
              <a:spAutoFit/>
            </a:bodyPr>
            <a:lstStyle/>
            <a:p>
              <a:r>
                <a:rPr lang="zh-CN" altLang="en-US">
                  <a:solidFill>
                    <a:srgbClr val="0000FF"/>
                  </a:solidFill>
                </a:rPr>
                <a:t>￥</a:t>
              </a:r>
              <a:r>
                <a:rPr lang="en-US" altLang="zh-CN">
                  <a:solidFill>
                    <a:srgbClr val="0000FF"/>
                  </a:solidFill>
                </a:rPr>
                <a:t>120</a:t>
              </a:r>
            </a:p>
          </p:txBody>
        </p:sp>
        <p:sp>
          <p:nvSpPr>
            <p:cNvPr id="46" name="AutoShape 80"/>
            <p:cNvSpPr>
              <a:spLocks noChangeArrowheads="1"/>
            </p:cNvSpPr>
            <p:nvPr/>
          </p:nvSpPr>
          <p:spPr bwMode="auto">
            <a:xfrm>
              <a:off x="4421" y="823"/>
              <a:ext cx="816" cy="590"/>
            </a:xfrm>
            <a:prstGeom prst="wedgeRoundRectCallout">
              <a:avLst>
                <a:gd name="adj1" fmla="val -117032"/>
                <a:gd name="adj2" fmla="val 70000"/>
                <a:gd name="adj3" fmla="val 16667"/>
              </a:avLst>
            </a:prstGeom>
            <a:solidFill>
              <a:srgbClr val="FFFF99"/>
            </a:solidFill>
            <a:ln w="6350">
              <a:solidFill>
                <a:srgbClr val="000000"/>
              </a:solidFill>
              <a:miter lim="800000"/>
              <a:headEnd/>
              <a:tailEnd/>
            </a:ln>
          </p:spPr>
          <p:txBody>
            <a:bodyPr anchor="ctr"/>
            <a:lstStyle/>
            <a:p>
              <a:pPr algn="ctr"/>
              <a:r>
                <a:rPr lang="zh-CN" altLang="en-US" b="1">
                  <a:solidFill>
                    <a:srgbClr val="0000FF"/>
                  </a:solidFill>
                </a:rPr>
                <a:t>背包</a:t>
              </a:r>
            </a:p>
          </p:txBody>
        </p:sp>
      </p:grpSp>
      <p:sp>
        <p:nvSpPr>
          <p:cNvPr id="47" name="AutoShape 84"/>
          <p:cNvSpPr>
            <a:spLocks noChangeArrowheads="1"/>
          </p:cNvSpPr>
          <p:nvPr/>
        </p:nvSpPr>
        <p:spPr bwMode="auto">
          <a:xfrm>
            <a:off x="2357422" y="3929066"/>
            <a:ext cx="1752600" cy="914400"/>
          </a:xfrm>
          <a:prstGeom prst="wedgeEllipseCallout">
            <a:avLst>
              <a:gd name="adj1" fmla="val -64130"/>
              <a:gd name="adj2" fmla="val 84551"/>
            </a:avLst>
          </a:prstGeom>
          <a:solidFill>
            <a:srgbClr val="FFFF99"/>
          </a:solidFill>
          <a:ln w="6350">
            <a:solidFill>
              <a:srgbClr val="000000"/>
            </a:solidFill>
            <a:miter lim="800000"/>
            <a:headEnd/>
            <a:tailEnd/>
          </a:ln>
        </p:spPr>
        <p:txBody>
          <a:bodyPr anchor="ctr"/>
          <a:lstStyle/>
          <a:p>
            <a:pPr algn="ctr"/>
            <a:r>
              <a:rPr lang="zh-CN" altLang="en-US" b="1" dirty="0">
                <a:solidFill>
                  <a:srgbClr val="0000FF"/>
                </a:solidFill>
              </a:rPr>
              <a:t>背包问题最优解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a:xfrm>
            <a:off x="539552" y="1340768"/>
            <a:ext cx="7772400" cy="4876800"/>
          </a:xfrm>
        </p:spPr>
        <p:txBody>
          <a:bodyPr/>
          <a:lstStyle/>
          <a:p>
            <a:r>
              <a:rPr lang="zh-CN" altLang="en-US" dirty="0"/>
              <a:t>回溯法改进</a:t>
            </a:r>
            <a:endParaRPr lang="en-US" altLang="zh-CN" dirty="0"/>
          </a:p>
          <a:p>
            <a:pPr lvl="1"/>
            <a:r>
              <a:rPr lang="zh-CN" altLang="en-US" dirty="0"/>
              <a:t>将所有物品按照</a:t>
            </a:r>
            <a:r>
              <a:rPr lang="zh-CN" altLang="en-US" dirty="0">
                <a:solidFill>
                  <a:srgbClr val="FF0000"/>
                </a:solidFill>
              </a:rPr>
              <a:t>价重比</a:t>
            </a:r>
            <a:r>
              <a:rPr lang="zh-CN" altLang="en-US" dirty="0"/>
              <a:t>排序</a:t>
            </a:r>
            <a:endParaRPr lang="en-US" altLang="zh-CN" dirty="0"/>
          </a:p>
          <a:p>
            <a:pPr lvl="1"/>
            <a:r>
              <a:rPr lang="zh-CN" altLang="en-US" dirty="0"/>
              <a:t>设当前背包中所有物品的价值为</a:t>
            </a:r>
            <a:r>
              <a:rPr lang="en-US" altLang="zh-CN" dirty="0"/>
              <a:t>P</a:t>
            </a:r>
            <a:r>
              <a:rPr lang="zh-CN" altLang="en-US" dirty="0"/>
              <a:t>，背包剩余容量为</a:t>
            </a:r>
            <a:r>
              <a:rPr lang="en-US" altLang="zh-CN" dirty="0"/>
              <a:t>C’</a:t>
            </a:r>
            <a:r>
              <a:rPr lang="zh-CN" altLang="en-US" dirty="0"/>
              <a:t>，剩余物品为</a:t>
            </a:r>
            <a:r>
              <a:rPr lang="en-US" altLang="zh-CN" dirty="0"/>
              <a:t>{</a:t>
            </a:r>
            <a:r>
              <a:rPr lang="en-US" altLang="zh-CN" dirty="0" err="1"/>
              <a:t>i</a:t>
            </a:r>
            <a:r>
              <a:rPr lang="en-US" altLang="zh-CN" dirty="0"/>
              <a:t>, …, n}</a:t>
            </a:r>
          </a:p>
          <a:p>
            <a:pPr lvl="1"/>
            <a:r>
              <a:rPr lang="zh-CN" altLang="en-US" dirty="0"/>
              <a:t>那么装入背包的最大价值不会超过</a:t>
            </a:r>
            <a:r>
              <a:rPr lang="en-US" altLang="zh-CN" dirty="0"/>
              <a:t>bound(</a:t>
            </a:r>
            <a:r>
              <a:rPr lang="en-US" altLang="zh-CN" dirty="0" err="1"/>
              <a:t>i</a:t>
            </a:r>
            <a:r>
              <a:rPr lang="en-US" altLang="zh-CN" dirty="0"/>
              <a:t>)</a:t>
            </a:r>
          </a:p>
          <a:p>
            <a:pPr lvl="2"/>
            <a:r>
              <a:rPr lang="en-US" altLang="zh-CN" dirty="0"/>
              <a:t>bound(</a:t>
            </a:r>
            <a:r>
              <a:rPr lang="en-US" altLang="zh-CN" dirty="0" err="1"/>
              <a:t>i</a:t>
            </a:r>
            <a:r>
              <a:rPr lang="en-US" altLang="zh-CN" dirty="0"/>
              <a:t>)</a:t>
            </a:r>
            <a:r>
              <a:rPr lang="zh-CN" altLang="en-US" dirty="0"/>
              <a:t>＝</a:t>
            </a:r>
            <a:r>
              <a:rPr lang="en-US" altLang="zh-CN" dirty="0"/>
              <a:t>P</a:t>
            </a:r>
            <a:r>
              <a:rPr lang="zh-CN" altLang="en-US" dirty="0"/>
              <a:t>＋</a:t>
            </a:r>
            <a:r>
              <a:rPr lang="en-US" altLang="zh-CN" dirty="0"/>
              <a:t>X</a:t>
            </a:r>
          </a:p>
          <a:p>
            <a:pPr lvl="2"/>
            <a:r>
              <a:rPr lang="en-US" altLang="zh-CN" dirty="0"/>
              <a:t>X</a:t>
            </a:r>
            <a:r>
              <a:rPr lang="zh-CN" altLang="en-US" dirty="0"/>
              <a:t>是针对输入</a:t>
            </a:r>
            <a:r>
              <a:rPr lang="en-US" altLang="zh-CN" dirty="0"/>
              <a:t>{</a:t>
            </a:r>
            <a:r>
              <a:rPr lang="en-US" altLang="zh-CN" dirty="0" err="1"/>
              <a:t>i</a:t>
            </a:r>
            <a:r>
              <a:rPr lang="en-US" altLang="zh-CN" dirty="0"/>
              <a:t>, …, n}</a:t>
            </a:r>
            <a:r>
              <a:rPr lang="zh-CN" altLang="en-US" dirty="0"/>
              <a:t>和</a:t>
            </a:r>
            <a:r>
              <a:rPr lang="en-US" altLang="zh-CN" dirty="0"/>
              <a:t>C’</a:t>
            </a:r>
            <a:r>
              <a:rPr lang="zh-CN" altLang="en-US" dirty="0"/>
              <a:t>的背包问题的最优解</a:t>
            </a:r>
            <a:endParaRPr lang="en-US" altLang="zh-CN" dirty="0"/>
          </a:p>
          <a:p>
            <a:pPr lvl="1"/>
            <a:endParaRPr lang="en-US" altLang="zh-CN" dirty="0"/>
          </a:p>
          <a:p>
            <a:pPr lvl="1"/>
            <a:endParaRPr lang="zh-CN" altLang="en-US" dirty="0"/>
          </a:p>
        </p:txBody>
      </p:sp>
      <p:grpSp>
        <p:nvGrpSpPr>
          <p:cNvPr id="25" name="组合 24">
            <a:extLst>
              <a:ext uri="{FF2B5EF4-FFF2-40B4-BE49-F238E27FC236}">
                <a16:creationId xmlns:a16="http://schemas.microsoft.com/office/drawing/2014/main" id="{ADD7D503-58BA-4EF0-8D31-889DD2C820B0}"/>
              </a:ext>
            </a:extLst>
          </p:cNvPr>
          <p:cNvGrpSpPr/>
          <p:nvPr/>
        </p:nvGrpSpPr>
        <p:grpSpPr>
          <a:xfrm>
            <a:off x="2051720" y="4797152"/>
            <a:ext cx="4032448" cy="886011"/>
            <a:chOff x="1331640" y="4725144"/>
            <a:chExt cx="4032448" cy="886011"/>
          </a:xfrm>
        </p:grpSpPr>
        <p:sp>
          <p:nvSpPr>
            <p:cNvPr id="6" name="矩形 5">
              <a:extLst>
                <a:ext uri="{FF2B5EF4-FFF2-40B4-BE49-F238E27FC236}">
                  <a16:creationId xmlns:a16="http://schemas.microsoft.com/office/drawing/2014/main" id="{564FB227-3060-4E9F-A23C-F034D41B3136}"/>
                </a:ext>
              </a:extLst>
            </p:cNvPr>
            <p:cNvSpPr/>
            <p:nvPr/>
          </p:nvSpPr>
          <p:spPr bwMode="auto">
            <a:xfrm>
              <a:off x="1331640" y="4725144"/>
              <a:ext cx="504056"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a:ln>
                    <a:noFill/>
                  </a:ln>
                  <a:solidFill>
                    <a:schemeClr val="tx1"/>
                  </a:solidFill>
                  <a:effectLst/>
                  <a:latin typeface="Times New Roman" pitchFamily="18" charset="0"/>
                  <a:ea typeface="宋体" charset="-122"/>
                </a:rPr>
                <a:t>1</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8" name="矩形 7">
              <a:extLst>
                <a:ext uri="{FF2B5EF4-FFF2-40B4-BE49-F238E27FC236}">
                  <a16:creationId xmlns:a16="http://schemas.microsoft.com/office/drawing/2014/main" id="{24637F30-AE49-4CF2-BB21-C8AAF7BCC5CD}"/>
                </a:ext>
              </a:extLst>
            </p:cNvPr>
            <p:cNvSpPr/>
            <p:nvPr/>
          </p:nvSpPr>
          <p:spPr bwMode="auto">
            <a:xfrm>
              <a:off x="1835696" y="4725144"/>
              <a:ext cx="504056"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a:ln>
                    <a:noFill/>
                  </a:ln>
                  <a:solidFill>
                    <a:schemeClr val="tx1"/>
                  </a:solidFill>
                  <a:effectLst/>
                  <a:latin typeface="Times New Roman" pitchFamily="18" charset="0"/>
                  <a:ea typeface="宋体" charset="-122"/>
                </a:rPr>
                <a:t>2</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10" name="矩形 9">
              <a:extLst>
                <a:ext uri="{FF2B5EF4-FFF2-40B4-BE49-F238E27FC236}">
                  <a16:creationId xmlns:a16="http://schemas.microsoft.com/office/drawing/2014/main" id="{CF3A3743-ECEC-484A-9F20-D3D14FE16AF5}"/>
                </a:ext>
              </a:extLst>
            </p:cNvPr>
            <p:cNvSpPr/>
            <p:nvPr/>
          </p:nvSpPr>
          <p:spPr bwMode="auto">
            <a:xfrm>
              <a:off x="2339752" y="4725144"/>
              <a:ext cx="504056"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latin typeface="Times New Roman" pitchFamily="18" charset="0"/>
                  <a:ea typeface="宋体" charset="-122"/>
                </a:rPr>
                <a:t>...</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12" name="矩形 11">
              <a:extLst>
                <a:ext uri="{FF2B5EF4-FFF2-40B4-BE49-F238E27FC236}">
                  <a16:creationId xmlns:a16="http://schemas.microsoft.com/office/drawing/2014/main" id="{38576D9B-C13F-4CB8-A088-736E543A919A}"/>
                </a:ext>
              </a:extLst>
            </p:cNvPr>
            <p:cNvSpPr/>
            <p:nvPr/>
          </p:nvSpPr>
          <p:spPr bwMode="auto">
            <a:xfrm>
              <a:off x="2843808" y="4725144"/>
              <a:ext cx="504056" cy="43204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a:ln>
                    <a:noFill/>
                  </a:ln>
                  <a:solidFill>
                    <a:schemeClr val="tx1"/>
                  </a:solidFill>
                  <a:effectLst/>
                  <a:latin typeface="Times New Roman" pitchFamily="18" charset="0"/>
                  <a:ea typeface="宋体" charset="-122"/>
                </a:rPr>
                <a:t>i-1</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14" name="矩形 13">
              <a:extLst>
                <a:ext uri="{FF2B5EF4-FFF2-40B4-BE49-F238E27FC236}">
                  <a16:creationId xmlns:a16="http://schemas.microsoft.com/office/drawing/2014/main" id="{E349F55E-4753-4554-9107-658852EFE0FC}"/>
                </a:ext>
              </a:extLst>
            </p:cNvPr>
            <p:cNvSpPr/>
            <p:nvPr/>
          </p:nvSpPr>
          <p:spPr bwMode="auto">
            <a:xfrm>
              <a:off x="3347864" y="4725144"/>
              <a:ext cx="50405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a:ln>
                    <a:noFill/>
                  </a:ln>
                  <a:solidFill>
                    <a:schemeClr val="tx1"/>
                  </a:solidFill>
                  <a:effectLst/>
                  <a:latin typeface="Times New Roman" pitchFamily="18" charset="0"/>
                  <a:ea typeface="宋体" charset="-122"/>
                </a:rPr>
                <a:t>i</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16" name="矩形 15">
              <a:extLst>
                <a:ext uri="{FF2B5EF4-FFF2-40B4-BE49-F238E27FC236}">
                  <a16:creationId xmlns:a16="http://schemas.microsoft.com/office/drawing/2014/main" id="{5A623601-9A33-4D64-93E0-B36EECF8DB3D}"/>
                </a:ext>
              </a:extLst>
            </p:cNvPr>
            <p:cNvSpPr/>
            <p:nvPr/>
          </p:nvSpPr>
          <p:spPr bwMode="auto">
            <a:xfrm>
              <a:off x="3851920" y="4725144"/>
              <a:ext cx="50405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a:ln>
                    <a:noFill/>
                  </a:ln>
                  <a:solidFill>
                    <a:schemeClr val="tx1"/>
                  </a:solidFill>
                  <a:effectLst/>
                  <a:latin typeface="Times New Roman" pitchFamily="18" charset="0"/>
                  <a:ea typeface="宋体" charset="-122"/>
                </a:rPr>
                <a:t>i+1</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18" name="矩形 17">
              <a:extLst>
                <a:ext uri="{FF2B5EF4-FFF2-40B4-BE49-F238E27FC236}">
                  <a16:creationId xmlns:a16="http://schemas.microsoft.com/office/drawing/2014/main" id="{73E29F6D-ED4B-4F45-B709-00F59794CCDD}"/>
                </a:ext>
              </a:extLst>
            </p:cNvPr>
            <p:cNvSpPr/>
            <p:nvPr/>
          </p:nvSpPr>
          <p:spPr bwMode="auto">
            <a:xfrm>
              <a:off x="4355976" y="4725144"/>
              <a:ext cx="50405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a:latin typeface="Times New Roman" pitchFamily="18" charset="0"/>
                  <a:ea typeface="宋体" charset="-122"/>
                </a:rPr>
                <a:t>...</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20" name="矩形 19">
              <a:extLst>
                <a:ext uri="{FF2B5EF4-FFF2-40B4-BE49-F238E27FC236}">
                  <a16:creationId xmlns:a16="http://schemas.microsoft.com/office/drawing/2014/main" id="{52013FD7-C898-4CDD-A7A6-BB2872AFD6F5}"/>
                </a:ext>
              </a:extLst>
            </p:cNvPr>
            <p:cNvSpPr/>
            <p:nvPr/>
          </p:nvSpPr>
          <p:spPr bwMode="auto">
            <a:xfrm>
              <a:off x="4860032" y="4725144"/>
              <a:ext cx="50405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Times New Roman" pitchFamily="18" charset="0"/>
                  <a:ea typeface="宋体" charset="-122"/>
                </a:rPr>
                <a:t>x</a:t>
              </a:r>
              <a:r>
                <a:rPr kumimoji="0" lang="en-US" altLang="zh-CN" sz="2000" b="0" i="0" u="none" strike="noStrike" cap="none" normalizeH="0" baseline="-25000" dirty="0" err="1">
                  <a:ln>
                    <a:noFill/>
                  </a:ln>
                  <a:solidFill>
                    <a:schemeClr val="tx1"/>
                  </a:solidFill>
                  <a:effectLst/>
                  <a:latin typeface="Times New Roman" pitchFamily="18" charset="0"/>
                  <a:ea typeface="宋体" charset="-122"/>
                </a:rPr>
                <a:t>n</a:t>
              </a:r>
              <a:endParaRPr kumimoji="0" lang="zh-CN" altLang="en-US" sz="2000" b="0" i="0" u="none" strike="noStrike" cap="none" normalizeH="0" baseline="-25000" dirty="0">
                <a:ln>
                  <a:noFill/>
                </a:ln>
                <a:solidFill>
                  <a:schemeClr val="tx1"/>
                </a:solidFill>
                <a:effectLst/>
                <a:latin typeface="Times New Roman" pitchFamily="18" charset="0"/>
                <a:ea typeface="宋体" charset="-122"/>
              </a:endParaRPr>
            </a:p>
          </p:txBody>
        </p:sp>
        <p:sp>
          <p:nvSpPr>
            <p:cNvPr id="22" name="文本框 21">
              <a:extLst>
                <a:ext uri="{FF2B5EF4-FFF2-40B4-BE49-F238E27FC236}">
                  <a16:creationId xmlns:a16="http://schemas.microsoft.com/office/drawing/2014/main" id="{9E1C7E9B-6571-475A-971F-99B18AF96904}"/>
                </a:ext>
              </a:extLst>
            </p:cNvPr>
            <p:cNvSpPr txBox="1"/>
            <p:nvPr/>
          </p:nvSpPr>
          <p:spPr>
            <a:xfrm>
              <a:off x="2195736" y="5241823"/>
              <a:ext cx="557808" cy="369332"/>
            </a:xfrm>
            <a:prstGeom prst="rect">
              <a:avLst/>
            </a:prstGeom>
            <a:noFill/>
          </p:spPr>
          <p:txBody>
            <a:bodyPr wrap="square">
              <a:spAutoFit/>
            </a:bodyPr>
            <a:lstStyle/>
            <a:p>
              <a:r>
                <a:rPr lang="en-US" altLang="zh-CN" dirty="0"/>
                <a:t>P</a:t>
              </a:r>
              <a:endParaRPr lang="zh-CN" altLang="en-US" dirty="0"/>
            </a:p>
          </p:txBody>
        </p:sp>
        <p:sp>
          <p:nvSpPr>
            <p:cNvPr id="24" name="文本框 23">
              <a:extLst>
                <a:ext uri="{FF2B5EF4-FFF2-40B4-BE49-F238E27FC236}">
                  <a16:creationId xmlns:a16="http://schemas.microsoft.com/office/drawing/2014/main" id="{B18496BE-F829-4E39-BDC2-D10DB545C84C}"/>
                </a:ext>
              </a:extLst>
            </p:cNvPr>
            <p:cNvSpPr txBox="1"/>
            <p:nvPr/>
          </p:nvSpPr>
          <p:spPr>
            <a:xfrm>
              <a:off x="4190764" y="5241823"/>
              <a:ext cx="417240" cy="369332"/>
            </a:xfrm>
            <a:prstGeom prst="rect">
              <a:avLst/>
            </a:prstGeom>
            <a:noFill/>
          </p:spPr>
          <p:txBody>
            <a:bodyPr wrap="square">
              <a:spAutoFit/>
            </a:bodyPr>
            <a:lstStyle/>
            <a:p>
              <a:r>
                <a:rPr lang="en-US" altLang="zh-CN" dirty="0"/>
                <a:t>X</a:t>
              </a:r>
              <a:endParaRPr lang="zh-CN" altLang="en-US" dirty="0"/>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a:xfrm>
            <a:off x="533400" y="1371600"/>
            <a:ext cx="7772400" cy="4986358"/>
          </a:xfrm>
        </p:spPr>
        <p:txBody>
          <a:bodyPr/>
          <a:lstStyle/>
          <a:p>
            <a:r>
              <a:rPr lang="zh-CN" altLang="en-US" dirty="0"/>
              <a:t>回溯法改进</a:t>
            </a:r>
            <a:endParaRPr lang="en-US" altLang="zh-CN" dirty="0"/>
          </a:p>
          <a:p>
            <a:pPr lvl="1"/>
            <a:r>
              <a:rPr lang="en-US" altLang="zh-CN" dirty="0" err="1">
                <a:highlight>
                  <a:srgbClr val="FFFF00"/>
                </a:highlight>
              </a:rPr>
              <a:t>bestp</a:t>
            </a:r>
            <a:r>
              <a:rPr lang="zh-CN" altLang="en-US" dirty="0">
                <a:highlight>
                  <a:srgbClr val="FFFF00"/>
                </a:highlight>
              </a:rPr>
              <a:t>保存当前的最优解的价值</a:t>
            </a:r>
          </a:p>
        </p:txBody>
      </p:sp>
      <p:sp>
        <p:nvSpPr>
          <p:cNvPr id="4" name="TextBox 3"/>
          <p:cNvSpPr txBox="1"/>
          <p:nvPr/>
        </p:nvSpPr>
        <p:spPr>
          <a:xfrm>
            <a:off x="642910" y="2857496"/>
            <a:ext cx="8072494" cy="3477875"/>
          </a:xfrm>
          <a:prstGeom prst="rect">
            <a:avLst/>
          </a:prstGeom>
          <a:noFill/>
        </p:spPr>
        <p:txBody>
          <a:bodyPr wrap="square" rtlCol="0">
            <a:spAutoFit/>
          </a:bodyPr>
          <a:lstStyle/>
          <a:p>
            <a:r>
              <a:rPr lang="en-US" altLang="zh-CN" sz="2000" dirty="0">
                <a:latin typeface="Times New Roman" pitchFamily="18" charset="0"/>
                <a:cs typeface="Times New Roman" pitchFamily="18" charset="0"/>
              </a:rPr>
              <a:t>void </a:t>
            </a:r>
            <a:r>
              <a:rPr lang="en-US" altLang="zh-CN" sz="2000" b="1" dirty="0">
                <a:solidFill>
                  <a:schemeClr val="accent2"/>
                </a:solidFill>
                <a:latin typeface="Times New Roman" pitchFamily="18" charset="0"/>
                <a:cs typeface="Times New Roman" pitchFamily="18" charset="0"/>
              </a:rPr>
              <a:t>Backtrack</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int</a:t>
            </a:r>
            <a:r>
              <a:rPr lang="en-US" altLang="zh-CN" sz="2000" dirty="0">
                <a:latin typeface="Times New Roman" pitchFamily="18" charset="0"/>
                <a:cs typeface="Times New Roman" pitchFamily="18" charset="0"/>
              </a:rPr>
              <a:t> t){</a:t>
            </a:r>
          </a:p>
          <a:p>
            <a:r>
              <a:rPr lang="en-US" altLang="zh-CN" sz="2000" dirty="0">
                <a:latin typeface="Times New Roman" pitchFamily="18" charset="0"/>
                <a:cs typeface="Times New Roman" pitchFamily="18" charset="0"/>
              </a:rPr>
              <a:t>     </a:t>
            </a:r>
            <a:r>
              <a:rPr lang="en-US" altLang="zh-CN" sz="2000" dirty="0">
                <a:solidFill>
                  <a:schemeClr val="tx1">
                    <a:lumMod val="95000"/>
                    <a:lumOff val="5000"/>
                  </a:schemeClr>
                </a:solidFill>
                <a:latin typeface="Times New Roman" pitchFamily="18" charset="0"/>
                <a:cs typeface="Times New Roman" pitchFamily="18" charset="0"/>
              </a:rPr>
              <a:t> </a:t>
            </a:r>
            <a:r>
              <a:rPr lang="en-US" altLang="zh-CN" sz="2000" b="1" dirty="0">
                <a:solidFill>
                  <a:schemeClr val="tx1">
                    <a:lumMod val="95000"/>
                    <a:lumOff val="5000"/>
                  </a:schemeClr>
                </a:solidFill>
                <a:latin typeface="Times New Roman" pitchFamily="18" charset="0"/>
                <a:cs typeface="Times New Roman" pitchFamily="18" charset="0"/>
              </a:rPr>
              <a:t>if</a:t>
            </a:r>
            <a:r>
              <a:rPr lang="en-US" altLang="zh-CN" sz="2000" dirty="0">
                <a:solidFill>
                  <a:schemeClr val="tx1">
                    <a:lumMod val="95000"/>
                    <a:lumOff val="5000"/>
                  </a:schemeClr>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(t&gt;n) {</a:t>
            </a:r>
          </a:p>
          <a:p>
            <a:r>
              <a:rPr lang="en-US" altLang="zh-CN" sz="2000"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if</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当前解</a:t>
            </a:r>
            <a:r>
              <a:rPr lang="en-US" altLang="zh-CN" sz="2000"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的代价</a:t>
            </a:r>
            <a:r>
              <a:rPr lang="en-US" altLang="zh-CN" sz="2000" dirty="0">
                <a:latin typeface="Times New Roman" pitchFamily="18" charset="0"/>
                <a:cs typeface="Times New Roman" pitchFamily="18" charset="0"/>
              </a:rPr>
              <a:t>&gt;</a:t>
            </a:r>
            <a:r>
              <a:rPr lang="en-US" altLang="zh-CN" sz="2000" dirty="0" err="1">
                <a:latin typeface="Times New Roman" pitchFamily="18" charset="0"/>
                <a:cs typeface="Times New Roman" pitchFamily="18" charset="0"/>
              </a:rPr>
              <a:t>bestp</a:t>
            </a:r>
            <a:r>
              <a:rPr lang="en-US" altLang="zh-CN" sz="2000" dirty="0">
                <a:latin typeface="Times New Roman" pitchFamily="18" charset="0"/>
                <a:cs typeface="Times New Roman" pitchFamily="18" charset="0"/>
              </a:rPr>
              <a:t>){ </a:t>
            </a:r>
            <a:r>
              <a:rPr lang="zh-CN" altLang="en-US" sz="2000" dirty="0">
                <a:highlight>
                  <a:srgbClr val="FFFF00"/>
                </a:highlight>
                <a:latin typeface="Times New Roman" pitchFamily="18" charset="0"/>
                <a:cs typeface="Times New Roman" pitchFamily="18" charset="0"/>
              </a:rPr>
              <a:t>更新</a:t>
            </a:r>
            <a:r>
              <a:rPr lang="en-US" altLang="zh-CN" sz="2000" dirty="0" err="1">
                <a:highlight>
                  <a:srgbClr val="FFFF00"/>
                </a:highlight>
                <a:latin typeface="Times New Roman" pitchFamily="18" charset="0"/>
                <a:cs typeface="Times New Roman" pitchFamily="18" charset="0"/>
              </a:rPr>
              <a:t>bestp</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输出</a:t>
            </a:r>
            <a:r>
              <a:rPr lang="en-US" altLang="zh-CN" sz="2000" dirty="0">
                <a:latin typeface="Times New Roman" pitchFamily="18" charset="0"/>
                <a:cs typeface="Times New Roman" pitchFamily="18" charset="0"/>
              </a:rPr>
              <a:t>x;}</a:t>
            </a:r>
          </a:p>
          <a:p>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b="1" dirty="0">
                <a:solidFill>
                  <a:schemeClr val="tx1">
                    <a:lumMod val="95000"/>
                    <a:lumOff val="5000"/>
                  </a:schemeClr>
                </a:solidFill>
                <a:latin typeface="Times New Roman" pitchFamily="18" charset="0"/>
                <a:cs typeface="Times New Roman" pitchFamily="18" charset="0"/>
              </a:rPr>
              <a:t>else</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b="1" dirty="0">
                <a:solidFill>
                  <a:schemeClr val="tx1">
                    <a:lumMod val="95000"/>
                    <a:lumOff val="5000"/>
                  </a:schemeClr>
                </a:solidFill>
                <a:latin typeface="Times New Roman" pitchFamily="18" charset="0"/>
                <a:cs typeface="Times New Roman" pitchFamily="18" charset="0"/>
              </a:rPr>
              <a:t>for</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=0;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&lt;=1; </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x[t]=</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 </a:t>
            </a:r>
            <a:r>
              <a:rPr lang="en-US" altLang="zh-CN" sz="2000" dirty="0">
                <a:highlight>
                  <a:srgbClr val="FFFF00"/>
                </a:highlight>
                <a:latin typeface="Times New Roman" pitchFamily="18" charset="0"/>
                <a:cs typeface="Times New Roman" pitchFamily="18" charset="0"/>
              </a:rPr>
              <a:t>//</a:t>
            </a:r>
            <a:r>
              <a:rPr lang="zh-CN" altLang="en-US" sz="2000" dirty="0">
                <a:highlight>
                  <a:srgbClr val="FFFF00"/>
                </a:highlight>
                <a:latin typeface="Times New Roman" pitchFamily="18" charset="0"/>
                <a:cs typeface="Times New Roman" pitchFamily="18" charset="0"/>
              </a:rPr>
              <a:t>固定</a:t>
            </a:r>
            <a:r>
              <a:rPr lang="en-US" altLang="zh-CN" sz="2000" dirty="0">
                <a:highlight>
                  <a:srgbClr val="FFFF00"/>
                </a:highlight>
                <a:latin typeface="Times New Roman" pitchFamily="18" charset="0"/>
                <a:cs typeface="Times New Roman" pitchFamily="18" charset="0"/>
              </a:rPr>
              <a:t>x[t]</a:t>
            </a:r>
            <a:r>
              <a:rPr lang="zh-CN" altLang="en-US" sz="2000" dirty="0">
                <a:highlight>
                  <a:srgbClr val="FFFF00"/>
                </a:highlight>
                <a:latin typeface="Times New Roman" pitchFamily="18" charset="0"/>
                <a:cs typeface="Times New Roman" pitchFamily="18" charset="0"/>
              </a:rPr>
              <a:t>之后</a:t>
            </a:r>
            <a:endParaRPr lang="en-US" altLang="zh-CN" sz="2000" dirty="0">
              <a:highlight>
                <a:srgbClr val="FFFF00"/>
              </a:highlight>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a:t>
            </a:r>
            <a:r>
              <a:rPr lang="en-US" altLang="zh-CN" sz="2000" b="1" dirty="0">
                <a:solidFill>
                  <a:schemeClr val="tx1">
                    <a:lumMod val="95000"/>
                    <a:lumOff val="5000"/>
                  </a:schemeClr>
                </a:solidFill>
                <a:latin typeface="Times New Roman" pitchFamily="18" charset="0"/>
                <a:cs typeface="Times New Roman" pitchFamily="18" charset="0"/>
              </a:rPr>
              <a:t> if </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所有已选物品的重量</a:t>
            </a:r>
            <a:r>
              <a:rPr lang="en-US" altLang="zh-CN" sz="2000" dirty="0">
                <a:latin typeface="Times New Roman" pitchFamily="18" charset="0"/>
                <a:cs typeface="Times New Roman" pitchFamily="18" charset="0"/>
              </a:rPr>
              <a:t>&lt;C </a:t>
            </a:r>
            <a:r>
              <a:rPr lang="en-US" altLang="zh-CN" sz="2000" b="1" dirty="0">
                <a:solidFill>
                  <a:srgbClr val="FF0000"/>
                </a:solidFill>
                <a:latin typeface="Times New Roman" pitchFamily="18" charset="0"/>
                <a:cs typeface="Times New Roman" pitchFamily="18" charset="0"/>
              </a:rPr>
              <a:t>&amp;&amp; bound(t+1)&gt;</a:t>
            </a:r>
            <a:r>
              <a:rPr lang="en-US" altLang="zh-CN" sz="2000" b="1" dirty="0" err="1">
                <a:solidFill>
                  <a:srgbClr val="FF0000"/>
                </a:solidFill>
                <a:latin typeface="Times New Roman" pitchFamily="18" charset="0"/>
                <a:cs typeface="Times New Roman" pitchFamily="18" charset="0"/>
              </a:rPr>
              <a:t>bestp</a:t>
            </a:r>
            <a:r>
              <a:rPr lang="en-US" altLang="zh-CN" sz="2000" dirty="0">
                <a:latin typeface="Times New Roman" pitchFamily="18" charset="0"/>
                <a:cs typeface="Times New Roman" pitchFamily="18" charset="0"/>
              </a:rPr>
              <a:t>)                  </a:t>
            </a:r>
          </a:p>
          <a:p>
            <a:r>
              <a:rPr lang="en-US" altLang="zh-CN" sz="2000" b="1" dirty="0">
                <a:solidFill>
                  <a:schemeClr val="accent2"/>
                </a:solidFill>
                <a:latin typeface="Times New Roman" pitchFamily="18" charset="0"/>
                <a:cs typeface="Times New Roman" pitchFamily="18" charset="0"/>
              </a:rPr>
              <a:t>                           Backtrack</a:t>
            </a:r>
            <a:r>
              <a:rPr lang="en-US" altLang="zh-CN" sz="2000" dirty="0">
                <a:latin typeface="Times New Roman" pitchFamily="18" charset="0"/>
                <a:cs typeface="Times New Roman" pitchFamily="18" charset="0"/>
              </a:rPr>
              <a:t>(t+1)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3" name="内容占位符 2"/>
          <p:cNvSpPr>
            <a:spLocks noGrp="1"/>
          </p:cNvSpPr>
          <p:nvPr>
            <p:ph idx="1"/>
          </p:nvPr>
        </p:nvSpPr>
        <p:spPr/>
        <p:txBody>
          <a:bodyPr/>
          <a:lstStyle/>
          <a:p>
            <a:pPr>
              <a:lnSpc>
                <a:spcPct val="200000"/>
              </a:lnSpc>
              <a:buClr>
                <a:srgbClr val="9900FF"/>
              </a:buClr>
              <a:buFont typeface="Wingdings" pitchFamily="2" charset="2"/>
              <a:buChar char="ü"/>
            </a:pPr>
            <a:r>
              <a:rPr lang="zh-CN" altLang="en-US" sz="2000" dirty="0"/>
              <a:t>理解回溯法的深度优先搜索策略</a:t>
            </a:r>
          </a:p>
          <a:p>
            <a:pPr>
              <a:lnSpc>
                <a:spcPct val="200000"/>
              </a:lnSpc>
              <a:buClr>
                <a:srgbClr val="9900FF"/>
              </a:buClr>
              <a:buFont typeface="Wingdings" pitchFamily="2" charset="2"/>
              <a:buChar char="ü"/>
            </a:pPr>
            <a:r>
              <a:rPr lang="zh-CN" altLang="en-US" sz="2000" dirty="0"/>
              <a:t>掌握用回溯法解题的算法框架</a:t>
            </a:r>
            <a:br>
              <a:rPr lang="zh-CN" altLang="en-US" sz="2000" dirty="0"/>
            </a:br>
            <a:r>
              <a:rPr lang="zh-CN" altLang="en-US" sz="2000" dirty="0"/>
              <a:t>（</a:t>
            </a:r>
            <a:r>
              <a:rPr lang="en-US" altLang="zh-CN" sz="2000" dirty="0"/>
              <a:t>1</a:t>
            </a:r>
            <a:r>
              <a:rPr lang="zh-CN" altLang="en-US" sz="2000" dirty="0"/>
              <a:t>）递归回溯</a:t>
            </a:r>
            <a:br>
              <a:rPr lang="zh-CN" altLang="en-US" sz="2000" dirty="0"/>
            </a:br>
            <a:r>
              <a:rPr lang="zh-CN" altLang="en-US" sz="2000" dirty="0"/>
              <a:t>（</a:t>
            </a:r>
            <a:r>
              <a:rPr lang="en-US" altLang="zh-CN" sz="2000" dirty="0"/>
              <a:t>2</a:t>
            </a:r>
            <a:r>
              <a:rPr lang="zh-CN" altLang="en-US" sz="2000" dirty="0"/>
              <a:t>）迭代回溯</a:t>
            </a:r>
            <a:br>
              <a:rPr lang="zh-CN" altLang="en-US" sz="2000" dirty="0"/>
            </a:br>
            <a:r>
              <a:rPr lang="zh-CN" altLang="en-US" sz="2000" dirty="0"/>
              <a:t>（</a:t>
            </a:r>
            <a:r>
              <a:rPr lang="en-US" altLang="zh-CN" sz="2000" dirty="0"/>
              <a:t>3</a:t>
            </a:r>
            <a:r>
              <a:rPr lang="zh-CN" altLang="en-US" sz="2000" dirty="0"/>
              <a:t>）子集树回溯</a:t>
            </a:r>
            <a:br>
              <a:rPr lang="zh-CN" altLang="en-US" sz="2000" dirty="0"/>
            </a:br>
            <a:r>
              <a:rPr lang="zh-CN" altLang="en-US" sz="2000" dirty="0"/>
              <a:t>（</a:t>
            </a:r>
            <a:r>
              <a:rPr lang="en-US" altLang="zh-CN" sz="2000" dirty="0"/>
              <a:t>4</a:t>
            </a:r>
            <a:r>
              <a:rPr lang="zh-CN" altLang="en-US" sz="2000" dirty="0"/>
              <a:t>）排列树回溯</a:t>
            </a:r>
          </a:p>
          <a:p>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旅行商问题</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问题描述：</a:t>
            </a:r>
            <a:endParaRPr lang="en-US" altLang="zh-CN" dirty="0"/>
          </a:p>
          <a:p>
            <a:pPr marL="0" indent="0">
              <a:buNone/>
            </a:pPr>
            <a:r>
              <a:rPr lang="zh-CN" altLang="en-US" dirty="0"/>
              <a:t>    </a:t>
            </a:r>
            <a:r>
              <a:rPr lang="zh-CN" altLang="en-US" sz="2400" dirty="0"/>
              <a:t>售货员要到若干个城市去推销商品，已知各城市之间的路程（或旅费），他要选定一条从驻地出发，经过每个城市一次，最后返回驻地的路线，使得总的行程（或花费）最少。</a:t>
            </a:r>
          </a:p>
        </p:txBody>
      </p:sp>
    </p:spTree>
    <p:extLst>
      <p:ext uri="{BB962C8B-B14F-4D97-AF65-F5344CB8AC3E}">
        <p14:creationId xmlns:p14="http://schemas.microsoft.com/office/powerpoint/2010/main" val="21175192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zh-CN" altLang="en-US" dirty="0"/>
              <a:t>完全无向带权图</a:t>
            </a:r>
            <a:r>
              <a:rPr lang="en-US" altLang="zh-CN" dirty="0"/>
              <a:t>G=(V, E)</a:t>
            </a:r>
          </a:p>
          <a:p>
            <a:pPr lvl="2"/>
            <a:r>
              <a:rPr lang="en-US" altLang="zh-CN" dirty="0"/>
              <a:t>|V|=n, |E|=m</a:t>
            </a:r>
          </a:p>
          <a:p>
            <a:pPr lvl="2"/>
            <a:r>
              <a:rPr lang="zh-CN" altLang="en-US" dirty="0"/>
              <a:t>对于</a:t>
            </a:r>
            <a:r>
              <a:rPr lang="en-US" altLang="zh-CN" dirty="0"/>
              <a:t>E</a:t>
            </a:r>
            <a:r>
              <a:rPr lang="zh-CN" altLang="en-US" dirty="0"/>
              <a:t>中的某条边</a:t>
            </a:r>
            <a:r>
              <a:rPr lang="en-US" altLang="zh-CN" dirty="0"/>
              <a:t>e</a:t>
            </a:r>
            <a:r>
              <a:rPr lang="zh-CN" altLang="en-US" dirty="0"/>
              <a:t>，其长度为</a:t>
            </a:r>
            <a:r>
              <a:rPr lang="en-US" altLang="zh-CN" dirty="0"/>
              <a:t>c(e)</a:t>
            </a:r>
          </a:p>
          <a:p>
            <a:r>
              <a:rPr lang="zh-CN" altLang="en-US" dirty="0"/>
              <a:t>输出</a:t>
            </a:r>
            <a:endParaRPr lang="en-US" altLang="zh-CN" dirty="0"/>
          </a:p>
          <a:p>
            <a:pPr lvl="1"/>
            <a:r>
              <a:rPr lang="zh-CN" altLang="en-US" dirty="0"/>
              <a:t>最短的</a:t>
            </a:r>
            <a:r>
              <a:rPr lang="zh-CN" altLang="en-US" b="1" dirty="0">
                <a:solidFill>
                  <a:schemeClr val="accent2"/>
                </a:solidFill>
              </a:rPr>
              <a:t>哈密尔顿回路</a:t>
            </a:r>
            <a:endParaRPr lang="en-US" altLang="zh-CN" b="1" dirty="0">
              <a:solidFill>
                <a:schemeClr val="accent2"/>
              </a:solidFill>
            </a:endParaRPr>
          </a:p>
          <a:p>
            <a:pPr lvl="2"/>
            <a:r>
              <a:rPr lang="zh-CN" altLang="en-US" dirty="0"/>
              <a:t>经过每个节点一次且仅一次的回路</a:t>
            </a:r>
          </a:p>
        </p:txBody>
      </p:sp>
      <p:sp>
        <p:nvSpPr>
          <p:cNvPr id="4" name="TextBox 3"/>
          <p:cNvSpPr txBox="1"/>
          <p:nvPr/>
        </p:nvSpPr>
        <p:spPr>
          <a:xfrm>
            <a:off x="1785918" y="4714884"/>
            <a:ext cx="4071966" cy="1384995"/>
          </a:xfrm>
          <a:prstGeom prst="rect">
            <a:avLst/>
          </a:prstGeom>
          <a:solidFill>
            <a:schemeClr val="accent6">
              <a:lumMod val="40000"/>
              <a:lumOff val="60000"/>
            </a:schemeClr>
          </a:solidFill>
        </p:spPr>
        <p:txBody>
          <a:bodyPr wrap="square" rtlCol="0">
            <a:spAutoFit/>
          </a:bodyPr>
          <a:lstStyle/>
          <a:p>
            <a:pPr algn="ctr"/>
            <a:endParaRPr lang="en-US" altLang="zh-CN" sz="2800" dirty="0">
              <a:latin typeface="Times New Roman" pitchFamily="18" charset="0"/>
              <a:cs typeface="Times New Roman" pitchFamily="18" charset="0"/>
            </a:endParaRPr>
          </a:p>
          <a:p>
            <a:pPr algn="ctr"/>
            <a:r>
              <a:rPr lang="en-US" altLang="zh-CN" sz="2800" dirty="0">
                <a:latin typeface="Times New Roman" pitchFamily="18" charset="0"/>
                <a:cs typeface="Times New Roman" pitchFamily="18" charset="0"/>
              </a:rPr>
              <a:t>NP</a:t>
            </a:r>
            <a:r>
              <a:rPr lang="zh-CN" altLang="en-US" sz="2800" dirty="0">
                <a:latin typeface="Times New Roman" pitchFamily="18" charset="0"/>
                <a:cs typeface="Times New Roman" pitchFamily="18" charset="0"/>
              </a:rPr>
              <a:t>难问题</a:t>
            </a:r>
            <a:endParaRPr lang="en-US" altLang="zh-CN" sz="2800" dirty="0">
              <a:latin typeface="Times New Roman" pitchFamily="18" charset="0"/>
              <a:cs typeface="Times New Roman" pitchFamily="18" charset="0"/>
            </a:endParaRPr>
          </a:p>
          <a:p>
            <a:pPr algn="ctr"/>
            <a:endParaRPr lang="zh-CN" alt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a:xfrm>
            <a:off x="533399" y="1371600"/>
            <a:ext cx="8061333" cy="4876800"/>
          </a:xfrm>
        </p:spPr>
        <p:txBody>
          <a:bodyPr/>
          <a:lstStyle/>
          <a:p>
            <a:r>
              <a:rPr lang="zh-CN" altLang="en-US" dirty="0"/>
              <a:t>实例</a:t>
            </a:r>
            <a:endParaRPr lang="en-US" altLang="zh-CN" dirty="0"/>
          </a:p>
          <a:p>
            <a:r>
              <a:rPr lang="zh-CN" altLang="en-US" dirty="0"/>
              <a:t>解空间</a:t>
            </a:r>
            <a:endParaRPr lang="en-US" altLang="zh-CN" dirty="0"/>
          </a:p>
          <a:p>
            <a:pPr lvl="1"/>
            <a:r>
              <a:rPr lang="en-US" altLang="zh-CN" dirty="0">
                <a:solidFill>
                  <a:srgbClr val="000066"/>
                </a:solidFill>
                <a:latin typeface="宋体" charset="-122"/>
              </a:rPr>
              <a:t>[1,2,4,3,1]</a:t>
            </a:r>
            <a:br>
              <a:rPr lang="en-US" altLang="zh-CN" dirty="0">
                <a:solidFill>
                  <a:srgbClr val="000066"/>
                </a:solidFill>
                <a:latin typeface="宋体" charset="-122"/>
              </a:rPr>
            </a:br>
            <a:r>
              <a:rPr lang="en-US" altLang="zh-CN" dirty="0">
                <a:solidFill>
                  <a:srgbClr val="000066"/>
                </a:solidFill>
                <a:latin typeface="宋体" charset="-122"/>
              </a:rPr>
              <a:t>[1,3,2,4,1]</a:t>
            </a:r>
            <a:br>
              <a:rPr lang="en-US" altLang="zh-CN" dirty="0">
                <a:solidFill>
                  <a:srgbClr val="000066"/>
                </a:solidFill>
                <a:latin typeface="宋体" charset="-122"/>
              </a:rPr>
            </a:br>
            <a:r>
              <a:rPr lang="en-US" altLang="zh-CN" dirty="0">
                <a:solidFill>
                  <a:srgbClr val="000066"/>
                </a:solidFill>
                <a:latin typeface="宋体" charset="-122"/>
              </a:rPr>
              <a:t>[1,4,3,2,1]</a:t>
            </a:r>
            <a:br>
              <a:rPr lang="en-US" altLang="zh-CN" dirty="0">
                <a:solidFill>
                  <a:srgbClr val="000066"/>
                </a:solidFill>
                <a:latin typeface="宋体" charset="-122"/>
              </a:rPr>
            </a:br>
            <a:r>
              <a:rPr lang="en-US" altLang="zh-CN" dirty="0">
                <a:solidFill>
                  <a:srgbClr val="000066"/>
                </a:solidFill>
                <a:latin typeface="宋体" charset="-122"/>
              </a:rPr>
              <a:t>[</a:t>
            </a:r>
            <a:r>
              <a:rPr lang="en-US" altLang="zh-CN" dirty="0">
                <a:solidFill>
                  <a:srgbClr val="000066"/>
                </a:solidFill>
                <a:latin typeface="Arial"/>
              </a:rPr>
              <a:t>……</a:t>
            </a:r>
            <a:r>
              <a:rPr lang="en-US" altLang="zh-CN" dirty="0">
                <a:solidFill>
                  <a:srgbClr val="000066"/>
                </a:solidFill>
                <a:latin typeface="宋体" charset="-122"/>
              </a:rPr>
              <a:t>]</a:t>
            </a:r>
          </a:p>
          <a:p>
            <a:pPr lvl="1"/>
            <a:r>
              <a:rPr lang="zh-CN" altLang="en-US" dirty="0"/>
              <a:t>共</a:t>
            </a:r>
            <a:r>
              <a:rPr lang="en-US" altLang="zh-CN" dirty="0"/>
              <a:t>(n-1)!</a:t>
            </a:r>
            <a:r>
              <a:rPr lang="zh-CN" altLang="en-US" dirty="0"/>
              <a:t>个：</a:t>
            </a:r>
            <a:endParaRPr lang="en-US" altLang="zh-CN" dirty="0"/>
          </a:p>
          <a:p>
            <a:pPr marL="457200" lvl="1" indent="0">
              <a:buNone/>
            </a:pPr>
            <a:r>
              <a:rPr lang="zh-CN" altLang="en-US" dirty="0"/>
              <a:t> 解</a:t>
            </a:r>
            <a:r>
              <a:rPr lang="en-US" altLang="zh-CN" dirty="0"/>
              <a:t>= </a:t>
            </a:r>
            <a:r>
              <a:rPr lang="zh-CN" altLang="en-US" dirty="0"/>
              <a:t>起始点，</a:t>
            </a:r>
            <a:r>
              <a:rPr lang="zh-CN" altLang="en-US" dirty="0">
                <a:solidFill>
                  <a:srgbClr val="FF0000"/>
                </a:solidFill>
              </a:rPr>
              <a:t>除去起始点的其它点的全排列</a:t>
            </a:r>
            <a:r>
              <a:rPr lang="zh-CN" altLang="en-US" dirty="0"/>
              <a:t>，起始点</a:t>
            </a:r>
          </a:p>
          <a:p>
            <a:pPr lvl="1"/>
            <a:endParaRPr lang="zh-CN" altLang="en-US" dirty="0"/>
          </a:p>
        </p:txBody>
      </p:sp>
      <p:grpSp>
        <p:nvGrpSpPr>
          <p:cNvPr id="4" name="Group 21"/>
          <p:cNvGrpSpPr>
            <a:grpSpLocks/>
          </p:cNvGrpSpPr>
          <p:nvPr/>
        </p:nvGrpSpPr>
        <p:grpSpPr bwMode="auto">
          <a:xfrm>
            <a:off x="5572132" y="1214422"/>
            <a:ext cx="3022600" cy="2443163"/>
            <a:chOff x="3717" y="864"/>
            <a:chExt cx="1904" cy="1539"/>
          </a:xfrm>
        </p:grpSpPr>
        <p:sp>
          <p:nvSpPr>
            <p:cNvPr id="5" name="Oval 22"/>
            <p:cNvSpPr>
              <a:spLocks noChangeArrowheads="1"/>
            </p:cNvSpPr>
            <p:nvPr/>
          </p:nvSpPr>
          <p:spPr bwMode="auto">
            <a:xfrm>
              <a:off x="3717" y="873"/>
              <a:ext cx="433"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1</a:t>
              </a:r>
            </a:p>
          </p:txBody>
        </p:sp>
        <p:sp>
          <p:nvSpPr>
            <p:cNvPr id="6" name="Oval 23"/>
            <p:cNvSpPr>
              <a:spLocks noChangeArrowheads="1"/>
            </p:cNvSpPr>
            <p:nvPr/>
          </p:nvSpPr>
          <p:spPr bwMode="auto">
            <a:xfrm>
              <a:off x="3717" y="1872"/>
              <a:ext cx="372"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3</a:t>
              </a:r>
            </a:p>
          </p:txBody>
        </p:sp>
        <p:sp>
          <p:nvSpPr>
            <p:cNvPr id="7" name="Oval 24"/>
            <p:cNvSpPr>
              <a:spLocks noChangeArrowheads="1"/>
            </p:cNvSpPr>
            <p:nvPr/>
          </p:nvSpPr>
          <p:spPr bwMode="auto">
            <a:xfrm>
              <a:off x="5162" y="1872"/>
              <a:ext cx="459"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4</a:t>
              </a:r>
            </a:p>
          </p:txBody>
        </p:sp>
        <p:sp>
          <p:nvSpPr>
            <p:cNvPr id="8" name="Oval 25"/>
            <p:cNvSpPr>
              <a:spLocks noChangeArrowheads="1"/>
            </p:cNvSpPr>
            <p:nvPr/>
          </p:nvSpPr>
          <p:spPr bwMode="auto">
            <a:xfrm>
              <a:off x="5040" y="875"/>
              <a:ext cx="454"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2</a:t>
              </a:r>
            </a:p>
          </p:txBody>
        </p:sp>
        <p:sp>
          <p:nvSpPr>
            <p:cNvPr id="9"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0"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30</a:t>
              </a:r>
            </a:p>
          </p:txBody>
        </p:sp>
        <p:sp>
          <p:nvSpPr>
            <p:cNvPr id="16"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7"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8"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5</a:t>
              </a:r>
            </a:p>
          </p:txBody>
        </p:sp>
        <p:sp>
          <p:nvSpPr>
            <p:cNvPr id="19"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20"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解空间树</a:t>
            </a:r>
          </a:p>
        </p:txBody>
      </p:sp>
      <p:grpSp>
        <p:nvGrpSpPr>
          <p:cNvPr id="4" name="Group 21"/>
          <p:cNvGrpSpPr>
            <a:grpSpLocks/>
          </p:cNvGrpSpPr>
          <p:nvPr/>
        </p:nvGrpSpPr>
        <p:grpSpPr bwMode="auto">
          <a:xfrm>
            <a:off x="5214942" y="0"/>
            <a:ext cx="3022600" cy="2443163"/>
            <a:chOff x="3717" y="864"/>
            <a:chExt cx="1904" cy="1539"/>
          </a:xfrm>
        </p:grpSpPr>
        <p:sp>
          <p:nvSpPr>
            <p:cNvPr id="5" name="Oval 22"/>
            <p:cNvSpPr>
              <a:spLocks noChangeArrowheads="1"/>
            </p:cNvSpPr>
            <p:nvPr/>
          </p:nvSpPr>
          <p:spPr bwMode="auto">
            <a:xfrm>
              <a:off x="3717" y="873"/>
              <a:ext cx="433"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1</a:t>
              </a:r>
            </a:p>
          </p:txBody>
        </p:sp>
        <p:sp>
          <p:nvSpPr>
            <p:cNvPr id="6" name="Oval 23"/>
            <p:cNvSpPr>
              <a:spLocks noChangeArrowheads="1"/>
            </p:cNvSpPr>
            <p:nvPr/>
          </p:nvSpPr>
          <p:spPr bwMode="auto">
            <a:xfrm>
              <a:off x="3717" y="1872"/>
              <a:ext cx="372"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3</a:t>
              </a:r>
            </a:p>
          </p:txBody>
        </p:sp>
        <p:sp>
          <p:nvSpPr>
            <p:cNvPr id="7" name="Oval 24"/>
            <p:cNvSpPr>
              <a:spLocks noChangeArrowheads="1"/>
            </p:cNvSpPr>
            <p:nvPr/>
          </p:nvSpPr>
          <p:spPr bwMode="auto">
            <a:xfrm>
              <a:off x="5162" y="1872"/>
              <a:ext cx="459"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4</a:t>
              </a:r>
            </a:p>
          </p:txBody>
        </p:sp>
        <p:sp>
          <p:nvSpPr>
            <p:cNvPr id="8" name="Oval 25"/>
            <p:cNvSpPr>
              <a:spLocks noChangeArrowheads="1"/>
            </p:cNvSpPr>
            <p:nvPr/>
          </p:nvSpPr>
          <p:spPr bwMode="auto">
            <a:xfrm>
              <a:off x="5040" y="875"/>
              <a:ext cx="454"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2</a:t>
              </a:r>
            </a:p>
          </p:txBody>
        </p:sp>
        <p:sp>
          <p:nvSpPr>
            <p:cNvPr id="9"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0"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30</a:t>
              </a:r>
            </a:p>
          </p:txBody>
        </p:sp>
        <p:sp>
          <p:nvSpPr>
            <p:cNvPr id="16"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7"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8"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5</a:t>
              </a:r>
            </a:p>
          </p:txBody>
        </p:sp>
        <p:sp>
          <p:nvSpPr>
            <p:cNvPr id="19"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20"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pic>
        <p:nvPicPr>
          <p:cNvPr id="3075" name="Picture 3"/>
          <p:cNvPicPr>
            <a:picLocks noChangeAspect="1" noChangeArrowheads="1"/>
          </p:cNvPicPr>
          <p:nvPr/>
        </p:nvPicPr>
        <p:blipFill>
          <a:blip r:embed="rId2"/>
          <a:srcRect/>
          <a:stretch>
            <a:fillRect/>
          </a:stretch>
        </p:blipFill>
        <p:spPr bwMode="auto">
          <a:xfrm>
            <a:off x="1928794" y="2214554"/>
            <a:ext cx="4381500" cy="1352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214414" y="2214554"/>
            <a:ext cx="6000750" cy="25146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1214414" y="2214554"/>
            <a:ext cx="6057900" cy="3733800"/>
          </a:xfrm>
          <a:prstGeom prst="rect">
            <a:avLst/>
          </a:prstGeom>
          <a:noFill/>
          <a:ln w="9525">
            <a:noFill/>
            <a:miter lim="800000"/>
            <a:headEnd/>
            <a:tailEnd/>
          </a:ln>
          <a:effectLst/>
        </p:spPr>
      </p:pic>
      <p:sp>
        <p:nvSpPr>
          <p:cNvPr id="22" name="椭圆形标注 21"/>
          <p:cNvSpPr/>
          <p:nvPr/>
        </p:nvSpPr>
        <p:spPr bwMode="auto">
          <a:xfrm>
            <a:off x="587526" y="1914508"/>
            <a:ext cx="2184274" cy="834979"/>
          </a:xfrm>
          <a:prstGeom prst="wedgeEllipseCallout">
            <a:avLst>
              <a:gd name="adj1" fmla="val 11604"/>
              <a:gd name="adj2" fmla="val 1685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itchFamily="18" charset="0"/>
                <a:ea typeface="宋体" charset="-122"/>
              </a:rPr>
              <a:t>根到叶的每一条路径</a:t>
            </a:r>
            <a:endParaRPr kumimoji="0" lang="en-US" altLang="zh-CN" sz="1200" b="0" i="0" u="none" strike="noStrike" cap="none" normalizeH="0" baseline="0" dirty="0">
              <a:ln>
                <a:noFill/>
              </a:ln>
              <a:solidFill>
                <a:schemeClr val="tx1"/>
              </a:solidFill>
              <a:effectLst/>
              <a:latin typeface="Times New Roman" pitchFamily="18" charset="0"/>
              <a:ea typeface="宋体"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itchFamily="18" charset="0"/>
                <a:ea typeface="宋体" charset="-122"/>
              </a:rPr>
              <a:t>对应一条路线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回溯法</a:t>
            </a:r>
          </a:p>
        </p:txBody>
      </p:sp>
      <p:pic>
        <p:nvPicPr>
          <p:cNvPr id="4" name="Picture 5"/>
          <p:cNvPicPr>
            <a:picLocks noChangeAspect="1" noChangeArrowheads="1"/>
          </p:cNvPicPr>
          <p:nvPr/>
        </p:nvPicPr>
        <p:blipFill>
          <a:blip r:embed="rId2"/>
          <a:srcRect/>
          <a:stretch>
            <a:fillRect/>
          </a:stretch>
        </p:blipFill>
        <p:spPr bwMode="auto">
          <a:xfrm>
            <a:off x="1000100" y="2143116"/>
            <a:ext cx="6057900" cy="373380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1000100" y="2143116"/>
            <a:ext cx="6067425" cy="3743325"/>
          </a:xfrm>
          <a:prstGeom prst="rect">
            <a:avLst/>
          </a:prstGeom>
          <a:noFill/>
          <a:ln w="9525">
            <a:noFill/>
            <a:miter lim="800000"/>
            <a:headEnd/>
            <a:tailEnd/>
          </a:ln>
          <a:effectLst/>
        </p:spPr>
      </p:pic>
      <p:sp>
        <p:nvSpPr>
          <p:cNvPr id="6" name="TextBox 5"/>
          <p:cNvSpPr txBox="1"/>
          <p:nvPr/>
        </p:nvSpPr>
        <p:spPr>
          <a:xfrm>
            <a:off x="1000100" y="6143644"/>
            <a:ext cx="3956532" cy="461665"/>
          </a:xfrm>
          <a:prstGeom prst="rect">
            <a:avLst/>
          </a:prstGeom>
          <a:solidFill>
            <a:schemeClr val="accent6">
              <a:lumMod val="40000"/>
              <a:lumOff val="60000"/>
            </a:schemeClr>
          </a:solidFill>
        </p:spPr>
        <p:txBody>
          <a:bodyPr wrap="non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sym typeface="Wingdings" pitchFamily="2" charset="2"/>
              </a:rPr>
              <a:t>: (1,2,3,4,1)</a:t>
            </a:r>
            <a:r>
              <a:rPr lang="zh-CN" altLang="en-US" sz="2400" dirty="0">
                <a:latin typeface="Times New Roman" pitchFamily="18" charset="0"/>
                <a:cs typeface="Times New Roman" pitchFamily="18" charset="0"/>
                <a:sym typeface="Wingdings" pitchFamily="2" charset="2"/>
              </a:rPr>
              <a:t>，代价</a:t>
            </a:r>
            <a:r>
              <a:rPr lang="en-US" altLang="zh-CN" sz="2400" dirty="0">
                <a:latin typeface="Times New Roman" pitchFamily="18" charset="0"/>
                <a:cs typeface="Times New Roman" pitchFamily="18" charset="0"/>
                <a:sym typeface="Wingdings" pitchFamily="2" charset="2"/>
              </a:rPr>
              <a:t>=59</a:t>
            </a:r>
            <a:endParaRPr lang="zh-CN" altLang="en-US" sz="2400" dirty="0">
              <a:latin typeface="Times New Roman" pitchFamily="18" charset="0"/>
              <a:cs typeface="Times New Roman" pitchFamily="18" charset="0"/>
            </a:endParaRPr>
          </a:p>
        </p:txBody>
      </p:sp>
      <p:grpSp>
        <p:nvGrpSpPr>
          <p:cNvPr id="24" name="Group 21"/>
          <p:cNvGrpSpPr>
            <a:grpSpLocks/>
          </p:cNvGrpSpPr>
          <p:nvPr/>
        </p:nvGrpSpPr>
        <p:grpSpPr bwMode="auto">
          <a:xfrm>
            <a:off x="5929322" y="142852"/>
            <a:ext cx="2143140" cy="1928826"/>
            <a:chOff x="3717" y="864"/>
            <a:chExt cx="1904" cy="1539"/>
          </a:xfrm>
        </p:grpSpPr>
        <p:sp>
          <p:nvSpPr>
            <p:cNvPr id="25" name="Oval 22"/>
            <p:cNvSpPr>
              <a:spLocks noChangeArrowheads="1"/>
            </p:cNvSpPr>
            <p:nvPr/>
          </p:nvSpPr>
          <p:spPr bwMode="auto">
            <a:xfrm>
              <a:off x="3717" y="873"/>
              <a:ext cx="433"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1</a:t>
              </a:r>
            </a:p>
          </p:txBody>
        </p:sp>
        <p:sp>
          <p:nvSpPr>
            <p:cNvPr id="26" name="Oval 23"/>
            <p:cNvSpPr>
              <a:spLocks noChangeArrowheads="1"/>
            </p:cNvSpPr>
            <p:nvPr/>
          </p:nvSpPr>
          <p:spPr bwMode="auto">
            <a:xfrm>
              <a:off x="3717" y="1872"/>
              <a:ext cx="372"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3</a:t>
              </a:r>
            </a:p>
          </p:txBody>
        </p:sp>
        <p:sp>
          <p:nvSpPr>
            <p:cNvPr id="27" name="Oval 24"/>
            <p:cNvSpPr>
              <a:spLocks noChangeArrowheads="1"/>
            </p:cNvSpPr>
            <p:nvPr/>
          </p:nvSpPr>
          <p:spPr bwMode="auto">
            <a:xfrm>
              <a:off x="5162" y="1872"/>
              <a:ext cx="459"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4</a:t>
              </a:r>
            </a:p>
          </p:txBody>
        </p:sp>
        <p:sp>
          <p:nvSpPr>
            <p:cNvPr id="28" name="Oval 25"/>
            <p:cNvSpPr>
              <a:spLocks noChangeArrowheads="1"/>
            </p:cNvSpPr>
            <p:nvPr/>
          </p:nvSpPr>
          <p:spPr bwMode="auto">
            <a:xfrm>
              <a:off x="5040" y="875"/>
              <a:ext cx="454" cy="399"/>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a:solidFill>
                    <a:srgbClr val="FF0000"/>
                  </a:solidFill>
                  <a:latin typeface="Arial" charset="0"/>
                </a:rPr>
                <a:t>2</a:t>
              </a:r>
            </a:p>
          </p:txBody>
        </p:sp>
        <p:sp>
          <p:nvSpPr>
            <p:cNvPr id="29"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0"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1"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2"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3"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4"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35"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30</a:t>
              </a:r>
            </a:p>
          </p:txBody>
        </p:sp>
        <p:sp>
          <p:nvSpPr>
            <p:cNvPr id="36"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37"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10</a:t>
              </a:r>
            </a:p>
          </p:txBody>
        </p:sp>
        <p:sp>
          <p:nvSpPr>
            <p:cNvPr id="38"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5</a:t>
              </a:r>
            </a:p>
          </p:txBody>
        </p:sp>
        <p:sp>
          <p:nvSpPr>
            <p:cNvPr id="39"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40"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pic>
        <p:nvPicPr>
          <p:cNvPr id="4099" name="Picture 3"/>
          <p:cNvPicPr>
            <a:picLocks noChangeAspect="1" noChangeArrowheads="1"/>
          </p:cNvPicPr>
          <p:nvPr/>
        </p:nvPicPr>
        <p:blipFill>
          <a:blip r:embed="rId4"/>
          <a:srcRect/>
          <a:stretch>
            <a:fillRect/>
          </a:stretch>
        </p:blipFill>
        <p:spPr bwMode="auto">
          <a:xfrm>
            <a:off x="1000100" y="2143116"/>
            <a:ext cx="6067425" cy="37433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a:srcRect/>
          <a:stretch>
            <a:fillRect/>
          </a:stretch>
        </p:blipFill>
        <p:spPr bwMode="auto">
          <a:xfrm>
            <a:off x="1000100" y="2143116"/>
            <a:ext cx="6067425" cy="37433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6"/>
          <a:srcRect/>
          <a:stretch>
            <a:fillRect/>
          </a:stretch>
        </p:blipFill>
        <p:spPr bwMode="auto">
          <a:xfrm>
            <a:off x="1000100" y="2143116"/>
            <a:ext cx="6067425" cy="3743325"/>
          </a:xfrm>
          <a:prstGeom prst="rect">
            <a:avLst/>
          </a:prstGeom>
          <a:noFill/>
          <a:ln w="9525">
            <a:noFill/>
            <a:miter lim="800000"/>
            <a:headEnd/>
            <a:tailEnd/>
          </a:ln>
          <a:effectLst/>
        </p:spPr>
      </p:pic>
      <p:sp>
        <p:nvSpPr>
          <p:cNvPr id="44" name="TextBox 43"/>
          <p:cNvSpPr txBox="1"/>
          <p:nvPr/>
        </p:nvSpPr>
        <p:spPr>
          <a:xfrm>
            <a:off x="1071538" y="6143644"/>
            <a:ext cx="3956532" cy="461665"/>
          </a:xfrm>
          <a:prstGeom prst="rect">
            <a:avLst/>
          </a:prstGeom>
          <a:solidFill>
            <a:schemeClr val="accent6">
              <a:lumMod val="40000"/>
              <a:lumOff val="60000"/>
            </a:schemeClr>
          </a:solidFill>
        </p:spPr>
        <p:txBody>
          <a:bodyPr wrap="non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sym typeface="Wingdings" pitchFamily="2" charset="2"/>
              </a:rPr>
              <a:t>: (1,3,2,4,1)</a:t>
            </a:r>
            <a:r>
              <a:rPr lang="zh-CN" altLang="en-US" sz="2400" dirty="0">
                <a:latin typeface="Times New Roman" pitchFamily="18" charset="0"/>
                <a:cs typeface="Times New Roman" pitchFamily="18" charset="0"/>
                <a:sym typeface="Wingdings" pitchFamily="2" charset="2"/>
              </a:rPr>
              <a:t>，代价</a:t>
            </a:r>
            <a:r>
              <a:rPr lang="en-US" altLang="zh-CN" sz="2400" dirty="0">
                <a:latin typeface="Times New Roman" pitchFamily="18" charset="0"/>
                <a:cs typeface="Times New Roman" pitchFamily="18" charset="0"/>
                <a:sym typeface="Wingdings" pitchFamily="2" charset="2"/>
              </a:rPr>
              <a:t>=25</a:t>
            </a:r>
            <a:endParaRPr lang="zh-CN" altLang="en-US" sz="2400" dirty="0">
              <a:latin typeface="Times New Roman" pitchFamily="18" charset="0"/>
              <a:cs typeface="Times New Roman" pitchFamily="18" charset="0"/>
            </a:endParaRPr>
          </a:p>
        </p:txBody>
      </p:sp>
      <p:pic>
        <p:nvPicPr>
          <p:cNvPr id="4102" name="Picture 6"/>
          <p:cNvPicPr>
            <a:picLocks noChangeAspect="1" noChangeArrowheads="1"/>
          </p:cNvPicPr>
          <p:nvPr/>
        </p:nvPicPr>
        <p:blipFill>
          <a:blip r:embed="rId7"/>
          <a:srcRect/>
          <a:stretch>
            <a:fillRect/>
          </a:stretch>
        </p:blipFill>
        <p:spPr bwMode="auto">
          <a:xfrm>
            <a:off x="1000100" y="2143116"/>
            <a:ext cx="6067425" cy="37433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8"/>
          <a:srcRect/>
          <a:stretch>
            <a:fillRect/>
          </a:stretch>
        </p:blipFill>
        <p:spPr bwMode="auto">
          <a:xfrm>
            <a:off x="1000100" y="2143116"/>
            <a:ext cx="6067425" cy="3743325"/>
          </a:xfrm>
          <a:prstGeom prst="rect">
            <a:avLst/>
          </a:prstGeom>
          <a:noFill/>
          <a:ln w="9525">
            <a:noFill/>
            <a:miter lim="800000"/>
            <a:headEnd/>
            <a:tailEnd/>
          </a:ln>
          <a:effectLst/>
        </p:spPr>
      </p:pic>
      <p:pic>
        <p:nvPicPr>
          <p:cNvPr id="4105" name="Picture 9"/>
          <p:cNvPicPr>
            <a:picLocks noChangeAspect="1" noChangeArrowheads="1"/>
          </p:cNvPicPr>
          <p:nvPr/>
        </p:nvPicPr>
        <p:blipFill>
          <a:blip r:embed="rId9"/>
          <a:srcRect/>
          <a:stretch>
            <a:fillRect/>
          </a:stretch>
        </p:blipFill>
        <p:spPr bwMode="auto">
          <a:xfrm>
            <a:off x="1000100" y="2143116"/>
            <a:ext cx="6067425" cy="37433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105"/>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10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1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10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1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10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剪枝策略</a:t>
            </a:r>
            <a:endParaRPr lang="en-US" altLang="zh-CN" dirty="0"/>
          </a:p>
          <a:p>
            <a:pPr lvl="1"/>
            <a:r>
              <a:rPr lang="zh-CN" altLang="en-US" dirty="0"/>
              <a:t>如果当前搜索节点处的</a:t>
            </a:r>
            <a:r>
              <a:rPr lang="zh-CN" altLang="en-US" dirty="0">
                <a:solidFill>
                  <a:srgbClr val="FF0000"/>
                </a:solidFill>
              </a:rPr>
              <a:t>代价超过已找到的最优解代价（限界）</a:t>
            </a:r>
            <a:r>
              <a:rPr lang="zh-CN" altLang="en-US" dirty="0"/>
              <a:t>，剪去其子树</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排列树</a:t>
            </a:r>
            <a:endParaRPr lang="en-US" altLang="zh-CN" dirty="0"/>
          </a:p>
          <a:p>
            <a:pPr lvl="1"/>
            <a:r>
              <a:rPr lang="zh-CN" altLang="en-US" dirty="0"/>
              <a:t>问题的解是</a:t>
            </a:r>
            <a:r>
              <a:rPr lang="en-US" altLang="zh-CN" dirty="0"/>
              <a:t>n</a:t>
            </a:r>
            <a:r>
              <a:rPr lang="zh-CN" altLang="en-US" dirty="0"/>
              <a:t>个元素满足某种性质的排列时，解空间树称为</a:t>
            </a:r>
            <a:r>
              <a:rPr lang="zh-CN" altLang="en-US" dirty="0">
                <a:solidFill>
                  <a:srgbClr val="FF0000"/>
                </a:solidFill>
              </a:rPr>
              <a:t>排列树</a:t>
            </a:r>
            <a:endParaRPr lang="en-US" altLang="zh-CN" dirty="0">
              <a:solidFill>
                <a:srgbClr val="FF0000"/>
              </a:solidFill>
            </a:endParaRPr>
          </a:p>
          <a:p>
            <a:r>
              <a:rPr lang="zh-CN" altLang="en-US" dirty="0"/>
              <a:t>排列数搜索代价</a:t>
            </a:r>
            <a:endParaRPr lang="en-US" altLang="zh-CN" dirty="0"/>
          </a:p>
          <a:p>
            <a:pPr lvl="1"/>
            <a:r>
              <a:rPr lang="zh-CN" altLang="en-US" dirty="0"/>
              <a:t>叶节点</a:t>
            </a:r>
            <a:r>
              <a:rPr lang="en-US" altLang="zh-CN" dirty="0"/>
              <a:t>n!</a:t>
            </a:r>
          </a:p>
          <a:p>
            <a:pPr lvl="1"/>
            <a:r>
              <a:rPr lang="zh-CN" altLang="en-US" dirty="0"/>
              <a:t>遍历解空间需要 </a:t>
            </a:r>
            <a:r>
              <a:rPr lang="en-US" altLang="zh-CN" b="1" dirty="0">
                <a:solidFill>
                  <a:schemeClr val="accent2"/>
                </a:solidFill>
                <a:latin typeface="Symbol" pitchFamily="18" charset="2"/>
              </a:rPr>
              <a:t>W</a:t>
            </a:r>
            <a:r>
              <a:rPr lang="en-US" altLang="zh-CN" b="1" dirty="0">
                <a:solidFill>
                  <a:schemeClr val="accent2"/>
                </a:solidFill>
                <a:latin typeface="宋体" charset="-122"/>
              </a:rPr>
              <a:t>(n!)</a:t>
            </a:r>
          </a:p>
          <a:p>
            <a:r>
              <a:rPr lang="zh-CN" altLang="en-US" dirty="0"/>
              <a:t>回溯求解方法</a:t>
            </a:r>
            <a:endParaRPr lang="en-US" altLang="zh-CN" dirty="0"/>
          </a:p>
          <a:p>
            <a:pPr lvl="1"/>
            <a:r>
              <a:rPr lang="zh-CN" altLang="en-US" dirty="0"/>
              <a:t>递归、迭代</a:t>
            </a:r>
            <a:endParaRPr lang="en-US" altLang="zh-CN" b="1" dirty="0">
              <a:solidFill>
                <a:schemeClr val="accent2"/>
              </a:solidFill>
              <a:latin typeface="宋体" charset="-122"/>
            </a:endParaRPr>
          </a:p>
          <a:p>
            <a:endParaRPr lang="en-US" altLang="zh-CN" dirty="0"/>
          </a:p>
        </p:txBody>
      </p:sp>
      <p:pic>
        <p:nvPicPr>
          <p:cNvPr id="4" name="Picture 5">
            <a:extLst>
              <a:ext uri="{FF2B5EF4-FFF2-40B4-BE49-F238E27FC236}">
                <a16:creationId xmlns:a16="http://schemas.microsoft.com/office/drawing/2014/main" id="{48085E93-0A24-413A-89BA-FC5C1BF4FCA8}"/>
              </a:ext>
            </a:extLst>
          </p:cNvPr>
          <p:cNvPicPr>
            <a:picLocks noChangeAspect="1" noChangeArrowheads="1"/>
          </p:cNvPicPr>
          <p:nvPr/>
        </p:nvPicPr>
        <p:blipFill>
          <a:blip r:embed="rId2"/>
          <a:srcRect/>
          <a:stretch>
            <a:fillRect/>
          </a:stretch>
        </p:blipFill>
        <p:spPr bwMode="auto">
          <a:xfrm>
            <a:off x="4537296" y="2636912"/>
            <a:ext cx="4073304" cy="251059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4" name="TextBox 3"/>
          <p:cNvSpPr txBox="1"/>
          <p:nvPr/>
        </p:nvSpPr>
        <p:spPr>
          <a:xfrm>
            <a:off x="642910" y="1357298"/>
            <a:ext cx="8215370" cy="5016758"/>
          </a:xfrm>
          <a:prstGeom prst="rect">
            <a:avLst/>
          </a:prstGeom>
          <a:noFill/>
        </p:spPr>
        <p:txBody>
          <a:bodyPr wrap="square" rtlCol="0">
            <a:spAutoFit/>
          </a:bodyPr>
          <a:lstStyle/>
          <a:p>
            <a:r>
              <a:rPr lang="zh-CN" altLang="en-US" sz="2800" dirty="0">
                <a:latin typeface="黑体" pitchFamily="2" charset="-122"/>
                <a:ea typeface="黑体" pitchFamily="2" charset="-122"/>
                <a:cs typeface="Times New Roman" pitchFamily="18" charset="0"/>
              </a:rPr>
              <a:t>递归算法</a:t>
            </a:r>
            <a:endParaRPr lang="en-US" altLang="zh-CN" sz="2800" dirty="0">
              <a:latin typeface="黑体" pitchFamily="2" charset="-122"/>
              <a:ea typeface="黑体" pitchFamily="2" charset="-122"/>
              <a:cs typeface="Times New Roman" pitchFamily="18" charset="0"/>
            </a:endParaRPr>
          </a:p>
          <a:p>
            <a:r>
              <a:rPr lang="zh-CN" altLang="en-US" sz="2800" dirty="0">
                <a:latin typeface="黑体" pitchFamily="2" charset="-122"/>
                <a:ea typeface="黑体" pitchFamily="2" charset="-122"/>
                <a:cs typeface="Times New Roman" pitchFamily="18" charset="0"/>
              </a:rPr>
              <a:t>初始时：</a:t>
            </a:r>
            <a:r>
              <a:rPr lang="en-US" altLang="zh-CN" sz="2800" b="1" dirty="0">
                <a:solidFill>
                  <a:srgbClr val="FF0000"/>
                </a:solidFill>
                <a:latin typeface="黑体" pitchFamily="2" charset="-122"/>
                <a:ea typeface="黑体" pitchFamily="2" charset="-122"/>
                <a:cs typeface="Times New Roman" pitchFamily="18" charset="0"/>
              </a:rPr>
              <a:t>x </a:t>
            </a:r>
            <a:r>
              <a:rPr lang="en-US" altLang="zh-CN" sz="2800" dirty="0">
                <a:solidFill>
                  <a:srgbClr val="FF0000"/>
                </a:solidFill>
                <a:latin typeface="黑体" pitchFamily="2" charset="-122"/>
                <a:ea typeface="黑体" pitchFamily="2" charset="-122"/>
                <a:cs typeface="Times New Roman" pitchFamily="18" charset="0"/>
              </a:rPr>
              <a:t>= [1,2,3,…,n],</a:t>
            </a:r>
            <a:r>
              <a:rPr lang="zh-CN" altLang="en-US" sz="2800" dirty="0">
                <a:solidFill>
                  <a:srgbClr val="FF0000"/>
                </a:solidFill>
                <a:latin typeface="黑体" pitchFamily="2" charset="-122"/>
                <a:ea typeface="黑体" pitchFamily="2" charset="-122"/>
                <a:cs typeface="Times New Roman" pitchFamily="18" charset="0"/>
              </a:rPr>
              <a:t>即</a:t>
            </a:r>
            <a:r>
              <a:rPr lang="en-US" altLang="zh-CN" sz="2800" dirty="0">
                <a:solidFill>
                  <a:srgbClr val="FF0000"/>
                </a:solidFill>
                <a:latin typeface="黑体" pitchFamily="2" charset="-122"/>
                <a:ea typeface="黑体" pitchFamily="2" charset="-122"/>
                <a:cs typeface="Times New Roman" pitchFamily="18" charset="0"/>
              </a:rPr>
              <a:t>x[</a:t>
            </a:r>
            <a:r>
              <a:rPr lang="en-US" altLang="zh-CN" sz="2800" dirty="0" err="1">
                <a:solidFill>
                  <a:srgbClr val="FF0000"/>
                </a:solidFill>
                <a:latin typeface="黑体" pitchFamily="2" charset="-122"/>
                <a:ea typeface="黑体" pitchFamily="2" charset="-122"/>
                <a:cs typeface="Times New Roman" pitchFamily="18" charset="0"/>
              </a:rPr>
              <a:t>i</a:t>
            </a:r>
            <a:r>
              <a:rPr lang="en-US" altLang="zh-CN" sz="2800" dirty="0">
                <a:solidFill>
                  <a:srgbClr val="FF0000"/>
                </a:solidFill>
                <a:latin typeface="黑体" pitchFamily="2" charset="-122"/>
                <a:ea typeface="黑体" pitchFamily="2" charset="-122"/>
                <a:cs typeface="Times New Roman" pitchFamily="18" charset="0"/>
              </a:rPr>
              <a:t>]=</a:t>
            </a:r>
            <a:r>
              <a:rPr lang="en-US" altLang="zh-CN" sz="2800" dirty="0" err="1">
                <a:solidFill>
                  <a:srgbClr val="FF0000"/>
                </a:solidFill>
                <a:latin typeface="黑体" pitchFamily="2" charset="-122"/>
                <a:ea typeface="黑体" pitchFamily="2" charset="-122"/>
                <a:cs typeface="Times New Roman" pitchFamily="18" charset="0"/>
              </a:rPr>
              <a:t>i</a:t>
            </a:r>
            <a:endParaRPr lang="en-US" altLang="zh-CN" sz="2800" dirty="0">
              <a:solidFill>
                <a:srgbClr val="FF0000"/>
              </a:solidFill>
              <a:latin typeface="黑体" pitchFamily="2" charset="-122"/>
              <a:ea typeface="黑体" pitchFamily="2" charset="-122"/>
              <a:cs typeface="Times New Roman" pitchFamily="18" charset="0"/>
            </a:endParaRPr>
          </a:p>
          <a:p>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(int t){</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a:t>
            </a:r>
            <a:r>
              <a:rPr lang="en-US" altLang="zh-CN" sz="2400" dirty="0">
                <a:latin typeface="Times New Roman" pitchFamily="18" charset="0"/>
                <a:cs typeface="Times New Roman" pitchFamily="18" charset="0"/>
              </a:rPr>
              <a:t> (t&gt;n)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找到叶子节点 </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else </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对于深度为</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的节点，取值有</a:t>
            </a:r>
            <a:r>
              <a:rPr lang="zh-CN" altLang="en-US" sz="2000" dirty="0">
                <a:highlight>
                  <a:srgbClr val="FFFF00"/>
                </a:highlight>
                <a:latin typeface="Times New Roman" pitchFamily="18" charset="0"/>
                <a:cs typeface="Times New Roman" pitchFamily="18" charset="0"/>
              </a:rPr>
              <a:t>多少个？</a:t>
            </a:r>
            <a:endParaRPr lang="en-US" altLang="zh-CN" sz="2000" dirty="0">
              <a:highlight>
                <a:srgbClr val="FFFF00"/>
              </a:highlight>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x[</a:t>
            </a:r>
            <a:r>
              <a:rPr lang="en-US" altLang="zh-CN" sz="2000" dirty="0" err="1">
                <a:latin typeface="Times New Roman" pitchFamily="18" charset="0"/>
                <a:cs typeface="Times New Roman" pitchFamily="18" charset="0"/>
              </a:rPr>
              <a:t>i</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为其取值</a:t>
            </a:r>
            <a:endParaRPr lang="en-US" altLang="zh-CN" sz="20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 </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现有路径长度小于已得到的最优值</a:t>
            </a:r>
            <a:r>
              <a:rPr lang="en-US" altLang="zh-CN" sz="2400" dirty="0">
                <a:latin typeface="Times New Roman" pitchFamily="18" charset="0"/>
                <a:cs typeface="Times New Roman" pitchFamily="18" charset="0"/>
              </a:rPr>
              <a:t>) </a:t>
            </a: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 </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有潜力，固定</a:t>
            </a:r>
            <a:r>
              <a:rPr lang="en-US" altLang="zh-CN" sz="2000" dirty="0">
                <a:latin typeface="Times New Roman" pitchFamily="18" charset="0"/>
                <a:cs typeface="Times New Roman" pitchFamily="18" charset="0"/>
              </a:rPr>
              <a:t>t</a:t>
            </a:r>
            <a:r>
              <a:rPr lang="zh-CN" altLang="en-US" sz="2000" dirty="0">
                <a:latin typeface="Times New Roman" pitchFamily="18" charset="0"/>
                <a:cs typeface="Times New Roman" pitchFamily="18" charset="0"/>
              </a:rPr>
              <a:t>，取下一个</a:t>
            </a:r>
            <a:endParaRPr lang="en-US" altLang="zh-CN" sz="20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r>
              <a:rPr lang="zh-CN" altLang="en-US" sz="2400" dirty="0">
                <a:highlight>
                  <a:srgbClr val="FFFF00"/>
                </a:highlight>
                <a:latin typeface="Times New Roman" pitchFamily="18" charset="0"/>
                <a:cs typeface="Times New Roman" pitchFamily="18" charset="0"/>
              </a:rPr>
              <a:t>交换回来，准备重新选</a:t>
            </a:r>
            <a:r>
              <a:rPr lang="en-US" altLang="zh-CN" sz="2400" dirty="0">
                <a:highlight>
                  <a:srgbClr val="FFFF00"/>
                </a:highlight>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4" name="TextBox 3"/>
          <p:cNvSpPr txBox="1"/>
          <p:nvPr/>
        </p:nvSpPr>
        <p:spPr>
          <a:xfrm>
            <a:off x="428596" y="1000108"/>
            <a:ext cx="8072494" cy="5386090"/>
          </a:xfrm>
          <a:prstGeom prst="rect">
            <a:avLst/>
          </a:prstGeom>
          <a:noFill/>
        </p:spPr>
        <p:txBody>
          <a:bodyPr wrap="square" rtlCol="0">
            <a:spAutoFit/>
          </a:bodyPr>
          <a:lstStyle/>
          <a:p>
            <a:r>
              <a:rPr lang="zh-CN" altLang="en-US" sz="2400" dirty="0">
                <a:latin typeface="黑体" pitchFamily="2" charset="-122"/>
                <a:ea typeface="黑体" pitchFamily="2" charset="-122"/>
                <a:cs typeface="Times New Roman" pitchFamily="18" charset="0"/>
              </a:rPr>
              <a:t>迭代算法         </a:t>
            </a:r>
            <a:endParaRPr lang="en-US" altLang="zh-CN" sz="2400" dirty="0">
              <a:latin typeface="黑体" pitchFamily="2" charset="-122"/>
              <a:ea typeface="黑体" pitchFamily="2" charset="-122"/>
              <a:cs typeface="Times New Roman" pitchFamily="18" charset="0"/>
            </a:endParaRPr>
          </a:p>
          <a:p>
            <a:r>
              <a:rPr lang="en-US" altLang="zh-CN" sz="2000" dirty="0">
                <a:solidFill>
                  <a:srgbClr val="FF0000"/>
                </a:solidFill>
                <a:latin typeface="黑体" pitchFamily="2" charset="-122"/>
                <a:ea typeface="黑体" pitchFamily="2" charset="-122"/>
                <a:cs typeface="Times New Roman" pitchFamily="18" charset="0"/>
              </a:rPr>
              <a:t>//</a:t>
            </a:r>
            <a:r>
              <a:rPr lang="en-US" altLang="zh-CN" sz="2000" dirty="0">
                <a:solidFill>
                  <a:srgbClr val="FF0000"/>
                </a:solidFill>
                <a:latin typeface="Times New Roman" pitchFamily="18" charset="0"/>
                <a:cs typeface="Times New Roman" pitchFamily="18" charset="0"/>
              </a:rPr>
              <a:t>y[t]</a:t>
            </a:r>
            <a:r>
              <a:rPr lang="zh-CN" altLang="en-US" sz="2000" dirty="0">
                <a:solidFill>
                  <a:srgbClr val="FF0000"/>
                </a:solidFill>
                <a:latin typeface="Times New Roman" pitchFamily="18" charset="0"/>
                <a:cs typeface="Times New Roman" pitchFamily="18" charset="0"/>
              </a:rPr>
              <a:t>记录</a:t>
            </a:r>
            <a:r>
              <a:rPr lang="en-US" altLang="zh-CN" sz="2000" dirty="0">
                <a:solidFill>
                  <a:srgbClr val="FF0000"/>
                </a:solidFill>
                <a:latin typeface="Times New Roman" pitchFamily="18" charset="0"/>
                <a:cs typeface="Times New Roman" pitchFamily="18" charset="0"/>
              </a:rPr>
              <a:t>x[t]</a:t>
            </a:r>
            <a:r>
              <a:rPr lang="zh-CN" altLang="en-US" sz="2000" dirty="0">
                <a:solidFill>
                  <a:srgbClr val="FF0000"/>
                </a:solidFill>
                <a:latin typeface="Times New Roman" pitchFamily="18" charset="0"/>
                <a:cs typeface="Times New Roman" pitchFamily="18" charset="0"/>
              </a:rPr>
              <a:t>选择了</a:t>
            </a:r>
            <a:r>
              <a:rPr lang="en-US" altLang="zh-CN" sz="2000" dirty="0">
                <a:solidFill>
                  <a:srgbClr val="FF0000"/>
                </a:solidFill>
                <a:latin typeface="Times New Roman" pitchFamily="18" charset="0"/>
                <a:cs typeface="Times New Roman" pitchFamily="18" charset="0"/>
              </a:rPr>
              <a:t>t</a:t>
            </a:r>
            <a:r>
              <a:rPr lang="zh-CN" altLang="en-US" sz="2000" dirty="0">
                <a:solidFill>
                  <a:srgbClr val="FF0000"/>
                </a:solidFill>
                <a:latin typeface="Times New Roman" pitchFamily="18" charset="0"/>
                <a:cs typeface="Times New Roman" pitchFamily="18" charset="0"/>
              </a:rPr>
              <a:t>到</a:t>
            </a:r>
            <a:r>
              <a:rPr lang="en-US" altLang="zh-CN" sz="2000" dirty="0">
                <a:solidFill>
                  <a:srgbClr val="FF0000"/>
                </a:solidFill>
                <a:latin typeface="Times New Roman" pitchFamily="18" charset="0"/>
                <a:cs typeface="Times New Roman" pitchFamily="18" charset="0"/>
              </a:rPr>
              <a:t>n</a:t>
            </a:r>
            <a:r>
              <a:rPr lang="zh-CN" altLang="en-US" sz="2000" dirty="0">
                <a:solidFill>
                  <a:srgbClr val="FF0000"/>
                </a:solidFill>
                <a:latin typeface="Times New Roman" pitchFamily="18" charset="0"/>
                <a:cs typeface="Times New Roman" pitchFamily="18" charset="0"/>
              </a:rPr>
              <a:t>中的哪个元素</a:t>
            </a:r>
            <a:r>
              <a:rPr lang="en-US" altLang="zh-CN" sz="2000" dirty="0">
                <a:solidFill>
                  <a:srgbClr val="FF0000"/>
                </a:solidFill>
                <a:latin typeface="Times New Roman" pitchFamily="18" charset="0"/>
                <a:cs typeface="Times New Roman" pitchFamily="18" charset="0"/>
              </a:rPr>
              <a:t>,</a:t>
            </a:r>
            <a:r>
              <a:rPr lang="zh-CN" altLang="en-US" sz="2000" dirty="0">
                <a:solidFill>
                  <a:srgbClr val="FF0000"/>
                </a:solidFill>
                <a:latin typeface="Times New Roman" pitchFamily="18" charset="0"/>
                <a:cs typeface="Times New Roman" pitchFamily="18" charset="0"/>
              </a:rPr>
              <a:t>初始时</a:t>
            </a:r>
            <a:r>
              <a:rPr lang="en-US" altLang="zh-CN" sz="2000" dirty="0">
                <a:solidFill>
                  <a:srgbClr val="FF0000"/>
                </a:solidFill>
                <a:latin typeface="Times New Roman" pitchFamily="18" charset="0"/>
                <a:cs typeface="Times New Roman" pitchFamily="18" charset="0"/>
              </a:rPr>
              <a:t>y[t]=t</a:t>
            </a:r>
          </a:p>
          <a:p>
            <a:r>
              <a:rPr lang="en-US" altLang="zh-CN" sz="2000" dirty="0">
                <a:latin typeface="Times New Roman" pitchFamily="18" charset="0"/>
                <a:cs typeface="Times New Roman" pitchFamily="18" charset="0"/>
              </a:rPr>
              <a:t>void </a:t>
            </a:r>
            <a:r>
              <a:rPr lang="en-US" altLang="zh-CN" sz="2000" b="1" dirty="0" err="1">
                <a:solidFill>
                  <a:schemeClr val="accent2"/>
                </a:solidFill>
                <a:latin typeface="Times New Roman" pitchFamily="18" charset="0"/>
                <a:cs typeface="Times New Roman" pitchFamily="18" charset="0"/>
              </a:rPr>
              <a:t>IterativeBacktrack</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int</a:t>
            </a:r>
            <a:r>
              <a:rPr lang="en-US" altLang="zh-CN" sz="2000" dirty="0">
                <a:latin typeface="Times New Roman" pitchFamily="18" charset="0"/>
                <a:cs typeface="Times New Roman" pitchFamily="18" charset="0"/>
              </a:rPr>
              <a:t> t=1; </a:t>
            </a:r>
          </a:p>
          <a:p>
            <a:r>
              <a:rPr lang="en-US" altLang="zh-CN" sz="2000"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while</a:t>
            </a:r>
            <a:r>
              <a:rPr lang="en-US" altLang="zh-CN" sz="2000" dirty="0">
                <a:latin typeface="Times New Roman" pitchFamily="18" charset="0"/>
                <a:cs typeface="Times New Roman" pitchFamily="18" charset="0"/>
              </a:rPr>
              <a:t>(t&gt;0){</a:t>
            </a:r>
          </a:p>
          <a:p>
            <a:r>
              <a:rPr lang="en-US" altLang="zh-CN" sz="2000" dirty="0">
                <a:latin typeface="Times New Roman" pitchFamily="18" charset="0"/>
                <a:cs typeface="Times New Roman" pitchFamily="18" charset="0"/>
              </a:rPr>
              <a:t>              </a:t>
            </a:r>
            <a:r>
              <a:rPr lang="en-US" altLang="zh-CN" sz="2000" b="1" dirty="0">
                <a:highlight>
                  <a:srgbClr val="FFFF00"/>
                </a:highlight>
                <a:latin typeface="Times New Roman" pitchFamily="18" charset="0"/>
                <a:cs typeface="Times New Roman" pitchFamily="18" charset="0"/>
              </a:rPr>
              <a:t>if</a:t>
            </a:r>
            <a:r>
              <a:rPr lang="en-US" altLang="zh-CN" sz="2000" dirty="0">
                <a:highlight>
                  <a:srgbClr val="FFFF00"/>
                </a:highlight>
                <a:latin typeface="Times New Roman" pitchFamily="18" charset="0"/>
                <a:cs typeface="Times New Roman" pitchFamily="18" charset="0"/>
              </a:rPr>
              <a:t>(t&gt;n) {</a:t>
            </a:r>
            <a:r>
              <a:rPr lang="zh-CN" altLang="en-US" sz="2000" dirty="0">
                <a:highlight>
                  <a:srgbClr val="FFFF00"/>
                </a:highlight>
                <a:latin typeface="Times New Roman" pitchFamily="18" charset="0"/>
                <a:cs typeface="Times New Roman" pitchFamily="18" charset="0"/>
              </a:rPr>
              <a:t>输出</a:t>
            </a:r>
            <a:r>
              <a:rPr lang="en-US" altLang="zh-CN" sz="2000" dirty="0">
                <a:highlight>
                  <a:srgbClr val="FFFF00"/>
                </a:highlight>
                <a:latin typeface="Times New Roman" pitchFamily="18" charset="0"/>
                <a:cs typeface="Times New Roman" pitchFamily="18" charset="0"/>
              </a:rPr>
              <a:t>x;   t--; </a:t>
            </a:r>
            <a:r>
              <a:rPr lang="en-US" altLang="zh-CN" sz="2000" dirty="0">
                <a:solidFill>
                  <a:schemeClr val="accent2"/>
                </a:solidFill>
                <a:highlight>
                  <a:srgbClr val="FFFF00"/>
                </a:highlight>
                <a:latin typeface="Times New Roman" pitchFamily="18" charset="0"/>
                <a:cs typeface="Times New Roman" pitchFamily="18" charset="0"/>
              </a:rPr>
              <a:t>continue</a:t>
            </a:r>
            <a:r>
              <a:rPr lang="en-US" altLang="zh-CN" sz="2000" dirty="0">
                <a:highlight>
                  <a:srgbClr val="FFFF00"/>
                </a:highlight>
                <a:latin typeface="Times New Roman" pitchFamily="18" charset="0"/>
                <a:cs typeface="Times New Roman" pitchFamily="18" charset="0"/>
              </a:rPr>
              <a:t>;}//</a:t>
            </a:r>
            <a:r>
              <a:rPr lang="zh-CN" altLang="en-US" sz="2000" dirty="0">
                <a:highlight>
                  <a:srgbClr val="FFFF00"/>
                </a:highlight>
                <a:latin typeface="Times New Roman" pitchFamily="18" charset="0"/>
                <a:cs typeface="Times New Roman" pitchFamily="18" charset="0"/>
              </a:rPr>
              <a:t>找到叶子</a:t>
            </a:r>
            <a:endParaRPr lang="en-US" altLang="zh-CN" sz="2000" dirty="0">
              <a:highlight>
                <a:srgbClr val="FFFF00"/>
              </a:highlight>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a:t>
            </a:r>
            <a:r>
              <a:rPr lang="en-US" altLang="zh-CN" sz="2000" dirty="0">
                <a:solidFill>
                  <a:srgbClr val="FF0000"/>
                </a:solidFill>
                <a:latin typeface="Times New Roman" pitchFamily="18" charset="0"/>
                <a:cs typeface="Times New Roman" pitchFamily="18" charset="0"/>
              </a:rPr>
              <a:t>y[t]++;    </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选择下一个</a:t>
            </a:r>
            <a:r>
              <a:rPr lang="en-US" altLang="zh-CN" sz="2000" dirty="0">
                <a:latin typeface="Times New Roman" pitchFamily="18" charset="0"/>
                <a:cs typeface="Times New Roman" pitchFamily="18" charset="0"/>
              </a:rPr>
              <a:t>,x[t]=t</a:t>
            </a:r>
            <a:r>
              <a:rPr lang="zh-CN" altLang="en-US" sz="1200" dirty="0">
                <a:latin typeface="Times New Roman" pitchFamily="18" charset="0"/>
                <a:cs typeface="Times New Roman" pitchFamily="18" charset="0"/>
              </a:rPr>
              <a:t>（不管有没有潜力，都选择下一个）</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if</a:t>
            </a:r>
            <a:r>
              <a:rPr lang="en-US" altLang="zh-CN" sz="2000" dirty="0">
                <a:latin typeface="Times New Roman" pitchFamily="18" charset="0"/>
                <a:cs typeface="Times New Roman" pitchFamily="18" charset="0"/>
              </a:rPr>
              <a:t>(y[t]&gt;n)   {t--; </a:t>
            </a:r>
            <a:r>
              <a:rPr lang="en-US" altLang="zh-CN" sz="2000" dirty="0">
                <a:solidFill>
                  <a:schemeClr val="accent2"/>
                </a:solidFill>
                <a:latin typeface="Times New Roman" pitchFamily="18" charset="0"/>
                <a:cs typeface="Times New Roman" pitchFamily="18" charset="0"/>
              </a:rPr>
              <a:t>continue</a:t>
            </a:r>
            <a:r>
              <a:rPr lang="en-US" altLang="zh-CN" sz="2000" dirty="0">
                <a:latin typeface="Times New Roman" pitchFamily="18" charset="0"/>
                <a:cs typeface="Times New Roman" pitchFamily="18" charset="0"/>
              </a:rPr>
              <a:t>; } //x[t]=n</a:t>
            </a:r>
            <a:r>
              <a:rPr lang="zh-CN" altLang="en-US" sz="2000" dirty="0">
                <a:latin typeface="Times New Roman" pitchFamily="18" charset="0"/>
                <a:cs typeface="Times New Roman" pitchFamily="18" charset="0"/>
              </a:rPr>
              <a:t>，所有取值都选完了</a:t>
            </a:r>
            <a:endParaRPr lang="en-US" altLang="zh-CN" sz="2000" dirty="0">
              <a:latin typeface="Times New Roman" pitchFamily="18" charset="0"/>
              <a:cs typeface="Times New Roman" pitchFamily="18" charset="0"/>
            </a:endParaRPr>
          </a:p>
          <a:p>
            <a:r>
              <a:rPr lang="en-US" altLang="zh-CN" sz="2000" b="1" dirty="0">
                <a:solidFill>
                  <a:schemeClr val="accent2"/>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rPr>
              <a:t>swap</a:t>
            </a:r>
            <a:r>
              <a:rPr lang="en-US" altLang="zh-CN" sz="2000" dirty="0">
                <a:solidFill>
                  <a:srgbClr val="FF0000"/>
                </a:solidFill>
                <a:latin typeface="Times New Roman" pitchFamily="18" charset="0"/>
                <a:cs typeface="Times New Roman" pitchFamily="18" charset="0"/>
              </a:rPr>
              <a:t>(x[t], x[y[t]]); </a:t>
            </a:r>
          </a:p>
          <a:p>
            <a:r>
              <a:rPr lang="en-US" altLang="zh-CN" sz="2000" b="1" dirty="0">
                <a:latin typeface="Times New Roman" pitchFamily="18" charset="0"/>
                <a:cs typeface="Times New Roman" pitchFamily="18" charset="0"/>
              </a:rPr>
              <a:t>	if</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现有路径长度小于已得到的最优值</a:t>
            </a:r>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dirty="0">
                <a:highlight>
                  <a:srgbClr val="FFFF00"/>
                </a:highlight>
                <a:latin typeface="Times New Roman" pitchFamily="18" charset="0"/>
                <a:cs typeface="Times New Roman" pitchFamily="18" charset="0"/>
              </a:rPr>
              <a:t>t++;        </a:t>
            </a:r>
          </a:p>
          <a:p>
            <a:r>
              <a:rPr lang="en-US" altLang="zh-CN" sz="2000" dirty="0">
                <a:latin typeface="Times New Roman" pitchFamily="18" charset="0"/>
                <a:cs typeface="Times New Roman" pitchFamily="18" charset="0"/>
              </a:rPr>
              <a:t>                            y[t]=t;//</a:t>
            </a:r>
            <a:r>
              <a:rPr lang="zh-CN" altLang="en-US" sz="2000" dirty="0">
                <a:latin typeface="Times New Roman" pitchFamily="18" charset="0"/>
                <a:cs typeface="Times New Roman" pitchFamily="18" charset="0"/>
              </a:rPr>
              <a:t>有潜力，固定当前</a:t>
            </a:r>
            <a:r>
              <a:rPr lang="en-US" altLang="zh-CN" sz="2000" dirty="0">
                <a:latin typeface="Times New Roman" pitchFamily="18" charset="0"/>
                <a:cs typeface="Times New Roman" pitchFamily="18" charset="0"/>
              </a:rPr>
              <a:t>t</a:t>
            </a:r>
          </a:p>
          <a:p>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else{</a:t>
            </a:r>
          </a:p>
          <a:p>
            <a:r>
              <a:rPr lang="en-US" altLang="zh-CN" sz="2000" b="1" dirty="0">
                <a:solidFill>
                  <a:schemeClr val="accent2"/>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rPr>
              <a:t>swap</a:t>
            </a:r>
            <a:r>
              <a:rPr lang="en-US" altLang="zh-CN" sz="2000" dirty="0">
                <a:solidFill>
                  <a:srgbClr val="FF0000"/>
                </a:solidFill>
                <a:latin typeface="Times New Roman" pitchFamily="18" charset="0"/>
                <a:cs typeface="Times New Roman" pitchFamily="18" charset="0"/>
              </a:rPr>
              <a:t>(x[t], x[y[t]]);     </a:t>
            </a:r>
            <a:r>
              <a:rPr lang="en-US" altLang="zh-CN" sz="2000" b="1" dirty="0">
                <a:solidFill>
                  <a:srgbClr val="FF0000"/>
                </a:solidFill>
                <a:latin typeface="Times New Roman" pitchFamily="18" charset="0"/>
                <a:cs typeface="Times New Roman" pitchFamily="18" charset="0"/>
              </a:rPr>
              <a:t> </a:t>
            </a:r>
            <a:r>
              <a:rPr lang="en-US" altLang="zh-CN" sz="2000" dirty="0">
                <a:latin typeface="Times New Roman" pitchFamily="18" charset="0"/>
                <a:cs typeface="Times New Roman" pitchFamily="18" charset="0"/>
              </a:rPr>
              <a:t>t--; //</a:t>
            </a:r>
            <a:r>
              <a:rPr lang="zh-CN" altLang="en-US" sz="2000" dirty="0">
                <a:latin typeface="Times New Roman" pitchFamily="18" charset="0"/>
                <a:cs typeface="Times New Roman" pitchFamily="18" charset="0"/>
              </a:rPr>
              <a:t>没潜力，反交换，回溯</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a:t>
            </a:r>
          </a:p>
          <a:p>
            <a:r>
              <a:rPr lang="en-US" altLang="zh-CN" sz="2000" dirty="0">
                <a:latin typeface="Times New Roman" pitchFamily="18" charset="0"/>
                <a:cs typeface="Times New Roman" pitchFamily="18" charset="0"/>
              </a:rPr>
              <a:t>      }</a:t>
            </a:r>
            <a:endParaRPr lang="zh-CN" altLang="en-US" sz="2000" dirty="0">
              <a:latin typeface="Times New Roman" pitchFamily="18" charset="0"/>
              <a:cs typeface="Times New Roman"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3" name="内容占位符 2"/>
          <p:cNvSpPr>
            <a:spLocks noGrp="1"/>
          </p:cNvSpPr>
          <p:nvPr>
            <p:ph idx="1"/>
          </p:nvPr>
        </p:nvSpPr>
        <p:spPr/>
        <p:txBody>
          <a:bodyPr/>
          <a:lstStyle/>
          <a:p>
            <a:r>
              <a:rPr lang="zh-CN" altLang="en-US" sz="2800" dirty="0"/>
              <a:t>通过应用范例学习回溯法的设计策略</a:t>
            </a:r>
            <a:br>
              <a:rPr lang="zh-CN" altLang="en-US" sz="2800" dirty="0"/>
            </a:br>
            <a:r>
              <a:rPr lang="zh-CN" altLang="en-US" sz="2800" dirty="0"/>
              <a:t>（</a:t>
            </a:r>
            <a:r>
              <a:rPr lang="en-US" altLang="zh-CN" sz="2800" dirty="0"/>
              <a:t>1</a:t>
            </a:r>
            <a:r>
              <a:rPr lang="zh-CN" altLang="en-US" sz="2800" dirty="0"/>
              <a:t>）</a:t>
            </a:r>
            <a:r>
              <a:rPr lang="en-US" altLang="zh-CN" sz="2800" dirty="0"/>
              <a:t>0-1</a:t>
            </a:r>
            <a:r>
              <a:rPr lang="zh-CN" altLang="en-US" sz="2800" dirty="0"/>
              <a:t>背包问题；</a:t>
            </a:r>
            <a:br>
              <a:rPr lang="zh-CN" altLang="en-US" sz="2800" dirty="0"/>
            </a:br>
            <a:r>
              <a:rPr lang="zh-CN" altLang="en-US" sz="2800" dirty="0"/>
              <a:t>（</a:t>
            </a:r>
            <a:r>
              <a:rPr lang="en-US" altLang="zh-CN" sz="2800" dirty="0"/>
              <a:t>2</a:t>
            </a:r>
            <a:r>
              <a:rPr lang="zh-CN" altLang="en-US" sz="2800" dirty="0"/>
              <a:t>）旅行售货员问题；</a:t>
            </a:r>
            <a:br>
              <a:rPr lang="zh-CN" altLang="en-US" sz="2800" dirty="0"/>
            </a:br>
            <a:r>
              <a:rPr lang="zh-CN" altLang="en-US" sz="2800" dirty="0"/>
              <a:t>（</a:t>
            </a:r>
            <a:r>
              <a:rPr lang="en-US" altLang="zh-CN" sz="2800" dirty="0"/>
              <a:t>3</a:t>
            </a:r>
            <a:r>
              <a:rPr lang="zh-CN" altLang="en-US" sz="2800" dirty="0"/>
              <a:t>）装载问题</a:t>
            </a:r>
            <a:br>
              <a:rPr lang="zh-CN" altLang="en-US" sz="2800" dirty="0"/>
            </a:br>
            <a:r>
              <a:rPr lang="zh-CN" altLang="en-US" sz="2800" dirty="0"/>
              <a:t>（</a:t>
            </a:r>
            <a:r>
              <a:rPr lang="en-US" altLang="zh-CN" sz="2800" dirty="0"/>
              <a:t>4</a:t>
            </a:r>
            <a:r>
              <a:rPr lang="zh-CN" altLang="en-US" sz="2800" dirty="0"/>
              <a:t>）批处理作业调度；</a:t>
            </a:r>
            <a:br>
              <a:rPr lang="zh-CN" altLang="en-US" sz="2800" dirty="0"/>
            </a:br>
            <a:r>
              <a:rPr lang="zh-CN" altLang="en-US" sz="2800" dirty="0"/>
              <a:t>（</a:t>
            </a:r>
            <a:r>
              <a:rPr lang="en-US" altLang="zh-CN" sz="2800" dirty="0"/>
              <a:t>5</a:t>
            </a:r>
            <a:r>
              <a:rPr lang="zh-CN" altLang="en-US" sz="2800" dirty="0"/>
              <a:t>）</a:t>
            </a:r>
            <a:r>
              <a:rPr lang="en-US" altLang="zh-CN" sz="2800" dirty="0"/>
              <a:t>n</a:t>
            </a:r>
            <a:r>
              <a:rPr lang="zh-CN" altLang="en-US" sz="2800" dirty="0"/>
              <a:t>后问题； </a:t>
            </a:r>
            <a:br>
              <a:rPr lang="zh-CN" altLang="en-US" sz="2800" dirty="0"/>
            </a:br>
            <a:r>
              <a:rPr lang="zh-CN" altLang="en-US" sz="2800" dirty="0"/>
              <a:t>（</a:t>
            </a:r>
            <a:r>
              <a:rPr lang="en-US" altLang="zh-CN" sz="2800" dirty="0"/>
              <a:t>6</a:t>
            </a:r>
            <a:r>
              <a:rPr lang="zh-CN" altLang="en-US" sz="2800" dirty="0"/>
              <a:t>）图的</a:t>
            </a:r>
            <a:r>
              <a:rPr lang="en-US" altLang="zh-CN" sz="2800" dirty="0"/>
              <a:t>m</a:t>
            </a:r>
            <a:r>
              <a:rPr lang="zh-CN" altLang="en-US" sz="2800" dirty="0"/>
              <a:t>着色问题；</a:t>
            </a:r>
            <a:br>
              <a:rPr lang="zh-CN" altLang="en-US" sz="2800" dirty="0"/>
            </a:b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回溯法算法框架</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回溯法搜索子集树</a:t>
            </a:r>
          </a:p>
        </p:txBody>
      </p:sp>
      <p:sp>
        <p:nvSpPr>
          <p:cNvPr id="5" name="TextBox 4"/>
          <p:cNvSpPr txBox="1"/>
          <p:nvPr/>
        </p:nvSpPr>
        <p:spPr>
          <a:xfrm>
            <a:off x="500034" y="1857364"/>
            <a:ext cx="8072494" cy="3785652"/>
          </a:xfrm>
          <a:prstGeom prst="rect">
            <a:avLst/>
          </a:prstGeom>
          <a:noFill/>
        </p:spPr>
        <p:txBody>
          <a:bodyPr wrap="square" rtlCol="0">
            <a:spAutoFit/>
          </a:bodyPr>
          <a:lstStyle/>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dirty="0">
                <a:latin typeface="Times New Roman" pitchFamily="18" charset="0"/>
                <a:cs typeface="Times New Roman" pitchFamily="18" charset="0"/>
              </a:rPr>
              <a:t>(t&gt;n)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else</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=0;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x[t]=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 if </a:t>
            </a:r>
            <a:r>
              <a:rPr lang="en-US" altLang="zh-CN" sz="2400" dirty="0">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Constraint</a:t>
            </a:r>
            <a:r>
              <a:rPr lang="en-US" altLang="zh-CN" sz="2400" dirty="0">
                <a:latin typeface="Times New Roman" pitchFamily="18" charset="0"/>
                <a:cs typeface="Times New Roman" pitchFamily="18" charset="0"/>
              </a:rPr>
              <a:t>(t) &amp;&amp;</a:t>
            </a:r>
            <a:r>
              <a:rPr lang="zh-CN" altLang="en-US" sz="2400" b="1" dirty="0">
                <a:solidFill>
                  <a:schemeClr val="accent2"/>
                </a:solidFill>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Bound</a:t>
            </a:r>
            <a:r>
              <a:rPr lang="en-US" altLang="zh-CN" sz="2400" dirty="0">
                <a:latin typeface="Times New Roman" pitchFamily="18" charset="0"/>
                <a:cs typeface="Times New Roman" pitchFamily="18" charset="0"/>
              </a:rPr>
              <a:t>(t))</a:t>
            </a: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如果当前的部分解可行 且</a:t>
            </a:r>
            <a:r>
              <a:rPr lang="zh-CN" altLang="en-US" sz="2400" dirty="0">
                <a:solidFill>
                  <a:schemeClr val="accent2"/>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可能产生最优解</a:t>
            </a:r>
            <a:endParaRPr lang="en-US" altLang="zh-CN" sz="2400" dirty="0">
              <a:latin typeface="Times New Roman" pitchFamily="18" charset="0"/>
              <a:cs typeface="Times New Roman" pitchFamily="18" charset="0"/>
            </a:endParaRP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回溯法搜索排列树</a:t>
            </a:r>
          </a:p>
        </p:txBody>
      </p:sp>
      <p:sp>
        <p:nvSpPr>
          <p:cNvPr id="4" name="TextBox 3"/>
          <p:cNvSpPr txBox="1"/>
          <p:nvPr/>
        </p:nvSpPr>
        <p:spPr>
          <a:xfrm>
            <a:off x="642910" y="1357298"/>
            <a:ext cx="8215370" cy="4585871"/>
          </a:xfrm>
          <a:prstGeom prst="rect">
            <a:avLst/>
          </a:prstGeom>
          <a:noFill/>
        </p:spPr>
        <p:txBody>
          <a:bodyPr wrap="square" rtlCol="0">
            <a:spAutoFit/>
          </a:bodyPr>
          <a:lstStyle/>
          <a:p>
            <a:r>
              <a:rPr lang="zh-CN" altLang="en-US" sz="2800" dirty="0">
                <a:latin typeface="黑体" pitchFamily="2" charset="-122"/>
                <a:ea typeface="黑体" pitchFamily="2" charset="-122"/>
                <a:cs typeface="Times New Roman" pitchFamily="18" charset="0"/>
              </a:rPr>
              <a:t>初始时：</a:t>
            </a:r>
            <a:r>
              <a:rPr lang="en-US" altLang="zh-CN" sz="2800" dirty="0">
                <a:latin typeface="黑体" pitchFamily="2" charset="-122"/>
                <a:ea typeface="黑体" pitchFamily="2" charset="-122"/>
                <a:cs typeface="Times New Roman" pitchFamily="18" charset="0"/>
              </a:rPr>
              <a:t>x[n]=</a:t>
            </a:r>
            <a:r>
              <a:rPr lang="zh-CN" altLang="en-US" sz="2800" dirty="0">
                <a:latin typeface="黑体" pitchFamily="2" charset="-122"/>
                <a:ea typeface="黑体" pitchFamily="2" charset="-122"/>
                <a:cs typeface="Times New Roman" pitchFamily="18" charset="0"/>
              </a:rPr>
              <a:t>（</a:t>
            </a:r>
            <a:r>
              <a:rPr lang="en-US" altLang="zh-CN" sz="2800" dirty="0">
                <a:latin typeface="黑体" pitchFamily="2" charset="-122"/>
                <a:ea typeface="黑体" pitchFamily="2" charset="-122"/>
                <a:cs typeface="Times New Roman" pitchFamily="18" charset="0"/>
              </a:rPr>
              <a:t>1,2,3,…,n</a:t>
            </a:r>
            <a:r>
              <a:rPr lang="zh-CN" altLang="en-US" sz="2800" dirty="0">
                <a:latin typeface="黑体" pitchFamily="2" charset="-122"/>
                <a:ea typeface="黑体" pitchFamily="2" charset="-122"/>
                <a:cs typeface="Times New Roman" pitchFamily="18" charset="0"/>
              </a:rPr>
              <a:t>）</a:t>
            </a:r>
            <a:endParaRPr lang="en-US" altLang="zh-CN" sz="2800" dirty="0">
              <a:latin typeface="黑体" pitchFamily="2" charset="-122"/>
              <a:ea typeface="黑体" pitchFamily="2" charset="-122"/>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a:t>
            </a:r>
            <a:r>
              <a:rPr lang="en-US" altLang="zh-CN" sz="2400" dirty="0">
                <a:latin typeface="Times New Roman" pitchFamily="18" charset="0"/>
                <a:cs typeface="Times New Roman" pitchFamily="18" charset="0"/>
              </a:rPr>
              <a:t> (t&gt;n)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else </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 </a:t>
            </a:r>
            <a:r>
              <a:rPr lang="en-US" altLang="zh-CN" sz="2400" dirty="0">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Constraint</a:t>
            </a:r>
            <a:r>
              <a:rPr lang="en-US" altLang="zh-CN" sz="2400" dirty="0">
                <a:latin typeface="Times New Roman" pitchFamily="18" charset="0"/>
                <a:cs typeface="Times New Roman" pitchFamily="18" charset="0"/>
              </a:rPr>
              <a:t>(t) &amp;&amp;</a:t>
            </a:r>
            <a:r>
              <a:rPr lang="zh-CN" altLang="en-US" sz="2400" b="1" dirty="0">
                <a:solidFill>
                  <a:schemeClr val="accent2"/>
                </a:solidFill>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Bound</a:t>
            </a:r>
            <a:r>
              <a:rPr lang="en-US" altLang="zh-CN" sz="2400" dirty="0">
                <a:latin typeface="Times New Roman" pitchFamily="18" charset="0"/>
                <a:cs typeface="Times New Roman" pitchFamily="18" charset="0"/>
              </a:rPr>
              <a:t>(t))</a:t>
            </a: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如果当前的部分解可行 且</a:t>
            </a:r>
            <a:r>
              <a:rPr lang="zh-CN" altLang="en-US" sz="2400" dirty="0">
                <a:solidFill>
                  <a:schemeClr val="accent2"/>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可能产生最优解</a:t>
            </a:r>
            <a:endParaRPr lang="en-US" altLang="zh-CN" sz="2400" dirty="0">
              <a:latin typeface="Times New Roman" pitchFamily="18" charset="0"/>
              <a:cs typeface="Times New Roman" pitchFamily="18" charset="0"/>
            </a:endParaRP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回溯法总结</a:t>
            </a:r>
          </a:p>
        </p:txBody>
      </p:sp>
      <p:sp>
        <p:nvSpPr>
          <p:cNvPr id="3" name="内容占位符 2"/>
          <p:cNvSpPr>
            <a:spLocks noGrp="1"/>
          </p:cNvSpPr>
          <p:nvPr>
            <p:ph idx="1"/>
          </p:nvPr>
        </p:nvSpPr>
        <p:spPr/>
        <p:txBody>
          <a:bodyPr/>
          <a:lstStyle/>
          <a:p>
            <a:r>
              <a:rPr lang="zh-CN" altLang="en-US" dirty="0"/>
              <a:t>剪枝策略</a:t>
            </a:r>
            <a:endParaRPr lang="en-US" altLang="zh-CN" dirty="0"/>
          </a:p>
          <a:p>
            <a:pPr lvl="1"/>
            <a:r>
              <a:rPr lang="zh-CN" altLang="en-US" dirty="0"/>
              <a:t>用</a:t>
            </a:r>
            <a:r>
              <a:rPr lang="zh-CN" altLang="en-US" b="1" dirty="0">
                <a:solidFill>
                  <a:schemeClr val="accent2"/>
                </a:solidFill>
              </a:rPr>
              <a:t>约束函数 </a:t>
            </a:r>
            <a:r>
              <a:rPr lang="en-US" altLang="zh-CN" b="1" dirty="0">
                <a:solidFill>
                  <a:schemeClr val="accent2"/>
                </a:solidFill>
              </a:rPr>
              <a:t>Constraint(t) </a:t>
            </a:r>
            <a:r>
              <a:rPr lang="zh-CN" altLang="en-US" dirty="0"/>
              <a:t>剪去不可行子树</a:t>
            </a:r>
            <a:endParaRPr lang="en-US" altLang="zh-CN" dirty="0"/>
          </a:p>
          <a:p>
            <a:pPr lvl="1"/>
            <a:r>
              <a:rPr lang="zh-CN" altLang="en-US" dirty="0"/>
              <a:t>用</a:t>
            </a:r>
            <a:r>
              <a:rPr lang="zh-CN" altLang="en-US" b="1" dirty="0">
                <a:solidFill>
                  <a:schemeClr val="accent2"/>
                </a:solidFill>
              </a:rPr>
              <a:t>限界函数 </a:t>
            </a:r>
            <a:r>
              <a:rPr lang="en-US" altLang="zh-CN" b="1" dirty="0">
                <a:solidFill>
                  <a:schemeClr val="accent2"/>
                </a:solidFill>
              </a:rPr>
              <a:t>Bound(t) </a:t>
            </a:r>
            <a:r>
              <a:rPr lang="zh-CN" altLang="en-US" dirty="0"/>
              <a:t>剪去得不到最优解的子树</a:t>
            </a:r>
            <a:endParaRPr lang="en-US" altLang="zh-CN" dirty="0"/>
          </a:p>
          <a:p>
            <a:r>
              <a:rPr lang="zh-CN" altLang="en-US" dirty="0"/>
              <a:t>时间复杂性</a:t>
            </a:r>
            <a:endParaRPr lang="en-US" altLang="zh-CN" dirty="0"/>
          </a:p>
          <a:p>
            <a:pPr lvl="1"/>
            <a:r>
              <a:rPr lang="zh-CN" altLang="en-US" dirty="0"/>
              <a:t>搜索子集树</a:t>
            </a:r>
            <a:r>
              <a:rPr lang="en-US" altLang="zh-CN" b="1" dirty="0">
                <a:solidFill>
                  <a:schemeClr val="accent2"/>
                </a:solidFill>
                <a:latin typeface="Symbol" pitchFamily="18" charset="2"/>
              </a:rPr>
              <a:t>W</a:t>
            </a:r>
            <a:r>
              <a:rPr lang="en-US" altLang="zh-CN" b="1" dirty="0">
                <a:solidFill>
                  <a:schemeClr val="accent2"/>
                </a:solidFill>
                <a:latin typeface="宋体" charset="-122"/>
              </a:rPr>
              <a:t>(2</a:t>
            </a:r>
            <a:r>
              <a:rPr lang="en-US" altLang="zh-CN" b="1" baseline="30000" dirty="0">
                <a:solidFill>
                  <a:schemeClr val="accent2"/>
                </a:solidFill>
                <a:latin typeface="宋体" charset="-122"/>
              </a:rPr>
              <a:t>n</a:t>
            </a:r>
            <a:r>
              <a:rPr lang="en-US" altLang="zh-CN" b="1" dirty="0">
                <a:solidFill>
                  <a:schemeClr val="accent2"/>
                </a:solidFill>
                <a:latin typeface="宋体" charset="-122"/>
              </a:rPr>
              <a:t>)</a:t>
            </a:r>
            <a:endParaRPr lang="en-US" altLang="zh-CN" dirty="0"/>
          </a:p>
          <a:p>
            <a:pPr lvl="1"/>
            <a:r>
              <a:rPr lang="zh-CN" altLang="en-US" dirty="0"/>
              <a:t>搜索排列树</a:t>
            </a:r>
            <a:r>
              <a:rPr lang="en-US" altLang="zh-CN" b="1" dirty="0">
                <a:solidFill>
                  <a:schemeClr val="accent2"/>
                </a:solidFill>
                <a:latin typeface="Symbol" pitchFamily="18" charset="2"/>
              </a:rPr>
              <a:t>W</a:t>
            </a:r>
            <a:r>
              <a:rPr lang="en-US" altLang="zh-CN" b="1" dirty="0">
                <a:solidFill>
                  <a:schemeClr val="accent2"/>
                </a:solidFill>
                <a:latin typeface="宋体" charset="-122"/>
              </a:rPr>
              <a:t>(n!)</a:t>
            </a:r>
            <a:endParaRPr lang="en-US" altLang="zh-CN" dirty="0"/>
          </a:p>
          <a:p>
            <a:r>
              <a:rPr lang="zh-CN" altLang="en-US" dirty="0"/>
              <a:t>空间复杂性</a:t>
            </a:r>
            <a:endParaRPr lang="en-US" altLang="zh-CN" dirty="0"/>
          </a:p>
          <a:p>
            <a:pPr lvl="1"/>
            <a:r>
              <a:rPr lang="en-US" altLang="zh-CN" b="1" dirty="0">
                <a:solidFill>
                  <a:schemeClr val="accent2"/>
                </a:solidFill>
              </a:rPr>
              <a:t>O(h(n))</a:t>
            </a:r>
          </a:p>
          <a:p>
            <a:pPr lvl="2"/>
            <a:r>
              <a:rPr lang="en-US" altLang="zh-CN" dirty="0"/>
              <a:t>h(n)</a:t>
            </a:r>
            <a:r>
              <a:rPr lang="zh-CN" altLang="en-US" dirty="0"/>
              <a:t>为解空间树的高度</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装载问题</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i="1" dirty="0"/>
              <a:t>n</a:t>
            </a:r>
            <a:r>
              <a:rPr lang="zh-CN" altLang="en-US" dirty="0"/>
              <a:t>个集装箱，其中集装箱</a:t>
            </a:r>
            <a:r>
              <a:rPr lang="en-US" altLang="zh-CN" i="1" dirty="0" err="1"/>
              <a:t>i</a:t>
            </a:r>
            <a:r>
              <a:rPr lang="zh-CN" altLang="en-US" dirty="0"/>
              <a:t>的重量为</a:t>
            </a:r>
            <a:r>
              <a:rPr lang="en-US" altLang="zh-CN" i="1" dirty="0" err="1"/>
              <a:t>w</a:t>
            </a:r>
            <a:r>
              <a:rPr lang="en-US" altLang="zh-CN" i="1" baseline="-25000" dirty="0" err="1"/>
              <a:t>i</a:t>
            </a:r>
            <a:endParaRPr lang="en-US" altLang="zh-CN" i="1" baseline="-25000" dirty="0"/>
          </a:p>
          <a:p>
            <a:pPr lvl="1"/>
            <a:r>
              <a:rPr lang="zh-CN" altLang="en-US" dirty="0"/>
              <a:t>载重量分别为</a:t>
            </a:r>
            <a:r>
              <a:rPr lang="en-US" altLang="zh-CN" i="1" dirty="0"/>
              <a:t>C</a:t>
            </a:r>
            <a:r>
              <a:rPr lang="en-US" altLang="zh-CN" baseline="-25000" dirty="0"/>
              <a:t>1</a:t>
            </a:r>
            <a:r>
              <a:rPr lang="zh-CN" altLang="en-US" dirty="0"/>
              <a:t>和</a:t>
            </a:r>
            <a:r>
              <a:rPr lang="en-US" altLang="zh-CN" i="1" dirty="0"/>
              <a:t>C</a:t>
            </a:r>
            <a:r>
              <a:rPr lang="en-US" altLang="zh-CN" baseline="-25000" dirty="0"/>
              <a:t>2</a:t>
            </a:r>
            <a:r>
              <a:rPr lang="zh-CN" altLang="en-US" dirty="0"/>
              <a:t>的轮船</a:t>
            </a:r>
            <a:endParaRPr lang="en-US" altLang="zh-CN" dirty="0"/>
          </a:p>
          <a:p>
            <a:endParaRPr lang="en-US" altLang="zh-CN" dirty="0"/>
          </a:p>
          <a:p>
            <a:pPr>
              <a:buNone/>
            </a:pPr>
            <a:endParaRPr lang="en-US" altLang="zh-CN" dirty="0"/>
          </a:p>
          <a:p>
            <a:r>
              <a:rPr lang="zh-CN" altLang="en-US" dirty="0"/>
              <a:t>输出</a:t>
            </a:r>
            <a:endParaRPr lang="en-US" altLang="zh-CN" dirty="0"/>
          </a:p>
          <a:p>
            <a:pPr lvl="1"/>
            <a:r>
              <a:rPr lang="zh-CN" altLang="en-US" dirty="0"/>
              <a:t>（是否有）合理的装载方案将所有集装箱装上船</a:t>
            </a:r>
            <a:endParaRPr lang="en-US" altLang="zh-CN" dirty="0"/>
          </a:p>
          <a:p>
            <a:pPr lvl="1"/>
            <a:endParaRPr lang="en-US" altLang="zh-CN" dirty="0"/>
          </a:p>
        </p:txBody>
      </p:sp>
      <p:graphicFrame>
        <p:nvGraphicFramePr>
          <p:cNvPr id="4" name="对象 3"/>
          <p:cNvGraphicFramePr>
            <a:graphicFrameLocks noChangeAspect="1"/>
          </p:cNvGraphicFramePr>
          <p:nvPr/>
        </p:nvGraphicFramePr>
        <p:xfrm>
          <a:off x="2786050" y="2857496"/>
          <a:ext cx="1933575" cy="714375"/>
        </p:xfrm>
        <a:graphic>
          <a:graphicData uri="http://schemas.openxmlformats.org/presentationml/2006/ole">
            <mc:AlternateContent xmlns:mc="http://schemas.openxmlformats.org/markup-compatibility/2006">
              <mc:Choice xmlns:v="urn:schemas-microsoft-com:vml" Requires="v">
                <p:oleObj spid="_x0000_s32300" name="Equation" r:id="rId4" imgW="1168200" imgH="431640" progId="Equation.3">
                  <p:embed/>
                </p:oleObj>
              </mc:Choice>
              <mc:Fallback>
                <p:oleObj name="Equation" r:id="rId4" imgW="116820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50" y="2857496"/>
                        <a:ext cx="19335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214414" y="4929198"/>
            <a:ext cx="6786610" cy="1692771"/>
          </a:xfrm>
          <a:prstGeom prst="rect">
            <a:avLst/>
          </a:prstGeom>
          <a:solidFill>
            <a:schemeClr val="accent6">
              <a:lumMod val="40000"/>
              <a:lumOff val="60000"/>
            </a:schemeClr>
          </a:solidFill>
        </p:spPr>
        <p:txBody>
          <a:bodyPr wrap="square" rtlCol="0">
            <a:spAutoFit/>
          </a:bodyPr>
          <a:lstStyle/>
          <a:p>
            <a:pPr algn="ctr"/>
            <a:r>
              <a:rPr lang="en-US" altLang="zh-CN" sz="2800" b="1" dirty="0">
                <a:latin typeface="Times New Roman" pitchFamily="18" charset="0"/>
                <a:cs typeface="Times New Roman" pitchFamily="18" charset="0"/>
              </a:rPr>
              <a:t>NP</a:t>
            </a:r>
            <a:r>
              <a:rPr lang="zh-CN" altLang="en-US" sz="2800" b="1" dirty="0">
                <a:latin typeface="Times New Roman" pitchFamily="18" charset="0"/>
                <a:cs typeface="Times New Roman" pitchFamily="18" charset="0"/>
              </a:rPr>
              <a:t>难问题</a:t>
            </a:r>
            <a:endParaRPr lang="en-US" altLang="zh-CN" sz="2800" b="1" dirty="0">
              <a:latin typeface="Times New Roman" pitchFamily="18" charset="0"/>
              <a:cs typeface="Times New Roman" pitchFamily="18" charset="0"/>
            </a:endParaRPr>
          </a:p>
          <a:p>
            <a:pPr algn="ctr"/>
            <a:endParaRPr lang="en-US" altLang="zh-CN" sz="2800" b="1" dirty="0">
              <a:latin typeface="Times New Roman" pitchFamily="18" charset="0"/>
              <a:cs typeface="Times New Roman" pitchFamily="18" charset="0"/>
            </a:endParaRPr>
          </a:p>
          <a:p>
            <a:r>
              <a:rPr lang="zh-CN" altLang="en-US" sz="2400" dirty="0">
                <a:latin typeface="Times New Roman" pitchFamily="18" charset="0"/>
                <a:cs typeface="Times New Roman" pitchFamily="18" charset="0"/>
              </a:rPr>
              <a:t>当                                时，等价于子集合问题，即判断是否存在一个子集和等于一个常数。</a:t>
            </a:r>
            <a:endParaRPr lang="en-US" altLang="zh-CN" sz="2400" dirty="0">
              <a:latin typeface="Times New Roman" pitchFamily="18" charset="0"/>
              <a:cs typeface="Times New Roman" pitchFamily="18" charset="0"/>
            </a:endParaRPr>
          </a:p>
        </p:txBody>
      </p:sp>
      <p:graphicFrame>
        <p:nvGraphicFramePr>
          <p:cNvPr id="31747" name="Object 3"/>
          <p:cNvGraphicFramePr>
            <a:graphicFrameLocks noChangeAspect="1"/>
          </p:cNvGraphicFramePr>
          <p:nvPr/>
        </p:nvGraphicFramePr>
        <p:xfrm>
          <a:off x="1857356" y="5643578"/>
          <a:ext cx="1933575" cy="714375"/>
        </p:xfrm>
        <a:graphic>
          <a:graphicData uri="http://schemas.openxmlformats.org/presentationml/2006/ole">
            <mc:AlternateContent xmlns:mc="http://schemas.openxmlformats.org/markup-compatibility/2006">
              <mc:Choice xmlns:v="urn:schemas-microsoft-com:vml" Requires="v">
                <p:oleObj spid="_x0000_s32301" name="Equation" r:id="rId6" imgW="1168200" imgH="431640" progId="Equation.3">
                  <p:embed/>
                </p:oleObj>
              </mc:Choice>
              <mc:Fallback>
                <p:oleObj name="Equation" r:id="rId6" imgW="116820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56" y="5643578"/>
                        <a:ext cx="19335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7"/>
                                        </p:tgtEl>
                                        <p:attrNameLst>
                                          <p:attrName>style.visibility</p:attrName>
                                        </p:attrNameLst>
                                      </p:cBhvr>
                                      <p:to>
                                        <p:strVal val="visible"/>
                                      </p:to>
                                    </p:set>
                                    <p:anim calcmode="lin" valueType="num">
                                      <p:cBhvr additive="base">
                                        <p:cTn id="11" dur="500" fill="hold"/>
                                        <p:tgtEl>
                                          <p:spTgt spid="31747"/>
                                        </p:tgtEl>
                                        <p:attrNameLst>
                                          <p:attrName>ppt_x</p:attrName>
                                        </p:attrNameLst>
                                      </p:cBhvr>
                                      <p:tavLst>
                                        <p:tav tm="0">
                                          <p:val>
                                            <p:strVal val="#ppt_x"/>
                                          </p:val>
                                        </p:tav>
                                        <p:tav tm="100000">
                                          <p:val>
                                            <p:strVal val="#ppt_x"/>
                                          </p:val>
                                        </p:tav>
                                      </p:tavLst>
                                    </p:anim>
                                    <p:anim calcmode="lin" valueType="num">
                                      <p:cBhvr additive="base">
                                        <p:cTn id="12"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如果有解，可以用以下方法获得</a:t>
            </a:r>
            <a:endParaRPr lang="en-US" altLang="zh-CN" dirty="0"/>
          </a:p>
          <a:p>
            <a:pPr lvl="1"/>
            <a:r>
              <a:rPr lang="zh-CN" altLang="en-US" dirty="0"/>
              <a:t>将第一艘轮船</a:t>
            </a:r>
            <a:r>
              <a:rPr lang="zh-CN" altLang="en-US" dirty="0">
                <a:solidFill>
                  <a:srgbClr val="FF0000"/>
                </a:solidFill>
              </a:rPr>
              <a:t>尽可能</a:t>
            </a:r>
            <a:r>
              <a:rPr lang="zh-CN" altLang="en-US" dirty="0"/>
              <a:t>装满</a:t>
            </a:r>
            <a:endParaRPr lang="en-US" altLang="zh-CN" dirty="0"/>
          </a:p>
          <a:p>
            <a:pPr lvl="1"/>
            <a:r>
              <a:rPr lang="zh-CN" altLang="en-US" dirty="0"/>
              <a:t>然后将剩余的集装箱装上第二艘轮船</a:t>
            </a:r>
            <a:endParaRPr lang="en-US" altLang="zh-CN" dirty="0"/>
          </a:p>
          <a:p>
            <a:endParaRPr lang="en-US" altLang="zh-CN" dirty="0"/>
          </a:p>
          <a:p>
            <a:r>
              <a:rPr lang="zh-CN" altLang="en-US" dirty="0"/>
              <a:t>问题等价于</a:t>
            </a:r>
          </a:p>
        </p:txBody>
      </p:sp>
      <p:graphicFrame>
        <p:nvGraphicFramePr>
          <p:cNvPr id="32770" name="Object 2"/>
          <p:cNvGraphicFramePr>
            <a:graphicFrameLocks noChangeAspect="1"/>
          </p:cNvGraphicFramePr>
          <p:nvPr/>
        </p:nvGraphicFramePr>
        <p:xfrm>
          <a:off x="2857488" y="3786190"/>
          <a:ext cx="1708150" cy="795338"/>
        </p:xfrm>
        <a:graphic>
          <a:graphicData uri="http://schemas.openxmlformats.org/presentationml/2006/ole">
            <mc:AlternateContent xmlns:mc="http://schemas.openxmlformats.org/markup-compatibility/2006">
              <mc:Choice xmlns:v="urn:schemas-microsoft-com:vml" Requires="v">
                <p:oleObj spid="_x0000_s33324" name="Equation" r:id="rId4" imgW="927000" imgH="431640" progId="Equation.3">
                  <p:embed/>
                </p:oleObj>
              </mc:Choice>
              <mc:Fallback>
                <p:oleObj name="Equation" r:id="rId4" imgW="92700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488" y="3786190"/>
                        <a:ext cx="170815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nvGraphicFramePr>
        <p:xfrm>
          <a:off x="2611438" y="4857750"/>
          <a:ext cx="2689225" cy="1143000"/>
        </p:xfrm>
        <a:graphic>
          <a:graphicData uri="http://schemas.openxmlformats.org/presentationml/2006/ole">
            <mc:AlternateContent xmlns:mc="http://schemas.openxmlformats.org/markup-compatibility/2006">
              <mc:Choice xmlns:v="urn:schemas-microsoft-com:vml" Requires="v">
                <p:oleObj spid="_x0000_s33325" name="Equation" r:id="rId6" imgW="1612800" imgH="685800" progId="Equation.3">
                  <p:embed/>
                </p:oleObj>
              </mc:Choice>
              <mc:Fallback>
                <p:oleObj name="Equation" r:id="rId6" imgW="1612800" imgH="685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1438" y="4857750"/>
                        <a:ext cx="26892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357290" y="4857760"/>
            <a:ext cx="543739" cy="461665"/>
          </a:xfrm>
          <a:prstGeom prst="rect">
            <a:avLst/>
          </a:prstGeom>
          <a:noFill/>
        </p:spPr>
        <p:txBody>
          <a:bodyPr wrap="none" rtlCol="0">
            <a:spAutoFit/>
          </a:bodyPr>
          <a:lstStyle/>
          <a:p>
            <a:r>
              <a:rPr lang="en-US" altLang="zh-CN" sz="2400" dirty="0" err="1">
                <a:latin typeface="Times New Roman" pitchFamily="18" charset="0"/>
                <a:cs typeface="Times New Roman" pitchFamily="18" charset="0"/>
              </a:rPr>
              <a:t>s.t</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7" name="TextBox 6"/>
          <p:cNvSpPr txBox="1"/>
          <p:nvPr/>
        </p:nvSpPr>
        <p:spPr>
          <a:xfrm>
            <a:off x="5715008" y="3714752"/>
            <a:ext cx="3071833" cy="1200329"/>
          </a:xfrm>
          <a:prstGeom prst="rect">
            <a:avLst/>
          </a:prstGeom>
          <a:solidFill>
            <a:schemeClr val="accent6">
              <a:lumMod val="60000"/>
              <a:lumOff val="40000"/>
            </a:schemeClr>
          </a:solidFill>
        </p:spPr>
        <p:txBody>
          <a:bodyPr wrap="square" rtlCol="0">
            <a:spAutoFit/>
          </a:bodyPr>
          <a:lstStyle/>
          <a:p>
            <a:r>
              <a:rPr lang="zh-CN" altLang="en-US" sz="2400" dirty="0">
                <a:latin typeface="Times New Roman" pitchFamily="18" charset="0"/>
                <a:cs typeface="Times New Roman" pitchFamily="18" charset="0"/>
              </a:rPr>
              <a:t>特殊的</a:t>
            </a: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背包问题：每种物品的</a:t>
            </a:r>
            <a:r>
              <a:rPr lang="zh-CN" altLang="en-US" sz="2400" dirty="0">
                <a:solidFill>
                  <a:srgbClr val="FF0000"/>
                </a:solidFill>
                <a:latin typeface="Times New Roman" pitchFamily="18" charset="0"/>
                <a:cs typeface="Times New Roman" pitchFamily="18" charset="0"/>
              </a:rPr>
              <a:t>价值等于重量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gtEl>
                                        <p:attrNameLst>
                                          <p:attrName>style.visibility</p:attrName>
                                        </p:attrNameLst>
                                      </p:cBhvr>
                                      <p:to>
                                        <p:strVal val="visible"/>
                                      </p:to>
                                    </p:set>
                                    <p:anim calcmode="lin" valueType="num">
                                      <p:cBhvr additive="base">
                                        <p:cTn id="11" dur="500" fill="hold"/>
                                        <p:tgtEl>
                                          <p:spTgt spid="32770"/>
                                        </p:tgtEl>
                                        <p:attrNameLst>
                                          <p:attrName>ppt_x</p:attrName>
                                        </p:attrNameLst>
                                      </p:cBhvr>
                                      <p:tavLst>
                                        <p:tav tm="0">
                                          <p:val>
                                            <p:strVal val="#ppt_x"/>
                                          </p:val>
                                        </p:tav>
                                        <p:tav tm="100000">
                                          <p:val>
                                            <p:strVal val="#ppt_x"/>
                                          </p:val>
                                        </p:tav>
                                      </p:tavLst>
                                    </p:anim>
                                    <p:anim calcmode="lin" valueType="num">
                                      <p:cBhvr additive="base">
                                        <p:cTn id="12" dur="500" fill="hold"/>
                                        <p:tgtEl>
                                          <p:spTgt spid="3277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gtEl>
                                        <p:attrNameLst>
                                          <p:attrName>style.visibility</p:attrName>
                                        </p:attrNameLst>
                                      </p:cBhvr>
                                      <p:to>
                                        <p:strVal val="visible"/>
                                      </p:to>
                                    </p:set>
                                    <p:anim calcmode="lin" valueType="num">
                                      <p:cBhvr additive="base">
                                        <p:cTn id="15" dur="500" fill="hold"/>
                                        <p:tgtEl>
                                          <p:spTgt spid="32771"/>
                                        </p:tgtEl>
                                        <p:attrNameLst>
                                          <p:attrName>ppt_x</p:attrName>
                                        </p:attrNameLst>
                                      </p:cBhvr>
                                      <p:tavLst>
                                        <p:tav tm="0">
                                          <p:val>
                                            <p:strVal val="#ppt_x"/>
                                          </p:val>
                                        </p:tav>
                                        <p:tav tm="100000">
                                          <p:val>
                                            <p:strVal val="#ppt_x"/>
                                          </p:val>
                                        </p:tav>
                                      </p:tavLst>
                                    </p:anim>
                                    <p:anim calcmode="lin" valueType="num">
                                      <p:cBhvr additive="base">
                                        <p:cTn id="16" dur="500" fill="hold"/>
                                        <p:tgtEl>
                                          <p:spTgt spid="327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解空间树</a:t>
            </a:r>
            <a:endParaRPr lang="en-US" altLang="zh-CN" dirty="0"/>
          </a:p>
          <a:p>
            <a:pPr lvl="1"/>
            <a:r>
              <a:rPr lang="zh-CN" altLang="en-US" dirty="0"/>
              <a:t>子集树</a:t>
            </a:r>
          </a:p>
        </p:txBody>
      </p:sp>
      <p:pic>
        <p:nvPicPr>
          <p:cNvPr id="47" name="Picture 3"/>
          <p:cNvPicPr>
            <a:picLocks noChangeAspect="1" noChangeArrowheads="1"/>
          </p:cNvPicPr>
          <p:nvPr/>
        </p:nvPicPr>
        <p:blipFill>
          <a:blip r:embed="rId2"/>
          <a:srcRect/>
          <a:stretch>
            <a:fillRect/>
          </a:stretch>
        </p:blipFill>
        <p:spPr bwMode="auto">
          <a:xfrm>
            <a:off x="1071538" y="2643182"/>
            <a:ext cx="6448425" cy="3257550"/>
          </a:xfrm>
          <a:prstGeom prst="rect">
            <a:avLst/>
          </a:prstGeom>
          <a:noFill/>
          <a:ln w="9525">
            <a:noFill/>
            <a:miter lim="800000"/>
            <a:headEnd/>
            <a:tailEnd/>
          </a:ln>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回溯法（搜索子集树）</a:t>
            </a:r>
          </a:p>
        </p:txBody>
      </p:sp>
      <p:sp>
        <p:nvSpPr>
          <p:cNvPr id="4" name="TextBox 3"/>
          <p:cNvSpPr txBox="1"/>
          <p:nvPr/>
        </p:nvSpPr>
        <p:spPr>
          <a:xfrm>
            <a:off x="500034" y="2214554"/>
            <a:ext cx="8072494" cy="3785652"/>
          </a:xfrm>
          <a:prstGeom prst="rect">
            <a:avLst/>
          </a:prstGeom>
          <a:noFill/>
        </p:spPr>
        <p:txBody>
          <a:bodyPr wrap="square" rtlCol="0">
            <a:spAutoFit/>
          </a:bodyPr>
          <a:lstStyle/>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dirty="0">
                <a:latin typeface="Times New Roman" pitchFamily="18" charset="0"/>
                <a:cs typeface="Times New Roman" pitchFamily="18" charset="0"/>
              </a:rPr>
              <a:t>(t&gt;n)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else</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=0;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x[t]=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 if </a:t>
            </a:r>
            <a:r>
              <a:rPr lang="en-US" altLang="zh-CN" sz="2400" dirty="0">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Constraint</a:t>
            </a:r>
            <a:r>
              <a:rPr lang="en-US" altLang="zh-CN" sz="2400" dirty="0">
                <a:latin typeface="Times New Roman" pitchFamily="18" charset="0"/>
                <a:cs typeface="Times New Roman" pitchFamily="18" charset="0"/>
              </a:rPr>
              <a:t>(t) &amp;&amp;</a:t>
            </a:r>
            <a:r>
              <a:rPr lang="zh-CN" altLang="en-US" sz="2400" b="1" dirty="0">
                <a:solidFill>
                  <a:schemeClr val="accent2"/>
                </a:solidFill>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Bound</a:t>
            </a:r>
            <a:r>
              <a:rPr lang="en-US" altLang="zh-CN" sz="2400" dirty="0">
                <a:latin typeface="Times New Roman" pitchFamily="18" charset="0"/>
                <a:cs typeface="Times New Roman" pitchFamily="18" charset="0"/>
              </a:rPr>
              <a:t>(t))</a:t>
            </a: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如果当前的部分解可行 且</a:t>
            </a:r>
            <a:r>
              <a:rPr lang="zh-CN" altLang="en-US" sz="2400" dirty="0">
                <a:solidFill>
                  <a:schemeClr val="accent2"/>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可能产生最优解</a:t>
            </a:r>
            <a:endParaRPr lang="en-US" altLang="zh-CN" sz="2400" dirty="0">
              <a:latin typeface="Times New Roman" pitchFamily="18" charset="0"/>
              <a:cs typeface="Times New Roman" pitchFamily="18" charset="0"/>
            </a:endParaRP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剪枝</a:t>
            </a:r>
            <a:endParaRPr lang="en-US" altLang="zh-CN" dirty="0"/>
          </a:p>
          <a:p>
            <a:pPr lvl="1"/>
            <a:r>
              <a:rPr lang="zh-CN" altLang="en-US" dirty="0"/>
              <a:t>约束函数</a:t>
            </a:r>
            <a:r>
              <a:rPr lang="en-US" altLang="zh-CN" dirty="0"/>
              <a:t> </a:t>
            </a:r>
            <a:r>
              <a:rPr lang="en-US" altLang="zh-CN" b="1" dirty="0">
                <a:solidFill>
                  <a:schemeClr val="accent2"/>
                </a:solidFill>
              </a:rPr>
              <a:t>Constraint</a:t>
            </a:r>
            <a:r>
              <a:rPr lang="en-US" altLang="zh-CN" dirty="0"/>
              <a:t>(t)</a:t>
            </a:r>
            <a:r>
              <a:rPr lang="zh-CN" altLang="en-US" dirty="0"/>
              <a:t>：</a:t>
            </a:r>
            <a:endParaRPr lang="en-US" altLang="zh-CN" dirty="0"/>
          </a:p>
          <a:p>
            <a:pPr lvl="1"/>
            <a:endParaRPr lang="en-US" altLang="zh-CN" dirty="0"/>
          </a:p>
          <a:p>
            <a:pPr lvl="1"/>
            <a:r>
              <a:rPr lang="zh-CN" altLang="en-US" dirty="0"/>
              <a:t>限界函数 </a:t>
            </a:r>
            <a:r>
              <a:rPr lang="en-US" altLang="zh-CN" b="1" dirty="0">
                <a:solidFill>
                  <a:schemeClr val="accent2"/>
                </a:solidFill>
              </a:rPr>
              <a:t>Bound</a:t>
            </a:r>
            <a:r>
              <a:rPr lang="en-US" altLang="zh-CN" dirty="0"/>
              <a:t>(t) </a:t>
            </a:r>
            <a:r>
              <a:rPr lang="zh-CN" altLang="en-US" dirty="0"/>
              <a:t>：</a:t>
            </a:r>
            <a:endParaRPr lang="en-US" altLang="zh-CN" i="1" dirty="0">
              <a:sym typeface="Symbol"/>
            </a:endParaRPr>
          </a:p>
          <a:p>
            <a:pPr lvl="2"/>
            <a:endParaRPr lang="en-US" altLang="zh-CN" dirty="0"/>
          </a:p>
        </p:txBody>
      </p:sp>
      <p:graphicFrame>
        <p:nvGraphicFramePr>
          <p:cNvPr id="4" name="对象 3"/>
          <p:cNvGraphicFramePr>
            <a:graphicFrameLocks noChangeAspect="1"/>
          </p:cNvGraphicFramePr>
          <p:nvPr/>
        </p:nvGraphicFramePr>
        <p:xfrm>
          <a:off x="4743450" y="1785938"/>
          <a:ext cx="1511300" cy="714375"/>
        </p:xfrm>
        <a:graphic>
          <a:graphicData uri="http://schemas.openxmlformats.org/presentationml/2006/ole">
            <mc:AlternateContent xmlns:mc="http://schemas.openxmlformats.org/markup-compatibility/2006">
              <mc:Choice xmlns:v="urn:schemas-microsoft-com:vml" Requires="v">
                <p:oleObj spid="_x0000_s34348" name="Equation" r:id="rId4" imgW="914400" imgH="431640" progId="Equation.3">
                  <p:embed/>
                </p:oleObj>
              </mc:Choice>
              <mc:Fallback>
                <p:oleObj name="Equation" r:id="rId4" imgW="91440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450" y="1785938"/>
                        <a:ext cx="15113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4286248" y="2714620"/>
          <a:ext cx="3441700" cy="714375"/>
        </p:xfrm>
        <a:graphic>
          <a:graphicData uri="http://schemas.openxmlformats.org/presentationml/2006/ole">
            <mc:AlternateContent xmlns:mc="http://schemas.openxmlformats.org/markup-compatibility/2006">
              <mc:Choice xmlns:v="urn:schemas-microsoft-com:vml" Requires="v">
                <p:oleObj spid="_x0000_s34349" name="Equation" r:id="rId6" imgW="2082600" imgH="431640" progId="Equation.3">
                  <p:embed/>
                </p:oleObj>
              </mc:Choice>
              <mc:Fallback>
                <p:oleObj name="Equation" r:id="rId6" imgW="208260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6248" y="2714620"/>
                        <a:ext cx="34417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959328" y="4176978"/>
            <a:ext cx="3071833" cy="1323439"/>
          </a:xfrm>
          <a:prstGeom prst="rect">
            <a:avLst/>
          </a:prstGeom>
          <a:solidFill>
            <a:schemeClr val="accent6">
              <a:lumMod val="60000"/>
              <a:lumOff val="40000"/>
            </a:schemeClr>
          </a:solidFill>
        </p:spPr>
        <p:txBody>
          <a:bodyPr wrap="square" rtlCol="0">
            <a:spAutoFit/>
          </a:bodyPr>
          <a:lstStyle/>
          <a:p>
            <a:pPr algn="ctr"/>
            <a:r>
              <a:rPr lang="en-US" altLang="zh-CN" sz="3200" b="1" dirty="0">
                <a:latin typeface="+mn-ea"/>
                <a:cs typeface="Times New Roman" pitchFamily="18" charset="0"/>
              </a:rPr>
              <a:t> </a:t>
            </a:r>
            <a:r>
              <a:rPr lang="zh-CN" altLang="en-US" sz="3200" b="1" dirty="0">
                <a:latin typeface="+mn-ea"/>
                <a:cs typeface="Times New Roman" pitchFamily="18" charset="0"/>
              </a:rPr>
              <a:t>回溯法</a:t>
            </a:r>
            <a:endParaRPr lang="en-US" altLang="zh-CN" sz="3200" b="1" dirty="0">
              <a:latin typeface="+mn-ea"/>
              <a:cs typeface="Times New Roman" pitchFamily="18" charset="0"/>
            </a:endParaRPr>
          </a:p>
          <a:p>
            <a:r>
              <a:rPr lang="zh-CN" altLang="en-US" sz="2400" dirty="0">
                <a:latin typeface="Times New Roman" pitchFamily="18" charset="0"/>
                <a:cs typeface="Times New Roman" pitchFamily="18" charset="0"/>
              </a:rPr>
              <a:t>时间复杂性：</a:t>
            </a:r>
            <a:r>
              <a:rPr lang="en-US" altLang="zh-CN" sz="2400" dirty="0">
                <a:latin typeface="Times New Roman" pitchFamily="18" charset="0"/>
                <a:cs typeface="Times New Roman" pitchFamily="18" charset="0"/>
              </a:rPr>
              <a:t>O(2</a:t>
            </a:r>
            <a:r>
              <a:rPr lang="en-US" altLang="zh-CN" sz="2400" baseline="30000"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p>
          <a:p>
            <a:r>
              <a:rPr lang="zh-CN" altLang="en-US" sz="2400" dirty="0">
                <a:latin typeface="Times New Roman" pitchFamily="18" charset="0"/>
                <a:cs typeface="Times New Roman" pitchFamily="18" charset="0"/>
              </a:rPr>
              <a:t>空间复杂性：</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回溯法基础</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批处理作业调度</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i="1" dirty="0"/>
              <a:t>n</a:t>
            </a:r>
            <a:r>
              <a:rPr lang="zh-CN" altLang="en-US" dirty="0"/>
              <a:t>个作业</a:t>
            </a:r>
            <a:r>
              <a:rPr lang="en-US" altLang="zh-CN" dirty="0"/>
              <a:t>{1, …, </a:t>
            </a:r>
            <a:r>
              <a:rPr lang="en-US" altLang="zh-CN" i="1" dirty="0"/>
              <a:t>n</a:t>
            </a:r>
            <a:r>
              <a:rPr lang="en-US" altLang="zh-CN" dirty="0"/>
              <a:t>}</a:t>
            </a:r>
          </a:p>
          <a:p>
            <a:pPr lvl="1"/>
            <a:r>
              <a:rPr lang="zh-CN" altLang="en-US" dirty="0"/>
              <a:t>两台机器（</a:t>
            </a:r>
            <a:r>
              <a:rPr lang="en-US" altLang="zh-CN" dirty="0"/>
              <a:t>M1</a:t>
            </a:r>
            <a:r>
              <a:rPr lang="zh-CN" altLang="en-US" dirty="0"/>
              <a:t>和</a:t>
            </a:r>
            <a:r>
              <a:rPr lang="en-US" altLang="zh-CN" dirty="0"/>
              <a:t>M2</a:t>
            </a:r>
            <a:r>
              <a:rPr lang="zh-CN" altLang="en-US" dirty="0"/>
              <a:t>）</a:t>
            </a:r>
            <a:endParaRPr lang="en-US" altLang="zh-CN" dirty="0"/>
          </a:p>
          <a:p>
            <a:pPr lvl="2"/>
            <a:r>
              <a:rPr lang="zh-CN" altLang="en-US" dirty="0"/>
              <a:t>作业 </a:t>
            </a:r>
            <a:r>
              <a:rPr lang="en-US" altLang="zh-CN" i="1" dirty="0" err="1"/>
              <a:t>i</a:t>
            </a:r>
            <a:r>
              <a:rPr lang="en-US" altLang="zh-CN" i="1" dirty="0"/>
              <a:t> </a:t>
            </a:r>
            <a:r>
              <a:rPr lang="zh-CN" altLang="en-US" dirty="0"/>
              <a:t>在</a:t>
            </a:r>
            <a:r>
              <a:rPr lang="en-US" altLang="zh-CN" dirty="0"/>
              <a:t>M1</a:t>
            </a:r>
            <a:r>
              <a:rPr lang="zh-CN" altLang="en-US" dirty="0"/>
              <a:t>和</a:t>
            </a:r>
            <a:r>
              <a:rPr lang="en-US" altLang="zh-CN" dirty="0"/>
              <a:t>M2</a:t>
            </a:r>
            <a:r>
              <a:rPr lang="zh-CN" altLang="en-US" dirty="0"/>
              <a:t>上的</a:t>
            </a:r>
            <a:r>
              <a:rPr lang="zh-CN" altLang="en-US" b="1" dirty="0">
                <a:solidFill>
                  <a:schemeClr val="accent6"/>
                </a:solidFill>
              </a:rPr>
              <a:t>处理时间</a:t>
            </a:r>
            <a:r>
              <a:rPr lang="zh-CN" altLang="en-US" dirty="0"/>
              <a:t>分别为 </a:t>
            </a:r>
            <a:r>
              <a:rPr lang="en-US" altLang="zh-CN" i="1" dirty="0"/>
              <a:t>a</a:t>
            </a:r>
            <a:r>
              <a:rPr lang="en-US" altLang="zh-CN" dirty="0"/>
              <a:t>[</a:t>
            </a:r>
            <a:r>
              <a:rPr lang="en-US" altLang="zh-CN" i="1" dirty="0" err="1"/>
              <a:t>i</a:t>
            </a:r>
            <a:r>
              <a:rPr lang="en-US" altLang="zh-CN" dirty="0"/>
              <a:t>]</a:t>
            </a:r>
            <a:r>
              <a:rPr lang="zh-CN" altLang="en-US" i="1" baseline="-25000" dirty="0"/>
              <a:t> </a:t>
            </a:r>
            <a:r>
              <a:rPr lang="zh-CN" altLang="en-US" dirty="0"/>
              <a:t>和 </a:t>
            </a:r>
            <a:r>
              <a:rPr lang="en-US" altLang="zh-CN" i="1" dirty="0"/>
              <a:t>b</a:t>
            </a:r>
            <a:r>
              <a:rPr lang="en-US" altLang="zh-CN" dirty="0"/>
              <a:t>[</a:t>
            </a:r>
            <a:r>
              <a:rPr lang="en-US" altLang="zh-CN" i="1" dirty="0" err="1"/>
              <a:t>i</a:t>
            </a:r>
            <a:r>
              <a:rPr lang="en-US" altLang="zh-CN" dirty="0"/>
              <a:t>]</a:t>
            </a:r>
            <a:r>
              <a:rPr lang="zh-CN" altLang="en-US" i="1" baseline="-25000" dirty="0"/>
              <a:t> </a:t>
            </a:r>
            <a:endParaRPr lang="en-US" altLang="zh-CN" i="1" baseline="-25000" dirty="0"/>
          </a:p>
          <a:p>
            <a:pPr lvl="2"/>
            <a:r>
              <a:rPr lang="zh-CN" altLang="en-US" dirty="0"/>
              <a:t>每个作业必须先由</a:t>
            </a:r>
            <a:r>
              <a:rPr lang="en-US" altLang="zh-CN" dirty="0"/>
              <a:t>M1</a:t>
            </a:r>
            <a:r>
              <a:rPr lang="zh-CN" altLang="en-US" dirty="0"/>
              <a:t>处理，再由</a:t>
            </a:r>
            <a:r>
              <a:rPr lang="en-US" altLang="zh-CN" dirty="0"/>
              <a:t>M2</a:t>
            </a:r>
            <a:r>
              <a:rPr lang="zh-CN" altLang="en-US" dirty="0"/>
              <a:t>处理</a:t>
            </a:r>
            <a:endParaRPr lang="en-US" altLang="zh-CN" dirty="0"/>
          </a:p>
          <a:p>
            <a:r>
              <a:rPr lang="zh-CN" altLang="en-US" dirty="0"/>
              <a:t>输出</a:t>
            </a:r>
            <a:endParaRPr lang="en-US" altLang="zh-CN" dirty="0"/>
          </a:p>
          <a:p>
            <a:pPr lvl="1"/>
            <a:r>
              <a:rPr lang="zh-CN" altLang="en-US" dirty="0"/>
              <a:t>作业调度方案使得</a:t>
            </a:r>
            <a:r>
              <a:rPr lang="zh-CN" altLang="en-US" b="1" i="1" dirty="0">
                <a:solidFill>
                  <a:srgbClr val="FF0000"/>
                </a:solidFill>
              </a:rPr>
              <a:t>总</a:t>
            </a:r>
            <a:r>
              <a:rPr lang="zh-CN" altLang="en-US" b="1" dirty="0">
                <a:solidFill>
                  <a:srgbClr val="FF0000"/>
                </a:solidFill>
              </a:rPr>
              <a:t>等待时间</a:t>
            </a:r>
            <a:r>
              <a:rPr lang="zh-CN" altLang="en-US" dirty="0"/>
              <a:t>最小</a:t>
            </a:r>
            <a:endParaRPr lang="en-US" altLang="zh-CN" dirty="0"/>
          </a:p>
          <a:p>
            <a:pPr lvl="2"/>
            <a:r>
              <a:rPr lang="zh-CN" altLang="en-US" dirty="0"/>
              <a:t>作业 </a:t>
            </a:r>
            <a:r>
              <a:rPr lang="en-US" altLang="zh-CN" i="1" dirty="0" err="1"/>
              <a:t>i</a:t>
            </a:r>
            <a:r>
              <a:rPr lang="zh-CN" altLang="en-US" dirty="0"/>
              <a:t>在</a:t>
            </a:r>
            <a:r>
              <a:rPr lang="en-US" altLang="zh-CN" dirty="0"/>
              <a:t>M1</a:t>
            </a:r>
            <a:r>
              <a:rPr lang="zh-CN" altLang="en-US" dirty="0"/>
              <a:t>和</a:t>
            </a:r>
            <a:r>
              <a:rPr lang="en-US" altLang="zh-CN" dirty="0"/>
              <a:t>M2</a:t>
            </a:r>
            <a:r>
              <a:rPr lang="zh-CN" altLang="en-US" dirty="0"/>
              <a:t>上的完成时间分别为 </a:t>
            </a:r>
            <a:r>
              <a:rPr lang="en-US" altLang="zh-CN" i="1" dirty="0"/>
              <a:t>A</a:t>
            </a:r>
            <a:r>
              <a:rPr lang="en-US" altLang="zh-CN" dirty="0"/>
              <a:t>[</a:t>
            </a:r>
            <a:r>
              <a:rPr lang="en-US" altLang="zh-CN" i="1" dirty="0" err="1"/>
              <a:t>i</a:t>
            </a:r>
            <a:r>
              <a:rPr lang="en-US" altLang="zh-CN" dirty="0"/>
              <a:t>]</a:t>
            </a:r>
            <a:r>
              <a:rPr lang="zh-CN" altLang="en-US" i="1" baseline="-25000" dirty="0"/>
              <a:t> </a:t>
            </a:r>
            <a:r>
              <a:rPr lang="zh-CN" altLang="en-US" dirty="0"/>
              <a:t>和 </a:t>
            </a:r>
            <a:r>
              <a:rPr lang="en-US" altLang="zh-CN" i="1" dirty="0"/>
              <a:t>B</a:t>
            </a:r>
            <a:r>
              <a:rPr lang="en-US" altLang="zh-CN" dirty="0"/>
              <a:t>[</a:t>
            </a:r>
            <a:r>
              <a:rPr lang="en-US" altLang="zh-CN" i="1" dirty="0" err="1"/>
              <a:t>i</a:t>
            </a:r>
            <a:r>
              <a:rPr lang="en-US" altLang="zh-CN" dirty="0"/>
              <a:t>]</a:t>
            </a:r>
            <a:r>
              <a:rPr lang="zh-CN" altLang="en-US" i="1" baseline="-25000" dirty="0"/>
              <a:t> （从计时开始）</a:t>
            </a:r>
            <a:endParaRPr lang="en-US" altLang="zh-CN" dirty="0"/>
          </a:p>
          <a:p>
            <a:pPr lvl="2"/>
            <a:endParaRPr lang="en-US" altLang="zh-CN" dirty="0"/>
          </a:p>
          <a:p>
            <a:pPr lvl="2"/>
            <a:r>
              <a:rPr lang="zh-CN" altLang="en-US" dirty="0"/>
              <a:t>总等待时间为</a:t>
            </a:r>
          </a:p>
        </p:txBody>
      </p:sp>
      <p:graphicFrame>
        <p:nvGraphicFramePr>
          <p:cNvPr id="6" name="对象 5"/>
          <p:cNvGraphicFramePr>
            <a:graphicFrameLocks noChangeAspect="1"/>
          </p:cNvGraphicFramePr>
          <p:nvPr/>
        </p:nvGraphicFramePr>
        <p:xfrm>
          <a:off x="3384550" y="5072063"/>
          <a:ext cx="904875" cy="714375"/>
        </p:xfrm>
        <a:graphic>
          <a:graphicData uri="http://schemas.openxmlformats.org/presentationml/2006/ole">
            <mc:AlternateContent xmlns:mc="http://schemas.openxmlformats.org/markup-compatibility/2006">
              <mc:Choice xmlns:v="urn:schemas-microsoft-com:vml" Requires="v">
                <p:oleObj spid="_x0000_s35097" name="Equation" r:id="rId4" imgW="545760" imgH="431640" progId="Equation.3">
                  <p:embed/>
                </p:oleObj>
              </mc:Choice>
              <mc:Fallback>
                <p:oleObj name="Equation" r:id="rId4" imgW="545760" imgH="43164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4550" y="5072063"/>
                        <a:ext cx="9048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5"/>
          <p:cNvSpPr txBox="1"/>
          <p:nvPr/>
        </p:nvSpPr>
        <p:spPr>
          <a:xfrm>
            <a:off x="1043608" y="5786438"/>
            <a:ext cx="7416824" cy="830997"/>
          </a:xfrm>
          <a:prstGeom prst="rect">
            <a:avLst/>
          </a:prstGeom>
          <a:solidFill>
            <a:schemeClr val="accent6">
              <a:lumMod val="60000"/>
              <a:lumOff val="40000"/>
            </a:schemeClr>
          </a:solidFill>
        </p:spPr>
        <p:txBody>
          <a:bodyPr wrap="square" rtlCol="0">
            <a:spAutoFit/>
          </a:bodyPr>
          <a:lstStyle/>
          <a:p>
            <a:r>
              <a:rPr lang="zh-CN" altLang="en-US" sz="2400" dirty="0">
                <a:latin typeface="Times New Roman" pitchFamily="18" charset="0"/>
                <a:cs typeface="Times New Roman" pitchFamily="18" charset="0"/>
              </a:rPr>
              <a:t>可以证明，存在一种最佳作业调度，使得两个机器上的作业以相同次序完成。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a:xfrm>
            <a:off x="571472" y="1428736"/>
            <a:ext cx="7772400" cy="4876800"/>
          </a:xfrm>
        </p:spPr>
        <p:txBody>
          <a:bodyPr/>
          <a:lstStyle/>
          <a:p>
            <a:r>
              <a:rPr lang="zh-CN" altLang="en-US" dirty="0"/>
              <a:t>可能的调度方案</a:t>
            </a:r>
            <a:endParaRPr lang="en-US" altLang="zh-CN" dirty="0"/>
          </a:p>
          <a:p>
            <a:pPr lvl="1"/>
            <a:r>
              <a:rPr lang="en-US" altLang="zh-CN" dirty="0"/>
              <a:t>123</a:t>
            </a:r>
            <a:r>
              <a:rPr lang="zh-CN" altLang="en-US" dirty="0"/>
              <a:t>，</a:t>
            </a:r>
            <a:r>
              <a:rPr lang="en-US" altLang="zh-CN" dirty="0"/>
              <a:t>132</a:t>
            </a:r>
            <a:r>
              <a:rPr lang="zh-CN" altLang="en-US" dirty="0"/>
              <a:t>，</a:t>
            </a:r>
            <a:r>
              <a:rPr lang="en-US" altLang="zh-CN" dirty="0"/>
              <a:t>213</a:t>
            </a:r>
            <a:r>
              <a:rPr lang="zh-CN" altLang="en-US" dirty="0"/>
              <a:t>，</a:t>
            </a:r>
            <a:endParaRPr lang="en-US" altLang="zh-CN" dirty="0"/>
          </a:p>
          <a:p>
            <a:pPr lvl="1">
              <a:buNone/>
            </a:pPr>
            <a:r>
              <a:rPr lang="en-US" altLang="zh-CN" dirty="0"/>
              <a:t>    231</a:t>
            </a:r>
            <a:r>
              <a:rPr lang="zh-CN" altLang="en-US" dirty="0"/>
              <a:t>，</a:t>
            </a:r>
            <a:r>
              <a:rPr lang="en-US" altLang="zh-CN" dirty="0"/>
              <a:t>312</a:t>
            </a:r>
            <a:r>
              <a:rPr lang="zh-CN" altLang="en-US" dirty="0"/>
              <a:t>，</a:t>
            </a:r>
            <a:r>
              <a:rPr lang="en-US" altLang="zh-CN" dirty="0"/>
              <a:t>321</a:t>
            </a:r>
          </a:p>
          <a:p>
            <a:r>
              <a:rPr lang="zh-CN" altLang="en-US" dirty="0"/>
              <a:t>最佳方案是</a:t>
            </a:r>
            <a:r>
              <a:rPr lang="en-US" altLang="zh-CN" dirty="0"/>
              <a:t>132</a:t>
            </a:r>
            <a:r>
              <a:rPr lang="zh-CN" altLang="en-US" dirty="0"/>
              <a:t>（总等待时间：</a:t>
            </a:r>
            <a:r>
              <a:rPr lang="en-US" altLang="zh-CN" dirty="0"/>
              <a:t>18</a:t>
            </a:r>
            <a:r>
              <a:rPr lang="zh-CN" altLang="en-US" dirty="0"/>
              <a:t>）</a:t>
            </a:r>
            <a:endParaRPr lang="en-US" altLang="zh-CN" dirty="0"/>
          </a:p>
          <a:p>
            <a:pPr lvl="1"/>
            <a:endParaRPr lang="zh-CN" altLang="en-US" dirty="0"/>
          </a:p>
        </p:txBody>
      </p:sp>
      <p:graphicFrame>
        <p:nvGraphicFramePr>
          <p:cNvPr id="4" name="表格 3"/>
          <p:cNvGraphicFramePr>
            <a:graphicFrameLocks noGrp="1"/>
          </p:cNvGraphicFramePr>
          <p:nvPr/>
        </p:nvGraphicFramePr>
        <p:xfrm>
          <a:off x="4000496" y="857232"/>
          <a:ext cx="3714777" cy="1828800"/>
        </p:xfrm>
        <a:graphic>
          <a:graphicData uri="http://schemas.openxmlformats.org/drawingml/2006/table">
            <a:tbl>
              <a:tblPr firstRow="1" bandRow="1">
                <a:tableStyleId>{21E4AEA4-8DFA-4A89-87EB-49C32662AFE0}</a:tableStyleId>
              </a:tblPr>
              <a:tblGrid>
                <a:gridCol w="1238259">
                  <a:extLst>
                    <a:ext uri="{9D8B030D-6E8A-4147-A177-3AD203B41FA5}">
                      <a16:colId xmlns:a16="http://schemas.microsoft.com/office/drawing/2014/main" val="20000"/>
                    </a:ext>
                  </a:extLst>
                </a:gridCol>
                <a:gridCol w="1238259">
                  <a:extLst>
                    <a:ext uri="{9D8B030D-6E8A-4147-A177-3AD203B41FA5}">
                      <a16:colId xmlns:a16="http://schemas.microsoft.com/office/drawing/2014/main" val="20001"/>
                    </a:ext>
                  </a:extLst>
                </a:gridCol>
                <a:gridCol w="1238259">
                  <a:extLst>
                    <a:ext uri="{9D8B030D-6E8A-4147-A177-3AD203B41FA5}">
                      <a16:colId xmlns:a16="http://schemas.microsoft.com/office/drawing/2014/main" val="20002"/>
                    </a:ext>
                  </a:extLst>
                </a:gridCol>
              </a:tblGrid>
              <a:tr h="428628">
                <a:tc>
                  <a:txBody>
                    <a:bodyPr/>
                    <a:lstStyle/>
                    <a:p>
                      <a:pPr algn="ctr"/>
                      <a:r>
                        <a:rPr lang="zh-CN" altLang="en-US" sz="2400" dirty="0">
                          <a:latin typeface="Times New Roman" pitchFamily="18" charset="0"/>
                          <a:cs typeface="Times New Roman" pitchFamily="18" charset="0"/>
                        </a:rPr>
                        <a:t>作业</a:t>
                      </a:r>
                    </a:p>
                  </a:txBody>
                  <a:tcPr/>
                </a:tc>
                <a:tc>
                  <a:txBody>
                    <a:bodyPr/>
                    <a:lstStyle/>
                    <a:p>
                      <a:pPr algn="ctr"/>
                      <a:r>
                        <a:rPr lang="en-US" altLang="zh-CN" sz="2400" i="1" dirty="0">
                          <a:latin typeface="Times New Roman" pitchFamily="18" charset="0"/>
                          <a:cs typeface="Times New Roman" pitchFamily="18" charset="0"/>
                        </a:rPr>
                        <a:t>a</a:t>
                      </a:r>
                      <a:r>
                        <a:rPr lang="en-US" altLang="zh-CN" sz="2400" i="0" dirty="0">
                          <a:latin typeface="Times New Roman" pitchFamily="18" charset="0"/>
                          <a:cs typeface="Times New Roman" pitchFamily="18" charset="0"/>
                        </a:rPr>
                        <a:t>[</a:t>
                      </a:r>
                      <a:r>
                        <a:rPr lang="en-US" altLang="zh-CN" sz="2400" i="1" baseline="0" dirty="0" err="1">
                          <a:latin typeface="Times New Roman" pitchFamily="18" charset="0"/>
                          <a:cs typeface="Times New Roman" pitchFamily="18" charset="0"/>
                        </a:rPr>
                        <a:t>i</a:t>
                      </a:r>
                      <a:r>
                        <a:rPr lang="en-US" altLang="zh-CN" sz="2400" i="0" baseline="0" dirty="0">
                          <a:latin typeface="Times New Roman" pitchFamily="18" charset="0"/>
                          <a:cs typeface="Times New Roman" pitchFamily="18" charset="0"/>
                        </a:rPr>
                        <a:t>]</a:t>
                      </a:r>
                      <a:endParaRPr lang="zh-CN" altLang="en-US" sz="2400" i="0" baseline="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a:latin typeface="Times New Roman" pitchFamily="18" charset="0"/>
                          <a:cs typeface="Times New Roman" pitchFamily="18" charset="0"/>
                        </a:rPr>
                        <a:t>b</a:t>
                      </a:r>
                      <a:r>
                        <a:rPr lang="en-US" altLang="zh-CN" sz="2400" i="0" dirty="0">
                          <a:latin typeface="Times New Roman" pitchFamily="18" charset="0"/>
                          <a:cs typeface="Times New Roman" pitchFamily="18" charset="0"/>
                        </a:rPr>
                        <a:t>[</a:t>
                      </a:r>
                      <a:r>
                        <a:rPr lang="en-US" altLang="zh-CN" sz="2400" i="1" baseline="0" dirty="0" err="1">
                          <a:latin typeface="Times New Roman" pitchFamily="18" charset="0"/>
                          <a:cs typeface="Times New Roman" pitchFamily="18" charset="0"/>
                        </a:rPr>
                        <a:t>i</a:t>
                      </a:r>
                      <a:r>
                        <a:rPr lang="en-US" altLang="zh-CN" sz="2400" i="0" baseline="0" dirty="0">
                          <a:latin typeface="Times New Roman" pitchFamily="18" charset="0"/>
                          <a:cs typeface="Times New Roman" pitchFamily="18" charset="0"/>
                        </a:rPr>
                        <a:t>]</a:t>
                      </a:r>
                      <a:endParaRPr lang="zh-CN" altLang="en-US" sz="2400" i="0" baseline="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28628">
                <a:tc>
                  <a:txBody>
                    <a:bodyPr/>
                    <a:lstStyle/>
                    <a:p>
                      <a:pPr algn="ctr"/>
                      <a:r>
                        <a:rPr lang="en-US" altLang="zh-CN" sz="2400" dirty="0">
                          <a:latin typeface="Times New Roman" pitchFamily="18" charset="0"/>
                          <a:cs typeface="Times New Roman" pitchFamily="18" charset="0"/>
                        </a:rPr>
                        <a:t>Job 1</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28628">
                <a:tc>
                  <a:txBody>
                    <a:bodyPr/>
                    <a:lstStyle/>
                    <a:p>
                      <a:pPr algn="ctr"/>
                      <a:r>
                        <a:rPr lang="en-US" altLang="zh-CN" sz="2400" dirty="0">
                          <a:latin typeface="Times New Roman" pitchFamily="18" charset="0"/>
                          <a:cs typeface="Times New Roman" pitchFamily="18" charset="0"/>
                        </a:rPr>
                        <a:t>Job 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28628">
                <a:tc>
                  <a:txBody>
                    <a:bodyPr/>
                    <a:lstStyle/>
                    <a:p>
                      <a:pPr algn="ctr"/>
                      <a:r>
                        <a:rPr lang="en-US" altLang="zh-CN" sz="2400" dirty="0">
                          <a:latin typeface="Times New Roman" pitchFamily="18" charset="0"/>
                          <a:cs typeface="Times New Roman" pitchFamily="18" charset="0"/>
                        </a:rPr>
                        <a:t>Job 3</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357158" y="3929066"/>
            <a:ext cx="612668"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M1</a:t>
            </a:r>
            <a:endParaRPr lang="zh-CN" altLang="en-US" sz="2400" dirty="0">
              <a:latin typeface="Times New Roman" pitchFamily="18" charset="0"/>
              <a:cs typeface="Times New Roman" pitchFamily="18" charset="0"/>
            </a:endParaRPr>
          </a:p>
        </p:txBody>
      </p:sp>
      <p:sp>
        <p:nvSpPr>
          <p:cNvPr id="8" name="TextBox 7"/>
          <p:cNvSpPr txBox="1"/>
          <p:nvPr/>
        </p:nvSpPr>
        <p:spPr>
          <a:xfrm>
            <a:off x="357158" y="4786322"/>
            <a:ext cx="612668"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M2</a:t>
            </a:r>
            <a:endParaRPr lang="zh-CN" altLang="en-US" sz="2400" dirty="0">
              <a:latin typeface="Times New Roman" pitchFamily="18" charset="0"/>
              <a:cs typeface="Times New Roman" pitchFamily="18" charset="0"/>
            </a:endParaRPr>
          </a:p>
        </p:txBody>
      </p:sp>
      <p:sp>
        <p:nvSpPr>
          <p:cNvPr id="9" name="矩形 8"/>
          <p:cNvSpPr/>
          <p:nvPr/>
        </p:nvSpPr>
        <p:spPr bwMode="auto">
          <a:xfrm>
            <a:off x="1142976" y="3929066"/>
            <a:ext cx="1428760"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10" name="矩形 9"/>
          <p:cNvSpPr/>
          <p:nvPr/>
        </p:nvSpPr>
        <p:spPr bwMode="auto">
          <a:xfrm>
            <a:off x="2571736" y="4857760"/>
            <a:ext cx="78581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12" name="直接连接符 11"/>
          <p:cNvCxnSpPr/>
          <p:nvPr/>
        </p:nvCxnSpPr>
        <p:spPr bwMode="auto">
          <a:xfrm rot="5400000">
            <a:off x="2358216" y="4714884"/>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5" name="TextBox 14"/>
          <p:cNvSpPr txBox="1"/>
          <p:nvPr/>
        </p:nvSpPr>
        <p:spPr>
          <a:xfrm>
            <a:off x="2928926"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B[1]=3</a:t>
            </a:r>
            <a:endParaRPr lang="zh-CN" altLang="en-US" sz="2000" dirty="0">
              <a:latin typeface="Times New Roman" pitchFamily="18" charset="0"/>
              <a:cs typeface="Times New Roman" pitchFamily="18" charset="0"/>
            </a:endParaRPr>
          </a:p>
        </p:txBody>
      </p:sp>
      <p:sp>
        <p:nvSpPr>
          <p:cNvPr id="16" name="矩形 15"/>
          <p:cNvSpPr/>
          <p:nvPr/>
        </p:nvSpPr>
        <p:spPr bwMode="auto">
          <a:xfrm>
            <a:off x="2571736" y="3929066"/>
            <a:ext cx="1500198" cy="4286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3</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17" name="矩形 16"/>
          <p:cNvSpPr/>
          <p:nvPr/>
        </p:nvSpPr>
        <p:spPr bwMode="auto">
          <a:xfrm>
            <a:off x="4071934" y="4857760"/>
            <a:ext cx="2357454" cy="4286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3</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20" name="直接连接符 19"/>
          <p:cNvCxnSpPr/>
          <p:nvPr/>
        </p:nvCxnSpPr>
        <p:spPr bwMode="auto">
          <a:xfrm rot="5400000">
            <a:off x="5430050" y="4714090"/>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21" name="TextBox 20"/>
          <p:cNvSpPr txBox="1"/>
          <p:nvPr/>
        </p:nvSpPr>
        <p:spPr>
          <a:xfrm>
            <a:off x="6000760"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B[3]=7</a:t>
            </a:r>
            <a:endParaRPr lang="zh-CN" altLang="en-US" sz="2000" dirty="0">
              <a:latin typeface="Times New Roman" pitchFamily="18" charset="0"/>
              <a:cs typeface="Times New Roman" pitchFamily="18" charset="0"/>
            </a:endParaRPr>
          </a:p>
        </p:txBody>
      </p:sp>
      <p:sp>
        <p:nvSpPr>
          <p:cNvPr id="22" name="矩形 21"/>
          <p:cNvSpPr/>
          <p:nvPr/>
        </p:nvSpPr>
        <p:spPr bwMode="auto">
          <a:xfrm>
            <a:off x="4071934" y="3929066"/>
            <a:ext cx="2357454"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2</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23" name="矩形 22"/>
          <p:cNvSpPr/>
          <p:nvPr/>
        </p:nvSpPr>
        <p:spPr bwMode="auto">
          <a:xfrm>
            <a:off x="6429388" y="4857760"/>
            <a:ext cx="785818"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2</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24" name="直接连接符 23"/>
          <p:cNvCxnSpPr/>
          <p:nvPr/>
        </p:nvCxnSpPr>
        <p:spPr bwMode="auto">
          <a:xfrm rot="5400000">
            <a:off x="6215868" y="4714090"/>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25" name="TextBox 24"/>
          <p:cNvSpPr txBox="1"/>
          <p:nvPr/>
        </p:nvSpPr>
        <p:spPr>
          <a:xfrm>
            <a:off x="7072330"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B[2]=8</a:t>
            </a:r>
            <a:endParaRPr lang="zh-CN" altLang="en-US" sz="2000" dirty="0">
              <a:latin typeface="Times New Roman" pitchFamily="18" charset="0"/>
              <a:cs typeface="Times New Roman" pitchFamily="18" charset="0"/>
            </a:endParaRPr>
          </a:p>
        </p:txBody>
      </p:sp>
      <p:sp>
        <p:nvSpPr>
          <p:cNvPr id="26" name="TextBox 25"/>
          <p:cNvSpPr txBox="1"/>
          <p:nvPr/>
        </p:nvSpPr>
        <p:spPr>
          <a:xfrm>
            <a:off x="2143108" y="3500438"/>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A[1]=2</a:t>
            </a:r>
            <a:endParaRPr lang="zh-CN" altLang="en-US" sz="2000" dirty="0">
              <a:latin typeface="Times New Roman" pitchFamily="18" charset="0"/>
              <a:cs typeface="Times New Roman" pitchFamily="18" charset="0"/>
            </a:endParaRPr>
          </a:p>
        </p:txBody>
      </p:sp>
      <p:sp>
        <p:nvSpPr>
          <p:cNvPr id="27" name="TextBox 26"/>
          <p:cNvSpPr txBox="1"/>
          <p:nvPr/>
        </p:nvSpPr>
        <p:spPr>
          <a:xfrm>
            <a:off x="3643306" y="3500438"/>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A[3]=4</a:t>
            </a:r>
            <a:endParaRPr lang="zh-CN" altLang="en-US" sz="2000" dirty="0">
              <a:latin typeface="Times New Roman" pitchFamily="18" charset="0"/>
              <a:cs typeface="Times New Roman" pitchFamily="18" charset="0"/>
            </a:endParaRPr>
          </a:p>
        </p:txBody>
      </p:sp>
      <p:sp>
        <p:nvSpPr>
          <p:cNvPr id="28" name="TextBox 27"/>
          <p:cNvSpPr txBox="1"/>
          <p:nvPr/>
        </p:nvSpPr>
        <p:spPr>
          <a:xfrm>
            <a:off x="5929322" y="3429000"/>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A[2]=7</a:t>
            </a:r>
            <a:endParaRPr lang="zh-CN" altLang="en-US"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additive="base">
                                        <p:cTn id="101" dur="500" fill="hold"/>
                                        <p:tgtEl>
                                          <p:spTgt spid="23"/>
                                        </p:tgtEl>
                                        <p:attrNameLst>
                                          <p:attrName>ppt_x</p:attrName>
                                        </p:attrNameLst>
                                      </p:cBhvr>
                                      <p:tavLst>
                                        <p:tav tm="0">
                                          <p:val>
                                            <p:strVal val="#ppt_x"/>
                                          </p:val>
                                        </p:tav>
                                        <p:tav tm="100000">
                                          <p:val>
                                            <p:strVal val="#ppt_x"/>
                                          </p:val>
                                        </p:tav>
                                      </p:tavLst>
                                    </p:anim>
                                    <p:anim calcmode="lin" valueType="num">
                                      <p:cBhvr additive="base">
                                        <p:cTn id="10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ppt_x"/>
                                          </p:val>
                                        </p:tav>
                                        <p:tav tm="100000">
                                          <p:val>
                                            <p:strVal val="#ppt_x"/>
                                          </p:val>
                                        </p:tav>
                                      </p:tavLst>
                                    </p:anim>
                                    <p:anim calcmode="lin" valueType="num">
                                      <p:cBhvr additive="base">
                                        <p:cTn id="108" dur="500" fill="hold"/>
                                        <p:tgtEl>
                                          <p:spTgt spid="2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ppt_x"/>
                                          </p:val>
                                        </p:tav>
                                        <p:tav tm="100000">
                                          <p:val>
                                            <p:strVal val="#ppt_x"/>
                                          </p:val>
                                        </p:tav>
                                      </p:tavLst>
                                    </p:anim>
                                    <p:anim calcmode="lin" valueType="num">
                                      <p:cBhvr additive="base">
                                        <p:cTn id="1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5" grpId="0"/>
      <p:bldP spid="16" grpId="0" animBg="1"/>
      <p:bldP spid="17" grpId="0" animBg="1"/>
      <p:bldP spid="21" grpId="0"/>
      <p:bldP spid="22" grpId="0" animBg="1"/>
      <p:bldP spid="23" grpId="0" animBg="1"/>
      <p:bldP spid="25" grpId="0"/>
      <p:bldP spid="26" grpId="0"/>
      <p:bldP spid="27" grpId="0"/>
      <p:bldP spid="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p:txBody>
          <a:bodyPr/>
          <a:lstStyle/>
          <a:p>
            <a:r>
              <a:rPr lang="zh-CN" altLang="en-US" dirty="0"/>
              <a:t>计算调度</a:t>
            </a:r>
            <a:r>
              <a:rPr lang="en-US" altLang="zh-CN" dirty="0"/>
              <a:t>{</a:t>
            </a:r>
            <a:r>
              <a:rPr lang="en-US" altLang="zh-CN" i="1" dirty="0"/>
              <a:t>J</a:t>
            </a:r>
            <a:r>
              <a:rPr lang="en-US" altLang="zh-CN" baseline="-25000" dirty="0"/>
              <a:t>1</a:t>
            </a:r>
            <a:r>
              <a:rPr lang="en-US" altLang="zh-CN" dirty="0"/>
              <a:t>, </a:t>
            </a:r>
            <a:r>
              <a:rPr lang="en-US" altLang="zh-CN" i="1" dirty="0"/>
              <a:t>J</a:t>
            </a:r>
            <a:r>
              <a:rPr lang="en-US" altLang="zh-CN" baseline="-25000" dirty="0"/>
              <a:t>2</a:t>
            </a:r>
            <a:r>
              <a:rPr lang="en-US" altLang="zh-CN" dirty="0"/>
              <a:t>, …, </a:t>
            </a:r>
            <a:r>
              <a:rPr lang="en-US" altLang="zh-CN" i="1" dirty="0" err="1"/>
              <a:t>J</a:t>
            </a:r>
            <a:r>
              <a:rPr lang="en-US" altLang="zh-CN" i="1" baseline="-25000" dirty="0" err="1"/>
              <a:t>n</a:t>
            </a:r>
            <a:r>
              <a:rPr lang="en-US" altLang="zh-CN" dirty="0"/>
              <a:t>}</a:t>
            </a:r>
            <a:r>
              <a:rPr lang="zh-CN" altLang="en-US" dirty="0"/>
              <a:t>的等待时间</a:t>
            </a:r>
            <a:endParaRPr lang="en-US" altLang="zh-CN" dirty="0"/>
          </a:p>
          <a:p>
            <a:pPr lvl="1"/>
            <a:r>
              <a:rPr lang="zh-CN" altLang="en-US" dirty="0"/>
              <a:t>计算</a:t>
            </a:r>
            <a:r>
              <a:rPr lang="en-US" altLang="zh-CN" dirty="0"/>
              <a:t>B[</a:t>
            </a:r>
            <a:r>
              <a:rPr lang="en-US" altLang="zh-CN" i="1" dirty="0" err="1"/>
              <a:t>J</a:t>
            </a:r>
            <a:r>
              <a:rPr lang="en-US" altLang="zh-CN" i="1" baseline="-25000" dirty="0" err="1"/>
              <a:t>i</a:t>
            </a:r>
            <a:r>
              <a:rPr lang="en-US" altLang="zh-CN" dirty="0"/>
              <a:t>]</a:t>
            </a:r>
          </a:p>
          <a:p>
            <a:pPr lvl="2"/>
            <a:r>
              <a:rPr lang="zh-CN" altLang="en-US" dirty="0"/>
              <a:t>计算</a:t>
            </a:r>
            <a:r>
              <a:rPr lang="en-US" altLang="zh-CN" dirty="0"/>
              <a:t>A[</a:t>
            </a:r>
            <a:r>
              <a:rPr lang="en-US" altLang="zh-CN" i="1" dirty="0" err="1"/>
              <a:t>J</a:t>
            </a:r>
            <a:r>
              <a:rPr lang="en-US" altLang="zh-CN" i="1" baseline="-25000" dirty="0" err="1"/>
              <a:t>i</a:t>
            </a:r>
            <a:r>
              <a:rPr lang="en-US" altLang="zh-CN" dirty="0"/>
              <a:t>]=A[</a:t>
            </a:r>
            <a:r>
              <a:rPr lang="en-US" altLang="zh-CN" i="1" dirty="0"/>
              <a:t>J</a:t>
            </a:r>
            <a:r>
              <a:rPr lang="en-US" altLang="zh-CN" i="1" baseline="-25000" dirty="0"/>
              <a:t>i-1</a:t>
            </a:r>
            <a:r>
              <a:rPr lang="en-US" altLang="zh-CN" dirty="0"/>
              <a:t>] + a[</a:t>
            </a:r>
            <a:r>
              <a:rPr lang="en-US" altLang="zh-CN" i="1" dirty="0" err="1"/>
              <a:t>J</a:t>
            </a:r>
            <a:r>
              <a:rPr lang="en-US" altLang="zh-CN" i="1" baseline="-25000" dirty="0" err="1"/>
              <a:t>i</a:t>
            </a:r>
            <a:r>
              <a:rPr lang="en-US" altLang="zh-CN" dirty="0"/>
              <a:t>]</a:t>
            </a:r>
          </a:p>
          <a:p>
            <a:pPr lvl="2"/>
            <a:r>
              <a:rPr lang="zh-CN" altLang="en-US" dirty="0"/>
              <a:t>比较</a:t>
            </a:r>
            <a:r>
              <a:rPr lang="en-US" altLang="zh-CN" dirty="0"/>
              <a:t>A[</a:t>
            </a:r>
            <a:r>
              <a:rPr lang="en-US" altLang="zh-CN" i="1" dirty="0" err="1"/>
              <a:t>J</a:t>
            </a:r>
            <a:r>
              <a:rPr lang="en-US" altLang="zh-CN" i="1" baseline="-25000" dirty="0" err="1"/>
              <a:t>i</a:t>
            </a:r>
            <a:r>
              <a:rPr lang="en-US" altLang="zh-CN" dirty="0"/>
              <a:t>]</a:t>
            </a:r>
            <a:r>
              <a:rPr lang="zh-CN" altLang="en-US" dirty="0"/>
              <a:t>和</a:t>
            </a:r>
            <a:r>
              <a:rPr lang="en-US" altLang="zh-CN" dirty="0"/>
              <a:t>B[</a:t>
            </a:r>
            <a:r>
              <a:rPr lang="en-US" altLang="zh-CN" i="1" dirty="0" err="1"/>
              <a:t>J</a:t>
            </a:r>
            <a:r>
              <a:rPr lang="en-US" altLang="zh-CN" i="1" baseline="-25000" dirty="0" err="1"/>
              <a:t>i</a:t>
            </a:r>
            <a:r>
              <a:rPr lang="zh-CN" altLang="en-US" baseline="-25000" dirty="0"/>
              <a:t>－</a:t>
            </a:r>
            <a:r>
              <a:rPr lang="en-US" altLang="zh-CN" baseline="-25000" dirty="0"/>
              <a:t>1</a:t>
            </a:r>
            <a:r>
              <a:rPr lang="en-US" altLang="zh-CN" dirty="0"/>
              <a:t>]</a:t>
            </a:r>
          </a:p>
          <a:p>
            <a:pPr lvl="2"/>
            <a:r>
              <a:rPr lang="en-US" altLang="zh-CN" dirty="0"/>
              <a:t>B[</a:t>
            </a:r>
            <a:r>
              <a:rPr lang="en-US" altLang="zh-CN" i="1" dirty="0" err="1"/>
              <a:t>J</a:t>
            </a:r>
            <a:r>
              <a:rPr lang="en-US" altLang="zh-CN" i="1" baseline="-25000" dirty="0" err="1"/>
              <a:t>i</a:t>
            </a:r>
            <a:r>
              <a:rPr lang="en-US" altLang="zh-CN" dirty="0"/>
              <a:t>]</a:t>
            </a:r>
            <a:r>
              <a:rPr lang="zh-CN" altLang="en-US" dirty="0"/>
              <a:t>＝较大者 </a:t>
            </a:r>
            <a:r>
              <a:rPr lang="en-US" altLang="zh-CN" dirty="0"/>
              <a:t>+  b[</a:t>
            </a:r>
            <a:r>
              <a:rPr lang="en-US" altLang="zh-CN" i="1" dirty="0" err="1"/>
              <a:t>J</a:t>
            </a:r>
            <a:r>
              <a:rPr lang="en-US" altLang="zh-CN" i="1" baseline="-25000" dirty="0" err="1"/>
              <a:t>i</a:t>
            </a:r>
            <a:r>
              <a:rPr lang="en-US" altLang="zh-CN" dirty="0"/>
              <a:t>]</a:t>
            </a:r>
          </a:p>
          <a:p>
            <a:pPr lvl="1"/>
            <a:endParaRPr lang="zh-CN" altLang="en-US" dirty="0"/>
          </a:p>
        </p:txBody>
      </p:sp>
      <p:grpSp>
        <p:nvGrpSpPr>
          <p:cNvPr id="22" name="组合 21"/>
          <p:cNvGrpSpPr/>
          <p:nvPr/>
        </p:nvGrpSpPr>
        <p:grpSpPr>
          <a:xfrm>
            <a:off x="357158" y="3429000"/>
            <a:ext cx="7642029" cy="2757564"/>
            <a:chOff x="357158" y="3429000"/>
            <a:chExt cx="7642029" cy="2757564"/>
          </a:xfrm>
        </p:grpSpPr>
        <p:grpSp>
          <p:nvGrpSpPr>
            <p:cNvPr id="21" name="组合 20"/>
            <p:cNvGrpSpPr/>
            <p:nvPr/>
          </p:nvGrpSpPr>
          <p:grpSpPr>
            <a:xfrm>
              <a:off x="357158" y="3500438"/>
              <a:ext cx="7642029" cy="2686126"/>
              <a:chOff x="357158" y="3500438"/>
              <a:chExt cx="7642029" cy="2686126"/>
            </a:xfrm>
          </p:grpSpPr>
          <p:sp>
            <p:nvSpPr>
              <p:cNvPr id="4" name="TextBox 6"/>
              <p:cNvSpPr txBox="1"/>
              <p:nvPr/>
            </p:nvSpPr>
            <p:spPr>
              <a:xfrm>
                <a:off x="357158" y="3929066"/>
                <a:ext cx="612668"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M1</a:t>
                </a:r>
                <a:endParaRPr lang="zh-CN" altLang="en-US" sz="2400" dirty="0">
                  <a:latin typeface="Times New Roman" pitchFamily="18" charset="0"/>
                  <a:cs typeface="Times New Roman" pitchFamily="18" charset="0"/>
                </a:endParaRPr>
              </a:p>
            </p:txBody>
          </p:sp>
          <p:sp>
            <p:nvSpPr>
              <p:cNvPr id="5" name="TextBox 7"/>
              <p:cNvSpPr txBox="1"/>
              <p:nvPr/>
            </p:nvSpPr>
            <p:spPr>
              <a:xfrm>
                <a:off x="357158" y="4786322"/>
                <a:ext cx="612668"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M2</a:t>
                </a:r>
                <a:endParaRPr lang="zh-CN" altLang="en-US" sz="2400" dirty="0">
                  <a:latin typeface="Times New Roman" pitchFamily="18" charset="0"/>
                  <a:cs typeface="Times New Roman" pitchFamily="18" charset="0"/>
                </a:endParaRPr>
              </a:p>
            </p:txBody>
          </p:sp>
          <p:sp>
            <p:nvSpPr>
              <p:cNvPr id="6" name="矩形 5"/>
              <p:cNvSpPr/>
              <p:nvPr/>
            </p:nvSpPr>
            <p:spPr bwMode="auto">
              <a:xfrm>
                <a:off x="1142976" y="3929066"/>
                <a:ext cx="1428760"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7" name="矩形 6"/>
              <p:cNvSpPr/>
              <p:nvPr/>
            </p:nvSpPr>
            <p:spPr bwMode="auto">
              <a:xfrm>
                <a:off x="2571736" y="4857760"/>
                <a:ext cx="78581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1</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8" name="直接连接符 7"/>
              <p:cNvCxnSpPr/>
              <p:nvPr/>
            </p:nvCxnSpPr>
            <p:spPr bwMode="auto">
              <a:xfrm rot="5400000">
                <a:off x="2358216" y="4714884"/>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9" name="TextBox 14"/>
              <p:cNvSpPr txBox="1"/>
              <p:nvPr/>
            </p:nvSpPr>
            <p:spPr>
              <a:xfrm>
                <a:off x="2928926"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B[1]=3</a:t>
                </a:r>
                <a:endParaRPr lang="zh-CN" altLang="en-US" sz="2000" dirty="0">
                  <a:latin typeface="Times New Roman" pitchFamily="18" charset="0"/>
                  <a:cs typeface="Times New Roman" pitchFamily="18" charset="0"/>
                </a:endParaRPr>
              </a:p>
            </p:txBody>
          </p:sp>
          <p:sp>
            <p:nvSpPr>
              <p:cNvPr id="10" name="矩形 9"/>
              <p:cNvSpPr/>
              <p:nvPr/>
            </p:nvSpPr>
            <p:spPr bwMode="auto">
              <a:xfrm>
                <a:off x="2571736" y="3929066"/>
                <a:ext cx="1500198" cy="4286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3</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11" name="矩形 10"/>
              <p:cNvSpPr/>
              <p:nvPr/>
            </p:nvSpPr>
            <p:spPr bwMode="auto">
              <a:xfrm>
                <a:off x="4071934" y="4857760"/>
                <a:ext cx="2357454" cy="4286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3</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12" name="直接连接符 11"/>
              <p:cNvCxnSpPr/>
              <p:nvPr/>
            </p:nvCxnSpPr>
            <p:spPr bwMode="auto">
              <a:xfrm rot="5400000">
                <a:off x="5430050" y="4714090"/>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3" name="TextBox 20"/>
              <p:cNvSpPr txBox="1"/>
              <p:nvPr/>
            </p:nvSpPr>
            <p:spPr>
              <a:xfrm>
                <a:off x="6000760"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B[3]=7</a:t>
                </a:r>
                <a:endParaRPr lang="zh-CN" altLang="en-US" sz="2000" dirty="0">
                  <a:latin typeface="Times New Roman" pitchFamily="18" charset="0"/>
                  <a:cs typeface="Times New Roman" pitchFamily="18" charset="0"/>
                </a:endParaRPr>
              </a:p>
            </p:txBody>
          </p:sp>
          <p:sp>
            <p:nvSpPr>
              <p:cNvPr id="14" name="矩形 13"/>
              <p:cNvSpPr/>
              <p:nvPr/>
            </p:nvSpPr>
            <p:spPr bwMode="auto">
              <a:xfrm>
                <a:off x="4071934" y="3929066"/>
                <a:ext cx="2357454"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2</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sp>
            <p:nvSpPr>
              <p:cNvPr id="15" name="矩形 14"/>
              <p:cNvSpPr/>
              <p:nvPr/>
            </p:nvSpPr>
            <p:spPr bwMode="auto">
              <a:xfrm>
                <a:off x="6429388" y="4857760"/>
                <a:ext cx="785818"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Job</a:t>
                </a:r>
                <a:r>
                  <a:rPr kumimoji="0" lang="en-US" altLang="zh-CN" sz="2400" b="0" i="0" u="none" strike="noStrike" cap="none" normalizeH="0" dirty="0">
                    <a:ln>
                      <a:noFill/>
                    </a:ln>
                    <a:solidFill>
                      <a:schemeClr val="tx1"/>
                    </a:solidFill>
                    <a:effectLst/>
                    <a:latin typeface="Times New Roman" pitchFamily="18" charset="0"/>
                    <a:ea typeface="宋体" charset="-122"/>
                  </a:rPr>
                  <a:t> 2</a:t>
                </a:r>
                <a:endParaRPr kumimoji="0" lang="zh-CN" altLang="en-US" sz="2400" b="0" i="0" u="none" strike="noStrike" cap="none" normalizeH="0" baseline="0" dirty="0">
                  <a:ln>
                    <a:noFill/>
                  </a:ln>
                  <a:solidFill>
                    <a:schemeClr val="tx1"/>
                  </a:solidFill>
                  <a:effectLst/>
                  <a:latin typeface="Times New Roman" pitchFamily="18" charset="0"/>
                  <a:ea typeface="宋体" charset="-122"/>
                </a:endParaRPr>
              </a:p>
            </p:txBody>
          </p:sp>
          <p:cxnSp>
            <p:nvCxnSpPr>
              <p:cNvPr id="16" name="直接连接符 15"/>
              <p:cNvCxnSpPr/>
              <p:nvPr/>
            </p:nvCxnSpPr>
            <p:spPr bwMode="auto">
              <a:xfrm rot="5400000">
                <a:off x="6215868" y="4714090"/>
                <a:ext cx="1999470" cy="794"/>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7" name="TextBox 24"/>
              <p:cNvSpPr txBox="1"/>
              <p:nvPr/>
            </p:nvSpPr>
            <p:spPr>
              <a:xfrm>
                <a:off x="7072330" y="5786454"/>
                <a:ext cx="926857"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B[2]=8</a:t>
                </a:r>
                <a:endParaRPr lang="zh-CN" altLang="en-US" sz="2000" dirty="0">
                  <a:latin typeface="Times New Roman" pitchFamily="18" charset="0"/>
                  <a:cs typeface="Times New Roman" pitchFamily="18" charset="0"/>
                </a:endParaRPr>
              </a:p>
            </p:txBody>
          </p:sp>
          <p:sp>
            <p:nvSpPr>
              <p:cNvPr id="18" name="TextBox 25"/>
              <p:cNvSpPr txBox="1"/>
              <p:nvPr/>
            </p:nvSpPr>
            <p:spPr>
              <a:xfrm>
                <a:off x="2143108" y="3500438"/>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A[1]=2</a:t>
                </a:r>
                <a:endParaRPr lang="zh-CN" altLang="en-US" sz="2000" dirty="0">
                  <a:latin typeface="Times New Roman" pitchFamily="18" charset="0"/>
                  <a:cs typeface="Times New Roman" pitchFamily="18" charset="0"/>
                </a:endParaRPr>
              </a:p>
            </p:txBody>
          </p:sp>
          <p:sp>
            <p:nvSpPr>
              <p:cNvPr id="19" name="TextBox 26"/>
              <p:cNvSpPr txBox="1"/>
              <p:nvPr/>
            </p:nvSpPr>
            <p:spPr>
              <a:xfrm>
                <a:off x="3643306" y="3500438"/>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A[3]=4</a:t>
                </a:r>
                <a:endParaRPr lang="zh-CN" altLang="en-US" sz="2000" dirty="0">
                  <a:latin typeface="Times New Roman" pitchFamily="18" charset="0"/>
                  <a:cs typeface="Times New Roman" pitchFamily="18" charset="0"/>
                </a:endParaRPr>
              </a:p>
            </p:txBody>
          </p:sp>
        </p:grpSp>
        <p:sp>
          <p:nvSpPr>
            <p:cNvPr id="20" name="TextBox 27"/>
            <p:cNvSpPr txBox="1"/>
            <p:nvPr/>
          </p:nvSpPr>
          <p:spPr>
            <a:xfrm>
              <a:off x="5929322" y="3429000"/>
              <a:ext cx="941283" cy="400110"/>
            </a:xfrm>
            <a:prstGeom prst="rect">
              <a:avLst/>
            </a:prstGeom>
            <a:noFill/>
          </p:spPr>
          <p:txBody>
            <a:bodyPr wrap="none" rtlCol="0">
              <a:spAutoFit/>
            </a:bodyPr>
            <a:lstStyle/>
            <a:p>
              <a:r>
                <a:rPr lang="en-US" altLang="zh-CN" sz="2000" dirty="0">
                  <a:latin typeface="Times New Roman" pitchFamily="18" charset="0"/>
                  <a:cs typeface="Times New Roman" pitchFamily="18" charset="0"/>
                </a:rPr>
                <a:t>A[2]=7</a:t>
              </a:r>
              <a:endParaRPr lang="zh-CN" altLang="en-US" sz="2000" dirty="0">
                <a:latin typeface="Times New Roman" pitchFamily="18" charset="0"/>
                <a:cs typeface="Times New Roman" pitchFamily="18" charset="0"/>
              </a:endParaRP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p:txBody>
          <a:bodyPr/>
          <a:lstStyle/>
          <a:p>
            <a:r>
              <a:rPr lang="zh-CN" altLang="en-US" dirty="0"/>
              <a:t>解空间树</a:t>
            </a:r>
            <a:endParaRPr lang="en-US" altLang="zh-CN" dirty="0"/>
          </a:p>
          <a:p>
            <a:pPr lvl="1"/>
            <a:r>
              <a:rPr lang="zh-CN" altLang="en-US" dirty="0"/>
              <a:t>排列树</a:t>
            </a:r>
          </a:p>
        </p:txBody>
      </p:sp>
      <p:grpSp>
        <p:nvGrpSpPr>
          <p:cNvPr id="59" name="Group 64"/>
          <p:cNvGrpSpPr>
            <a:grpSpLocks/>
          </p:cNvGrpSpPr>
          <p:nvPr/>
        </p:nvGrpSpPr>
        <p:grpSpPr bwMode="auto">
          <a:xfrm>
            <a:off x="1857356" y="2643182"/>
            <a:ext cx="4537075" cy="3168650"/>
            <a:chOff x="1383" y="1344"/>
            <a:chExt cx="2858" cy="1996"/>
          </a:xfrm>
        </p:grpSpPr>
        <p:sp>
          <p:nvSpPr>
            <p:cNvPr id="60" name="AutoShape 8"/>
            <p:cNvSpPr>
              <a:spLocks noChangeAspect="1" noChangeArrowheads="1"/>
            </p:cNvSpPr>
            <p:nvPr/>
          </p:nvSpPr>
          <p:spPr bwMode="auto">
            <a:xfrm>
              <a:off x="1383" y="1344"/>
              <a:ext cx="2858" cy="1752"/>
            </a:xfrm>
            <a:prstGeom prst="rect">
              <a:avLst/>
            </a:prstGeom>
            <a:noFill/>
            <a:ln w="9525">
              <a:noFill/>
              <a:miter lim="800000"/>
              <a:headEnd/>
              <a:tailEnd/>
            </a:ln>
          </p:spPr>
          <p:txBody>
            <a:bodyPr/>
            <a:lstStyle/>
            <a:p>
              <a:endParaRPr lang="zh-CN" altLang="en-US"/>
            </a:p>
          </p:txBody>
        </p:sp>
        <p:grpSp>
          <p:nvGrpSpPr>
            <p:cNvPr id="61" name="Group 58"/>
            <p:cNvGrpSpPr>
              <a:grpSpLocks/>
            </p:cNvGrpSpPr>
            <p:nvPr/>
          </p:nvGrpSpPr>
          <p:grpSpPr bwMode="auto">
            <a:xfrm>
              <a:off x="1383" y="1372"/>
              <a:ext cx="2858" cy="1724"/>
              <a:chOff x="1383" y="1372"/>
              <a:chExt cx="2858" cy="1724"/>
            </a:xfrm>
          </p:grpSpPr>
          <p:sp>
            <p:nvSpPr>
              <p:cNvPr id="68" name="Oval 9"/>
              <p:cNvSpPr>
                <a:spLocks noChangeArrowheads="1"/>
              </p:cNvSpPr>
              <p:nvPr/>
            </p:nvSpPr>
            <p:spPr bwMode="auto">
              <a:xfrm>
                <a:off x="2653" y="1372"/>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dirty="0">
                    <a:solidFill>
                      <a:srgbClr val="0000FF"/>
                    </a:solidFill>
                    <a:latin typeface="Arial" charset="0"/>
                  </a:rPr>
                  <a:t>B</a:t>
                </a:r>
                <a:endParaRPr lang="en-US" altLang="zh-CN" b="0" dirty="0"/>
              </a:p>
            </p:txBody>
          </p:sp>
          <p:sp>
            <p:nvSpPr>
              <p:cNvPr id="69" name="Oval 10"/>
              <p:cNvSpPr>
                <a:spLocks noChangeArrowheads="1"/>
              </p:cNvSpPr>
              <p:nvPr/>
            </p:nvSpPr>
            <p:spPr bwMode="auto">
              <a:xfrm>
                <a:off x="1701" y="1870"/>
                <a:ext cx="318" cy="318"/>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C</a:t>
                </a:r>
                <a:endParaRPr lang="en-US" altLang="zh-CN" b="0"/>
              </a:p>
            </p:txBody>
          </p:sp>
          <p:sp>
            <p:nvSpPr>
              <p:cNvPr id="70" name="Line 11"/>
              <p:cNvSpPr>
                <a:spLocks noChangeShapeType="1"/>
              </p:cNvSpPr>
              <p:nvPr/>
            </p:nvSpPr>
            <p:spPr bwMode="auto">
              <a:xfrm flipH="1">
                <a:off x="1927" y="1598"/>
                <a:ext cx="772" cy="318"/>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71" name="Rectangle 12"/>
              <p:cNvSpPr>
                <a:spLocks noChangeArrowheads="1"/>
              </p:cNvSpPr>
              <p:nvPr/>
            </p:nvSpPr>
            <p:spPr bwMode="auto">
              <a:xfrm>
                <a:off x="2200" y="155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1</a:t>
                </a:r>
                <a:endParaRPr lang="en-US" altLang="zh-CN" b="0"/>
              </a:p>
            </p:txBody>
          </p:sp>
          <p:sp>
            <p:nvSpPr>
              <p:cNvPr id="72" name="Oval 13"/>
              <p:cNvSpPr>
                <a:spLocks noChangeArrowheads="1"/>
              </p:cNvSpPr>
              <p:nvPr/>
            </p:nvSpPr>
            <p:spPr bwMode="auto">
              <a:xfrm>
                <a:off x="1428"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F</a:t>
                </a:r>
                <a:endParaRPr lang="en-US" altLang="zh-CN" b="0"/>
              </a:p>
            </p:txBody>
          </p:sp>
          <p:sp>
            <p:nvSpPr>
              <p:cNvPr id="73" name="Line 14"/>
              <p:cNvSpPr>
                <a:spLocks noChangeShapeType="1"/>
              </p:cNvSpPr>
              <p:nvPr/>
            </p:nvSpPr>
            <p:spPr bwMode="auto">
              <a:xfrm flipH="1">
                <a:off x="1610" y="2144"/>
                <a:ext cx="136"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74" name="Rectangle 15"/>
              <p:cNvSpPr>
                <a:spLocks noChangeArrowheads="1"/>
              </p:cNvSpPr>
              <p:nvPr/>
            </p:nvSpPr>
            <p:spPr bwMode="auto">
              <a:xfrm>
                <a:off x="1520"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2</a:t>
                </a:r>
                <a:endParaRPr lang="en-US" altLang="zh-CN" b="0"/>
              </a:p>
            </p:txBody>
          </p:sp>
          <p:sp>
            <p:nvSpPr>
              <p:cNvPr id="75" name="Oval 16"/>
              <p:cNvSpPr>
                <a:spLocks noChangeArrowheads="1"/>
              </p:cNvSpPr>
              <p:nvPr/>
            </p:nvSpPr>
            <p:spPr bwMode="auto">
              <a:xfrm>
                <a:off x="1428"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L</a:t>
                </a:r>
                <a:endParaRPr lang="en-US" altLang="zh-CN" b="0"/>
              </a:p>
            </p:txBody>
          </p:sp>
          <p:sp>
            <p:nvSpPr>
              <p:cNvPr id="76" name="Line 17"/>
              <p:cNvSpPr>
                <a:spLocks noChangeShapeType="1"/>
              </p:cNvSpPr>
              <p:nvPr/>
            </p:nvSpPr>
            <p:spPr bwMode="auto">
              <a:xfrm>
                <a:off x="1563"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77" name="Rectangle 18"/>
              <p:cNvSpPr>
                <a:spLocks noChangeArrowheads="1"/>
              </p:cNvSpPr>
              <p:nvPr/>
            </p:nvSpPr>
            <p:spPr bwMode="auto">
              <a:xfrm>
                <a:off x="1383"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3</a:t>
                </a:r>
                <a:endParaRPr lang="en-US" altLang="zh-CN" b="0"/>
              </a:p>
            </p:txBody>
          </p:sp>
          <p:sp>
            <p:nvSpPr>
              <p:cNvPr id="78" name="Oval 19"/>
              <p:cNvSpPr>
                <a:spLocks noChangeArrowheads="1"/>
              </p:cNvSpPr>
              <p:nvPr/>
            </p:nvSpPr>
            <p:spPr bwMode="auto">
              <a:xfrm>
                <a:off x="1973"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G</a:t>
                </a:r>
                <a:endParaRPr lang="en-US" altLang="zh-CN" b="0"/>
              </a:p>
            </p:txBody>
          </p:sp>
          <p:sp>
            <p:nvSpPr>
              <p:cNvPr id="79" name="Line 20"/>
              <p:cNvSpPr>
                <a:spLocks noChangeShapeType="1"/>
              </p:cNvSpPr>
              <p:nvPr/>
            </p:nvSpPr>
            <p:spPr bwMode="auto">
              <a:xfrm>
                <a:off x="1927" y="2144"/>
                <a:ext cx="182"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80" name="Rectangle 21"/>
              <p:cNvSpPr>
                <a:spLocks noChangeArrowheads="1"/>
              </p:cNvSpPr>
              <p:nvPr/>
            </p:nvSpPr>
            <p:spPr bwMode="auto">
              <a:xfrm>
                <a:off x="2018"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3</a:t>
                </a:r>
                <a:endParaRPr lang="en-US" altLang="zh-CN" b="0"/>
              </a:p>
            </p:txBody>
          </p:sp>
          <p:sp>
            <p:nvSpPr>
              <p:cNvPr id="81" name="Oval 22"/>
              <p:cNvSpPr>
                <a:spLocks noChangeArrowheads="1"/>
              </p:cNvSpPr>
              <p:nvPr/>
            </p:nvSpPr>
            <p:spPr bwMode="auto">
              <a:xfrm>
                <a:off x="1973"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M</a:t>
                </a:r>
                <a:endParaRPr lang="en-US" altLang="zh-CN" b="0"/>
              </a:p>
            </p:txBody>
          </p:sp>
          <p:sp>
            <p:nvSpPr>
              <p:cNvPr id="82" name="Line 23"/>
              <p:cNvSpPr>
                <a:spLocks noChangeShapeType="1"/>
              </p:cNvSpPr>
              <p:nvPr/>
            </p:nvSpPr>
            <p:spPr bwMode="auto">
              <a:xfrm>
                <a:off x="2108"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83" name="Rectangle 24"/>
              <p:cNvSpPr>
                <a:spLocks noChangeArrowheads="1"/>
              </p:cNvSpPr>
              <p:nvPr/>
            </p:nvSpPr>
            <p:spPr bwMode="auto">
              <a:xfrm>
                <a:off x="2109"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2</a:t>
                </a:r>
                <a:endParaRPr lang="en-US" altLang="zh-CN" b="0"/>
              </a:p>
            </p:txBody>
          </p:sp>
          <p:sp>
            <p:nvSpPr>
              <p:cNvPr id="84" name="Oval 25"/>
              <p:cNvSpPr>
                <a:spLocks noChangeArrowheads="1"/>
              </p:cNvSpPr>
              <p:nvPr/>
            </p:nvSpPr>
            <p:spPr bwMode="auto">
              <a:xfrm>
                <a:off x="2653" y="1870"/>
                <a:ext cx="318" cy="318"/>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D</a:t>
                </a:r>
                <a:endParaRPr lang="en-US" altLang="zh-CN" b="0"/>
              </a:p>
            </p:txBody>
          </p:sp>
          <p:sp>
            <p:nvSpPr>
              <p:cNvPr id="85" name="Oval 26"/>
              <p:cNvSpPr>
                <a:spLocks noChangeArrowheads="1"/>
              </p:cNvSpPr>
              <p:nvPr/>
            </p:nvSpPr>
            <p:spPr bwMode="auto">
              <a:xfrm>
                <a:off x="2380"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H</a:t>
                </a:r>
                <a:endParaRPr lang="en-US" altLang="zh-CN" b="0"/>
              </a:p>
            </p:txBody>
          </p:sp>
          <p:sp>
            <p:nvSpPr>
              <p:cNvPr id="86" name="Line 27"/>
              <p:cNvSpPr>
                <a:spLocks noChangeShapeType="1"/>
              </p:cNvSpPr>
              <p:nvPr/>
            </p:nvSpPr>
            <p:spPr bwMode="auto">
              <a:xfrm flipH="1">
                <a:off x="2562" y="2144"/>
                <a:ext cx="136"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87" name="Rectangle 28"/>
              <p:cNvSpPr>
                <a:spLocks noChangeArrowheads="1"/>
              </p:cNvSpPr>
              <p:nvPr/>
            </p:nvSpPr>
            <p:spPr bwMode="auto">
              <a:xfrm>
                <a:off x="2472"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1</a:t>
                </a:r>
                <a:endParaRPr lang="en-US" altLang="zh-CN" b="0"/>
              </a:p>
            </p:txBody>
          </p:sp>
          <p:sp>
            <p:nvSpPr>
              <p:cNvPr id="88" name="Oval 29"/>
              <p:cNvSpPr>
                <a:spLocks noChangeArrowheads="1"/>
              </p:cNvSpPr>
              <p:nvPr/>
            </p:nvSpPr>
            <p:spPr bwMode="auto">
              <a:xfrm>
                <a:off x="2380"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N</a:t>
                </a:r>
                <a:endParaRPr lang="en-US" altLang="zh-CN" b="0"/>
              </a:p>
            </p:txBody>
          </p:sp>
          <p:sp>
            <p:nvSpPr>
              <p:cNvPr id="89" name="Line 30"/>
              <p:cNvSpPr>
                <a:spLocks noChangeShapeType="1"/>
              </p:cNvSpPr>
              <p:nvPr/>
            </p:nvSpPr>
            <p:spPr bwMode="auto">
              <a:xfrm>
                <a:off x="2515"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90" name="Rectangle 31"/>
              <p:cNvSpPr>
                <a:spLocks noChangeArrowheads="1"/>
              </p:cNvSpPr>
              <p:nvPr/>
            </p:nvSpPr>
            <p:spPr bwMode="auto">
              <a:xfrm>
                <a:off x="2335"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3</a:t>
                </a:r>
                <a:endParaRPr lang="en-US" altLang="zh-CN" b="0"/>
              </a:p>
            </p:txBody>
          </p:sp>
          <p:sp>
            <p:nvSpPr>
              <p:cNvPr id="91" name="Oval 32"/>
              <p:cNvSpPr>
                <a:spLocks noChangeArrowheads="1"/>
              </p:cNvSpPr>
              <p:nvPr/>
            </p:nvSpPr>
            <p:spPr bwMode="auto">
              <a:xfrm>
                <a:off x="2925"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I</a:t>
                </a:r>
                <a:endParaRPr lang="en-US" altLang="zh-CN" b="0"/>
              </a:p>
            </p:txBody>
          </p:sp>
          <p:sp>
            <p:nvSpPr>
              <p:cNvPr id="92" name="Line 33"/>
              <p:cNvSpPr>
                <a:spLocks noChangeShapeType="1"/>
              </p:cNvSpPr>
              <p:nvPr/>
            </p:nvSpPr>
            <p:spPr bwMode="auto">
              <a:xfrm>
                <a:off x="2879" y="2144"/>
                <a:ext cx="182"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93" name="Rectangle 34"/>
              <p:cNvSpPr>
                <a:spLocks noChangeArrowheads="1"/>
              </p:cNvSpPr>
              <p:nvPr/>
            </p:nvSpPr>
            <p:spPr bwMode="auto">
              <a:xfrm>
                <a:off x="2971"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3</a:t>
                </a:r>
                <a:endParaRPr lang="en-US" altLang="zh-CN" b="0"/>
              </a:p>
            </p:txBody>
          </p:sp>
          <p:sp>
            <p:nvSpPr>
              <p:cNvPr id="94" name="Oval 35"/>
              <p:cNvSpPr>
                <a:spLocks noChangeArrowheads="1"/>
              </p:cNvSpPr>
              <p:nvPr/>
            </p:nvSpPr>
            <p:spPr bwMode="auto">
              <a:xfrm>
                <a:off x="2925"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O</a:t>
                </a:r>
                <a:endParaRPr lang="en-US" altLang="zh-CN" b="0"/>
              </a:p>
            </p:txBody>
          </p:sp>
          <p:sp>
            <p:nvSpPr>
              <p:cNvPr id="95" name="Line 36"/>
              <p:cNvSpPr>
                <a:spLocks noChangeShapeType="1"/>
              </p:cNvSpPr>
              <p:nvPr/>
            </p:nvSpPr>
            <p:spPr bwMode="auto">
              <a:xfrm>
                <a:off x="3060"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96" name="Rectangle 37"/>
              <p:cNvSpPr>
                <a:spLocks noChangeArrowheads="1"/>
              </p:cNvSpPr>
              <p:nvPr/>
            </p:nvSpPr>
            <p:spPr bwMode="auto">
              <a:xfrm>
                <a:off x="3061"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1</a:t>
                </a:r>
                <a:endParaRPr lang="en-US" altLang="zh-CN" b="0"/>
              </a:p>
            </p:txBody>
          </p:sp>
          <p:sp>
            <p:nvSpPr>
              <p:cNvPr id="97" name="Oval 38"/>
              <p:cNvSpPr>
                <a:spLocks noChangeArrowheads="1"/>
              </p:cNvSpPr>
              <p:nvPr/>
            </p:nvSpPr>
            <p:spPr bwMode="auto">
              <a:xfrm>
                <a:off x="3651" y="1870"/>
                <a:ext cx="318" cy="318"/>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E</a:t>
                </a:r>
                <a:endParaRPr lang="en-US" altLang="zh-CN" b="0"/>
              </a:p>
            </p:txBody>
          </p:sp>
          <p:sp>
            <p:nvSpPr>
              <p:cNvPr id="98" name="Oval 39"/>
              <p:cNvSpPr>
                <a:spLocks noChangeArrowheads="1"/>
              </p:cNvSpPr>
              <p:nvPr/>
            </p:nvSpPr>
            <p:spPr bwMode="auto">
              <a:xfrm>
                <a:off x="3378"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J</a:t>
                </a:r>
                <a:endParaRPr lang="en-US" altLang="zh-CN" b="0"/>
              </a:p>
            </p:txBody>
          </p:sp>
          <p:sp>
            <p:nvSpPr>
              <p:cNvPr id="99" name="Line 40"/>
              <p:cNvSpPr>
                <a:spLocks noChangeShapeType="1"/>
              </p:cNvSpPr>
              <p:nvPr/>
            </p:nvSpPr>
            <p:spPr bwMode="auto">
              <a:xfrm flipH="1">
                <a:off x="3560" y="2144"/>
                <a:ext cx="136"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00" name="Rectangle 41"/>
              <p:cNvSpPr>
                <a:spLocks noChangeArrowheads="1"/>
              </p:cNvSpPr>
              <p:nvPr/>
            </p:nvSpPr>
            <p:spPr bwMode="auto">
              <a:xfrm>
                <a:off x="3470"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1</a:t>
                </a:r>
                <a:endParaRPr lang="en-US" altLang="zh-CN" b="0"/>
              </a:p>
            </p:txBody>
          </p:sp>
          <p:sp>
            <p:nvSpPr>
              <p:cNvPr id="101" name="Oval 42"/>
              <p:cNvSpPr>
                <a:spLocks noChangeArrowheads="1"/>
              </p:cNvSpPr>
              <p:nvPr/>
            </p:nvSpPr>
            <p:spPr bwMode="auto">
              <a:xfrm>
                <a:off x="3378"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P</a:t>
                </a:r>
                <a:endParaRPr lang="en-US" altLang="zh-CN" b="0"/>
              </a:p>
            </p:txBody>
          </p:sp>
          <p:sp>
            <p:nvSpPr>
              <p:cNvPr id="102" name="Line 43"/>
              <p:cNvSpPr>
                <a:spLocks noChangeShapeType="1"/>
              </p:cNvSpPr>
              <p:nvPr/>
            </p:nvSpPr>
            <p:spPr bwMode="auto">
              <a:xfrm>
                <a:off x="3513"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03" name="Rectangle 44"/>
              <p:cNvSpPr>
                <a:spLocks noChangeArrowheads="1"/>
              </p:cNvSpPr>
              <p:nvPr/>
            </p:nvSpPr>
            <p:spPr bwMode="auto">
              <a:xfrm>
                <a:off x="3333"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2</a:t>
                </a:r>
                <a:endParaRPr lang="en-US" altLang="zh-CN" b="0"/>
              </a:p>
            </p:txBody>
          </p:sp>
          <p:sp>
            <p:nvSpPr>
              <p:cNvPr id="104" name="Oval 45"/>
              <p:cNvSpPr>
                <a:spLocks noChangeArrowheads="1"/>
              </p:cNvSpPr>
              <p:nvPr/>
            </p:nvSpPr>
            <p:spPr bwMode="auto">
              <a:xfrm>
                <a:off x="3923" y="2280"/>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K</a:t>
                </a:r>
                <a:endParaRPr lang="en-US" altLang="zh-CN" b="0"/>
              </a:p>
            </p:txBody>
          </p:sp>
          <p:sp>
            <p:nvSpPr>
              <p:cNvPr id="105" name="Line 46"/>
              <p:cNvSpPr>
                <a:spLocks noChangeShapeType="1"/>
              </p:cNvSpPr>
              <p:nvPr/>
            </p:nvSpPr>
            <p:spPr bwMode="auto">
              <a:xfrm>
                <a:off x="3877" y="2144"/>
                <a:ext cx="182" cy="136"/>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06" name="Rectangle 47"/>
              <p:cNvSpPr>
                <a:spLocks noChangeArrowheads="1"/>
              </p:cNvSpPr>
              <p:nvPr/>
            </p:nvSpPr>
            <p:spPr bwMode="auto">
              <a:xfrm>
                <a:off x="3968" y="2052"/>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2</a:t>
                </a:r>
                <a:endParaRPr lang="en-US" altLang="zh-CN" b="0"/>
              </a:p>
            </p:txBody>
          </p:sp>
          <p:sp>
            <p:nvSpPr>
              <p:cNvPr id="107" name="Oval 48"/>
              <p:cNvSpPr>
                <a:spLocks noChangeArrowheads="1"/>
              </p:cNvSpPr>
              <p:nvPr/>
            </p:nvSpPr>
            <p:spPr bwMode="auto">
              <a:xfrm>
                <a:off x="3923" y="2779"/>
                <a:ext cx="318" cy="317"/>
              </a:xfrm>
              <a:prstGeom prst="ellipse">
                <a:avLst/>
              </a:prstGeom>
              <a:solidFill>
                <a:srgbClr val="CCFFCC"/>
              </a:solidFill>
              <a:ln w="12700">
                <a:solidFill>
                  <a:srgbClr val="800080"/>
                </a:solidFill>
                <a:round/>
                <a:headEnd type="none" w="sm" len="sm"/>
                <a:tailEnd type="none" w="sm" len="sm"/>
              </a:ln>
              <a:effectLst/>
            </p:spPr>
            <p:txBody>
              <a:bodyPr lIns="0" tIns="0" rIns="0" bIns="0" anchor="ctr"/>
              <a:lstStyle/>
              <a:p>
                <a:pPr algn="ctr"/>
                <a:r>
                  <a:rPr lang="en-US" altLang="zh-CN" sz="2400">
                    <a:solidFill>
                      <a:srgbClr val="0000FF"/>
                    </a:solidFill>
                    <a:latin typeface="Arial" charset="0"/>
                  </a:rPr>
                  <a:t>Q</a:t>
                </a:r>
                <a:endParaRPr lang="en-US" altLang="zh-CN" b="0"/>
              </a:p>
            </p:txBody>
          </p:sp>
          <p:sp>
            <p:nvSpPr>
              <p:cNvPr id="108" name="Line 49"/>
              <p:cNvSpPr>
                <a:spLocks noChangeShapeType="1"/>
              </p:cNvSpPr>
              <p:nvPr/>
            </p:nvSpPr>
            <p:spPr bwMode="auto">
              <a:xfrm>
                <a:off x="4058" y="2597"/>
                <a:ext cx="1" cy="18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09" name="Rectangle 50"/>
              <p:cNvSpPr>
                <a:spLocks noChangeArrowheads="1"/>
              </p:cNvSpPr>
              <p:nvPr/>
            </p:nvSpPr>
            <p:spPr bwMode="auto">
              <a:xfrm>
                <a:off x="4059" y="255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1</a:t>
                </a:r>
                <a:endParaRPr lang="en-US" altLang="zh-CN" b="0"/>
              </a:p>
            </p:txBody>
          </p:sp>
          <p:sp>
            <p:nvSpPr>
              <p:cNvPr id="110" name="Line 51"/>
              <p:cNvSpPr>
                <a:spLocks noChangeShapeType="1"/>
              </p:cNvSpPr>
              <p:nvPr/>
            </p:nvSpPr>
            <p:spPr bwMode="auto">
              <a:xfrm flipH="1">
                <a:off x="2789" y="1689"/>
                <a:ext cx="1" cy="181"/>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11" name="Rectangle 52"/>
              <p:cNvSpPr>
                <a:spLocks noChangeArrowheads="1"/>
              </p:cNvSpPr>
              <p:nvPr/>
            </p:nvSpPr>
            <p:spPr bwMode="auto">
              <a:xfrm>
                <a:off x="2789" y="1644"/>
                <a:ext cx="181" cy="228"/>
              </a:xfrm>
              <a:prstGeom prst="rect">
                <a:avLst/>
              </a:prstGeom>
              <a:noFill/>
              <a:ln w="12700">
                <a:noFill/>
                <a:miter lim="800000"/>
                <a:headEnd type="none" w="sm" len="sm"/>
                <a:tailEnd type="none" w="sm" len="sm"/>
              </a:ln>
              <a:effectLst/>
            </p:spPr>
            <p:txBody>
              <a:bodyPr lIns="0" tIns="0" rIns="0" bIns="0" anchor="ctr"/>
              <a:lstStyle/>
              <a:p>
                <a:pPr algn="ctr"/>
                <a:r>
                  <a:rPr lang="en-US" altLang="zh-CN" sz="2000" dirty="0">
                    <a:solidFill>
                      <a:srgbClr val="000066"/>
                    </a:solidFill>
                    <a:latin typeface="Arial" charset="0"/>
                  </a:rPr>
                  <a:t>2</a:t>
                </a:r>
                <a:endParaRPr lang="en-US" altLang="zh-CN" b="0" dirty="0"/>
              </a:p>
            </p:txBody>
          </p:sp>
          <p:sp>
            <p:nvSpPr>
              <p:cNvPr id="112" name="Line 53"/>
              <p:cNvSpPr>
                <a:spLocks noChangeShapeType="1"/>
              </p:cNvSpPr>
              <p:nvPr/>
            </p:nvSpPr>
            <p:spPr bwMode="auto">
              <a:xfrm>
                <a:off x="2926" y="1598"/>
                <a:ext cx="816" cy="272"/>
              </a:xfrm>
              <a:prstGeom prst="line">
                <a:avLst/>
              </a:prstGeom>
              <a:noFill/>
              <a:ln w="38100">
                <a:solidFill>
                  <a:srgbClr val="CC0000"/>
                </a:solidFill>
                <a:round/>
                <a:headEnd type="none" w="sm" len="sm"/>
                <a:tailEnd type="none" w="sm" len="sm"/>
              </a:ln>
              <a:effectLst/>
            </p:spPr>
            <p:txBody>
              <a:bodyPr/>
              <a:lstStyle/>
              <a:p>
                <a:endParaRPr lang="zh-CN" altLang="en-US"/>
              </a:p>
            </p:txBody>
          </p:sp>
          <p:sp>
            <p:nvSpPr>
              <p:cNvPr id="113" name="Rectangle 54"/>
              <p:cNvSpPr>
                <a:spLocks noChangeArrowheads="1"/>
              </p:cNvSpPr>
              <p:nvPr/>
            </p:nvSpPr>
            <p:spPr bwMode="auto">
              <a:xfrm>
                <a:off x="3289" y="155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000066"/>
                    </a:solidFill>
                    <a:latin typeface="Arial" charset="0"/>
                  </a:rPr>
                  <a:t>3</a:t>
                </a:r>
                <a:endParaRPr lang="en-US" altLang="zh-CN" b="0"/>
              </a:p>
            </p:txBody>
          </p:sp>
        </p:grpSp>
        <p:sp>
          <p:nvSpPr>
            <p:cNvPr id="62" name="Rectangle 57"/>
            <p:cNvSpPr>
              <a:spLocks noChangeArrowheads="1"/>
            </p:cNvSpPr>
            <p:nvPr/>
          </p:nvSpPr>
          <p:spPr bwMode="auto">
            <a:xfrm>
              <a:off x="1474" y="311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19</a:t>
              </a:r>
            </a:p>
          </p:txBody>
        </p:sp>
        <p:sp>
          <p:nvSpPr>
            <p:cNvPr id="63" name="Rectangle 59"/>
            <p:cNvSpPr>
              <a:spLocks noChangeArrowheads="1"/>
            </p:cNvSpPr>
            <p:nvPr/>
          </p:nvSpPr>
          <p:spPr bwMode="auto">
            <a:xfrm>
              <a:off x="2018" y="3112"/>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18</a:t>
              </a:r>
            </a:p>
          </p:txBody>
        </p:sp>
        <p:sp>
          <p:nvSpPr>
            <p:cNvPr id="64" name="Rectangle 60"/>
            <p:cNvSpPr>
              <a:spLocks noChangeArrowheads="1"/>
            </p:cNvSpPr>
            <p:nvPr/>
          </p:nvSpPr>
          <p:spPr bwMode="auto">
            <a:xfrm>
              <a:off x="2472" y="311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20</a:t>
              </a:r>
            </a:p>
          </p:txBody>
        </p:sp>
        <p:sp>
          <p:nvSpPr>
            <p:cNvPr id="65" name="Rectangle 61"/>
            <p:cNvSpPr>
              <a:spLocks noChangeArrowheads="1"/>
            </p:cNvSpPr>
            <p:nvPr/>
          </p:nvSpPr>
          <p:spPr bwMode="auto">
            <a:xfrm>
              <a:off x="2971" y="311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21</a:t>
              </a:r>
            </a:p>
          </p:txBody>
        </p:sp>
        <p:sp>
          <p:nvSpPr>
            <p:cNvPr id="66" name="Rectangle 62"/>
            <p:cNvSpPr>
              <a:spLocks noChangeArrowheads="1"/>
            </p:cNvSpPr>
            <p:nvPr/>
          </p:nvSpPr>
          <p:spPr bwMode="auto">
            <a:xfrm>
              <a:off x="3424" y="311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19</a:t>
              </a:r>
            </a:p>
          </p:txBody>
        </p:sp>
        <p:sp>
          <p:nvSpPr>
            <p:cNvPr id="67" name="Rectangle 63"/>
            <p:cNvSpPr>
              <a:spLocks noChangeArrowheads="1"/>
            </p:cNvSpPr>
            <p:nvPr/>
          </p:nvSpPr>
          <p:spPr bwMode="auto">
            <a:xfrm>
              <a:off x="3969" y="3113"/>
              <a:ext cx="181" cy="227"/>
            </a:xfrm>
            <a:prstGeom prst="rect">
              <a:avLst/>
            </a:prstGeom>
            <a:noFill/>
            <a:ln w="12700">
              <a:noFill/>
              <a:miter lim="800000"/>
              <a:headEnd type="none" w="sm" len="sm"/>
              <a:tailEnd type="none" w="sm" len="sm"/>
            </a:ln>
            <a:effectLst/>
          </p:spPr>
          <p:txBody>
            <a:bodyPr lIns="0" tIns="0" rIns="0" bIns="0" anchor="ctr"/>
            <a:lstStyle/>
            <a:p>
              <a:pPr algn="ctr"/>
              <a:r>
                <a:rPr lang="en-US" altLang="zh-CN" sz="2000">
                  <a:solidFill>
                    <a:srgbClr val="FF0000"/>
                  </a:solidFill>
                  <a:latin typeface="Arial" charset="0"/>
                </a:rPr>
                <a:t>19</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p:txBody>
          <a:bodyPr/>
          <a:lstStyle/>
          <a:p>
            <a:r>
              <a:rPr lang="zh-CN" altLang="en-US" dirty="0"/>
              <a:t>回溯法（搜索排列树）</a:t>
            </a:r>
          </a:p>
        </p:txBody>
      </p:sp>
      <p:sp>
        <p:nvSpPr>
          <p:cNvPr id="4" name="TextBox 3"/>
          <p:cNvSpPr txBox="1"/>
          <p:nvPr/>
        </p:nvSpPr>
        <p:spPr>
          <a:xfrm>
            <a:off x="357158" y="1928802"/>
            <a:ext cx="8215370" cy="4585871"/>
          </a:xfrm>
          <a:prstGeom prst="rect">
            <a:avLst/>
          </a:prstGeom>
          <a:noFill/>
        </p:spPr>
        <p:txBody>
          <a:bodyPr wrap="square" rtlCol="0">
            <a:spAutoFit/>
          </a:bodyPr>
          <a:lstStyle/>
          <a:p>
            <a:r>
              <a:rPr lang="zh-CN" altLang="en-US" sz="2400" dirty="0">
                <a:latin typeface="Times New Roman" pitchFamily="18" charset="0"/>
                <a:ea typeface="黑体" pitchFamily="2" charset="-122"/>
                <a:cs typeface="Times New Roman" pitchFamily="18" charset="0"/>
              </a:rPr>
              <a:t>初始时：</a:t>
            </a:r>
            <a:r>
              <a:rPr lang="en-US" altLang="zh-CN" sz="2400" dirty="0">
                <a:latin typeface="Times New Roman" pitchFamily="18" charset="0"/>
                <a:ea typeface="黑体" pitchFamily="2" charset="-122"/>
                <a:cs typeface="Times New Roman" pitchFamily="18" charset="0"/>
              </a:rPr>
              <a:t>x[n]=</a:t>
            </a:r>
            <a:r>
              <a:rPr lang="zh-CN" altLang="en-US" sz="2400" dirty="0">
                <a:latin typeface="Times New Roman" pitchFamily="18" charset="0"/>
                <a:ea typeface="黑体" pitchFamily="2" charset="-122"/>
                <a:cs typeface="Times New Roman" pitchFamily="18" charset="0"/>
              </a:rPr>
              <a:t>（</a:t>
            </a:r>
            <a:r>
              <a:rPr lang="en-US" altLang="zh-CN" sz="2400" dirty="0">
                <a:latin typeface="Times New Roman" pitchFamily="18" charset="0"/>
                <a:ea typeface="黑体" pitchFamily="2" charset="-122"/>
                <a:cs typeface="Times New Roman" pitchFamily="18" charset="0"/>
              </a:rPr>
              <a:t>1,2,3,…,n</a:t>
            </a:r>
            <a:r>
              <a:rPr lang="zh-CN" altLang="en-US" sz="2400" dirty="0">
                <a:latin typeface="Times New Roman" pitchFamily="18" charset="0"/>
                <a:ea typeface="黑体" pitchFamily="2" charset="-122"/>
                <a:cs typeface="Times New Roman" pitchFamily="18" charset="0"/>
              </a:rPr>
              <a:t>）</a:t>
            </a:r>
            <a:endParaRPr lang="en-US" altLang="zh-CN" sz="2400" dirty="0">
              <a:latin typeface="Times New Roman" pitchFamily="18" charset="0"/>
              <a:ea typeface="黑体" pitchFamily="2" charset="-122"/>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a:t>
            </a:r>
            <a:r>
              <a:rPr lang="en-US" altLang="zh-CN" sz="2400" dirty="0">
                <a:latin typeface="Times New Roman" pitchFamily="18" charset="0"/>
                <a:cs typeface="Times New Roman" pitchFamily="18" charset="0"/>
              </a:rPr>
              <a:t> (t&gt;n)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else </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 </a:t>
            </a:r>
            <a:r>
              <a:rPr lang="en-US" altLang="zh-CN" sz="2400" dirty="0">
                <a:latin typeface="Times New Roman" pitchFamily="18" charset="0"/>
                <a:cs typeface="Times New Roman" pitchFamily="18" charset="0"/>
              </a:rPr>
              <a:t>(</a:t>
            </a:r>
            <a:r>
              <a:rPr lang="en-US" altLang="zh-CN" sz="2400" b="1" dirty="0">
                <a:solidFill>
                  <a:schemeClr val="accent2"/>
                </a:solidFill>
                <a:latin typeface="Times New Roman" pitchFamily="18" charset="0"/>
                <a:cs typeface="Times New Roman" pitchFamily="18" charset="0"/>
              </a:rPr>
              <a:t>Bound</a:t>
            </a:r>
            <a:r>
              <a:rPr lang="en-US" altLang="zh-CN" sz="2400" dirty="0">
                <a:latin typeface="Times New Roman" pitchFamily="18" charset="0"/>
                <a:cs typeface="Times New Roman" pitchFamily="18" charset="0"/>
              </a:rPr>
              <a:t>(t))</a:t>
            </a:r>
          </a:p>
          <a:p>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如果当前的部分解可行 且</a:t>
            </a:r>
            <a:r>
              <a:rPr lang="zh-CN" altLang="en-US" sz="2400" dirty="0">
                <a:solidFill>
                  <a:schemeClr val="accent2"/>
                </a:solidFill>
                <a:latin typeface="Times New Roman" pitchFamily="18" charset="0"/>
                <a:cs typeface="Times New Roman" pitchFamily="18" charset="0"/>
              </a:rPr>
              <a:t> </a:t>
            </a:r>
            <a:r>
              <a:rPr lang="zh-CN" altLang="en-US" sz="2400" dirty="0">
                <a:latin typeface="Times New Roman" pitchFamily="18" charset="0"/>
                <a:cs typeface="Times New Roman" pitchFamily="18" charset="0"/>
              </a:rPr>
              <a:t>可能产生最优解</a:t>
            </a:r>
            <a:endParaRPr lang="en-US" altLang="zh-CN" sz="2400" dirty="0">
              <a:latin typeface="Times New Roman" pitchFamily="18" charset="0"/>
              <a:cs typeface="Times New Roman" pitchFamily="18" charset="0"/>
            </a:endParaRP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5" name="TextBox 4"/>
          <p:cNvSpPr txBox="1"/>
          <p:nvPr/>
        </p:nvSpPr>
        <p:spPr>
          <a:xfrm>
            <a:off x="5000628" y="2571744"/>
            <a:ext cx="3071833" cy="830997"/>
          </a:xfrm>
          <a:prstGeom prst="rect">
            <a:avLst/>
          </a:prstGeom>
          <a:solidFill>
            <a:schemeClr val="accent6">
              <a:lumMod val="60000"/>
              <a:lumOff val="40000"/>
            </a:schemeClr>
          </a:solidFill>
        </p:spPr>
        <p:txBody>
          <a:bodyPr wrap="square" rtlCol="0">
            <a:spAutoFit/>
          </a:bodyPr>
          <a:lstStyle/>
          <a:p>
            <a:r>
              <a:rPr lang="zh-CN" altLang="en-US" sz="2400" dirty="0">
                <a:latin typeface="Times New Roman" pitchFamily="18" charset="0"/>
                <a:cs typeface="Times New Roman" pitchFamily="18" charset="0"/>
              </a:rPr>
              <a:t>时间复杂性：</a:t>
            </a:r>
            <a:r>
              <a:rPr lang="en-US" altLang="zh-CN" sz="2400" dirty="0">
                <a:latin typeface="Times New Roman" pitchFamily="18" charset="0"/>
                <a:cs typeface="Times New Roman" pitchFamily="18" charset="0"/>
              </a:rPr>
              <a:t>O(n!)</a:t>
            </a:r>
          </a:p>
          <a:p>
            <a:r>
              <a:rPr lang="zh-CN" altLang="en-US" sz="2400" dirty="0">
                <a:latin typeface="Times New Roman" pitchFamily="18" charset="0"/>
                <a:cs typeface="Times New Roman" pitchFamily="18" charset="0"/>
              </a:rPr>
              <a:t>空间复杂性：</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a:t>
            </a:r>
          </a:p>
        </p:txBody>
      </p:sp>
      <p:sp>
        <p:nvSpPr>
          <p:cNvPr id="3" name="内容占位符 2"/>
          <p:cNvSpPr>
            <a:spLocks noGrp="1"/>
          </p:cNvSpPr>
          <p:nvPr>
            <p:ph idx="1"/>
          </p:nvPr>
        </p:nvSpPr>
        <p:spPr/>
        <p:txBody>
          <a:bodyPr/>
          <a:lstStyle/>
          <a:p>
            <a:r>
              <a:rPr lang="zh-CN" altLang="en-US" dirty="0"/>
              <a:t>剪枝</a:t>
            </a:r>
            <a:endParaRPr lang="en-US" altLang="zh-CN" dirty="0"/>
          </a:p>
          <a:p>
            <a:pPr lvl="1"/>
            <a:r>
              <a:rPr lang="zh-CN" altLang="en-US" dirty="0"/>
              <a:t>限界函数 </a:t>
            </a:r>
            <a:r>
              <a:rPr lang="en-US" altLang="zh-CN" b="1" dirty="0">
                <a:solidFill>
                  <a:schemeClr val="accent2"/>
                </a:solidFill>
              </a:rPr>
              <a:t>Bound</a:t>
            </a:r>
            <a:r>
              <a:rPr lang="en-US" altLang="zh-CN" dirty="0"/>
              <a:t>(t)</a:t>
            </a:r>
            <a:r>
              <a:rPr lang="zh-CN" altLang="en-US" dirty="0"/>
              <a:t>：</a:t>
            </a:r>
            <a:endParaRPr lang="en-US" altLang="zh-CN" dirty="0"/>
          </a:p>
          <a:p>
            <a:pPr lvl="1"/>
            <a:endParaRPr lang="en-US" altLang="zh-CN" dirty="0"/>
          </a:p>
          <a:p>
            <a:pPr lvl="1"/>
            <a:endParaRPr lang="zh-CN" altLang="en-US" dirty="0"/>
          </a:p>
        </p:txBody>
      </p:sp>
      <p:graphicFrame>
        <p:nvGraphicFramePr>
          <p:cNvPr id="35842" name="Object 2"/>
          <p:cNvGraphicFramePr>
            <a:graphicFrameLocks noChangeAspect="1"/>
          </p:cNvGraphicFramePr>
          <p:nvPr>
            <p:extLst>
              <p:ext uri="{D42A27DB-BD31-4B8C-83A1-F6EECF244321}">
                <p14:modId xmlns:p14="http://schemas.microsoft.com/office/powerpoint/2010/main" val="379592368"/>
              </p:ext>
            </p:extLst>
          </p:nvPr>
        </p:nvGraphicFramePr>
        <p:xfrm>
          <a:off x="4283968" y="1772816"/>
          <a:ext cx="2560638" cy="714375"/>
        </p:xfrm>
        <a:graphic>
          <a:graphicData uri="http://schemas.openxmlformats.org/presentationml/2006/ole">
            <mc:AlternateContent xmlns:mc="http://schemas.openxmlformats.org/markup-compatibility/2006">
              <mc:Choice xmlns:v="urn:schemas-microsoft-com:vml" Requires="v">
                <p:oleObj spid="_x0000_s36119" name="Equation" r:id="rId3" imgW="1549080" imgH="431640" progId="Equation.3">
                  <p:embed/>
                </p:oleObj>
              </mc:Choice>
              <mc:Fallback>
                <p:oleObj name="Equation" r:id="rId3" imgW="15490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772816"/>
                        <a:ext cx="25606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p:cNvSpPr txBox="1"/>
          <p:nvPr/>
        </p:nvSpPr>
        <p:spPr>
          <a:xfrm>
            <a:off x="1259632" y="2838938"/>
            <a:ext cx="5724644" cy="461665"/>
          </a:xfrm>
          <a:prstGeom prst="rect">
            <a:avLst/>
          </a:prstGeom>
          <a:noFill/>
        </p:spPr>
        <p:txBody>
          <a:bodyPr wrap="none" rtlCol="0">
            <a:spAutoFit/>
          </a:bodyPr>
          <a:lstStyle/>
          <a:p>
            <a:r>
              <a:rPr lang="zh-CN" altLang="en-US" sz="2400" dirty="0"/>
              <a:t>当前等待时间和小于当前最优等待时间。</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en-US" altLang="zh-CN" b="1" dirty="0"/>
              <a:t>n</a:t>
            </a:r>
            <a:r>
              <a:rPr lang="zh-CN" altLang="en-US" dirty="0"/>
              <a:t>后问题</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a:t>
            </a:r>
            <a:r>
              <a:rPr lang="zh-CN" altLang="en-US" dirty="0"/>
              <a:t>后问题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dirty="0" err="1"/>
              <a:t>n×n</a:t>
            </a:r>
            <a:r>
              <a:rPr lang="zh-CN" altLang="en-US" dirty="0"/>
              <a:t>的棋盘</a:t>
            </a:r>
            <a:endParaRPr lang="en-US" altLang="zh-CN" dirty="0"/>
          </a:p>
          <a:p>
            <a:pPr lvl="1"/>
            <a:r>
              <a:rPr lang="en-US" altLang="zh-CN" dirty="0"/>
              <a:t>n</a:t>
            </a:r>
            <a:r>
              <a:rPr lang="zh-CN" altLang="en-US" dirty="0"/>
              <a:t>个皇后</a:t>
            </a:r>
            <a:endParaRPr lang="en-US" altLang="zh-CN" dirty="0"/>
          </a:p>
          <a:p>
            <a:r>
              <a:rPr lang="zh-CN" altLang="en-US" dirty="0"/>
              <a:t>输出</a:t>
            </a:r>
            <a:endParaRPr lang="en-US" altLang="zh-CN" dirty="0"/>
          </a:p>
          <a:p>
            <a:pPr lvl="1"/>
            <a:r>
              <a:rPr lang="en-US" altLang="zh-CN" dirty="0"/>
              <a:t>n</a:t>
            </a:r>
            <a:r>
              <a:rPr lang="zh-CN" altLang="en-US" dirty="0"/>
              <a:t>个皇后的放置方案</a:t>
            </a:r>
            <a:endParaRPr lang="en-US" altLang="zh-CN" dirty="0"/>
          </a:p>
          <a:p>
            <a:pPr lvl="2"/>
            <a:r>
              <a:rPr lang="zh-CN" altLang="en-US" dirty="0"/>
              <a:t>任意两个皇后都不在同一行、同一列或同一斜线上</a:t>
            </a:r>
            <a:r>
              <a:rPr lang="zh-CN" altLang="en-US" dirty="0">
                <a:solidFill>
                  <a:srgbClr val="FF0000"/>
                </a:solidFill>
              </a:rPr>
              <a:t>（正方形的对角线）</a:t>
            </a:r>
          </a:p>
        </p:txBody>
      </p:sp>
      <p:grpSp>
        <p:nvGrpSpPr>
          <p:cNvPr id="5" name="Group 70"/>
          <p:cNvGrpSpPr>
            <a:grpSpLocks/>
          </p:cNvGrpSpPr>
          <p:nvPr/>
        </p:nvGrpSpPr>
        <p:grpSpPr bwMode="auto">
          <a:xfrm>
            <a:off x="3929058" y="214290"/>
            <a:ext cx="4165600" cy="3582987"/>
            <a:chOff x="1375" y="1979"/>
            <a:chExt cx="2624" cy="2257"/>
          </a:xfrm>
        </p:grpSpPr>
        <p:sp>
          <p:nvSpPr>
            <p:cNvPr id="6" name="Rectangle 38"/>
            <p:cNvSpPr>
              <a:spLocks noChangeArrowheads="1"/>
            </p:cNvSpPr>
            <p:nvPr/>
          </p:nvSpPr>
          <p:spPr bwMode="auto">
            <a:xfrm>
              <a:off x="1678" y="1981"/>
              <a:ext cx="2316" cy="1951"/>
            </a:xfrm>
            <a:prstGeom prst="rect">
              <a:avLst/>
            </a:prstGeom>
            <a:solidFill>
              <a:srgbClr val="99CC00"/>
            </a:solidFill>
            <a:ln w="12700">
              <a:solidFill>
                <a:schemeClr val="tx1"/>
              </a:solidFill>
              <a:miter lim="800000"/>
              <a:headEnd/>
              <a:tailEnd/>
            </a:ln>
            <a:effectLst/>
          </p:spPr>
          <p:txBody>
            <a:bodyPr wrap="none" anchor="ctr"/>
            <a:lstStyle/>
            <a:p>
              <a:endParaRPr lang="zh-CN" altLang="en-US"/>
            </a:p>
          </p:txBody>
        </p:sp>
        <p:sp>
          <p:nvSpPr>
            <p:cNvPr id="7" name="Line 39"/>
            <p:cNvSpPr>
              <a:spLocks noChangeShapeType="1"/>
            </p:cNvSpPr>
            <p:nvPr/>
          </p:nvSpPr>
          <p:spPr bwMode="auto">
            <a:xfrm>
              <a:off x="1679" y="2985"/>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8" name="Line 40"/>
            <p:cNvSpPr>
              <a:spLocks noChangeShapeType="1"/>
            </p:cNvSpPr>
            <p:nvPr/>
          </p:nvSpPr>
          <p:spPr bwMode="auto">
            <a:xfrm>
              <a:off x="2835" y="1986"/>
              <a:ext cx="0" cy="1948"/>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9" name="Line 41"/>
            <p:cNvSpPr>
              <a:spLocks noChangeShapeType="1"/>
            </p:cNvSpPr>
            <p:nvPr/>
          </p:nvSpPr>
          <p:spPr bwMode="auto">
            <a:xfrm>
              <a:off x="1683" y="3239"/>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0" name="Line 42"/>
            <p:cNvSpPr>
              <a:spLocks noChangeShapeType="1"/>
            </p:cNvSpPr>
            <p:nvPr/>
          </p:nvSpPr>
          <p:spPr bwMode="auto">
            <a:xfrm>
              <a:off x="1681" y="3470"/>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1" name="Line 43"/>
            <p:cNvSpPr>
              <a:spLocks noChangeShapeType="1"/>
            </p:cNvSpPr>
            <p:nvPr/>
          </p:nvSpPr>
          <p:spPr bwMode="auto">
            <a:xfrm>
              <a:off x="1683" y="3702"/>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2" name="Line 44"/>
            <p:cNvSpPr>
              <a:spLocks noChangeShapeType="1"/>
            </p:cNvSpPr>
            <p:nvPr/>
          </p:nvSpPr>
          <p:spPr bwMode="auto">
            <a:xfrm>
              <a:off x="1682" y="2756"/>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3" name="Line 45"/>
            <p:cNvSpPr>
              <a:spLocks noChangeShapeType="1"/>
            </p:cNvSpPr>
            <p:nvPr/>
          </p:nvSpPr>
          <p:spPr bwMode="auto">
            <a:xfrm>
              <a:off x="1686" y="2265"/>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4" name="Line 46"/>
            <p:cNvSpPr>
              <a:spLocks noChangeShapeType="1"/>
            </p:cNvSpPr>
            <p:nvPr/>
          </p:nvSpPr>
          <p:spPr bwMode="auto">
            <a:xfrm>
              <a:off x="1686" y="2519"/>
              <a:ext cx="2313"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5" name="Line 47"/>
            <p:cNvSpPr>
              <a:spLocks noChangeShapeType="1"/>
            </p:cNvSpPr>
            <p:nvPr/>
          </p:nvSpPr>
          <p:spPr bwMode="auto">
            <a:xfrm>
              <a:off x="1953" y="1979"/>
              <a:ext cx="0" cy="1948"/>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6" name="Line 48"/>
            <p:cNvSpPr>
              <a:spLocks noChangeShapeType="1"/>
            </p:cNvSpPr>
            <p:nvPr/>
          </p:nvSpPr>
          <p:spPr bwMode="auto">
            <a:xfrm>
              <a:off x="2542" y="1982"/>
              <a:ext cx="0" cy="194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7" name="Line 49"/>
            <p:cNvSpPr>
              <a:spLocks noChangeShapeType="1"/>
            </p:cNvSpPr>
            <p:nvPr/>
          </p:nvSpPr>
          <p:spPr bwMode="auto">
            <a:xfrm>
              <a:off x="2261" y="1982"/>
              <a:ext cx="0" cy="194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8" name="Line 50"/>
            <p:cNvSpPr>
              <a:spLocks noChangeShapeType="1"/>
            </p:cNvSpPr>
            <p:nvPr/>
          </p:nvSpPr>
          <p:spPr bwMode="auto">
            <a:xfrm>
              <a:off x="3104" y="1985"/>
              <a:ext cx="0" cy="194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9" name="Line 51"/>
            <p:cNvSpPr>
              <a:spLocks noChangeShapeType="1"/>
            </p:cNvSpPr>
            <p:nvPr/>
          </p:nvSpPr>
          <p:spPr bwMode="auto">
            <a:xfrm>
              <a:off x="3694" y="1984"/>
              <a:ext cx="0" cy="194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0" name="Line 52"/>
            <p:cNvSpPr>
              <a:spLocks noChangeShapeType="1"/>
            </p:cNvSpPr>
            <p:nvPr/>
          </p:nvSpPr>
          <p:spPr bwMode="auto">
            <a:xfrm>
              <a:off x="3398" y="1984"/>
              <a:ext cx="0" cy="1947"/>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1" name="Rectangle 53"/>
            <p:cNvSpPr>
              <a:spLocks noChangeArrowheads="1"/>
            </p:cNvSpPr>
            <p:nvPr/>
          </p:nvSpPr>
          <p:spPr bwMode="auto">
            <a:xfrm>
              <a:off x="1656" y="3948"/>
              <a:ext cx="224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1   2  3   4  5   6  7  8</a:t>
              </a:r>
            </a:p>
          </p:txBody>
        </p:sp>
        <p:sp>
          <p:nvSpPr>
            <p:cNvPr id="22" name="Rectangle 54"/>
            <p:cNvSpPr>
              <a:spLocks noChangeArrowheads="1"/>
            </p:cNvSpPr>
            <p:nvPr/>
          </p:nvSpPr>
          <p:spPr bwMode="auto">
            <a:xfrm>
              <a:off x="1394" y="1983"/>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1</a:t>
              </a:r>
            </a:p>
          </p:txBody>
        </p:sp>
        <p:sp>
          <p:nvSpPr>
            <p:cNvPr id="23" name="Rectangle 55"/>
            <p:cNvSpPr>
              <a:spLocks noChangeArrowheads="1"/>
            </p:cNvSpPr>
            <p:nvPr/>
          </p:nvSpPr>
          <p:spPr bwMode="auto">
            <a:xfrm>
              <a:off x="1394" y="2247"/>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2</a:t>
              </a:r>
            </a:p>
          </p:txBody>
        </p:sp>
        <p:sp>
          <p:nvSpPr>
            <p:cNvPr id="24" name="Rectangle 56"/>
            <p:cNvSpPr>
              <a:spLocks noChangeArrowheads="1"/>
            </p:cNvSpPr>
            <p:nvPr/>
          </p:nvSpPr>
          <p:spPr bwMode="auto">
            <a:xfrm>
              <a:off x="1390" y="2498"/>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3</a:t>
              </a:r>
            </a:p>
          </p:txBody>
        </p:sp>
        <p:sp>
          <p:nvSpPr>
            <p:cNvPr id="25" name="Rectangle 57"/>
            <p:cNvSpPr>
              <a:spLocks noChangeArrowheads="1"/>
            </p:cNvSpPr>
            <p:nvPr/>
          </p:nvSpPr>
          <p:spPr bwMode="auto">
            <a:xfrm>
              <a:off x="1382" y="2741"/>
              <a:ext cx="238" cy="289"/>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4</a:t>
              </a:r>
            </a:p>
          </p:txBody>
        </p:sp>
        <p:sp>
          <p:nvSpPr>
            <p:cNvPr id="26" name="Rectangle 58"/>
            <p:cNvSpPr>
              <a:spLocks noChangeArrowheads="1"/>
            </p:cNvSpPr>
            <p:nvPr/>
          </p:nvSpPr>
          <p:spPr bwMode="auto">
            <a:xfrm>
              <a:off x="1379" y="2970"/>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5</a:t>
              </a:r>
            </a:p>
          </p:txBody>
        </p:sp>
        <p:sp>
          <p:nvSpPr>
            <p:cNvPr id="27" name="Rectangle 59"/>
            <p:cNvSpPr>
              <a:spLocks noChangeArrowheads="1"/>
            </p:cNvSpPr>
            <p:nvPr/>
          </p:nvSpPr>
          <p:spPr bwMode="auto">
            <a:xfrm>
              <a:off x="1379" y="3239"/>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6</a:t>
              </a:r>
            </a:p>
          </p:txBody>
        </p:sp>
        <p:sp>
          <p:nvSpPr>
            <p:cNvPr id="28" name="Rectangle 60"/>
            <p:cNvSpPr>
              <a:spLocks noChangeArrowheads="1"/>
            </p:cNvSpPr>
            <p:nvPr/>
          </p:nvSpPr>
          <p:spPr bwMode="auto">
            <a:xfrm>
              <a:off x="1375" y="3451"/>
              <a:ext cx="23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7</a:t>
              </a:r>
            </a:p>
          </p:txBody>
        </p:sp>
        <p:sp>
          <p:nvSpPr>
            <p:cNvPr id="29" name="Rectangle 61"/>
            <p:cNvSpPr>
              <a:spLocks noChangeArrowheads="1"/>
            </p:cNvSpPr>
            <p:nvPr/>
          </p:nvSpPr>
          <p:spPr bwMode="auto">
            <a:xfrm>
              <a:off x="1375" y="3680"/>
              <a:ext cx="238" cy="289"/>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8</a:t>
              </a:r>
            </a:p>
          </p:txBody>
        </p:sp>
        <p:sp>
          <p:nvSpPr>
            <p:cNvPr id="30" name="Rectangle 62"/>
            <p:cNvSpPr>
              <a:spLocks noChangeArrowheads="1"/>
            </p:cNvSpPr>
            <p:nvPr/>
          </p:nvSpPr>
          <p:spPr bwMode="auto">
            <a:xfrm>
              <a:off x="3124" y="2205"/>
              <a:ext cx="268"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1" name="Rectangle 63"/>
            <p:cNvSpPr>
              <a:spLocks noChangeArrowheads="1"/>
            </p:cNvSpPr>
            <p:nvPr/>
          </p:nvSpPr>
          <p:spPr bwMode="auto">
            <a:xfrm>
              <a:off x="3714" y="2478"/>
              <a:ext cx="267"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2" name="Rectangle 64"/>
            <p:cNvSpPr>
              <a:spLocks noChangeArrowheads="1"/>
            </p:cNvSpPr>
            <p:nvPr/>
          </p:nvSpPr>
          <p:spPr bwMode="auto">
            <a:xfrm>
              <a:off x="1991" y="2704"/>
              <a:ext cx="266" cy="289"/>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3" name="Rectangle 65"/>
            <p:cNvSpPr>
              <a:spLocks noChangeArrowheads="1"/>
            </p:cNvSpPr>
            <p:nvPr/>
          </p:nvSpPr>
          <p:spPr bwMode="auto">
            <a:xfrm>
              <a:off x="3379" y="2976"/>
              <a:ext cx="266" cy="287"/>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4" name="Rectangle 66"/>
            <p:cNvSpPr>
              <a:spLocks noChangeArrowheads="1"/>
            </p:cNvSpPr>
            <p:nvPr/>
          </p:nvSpPr>
          <p:spPr bwMode="auto">
            <a:xfrm>
              <a:off x="2281" y="3430"/>
              <a:ext cx="266" cy="287"/>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5" name="Rectangle 67"/>
            <p:cNvSpPr>
              <a:spLocks noChangeArrowheads="1"/>
            </p:cNvSpPr>
            <p:nvPr/>
          </p:nvSpPr>
          <p:spPr bwMode="auto">
            <a:xfrm>
              <a:off x="1695" y="3203"/>
              <a:ext cx="267" cy="287"/>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6" name="Rectangle 68"/>
            <p:cNvSpPr>
              <a:spLocks noChangeArrowheads="1"/>
            </p:cNvSpPr>
            <p:nvPr/>
          </p:nvSpPr>
          <p:spPr bwMode="auto">
            <a:xfrm>
              <a:off x="2848" y="3657"/>
              <a:ext cx="267" cy="287"/>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sp>
          <p:nvSpPr>
            <p:cNvPr id="37" name="Rectangle 69"/>
            <p:cNvSpPr>
              <a:spLocks noChangeArrowheads="1"/>
            </p:cNvSpPr>
            <p:nvPr/>
          </p:nvSpPr>
          <p:spPr bwMode="auto">
            <a:xfrm>
              <a:off x="2562" y="1979"/>
              <a:ext cx="267" cy="288"/>
            </a:xfrm>
            <a:prstGeom prst="rect">
              <a:avLst/>
            </a:prstGeom>
            <a:noFill/>
            <a:ln w="9525">
              <a:noFill/>
              <a:miter lim="800000"/>
              <a:headEnd/>
              <a:tailEnd/>
            </a:ln>
            <a:effectLst/>
          </p:spPr>
          <p:txBody>
            <a:bodyPr wrap="none" lIns="92075" tIns="46038" rIns="92075" bIns="46038">
              <a:spAutoFit/>
            </a:bodyPr>
            <a:lstStyle/>
            <a:p>
              <a:r>
                <a:rPr lang="en-US" altLang="zh-CN" sz="2400" b="0">
                  <a:solidFill>
                    <a:srgbClr val="000066"/>
                  </a:solidFill>
                  <a:latin typeface="Verdana" pitchFamily="34" charset="0"/>
                  <a:ea typeface="黑体" pitchFamily="2" charset="-122"/>
                </a:rPr>
                <a:t>Q</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a:t>
            </a:r>
            <a:r>
              <a:rPr lang="zh-CN" altLang="en-US" dirty="0"/>
              <a:t>后问题</a:t>
            </a:r>
          </a:p>
        </p:txBody>
      </p:sp>
      <p:sp>
        <p:nvSpPr>
          <p:cNvPr id="3" name="内容占位符 2"/>
          <p:cNvSpPr>
            <a:spLocks noGrp="1"/>
          </p:cNvSpPr>
          <p:nvPr>
            <p:ph idx="1"/>
          </p:nvPr>
        </p:nvSpPr>
        <p:spPr/>
        <p:txBody>
          <a:bodyPr/>
          <a:lstStyle/>
          <a:p>
            <a:r>
              <a:rPr lang="zh-CN" altLang="en-US" dirty="0"/>
              <a:t>解空间</a:t>
            </a:r>
            <a:endParaRPr lang="en-US" altLang="zh-CN" dirty="0"/>
          </a:p>
          <a:p>
            <a:pPr lvl="1"/>
            <a:r>
              <a:rPr lang="zh-CN" altLang="en-US" dirty="0"/>
              <a:t>每行有且仅有一个皇后</a:t>
            </a:r>
            <a:endParaRPr lang="en-US" altLang="zh-CN" dirty="0"/>
          </a:p>
          <a:p>
            <a:pPr lvl="1"/>
            <a:r>
              <a:rPr lang="zh-CN" altLang="en-US" dirty="0"/>
              <a:t>用</a:t>
            </a:r>
            <a:r>
              <a:rPr lang="en-US" altLang="zh-CN" dirty="0"/>
              <a:t>x[</a:t>
            </a:r>
            <a:r>
              <a:rPr lang="en-US" altLang="zh-CN" dirty="0" err="1"/>
              <a:t>i</a:t>
            </a:r>
            <a:r>
              <a:rPr lang="en-US" altLang="zh-CN" dirty="0"/>
              <a:t>]</a:t>
            </a:r>
            <a:r>
              <a:rPr lang="zh-CN" altLang="en-US" dirty="0"/>
              <a:t>表示第</a:t>
            </a:r>
            <a:r>
              <a:rPr lang="en-US" altLang="zh-CN" dirty="0" err="1"/>
              <a:t>i</a:t>
            </a:r>
            <a:r>
              <a:rPr lang="zh-CN" altLang="en-US" dirty="0"/>
              <a:t>行皇后位于第几列</a:t>
            </a:r>
            <a:endParaRPr lang="en-US" altLang="zh-CN" dirty="0"/>
          </a:p>
          <a:p>
            <a:pPr lvl="2"/>
            <a:r>
              <a:rPr lang="zh-CN" altLang="en-US" dirty="0"/>
              <a:t>此皇后的坐标为</a:t>
            </a:r>
            <a:r>
              <a:rPr lang="en-US" altLang="zh-CN" dirty="0"/>
              <a:t>(</a:t>
            </a:r>
            <a:r>
              <a:rPr lang="en-US" altLang="zh-CN" dirty="0" err="1"/>
              <a:t>i</a:t>
            </a:r>
            <a:r>
              <a:rPr lang="en-US" altLang="zh-CN" dirty="0"/>
              <a:t>,   x[</a:t>
            </a:r>
            <a:r>
              <a:rPr lang="en-US" altLang="zh-CN" dirty="0" err="1"/>
              <a:t>i</a:t>
            </a:r>
            <a:r>
              <a:rPr lang="en-US" altLang="zh-CN" dirty="0"/>
              <a:t>])</a:t>
            </a:r>
          </a:p>
          <a:p>
            <a:pPr lvl="1"/>
            <a:r>
              <a:rPr lang="zh-CN" altLang="en-US" dirty="0"/>
              <a:t>问题的解是</a:t>
            </a:r>
            <a:r>
              <a:rPr lang="en-US" altLang="zh-CN" dirty="0"/>
              <a:t>x[1,…, n]</a:t>
            </a:r>
            <a:r>
              <a:rPr lang="zh-CN" altLang="en-US" dirty="0"/>
              <a:t>，满足</a:t>
            </a:r>
            <a:endParaRPr lang="en-US" altLang="zh-CN" dirty="0"/>
          </a:p>
          <a:p>
            <a:pPr lvl="2"/>
            <a:r>
              <a:rPr lang="zh-CN" altLang="en-US" dirty="0"/>
              <a:t>任意两个皇后不在同一列上：</a:t>
            </a:r>
            <a:r>
              <a:rPr lang="en-US" altLang="zh-CN" b="1" dirty="0">
                <a:solidFill>
                  <a:srgbClr val="FF0000"/>
                </a:solidFill>
              </a:rPr>
              <a:t>x[</a:t>
            </a:r>
            <a:r>
              <a:rPr lang="en-US" altLang="zh-CN" b="1" dirty="0" err="1">
                <a:solidFill>
                  <a:srgbClr val="FF0000"/>
                </a:solidFill>
              </a:rPr>
              <a:t>i</a:t>
            </a:r>
            <a:r>
              <a:rPr lang="en-US" altLang="zh-CN" b="1" dirty="0">
                <a:solidFill>
                  <a:srgbClr val="FF0000"/>
                </a:solidFill>
              </a:rPr>
              <a:t>]</a:t>
            </a:r>
            <a:r>
              <a:rPr lang="en-US" altLang="zh-CN" b="1" dirty="0">
                <a:solidFill>
                  <a:srgbClr val="FF0000"/>
                </a:solidFill>
                <a:sym typeface="Symbol"/>
              </a:rPr>
              <a:t>x[j]</a:t>
            </a:r>
          </a:p>
          <a:p>
            <a:pPr lvl="2"/>
            <a:r>
              <a:rPr lang="zh-CN" altLang="en-US" dirty="0"/>
              <a:t>任意两个皇后不在同一斜线上</a:t>
            </a:r>
            <a:endParaRPr lang="en-US" altLang="zh-CN" dirty="0"/>
          </a:p>
          <a:p>
            <a:pPr lvl="2">
              <a:buNone/>
            </a:pPr>
            <a:r>
              <a:rPr lang="en-US" altLang="zh-CN" dirty="0"/>
              <a:t>                    </a:t>
            </a:r>
            <a:r>
              <a:rPr lang="en-US" altLang="zh-CN" b="1" dirty="0"/>
              <a:t> </a:t>
            </a:r>
            <a:r>
              <a:rPr lang="en-US" altLang="zh-CN" b="1" dirty="0">
                <a:solidFill>
                  <a:srgbClr val="FF0000"/>
                </a:solidFill>
              </a:rPr>
              <a:t>|</a:t>
            </a:r>
            <a:r>
              <a:rPr lang="en-US" altLang="zh-CN" b="1" dirty="0" err="1">
                <a:solidFill>
                  <a:srgbClr val="FF0000"/>
                </a:solidFill>
              </a:rPr>
              <a:t>i</a:t>
            </a:r>
            <a:r>
              <a:rPr lang="en-US" altLang="zh-CN" b="1" dirty="0">
                <a:solidFill>
                  <a:srgbClr val="FF0000"/>
                </a:solidFill>
              </a:rPr>
              <a:t> – j| </a:t>
            </a:r>
            <a:r>
              <a:rPr lang="en-US" altLang="zh-CN" b="1" dirty="0">
                <a:solidFill>
                  <a:srgbClr val="FF0000"/>
                </a:solidFill>
                <a:sym typeface="Symbol"/>
              </a:rPr>
              <a:t> |x[</a:t>
            </a:r>
            <a:r>
              <a:rPr lang="en-US" altLang="zh-CN" b="1" dirty="0" err="1">
                <a:solidFill>
                  <a:srgbClr val="FF0000"/>
                </a:solidFill>
                <a:sym typeface="Symbol"/>
              </a:rPr>
              <a:t>i</a:t>
            </a:r>
            <a:r>
              <a:rPr lang="en-US" altLang="zh-CN" b="1" dirty="0">
                <a:solidFill>
                  <a:srgbClr val="FF0000"/>
                </a:solidFill>
                <a:sym typeface="Symbol"/>
              </a:rPr>
              <a:t>] – x[j]|</a:t>
            </a:r>
            <a:r>
              <a:rPr lang="en-US" altLang="zh-CN" b="1" dirty="0">
                <a:solidFill>
                  <a:srgbClr val="FF0000"/>
                </a:solidFill>
              </a:rPr>
              <a:t> </a:t>
            </a:r>
          </a:p>
          <a:p>
            <a:pPr lvl="1"/>
            <a:r>
              <a:rPr lang="en-US" altLang="zh-CN" dirty="0"/>
              <a:t>x[1, …, n]</a:t>
            </a:r>
            <a:r>
              <a:rPr lang="zh-CN" altLang="en-US" dirty="0"/>
              <a:t>是</a:t>
            </a:r>
            <a:r>
              <a:rPr lang="en-US" altLang="zh-CN" dirty="0"/>
              <a:t>{1, …, n}</a:t>
            </a:r>
            <a:r>
              <a:rPr lang="zh-CN" altLang="en-US" dirty="0"/>
              <a:t>的一个排列</a:t>
            </a:r>
            <a:endParaRPr lang="en-US" altLang="zh-CN" dirty="0"/>
          </a:p>
          <a:p>
            <a:pPr lvl="2"/>
            <a:endParaRPr lang="en-US" altLang="zh-CN" dirty="0"/>
          </a:p>
          <a:p>
            <a:pPr lvl="2"/>
            <a:endParaRPr lang="en-US" altLang="zh-CN" dirty="0"/>
          </a:p>
        </p:txBody>
      </p:sp>
      <p:sp>
        <p:nvSpPr>
          <p:cNvPr id="4" name="TextBox 3"/>
          <p:cNvSpPr txBox="1"/>
          <p:nvPr/>
        </p:nvSpPr>
        <p:spPr>
          <a:xfrm>
            <a:off x="1857356" y="5786454"/>
            <a:ext cx="4357718" cy="523220"/>
          </a:xfrm>
          <a:prstGeom prst="rect">
            <a:avLst/>
          </a:prstGeom>
          <a:solidFill>
            <a:schemeClr val="accent6">
              <a:lumMod val="60000"/>
              <a:lumOff val="40000"/>
            </a:schemeClr>
          </a:solidFill>
        </p:spPr>
        <p:txBody>
          <a:bodyPr wrap="square" rtlCol="0">
            <a:spAutoFit/>
          </a:bodyPr>
          <a:lstStyle/>
          <a:p>
            <a:pPr algn="ctr"/>
            <a:r>
              <a:rPr lang="zh-CN" altLang="en-US" sz="2800" dirty="0">
                <a:latin typeface="+mn-ea"/>
              </a:rPr>
              <a:t>解空间树：排列树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a:t>
            </a:r>
          </a:p>
        </p:txBody>
      </p:sp>
      <p:sp>
        <p:nvSpPr>
          <p:cNvPr id="3" name="内容占位符 2"/>
          <p:cNvSpPr>
            <a:spLocks noGrp="1"/>
          </p:cNvSpPr>
          <p:nvPr>
            <p:ph idx="1"/>
          </p:nvPr>
        </p:nvSpPr>
        <p:spPr/>
        <p:txBody>
          <a:bodyPr/>
          <a:lstStyle/>
          <a:p>
            <a:r>
              <a:rPr lang="zh-CN" altLang="en-US" dirty="0">
                <a:solidFill>
                  <a:srgbClr val="FF0000"/>
                </a:solidFill>
              </a:rPr>
              <a:t>搜索</a:t>
            </a:r>
            <a:r>
              <a:rPr lang="zh-CN" altLang="en-US" dirty="0"/>
              <a:t>问题解空间的方法</a:t>
            </a:r>
            <a:r>
              <a:rPr lang="en-US" altLang="zh-CN" dirty="0"/>
              <a:t>-</a:t>
            </a:r>
            <a:r>
              <a:rPr lang="zh-CN" altLang="en-US" dirty="0"/>
              <a:t>回溯法</a:t>
            </a:r>
            <a:endParaRPr lang="en-US" altLang="zh-CN" dirty="0"/>
          </a:p>
          <a:p>
            <a:pPr lvl="1"/>
            <a:r>
              <a:rPr lang="zh-CN" altLang="en-US" dirty="0"/>
              <a:t>可以枚举问题的所有解</a:t>
            </a:r>
            <a:endParaRPr lang="en-US" altLang="zh-CN" dirty="0"/>
          </a:p>
          <a:p>
            <a:pPr lvl="1"/>
            <a:r>
              <a:rPr lang="zh-CN" altLang="en-US" dirty="0"/>
              <a:t>通用解题法</a:t>
            </a:r>
            <a:endParaRPr lang="en-US" altLang="zh-CN" dirty="0"/>
          </a:p>
          <a:p>
            <a:pPr lvl="1"/>
            <a:r>
              <a:rPr lang="zh-CN" altLang="en-US" b="1" dirty="0">
                <a:solidFill>
                  <a:schemeClr val="accent2"/>
                </a:solidFill>
              </a:rPr>
              <a:t>在解空间树中，按深度优先策略搜索</a:t>
            </a:r>
            <a:endParaRPr lang="en-US" altLang="zh-CN" b="1" dirty="0">
              <a:solidFill>
                <a:schemeClr val="accent2"/>
              </a:solidFill>
            </a:endParaRPr>
          </a:p>
          <a:p>
            <a:r>
              <a:rPr lang="zh-CN" altLang="en-US" dirty="0"/>
              <a:t>可以解决</a:t>
            </a:r>
            <a:endParaRPr lang="en-US" altLang="zh-CN" dirty="0"/>
          </a:p>
          <a:p>
            <a:pPr lvl="1"/>
            <a:r>
              <a:rPr lang="zh-CN" altLang="en-US" dirty="0"/>
              <a:t>搜索问题的一个可行解</a:t>
            </a:r>
            <a:endParaRPr lang="en-US" altLang="zh-CN" dirty="0"/>
          </a:p>
          <a:p>
            <a:pPr lvl="2"/>
            <a:r>
              <a:rPr lang="zh-CN" altLang="en-US" dirty="0"/>
              <a:t>搜索到第一个可行解则停止搜索</a:t>
            </a:r>
            <a:endParaRPr lang="en-US" altLang="zh-CN" dirty="0"/>
          </a:p>
          <a:p>
            <a:pPr lvl="1"/>
            <a:r>
              <a:rPr lang="zh-CN" altLang="en-US" dirty="0"/>
              <a:t>搜索问题的最优解</a:t>
            </a:r>
            <a:endParaRPr lang="en-US" altLang="zh-CN" dirty="0"/>
          </a:p>
          <a:p>
            <a:pPr lvl="2"/>
            <a:r>
              <a:rPr lang="zh-CN" altLang="en-US" dirty="0"/>
              <a:t>遍历解空间找到最优解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a:t>
            </a:r>
            <a:r>
              <a:rPr lang="zh-CN" altLang="en-US" dirty="0"/>
              <a:t>后问题</a:t>
            </a:r>
          </a:p>
        </p:txBody>
      </p:sp>
      <p:sp>
        <p:nvSpPr>
          <p:cNvPr id="3" name="内容占位符 2"/>
          <p:cNvSpPr>
            <a:spLocks noGrp="1"/>
          </p:cNvSpPr>
          <p:nvPr>
            <p:ph idx="1"/>
          </p:nvPr>
        </p:nvSpPr>
        <p:spPr/>
        <p:txBody>
          <a:bodyPr/>
          <a:lstStyle/>
          <a:p>
            <a:r>
              <a:rPr lang="zh-CN" altLang="en-US" dirty="0"/>
              <a:t>回溯法</a:t>
            </a:r>
          </a:p>
        </p:txBody>
      </p:sp>
      <p:sp>
        <p:nvSpPr>
          <p:cNvPr id="59" name="TextBox 58"/>
          <p:cNvSpPr txBox="1"/>
          <p:nvPr/>
        </p:nvSpPr>
        <p:spPr>
          <a:xfrm>
            <a:off x="642910" y="1928802"/>
            <a:ext cx="8215370" cy="4216539"/>
          </a:xfrm>
          <a:prstGeom prst="rect">
            <a:avLst/>
          </a:prstGeom>
          <a:noFill/>
        </p:spPr>
        <p:txBody>
          <a:bodyPr wrap="square" rtlCol="0">
            <a:spAutoFit/>
          </a:bodyPr>
          <a:lstStyle/>
          <a:p>
            <a:r>
              <a:rPr lang="zh-CN" altLang="en-US" sz="2400" dirty="0">
                <a:latin typeface="黑体" pitchFamily="2" charset="-122"/>
                <a:ea typeface="黑体" pitchFamily="2" charset="-122"/>
                <a:cs typeface="Times New Roman" pitchFamily="18" charset="0"/>
              </a:rPr>
              <a:t>初始时：</a:t>
            </a:r>
            <a:r>
              <a:rPr lang="en-US" altLang="zh-CN" sz="2400" dirty="0">
                <a:latin typeface="黑体" pitchFamily="2" charset="-122"/>
                <a:ea typeface="黑体" pitchFamily="2" charset="-122"/>
                <a:cs typeface="Times New Roman" pitchFamily="18" charset="0"/>
              </a:rPr>
              <a:t>x[n]=</a:t>
            </a:r>
            <a:r>
              <a:rPr lang="zh-CN" altLang="en-US" sz="2400" dirty="0">
                <a:latin typeface="黑体" pitchFamily="2" charset="-122"/>
                <a:ea typeface="黑体" pitchFamily="2" charset="-122"/>
                <a:cs typeface="Times New Roman" pitchFamily="18" charset="0"/>
              </a:rPr>
              <a:t>（</a:t>
            </a:r>
            <a:r>
              <a:rPr lang="en-US" altLang="zh-CN" sz="2400" dirty="0">
                <a:latin typeface="黑体" pitchFamily="2" charset="-122"/>
                <a:ea typeface="黑体" pitchFamily="2" charset="-122"/>
                <a:cs typeface="Times New Roman" pitchFamily="18" charset="0"/>
              </a:rPr>
              <a:t>1,2,3,…,n</a:t>
            </a:r>
            <a:r>
              <a:rPr lang="zh-CN" altLang="en-US" sz="2400" dirty="0">
                <a:latin typeface="黑体" pitchFamily="2" charset="-122"/>
                <a:ea typeface="黑体" pitchFamily="2" charset="-122"/>
                <a:cs typeface="Times New Roman" pitchFamily="18" charset="0"/>
              </a:rPr>
              <a:t>）</a:t>
            </a:r>
            <a:endParaRPr lang="en-US" altLang="zh-CN" sz="2400" dirty="0">
              <a:latin typeface="黑体" pitchFamily="2" charset="-122"/>
              <a:ea typeface="黑体" pitchFamily="2" charset="-122"/>
              <a:cs typeface="Times New Roman" pitchFamily="18" charset="0"/>
            </a:endParaRPr>
          </a:p>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if</a:t>
            </a:r>
            <a:r>
              <a:rPr lang="en-US" altLang="zh-CN" sz="2400" dirty="0">
                <a:latin typeface="Times New Roman" pitchFamily="18" charset="0"/>
                <a:cs typeface="Times New Roman" pitchFamily="18" charset="0"/>
              </a:rPr>
              <a:t> (t&gt;n)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else </a:t>
            </a:r>
          </a:p>
          <a:p>
            <a:r>
              <a:rPr lang="en-US" altLang="zh-CN" sz="24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=t;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&lt;=n;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 </a:t>
            </a:r>
            <a:r>
              <a:rPr lang="en-US" altLang="zh-CN" sz="2400" dirty="0">
                <a:latin typeface="Times New Roman" pitchFamily="18" charset="0"/>
                <a:cs typeface="Times New Roman" pitchFamily="18" charset="0"/>
              </a:rPr>
              <a:t>( </a:t>
            </a:r>
            <a:r>
              <a:rPr lang="en-US" altLang="zh-CN" sz="2400" b="1" u="sng" dirty="0">
                <a:solidFill>
                  <a:schemeClr val="accent2"/>
                </a:solidFill>
                <a:latin typeface="Times New Roman" pitchFamily="18" charset="0"/>
                <a:cs typeface="Times New Roman" pitchFamily="18" charset="0"/>
              </a:rPr>
              <a:t>Constraint</a:t>
            </a:r>
            <a:r>
              <a:rPr lang="en-US" altLang="zh-CN" sz="2400" u="sng" dirty="0">
                <a:latin typeface="Times New Roman" pitchFamily="18" charset="0"/>
                <a:cs typeface="Times New Roman" pitchFamily="18" charset="0"/>
              </a:rPr>
              <a:t>(t) </a:t>
            </a:r>
            <a:r>
              <a:rPr lang="en-US" altLang="zh-CN" sz="2400" dirty="0">
                <a:latin typeface="Times New Roman" pitchFamily="18" charset="0"/>
                <a:cs typeface="Times New Roman" pitchFamily="18" charset="0"/>
              </a:rPr>
              <a:t>)</a:t>
            </a: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 </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accent2"/>
                </a:solidFill>
                <a:latin typeface="Times New Roman" pitchFamily="18" charset="0"/>
                <a:cs typeface="Times New Roman" pitchFamily="18" charset="0"/>
              </a:rPr>
              <a:t>Swap</a:t>
            </a:r>
            <a:r>
              <a:rPr lang="en-US" altLang="zh-CN" sz="2400" dirty="0">
                <a:latin typeface="Times New Roman" pitchFamily="18" charset="0"/>
                <a:cs typeface="Times New Roman" pitchFamily="18" charset="0"/>
              </a:rPr>
              <a:t>(x[t], x[</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a:t>
            </a:r>
            <a:r>
              <a:rPr lang="zh-CN" altLang="en-US" dirty="0"/>
              <a:t>后问题</a:t>
            </a:r>
          </a:p>
        </p:txBody>
      </p:sp>
      <p:sp>
        <p:nvSpPr>
          <p:cNvPr id="3" name="内容占位符 2"/>
          <p:cNvSpPr>
            <a:spLocks noGrp="1"/>
          </p:cNvSpPr>
          <p:nvPr>
            <p:ph idx="1"/>
          </p:nvPr>
        </p:nvSpPr>
        <p:spPr>
          <a:xfrm>
            <a:off x="533400" y="1371600"/>
            <a:ext cx="7772400" cy="3343284"/>
          </a:xfrm>
        </p:spPr>
        <p:txBody>
          <a:bodyPr/>
          <a:lstStyle/>
          <a:p>
            <a:r>
              <a:rPr lang="zh-CN" altLang="en-US" dirty="0"/>
              <a:t>剪枝</a:t>
            </a:r>
            <a:endParaRPr lang="en-US" altLang="zh-CN" dirty="0"/>
          </a:p>
          <a:p>
            <a:pPr lvl="1">
              <a:buNone/>
            </a:pPr>
            <a:r>
              <a:rPr lang="zh-CN" altLang="en-US" dirty="0"/>
              <a:t>约束函数</a:t>
            </a:r>
            <a:r>
              <a:rPr lang="en-US" altLang="zh-CN" dirty="0"/>
              <a:t> </a:t>
            </a:r>
          </a:p>
          <a:p>
            <a:pPr lvl="1">
              <a:buNone/>
            </a:pPr>
            <a:r>
              <a:rPr lang="en-US" altLang="zh-CN" b="1" dirty="0">
                <a:solidFill>
                  <a:schemeClr val="accent2"/>
                </a:solidFill>
              </a:rPr>
              <a:t>      Constraint</a:t>
            </a:r>
            <a:r>
              <a:rPr lang="en-US" altLang="zh-CN" dirty="0"/>
              <a:t>(t){</a:t>
            </a:r>
          </a:p>
          <a:p>
            <a:pPr lvl="3">
              <a:buNone/>
            </a:pPr>
            <a:r>
              <a:rPr lang="en-US" altLang="zh-CN" sz="2200" b="1" dirty="0"/>
              <a:t>for</a:t>
            </a:r>
            <a:r>
              <a:rPr lang="en-US" altLang="zh-CN" sz="2200" dirty="0"/>
              <a:t> (</a:t>
            </a:r>
            <a:r>
              <a:rPr lang="en-US" altLang="zh-CN" sz="2200" dirty="0" err="1"/>
              <a:t>i</a:t>
            </a:r>
            <a:r>
              <a:rPr lang="en-US" altLang="zh-CN" sz="2200" dirty="0"/>
              <a:t>=1; </a:t>
            </a:r>
            <a:r>
              <a:rPr lang="en-US" altLang="zh-CN" sz="2200" dirty="0" err="1"/>
              <a:t>i</a:t>
            </a:r>
            <a:r>
              <a:rPr lang="en-US" altLang="zh-CN" sz="2200" dirty="0"/>
              <a:t>&lt;t; </a:t>
            </a:r>
            <a:r>
              <a:rPr lang="en-US" altLang="zh-CN" sz="2200" dirty="0" err="1"/>
              <a:t>i</a:t>
            </a:r>
            <a:r>
              <a:rPr lang="en-US" altLang="zh-CN" sz="2200" dirty="0"/>
              <a:t>++){</a:t>
            </a:r>
          </a:p>
          <a:p>
            <a:pPr lvl="3">
              <a:buNone/>
            </a:pPr>
            <a:r>
              <a:rPr lang="en-US" altLang="zh-CN" sz="2200" dirty="0"/>
              <a:t>       </a:t>
            </a:r>
            <a:r>
              <a:rPr lang="en-US" altLang="zh-CN" sz="2200" b="1" dirty="0"/>
              <a:t>if</a:t>
            </a:r>
            <a:r>
              <a:rPr lang="en-US" altLang="zh-CN" sz="2400" dirty="0"/>
              <a:t>(</a:t>
            </a:r>
            <a:r>
              <a:rPr lang="en-US" altLang="zh-CN" sz="2200" dirty="0"/>
              <a:t>|</a:t>
            </a:r>
            <a:r>
              <a:rPr lang="en-US" altLang="zh-CN" sz="2200" dirty="0" err="1"/>
              <a:t>i</a:t>
            </a:r>
            <a:r>
              <a:rPr lang="en-US" altLang="zh-CN" sz="2200" dirty="0"/>
              <a:t> – t| </a:t>
            </a:r>
            <a:r>
              <a:rPr lang="en-US" altLang="zh-CN" sz="2200" dirty="0">
                <a:sym typeface="Symbol"/>
              </a:rPr>
              <a:t>== |x[</a:t>
            </a:r>
            <a:r>
              <a:rPr lang="en-US" altLang="zh-CN" sz="2200" dirty="0" err="1">
                <a:sym typeface="Symbol"/>
              </a:rPr>
              <a:t>i</a:t>
            </a:r>
            <a:r>
              <a:rPr lang="en-US" altLang="zh-CN" sz="2200" dirty="0">
                <a:sym typeface="Symbol"/>
              </a:rPr>
              <a:t>] – x[t]|</a:t>
            </a:r>
            <a:r>
              <a:rPr lang="en-US" altLang="zh-CN" sz="2200" dirty="0"/>
              <a:t> ) return </a:t>
            </a:r>
            <a:r>
              <a:rPr lang="en-US" altLang="zh-CN" sz="2200" b="1" dirty="0">
                <a:solidFill>
                  <a:schemeClr val="accent2"/>
                </a:solidFill>
              </a:rPr>
              <a:t>false</a:t>
            </a:r>
            <a:r>
              <a:rPr lang="en-US" altLang="zh-CN" sz="2200" dirty="0"/>
              <a:t>;</a:t>
            </a:r>
          </a:p>
          <a:p>
            <a:pPr lvl="3">
              <a:buNone/>
            </a:pPr>
            <a:r>
              <a:rPr lang="en-US" altLang="zh-CN" sz="2200" dirty="0"/>
              <a:t>}</a:t>
            </a:r>
          </a:p>
          <a:p>
            <a:pPr lvl="3">
              <a:buNone/>
            </a:pPr>
            <a:r>
              <a:rPr lang="en-US" altLang="zh-CN" sz="2200" dirty="0"/>
              <a:t>return </a:t>
            </a:r>
            <a:r>
              <a:rPr lang="en-US" altLang="zh-CN" sz="2200" b="1" dirty="0">
                <a:solidFill>
                  <a:schemeClr val="accent6"/>
                </a:solidFill>
              </a:rPr>
              <a:t>true</a:t>
            </a:r>
            <a:r>
              <a:rPr lang="en-US" altLang="zh-CN" sz="2200" dirty="0"/>
              <a:t>;</a:t>
            </a:r>
          </a:p>
          <a:p>
            <a:pPr lvl="2">
              <a:buNone/>
            </a:pPr>
            <a:r>
              <a:rPr lang="en-US" altLang="zh-CN" sz="2400" dirty="0"/>
              <a:t>}</a:t>
            </a:r>
          </a:p>
          <a:p>
            <a:pPr lvl="2">
              <a:buNone/>
            </a:pPr>
            <a:r>
              <a:rPr lang="en-US" altLang="zh-CN" sz="2400" dirty="0"/>
              <a:t>	</a:t>
            </a:r>
          </a:p>
        </p:txBody>
      </p:sp>
      <p:sp>
        <p:nvSpPr>
          <p:cNvPr id="5" name="TextBox 4"/>
          <p:cNvSpPr txBox="1"/>
          <p:nvPr/>
        </p:nvSpPr>
        <p:spPr>
          <a:xfrm>
            <a:off x="2883683" y="5013176"/>
            <a:ext cx="3071833" cy="1384995"/>
          </a:xfrm>
          <a:prstGeom prst="rect">
            <a:avLst/>
          </a:prstGeom>
          <a:solidFill>
            <a:schemeClr val="accent6">
              <a:lumMod val="60000"/>
              <a:lumOff val="40000"/>
            </a:schemeClr>
          </a:solidFill>
        </p:spPr>
        <p:txBody>
          <a:bodyPr wrap="square" rtlCol="0">
            <a:spAutoFit/>
          </a:bodyPr>
          <a:lstStyle/>
          <a:p>
            <a:pPr algn="ctr"/>
            <a:r>
              <a:rPr lang="zh-CN" altLang="en-US" sz="3600" b="1" dirty="0">
                <a:latin typeface="黑体" pitchFamily="2" charset="-122"/>
                <a:ea typeface="黑体" pitchFamily="2" charset="-122"/>
                <a:cs typeface="Times New Roman" pitchFamily="18" charset="0"/>
              </a:rPr>
              <a:t>回溯法</a:t>
            </a:r>
            <a:endParaRPr lang="en-US" altLang="zh-CN" sz="3600" b="1" dirty="0">
              <a:latin typeface="黑体" pitchFamily="2" charset="-122"/>
              <a:ea typeface="黑体" pitchFamily="2" charset="-122"/>
              <a:cs typeface="Times New Roman" pitchFamily="18" charset="0"/>
            </a:endParaRPr>
          </a:p>
          <a:p>
            <a:r>
              <a:rPr lang="zh-CN" altLang="en-US" sz="2400" dirty="0">
                <a:latin typeface="Times New Roman" pitchFamily="18" charset="0"/>
                <a:cs typeface="Times New Roman" pitchFamily="18" charset="0"/>
              </a:rPr>
              <a:t>时间复杂性：</a:t>
            </a:r>
            <a:r>
              <a:rPr lang="en-US" altLang="zh-CN" sz="2400" dirty="0">
                <a:latin typeface="Times New Roman" pitchFamily="18" charset="0"/>
                <a:cs typeface="Times New Roman" pitchFamily="18" charset="0"/>
              </a:rPr>
              <a:t>O(n*n!)</a:t>
            </a:r>
          </a:p>
          <a:p>
            <a:r>
              <a:rPr lang="zh-CN" altLang="en-US" sz="2400" dirty="0">
                <a:latin typeface="Times New Roman" pitchFamily="18" charset="0"/>
                <a:cs typeface="Times New Roman" pitchFamily="18" charset="0"/>
              </a:rPr>
              <a:t>空间复杂性：</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图的</a:t>
            </a:r>
            <a:r>
              <a:rPr lang="en-US" altLang="zh-CN" b="1" dirty="0"/>
              <a:t>m</a:t>
            </a:r>
            <a:r>
              <a:rPr lang="zh-CN" altLang="en-US" dirty="0"/>
              <a:t>着色问题</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a:t>
            </a:r>
            <a:r>
              <a:rPr lang="en-US" altLang="zh-CN" b="1" dirty="0"/>
              <a:t>m</a:t>
            </a:r>
            <a:r>
              <a:rPr lang="zh-CN" altLang="en-US" dirty="0"/>
              <a:t>着色问题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zh-CN" altLang="en-US" dirty="0"/>
              <a:t>无向连通图</a:t>
            </a:r>
            <a:r>
              <a:rPr lang="en-US" altLang="zh-CN" dirty="0"/>
              <a:t>G</a:t>
            </a:r>
          </a:p>
          <a:p>
            <a:pPr lvl="1"/>
            <a:r>
              <a:rPr lang="en-US" altLang="zh-CN" dirty="0"/>
              <a:t>m</a:t>
            </a:r>
            <a:r>
              <a:rPr lang="zh-CN" altLang="en-US" dirty="0"/>
              <a:t>种颜色</a:t>
            </a:r>
            <a:endParaRPr lang="en-US" altLang="zh-CN" dirty="0"/>
          </a:p>
          <a:p>
            <a:r>
              <a:rPr lang="zh-CN" altLang="en-US" dirty="0"/>
              <a:t>输出</a:t>
            </a:r>
            <a:endParaRPr lang="en-US" altLang="zh-CN" dirty="0"/>
          </a:p>
          <a:p>
            <a:pPr lvl="1"/>
            <a:r>
              <a:rPr lang="zh-CN" altLang="en-US" dirty="0"/>
              <a:t>顶点着色方案</a:t>
            </a:r>
            <a:endParaRPr lang="en-US" altLang="zh-CN" dirty="0"/>
          </a:p>
          <a:p>
            <a:pPr lvl="2"/>
            <a:r>
              <a:rPr lang="zh-CN" altLang="en-US" dirty="0"/>
              <a:t>任意两个相邻顶点都有不同颜色</a:t>
            </a:r>
          </a:p>
        </p:txBody>
      </p:sp>
      <p:sp>
        <p:nvSpPr>
          <p:cNvPr id="4" name="TextBox 4"/>
          <p:cNvSpPr txBox="1"/>
          <p:nvPr/>
        </p:nvSpPr>
        <p:spPr>
          <a:xfrm>
            <a:off x="899592" y="5013176"/>
            <a:ext cx="7776864" cy="830997"/>
          </a:xfrm>
          <a:prstGeom prst="rect">
            <a:avLst/>
          </a:prstGeom>
          <a:solidFill>
            <a:schemeClr val="accent6">
              <a:lumMod val="60000"/>
              <a:lumOff val="40000"/>
            </a:schemeClr>
          </a:solidFill>
        </p:spPr>
        <p:txBody>
          <a:bodyPr wrap="square" rtlCol="0">
            <a:spAutoFit/>
          </a:bodyPr>
          <a:lstStyle/>
          <a:p>
            <a:r>
              <a:rPr lang="zh-CN" altLang="en-US" sz="2400" dirty="0">
                <a:latin typeface="Times New Roman" pitchFamily="18" charset="0"/>
                <a:cs typeface="Times New Roman" pitchFamily="18" charset="0"/>
              </a:rPr>
              <a:t>        对于一个给定图和</a:t>
            </a:r>
            <a:r>
              <a:rPr lang="en-US" altLang="zh-CN" sz="2400" dirty="0">
                <a:latin typeface="Times New Roman" pitchFamily="18" charset="0"/>
                <a:cs typeface="Times New Roman" pitchFamily="18" charset="0"/>
              </a:rPr>
              <a:t>m</a:t>
            </a:r>
            <a:r>
              <a:rPr lang="zh-CN" altLang="en-US" sz="2400" dirty="0">
                <a:latin typeface="Times New Roman" pitchFamily="18" charset="0"/>
                <a:cs typeface="Times New Roman" pitchFamily="18" charset="0"/>
              </a:rPr>
              <a:t>中颜色，判断是否能</a:t>
            </a:r>
            <a:r>
              <a:rPr lang="en-US" altLang="zh-CN" sz="2400" dirty="0">
                <a:latin typeface="Times New Roman" pitchFamily="18" charset="0"/>
                <a:cs typeface="Times New Roman" pitchFamily="18" charset="0"/>
              </a:rPr>
              <a:t>m</a:t>
            </a:r>
            <a:r>
              <a:rPr lang="zh-CN" altLang="en-US" sz="2400" dirty="0">
                <a:latin typeface="Times New Roman" pitchFamily="18" charset="0"/>
                <a:cs typeface="Times New Roman" pitchFamily="18" charset="0"/>
              </a:rPr>
              <a:t>着色，如果能，找出所有的方案。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a:t>
            </a:r>
            <a:r>
              <a:rPr lang="en-US" altLang="zh-CN" b="1" dirty="0"/>
              <a:t>m</a:t>
            </a:r>
            <a:r>
              <a:rPr lang="zh-CN" altLang="en-US" dirty="0"/>
              <a:t>着色问题</a:t>
            </a:r>
          </a:p>
        </p:txBody>
      </p:sp>
      <p:sp>
        <p:nvSpPr>
          <p:cNvPr id="3" name="内容占位符 2"/>
          <p:cNvSpPr>
            <a:spLocks noGrp="1"/>
          </p:cNvSpPr>
          <p:nvPr>
            <p:ph idx="1"/>
          </p:nvPr>
        </p:nvSpPr>
        <p:spPr/>
        <p:txBody>
          <a:bodyPr/>
          <a:lstStyle/>
          <a:p>
            <a:r>
              <a:rPr lang="zh-CN" altLang="en-US" dirty="0"/>
              <a:t>解空间</a:t>
            </a:r>
            <a:endParaRPr lang="en-US" altLang="zh-CN" dirty="0"/>
          </a:p>
          <a:p>
            <a:pPr lvl="1"/>
            <a:r>
              <a:rPr lang="en-US" altLang="zh-CN" dirty="0"/>
              <a:t>x[</a:t>
            </a:r>
            <a:r>
              <a:rPr lang="en-US" altLang="zh-CN" dirty="0" err="1"/>
              <a:t>i</a:t>
            </a:r>
            <a:r>
              <a:rPr lang="en-US" altLang="zh-CN" dirty="0"/>
              <a:t>]</a:t>
            </a:r>
            <a:r>
              <a:rPr lang="zh-CN" altLang="en-US" dirty="0"/>
              <a:t>表示顶点</a:t>
            </a:r>
            <a:r>
              <a:rPr lang="en-US" altLang="zh-CN" dirty="0" err="1"/>
              <a:t>i</a:t>
            </a:r>
            <a:r>
              <a:rPr lang="zh-CN" altLang="en-US" dirty="0"/>
              <a:t>的颜色</a:t>
            </a:r>
            <a:endParaRPr lang="en-US" altLang="zh-CN" dirty="0"/>
          </a:p>
          <a:p>
            <a:pPr lvl="2"/>
            <a:r>
              <a:rPr lang="en-US" altLang="zh-CN" dirty="0"/>
              <a:t>x[</a:t>
            </a:r>
            <a:r>
              <a:rPr lang="en-US" altLang="zh-CN" dirty="0" err="1"/>
              <a:t>i</a:t>
            </a:r>
            <a:r>
              <a:rPr lang="en-US" altLang="zh-CN" dirty="0"/>
              <a:t>]</a:t>
            </a:r>
            <a:r>
              <a:rPr lang="en-US" altLang="zh-CN" dirty="0">
                <a:sym typeface="Symbol"/>
              </a:rPr>
              <a:t>{1, …, m}</a:t>
            </a:r>
          </a:p>
          <a:p>
            <a:pPr lvl="1"/>
            <a:r>
              <a:rPr lang="zh-CN" altLang="en-US" dirty="0">
                <a:sym typeface="Symbol"/>
              </a:rPr>
              <a:t>每个</a:t>
            </a:r>
            <a:r>
              <a:rPr lang="en-US" altLang="zh-CN" dirty="0">
                <a:sym typeface="Symbol"/>
              </a:rPr>
              <a:t>x[</a:t>
            </a:r>
            <a:r>
              <a:rPr lang="en-US" altLang="zh-CN" dirty="0" err="1">
                <a:sym typeface="Symbol"/>
              </a:rPr>
              <a:t>i</a:t>
            </a:r>
            <a:r>
              <a:rPr lang="en-US" altLang="zh-CN" dirty="0">
                <a:sym typeface="Symbol"/>
              </a:rPr>
              <a:t>]</a:t>
            </a:r>
            <a:r>
              <a:rPr lang="zh-CN" altLang="en-US" dirty="0">
                <a:sym typeface="Symbol"/>
              </a:rPr>
              <a:t>有</a:t>
            </a:r>
            <a:r>
              <a:rPr lang="en-US" altLang="zh-CN" dirty="0">
                <a:sym typeface="Symbol"/>
              </a:rPr>
              <a:t>m</a:t>
            </a:r>
            <a:r>
              <a:rPr lang="zh-CN" altLang="en-US" dirty="0">
                <a:sym typeface="Symbol"/>
              </a:rPr>
              <a:t>种不同取值</a:t>
            </a:r>
            <a:endParaRPr lang="en-US" altLang="zh-CN" dirty="0">
              <a:sym typeface="Symbol"/>
            </a:endParaRPr>
          </a:p>
          <a:p>
            <a:pPr lvl="1"/>
            <a:r>
              <a:rPr lang="en-US" altLang="zh-CN" dirty="0">
                <a:sym typeface="Symbol"/>
              </a:rPr>
              <a:t>x[1,…,n]</a:t>
            </a:r>
            <a:r>
              <a:rPr lang="zh-CN" altLang="en-US" dirty="0">
                <a:sym typeface="Symbol"/>
              </a:rPr>
              <a:t>有</a:t>
            </a:r>
            <a:r>
              <a:rPr lang="en-US" altLang="zh-CN" dirty="0" err="1">
                <a:sym typeface="Symbol"/>
              </a:rPr>
              <a:t>m</a:t>
            </a:r>
            <a:r>
              <a:rPr lang="en-US" altLang="zh-CN" baseline="30000" dirty="0" err="1">
                <a:sym typeface="Symbol"/>
              </a:rPr>
              <a:t>n</a:t>
            </a:r>
            <a:r>
              <a:rPr lang="zh-CN" altLang="en-US" dirty="0">
                <a:sym typeface="Symbol"/>
              </a:rPr>
              <a:t>种不同取值</a:t>
            </a:r>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a:t>
            </a:r>
            <a:r>
              <a:rPr lang="en-US" altLang="zh-CN" b="1" dirty="0"/>
              <a:t>m</a:t>
            </a:r>
            <a:r>
              <a:rPr lang="zh-CN" altLang="en-US" dirty="0"/>
              <a:t>着色问题</a:t>
            </a:r>
          </a:p>
        </p:txBody>
      </p:sp>
      <p:sp>
        <p:nvSpPr>
          <p:cNvPr id="3" name="内容占位符 2"/>
          <p:cNvSpPr>
            <a:spLocks noGrp="1"/>
          </p:cNvSpPr>
          <p:nvPr>
            <p:ph idx="1"/>
          </p:nvPr>
        </p:nvSpPr>
        <p:spPr/>
        <p:txBody>
          <a:bodyPr/>
          <a:lstStyle/>
          <a:p>
            <a:r>
              <a:rPr lang="zh-CN" altLang="en-US" dirty="0"/>
              <a:t>解空间树</a:t>
            </a:r>
            <a:r>
              <a:rPr lang="en-US" altLang="zh-CN" dirty="0"/>
              <a:t>(m=3)</a:t>
            </a:r>
          </a:p>
          <a:p>
            <a:pPr lvl="1"/>
            <a:r>
              <a:rPr lang="zh-CN" altLang="en-US" dirty="0">
                <a:solidFill>
                  <a:srgbClr val="FF0000"/>
                </a:solidFill>
              </a:rPr>
              <a:t>类似于子集树</a:t>
            </a:r>
            <a:r>
              <a:rPr lang="zh-CN" altLang="en-US" dirty="0"/>
              <a:t>，每个</a:t>
            </a:r>
            <a:r>
              <a:rPr lang="en-US" altLang="zh-CN" dirty="0"/>
              <a:t>x[</a:t>
            </a:r>
            <a:r>
              <a:rPr lang="en-US" altLang="zh-CN" dirty="0" err="1"/>
              <a:t>i</a:t>
            </a:r>
            <a:r>
              <a:rPr lang="en-US" altLang="zh-CN" dirty="0"/>
              <a:t>]</a:t>
            </a:r>
            <a:r>
              <a:rPr lang="zh-CN" altLang="en-US" dirty="0"/>
              <a:t>有</a:t>
            </a:r>
            <a:r>
              <a:rPr lang="en-US" altLang="zh-CN" dirty="0"/>
              <a:t>m</a:t>
            </a:r>
            <a:r>
              <a:rPr lang="zh-CN" altLang="en-US" dirty="0"/>
              <a:t>个取值，完全</a:t>
            </a:r>
            <a:r>
              <a:rPr lang="en-US" altLang="zh-CN" dirty="0"/>
              <a:t>m</a:t>
            </a:r>
            <a:r>
              <a:rPr lang="zh-CN" altLang="en-US" dirty="0"/>
              <a:t>叉树。</a:t>
            </a:r>
          </a:p>
        </p:txBody>
      </p:sp>
      <p:pic>
        <p:nvPicPr>
          <p:cNvPr id="38914" name="Picture 2"/>
          <p:cNvPicPr>
            <a:picLocks noChangeAspect="1" noChangeArrowheads="1"/>
          </p:cNvPicPr>
          <p:nvPr/>
        </p:nvPicPr>
        <p:blipFill>
          <a:blip r:embed="rId3"/>
          <a:srcRect/>
          <a:stretch>
            <a:fillRect/>
          </a:stretch>
        </p:blipFill>
        <p:spPr bwMode="auto">
          <a:xfrm>
            <a:off x="285720" y="2643182"/>
            <a:ext cx="8505825" cy="3257550"/>
          </a:xfrm>
          <a:prstGeom prst="rect">
            <a:avLst/>
          </a:prstGeom>
          <a:noFill/>
          <a:ln w="9525">
            <a:noFill/>
            <a:miter lim="800000"/>
            <a:headEnd/>
            <a:tailEnd/>
          </a:ln>
          <a:effec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a:t>
            </a:r>
            <a:r>
              <a:rPr lang="en-US" altLang="zh-CN" b="1" dirty="0"/>
              <a:t>m</a:t>
            </a:r>
            <a:r>
              <a:rPr lang="zh-CN" altLang="en-US" dirty="0"/>
              <a:t>着色问题</a:t>
            </a:r>
          </a:p>
        </p:txBody>
      </p:sp>
      <p:sp>
        <p:nvSpPr>
          <p:cNvPr id="3" name="内容占位符 2"/>
          <p:cNvSpPr>
            <a:spLocks noGrp="1"/>
          </p:cNvSpPr>
          <p:nvPr>
            <p:ph idx="1"/>
          </p:nvPr>
        </p:nvSpPr>
        <p:spPr/>
        <p:txBody>
          <a:bodyPr/>
          <a:lstStyle/>
          <a:p>
            <a:r>
              <a:rPr lang="zh-CN" altLang="en-US" dirty="0"/>
              <a:t>回溯法</a:t>
            </a:r>
          </a:p>
        </p:txBody>
      </p:sp>
      <p:sp>
        <p:nvSpPr>
          <p:cNvPr id="4" name="TextBox 3"/>
          <p:cNvSpPr txBox="1"/>
          <p:nvPr/>
        </p:nvSpPr>
        <p:spPr>
          <a:xfrm>
            <a:off x="500034" y="1928802"/>
            <a:ext cx="8072494" cy="3416320"/>
          </a:xfrm>
          <a:prstGeom prst="rect">
            <a:avLst/>
          </a:prstGeom>
          <a:noFill/>
        </p:spPr>
        <p:txBody>
          <a:bodyPr wrap="square" rtlCol="0">
            <a:spAutoFit/>
          </a:bodyPr>
          <a:lstStyle/>
          <a:p>
            <a:r>
              <a:rPr lang="en-US" altLang="zh-CN" sz="2400" dirty="0">
                <a:latin typeface="Times New Roman" pitchFamily="18" charset="0"/>
                <a:cs typeface="Times New Roman" pitchFamily="18" charset="0"/>
              </a:rPr>
              <a:t>void </a:t>
            </a:r>
            <a:r>
              <a:rPr lang="en-US" altLang="zh-CN" sz="2400" b="1" dirty="0">
                <a:solidFill>
                  <a:schemeClr val="accent2"/>
                </a:solidFill>
                <a:latin typeface="Times New Roman" pitchFamily="18" charset="0"/>
                <a:cs typeface="Times New Roman" pitchFamily="18" charset="0"/>
              </a:rPr>
              <a:t>Backtrack</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int</a:t>
            </a:r>
            <a:r>
              <a:rPr lang="en-US" altLang="zh-CN" sz="2400" dirty="0">
                <a:latin typeface="Times New Roman" pitchFamily="18" charset="0"/>
                <a:cs typeface="Times New Roman" pitchFamily="18" charset="0"/>
              </a:rPr>
              <a:t> t){</a:t>
            </a:r>
          </a:p>
          <a:p>
            <a:r>
              <a:rPr lang="en-US" altLang="zh-CN" sz="2400" dirty="0">
                <a:latin typeface="Times New Roman" pitchFamily="18" charset="0"/>
                <a:cs typeface="Times New Roman" pitchFamily="18" charset="0"/>
              </a:rPr>
              <a:t>     </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if</a:t>
            </a:r>
            <a:r>
              <a:rPr lang="en-US" altLang="zh-CN" sz="2400" dirty="0">
                <a:solidFill>
                  <a:schemeClr val="tx1">
                    <a:lumMod val="95000"/>
                    <a:lumOff val="5000"/>
                  </a:schemeClr>
                </a:solidFill>
                <a:latin typeface="Times New Roman" pitchFamily="18" charset="0"/>
                <a:cs typeface="Times New Roman" pitchFamily="18" charset="0"/>
              </a:rPr>
              <a:t> </a:t>
            </a:r>
            <a:r>
              <a:rPr lang="en-US" altLang="zh-CN" sz="2400" dirty="0">
                <a:latin typeface="Times New Roman" pitchFamily="18" charset="0"/>
                <a:cs typeface="Times New Roman" pitchFamily="18" charset="0"/>
              </a:rPr>
              <a:t>(t&gt;n) </a:t>
            </a:r>
            <a:r>
              <a:rPr lang="zh-CN" altLang="en-US" sz="2400" dirty="0">
                <a:latin typeface="Times New Roman" pitchFamily="18" charset="0"/>
                <a:cs typeface="Times New Roman" pitchFamily="18" charset="0"/>
              </a:rPr>
              <a:t>输出</a:t>
            </a:r>
            <a:r>
              <a:rPr lang="en-US" altLang="zh-CN" sz="2400" dirty="0">
                <a:latin typeface="Times New Roman" pitchFamily="18" charset="0"/>
                <a:cs typeface="Times New Roman" pitchFamily="18" charset="0"/>
              </a:rPr>
              <a:t>x</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else</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for</a:t>
            </a:r>
            <a:r>
              <a:rPr lang="en-US" altLang="zh-CN"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=1;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&lt;=m; </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x[t]=</a:t>
            </a:r>
            <a:r>
              <a:rPr lang="en-US" altLang="zh-CN" sz="2400"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b="1" dirty="0">
                <a:solidFill>
                  <a:schemeClr val="tx1">
                    <a:lumMod val="95000"/>
                    <a:lumOff val="5000"/>
                  </a:schemeClr>
                </a:solidFill>
                <a:latin typeface="Times New Roman" pitchFamily="18" charset="0"/>
                <a:cs typeface="Times New Roman" pitchFamily="18" charset="0"/>
              </a:rPr>
              <a:t> if </a:t>
            </a:r>
            <a:r>
              <a:rPr lang="en-US" altLang="zh-CN" sz="2400" dirty="0">
                <a:latin typeface="Times New Roman" pitchFamily="18" charset="0"/>
                <a:cs typeface="Times New Roman" pitchFamily="18" charset="0"/>
              </a:rPr>
              <a:t>(</a:t>
            </a:r>
            <a:r>
              <a:rPr lang="en-US" altLang="zh-CN" sz="2400" b="1" u="sng" dirty="0">
                <a:solidFill>
                  <a:schemeClr val="accent2"/>
                </a:solidFill>
                <a:latin typeface="Times New Roman" pitchFamily="18" charset="0"/>
                <a:cs typeface="Times New Roman" pitchFamily="18" charset="0"/>
              </a:rPr>
              <a:t>Constraint</a:t>
            </a:r>
            <a:r>
              <a:rPr lang="en-US" altLang="zh-CN" sz="2400" u="sng" dirty="0">
                <a:latin typeface="Times New Roman" pitchFamily="18" charset="0"/>
                <a:cs typeface="Times New Roman" pitchFamily="18" charset="0"/>
              </a:rPr>
              <a:t>(t)</a:t>
            </a:r>
            <a:r>
              <a:rPr lang="en-US" altLang="zh-CN" sz="2400" dirty="0">
                <a:latin typeface="Times New Roman" pitchFamily="18" charset="0"/>
                <a:cs typeface="Times New Roman" pitchFamily="18" charset="0"/>
              </a:rPr>
              <a:t>)</a:t>
            </a:r>
          </a:p>
          <a:p>
            <a:r>
              <a:rPr lang="en-US" altLang="zh-CN" sz="2400" b="1" dirty="0">
                <a:solidFill>
                  <a:schemeClr val="accent2"/>
                </a:solidFill>
                <a:latin typeface="Times New Roman" pitchFamily="18" charset="0"/>
                <a:cs typeface="Times New Roman" pitchFamily="18" charset="0"/>
              </a:rPr>
              <a:t>                            Backtrack</a:t>
            </a:r>
            <a:r>
              <a:rPr lang="en-US" altLang="zh-CN" sz="2400" dirty="0">
                <a:latin typeface="Times New Roman" pitchFamily="18" charset="0"/>
                <a:cs typeface="Times New Roman" pitchFamily="18" charset="0"/>
              </a:rPr>
              <a:t>(t+1)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            }</a:t>
            </a:r>
          </a:p>
          <a:p>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a:t>
            </a:r>
            <a:r>
              <a:rPr lang="en-US" altLang="zh-CN" b="1" dirty="0"/>
              <a:t>m</a:t>
            </a:r>
            <a:r>
              <a:rPr lang="zh-CN" altLang="en-US" dirty="0"/>
              <a:t>着色问题</a:t>
            </a:r>
          </a:p>
        </p:txBody>
      </p:sp>
      <p:sp>
        <p:nvSpPr>
          <p:cNvPr id="3" name="内容占位符 2"/>
          <p:cNvSpPr>
            <a:spLocks noGrp="1"/>
          </p:cNvSpPr>
          <p:nvPr>
            <p:ph idx="1"/>
          </p:nvPr>
        </p:nvSpPr>
        <p:spPr>
          <a:xfrm>
            <a:off x="533400" y="1371600"/>
            <a:ext cx="7772400" cy="3343284"/>
          </a:xfrm>
        </p:spPr>
        <p:txBody>
          <a:bodyPr/>
          <a:lstStyle/>
          <a:p>
            <a:r>
              <a:rPr lang="zh-CN" altLang="en-US" dirty="0"/>
              <a:t>剪枝</a:t>
            </a:r>
            <a:endParaRPr lang="en-US" altLang="zh-CN" dirty="0"/>
          </a:p>
          <a:p>
            <a:pPr lvl="1">
              <a:buNone/>
            </a:pPr>
            <a:r>
              <a:rPr lang="zh-CN" altLang="en-US" dirty="0"/>
              <a:t>约束函数</a:t>
            </a:r>
            <a:r>
              <a:rPr lang="en-US" altLang="zh-CN" dirty="0"/>
              <a:t> </a:t>
            </a:r>
          </a:p>
          <a:p>
            <a:pPr lvl="1">
              <a:buNone/>
            </a:pPr>
            <a:r>
              <a:rPr lang="en-US" altLang="zh-CN" b="1" dirty="0">
                <a:solidFill>
                  <a:schemeClr val="accent2"/>
                </a:solidFill>
              </a:rPr>
              <a:t>      Constraint</a:t>
            </a:r>
            <a:r>
              <a:rPr lang="en-US" altLang="zh-CN" dirty="0"/>
              <a:t>(t){</a:t>
            </a:r>
          </a:p>
          <a:p>
            <a:pPr lvl="3">
              <a:buNone/>
            </a:pPr>
            <a:r>
              <a:rPr lang="en-US" altLang="zh-CN" sz="2200" b="1" dirty="0"/>
              <a:t>for</a:t>
            </a:r>
            <a:r>
              <a:rPr lang="en-US" altLang="zh-CN" sz="2200" dirty="0"/>
              <a:t> (</a:t>
            </a:r>
            <a:r>
              <a:rPr lang="en-US" altLang="zh-CN" sz="2200" dirty="0" err="1"/>
              <a:t>i</a:t>
            </a:r>
            <a:r>
              <a:rPr lang="en-US" altLang="zh-CN" sz="2200" dirty="0"/>
              <a:t>=1; </a:t>
            </a:r>
            <a:r>
              <a:rPr lang="en-US" altLang="zh-CN" sz="2200" dirty="0" err="1"/>
              <a:t>i</a:t>
            </a:r>
            <a:r>
              <a:rPr lang="en-US" altLang="zh-CN" sz="2200" dirty="0"/>
              <a:t>&lt;t; </a:t>
            </a:r>
            <a:r>
              <a:rPr lang="en-US" altLang="zh-CN" sz="2200" dirty="0" err="1"/>
              <a:t>i</a:t>
            </a:r>
            <a:r>
              <a:rPr lang="en-US" altLang="zh-CN" sz="2200" dirty="0"/>
              <a:t>++){</a:t>
            </a:r>
          </a:p>
          <a:p>
            <a:pPr lvl="3">
              <a:buNone/>
            </a:pPr>
            <a:r>
              <a:rPr lang="en-US" altLang="zh-CN" sz="2200" dirty="0"/>
              <a:t>       </a:t>
            </a:r>
            <a:r>
              <a:rPr lang="en-US" altLang="zh-CN" sz="2200" b="1" dirty="0"/>
              <a:t>if</a:t>
            </a:r>
            <a:r>
              <a:rPr lang="en-US" altLang="zh-CN" sz="2400" dirty="0"/>
              <a:t>(</a:t>
            </a:r>
            <a:r>
              <a:rPr lang="zh-CN" altLang="en-US" sz="2200" dirty="0"/>
              <a:t>存在边</a:t>
            </a:r>
            <a:r>
              <a:rPr lang="en-US" altLang="zh-CN" sz="2200" dirty="0"/>
              <a:t>(</a:t>
            </a:r>
            <a:r>
              <a:rPr lang="en-US" altLang="zh-CN" sz="2200" dirty="0" err="1"/>
              <a:t>i</a:t>
            </a:r>
            <a:r>
              <a:rPr lang="en-US" altLang="zh-CN" sz="2200" dirty="0"/>
              <a:t>, t)</a:t>
            </a:r>
            <a:r>
              <a:rPr lang="zh-CN" altLang="en-US" sz="2200" dirty="0"/>
              <a:t>且</a:t>
            </a:r>
            <a:r>
              <a:rPr lang="en-US" altLang="zh-CN" sz="2200" dirty="0"/>
              <a:t>x[</a:t>
            </a:r>
            <a:r>
              <a:rPr lang="en-US" altLang="zh-CN" sz="2200" dirty="0" err="1"/>
              <a:t>i</a:t>
            </a:r>
            <a:r>
              <a:rPr lang="en-US" altLang="zh-CN" sz="2200" dirty="0"/>
              <a:t>]==x[t]) return </a:t>
            </a:r>
            <a:r>
              <a:rPr lang="en-US" altLang="zh-CN" sz="2200" b="1" dirty="0">
                <a:solidFill>
                  <a:schemeClr val="accent2"/>
                </a:solidFill>
              </a:rPr>
              <a:t>false</a:t>
            </a:r>
            <a:r>
              <a:rPr lang="en-US" altLang="zh-CN" sz="2200" dirty="0"/>
              <a:t>;</a:t>
            </a:r>
          </a:p>
          <a:p>
            <a:pPr lvl="3">
              <a:buNone/>
            </a:pPr>
            <a:r>
              <a:rPr lang="en-US" altLang="zh-CN" sz="2200" dirty="0"/>
              <a:t>}</a:t>
            </a:r>
          </a:p>
          <a:p>
            <a:pPr lvl="3">
              <a:buNone/>
            </a:pPr>
            <a:r>
              <a:rPr lang="en-US" altLang="zh-CN" sz="2200" dirty="0"/>
              <a:t>return </a:t>
            </a:r>
            <a:r>
              <a:rPr lang="en-US" altLang="zh-CN" sz="2200" b="1" dirty="0">
                <a:solidFill>
                  <a:schemeClr val="accent6"/>
                </a:solidFill>
              </a:rPr>
              <a:t>true</a:t>
            </a:r>
            <a:r>
              <a:rPr lang="en-US" altLang="zh-CN" sz="2200" dirty="0"/>
              <a:t>;</a:t>
            </a:r>
          </a:p>
          <a:p>
            <a:pPr lvl="2">
              <a:buNone/>
            </a:pPr>
            <a:r>
              <a:rPr lang="en-US" altLang="zh-CN" sz="2400" dirty="0"/>
              <a:t>}</a:t>
            </a:r>
          </a:p>
          <a:p>
            <a:pPr lvl="2">
              <a:buNone/>
            </a:pPr>
            <a:r>
              <a:rPr lang="en-US" altLang="zh-CN" sz="2400" dirty="0"/>
              <a:t>	</a:t>
            </a:r>
          </a:p>
        </p:txBody>
      </p:sp>
      <p:sp>
        <p:nvSpPr>
          <p:cNvPr id="5" name="TextBox 4"/>
          <p:cNvSpPr txBox="1"/>
          <p:nvPr/>
        </p:nvSpPr>
        <p:spPr>
          <a:xfrm>
            <a:off x="2214546" y="4857760"/>
            <a:ext cx="3071833" cy="1384995"/>
          </a:xfrm>
          <a:prstGeom prst="rect">
            <a:avLst/>
          </a:prstGeom>
          <a:solidFill>
            <a:schemeClr val="accent6">
              <a:lumMod val="60000"/>
              <a:lumOff val="40000"/>
            </a:schemeClr>
          </a:solidFill>
        </p:spPr>
        <p:txBody>
          <a:bodyPr wrap="square" rtlCol="0">
            <a:spAutoFit/>
          </a:bodyPr>
          <a:lstStyle/>
          <a:p>
            <a:pPr algn="ctr"/>
            <a:r>
              <a:rPr lang="zh-CN" altLang="en-US" sz="3600" b="1" dirty="0">
                <a:latin typeface="黑体" pitchFamily="2" charset="-122"/>
                <a:ea typeface="黑体" pitchFamily="2" charset="-122"/>
                <a:cs typeface="Times New Roman" pitchFamily="18" charset="0"/>
              </a:rPr>
              <a:t>回溯法</a:t>
            </a:r>
            <a:endParaRPr lang="en-US" altLang="zh-CN" sz="3600" b="1" dirty="0">
              <a:latin typeface="黑体" pitchFamily="2" charset="-122"/>
              <a:ea typeface="黑体" pitchFamily="2" charset="-122"/>
              <a:cs typeface="Times New Roman" pitchFamily="18" charset="0"/>
            </a:endParaRPr>
          </a:p>
          <a:p>
            <a:r>
              <a:rPr lang="zh-CN" altLang="en-US" sz="2400" dirty="0">
                <a:latin typeface="Times New Roman" pitchFamily="18" charset="0"/>
                <a:cs typeface="Times New Roman" pitchFamily="18" charset="0"/>
              </a:rPr>
              <a:t>时间复杂性：</a:t>
            </a:r>
            <a:r>
              <a:rPr lang="en-US" altLang="zh-CN" sz="2400" dirty="0">
                <a:latin typeface="Times New Roman" pitchFamily="18" charset="0"/>
                <a:cs typeface="Times New Roman" pitchFamily="18" charset="0"/>
              </a:rPr>
              <a:t>O(n*</a:t>
            </a:r>
            <a:r>
              <a:rPr lang="en-US" altLang="zh-CN" sz="2400" dirty="0" err="1">
                <a:latin typeface="Times New Roman" pitchFamily="18" charset="0"/>
                <a:cs typeface="Times New Roman" pitchFamily="18" charset="0"/>
              </a:rPr>
              <a:t>m</a:t>
            </a:r>
            <a:r>
              <a:rPr lang="en-US" altLang="zh-CN" sz="2400" baseline="30000" dirty="0" err="1">
                <a:latin typeface="Times New Roman" pitchFamily="18" charset="0"/>
                <a:cs typeface="Times New Roman" pitchFamily="18" charset="0"/>
              </a:rPr>
              <a:t>n</a:t>
            </a:r>
            <a:r>
              <a:rPr lang="en-US" altLang="zh-CN" sz="2400" dirty="0">
                <a:latin typeface="Times New Roman" pitchFamily="18" charset="0"/>
                <a:cs typeface="Times New Roman" pitchFamily="18" charset="0"/>
              </a:rPr>
              <a:t>)</a:t>
            </a:r>
          </a:p>
          <a:p>
            <a:r>
              <a:rPr lang="zh-CN" altLang="en-US" sz="2400" dirty="0">
                <a:latin typeface="Times New Roman" pitchFamily="18" charset="0"/>
                <a:cs typeface="Times New Roman" pitchFamily="18" charset="0"/>
              </a:rPr>
              <a:t>空间复杂性：</a:t>
            </a:r>
            <a:r>
              <a:rPr lang="en-US" altLang="zh-CN" sz="2400" dirty="0">
                <a:latin typeface="Times New Roman" pitchFamily="18" charset="0"/>
                <a:cs typeface="Times New Roman" pitchFamily="18" charset="0"/>
              </a:rPr>
              <a:t>O(n)</a:t>
            </a:r>
            <a:endParaRPr lang="zh-CN" alt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zh-CN" altLang="en-US" dirty="0"/>
              <a:t>回溯法效率分析</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回溯法效率分析</a:t>
            </a:r>
          </a:p>
        </p:txBody>
      </p:sp>
      <p:sp>
        <p:nvSpPr>
          <p:cNvPr id="3" name="内容占位符 2"/>
          <p:cNvSpPr>
            <a:spLocks noGrp="1"/>
          </p:cNvSpPr>
          <p:nvPr>
            <p:ph idx="1"/>
          </p:nvPr>
        </p:nvSpPr>
        <p:spPr/>
        <p:txBody>
          <a:bodyPr/>
          <a:lstStyle/>
          <a:p>
            <a:r>
              <a:rPr lang="zh-CN" altLang="en-US" dirty="0"/>
              <a:t>回溯法的效率取决于</a:t>
            </a:r>
            <a:endParaRPr lang="en-US" altLang="zh-CN" dirty="0"/>
          </a:p>
          <a:p>
            <a:pPr lvl="1"/>
            <a:r>
              <a:rPr lang="zh-CN" altLang="en-US" dirty="0"/>
              <a:t>解空间中解的数量</a:t>
            </a:r>
            <a:endParaRPr lang="en-US" altLang="zh-CN" dirty="0"/>
          </a:p>
          <a:p>
            <a:pPr lvl="2"/>
            <a:r>
              <a:rPr lang="zh-CN" altLang="en-US" dirty="0"/>
              <a:t>即满足显约束的</a:t>
            </a:r>
            <a:r>
              <a:rPr lang="en-US" altLang="zh-CN" dirty="0"/>
              <a:t>x[1,…, n]</a:t>
            </a:r>
            <a:r>
              <a:rPr lang="zh-CN" altLang="en-US" dirty="0"/>
              <a:t>的值的个数</a:t>
            </a:r>
            <a:endParaRPr lang="en-US" altLang="zh-CN" dirty="0"/>
          </a:p>
          <a:p>
            <a:pPr lvl="1"/>
            <a:r>
              <a:rPr lang="zh-CN" altLang="en-US" dirty="0"/>
              <a:t>计算约束函数</a:t>
            </a:r>
            <a:r>
              <a:rPr lang="en-US" altLang="zh-CN" b="1" dirty="0">
                <a:solidFill>
                  <a:schemeClr val="accent2"/>
                </a:solidFill>
              </a:rPr>
              <a:t>Constraint</a:t>
            </a:r>
            <a:r>
              <a:rPr lang="en-US" altLang="zh-CN" dirty="0"/>
              <a:t>(t)</a:t>
            </a:r>
            <a:r>
              <a:rPr lang="zh-CN" altLang="en-US" dirty="0"/>
              <a:t>所需时间</a:t>
            </a:r>
            <a:endParaRPr lang="en-US" altLang="zh-CN" dirty="0"/>
          </a:p>
          <a:p>
            <a:pPr lvl="1"/>
            <a:r>
              <a:rPr lang="zh-CN" altLang="en-US" dirty="0"/>
              <a:t>计算限界函数</a:t>
            </a:r>
            <a:r>
              <a:rPr lang="en-US" altLang="zh-CN" b="1" dirty="0">
                <a:solidFill>
                  <a:schemeClr val="accent2"/>
                </a:solidFill>
              </a:rPr>
              <a:t>Bound</a:t>
            </a:r>
            <a:r>
              <a:rPr lang="en-US" altLang="zh-CN" dirty="0"/>
              <a:t>(t)</a:t>
            </a:r>
            <a:r>
              <a:rPr lang="zh-CN" altLang="en-US" dirty="0"/>
              <a:t>所需时间</a:t>
            </a:r>
            <a:endParaRPr lang="en-US" altLang="zh-CN" dirty="0"/>
          </a:p>
          <a:p>
            <a:pPr lvl="1"/>
            <a:r>
              <a:rPr lang="zh-CN" altLang="en-US" dirty="0"/>
              <a:t>满足约束函数和限界函数的解的数量</a:t>
            </a:r>
            <a:endParaRPr lang="en-US" altLang="zh-CN" dirty="0"/>
          </a:p>
          <a:p>
            <a:pPr lvl="1"/>
            <a:r>
              <a:rPr lang="en-US" altLang="zh-CN" dirty="0"/>
              <a:t>x[1,…,n]</a:t>
            </a:r>
            <a:r>
              <a:rPr lang="zh-CN" altLang="en-US" dirty="0"/>
              <a:t>的选取顺序</a:t>
            </a:r>
            <a:endParaRPr lang="en-US" altLang="zh-CN" dirty="0"/>
          </a:p>
          <a:p>
            <a:endParaRPr lang="en-US" altLang="zh-CN"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a:t>
            </a:r>
          </a:p>
        </p:txBody>
      </p:sp>
      <p:sp>
        <p:nvSpPr>
          <p:cNvPr id="3" name="内容占位符 2"/>
          <p:cNvSpPr>
            <a:spLocks noGrp="1"/>
          </p:cNvSpPr>
          <p:nvPr>
            <p:ph idx="1"/>
          </p:nvPr>
        </p:nvSpPr>
        <p:spPr/>
        <p:txBody>
          <a:bodyPr/>
          <a:lstStyle/>
          <a:p>
            <a:r>
              <a:rPr lang="zh-CN" altLang="en-US" dirty="0"/>
              <a:t>定义问题的解空间</a:t>
            </a:r>
            <a:endParaRPr lang="en-US" altLang="zh-CN" dirty="0"/>
          </a:p>
          <a:p>
            <a:r>
              <a:rPr lang="zh-CN" altLang="en-US" dirty="0"/>
              <a:t>搜索解空间</a:t>
            </a:r>
            <a:endParaRPr lang="en-US" altLang="zh-CN" dirty="0"/>
          </a:p>
          <a:p>
            <a:pPr marL="0" indent="0">
              <a:buNone/>
            </a:pPr>
            <a:r>
              <a:rPr lang="zh-CN" altLang="en-US" dirty="0"/>
              <a:t>      </a:t>
            </a:r>
            <a:r>
              <a:rPr lang="zh-CN" altLang="en-US" sz="2000" dirty="0"/>
              <a:t>确定解空间的组织结构后，从开始结点（根节点）出发，以深度优先方式搜索整个解空间。开始结点成为活结点，也是当前的扩展结点。在当前扩展结点处，搜索向</a:t>
            </a:r>
            <a:r>
              <a:rPr lang="zh-CN" altLang="en-US" sz="2000" dirty="0">
                <a:solidFill>
                  <a:srgbClr val="FF0000"/>
                </a:solidFill>
              </a:rPr>
              <a:t>纵深</a:t>
            </a:r>
            <a:r>
              <a:rPr lang="zh-CN" altLang="en-US" sz="2000" dirty="0"/>
              <a:t>方向移动一个结点。新结点成为新的活节点，并成为当前的扩展结点。</a:t>
            </a:r>
            <a:r>
              <a:rPr lang="zh-CN" altLang="en-US" sz="2000" dirty="0">
                <a:solidFill>
                  <a:srgbClr val="0070C0"/>
                </a:solidFill>
              </a:rPr>
              <a:t>如果当前扩展结点不能再向纵深方向移动，那么当前结点成为死结点，此时往回移动</a:t>
            </a:r>
            <a:r>
              <a:rPr lang="zh-CN" altLang="en-US" sz="2000" dirty="0"/>
              <a:t>（</a:t>
            </a:r>
            <a:r>
              <a:rPr lang="zh-CN" altLang="en-US" sz="2000" dirty="0">
                <a:solidFill>
                  <a:srgbClr val="FF0000"/>
                </a:solidFill>
              </a:rPr>
              <a:t>回溯</a:t>
            </a:r>
            <a:r>
              <a:rPr lang="zh-CN" altLang="en-US" sz="2000" dirty="0"/>
              <a:t>）至最近的活结点处，并使这个结点成为当前扩展结点。</a:t>
            </a:r>
            <a:endParaRPr lang="en-US" altLang="zh-CN" sz="2000" dirty="0"/>
          </a:p>
          <a:p>
            <a:pPr marL="0" indent="0">
              <a:buNone/>
            </a:pPr>
            <a:r>
              <a:rPr lang="en-US" altLang="zh-CN" sz="2000" dirty="0"/>
              <a:t>        </a:t>
            </a:r>
            <a:r>
              <a:rPr lang="zh-CN" altLang="en-US" sz="2000" dirty="0"/>
              <a:t>回溯法用这种递归的方式搜索整个解空间，直至找到所要求的解或者解空间中已无活结点为止。</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回溯法效率分析</a:t>
            </a:r>
          </a:p>
        </p:txBody>
      </p:sp>
      <p:sp>
        <p:nvSpPr>
          <p:cNvPr id="3" name="内容占位符 2"/>
          <p:cNvSpPr>
            <a:spLocks noGrp="1"/>
          </p:cNvSpPr>
          <p:nvPr>
            <p:ph idx="1"/>
          </p:nvPr>
        </p:nvSpPr>
        <p:spPr/>
        <p:txBody>
          <a:bodyPr/>
          <a:lstStyle/>
          <a:p>
            <a:r>
              <a:rPr lang="zh-CN" altLang="en-US" sz="3200" dirty="0">
                <a:solidFill>
                  <a:srgbClr val="000066"/>
                </a:solidFill>
                <a:latin typeface="Arial" charset="0"/>
                <a:ea typeface="楷体_GB2312" pitchFamily="49" charset="-122"/>
              </a:rPr>
              <a:t>好的约束（限界）函数能显著地减少所生成的结点数。但这样的约束（限界）函数往往计算量较大。因此，</a:t>
            </a:r>
            <a:r>
              <a:rPr lang="zh-CN" altLang="en-US" sz="3200" dirty="0">
                <a:solidFill>
                  <a:srgbClr val="0000FF"/>
                </a:solidFill>
                <a:latin typeface="Arial" charset="0"/>
              </a:rPr>
              <a:t>在选择约束（限界）函数时通常存在搜索结点数与约束函数计算量之间的折衷。</a:t>
            </a:r>
            <a:endParaRPr lang="en-US" altLang="zh-CN" sz="3200" dirty="0">
              <a:solidFill>
                <a:srgbClr val="0000FF"/>
              </a:solidFill>
              <a:latin typeface="Arial" charset="0"/>
            </a:endParaRPr>
          </a:p>
          <a:p>
            <a:r>
              <a:rPr lang="zh-CN" altLang="en-US" sz="3200" dirty="0">
                <a:solidFill>
                  <a:srgbClr val="000066"/>
                </a:solidFill>
                <a:latin typeface="Arial" charset="0"/>
                <a:ea typeface="楷体_GB2312" pitchFamily="49" charset="-122"/>
              </a:rPr>
              <a:t>对于许多问题而言，在搜索试探时选取</a:t>
            </a:r>
            <a:r>
              <a:rPr lang="en-US" altLang="zh-CN" sz="3200" dirty="0">
                <a:solidFill>
                  <a:srgbClr val="000066"/>
                </a:solidFill>
                <a:latin typeface="Arial" charset="0"/>
                <a:ea typeface="楷体_GB2312" pitchFamily="49" charset="-122"/>
              </a:rPr>
              <a:t>x[</a:t>
            </a:r>
            <a:r>
              <a:rPr lang="en-US" altLang="zh-CN" sz="3200" dirty="0" err="1">
                <a:solidFill>
                  <a:srgbClr val="000066"/>
                </a:solidFill>
                <a:latin typeface="Arial" charset="0"/>
                <a:ea typeface="楷体_GB2312" pitchFamily="49" charset="-122"/>
              </a:rPr>
              <a:t>i</a:t>
            </a:r>
            <a:r>
              <a:rPr lang="en-US" altLang="zh-CN" sz="3200" dirty="0">
                <a:solidFill>
                  <a:srgbClr val="000066"/>
                </a:solidFill>
                <a:latin typeface="Arial" charset="0"/>
                <a:ea typeface="楷体_GB2312" pitchFamily="49" charset="-122"/>
              </a:rPr>
              <a:t>]</a:t>
            </a:r>
            <a:r>
              <a:rPr lang="zh-CN" altLang="en-US" sz="3200" dirty="0">
                <a:solidFill>
                  <a:srgbClr val="000066"/>
                </a:solidFill>
                <a:latin typeface="Arial" charset="0"/>
                <a:ea typeface="楷体_GB2312" pitchFamily="49" charset="-122"/>
              </a:rPr>
              <a:t>的值顺序是任意的。</a:t>
            </a:r>
            <a:r>
              <a:rPr lang="zh-CN" altLang="en-US" sz="3200" dirty="0">
                <a:solidFill>
                  <a:srgbClr val="0000FF"/>
                </a:solidFill>
                <a:latin typeface="黑体" pitchFamily="2" charset="-122"/>
              </a:rPr>
              <a:t>在其它条件相当的前提下，让可取值最少的</a:t>
            </a:r>
            <a:r>
              <a:rPr lang="en-US" altLang="zh-CN" sz="3200" dirty="0">
                <a:solidFill>
                  <a:srgbClr val="0000FF"/>
                </a:solidFill>
                <a:latin typeface="黑体" pitchFamily="2" charset="-122"/>
              </a:rPr>
              <a:t>x[</a:t>
            </a:r>
            <a:r>
              <a:rPr lang="en-US" altLang="zh-CN" sz="3200" dirty="0" err="1">
                <a:solidFill>
                  <a:srgbClr val="0000FF"/>
                </a:solidFill>
                <a:latin typeface="黑体" pitchFamily="2" charset="-122"/>
              </a:rPr>
              <a:t>i</a:t>
            </a:r>
            <a:r>
              <a:rPr lang="en-US" altLang="zh-CN" sz="3200" dirty="0">
                <a:solidFill>
                  <a:srgbClr val="0000FF"/>
                </a:solidFill>
                <a:latin typeface="黑体" pitchFamily="2" charset="-122"/>
              </a:rPr>
              <a:t>]</a:t>
            </a:r>
            <a:r>
              <a:rPr lang="zh-CN" altLang="en-US" sz="3200" dirty="0">
                <a:solidFill>
                  <a:srgbClr val="0000FF"/>
                </a:solidFill>
                <a:latin typeface="黑体" pitchFamily="2" charset="-122"/>
              </a:rPr>
              <a:t>优先。</a:t>
            </a:r>
          </a:p>
          <a:p>
            <a:endParaRPr lang="zh-CN" altLang="en-US" sz="3200" dirty="0">
              <a:solidFill>
                <a:srgbClr val="0000FF"/>
              </a:solidFill>
              <a:latin typeface="Arial" charset="0"/>
            </a:endParaRPr>
          </a:p>
          <a:p>
            <a:endParaRPr lang="zh-CN" alt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4294967295"/>
          </p:nvPr>
        </p:nvSpPr>
        <p:spPr>
          <a:xfrm>
            <a:off x="6553200" y="6245225"/>
            <a:ext cx="2289175" cy="476250"/>
          </a:xfrm>
          <a:prstGeom prst="rect">
            <a:avLst/>
          </a:prstGeom>
          <a:noFill/>
        </p:spPr>
        <p:txBody>
          <a:bodyPr/>
          <a:lstStyle/>
          <a:p>
            <a:fld id="{368EF03C-7C9A-4AB7-A6C8-583536D2B234}" type="slidenum">
              <a:rPr lang="en-US" altLang="zh-CN"/>
              <a:pPr/>
              <a:t>61</a:t>
            </a:fld>
            <a:endParaRPr lang="en-US" altLang="zh-CN"/>
          </a:p>
        </p:txBody>
      </p:sp>
      <p:pic>
        <p:nvPicPr>
          <p:cNvPr id="38915" name="Picture 4"/>
          <p:cNvPicPr>
            <a:picLocks noChangeArrowheads="1"/>
          </p:cNvPicPr>
          <p:nvPr/>
        </p:nvPicPr>
        <p:blipFill>
          <a:blip r:embed="rId3"/>
          <a:srcRect/>
          <a:stretch>
            <a:fillRect/>
          </a:stretch>
        </p:blipFill>
        <p:spPr bwMode="auto">
          <a:xfrm>
            <a:off x="2333625" y="2349500"/>
            <a:ext cx="5208588" cy="1387475"/>
          </a:xfrm>
          <a:prstGeom prst="rect">
            <a:avLst/>
          </a:prstGeom>
          <a:noFill/>
          <a:ln w="9525">
            <a:noFill/>
            <a:miter lim="800000"/>
            <a:headEnd/>
            <a:tailEnd/>
          </a:ln>
        </p:spPr>
      </p:pic>
      <p:pic>
        <p:nvPicPr>
          <p:cNvPr id="38916" name="Picture 5"/>
          <p:cNvPicPr>
            <a:picLocks noChangeArrowheads="1"/>
          </p:cNvPicPr>
          <p:nvPr/>
        </p:nvPicPr>
        <p:blipFill>
          <a:blip r:embed="rId4"/>
          <a:srcRect/>
          <a:stretch>
            <a:fillRect/>
          </a:stretch>
        </p:blipFill>
        <p:spPr bwMode="auto">
          <a:xfrm>
            <a:off x="2476500" y="3933825"/>
            <a:ext cx="5210175" cy="1423988"/>
          </a:xfrm>
          <a:prstGeom prst="rect">
            <a:avLst/>
          </a:prstGeom>
          <a:noFill/>
          <a:ln w="9525">
            <a:noFill/>
            <a:miter lim="800000"/>
            <a:headEnd/>
            <a:tailEnd/>
          </a:ln>
        </p:spPr>
      </p:pic>
      <p:sp>
        <p:nvSpPr>
          <p:cNvPr id="38917" name="Rectangle 6"/>
          <p:cNvSpPr>
            <a:spLocks noChangeArrowheads="1"/>
          </p:cNvSpPr>
          <p:nvPr/>
        </p:nvSpPr>
        <p:spPr bwMode="auto">
          <a:xfrm>
            <a:off x="757238" y="1454150"/>
            <a:ext cx="8207375" cy="822325"/>
          </a:xfrm>
          <a:prstGeom prst="rect">
            <a:avLst/>
          </a:prstGeom>
          <a:noFill/>
          <a:ln w="9525">
            <a:noFill/>
            <a:miter lim="800000"/>
            <a:headEnd/>
            <a:tailEnd/>
          </a:ln>
        </p:spPr>
        <p:txBody>
          <a:bodyPr lIns="92075" tIns="46038" rIns="92075" bIns="46038">
            <a:spAutoFit/>
          </a:bodyPr>
          <a:lstStyle/>
          <a:p>
            <a:pPr>
              <a:buClr>
                <a:srgbClr val="800000"/>
              </a:buClr>
              <a:buFont typeface="Wingdings" pitchFamily="2" charset="2"/>
              <a:buChar char="Ø"/>
            </a:pPr>
            <a:r>
              <a:rPr lang="en-US" altLang="zh-CN" sz="2400" dirty="0">
                <a:solidFill>
                  <a:srgbClr val="FF0000"/>
                </a:solidFill>
                <a:latin typeface="Arial" charset="0"/>
                <a:ea typeface="黑体" pitchFamily="2" charset="-122"/>
              </a:rPr>
              <a:t> </a:t>
            </a:r>
            <a:r>
              <a:rPr lang="zh-CN" altLang="en-US" sz="2400" dirty="0">
                <a:solidFill>
                  <a:srgbClr val="FF0000"/>
                </a:solidFill>
                <a:latin typeface="Arial" charset="0"/>
                <a:ea typeface="黑体" pitchFamily="2" charset="-122"/>
              </a:rPr>
              <a:t>实例</a:t>
            </a:r>
            <a:br>
              <a:rPr lang="zh-CN" altLang="en-US" sz="2400" dirty="0">
                <a:solidFill>
                  <a:srgbClr val="FF0000"/>
                </a:solidFill>
                <a:latin typeface="Arial" charset="0"/>
                <a:ea typeface="黑体" pitchFamily="2" charset="-122"/>
              </a:rPr>
            </a:br>
            <a:r>
              <a:rPr lang="zh-CN" altLang="en-US" sz="2400" dirty="0">
                <a:solidFill>
                  <a:srgbClr val="FF0000"/>
                </a:solidFill>
                <a:latin typeface="Arial" charset="0"/>
                <a:ea typeface="黑体" pitchFamily="2" charset="-122"/>
              </a:rPr>
              <a:t>    </a:t>
            </a:r>
            <a:r>
              <a:rPr lang="zh-CN" altLang="en-US" sz="2400" dirty="0">
                <a:solidFill>
                  <a:srgbClr val="000066"/>
                </a:solidFill>
                <a:latin typeface="Arial" charset="0"/>
                <a:ea typeface="楷体_GB2312" pitchFamily="49" charset="-122"/>
              </a:rPr>
              <a:t>图中关于同一问题的</a:t>
            </a:r>
            <a:r>
              <a:rPr lang="en-US" altLang="zh-CN" sz="2400" dirty="0">
                <a:solidFill>
                  <a:srgbClr val="000066"/>
                </a:solidFill>
                <a:latin typeface="Arial" charset="0"/>
                <a:ea typeface="楷体_GB2312" pitchFamily="49" charset="-122"/>
              </a:rPr>
              <a:t>2</a:t>
            </a:r>
            <a:r>
              <a:rPr lang="zh-CN" altLang="en-US" sz="2400" dirty="0">
                <a:solidFill>
                  <a:srgbClr val="000066"/>
                </a:solidFill>
                <a:latin typeface="Arial" charset="0"/>
                <a:ea typeface="楷体_GB2312" pitchFamily="49" charset="-122"/>
              </a:rPr>
              <a:t>棵不同解空间树</a:t>
            </a:r>
          </a:p>
        </p:txBody>
      </p:sp>
      <p:sp>
        <p:nvSpPr>
          <p:cNvPr id="38918" name="Rectangle 7"/>
          <p:cNvSpPr>
            <a:spLocks noChangeArrowheads="1"/>
          </p:cNvSpPr>
          <p:nvPr/>
        </p:nvSpPr>
        <p:spPr bwMode="auto">
          <a:xfrm>
            <a:off x="7686675" y="3054350"/>
            <a:ext cx="557213" cy="457200"/>
          </a:xfrm>
          <a:prstGeom prst="rect">
            <a:avLst/>
          </a:prstGeom>
          <a:noFill/>
          <a:ln w="9525">
            <a:noFill/>
            <a:miter lim="800000"/>
            <a:headEnd/>
            <a:tailEnd/>
          </a:ln>
        </p:spPr>
        <p:txBody>
          <a:bodyPr wrap="none" lIns="92075" tIns="46038" rIns="92075" bIns="46038">
            <a:spAutoFit/>
          </a:bodyPr>
          <a:lstStyle/>
          <a:p>
            <a:r>
              <a:rPr lang="en-US" altLang="zh-CN" sz="2400">
                <a:solidFill>
                  <a:srgbClr val="000066"/>
                </a:solidFill>
                <a:latin typeface="Arial" charset="0"/>
                <a:ea typeface="楷体_GB2312" pitchFamily="49" charset="-122"/>
              </a:rPr>
              <a:t>(a)</a:t>
            </a:r>
          </a:p>
        </p:txBody>
      </p:sp>
      <p:sp>
        <p:nvSpPr>
          <p:cNvPr id="38919" name="Rectangle 8"/>
          <p:cNvSpPr>
            <a:spLocks noChangeArrowheads="1"/>
          </p:cNvSpPr>
          <p:nvPr/>
        </p:nvSpPr>
        <p:spPr bwMode="auto">
          <a:xfrm>
            <a:off x="7686675" y="4854575"/>
            <a:ext cx="573088" cy="457200"/>
          </a:xfrm>
          <a:prstGeom prst="rect">
            <a:avLst/>
          </a:prstGeom>
          <a:noFill/>
          <a:ln w="9525">
            <a:noFill/>
            <a:miter lim="800000"/>
            <a:headEnd/>
            <a:tailEnd/>
          </a:ln>
        </p:spPr>
        <p:txBody>
          <a:bodyPr wrap="none" lIns="92075" tIns="46038" rIns="92075" bIns="46038">
            <a:spAutoFit/>
          </a:bodyPr>
          <a:lstStyle/>
          <a:p>
            <a:r>
              <a:rPr lang="en-US" altLang="zh-CN" sz="2400">
                <a:solidFill>
                  <a:srgbClr val="000066"/>
                </a:solidFill>
                <a:latin typeface="Arial" charset="0"/>
                <a:ea typeface="楷体_GB2312" pitchFamily="49" charset="-122"/>
              </a:rPr>
              <a:t>(b)</a:t>
            </a:r>
          </a:p>
        </p:txBody>
      </p:sp>
      <p:sp>
        <p:nvSpPr>
          <p:cNvPr id="38920" name="Rectangle 9"/>
          <p:cNvSpPr>
            <a:spLocks noChangeArrowheads="1"/>
          </p:cNvSpPr>
          <p:nvPr/>
        </p:nvSpPr>
        <p:spPr bwMode="auto">
          <a:xfrm>
            <a:off x="668338" y="515938"/>
            <a:ext cx="7772400" cy="803275"/>
          </a:xfrm>
          <a:prstGeom prst="rect">
            <a:avLst/>
          </a:prstGeom>
          <a:noFill/>
          <a:ln w="9525">
            <a:noFill/>
            <a:miter lim="800000"/>
            <a:headEnd/>
            <a:tailEnd/>
          </a:ln>
        </p:spPr>
        <p:txBody>
          <a:bodyPr lIns="92075" tIns="46038" rIns="92075" bIns="46038" anchor="ctr"/>
          <a:lstStyle/>
          <a:p>
            <a:r>
              <a:rPr lang="zh-CN" altLang="en-US" sz="3200">
                <a:solidFill>
                  <a:srgbClr val="0000FF"/>
                </a:solidFill>
                <a:ea typeface="黑体" pitchFamily="2" charset="-122"/>
              </a:rPr>
              <a:t>回溯法效率分析</a:t>
            </a:r>
          </a:p>
        </p:txBody>
      </p:sp>
      <p:sp>
        <p:nvSpPr>
          <p:cNvPr id="89100" name="Line 12"/>
          <p:cNvSpPr>
            <a:spLocks noChangeShapeType="1"/>
          </p:cNvSpPr>
          <p:nvPr/>
        </p:nvSpPr>
        <p:spPr bwMode="auto">
          <a:xfrm>
            <a:off x="2484438" y="2622550"/>
            <a:ext cx="0" cy="1150938"/>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1" name="Line 13"/>
          <p:cNvSpPr>
            <a:spLocks noChangeShapeType="1"/>
          </p:cNvSpPr>
          <p:nvPr/>
        </p:nvSpPr>
        <p:spPr bwMode="auto">
          <a:xfrm>
            <a:off x="5076825" y="2620963"/>
            <a:ext cx="0" cy="1150937"/>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2" name="Line 14"/>
          <p:cNvSpPr>
            <a:spLocks noChangeShapeType="1"/>
          </p:cNvSpPr>
          <p:nvPr/>
        </p:nvSpPr>
        <p:spPr bwMode="auto">
          <a:xfrm>
            <a:off x="2484438" y="2620963"/>
            <a:ext cx="2592387" cy="0"/>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3" name="Line 15"/>
          <p:cNvSpPr>
            <a:spLocks noChangeShapeType="1"/>
          </p:cNvSpPr>
          <p:nvPr/>
        </p:nvSpPr>
        <p:spPr bwMode="auto">
          <a:xfrm>
            <a:off x="2484438" y="3773488"/>
            <a:ext cx="2592387" cy="0"/>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4" name="Line 16"/>
          <p:cNvSpPr>
            <a:spLocks noChangeShapeType="1"/>
          </p:cNvSpPr>
          <p:nvPr/>
        </p:nvSpPr>
        <p:spPr bwMode="auto">
          <a:xfrm>
            <a:off x="2484438" y="4205288"/>
            <a:ext cx="0" cy="1150937"/>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5" name="Line 17"/>
          <p:cNvSpPr>
            <a:spLocks noChangeShapeType="1"/>
          </p:cNvSpPr>
          <p:nvPr/>
        </p:nvSpPr>
        <p:spPr bwMode="auto">
          <a:xfrm>
            <a:off x="4211638" y="4205288"/>
            <a:ext cx="0" cy="1150937"/>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6" name="Line 18"/>
          <p:cNvSpPr>
            <a:spLocks noChangeShapeType="1"/>
          </p:cNvSpPr>
          <p:nvPr/>
        </p:nvSpPr>
        <p:spPr bwMode="auto">
          <a:xfrm>
            <a:off x="2484438" y="4205288"/>
            <a:ext cx="1727200" cy="0"/>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7" name="Line 19"/>
          <p:cNvSpPr>
            <a:spLocks noChangeShapeType="1"/>
          </p:cNvSpPr>
          <p:nvPr/>
        </p:nvSpPr>
        <p:spPr bwMode="auto">
          <a:xfrm>
            <a:off x="2484438" y="5357813"/>
            <a:ext cx="1727200" cy="0"/>
          </a:xfrm>
          <a:prstGeom prst="line">
            <a:avLst/>
          </a:prstGeom>
          <a:noFill/>
          <a:ln w="38100">
            <a:solidFill>
              <a:srgbClr val="FF0000"/>
            </a:solidFill>
            <a:prstDash val="dashDot"/>
            <a:round/>
            <a:headEnd type="none" w="sm" len="sm"/>
            <a:tailEnd type="none" w="sm" len="sm"/>
          </a:ln>
        </p:spPr>
        <p:txBody>
          <a:bodyPr/>
          <a:lstStyle/>
          <a:p>
            <a:endParaRPr lang="zh-CN" altLang="en-US"/>
          </a:p>
        </p:txBody>
      </p:sp>
      <p:sp>
        <p:nvSpPr>
          <p:cNvPr id="89108" name="Rectangle 20"/>
          <p:cNvSpPr>
            <a:spLocks noChangeArrowheads="1"/>
          </p:cNvSpPr>
          <p:nvPr/>
        </p:nvSpPr>
        <p:spPr bwMode="auto">
          <a:xfrm>
            <a:off x="757238" y="5780088"/>
            <a:ext cx="6838950" cy="457200"/>
          </a:xfrm>
          <a:prstGeom prst="rect">
            <a:avLst/>
          </a:prstGeom>
          <a:noFill/>
          <a:ln w="9525">
            <a:noFill/>
            <a:miter lim="800000"/>
            <a:headEnd/>
            <a:tailEnd/>
          </a:ln>
        </p:spPr>
        <p:txBody>
          <a:bodyPr lIns="92075" tIns="46038" rIns="92075" bIns="46038">
            <a:spAutoFit/>
          </a:bodyPr>
          <a:lstStyle/>
          <a:p>
            <a:pPr>
              <a:buClr>
                <a:srgbClr val="800000"/>
              </a:buClr>
              <a:buFont typeface="Wingdings" pitchFamily="2" charset="2"/>
              <a:buChar char="Ø"/>
            </a:pPr>
            <a:r>
              <a:rPr lang="en-US" altLang="zh-CN" sz="2400" dirty="0">
                <a:solidFill>
                  <a:srgbClr val="000066"/>
                </a:solidFill>
                <a:latin typeface="Arial" charset="0"/>
                <a:ea typeface="楷体_GB2312" pitchFamily="49" charset="-122"/>
              </a:rPr>
              <a:t> </a:t>
            </a:r>
            <a:r>
              <a:rPr lang="zh-CN" altLang="en-US" sz="2400" dirty="0">
                <a:solidFill>
                  <a:srgbClr val="0000FF"/>
                </a:solidFill>
                <a:latin typeface="Arial" charset="0"/>
                <a:ea typeface="黑体" pitchFamily="2" charset="-122"/>
              </a:rPr>
              <a:t>前者的效果明显比后者好</a:t>
            </a:r>
            <a:endParaRPr lang="zh-CN" altLang="en-US" sz="2400" dirty="0">
              <a:solidFill>
                <a:srgbClr val="000066"/>
              </a:solidFill>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00"/>
                                        </p:tgtEl>
                                        <p:attrNameLst>
                                          <p:attrName>style.visibility</p:attrName>
                                        </p:attrNameLst>
                                      </p:cBhvr>
                                      <p:to>
                                        <p:strVal val="visible"/>
                                      </p:to>
                                    </p:set>
                                    <p:animEffect transition="in" filter="blinds(horizontal)">
                                      <p:cBhvr>
                                        <p:cTn id="7" dur="500"/>
                                        <p:tgtEl>
                                          <p:spTgt spid="8910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9102"/>
                                        </p:tgtEl>
                                        <p:attrNameLst>
                                          <p:attrName>style.visibility</p:attrName>
                                        </p:attrNameLst>
                                      </p:cBhvr>
                                      <p:to>
                                        <p:strVal val="visible"/>
                                      </p:to>
                                    </p:set>
                                    <p:animEffect transition="in" filter="blinds(horizontal)">
                                      <p:cBhvr>
                                        <p:cTn id="11" dur="500"/>
                                        <p:tgtEl>
                                          <p:spTgt spid="8910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9101"/>
                                        </p:tgtEl>
                                        <p:attrNameLst>
                                          <p:attrName>style.visibility</p:attrName>
                                        </p:attrNameLst>
                                      </p:cBhvr>
                                      <p:to>
                                        <p:strVal val="visible"/>
                                      </p:to>
                                    </p:set>
                                    <p:animEffect transition="in" filter="blinds(horizontal)">
                                      <p:cBhvr>
                                        <p:cTn id="15" dur="500"/>
                                        <p:tgtEl>
                                          <p:spTgt spid="89101"/>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9103"/>
                                        </p:tgtEl>
                                        <p:attrNameLst>
                                          <p:attrName>style.visibility</p:attrName>
                                        </p:attrNameLst>
                                      </p:cBhvr>
                                      <p:to>
                                        <p:strVal val="visible"/>
                                      </p:to>
                                    </p:set>
                                    <p:animEffect transition="in" filter="blinds(horizontal)">
                                      <p:cBhvr>
                                        <p:cTn id="19" dur="500"/>
                                        <p:tgtEl>
                                          <p:spTgt spid="89103"/>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9104"/>
                                        </p:tgtEl>
                                        <p:attrNameLst>
                                          <p:attrName>style.visibility</p:attrName>
                                        </p:attrNameLst>
                                      </p:cBhvr>
                                      <p:to>
                                        <p:strVal val="visible"/>
                                      </p:to>
                                    </p:set>
                                    <p:animEffect transition="in" filter="blinds(horizontal)">
                                      <p:cBhvr>
                                        <p:cTn id="23" dur="500"/>
                                        <p:tgtEl>
                                          <p:spTgt spid="89104"/>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89106"/>
                                        </p:tgtEl>
                                        <p:attrNameLst>
                                          <p:attrName>style.visibility</p:attrName>
                                        </p:attrNameLst>
                                      </p:cBhvr>
                                      <p:to>
                                        <p:strVal val="visible"/>
                                      </p:to>
                                    </p:set>
                                    <p:animEffect transition="in" filter="blinds(horizontal)">
                                      <p:cBhvr>
                                        <p:cTn id="27" dur="500"/>
                                        <p:tgtEl>
                                          <p:spTgt spid="89106"/>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89105"/>
                                        </p:tgtEl>
                                        <p:attrNameLst>
                                          <p:attrName>style.visibility</p:attrName>
                                        </p:attrNameLst>
                                      </p:cBhvr>
                                      <p:to>
                                        <p:strVal val="visible"/>
                                      </p:to>
                                    </p:set>
                                    <p:animEffect transition="in" filter="blinds(horizontal)">
                                      <p:cBhvr>
                                        <p:cTn id="31" dur="500"/>
                                        <p:tgtEl>
                                          <p:spTgt spid="89105"/>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89107"/>
                                        </p:tgtEl>
                                        <p:attrNameLst>
                                          <p:attrName>style.visibility</p:attrName>
                                        </p:attrNameLst>
                                      </p:cBhvr>
                                      <p:to>
                                        <p:strVal val="visible"/>
                                      </p:to>
                                    </p:set>
                                    <p:animEffect transition="in" filter="blinds(horizontal)">
                                      <p:cBhvr>
                                        <p:cTn id="35" dur="500"/>
                                        <p:tgtEl>
                                          <p:spTgt spid="89107"/>
                                        </p:tgtEl>
                                      </p:cBhvr>
                                    </p:animEffect>
                                  </p:childTnLst>
                                </p:cTn>
                              </p:par>
                            </p:childTnLst>
                          </p:cTn>
                        </p:par>
                        <p:par>
                          <p:cTn id="36" fill="hold">
                            <p:stCondLst>
                              <p:cond delay="4000"/>
                            </p:stCondLst>
                            <p:childTnLst>
                              <p:par>
                                <p:cTn id="37" presetID="23" presetClass="entr" presetSubtype="16" fill="hold" grpId="0" nodeType="afterEffect">
                                  <p:stCondLst>
                                    <p:cond delay="0"/>
                                  </p:stCondLst>
                                  <p:childTnLst>
                                    <p:set>
                                      <p:cBhvr>
                                        <p:cTn id="38" dur="1" fill="hold">
                                          <p:stCondLst>
                                            <p:cond delay="0"/>
                                          </p:stCondLst>
                                        </p:cTn>
                                        <p:tgtEl>
                                          <p:spTgt spid="89108"/>
                                        </p:tgtEl>
                                        <p:attrNameLst>
                                          <p:attrName>style.visibility</p:attrName>
                                        </p:attrNameLst>
                                      </p:cBhvr>
                                      <p:to>
                                        <p:strVal val="visible"/>
                                      </p:to>
                                    </p:set>
                                    <p:anim calcmode="lin" valueType="num">
                                      <p:cBhvr>
                                        <p:cTn id="39" dur="500" fill="hold"/>
                                        <p:tgtEl>
                                          <p:spTgt spid="89108"/>
                                        </p:tgtEl>
                                        <p:attrNameLst>
                                          <p:attrName>ppt_w</p:attrName>
                                        </p:attrNameLst>
                                      </p:cBhvr>
                                      <p:tavLst>
                                        <p:tav tm="0">
                                          <p:val>
                                            <p:fltVal val="0"/>
                                          </p:val>
                                        </p:tav>
                                        <p:tav tm="100000">
                                          <p:val>
                                            <p:strVal val="#ppt_w"/>
                                          </p:val>
                                        </p:tav>
                                      </p:tavLst>
                                    </p:anim>
                                    <p:anim calcmode="lin" valueType="num">
                                      <p:cBhvr>
                                        <p:cTn id="40" dur="500" fill="hold"/>
                                        <p:tgtEl>
                                          <p:spTgt spid="891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0" grpId="0" animBg="1"/>
      <p:bldP spid="89101" grpId="0" animBg="1"/>
      <p:bldP spid="89102" grpId="0" animBg="1"/>
      <p:bldP spid="89103" grpId="0" animBg="1"/>
      <p:bldP spid="89104" grpId="0" animBg="1"/>
      <p:bldP spid="89105" grpId="0" animBg="1"/>
      <p:bldP spid="89106" grpId="0" animBg="1"/>
      <p:bldP spid="89107" grpId="0" animBg="1"/>
      <p:bldP spid="8910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xfrm>
            <a:off x="6553200" y="6245225"/>
            <a:ext cx="2289175" cy="476250"/>
          </a:xfrm>
          <a:prstGeom prst="rect">
            <a:avLst/>
          </a:prstGeom>
          <a:noFill/>
        </p:spPr>
        <p:txBody>
          <a:bodyPr/>
          <a:lstStyle/>
          <a:p>
            <a:fld id="{95A12625-B4C2-490F-99E5-A79F73DE5C71}" type="slidenum">
              <a:rPr lang="en-US" altLang="zh-CN"/>
              <a:pPr/>
              <a:t>62</a:t>
            </a:fld>
            <a:endParaRPr lang="en-US" altLang="zh-CN"/>
          </a:p>
        </p:txBody>
      </p:sp>
      <p:sp>
        <p:nvSpPr>
          <p:cNvPr id="39939" name="Rectangle 2"/>
          <p:cNvSpPr>
            <a:spLocks noChangeArrowheads="1"/>
          </p:cNvSpPr>
          <p:nvPr/>
        </p:nvSpPr>
        <p:spPr bwMode="auto">
          <a:xfrm>
            <a:off x="914400" y="511175"/>
            <a:ext cx="6248400" cy="685800"/>
          </a:xfrm>
          <a:prstGeom prst="rect">
            <a:avLst/>
          </a:prstGeom>
          <a:noFill/>
          <a:ln w="9525">
            <a:noFill/>
            <a:miter lim="800000"/>
            <a:headEnd/>
            <a:tailEnd/>
          </a:ln>
        </p:spPr>
        <p:txBody>
          <a:bodyPr lIns="92075" tIns="46038" rIns="92075" bIns="46038" anchor="ctr"/>
          <a:lstStyle/>
          <a:p>
            <a:pPr algn="ctr"/>
            <a:r>
              <a:rPr lang="zh-CN" altLang="en-US" sz="3200">
                <a:solidFill>
                  <a:srgbClr val="FF0000"/>
                </a:solidFill>
              </a:rPr>
              <a:t>总结</a:t>
            </a:r>
          </a:p>
        </p:txBody>
      </p:sp>
      <p:sp>
        <p:nvSpPr>
          <p:cNvPr id="39940" name="Rectangle 3"/>
          <p:cNvSpPr>
            <a:spLocks noGrp="1" noChangeArrowheads="1"/>
          </p:cNvSpPr>
          <p:nvPr>
            <p:ph type="body" idx="1"/>
          </p:nvPr>
        </p:nvSpPr>
        <p:spPr>
          <a:xfrm>
            <a:off x="762000" y="1489075"/>
            <a:ext cx="7315200" cy="4454525"/>
          </a:xfrm>
          <a:noFill/>
        </p:spPr>
        <p:txBody>
          <a:bodyPr/>
          <a:lstStyle/>
          <a:p>
            <a:pPr eaLnBrk="1" hangingPunct="1">
              <a:lnSpc>
                <a:spcPct val="200000"/>
              </a:lnSpc>
              <a:buClr>
                <a:srgbClr val="9900FF"/>
              </a:buClr>
              <a:buFont typeface="Wingdings" pitchFamily="2" charset="2"/>
              <a:buChar char="ü"/>
            </a:pPr>
            <a:r>
              <a:rPr lang="zh-CN" altLang="en-US" sz="2000" b="1" dirty="0">
                <a:solidFill>
                  <a:srgbClr val="0000FF"/>
                </a:solidFill>
              </a:rPr>
              <a:t>理解回溯法的深度优先搜索策略</a:t>
            </a:r>
          </a:p>
          <a:p>
            <a:pPr eaLnBrk="1" hangingPunct="1">
              <a:lnSpc>
                <a:spcPct val="200000"/>
              </a:lnSpc>
              <a:buClr>
                <a:srgbClr val="9900FF"/>
              </a:buClr>
              <a:buFont typeface="Wingdings" pitchFamily="2" charset="2"/>
              <a:buChar char="ü"/>
            </a:pPr>
            <a:r>
              <a:rPr lang="zh-CN" altLang="en-US" sz="2000" b="1" dirty="0">
                <a:solidFill>
                  <a:srgbClr val="0000FF"/>
                </a:solidFill>
              </a:rPr>
              <a:t>掌握用回溯法解题的算法框架</a:t>
            </a:r>
            <a:br>
              <a:rPr lang="zh-CN" altLang="en-US" sz="2000" b="1" dirty="0">
                <a:solidFill>
                  <a:srgbClr val="0000FF"/>
                </a:solidFill>
              </a:rPr>
            </a:br>
            <a:r>
              <a:rPr lang="zh-CN" altLang="en-US" sz="2000" b="1" dirty="0"/>
              <a:t>（</a:t>
            </a:r>
            <a:r>
              <a:rPr lang="en-US" altLang="zh-CN" sz="2000" b="1" dirty="0"/>
              <a:t>1</a:t>
            </a:r>
            <a:r>
              <a:rPr lang="zh-CN" altLang="en-US" sz="2000" b="1" dirty="0"/>
              <a:t>）递归回溯最优子结构性质</a:t>
            </a:r>
            <a:br>
              <a:rPr lang="zh-CN" altLang="en-US" sz="2000" b="1" dirty="0"/>
            </a:br>
            <a:r>
              <a:rPr lang="zh-CN" altLang="en-US" sz="2000" b="1" dirty="0"/>
              <a:t>（</a:t>
            </a:r>
            <a:r>
              <a:rPr lang="en-US" altLang="zh-CN" sz="2000" b="1" dirty="0"/>
              <a:t>2</a:t>
            </a:r>
            <a:r>
              <a:rPr lang="zh-CN" altLang="en-US" sz="2000" b="1" dirty="0"/>
              <a:t>）迭代回溯贪心选择性质</a:t>
            </a:r>
            <a:br>
              <a:rPr lang="zh-CN" altLang="en-US" sz="2000" b="1" dirty="0"/>
            </a:br>
            <a:r>
              <a:rPr lang="zh-CN" altLang="en-US" sz="2000" b="1" dirty="0"/>
              <a:t>（</a:t>
            </a:r>
            <a:r>
              <a:rPr lang="en-US" altLang="zh-CN" sz="2000" b="1" dirty="0"/>
              <a:t>3</a:t>
            </a:r>
            <a:r>
              <a:rPr lang="zh-CN" altLang="en-US" sz="2000" b="1" dirty="0"/>
              <a:t>）子集树算法框架</a:t>
            </a:r>
            <a:br>
              <a:rPr lang="zh-CN" altLang="en-US" sz="2000" b="1" dirty="0"/>
            </a:br>
            <a:r>
              <a:rPr lang="zh-CN" altLang="en-US" sz="2000" b="1" dirty="0"/>
              <a:t>（</a:t>
            </a:r>
            <a:r>
              <a:rPr lang="en-US" altLang="zh-CN" sz="2000" b="1" dirty="0"/>
              <a:t>4</a:t>
            </a:r>
            <a:r>
              <a:rPr lang="zh-CN" altLang="en-US" sz="2000" b="1" dirty="0"/>
              <a:t>）排列树算法框架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643182"/>
            <a:ext cx="7772400" cy="914400"/>
          </a:xfrm>
        </p:spPr>
        <p:txBody>
          <a:bodyPr/>
          <a:lstStyle/>
          <a:p>
            <a:pPr algn="ctr"/>
            <a:r>
              <a:rPr lang="en-US" altLang="zh-CN" dirty="0"/>
              <a:t>0-1</a:t>
            </a:r>
            <a:r>
              <a:rPr lang="zh-CN" altLang="en-US" dirty="0"/>
              <a:t>背包问题</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形式化描述（</a:t>
            </a:r>
            <a:r>
              <a:rPr lang="zh-CN" altLang="en-US" dirty="0">
                <a:solidFill>
                  <a:srgbClr val="FF0000"/>
                </a:solidFill>
              </a:rPr>
              <a:t>重量</a:t>
            </a:r>
            <a:r>
              <a:rPr lang="en-US" altLang="zh-CN" dirty="0">
                <a:solidFill>
                  <a:srgbClr val="FF0000"/>
                </a:solidFill>
              </a:rPr>
              <a:t>w</a:t>
            </a:r>
            <a:r>
              <a:rPr lang="zh-CN" altLang="en-US" dirty="0">
                <a:solidFill>
                  <a:srgbClr val="FF0000"/>
                </a:solidFill>
              </a:rPr>
              <a:t> 价值</a:t>
            </a:r>
            <a:r>
              <a:rPr lang="en-US" altLang="zh-CN" dirty="0">
                <a:solidFill>
                  <a:srgbClr val="FF0000"/>
                </a:solidFill>
              </a:rPr>
              <a:t>v</a:t>
            </a:r>
            <a:r>
              <a:rPr lang="zh-CN" altLang="en-US" dirty="0">
                <a:solidFill>
                  <a:srgbClr val="FF0000"/>
                </a:solidFill>
              </a:rPr>
              <a:t> 容量</a:t>
            </a:r>
            <a:r>
              <a:rPr lang="en-US" altLang="zh-CN" dirty="0">
                <a:solidFill>
                  <a:srgbClr val="FF0000"/>
                </a:solidFill>
              </a:rPr>
              <a:t>C</a:t>
            </a:r>
            <a:r>
              <a:rPr lang="zh-CN" altLang="en-US" dirty="0"/>
              <a:t>）</a:t>
            </a:r>
            <a:endParaRPr lang="en-US" altLang="zh-CN" dirty="0"/>
          </a:p>
          <a:p>
            <a:endParaRPr lang="en-US" altLang="zh-CN" dirty="0"/>
          </a:p>
          <a:p>
            <a:pPr lvl="1"/>
            <a:r>
              <a:rPr lang="zh-CN" altLang="en-US" dirty="0"/>
              <a:t>输入：</a:t>
            </a:r>
            <a:r>
              <a:rPr lang="en-US" altLang="zh-CN" dirty="0"/>
              <a:t>{&lt;</a:t>
            </a:r>
            <a:r>
              <a:rPr lang="en-US" altLang="zh-CN" i="1" dirty="0"/>
              <a:t>w</a:t>
            </a:r>
            <a:r>
              <a:rPr lang="en-US" altLang="zh-CN" baseline="-25000" dirty="0"/>
              <a:t>1</a:t>
            </a:r>
            <a:r>
              <a:rPr lang="en-US" altLang="zh-CN" dirty="0"/>
              <a:t>, </a:t>
            </a:r>
            <a:r>
              <a:rPr lang="en-US" altLang="zh-CN" i="1" dirty="0"/>
              <a:t>v</a:t>
            </a:r>
            <a:r>
              <a:rPr lang="en-US" altLang="zh-CN" baseline="-25000" dirty="0"/>
              <a:t>1</a:t>
            </a:r>
            <a:r>
              <a:rPr lang="en-US" altLang="zh-CN" dirty="0"/>
              <a:t>&gt;, &lt;</a:t>
            </a:r>
            <a:r>
              <a:rPr lang="en-US" altLang="zh-CN" i="1" dirty="0"/>
              <a:t>w</a:t>
            </a:r>
            <a:r>
              <a:rPr lang="en-US" altLang="zh-CN" baseline="-25000" dirty="0"/>
              <a:t>2</a:t>
            </a:r>
            <a:r>
              <a:rPr lang="en-US" altLang="zh-CN" dirty="0"/>
              <a:t>, </a:t>
            </a:r>
            <a:r>
              <a:rPr lang="en-US" altLang="zh-CN" i="1" dirty="0"/>
              <a:t>v</a:t>
            </a:r>
            <a:r>
              <a:rPr lang="en-US" altLang="zh-CN" baseline="-25000" dirty="0"/>
              <a:t>2</a:t>
            </a:r>
            <a:r>
              <a:rPr lang="en-US" altLang="zh-CN" dirty="0"/>
              <a:t>&gt;,…, </a:t>
            </a:r>
            <a:r>
              <a:rPr lang="en-US" altLang="zh-CN" dirty="0">
                <a:solidFill>
                  <a:srgbClr val="FF0000"/>
                </a:solidFill>
              </a:rPr>
              <a:t>&lt;</a:t>
            </a:r>
            <a:r>
              <a:rPr lang="en-US" altLang="zh-CN" i="1" dirty="0" err="1">
                <a:solidFill>
                  <a:srgbClr val="FF0000"/>
                </a:solidFill>
              </a:rPr>
              <a:t>w</a:t>
            </a:r>
            <a:r>
              <a:rPr lang="en-US" altLang="zh-CN" i="1" baseline="-25000" dirty="0" err="1">
                <a:solidFill>
                  <a:srgbClr val="FF0000"/>
                </a:solidFill>
              </a:rPr>
              <a:t>n</a:t>
            </a:r>
            <a:r>
              <a:rPr lang="en-US" altLang="zh-CN" dirty="0">
                <a:solidFill>
                  <a:srgbClr val="FF0000"/>
                </a:solidFill>
              </a:rPr>
              <a:t>, </a:t>
            </a:r>
            <a:r>
              <a:rPr lang="en-US" altLang="zh-CN" i="1" dirty="0" err="1">
                <a:solidFill>
                  <a:srgbClr val="FF0000"/>
                </a:solidFill>
              </a:rPr>
              <a:t>v</a:t>
            </a:r>
            <a:r>
              <a:rPr lang="en-US" altLang="zh-CN" i="1" baseline="-25000" dirty="0" err="1">
                <a:solidFill>
                  <a:srgbClr val="FF0000"/>
                </a:solidFill>
              </a:rPr>
              <a:t>n</a:t>
            </a:r>
            <a:r>
              <a:rPr lang="en-US" altLang="zh-CN" dirty="0">
                <a:solidFill>
                  <a:srgbClr val="FF0000"/>
                </a:solidFill>
              </a:rPr>
              <a:t>&gt;}</a:t>
            </a:r>
            <a:r>
              <a:rPr lang="zh-CN" altLang="en-US" dirty="0"/>
              <a:t>和</a:t>
            </a:r>
            <a:r>
              <a:rPr lang="en-US" altLang="zh-CN" i="1" dirty="0"/>
              <a:t>C</a:t>
            </a:r>
          </a:p>
          <a:p>
            <a:pPr lvl="1"/>
            <a:endParaRPr lang="en-US" altLang="zh-CN" i="1" dirty="0"/>
          </a:p>
          <a:p>
            <a:pPr lvl="1"/>
            <a:r>
              <a:rPr lang="zh-CN" altLang="en-US" dirty="0"/>
              <a:t>输出：</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r>
              <a:rPr lang="en-US" altLang="zh-CN" dirty="0"/>
              <a:t>)</a:t>
            </a:r>
            <a:r>
              <a:rPr lang="zh-CN" altLang="en-US" dirty="0"/>
              <a:t>，</a:t>
            </a:r>
            <a:r>
              <a:rPr lang="en-US" altLang="zh-CN" i="1" dirty="0"/>
              <a:t>x</a:t>
            </a:r>
            <a:r>
              <a:rPr lang="en-US" altLang="zh-CN" i="1" baseline="-25000" dirty="0"/>
              <a:t>i</a:t>
            </a:r>
            <a:r>
              <a:rPr lang="en-US" altLang="zh-CN" dirty="0">
                <a:sym typeface="Symbol"/>
              </a:rPr>
              <a:t></a:t>
            </a:r>
            <a:r>
              <a:rPr lang="en-US" altLang="zh-CN" dirty="0">
                <a:solidFill>
                  <a:srgbClr val="FF0000"/>
                </a:solidFill>
                <a:sym typeface="Symbol"/>
              </a:rPr>
              <a:t>{0, 1}</a:t>
            </a:r>
            <a:r>
              <a:rPr lang="zh-CN" altLang="en-US" dirty="0">
                <a:sym typeface="Symbol"/>
              </a:rPr>
              <a:t>满足</a:t>
            </a:r>
            <a:endParaRPr lang="en-US" altLang="zh-CN" dirty="0">
              <a:sym typeface="Symbol"/>
            </a:endParaRPr>
          </a:p>
          <a:p>
            <a:pPr lvl="1"/>
            <a:endParaRPr lang="en-US" altLang="zh-CN" dirty="0">
              <a:sym typeface="Symbol"/>
            </a:endParaRPr>
          </a:p>
          <a:p>
            <a:pPr lvl="1"/>
            <a:r>
              <a:rPr lang="zh-CN" altLang="en-US" dirty="0">
                <a:sym typeface="Symbol"/>
              </a:rPr>
              <a:t>优化目标：</a:t>
            </a:r>
            <a:endParaRPr lang="en-US" altLang="zh-CN" dirty="0"/>
          </a:p>
          <a:p>
            <a:pPr marL="0" indent="0">
              <a:buNone/>
            </a:pPr>
            <a:endParaRPr lang="en-US" altLang="zh-CN" dirty="0"/>
          </a:p>
        </p:txBody>
      </p:sp>
      <p:graphicFrame>
        <p:nvGraphicFramePr>
          <p:cNvPr id="56322" name="Object 2"/>
          <p:cNvGraphicFramePr>
            <a:graphicFrameLocks noChangeAspect="1"/>
          </p:cNvGraphicFramePr>
          <p:nvPr>
            <p:extLst>
              <p:ext uri="{D42A27DB-BD31-4B8C-83A1-F6EECF244321}">
                <p14:modId xmlns:p14="http://schemas.microsoft.com/office/powerpoint/2010/main" val="3189631260"/>
              </p:ext>
            </p:extLst>
          </p:nvPr>
        </p:nvGraphicFramePr>
        <p:xfrm>
          <a:off x="6228184" y="3125589"/>
          <a:ext cx="1500187" cy="879475"/>
        </p:xfrm>
        <a:graphic>
          <a:graphicData uri="http://schemas.openxmlformats.org/presentationml/2006/ole">
            <mc:AlternateContent xmlns:mc="http://schemas.openxmlformats.org/markup-compatibility/2006">
              <mc:Choice xmlns:v="urn:schemas-microsoft-com:vml" Requires="v">
                <p:oleObj spid="_x0000_s1594" name="Equation" r:id="rId3" imgW="736560" imgH="431640" progId="Equation.3">
                  <p:embed/>
                </p:oleObj>
              </mc:Choice>
              <mc:Fallback>
                <p:oleObj name="Equation" r:id="rId3" imgW="736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125589"/>
                        <a:ext cx="1500187"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extLst>
              <p:ext uri="{D42A27DB-BD31-4B8C-83A1-F6EECF244321}">
                <p14:modId xmlns:p14="http://schemas.microsoft.com/office/powerpoint/2010/main" val="1997267182"/>
              </p:ext>
            </p:extLst>
          </p:nvPr>
        </p:nvGraphicFramePr>
        <p:xfrm>
          <a:off x="2986087" y="4149080"/>
          <a:ext cx="1357313" cy="795337"/>
        </p:xfrm>
        <a:graphic>
          <a:graphicData uri="http://schemas.openxmlformats.org/presentationml/2006/ole">
            <mc:AlternateContent xmlns:mc="http://schemas.openxmlformats.org/markup-compatibility/2006">
              <mc:Choice xmlns:v="urn:schemas-microsoft-com:vml" Requires="v">
                <p:oleObj spid="_x0000_s1595" name="Equation" r:id="rId5" imgW="736560" imgH="431640" progId="Equation.DSMT4">
                  <p:embed/>
                </p:oleObj>
              </mc:Choice>
              <mc:Fallback>
                <p:oleObj name="Equation" r:id="rId5" imgW="73656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087" y="4149080"/>
                        <a:ext cx="135731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实例</a:t>
            </a:r>
            <a:endParaRPr lang="en-US" altLang="zh-CN" dirty="0"/>
          </a:p>
          <a:p>
            <a:pPr lvl="1"/>
            <a:r>
              <a:rPr lang="zh-CN" altLang="en-US" dirty="0"/>
              <a:t>物品个数为 </a:t>
            </a:r>
            <a:r>
              <a:rPr lang="en-US" altLang="zh-CN" dirty="0"/>
              <a:t>n=3</a:t>
            </a:r>
          </a:p>
          <a:p>
            <a:pPr lvl="1"/>
            <a:r>
              <a:rPr lang="zh-CN" altLang="en-US" dirty="0"/>
              <a:t>背包的容量为 </a:t>
            </a:r>
            <a:r>
              <a:rPr lang="en-US" altLang="zh-CN" dirty="0"/>
              <a:t>C=30</a:t>
            </a:r>
          </a:p>
          <a:p>
            <a:pPr lvl="1"/>
            <a:r>
              <a:rPr lang="zh-CN" altLang="en-US" dirty="0"/>
              <a:t>物品的重量分别为 </a:t>
            </a:r>
            <a:r>
              <a:rPr lang="en-US" altLang="zh-CN" dirty="0"/>
              <a:t>w={16</a:t>
            </a:r>
            <a:r>
              <a:rPr lang="zh-CN" altLang="en-US" dirty="0"/>
              <a:t>，</a:t>
            </a:r>
            <a:r>
              <a:rPr lang="en-US" altLang="zh-CN" dirty="0"/>
              <a:t>15</a:t>
            </a:r>
            <a:r>
              <a:rPr lang="zh-CN" altLang="en-US" dirty="0"/>
              <a:t>，</a:t>
            </a:r>
            <a:r>
              <a:rPr lang="en-US" altLang="zh-CN" dirty="0"/>
              <a:t>15}</a:t>
            </a:r>
          </a:p>
          <a:p>
            <a:pPr lvl="1"/>
            <a:r>
              <a:rPr lang="zh-CN" altLang="en-US" dirty="0"/>
              <a:t>物品的价值分别为 </a:t>
            </a:r>
            <a:r>
              <a:rPr lang="en-US" altLang="zh-CN" dirty="0"/>
              <a:t>v={45</a:t>
            </a:r>
            <a:r>
              <a:rPr lang="zh-CN" altLang="en-US" dirty="0"/>
              <a:t>，</a:t>
            </a:r>
            <a:r>
              <a:rPr lang="en-US" altLang="zh-CN" dirty="0"/>
              <a:t>25</a:t>
            </a:r>
            <a:r>
              <a:rPr lang="zh-CN" altLang="en-US" dirty="0"/>
              <a:t>，</a:t>
            </a:r>
            <a:r>
              <a:rPr lang="en-US" altLang="zh-CN" dirty="0"/>
              <a:t>25}</a:t>
            </a:r>
          </a:p>
          <a:p>
            <a:r>
              <a:rPr lang="zh-CN" altLang="en-US" dirty="0"/>
              <a:t>解空间</a:t>
            </a:r>
            <a:endParaRPr lang="en-US" altLang="zh-CN" dirty="0"/>
          </a:p>
          <a:p>
            <a:pPr lvl="1"/>
            <a:r>
              <a:rPr lang="en-US" altLang="zh-CN" dirty="0"/>
              <a:t>(x</a:t>
            </a:r>
            <a:r>
              <a:rPr lang="en-US" altLang="zh-CN" baseline="-25000" dirty="0"/>
              <a:t>1</a:t>
            </a:r>
            <a:r>
              <a:rPr lang="en-US" altLang="zh-CN" dirty="0"/>
              <a:t>, x</a:t>
            </a:r>
            <a:r>
              <a:rPr lang="en-US" altLang="zh-CN" baseline="-25000" dirty="0"/>
              <a:t>2</a:t>
            </a:r>
            <a:r>
              <a:rPr lang="en-US" altLang="zh-CN" dirty="0"/>
              <a:t>, x</a:t>
            </a:r>
            <a:r>
              <a:rPr lang="en-US" altLang="zh-CN" baseline="-25000" dirty="0"/>
              <a:t>3</a:t>
            </a:r>
            <a:r>
              <a:rPr lang="en-US" altLang="zh-CN" dirty="0"/>
              <a:t>)</a:t>
            </a:r>
            <a:r>
              <a:rPr lang="zh-CN" altLang="en-US" dirty="0"/>
              <a:t>的所有可能取值</a:t>
            </a:r>
            <a:endParaRPr lang="en-US" altLang="zh-CN" dirty="0"/>
          </a:p>
          <a:p>
            <a:pPr lvl="1"/>
            <a:r>
              <a:rPr lang="en-US" altLang="zh-CN" dirty="0"/>
              <a:t>{(0,0,0), (0,1,0), (0,0,1), (1,0,0), (0,1,1), (1,0,1), (1,1,0), (1,1,1)}</a:t>
            </a:r>
          </a:p>
          <a:p>
            <a:pPr lvl="1"/>
            <a:r>
              <a:rPr lang="zh-CN" altLang="en-US" dirty="0"/>
              <a:t>可用一颗完全二叉树表示该问题解空间，解空间树</a:t>
            </a:r>
          </a:p>
        </p:txBody>
      </p:sp>
    </p:spTree>
  </p:cSld>
  <p:clrMapOvr>
    <a:masterClrMapping/>
  </p:clrMapOvr>
  <p:transition/>
</p:sld>
</file>

<file path=ppt/theme/theme1.xml><?xml version="1.0" encoding="utf-8"?>
<a:theme xmlns:a="http://schemas.openxmlformats.org/drawingml/2006/main" name="chapter2a(new)">
  <a:themeElements>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a(new)">
      <a:majorFont>
        <a:latin typeface="Impact"/>
        <a:ea typeface="楷体_GB2312"/>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a(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a(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a(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a(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a(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a(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4--Veron</Template>
  <TotalTime>2997</TotalTime>
  <Words>4861</Words>
  <Application>Microsoft Office PowerPoint</Application>
  <PresentationFormat>全屏显示(4:3)</PresentationFormat>
  <Paragraphs>666</Paragraphs>
  <Slides>62</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6" baseType="lpstr">
      <vt:lpstr>-apple-system</vt:lpstr>
      <vt:lpstr>ZapfDingbats</vt:lpstr>
      <vt:lpstr>黑体</vt:lpstr>
      <vt:lpstr>楷体_GB2312</vt:lpstr>
      <vt:lpstr>宋体</vt:lpstr>
      <vt:lpstr>Arial</vt:lpstr>
      <vt:lpstr>Calibri</vt:lpstr>
      <vt:lpstr>Impact</vt:lpstr>
      <vt:lpstr>Symbol</vt:lpstr>
      <vt:lpstr>Times New Roman</vt:lpstr>
      <vt:lpstr>Verdana</vt:lpstr>
      <vt:lpstr>Wingdings</vt:lpstr>
      <vt:lpstr>chapter2a(new)</vt:lpstr>
      <vt:lpstr>Equation</vt:lpstr>
      <vt:lpstr>回溯法（穷举法）</vt:lpstr>
      <vt:lpstr>学习要点</vt:lpstr>
      <vt:lpstr>学习要点</vt:lpstr>
      <vt:lpstr>回溯法基础</vt:lpstr>
      <vt:lpstr>回溯法</vt:lpstr>
      <vt:lpstr>回溯法</vt:lpstr>
      <vt:lpstr>0-1背包问题</vt:lpstr>
      <vt:lpstr>0-1背包问题</vt:lpstr>
      <vt:lpstr>0-1背包问题</vt:lpstr>
      <vt:lpstr>0-1背包问题</vt:lpstr>
      <vt:lpstr>0-1背包问题</vt:lpstr>
      <vt:lpstr>0-1背包问题</vt:lpstr>
      <vt:lpstr>0-1背包问题</vt:lpstr>
      <vt:lpstr>0-1背包问题</vt:lpstr>
      <vt:lpstr>0-1背包问题</vt:lpstr>
      <vt:lpstr>0-1背包问题</vt:lpstr>
      <vt:lpstr>背包问题最优解</vt:lpstr>
      <vt:lpstr>0-1背包问题</vt:lpstr>
      <vt:lpstr>0-1背包问题</vt:lpstr>
      <vt:lpstr>旅行商问题</vt:lpstr>
      <vt:lpstr>旅行商问题</vt:lpstr>
      <vt:lpstr>旅行商问题</vt:lpstr>
      <vt:lpstr>旅行商问题</vt:lpstr>
      <vt:lpstr>旅行商问题</vt:lpstr>
      <vt:lpstr>旅行商问题</vt:lpstr>
      <vt:lpstr>旅行商问题</vt:lpstr>
      <vt:lpstr>旅行商问题</vt:lpstr>
      <vt:lpstr>旅行商问题</vt:lpstr>
      <vt:lpstr>旅行商问题</vt:lpstr>
      <vt:lpstr>回溯法算法框架</vt:lpstr>
      <vt:lpstr>回溯法搜索子集树</vt:lpstr>
      <vt:lpstr>回溯法搜索排列树</vt:lpstr>
      <vt:lpstr>回溯法总结</vt:lpstr>
      <vt:lpstr>装载问题</vt:lpstr>
      <vt:lpstr>装载问题</vt:lpstr>
      <vt:lpstr>装载问题</vt:lpstr>
      <vt:lpstr>装载问题</vt:lpstr>
      <vt:lpstr>装载问题</vt:lpstr>
      <vt:lpstr>装载问题</vt:lpstr>
      <vt:lpstr>批处理作业调度</vt:lpstr>
      <vt:lpstr>批处理作业调度</vt:lpstr>
      <vt:lpstr>批处理作业调度</vt:lpstr>
      <vt:lpstr>批处理作业调度</vt:lpstr>
      <vt:lpstr>批处理作业调度</vt:lpstr>
      <vt:lpstr>批处理作业调度</vt:lpstr>
      <vt:lpstr>批处理作业调度</vt:lpstr>
      <vt:lpstr>n后问题</vt:lpstr>
      <vt:lpstr>n后问题</vt:lpstr>
      <vt:lpstr>n后问题</vt:lpstr>
      <vt:lpstr>n后问题</vt:lpstr>
      <vt:lpstr>n后问题</vt:lpstr>
      <vt:lpstr>图的m着色问题</vt:lpstr>
      <vt:lpstr>图的m着色问题</vt:lpstr>
      <vt:lpstr>图的m着色问题</vt:lpstr>
      <vt:lpstr>图的m着色问题</vt:lpstr>
      <vt:lpstr>图的m着色问题</vt:lpstr>
      <vt:lpstr>图的m着色问题</vt:lpstr>
      <vt:lpstr>回溯法效率分析</vt:lpstr>
      <vt:lpstr>回溯法效率分析</vt:lpstr>
      <vt:lpstr>回溯法效率分析</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宋 洪涛</cp:lastModifiedBy>
  <cp:revision>362</cp:revision>
  <dcterms:modified xsi:type="dcterms:W3CDTF">2020-10-25T13:58:15Z</dcterms:modified>
</cp:coreProperties>
</file>