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304" r:id="rId3"/>
    <p:sldId id="257" r:id="rId4"/>
    <p:sldId id="259" r:id="rId5"/>
    <p:sldId id="258" r:id="rId6"/>
    <p:sldId id="260" r:id="rId7"/>
    <p:sldId id="261" r:id="rId8"/>
    <p:sldId id="264" r:id="rId9"/>
    <p:sldId id="262" r:id="rId10"/>
    <p:sldId id="265" r:id="rId11"/>
    <p:sldId id="263" r:id="rId12"/>
    <p:sldId id="266" r:id="rId13"/>
    <p:sldId id="267" r:id="rId14"/>
    <p:sldId id="268" r:id="rId15"/>
    <p:sldId id="270" r:id="rId16"/>
    <p:sldId id="271" r:id="rId17"/>
    <p:sldId id="269" r:id="rId18"/>
    <p:sldId id="272" r:id="rId19"/>
    <p:sldId id="273" r:id="rId20"/>
    <p:sldId id="274" r:id="rId21"/>
    <p:sldId id="275" r:id="rId22"/>
    <p:sldId id="279" r:id="rId23"/>
    <p:sldId id="282" r:id="rId24"/>
    <p:sldId id="276" r:id="rId25"/>
    <p:sldId id="278" r:id="rId26"/>
    <p:sldId id="277" r:id="rId27"/>
    <p:sldId id="280" r:id="rId28"/>
    <p:sldId id="281" r:id="rId29"/>
    <p:sldId id="283" r:id="rId30"/>
    <p:sldId id="284" r:id="rId31"/>
    <p:sldId id="286" r:id="rId32"/>
    <p:sldId id="287" r:id="rId33"/>
    <p:sldId id="288" r:id="rId34"/>
    <p:sldId id="285" r:id="rId35"/>
    <p:sldId id="289" r:id="rId36"/>
    <p:sldId id="290" r:id="rId37"/>
    <p:sldId id="291" r:id="rId38"/>
    <p:sldId id="292" r:id="rId39"/>
    <p:sldId id="293" r:id="rId40"/>
    <p:sldId id="295" r:id="rId41"/>
    <p:sldId id="296" r:id="rId42"/>
    <p:sldId id="294" r:id="rId43"/>
    <p:sldId id="297" r:id="rId44"/>
    <p:sldId id="298" r:id="rId45"/>
    <p:sldId id="299" r:id="rId46"/>
    <p:sldId id="301" r:id="rId47"/>
    <p:sldId id="300" r:id="rId48"/>
    <p:sldId id="302"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one" initials="x" lastIdx="1" clrIdx="0">
    <p:extLst>
      <p:ext uri="{19B8F6BF-5375-455C-9EA6-DF929625EA0E}">
        <p15:presenceInfo xmlns:p15="http://schemas.microsoft.com/office/powerpoint/2012/main" userId="x-o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6"/>
    <p:restoredTop sz="85819" autoAdjust="0"/>
  </p:normalViewPr>
  <p:slideViewPr>
    <p:cSldViewPr>
      <p:cViewPr varScale="1">
        <p:scale>
          <a:sx n="107" d="100"/>
          <a:sy n="107" d="100"/>
        </p:scale>
        <p:origin x="290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07T12:01:26.680"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CAC342-E7CC-4610-91C5-382F2055D0D2}" type="datetimeFigureOut">
              <a:rPr lang="zh-CN" altLang="en-US" smtClean="0"/>
              <a:pPr/>
              <a:t>2021/11/2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F18146-AACC-405B-B8C6-8066D5D590DF}" type="slidenum">
              <a:rPr lang="zh-CN" altLang="en-US" smtClean="0"/>
              <a:pPr/>
              <a:t>‹#›</a:t>
            </a:fld>
            <a:endParaRPr lang="zh-CN" altLang="en-US"/>
          </a:p>
        </p:txBody>
      </p:sp>
    </p:spTree>
    <p:extLst>
      <p:ext uri="{BB962C8B-B14F-4D97-AF65-F5344CB8AC3E}">
        <p14:creationId xmlns:p14="http://schemas.microsoft.com/office/powerpoint/2010/main" val="348078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Pre[v] </a:t>
            </a:r>
            <a:r>
              <a:rPr lang="zh-CN" altLang="en-US" dirty="0"/>
              <a:t>前驱顶点，</a:t>
            </a:r>
            <a:r>
              <a:rPr lang="en-US" altLang="zh-CN" dirty="0" err="1"/>
              <a:t>dist</a:t>
            </a:r>
            <a:r>
              <a:rPr lang="en-US" altLang="zh-CN" dirty="0"/>
              <a:t>[v] </a:t>
            </a:r>
            <a:r>
              <a:rPr lang="zh-CN" altLang="en-US" dirty="0"/>
              <a:t>到达</a:t>
            </a:r>
            <a:r>
              <a:rPr lang="en-US" altLang="zh-CN" dirty="0"/>
              <a:t>v</a:t>
            </a:r>
            <a:r>
              <a:rPr lang="zh-CN" altLang="en-US" dirty="0"/>
              <a:t>的路径长度</a:t>
            </a:r>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13</a:t>
            </a:fld>
            <a:endParaRPr lang="zh-CN" altLang="en-US"/>
          </a:p>
        </p:txBody>
      </p:sp>
    </p:spTree>
    <p:extLst>
      <p:ext uri="{BB962C8B-B14F-4D97-AF65-F5344CB8AC3E}">
        <p14:creationId xmlns:p14="http://schemas.microsoft.com/office/powerpoint/2010/main" val="312407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DF18146-AACC-405B-B8C6-8066D5D590DF}" type="slidenum">
              <a:rPr lang="zh-CN" altLang="en-US" smtClean="0"/>
              <a:pPr/>
              <a:t>19</a:t>
            </a:fld>
            <a:endParaRPr lang="zh-CN" altLang="en-US"/>
          </a:p>
        </p:txBody>
      </p:sp>
    </p:spTree>
    <p:extLst>
      <p:ext uri="{BB962C8B-B14F-4D97-AF65-F5344CB8AC3E}">
        <p14:creationId xmlns:p14="http://schemas.microsoft.com/office/powerpoint/2010/main" val="2734506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直到堆中最大的那个已死，即叶子节点</a:t>
            </a:r>
            <a:r>
              <a:rPr lang="en-US" altLang="zh-CN" dirty="0"/>
              <a:t>k</a:t>
            </a:r>
            <a:r>
              <a:rPr lang="zh-CN" altLang="en-US" dirty="0"/>
              <a:t>成为扩展节点，结束。，</a:t>
            </a:r>
            <a:endParaRPr lang="en-US" altLang="zh-CN" dirty="0"/>
          </a:p>
          <a:p>
            <a:r>
              <a:rPr lang="en-US" altLang="zh-CN" dirty="0"/>
              <a:t>1</a:t>
            </a:r>
            <a:r>
              <a:rPr lang="zh-CN" altLang="en-US" dirty="0"/>
              <a:t>，</a:t>
            </a:r>
            <a:r>
              <a:rPr lang="en-US" altLang="zh-CN" dirty="0"/>
              <a:t>Bx0</a:t>
            </a:r>
            <a:r>
              <a:rPr lang="en-US" altLang="zh-CN" baseline="0" dirty="0"/>
              <a:t> = 68.3</a:t>
            </a:r>
            <a:r>
              <a:rPr lang="zh-CN" altLang="en-US" baseline="0" dirty="0"/>
              <a:t>，即一般背包的最优解。</a:t>
            </a:r>
            <a:r>
              <a:rPr lang="en-US" altLang="zh-CN" baseline="0" dirty="0"/>
              <a:t>2</a:t>
            </a:r>
            <a:r>
              <a:rPr lang="zh-CN" altLang="en-US" baseline="0" dirty="0"/>
              <a:t>当选择</a:t>
            </a:r>
            <a:r>
              <a:rPr lang="en-US" altLang="zh-CN" baseline="0" dirty="0"/>
              <a:t>x1</a:t>
            </a:r>
            <a:r>
              <a:rPr lang="zh-CN" altLang="en-US" baseline="0" dirty="0"/>
              <a:t>，进入</a:t>
            </a:r>
            <a:r>
              <a:rPr lang="en-US" altLang="zh-CN" baseline="0" dirty="0"/>
              <a:t>a</a:t>
            </a:r>
            <a:r>
              <a:rPr lang="zh-CN" altLang="en-US" baseline="0" dirty="0"/>
              <a:t>节点，</a:t>
            </a:r>
            <a:r>
              <a:rPr lang="en-US" altLang="zh-CN" baseline="0" dirty="0" err="1"/>
              <a:t>boundA</a:t>
            </a:r>
            <a:r>
              <a:rPr lang="en-US" altLang="zh-CN" baseline="0" dirty="0"/>
              <a:t>=68.3. </a:t>
            </a:r>
            <a:r>
              <a:rPr lang="zh-CN" altLang="en-US" baseline="0" dirty="0"/>
              <a:t>不选择</a:t>
            </a:r>
            <a:r>
              <a:rPr lang="en-US" altLang="zh-CN" baseline="0" dirty="0"/>
              <a:t>x1</a:t>
            </a:r>
            <a:r>
              <a:rPr lang="zh-CN" altLang="en-US" baseline="0" dirty="0"/>
              <a:t>，</a:t>
            </a:r>
            <a:r>
              <a:rPr lang="en-US" altLang="zh-CN" baseline="0" dirty="0" err="1"/>
              <a:t>boundB</a:t>
            </a:r>
            <a:r>
              <a:rPr lang="en-US" altLang="zh-CN" baseline="0" dirty="0"/>
              <a:t>= 0+50=50. AB</a:t>
            </a:r>
            <a:r>
              <a:rPr lang="zh-CN" altLang="en-US" baseline="0" dirty="0"/>
              <a:t>入堆，</a:t>
            </a:r>
            <a:r>
              <a:rPr lang="en-US" altLang="zh-CN" baseline="0" dirty="0"/>
              <a:t>3. A&gt;B, A</a:t>
            </a:r>
            <a:r>
              <a:rPr lang="zh-CN" altLang="en-US" baseline="0" dirty="0"/>
              <a:t>为扩展节点，选择</a:t>
            </a:r>
            <a:r>
              <a:rPr lang="en-US" altLang="zh-CN" baseline="0" dirty="0"/>
              <a:t>x2, p=70,</a:t>
            </a:r>
            <a:r>
              <a:rPr lang="zh-CN" altLang="en-US" baseline="0" dirty="0"/>
              <a:t>超限</a:t>
            </a:r>
            <a:r>
              <a:rPr lang="en-US" altLang="zh-CN" baseline="0" dirty="0" err="1"/>
              <a:t>boundA</a:t>
            </a:r>
            <a:r>
              <a:rPr lang="zh-CN" altLang="en-US" baseline="0" dirty="0"/>
              <a:t>，不选择</a:t>
            </a:r>
            <a:r>
              <a:rPr lang="en-US" altLang="zh-CN" baseline="0" dirty="0"/>
              <a:t>x2</a:t>
            </a:r>
            <a:r>
              <a:rPr lang="zh-CN" altLang="en-US" baseline="0" dirty="0"/>
              <a:t>，</a:t>
            </a:r>
            <a:r>
              <a:rPr lang="en-US" altLang="zh-CN" baseline="0" dirty="0" err="1"/>
              <a:t>boundD</a:t>
            </a:r>
            <a:r>
              <a:rPr lang="en-US" altLang="zh-CN" baseline="0" dirty="0"/>
              <a:t> = 68.3. </a:t>
            </a:r>
            <a:r>
              <a:rPr lang="zh-CN" altLang="en-US" baseline="0" dirty="0"/>
              <a:t>将</a:t>
            </a:r>
            <a:r>
              <a:rPr lang="en-US" altLang="zh-CN" baseline="0" dirty="0"/>
              <a:t>D</a:t>
            </a:r>
            <a:r>
              <a:rPr lang="zh-CN" altLang="en-US" baseline="0" dirty="0"/>
              <a:t>入堆。</a:t>
            </a:r>
            <a:r>
              <a:rPr lang="en-US" altLang="zh-CN" baseline="0" dirty="0"/>
              <a:t>4 D&gt;B</a:t>
            </a:r>
            <a:r>
              <a:rPr lang="zh-CN" altLang="en-US" baseline="0" dirty="0"/>
              <a:t>，</a:t>
            </a:r>
            <a:r>
              <a:rPr lang="en-US" altLang="zh-CN" baseline="0" dirty="0"/>
              <a:t>B</a:t>
            </a:r>
            <a:r>
              <a:rPr lang="zh-CN" altLang="en-US" baseline="0" dirty="0"/>
              <a:t>为扩展节点。选择</a:t>
            </a:r>
            <a:r>
              <a:rPr lang="en-US" altLang="zh-CN" baseline="0" dirty="0"/>
              <a:t>x3</a:t>
            </a:r>
            <a:r>
              <a:rPr lang="zh-CN" altLang="en-US" baseline="0" dirty="0"/>
              <a:t>，超限，不选择</a:t>
            </a:r>
            <a:r>
              <a:rPr lang="en-US" altLang="zh-CN" baseline="0" dirty="0"/>
              <a:t>x3 </a:t>
            </a:r>
            <a:r>
              <a:rPr lang="en-US" altLang="zh-CN" baseline="0" dirty="0" err="1"/>
              <a:t>boundJ</a:t>
            </a:r>
            <a:r>
              <a:rPr lang="en-US" altLang="zh-CN" baseline="0" dirty="0"/>
              <a:t> = 45. J</a:t>
            </a:r>
            <a:r>
              <a:rPr lang="zh-CN" altLang="en-US" baseline="0" dirty="0"/>
              <a:t>入堆；</a:t>
            </a:r>
            <a:r>
              <a:rPr lang="en-US" altLang="zh-CN" baseline="0" dirty="0"/>
              <a:t>5 B&gt;J</a:t>
            </a:r>
            <a:r>
              <a:rPr lang="zh-CN" altLang="en-US" baseline="0" dirty="0"/>
              <a:t>，</a:t>
            </a:r>
            <a:r>
              <a:rPr lang="en-US" altLang="zh-CN" baseline="0" dirty="0"/>
              <a:t>B</a:t>
            </a:r>
            <a:r>
              <a:rPr lang="zh-CN" altLang="en-US" baseline="0" dirty="0"/>
              <a:t>为扩展节点，选择</a:t>
            </a:r>
            <a:r>
              <a:rPr lang="en-US" altLang="zh-CN" baseline="0" dirty="0"/>
              <a:t>x2</a:t>
            </a:r>
            <a:r>
              <a:rPr lang="zh-CN" altLang="en-US" baseline="0" dirty="0"/>
              <a:t>，</a:t>
            </a:r>
            <a:r>
              <a:rPr lang="en-US" altLang="zh-CN" baseline="0" dirty="0" err="1"/>
              <a:t>boundE</a:t>
            </a:r>
            <a:r>
              <a:rPr lang="en-US" altLang="zh-CN" baseline="0" dirty="0"/>
              <a:t> = 50</a:t>
            </a:r>
            <a:r>
              <a:rPr lang="zh-CN" altLang="en-US" baseline="0" dirty="0"/>
              <a:t>，不选择</a:t>
            </a:r>
            <a:r>
              <a:rPr lang="en-US" altLang="zh-CN" baseline="0" dirty="0"/>
              <a:t>x2</a:t>
            </a:r>
            <a:r>
              <a:rPr lang="zh-CN" altLang="en-US" baseline="0" dirty="0"/>
              <a:t>，</a:t>
            </a:r>
            <a:r>
              <a:rPr lang="en-US" altLang="zh-CN" baseline="0" dirty="0" err="1"/>
              <a:t>boundF</a:t>
            </a:r>
            <a:r>
              <a:rPr lang="en-US" altLang="zh-CN" baseline="0" dirty="0"/>
              <a:t> = 25. </a:t>
            </a:r>
            <a:r>
              <a:rPr lang="zh-CN" altLang="en-US" baseline="0" dirty="0"/>
              <a:t>将</a:t>
            </a:r>
            <a:r>
              <a:rPr lang="en-US" altLang="zh-CN" baseline="0" dirty="0"/>
              <a:t>EF</a:t>
            </a:r>
            <a:r>
              <a:rPr lang="zh-CN" altLang="en-US" baseline="0" dirty="0"/>
              <a:t>入堆。 </a:t>
            </a:r>
            <a:r>
              <a:rPr lang="en-US" altLang="zh-CN" baseline="0" dirty="0"/>
              <a:t>5 E&gt;J,E</a:t>
            </a:r>
            <a:r>
              <a:rPr lang="zh-CN" altLang="en-US" baseline="0" dirty="0"/>
              <a:t>为扩展节点，选择</a:t>
            </a:r>
            <a:r>
              <a:rPr lang="en-US" altLang="zh-CN" baseline="0" dirty="0"/>
              <a:t>x3</a:t>
            </a:r>
            <a:r>
              <a:rPr lang="zh-CN" altLang="en-US" baseline="0" dirty="0"/>
              <a:t>，</a:t>
            </a:r>
            <a:r>
              <a:rPr lang="en-US" altLang="zh-CN" baseline="0" dirty="0" err="1"/>
              <a:t>boundK</a:t>
            </a:r>
            <a:r>
              <a:rPr lang="en-US" altLang="zh-CN" baseline="0" dirty="0"/>
              <a:t> = 50</a:t>
            </a:r>
            <a:r>
              <a:rPr lang="zh-CN" altLang="en-US" baseline="0" dirty="0"/>
              <a:t>，不选择</a:t>
            </a:r>
            <a:r>
              <a:rPr lang="en-US" altLang="zh-CN" baseline="0" dirty="0"/>
              <a:t>x3</a:t>
            </a:r>
            <a:r>
              <a:rPr lang="zh-CN" altLang="en-US" baseline="0" dirty="0"/>
              <a:t>，</a:t>
            </a:r>
            <a:r>
              <a:rPr lang="en-US" altLang="zh-CN" baseline="0" dirty="0" err="1"/>
              <a:t>boundL</a:t>
            </a:r>
            <a:r>
              <a:rPr lang="en-US" altLang="zh-CN" baseline="0" dirty="0"/>
              <a:t>=25</a:t>
            </a:r>
            <a:r>
              <a:rPr lang="zh-CN" altLang="en-US" baseline="0" dirty="0"/>
              <a:t>，将</a:t>
            </a:r>
            <a:r>
              <a:rPr lang="en-US" altLang="zh-CN" baseline="0" dirty="0"/>
              <a:t>KL</a:t>
            </a:r>
            <a:r>
              <a:rPr lang="zh-CN" altLang="en-US" baseline="0" dirty="0"/>
              <a:t>入堆。</a:t>
            </a:r>
            <a:r>
              <a:rPr lang="en-US" altLang="zh-CN" baseline="0" dirty="0"/>
              <a:t>7 </a:t>
            </a:r>
            <a:r>
              <a:rPr lang="zh-CN" altLang="en-US" baseline="0" dirty="0"/>
              <a:t>堆中最大的节点</a:t>
            </a:r>
            <a:r>
              <a:rPr lang="en-US" altLang="zh-CN" baseline="0" dirty="0"/>
              <a:t>K</a:t>
            </a:r>
            <a:r>
              <a:rPr lang="zh-CN" altLang="en-US" baseline="0" dirty="0"/>
              <a:t>为叶子节点，结束。</a:t>
            </a:r>
            <a:endParaRPr lang="en-US" altLang="zh-CN" baseline="0" dirty="0"/>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21</a:t>
            </a:fld>
            <a:endParaRPr lang="zh-CN" altLang="en-US"/>
          </a:p>
        </p:txBody>
      </p:sp>
    </p:spTree>
    <p:extLst>
      <p:ext uri="{BB962C8B-B14F-4D97-AF65-F5344CB8AC3E}">
        <p14:creationId xmlns:p14="http://schemas.microsoft.com/office/powerpoint/2010/main" val="76123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 </a:t>
            </a:r>
            <a:r>
              <a:rPr lang="en-US" altLang="zh-CN" dirty="0"/>
              <a:t>j </a:t>
            </a:r>
            <a:r>
              <a:rPr lang="zh-CN" altLang="en-US" dirty="0"/>
              <a:t>从</a:t>
            </a:r>
            <a:r>
              <a:rPr lang="en-US" altLang="zh-CN" dirty="0" err="1"/>
              <a:t>i</a:t>
            </a:r>
            <a:r>
              <a:rPr lang="zh-CN" altLang="en-US" dirty="0"/>
              <a:t>开始</a:t>
            </a:r>
            <a:r>
              <a:rPr lang="zh-CN" altLang="en-US" baseline="0" dirty="0"/>
              <a:t> 不是</a:t>
            </a:r>
            <a:r>
              <a:rPr lang="en-US" altLang="zh-CN" baseline="0" dirty="0"/>
              <a:t>i+1</a:t>
            </a:r>
            <a:endParaRPr lang="zh-CN" altLang="en-US" dirty="0"/>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37</a:t>
            </a:fld>
            <a:endParaRPr lang="zh-CN" altLang="en-US"/>
          </a:p>
        </p:txBody>
      </p:sp>
    </p:spTree>
    <p:extLst>
      <p:ext uri="{BB962C8B-B14F-4D97-AF65-F5344CB8AC3E}">
        <p14:creationId xmlns:p14="http://schemas.microsoft.com/office/powerpoint/2010/main" val="111573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初始：</a:t>
            </a:r>
            <a:r>
              <a:rPr lang="en-US" altLang="zh-CN" dirty="0"/>
              <a:t>18</a:t>
            </a:r>
            <a:r>
              <a:rPr lang="zh-CN" altLang="en-US" dirty="0"/>
              <a:t>， </a:t>
            </a:r>
            <a:r>
              <a:rPr lang="en-US" altLang="zh-CN" dirty="0"/>
              <a:t>2 </a:t>
            </a:r>
            <a:r>
              <a:rPr lang="zh-CN" altLang="en-US" dirty="0"/>
              <a:t>选择从</a:t>
            </a:r>
            <a:r>
              <a:rPr lang="en-US" altLang="zh-CN" dirty="0"/>
              <a:t>a</a:t>
            </a:r>
            <a:r>
              <a:rPr lang="zh-CN" altLang="en-US" dirty="0"/>
              <a:t>出发，</a:t>
            </a:r>
            <a:r>
              <a:rPr lang="en-US" altLang="zh-CN" dirty="0"/>
              <a:t>P=0</a:t>
            </a:r>
            <a:r>
              <a:rPr lang="zh-CN" altLang="en-US" dirty="0"/>
              <a:t>，出边和</a:t>
            </a:r>
            <a:r>
              <a:rPr lang="en-US" altLang="zh-CN" dirty="0"/>
              <a:t>18  3</a:t>
            </a:r>
            <a:r>
              <a:rPr lang="zh-CN" altLang="en-US" dirty="0"/>
              <a:t>，</a:t>
            </a:r>
            <a:r>
              <a:rPr lang="en-US" altLang="zh-CN" dirty="0"/>
              <a:t>E</a:t>
            </a:r>
            <a:r>
              <a:rPr lang="zh-CN" altLang="en-US" dirty="0"/>
              <a:t>有三个扩展节点，分别表示选择</a:t>
            </a:r>
            <a:r>
              <a:rPr lang="en-US" altLang="zh-CN" dirty="0" err="1"/>
              <a:t>bcd</a:t>
            </a:r>
            <a:r>
              <a:rPr lang="zh-CN" altLang="en-US" dirty="0"/>
              <a:t>，计算</a:t>
            </a:r>
            <a:r>
              <a:rPr lang="zh-CN" altLang="en-US" baseline="0" dirty="0"/>
              <a:t> </a:t>
            </a:r>
            <a:r>
              <a:rPr lang="en-US" altLang="zh-CN" baseline="0" dirty="0"/>
              <a:t>bound</a:t>
            </a:r>
            <a:r>
              <a:rPr lang="zh-CN" altLang="en-US" baseline="0" dirty="0"/>
              <a:t>（</a:t>
            </a:r>
            <a:r>
              <a:rPr lang="en-US" altLang="zh-CN" baseline="0" dirty="0"/>
              <a:t>FGH</a:t>
            </a:r>
            <a:r>
              <a:rPr lang="zh-CN" altLang="en-US" baseline="0" dirty="0"/>
              <a:t>）分别为 </a:t>
            </a:r>
            <a:r>
              <a:rPr lang="en-US" altLang="zh-CN" baseline="0" dirty="0"/>
              <a:t>20 18 44</a:t>
            </a:r>
            <a:r>
              <a:rPr lang="zh-CN" altLang="en-US" baseline="0" dirty="0"/>
              <a:t>，并入堆 </a:t>
            </a:r>
            <a:r>
              <a:rPr lang="en-US" altLang="zh-CN" baseline="0" dirty="0"/>
              <a:t>4 </a:t>
            </a:r>
            <a:r>
              <a:rPr lang="zh-CN" altLang="en-US" baseline="0" dirty="0"/>
              <a:t>选择最小值</a:t>
            </a:r>
            <a:r>
              <a:rPr lang="en-US" altLang="zh-CN" baseline="0" dirty="0"/>
              <a:t>18</a:t>
            </a:r>
            <a:r>
              <a:rPr lang="zh-CN" altLang="en-US" baseline="0" dirty="0"/>
              <a:t>，将 </a:t>
            </a:r>
            <a:r>
              <a:rPr lang="en-US" altLang="zh-CN" baseline="0" dirty="0"/>
              <a:t>kl</a:t>
            </a:r>
            <a:r>
              <a:rPr lang="zh-CN" altLang="en-US" baseline="0" dirty="0"/>
              <a:t>入堆并计算 。。。依次选择最小值，直至找到叶子节点</a:t>
            </a:r>
            <a:r>
              <a:rPr lang="en-US" altLang="zh-CN" baseline="0" dirty="0"/>
              <a:t>X </a:t>
            </a:r>
            <a:r>
              <a:rPr lang="zh-CN" altLang="en-US" baseline="0" dirty="0"/>
              <a:t>得到当前最优解 </a:t>
            </a:r>
            <a:r>
              <a:rPr lang="en-US" altLang="zh-CN" baseline="0" dirty="0" err="1"/>
              <a:t>bestp</a:t>
            </a:r>
            <a:r>
              <a:rPr lang="en-US" altLang="zh-CN" baseline="0" dirty="0"/>
              <a:t> = 25 </a:t>
            </a:r>
            <a:r>
              <a:rPr lang="zh-CN" altLang="en-US" baseline="0" dirty="0"/>
              <a:t>舍掉其它剩余分支。</a:t>
            </a:r>
            <a:endParaRPr lang="zh-CN" altLang="en-US" dirty="0"/>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39</a:t>
            </a:fld>
            <a:endParaRPr lang="zh-CN" altLang="en-US"/>
          </a:p>
        </p:txBody>
      </p:sp>
    </p:spTree>
    <p:extLst>
      <p:ext uri="{BB962C8B-B14F-4D97-AF65-F5344CB8AC3E}">
        <p14:creationId xmlns:p14="http://schemas.microsoft.com/office/powerpoint/2010/main" val="363895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是在第一个机器上的处理时间。如果从</a:t>
            </a:r>
            <a:r>
              <a:rPr lang="en-US" altLang="zh-CN" dirty="0"/>
              <a:t>i+1</a:t>
            </a:r>
            <a:r>
              <a:rPr lang="zh-CN" altLang="en-US" dirty="0"/>
              <a:t>开始，机器</a:t>
            </a:r>
            <a:r>
              <a:rPr lang="en-US" altLang="zh-CN" dirty="0"/>
              <a:t>1</a:t>
            </a:r>
            <a:r>
              <a:rPr lang="zh-CN" altLang="en-US" dirty="0"/>
              <a:t>还没有空闲，那么在第二个机器上处理</a:t>
            </a:r>
            <a:r>
              <a:rPr lang="en-US" altLang="zh-CN" dirty="0"/>
              <a:t>i+1</a:t>
            </a:r>
            <a:r>
              <a:rPr lang="zh-CN" altLang="en-US" dirty="0"/>
              <a:t>需要等待</a:t>
            </a:r>
            <a:r>
              <a:rPr lang="zh-CN" altLang="en-US" baseline="0" dirty="0"/>
              <a:t> </a:t>
            </a:r>
            <a:r>
              <a:rPr lang="en-US" altLang="zh-CN" baseline="0" dirty="0"/>
              <a:t>aj+1</a:t>
            </a:r>
            <a:r>
              <a:rPr lang="zh-CN" altLang="en-US" baseline="0" dirty="0"/>
              <a:t>，同时等待</a:t>
            </a:r>
            <a:r>
              <a:rPr lang="en-US" altLang="zh-CN" baseline="0" dirty="0"/>
              <a:t>i+1</a:t>
            </a:r>
            <a:r>
              <a:rPr lang="zh-CN" altLang="en-US" baseline="0" dirty="0"/>
              <a:t>在第二个机器上的运行时间。以此类推。。。得到总等待时间</a:t>
            </a:r>
            <a:r>
              <a:rPr lang="en-US" altLang="zh-CN" baseline="0" dirty="0"/>
              <a:t>S1</a:t>
            </a:r>
            <a:r>
              <a:rPr lang="zh-CN" altLang="en-US" baseline="0" dirty="0"/>
              <a:t>，当</a:t>
            </a:r>
            <a:r>
              <a:rPr lang="en-US" altLang="zh-CN" baseline="0" dirty="0"/>
              <a:t>i+1</a:t>
            </a:r>
            <a:r>
              <a:rPr lang="zh-CN" altLang="en-US" baseline="0" dirty="0"/>
              <a:t>开始的任务在第一个机器上处理时间按照非递减排列的时候 </a:t>
            </a:r>
            <a:r>
              <a:rPr lang="en-US" altLang="zh-CN" baseline="0" dirty="0"/>
              <a:t>S1</a:t>
            </a:r>
            <a:r>
              <a:rPr lang="zh-CN" altLang="en-US" baseline="0" dirty="0"/>
              <a:t>取得极小值。</a:t>
            </a:r>
            <a:endParaRPr lang="zh-CN" altLang="en-US" dirty="0"/>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44</a:t>
            </a:fld>
            <a:endParaRPr lang="zh-CN" altLang="en-US"/>
          </a:p>
        </p:txBody>
      </p:sp>
    </p:spTree>
    <p:extLst>
      <p:ext uri="{BB962C8B-B14F-4D97-AF65-F5344CB8AC3E}">
        <p14:creationId xmlns:p14="http://schemas.microsoft.com/office/powerpoint/2010/main" val="120027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如果从</a:t>
            </a:r>
            <a:r>
              <a:rPr lang="en-US" altLang="zh-CN" dirty="0"/>
              <a:t>i+1</a:t>
            </a:r>
            <a:r>
              <a:rPr lang="zh-CN" altLang="en-US" dirty="0"/>
              <a:t>开始时 机器</a:t>
            </a:r>
            <a:r>
              <a:rPr lang="en-US" altLang="zh-CN" dirty="0"/>
              <a:t>2</a:t>
            </a:r>
            <a:r>
              <a:rPr lang="zh-CN" altLang="en-US" dirty="0"/>
              <a:t>没有空闲，那么处理需要等待</a:t>
            </a:r>
            <a:r>
              <a:rPr lang="en-US" altLang="zh-CN" dirty="0"/>
              <a:t>i+1</a:t>
            </a:r>
            <a:r>
              <a:rPr lang="zh-CN" altLang="en-US" dirty="0"/>
              <a:t>在第二个机器上的处理时间。和前面类似。</a:t>
            </a:r>
            <a:endParaRPr lang="en-US" altLang="zh-CN" dirty="0"/>
          </a:p>
        </p:txBody>
      </p:sp>
      <p:sp>
        <p:nvSpPr>
          <p:cNvPr id="4" name="灯片编号占位符 3"/>
          <p:cNvSpPr>
            <a:spLocks noGrp="1"/>
          </p:cNvSpPr>
          <p:nvPr>
            <p:ph type="sldNum" sz="quarter" idx="10"/>
          </p:nvPr>
        </p:nvSpPr>
        <p:spPr/>
        <p:txBody>
          <a:bodyPr/>
          <a:lstStyle/>
          <a:p>
            <a:fld id="{FDF18146-AACC-405B-B8C6-8066D5D590DF}" type="slidenum">
              <a:rPr lang="zh-CN" altLang="en-US" smtClean="0"/>
              <a:pPr/>
              <a:t>45</a:t>
            </a:fld>
            <a:endParaRPr lang="zh-CN" altLang="en-US"/>
          </a:p>
        </p:txBody>
      </p:sp>
    </p:spTree>
    <p:extLst>
      <p:ext uri="{BB962C8B-B14F-4D97-AF65-F5344CB8AC3E}">
        <p14:creationId xmlns:p14="http://schemas.microsoft.com/office/powerpoint/2010/main" val="209631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CD032D4-6FD9-4174-AC86-6D94B21F2638}" type="slidenum">
              <a:rPr lang="en-US" altLang="zh-CN"/>
              <a:pPr/>
              <a:t>48</a:t>
            </a:fld>
            <a:endParaRPr lang="en-US" altLang="zh-CN"/>
          </a:p>
        </p:txBody>
      </p:sp>
      <p:sp>
        <p:nvSpPr>
          <p:cNvPr id="95235" name="Rectangle 2"/>
          <p:cNvSpPr>
            <a:spLocks noGrp="1" noRot="1" noChangeAspect="1" noChangeArrowheads="1" noTextEdit="1"/>
          </p:cNvSpPr>
          <p:nvPr>
            <p:ph type="sldImg"/>
          </p:nvPr>
        </p:nvSpPr>
        <p:spPr>
          <a:ln cap="flat"/>
        </p:spPr>
      </p:sp>
      <p:sp>
        <p:nvSpPr>
          <p:cNvPr id="952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0001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sz="4000" b="1">
                <a:latin typeface="黑体" pitchFamily="2" charset="-122"/>
                <a:ea typeface="黑体" pitchFamily="2"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228600"/>
            <a:ext cx="196215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57340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28596" y="285728"/>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8305800" y="6400800"/>
            <a:ext cx="457200" cy="457200"/>
          </a:xfrm>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2"/>
                </a:solidFill>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30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DDDDDD"/>
          </a:fgClr>
          <a:bgClr>
            <a:schemeClr val="bg1"/>
          </a:bgClr>
        </a:patt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7772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533400" y="1371600"/>
            <a:ext cx="77724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5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C913308-F349-4B6D-A68A-DD1791B4A57B}" type="slidenum">
              <a:rPr lang="zh-CN" altLang="en-US" smtClean="0"/>
              <a:pPr/>
              <a:t>‹#›</a:t>
            </a:fld>
            <a:endParaRPr lang="zh-CN" altLang="en-US"/>
          </a:p>
        </p:txBody>
      </p:sp>
      <p:pic>
        <p:nvPicPr>
          <p:cNvPr id="23553" name="Picture 1" descr="D:\我的文档\My Pictures\hrbeu.gif"/>
          <p:cNvPicPr>
            <a:picLocks noChangeAspect="1" noChangeArrowheads="1"/>
          </p:cNvPicPr>
          <p:nvPr/>
        </p:nvPicPr>
        <p:blipFill>
          <a:blip r:embed="rId14" cstate="print"/>
          <a:srcRect/>
          <a:stretch>
            <a:fillRect/>
          </a:stretch>
        </p:blipFill>
        <p:spPr bwMode="auto">
          <a:xfrm>
            <a:off x="8109869" y="0"/>
            <a:ext cx="1034131" cy="1357298"/>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1" fontAlgn="base" hangingPunct="1">
        <a:spcBef>
          <a:spcPct val="0"/>
        </a:spcBef>
        <a:spcAft>
          <a:spcPct val="0"/>
        </a:spcAft>
        <a:defRPr sz="3600">
          <a:solidFill>
            <a:schemeClr val="accent2"/>
          </a:solidFill>
          <a:latin typeface="Times New Roman" pitchFamily="18" charset="0"/>
          <a:ea typeface="华文琥珀" pitchFamily="2" charset="-122"/>
          <a:cs typeface="Times New Roman" pitchFamily="18" charset="0"/>
        </a:defRPr>
      </a:lvl1pPr>
      <a:lvl2pPr algn="l" rtl="0" eaLnBrk="1" fontAlgn="base" hangingPunct="1">
        <a:spcBef>
          <a:spcPct val="0"/>
        </a:spcBef>
        <a:spcAft>
          <a:spcPct val="0"/>
        </a:spcAft>
        <a:defRPr sz="3200">
          <a:solidFill>
            <a:schemeClr val="accent2"/>
          </a:solidFill>
          <a:latin typeface="Impact" pitchFamily="34" charset="0"/>
          <a:ea typeface="楷体_GB2312" pitchFamily="49" charset="-122"/>
        </a:defRPr>
      </a:lvl2pPr>
      <a:lvl3pPr algn="l" rtl="0" eaLnBrk="1" fontAlgn="base" hangingPunct="1">
        <a:spcBef>
          <a:spcPct val="0"/>
        </a:spcBef>
        <a:spcAft>
          <a:spcPct val="0"/>
        </a:spcAft>
        <a:defRPr sz="3200">
          <a:solidFill>
            <a:schemeClr val="accent2"/>
          </a:solidFill>
          <a:latin typeface="Impact" pitchFamily="34" charset="0"/>
          <a:ea typeface="楷体_GB2312" pitchFamily="49" charset="-122"/>
        </a:defRPr>
      </a:lvl3pPr>
      <a:lvl4pPr algn="l" rtl="0" eaLnBrk="1" fontAlgn="base" hangingPunct="1">
        <a:spcBef>
          <a:spcPct val="0"/>
        </a:spcBef>
        <a:spcAft>
          <a:spcPct val="0"/>
        </a:spcAft>
        <a:defRPr sz="3200">
          <a:solidFill>
            <a:schemeClr val="accent2"/>
          </a:solidFill>
          <a:latin typeface="Impact" pitchFamily="34" charset="0"/>
          <a:ea typeface="楷体_GB2312" pitchFamily="49" charset="-122"/>
        </a:defRPr>
      </a:lvl4pPr>
      <a:lvl5pPr algn="l" rtl="0" eaLnBrk="1" fontAlgn="base" hangingPunct="1">
        <a:spcBef>
          <a:spcPct val="0"/>
        </a:spcBef>
        <a:spcAft>
          <a:spcPct val="0"/>
        </a:spcAft>
        <a:defRPr sz="3200">
          <a:solidFill>
            <a:schemeClr val="accent2"/>
          </a:solidFill>
          <a:latin typeface="Impact" pitchFamily="34" charset="0"/>
          <a:ea typeface="楷体_GB2312" pitchFamily="49" charset="-122"/>
        </a:defRPr>
      </a:lvl5pPr>
      <a:lvl6pPr marL="457200" algn="l" rtl="0" eaLnBrk="1" fontAlgn="base" hangingPunct="1">
        <a:spcBef>
          <a:spcPct val="0"/>
        </a:spcBef>
        <a:spcAft>
          <a:spcPct val="0"/>
        </a:spcAft>
        <a:defRPr sz="3200">
          <a:solidFill>
            <a:schemeClr val="accent2"/>
          </a:solidFill>
          <a:latin typeface="Impact" pitchFamily="34" charset="0"/>
          <a:ea typeface="楷体_GB2312" pitchFamily="49" charset="-122"/>
        </a:defRPr>
      </a:lvl6pPr>
      <a:lvl7pPr marL="914400" algn="l" rtl="0" eaLnBrk="1" fontAlgn="base" hangingPunct="1">
        <a:spcBef>
          <a:spcPct val="0"/>
        </a:spcBef>
        <a:spcAft>
          <a:spcPct val="0"/>
        </a:spcAft>
        <a:defRPr sz="3200">
          <a:solidFill>
            <a:schemeClr val="accent2"/>
          </a:solidFill>
          <a:latin typeface="Impact" pitchFamily="34" charset="0"/>
          <a:ea typeface="楷体_GB2312" pitchFamily="49" charset="-122"/>
        </a:defRPr>
      </a:lvl7pPr>
      <a:lvl8pPr marL="1371600" algn="l" rtl="0" eaLnBrk="1" fontAlgn="base" hangingPunct="1">
        <a:spcBef>
          <a:spcPct val="0"/>
        </a:spcBef>
        <a:spcAft>
          <a:spcPct val="0"/>
        </a:spcAft>
        <a:defRPr sz="3200">
          <a:solidFill>
            <a:schemeClr val="accent2"/>
          </a:solidFill>
          <a:latin typeface="Impact" pitchFamily="34" charset="0"/>
          <a:ea typeface="楷体_GB2312" pitchFamily="49" charset="-122"/>
        </a:defRPr>
      </a:lvl8pPr>
      <a:lvl9pPr marL="1828800" algn="l" rtl="0" eaLnBrk="1" fontAlgn="base" hangingPunct="1">
        <a:spcBef>
          <a:spcPct val="0"/>
        </a:spcBef>
        <a:spcAft>
          <a:spcPct val="0"/>
        </a:spcAft>
        <a:defRPr sz="3200">
          <a:solidFill>
            <a:schemeClr val="accent2"/>
          </a:solidFill>
          <a:latin typeface="Impact" pitchFamily="34" charset="0"/>
          <a:ea typeface="楷体_GB2312" pitchFamily="49" charset="-122"/>
        </a:defRPr>
      </a:lvl9pPr>
    </p:titleStyle>
    <p:bodyStyle>
      <a:lvl1pPr marL="342900" indent="-342900" algn="l" rtl="0" eaLnBrk="1" fontAlgn="base" hangingPunct="1">
        <a:spcBef>
          <a:spcPct val="20000"/>
        </a:spcBef>
        <a:spcAft>
          <a:spcPct val="0"/>
        </a:spcAft>
        <a:buClr>
          <a:schemeClr val="accent2"/>
        </a:buClr>
        <a:buSzPct val="85000"/>
        <a:buFont typeface="ZapfDingbats" pitchFamily="82" charset="2"/>
        <a:buChar char="r"/>
        <a:defRPr sz="2800">
          <a:solidFill>
            <a:schemeClr val="tx1"/>
          </a:solidFill>
          <a:latin typeface="Times New Roman" pitchFamily="18" charset="0"/>
          <a:ea typeface="黑体" pitchFamily="2" charset="-122"/>
          <a:cs typeface="Times New Roman" pitchFamily="18" charset="0"/>
        </a:defRPr>
      </a:lvl1pPr>
      <a:lvl2pPr marL="742950" indent="-285750" algn="l" rtl="0" eaLnBrk="1" fontAlgn="base" hangingPunct="1">
        <a:spcBef>
          <a:spcPct val="20000"/>
        </a:spcBef>
        <a:spcAft>
          <a:spcPct val="0"/>
        </a:spcAft>
        <a:buClr>
          <a:schemeClr val="accent2"/>
        </a:buClr>
        <a:buSzPct val="75000"/>
        <a:buFont typeface="ZapfDingbats" pitchFamily="82" charset="2"/>
        <a:buChar char="m"/>
        <a:defRPr sz="24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har char="•"/>
        <a:defRPr sz="22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har char="–"/>
        <a:defRPr sz="20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har char="»"/>
        <a:defRPr sz="180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har char="»"/>
        <a:defRPr sz="1400">
          <a:solidFill>
            <a:schemeClr val="tx1"/>
          </a:solidFill>
          <a:latin typeface="Times New Roman" pitchFamily="18" charset="0"/>
          <a:ea typeface="+mn-ea"/>
        </a:defRPr>
      </a:lvl6pPr>
      <a:lvl7pPr marL="2971800" indent="-228600" algn="l" rtl="0" eaLnBrk="1" fontAlgn="base" hangingPunct="1">
        <a:spcBef>
          <a:spcPct val="20000"/>
        </a:spcBef>
        <a:spcAft>
          <a:spcPct val="0"/>
        </a:spcAft>
        <a:buChar char="»"/>
        <a:defRPr sz="1400">
          <a:solidFill>
            <a:schemeClr val="tx1"/>
          </a:solidFill>
          <a:latin typeface="Times New Roman" pitchFamily="18" charset="0"/>
          <a:ea typeface="+mn-ea"/>
        </a:defRPr>
      </a:lvl7pPr>
      <a:lvl8pPr marL="3429000" indent="-228600" algn="l" rtl="0" eaLnBrk="1" fontAlgn="base" hangingPunct="1">
        <a:spcBef>
          <a:spcPct val="20000"/>
        </a:spcBef>
        <a:spcAft>
          <a:spcPct val="0"/>
        </a:spcAft>
        <a:buChar char="»"/>
        <a:defRPr sz="1400">
          <a:solidFill>
            <a:schemeClr val="tx1"/>
          </a:solidFill>
          <a:latin typeface="Times New Roman" pitchFamily="18" charset="0"/>
          <a:ea typeface="+mn-ea"/>
        </a:defRPr>
      </a:lvl8pPr>
      <a:lvl9pPr marL="3886200" indent="-228600" algn="l" rtl="0" eaLnBrk="1" fontAlgn="base" hangingPunct="1">
        <a:spcBef>
          <a:spcPct val="20000"/>
        </a:spcBef>
        <a:spcAft>
          <a:spcPct val="0"/>
        </a:spcAft>
        <a:buChar char="»"/>
        <a:defRPr sz="14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5.wmf"/><Relationship Id="rId4"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notesSlide" Target="../notesSlides/notesSlide5.xml"/><Relationship Id="rId7" Type="http://schemas.openxmlformats.org/officeDocument/2006/relationships/image" Target="../media/image60.png"/><Relationship Id="rId12"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9.png"/><Relationship Id="rId11" Type="http://schemas.openxmlformats.org/officeDocument/2006/relationships/oleObject" Target="../embeddings/oleObject7.bin"/><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4.wmf"/></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6.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69.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74.wmf"/><Relationship Id="rId5" Type="http://schemas.openxmlformats.org/officeDocument/2006/relationships/image" Target="../media/image71.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73.wmf"/></Relationships>
</file>

<file path=ppt/slides/_rels/slide46.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6.wmf"/><Relationship Id="rId5" Type="http://schemas.openxmlformats.org/officeDocument/2006/relationships/oleObject" Target="../embeddings/oleObject19.bin"/><Relationship Id="rId4" Type="http://schemas.openxmlformats.org/officeDocument/2006/relationships/image" Target="../media/image7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分支限界法</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zh-CN" altLang="en-US" dirty="0">
                <a:latin typeface="华文新魏" pitchFamily="2" charset="-122"/>
                <a:ea typeface="华文新魏" pitchFamily="2" charset="-122"/>
              </a:rPr>
              <a:t>单源最短路径问题</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单源最短路径问题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zh-CN" altLang="en-US" dirty="0"/>
              <a:t>有向带权图</a:t>
            </a:r>
            <a:r>
              <a:rPr lang="en-US" altLang="zh-CN" dirty="0"/>
              <a:t>G=(V, E)</a:t>
            </a:r>
          </a:p>
          <a:p>
            <a:pPr lvl="1"/>
            <a:r>
              <a:rPr lang="zh-CN" altLang="en-US" dirty="0"/>
              <a:t>图中顶点</a:t>
            </a:r>
            <a:r>
              <a:rPr lang="en-US" altLang="zh-CN" dirty="0"/>
              <a:t>s</a:t>
            </a:r>
          </a:p>
          <a:p>
            <a:r>
              <a:rPr lang="zh-CN" altLang="en-US" dirty="0"/>
              <a:t>输出</a:t>
            </a:r>
            <a:endParaRPr lang="en-US" altLang="zh-CN" dirty="0"/>
          </a:p>
          <a:p>
            <a:pPr lvl="1"/>
            <a:r>
              <a:rPr lang="en-US" altLang="zh-CN" dirty="0"/>
              <a:t>s</a:t>
            </a:r>
            <a:r>
              <a:rPr lang="zh-CN" altLang="en-US" dirty="0"/>
              <a:t>到图中</a:t>
            </a:r>
            <a:r>
              <a:rPr lang="zh-CN" altLang="en-US" dirty="0">
                <a:solidFill>
                  <a:srgbClr val="FF0000"/>
                </a:solidFill>
              </a:rPr>
              <a:t>其它</a:t>
            </a:r>
            <a:r>
              <a:rPr lang="zh-CN" altLang="en-US" dirty="0"/>
              <a:t>顶点的最短路径</a:t>
            </a:r>
          </a:p>
        </p:txBody>
      </p:sp>
      <p:pic>
        <p:nvPicPr>
          <p:cNvPr id="2051" name="Picture 3"/>
          <p:cNvPicPr>
            <a:picLocks noChangeAspect="1" noChangeArrowheads="1"/>
          </p:cNvPicPr>
          <p:nvPr/>
        </p:nvPicPr>
        <p:blipFill>
          <a:blip r:embed="rId2" cstate="print"/>
          <a:srcRect/>
          <a:stretch>
            <a:fillRect/>
          </a:stretch>
        </p:blipFill>
        <p:spPr bwMode="auto">
          <a:xfrm>
            <a:off x="6072198" y="3857628"/>
            <a:ext cx="2790825" cy="2562225"/>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单源最短路径问题</a:t>
            </a:r>
          </a:p>
        </p:txBody>
      </p:sp>
      <p:sp>
        <p:nvSpPr>
          <p:cNvPr id="3" name="内容占位符 2"/>
          <p:cNvSpPr>
            <a:spLocks noGrp="1"/>
          </p:cNvSpPr>
          <p:nvPr>
            <p:ph idx="1"/>
          </p:nvPr>
        </p:nvSpPr>
        <p:spPr/>
        <p:txBody>
          <a:bodyPr/>
          <a:lstStyle/>
          <a:p>
            <a:r>
              <a:rPr lang="zh-CN" altLang="en-US" dirty="0"/>
              <a:t>解空间树</a:t>
            </a:r>
          </a:p>
        </p:txBody>
      </p:sp>
      <p:pic>
        <p:nvPicPr>
          <p:cNvPr id="1027" name="Picture 3"/>
          <p:cNvPicPr>
            <a:picLocks noChangeAspect="1" noChangeArrowheads="1"/>
          </p:cNvPicPr>
          <p:nvPr/>
        </p:nvPicPr>
        <p:blipFill>
          <a:blip r:embed="rId2" cstate="print"/>
          <a:srcRect/>
          <a:stretch>
            <a:fillRect/>
          </a:stretch>
        </p:blipFill>
        <p:spPr bwMode="auto">
          <a:xfrm>
            <a:off x="5357819" y="285728"/>
            <a:ext cx="2571768" cy="2361111"/>
          </a:xfrm>
          <a:prstGeom prst="rect">
            <a:avLst/>
          </a:prstGeom>
          <a:noFill/>
          <a:ln w="9525">
            <a:noFill/>
            <a:miter lim="800000"/>
            <a:headEnd/>
            <a:tailEnd/>
          </a:ln>
          <a:effectLst/>
        </p:spPr>
      </p:pic>
      <p:pic>
        <p:nvPicPr>
          <p:cNvPr id="9218" name="Picture 2"/>
          <p:cNvPicPr>
            <a:picLocks noChangeAspect="1" noChangeArrowheads="1"/>
          </p:cNvPicPr>
          <p:nvPr/>
        </p:nvPicPr>
        <p:blipFill>
          <a:blip r:embed="rId3" cstate="print"/>
          <a:srcRect/>
          <a:stretch>
            <a:fillRect/>
          </a:stretch>
        </p:blipFill>
        <p:spPr bwMode="auto">
          <a:xfrm>
            <a:off x="1000100" y="2500306"/>
            <a:ext cx="4324350" cy="3448050"/>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单源最短路径问题</a:t>
            </a:r>
          </a:p>
        </p:txBody>
      </p:sp>
      <p:sp>
        <p:nvSpPr>
          <p:cNvPr id="3" name="内容占位符 2"/>
          <p:cNvSpPr>
            <a:spLocks noGrp="1"/>
          </p:cNvSpPr>
          <p:nvPr>
            <p:ph idx="1"/>
          </p:nvPr>
        </p:nvSpPr>
        <p:spPr/>
        <p:txBody>
          <a:bodyPr/>
          <a:lstStyle/>
          <a:p>
            <a:r>
              <a:rPr lang="zh-CN" altLang="en-US" dirty="0"/>
              <a:t>优先队列式分支限界法</a:t>
            </a:r>
            <a:endParaRPr lang="en-US" altLang="zh-CN" dirty="0"/>
          </a:p>
          <a:p>
            <a:pPr lvl="1"/>
            <a:r>
              <a:rPr lang="zh-CN" altLang="en-US" dirty="0"/>
              <a:t>优先级测度：当前路径长度</a:t>
            </a:r>
            <a:r>
              <a:rPr lang="en-US" altLang="zh-CN" dirty="0"/>
              <a:t> </a:t>
            </a:r>
            <a:r>
              <a:rPr lang="zh-CN" altLang="en-US" dirty="0"/>
              <a:t>（最小堆）</a:t>
            </a:r>
          </a:p>
        </p:txBody>
      </p:sp>
      <p:pic>
        <p:nvPicPr>
          <p:cNvPr id="5" name="Picture 3"/>
          <p:cNvPicPr>
            <a:picLocks noChangeAspect="1" noChangeArrowheads="1"/>
          </p:cNvPicPr>
          <p:nvPr/>
        </p:nvPicPr>
        <p:blipFill>
          <a:blip r:embed="rId3" cstate="print"/>
          <a:srcRect/>
          <a:stretch>
            <a:fillRect/>
          </a:stretch>
        </p:blipFill>
        <p:spPr bwMode="auto">
          <a:xfrm>
            <a:off x="6643702" y="357166"/>
            <a:ext cx="2178726" cy="2000264"/>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5929322" y="2857496"/>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latin typeface="Times New Roman" pitchFamily="18" charset="0"/>
                          <a:cs typeface="Times New Roman" pitchFamily="18" charset="0"/>
                        </a:rPr>
                        <a:t>v</a:t>
                      </a:r>
                      <a:endParaRPr lang="zh-CN" altLang="en-US" dirty="0">
                        <a:latin typeface="Times New Roman" pitchFamily="18" charset="0"/>
                        <a:cs typeface="Times New Roman" pitchFamily="18" charset="0"/>
                      </a:endParaRPr>
                    </a:p>
                  </a:txBody>
                  <a:tcPr/>
                </a:tc>
                <a:tc>
                  <a:txBody>
                    <a:bodyPr/>
                    <a:lstStyle/>
                    <a:p>
                      <a:pPr algn="ctr"/>
                      <a:r>
                        <a:rPr lang="en-US" altLang="zh-CN" dirty="0">
                          <a:latin typeface="Times New Roman" pitchFamily="18" charset="0"/>
                          <a:cs typeface="Times New Roman" pitchFamily="18" charset="0"/>
                        </a:rPr>
                        <a:t>pre[v]</a:t>
                      </a:r>
                      <a:endParaRPr lang="zh-CN" altLang="en-US" dirty="0">
                        <a:latin typeface="Times New Roman" pitchFamily="18" charset="0"/>
                        <a:cs typeface="Times New Roman" pitchFamily="18" charset="0"/>
                      </a:endParaRPr>
                    </a:p>
                  </a:txBody>
                  <a:tcPr/>
                </a:tc>
                <a:tc>
                  <a:txBody>
                    <a:bodyPr/>
                    <a:lstStyle/>
                    <a:p>
                      <a:pPr algn="ctr"/>
                      <a:r>
                        <a:rPr lang="en-US" altLang="zh-CN" dirty="0">
                          <a:latin typeface="Times New Roman" pitchFamily="18" charset="0"/>
                          <a:cs typeface="Times New Roman" pitchFamily="18" charset="0"/>
                        </a:rPr>
                        <a:t>dist[v]</a:t>
                      </a:r>
                      <a:endParaRPr lang="zh-CN" alt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5929322" y="3286124"/>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a</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INF</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5929322" y="3714752"/>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b</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INF</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5929322" y="4143380"/>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c</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INF</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5929322" y="4572008"/>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d</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INF</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0" name="表格 19"/>
          <p:cNvGraphicFramePr>
            <a:graphicFrameLocks noGrp="1"/>
          </p:cNvGraphicFramePr>
          <p:nvPr/>
        </p:nvGraphicFramePr>
        <p:xfrm>
          <a:off x="5929322" y="3286124"/>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a</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s</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10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1" name="表格 20"/>
          <p:cNvGraphicFramePr>
            <a:graphicFrameLocks noGrp="1"/>
          </p:cNvGraphicFramePr>
          <p:nvPr/>
        </p:nvGraphicFramePr>
        <p:xfrm>
          <a:off x="5929322" y="4572008"/>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d</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s</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100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3" name="表格 22"/>
          <p:cNvGraphicFramePr>
            <a:graphicFrameLocks noGrp="1"/>
          </p:cNvGraphicFramePr>
          <p:nvPr/>
        </p:nvGraphicFramePr>
        <p:xfrm>
          <a:off x="5929322" y="4143380"/>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c</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s</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30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5929322" y="3714752"/>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b</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a</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60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4" name="表格 33"/>
          <p:cNvGraphicFramePr>
            <a:graphicFrameLocks noGrp="1"/>
          </p:cNvGraphicFramePr>
          <p:nvPr/>
        </p:nvGraphicFramePr>
        <p:xfrm>
          <a:off x="5929322" y="3714752"/>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b</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c</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50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5" name="表格 34"/>
          <p:cNvGraphicFramePr>
            <a:graphicFrameLocks noGrp="1"/>
          </p:cNvGraphicFramePr>
          <p:nvPr/>
        </p:nvGraphicFramePr>
        <p:xfrm>
          <a:off x="5929322" y="4572008"/>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d</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c</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90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8" name="表格 37"/>
          <p:cNvGraphicFramePr>
            <a:graphicFrameLocks noGrp="1"/>
          </p:cNvGraphicFramePr>
          <p:nvPr/>
        </p:nvGraphicFramePr>
        <p:xfrm>
          <a:off x="5929322" y="4572008"/>
          <a:ext cx="2857521" cy="428628"/>
        </p:xfrm>
        <a:graphic>
          <a:graphicData uri="http://schemas.openxmlformats.org/drawingml/2006/table">
            <a:tbl>
              <a:tblPr firstRow="1" bandRow="1">
                <a:tableStyleId>{21E4AEA4-8DFA-4A89-87EB-49C32662AFE0}</a:tableStyleId>
              </a:tblPr>
              <a:tblGrid>
                <a:gridCol w="952507">
                  <a:extLst>
                    <a:ext uri="{9D8B030D-6E8A-4147-A177-3AD203B41FA5}">
                      <a16:colId xmlns:a16="http://schemas.microsoft.com/office/drawing/2014/main" val="20000"/>
                    </a:ext>
                  </a:extLst>
                </a:gridCol>
                <a:gridCol w="952507">
                  <a:extLst>
                    <a:ext uri="{9D8B030D-6E8A-4147-A177-3AD203B41FA5}">
                      <a16:colId xmlns:a16="http://schemas.microsoft.com/office/drawing/2014/main" val="20001"/>
                    </a:ext>
                  </a:extLst>
                </a:gridCol>
                <a:gridCol w="952507">
                  <a:extLst>
                    <a:ext uri="{9D8B030D-6E8A-4147-A177-3AD203B41FA5}">
                      <a16:colId xmlns:a16="http://schemas.microsoft.com/office/drawing/2014/main" val="20002"/>
                    </a:ext>
                  </a:extLst>
                </a:gridCol>
              </a:tblGrid>
              <a:tr h="428628">
                <a:tc>
                  <a:txBody>
                    <a:bodyPr/>
                    <a:lstStyle/>
                    <a:p>
                      <a:pPr algn="ctr"/>
                      <a:r>
                        <a:rPr lang="en-US" altLang="zh-CN" dirty="0">
                          <a:solidFill>
                            <a:schemeClr val="tx1"/>
                          </a:solidFill>
                          <a:latin typeface="Times New Roman" pitchFamily="18" charset="0"/>
                          <a:cs typeface="Times New Roman" pitchFamily="18" charset="0"/>
                        </a:rPr>
                        <a:t>d</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b</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tc>
                  <a:txBody>
                    <a:bodyPr/>
                    <a:lstStyle/>
                    <a:p>
                      <a:pPr algn="ctr"/>
                      <a:r>
                        <a:rPr lang="en-US" altLang="zh-CN" dirty="0">
                          <a:solidFill>
                            <a:schemeClr val="tx1"/>
                          </a:solidFill>
                          <a:latin typeface="Times New Roman" pitchFamily="18" charset="0"/>
                          <a:cs typeface="Times New Roman" pitchFamily="18" charset="0"/>
                        </a:rPr>
                        <a:t>60</a:t>
                      </a:r>
                      <a:endParaRPr lang="zh-CN" altLang="en-US" dirty="0">
                        <a:solidFill>
                          <a:schemeClr val="tx1"/>
                        </a:solidFill>
                        <a:latin typeface="Times New Roman" pitchFamily="18" charset="0"/>
                        <a:cs typeface="Times New Roman" pitchFamily="18" charset="0"/>
                      </a:endParaRPr>
                    </a:p>
                  </a:txBody>
                  <a:tcPr>
                    <a:solidFill>
                      <a:schemeClr val="accent6">
                        <a:lumMod val="40000"/>
                        <a:lumOff val="60000"/>
                      </a:schemeClr>
                    </a:solidFill>
                  </a:tcPr>
                </a:tc>
                <a:extLst>
                  <a:ext uri="{0D108BD9-81ED-4DB2-BD59-A6C34878D82A}">
                    <a16:rowId xmlns:a16="http://schemas.microsoft.com/office/drawing/2014/main" val="10000"/>
                  </a:ext>
                </a:extLst>
              </a:tr>
            </a:tbl>
          </a:graphicData>
        </a:graphic>
      </p:graphicFrame>
      <p:pic>
        <p:nvPicPr>
          <p:cNvPr id="8193" name="Picture 1"/>
          <p:cNvPicPr>
            <a:picLocks noChangeAspect="1" noChangeArrowheads="1"/>
          </p:cNvPicPr>
          <p:nvPr/>
        </p:nvPicPr>
        <p:blipFill>
          <a:blip r:embed="rId4" cstate="print"/>
          <a:srcRect/>
          <a:stretch>
            <a:fillRect/>
          </a:stretch>
        </p:blipFill>
        <p:spPr bwMode="auto">
          <a:xfrm>
            <a:off x="714348" y="2714620"/>
            <a:ext cx="4324350" cy="3448050"/>
          </a:xfrm>
          <a:prstGeom prst="rect">
            <a:avLst/>
          </a:prstGeom>
          <a:noFill/>
          <a:ln w="9525">
            <a:noFill/>
            <a:miter lim="800000"/>
            <a:headEnd/>
            <a:tailEnd/>
          </a:ln>
          <a:effectLst/>
        </p:spPr>
      </p:pic>
      <p:pic>
        <p:nvPicPr>
          <p:cNvPr id="8194" name="Picture 2"/>
          <p:cNvPicPr>
            <a:picLocks noChangeAspect="1" noChangeArrowheads="1"/>
          </p:cNvPicPr>
          <p:nvPr/>
        </p:nvPicPr>
        <p:blipFill>
          <a:blip r:embed="rId5" cstate="print"/>
          <a:srcRect/>
          <a:stretch>
            <a:fillRect/>
          </a:stretch>
        </p:blipFill>
        <p:spPr bwMode="auto">
          <a:xfrm>
            <a:off x="714348" y="2714620"/>
            <a:ext cx="4324350" cy="3448050"/>
          </a:xfrm>
          <a:prstGeom prst="rect">
            <a:avLst/>
          </a:prstGeom>
          <a:noFill/>
          <a:ln w="9525">
            <a:noFill/>
            <a:miter lim="800000"/>
            <a:headEnd/>
            <a:tailEnd/>
          </a:ln>
          <a:effectLst/>
        </p:spPr>
      </p:pic>
      <p:pic>
        <p:nvPicPr>
          <p:cNvPr id="8195" name="Picture 3"/>
          <p:cNvPicPr>
            <a:picLocks noChangeAspect="1" noChangeArrowheads="1"/>
          </p:cNvPicPr>
          <p:nvPr/>
        </p:nvPicPr>
        <p:blipFill>
          <a:blip r:embed="rId6" cstate="print"/>
          <a:srcRect/>
          <a:stretch>
            <a:fillRect/>
          </a:stretch>
        </p:blipFill>
        <p:spPr bwMode="auto">
          <a:xfrm>
            <a:off x="714348" y="2714620"/>
            <a:ext cx="4324350" cy="34480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7" cstate="print"/>
          <a:srcRect/>
          <a:stretch>
            <a:fillRect/>
          </a:stretch>
        </p:blipFill>
        <p:spPr bwMode="auto">
          <a:xfrm>
            <a:off x="714348" y="2714620"/>
            <a:ext cx="4324350" cy="3448050"/>
          </a:xfrm>
          <a:prstGeom prst="rect">
            <a:avLst/>
          </a:prstGeom>
          <a:noFill/>
          <a:ln w="9525">
            <a:noFill/>
            <a:miter lim="800000"/>
            <a:headEnd/>
            <a:tailEnd/>
          </a:ln>
          <a:effectLst/>
        </p:spPr>
      </p:pic>
      <p:pic>
        <p:nvPicPr>
          <p:cNvPr id="8197" name="Picture 5"/>
          <p:cNvPicPr>
            <a:picLocks noChangeAspect="1" noChangeArrowheads="1"/>
          </p:cNvPicPr>
          <p:nvPr/>
        </p:nvPicPr>
        <p:blipFill>
          <a:blip r:embed="rId8" cstate="print"/>
          <a:srcRect/>
          <a:stretch>
            <a:fillRect/>
          </a:stretch>
        </p:blipFill>
        <p:spPr bwMode="auto">
          <a:xfrm>
            <a:off x="714348" y="2714620"/>
            <a:ext cx="4324350" cy="3448050"/>
          </a:xfrm>
          <a:prstGeom prst="rect">
            <a:avLst/>
          </a:prstGeom>
          <a:noFill/>
          <a:ln w="9525">
            <a:noFill/>
            <a:miter lim="800000"/>
            <a:headEnd/>
            <a:tailEnd/>
          </a:ln>
          <a:effectLst/>
        </p:spPr>
      </p:pic>
      <p:pic>
        <p:nvPicPr>
          <p:cNvPr id="8198" name="Picture 6"/>
          <p:cNvPicPr>
            <a:picLocks noChangeAspect="1" noChangeArrowheads="1"/>
          </p:cNvPicPr>
          <p:nvPr/>
        </p:nvPicPr>
        <p:blipFill>
          <a:blip r:embed="rId9" cstate="print"/>
          <a:srcRect/>
          <a:stretch>
            <a:fillRect/>
          </a:stretch>
        </p:blipFill>
        <p:spPr bwMode="auto">
          <a:xfrm>
            <a:off x="714348" y="2714620"/>
            <a:ext cx="4324350" cy="34480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19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1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194"/>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819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8195"/>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81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196"/>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81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6"/>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1"/>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8197"/>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819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35"/>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单源最短路径问题</a:t>
            </a:r>
          </a:p>
        </p:txBody>
      </p:sp>
      <p:sp>
        <p:nvSpPr>
          <p:cNvPr id="3" name="内容占位符 2"/>
          <p:cNvSpPr>
            <a:spLocks noGrp="1"/>
          </p:cNvSpPr>
          <p:nvPr>
            <p:ph idx="1"/>
          </p:nvPr>
        </p:nvSpPr>
        <p:spPr>
          <a:xfrm>
            <a:off x="533400" y="1371600"/>
            <a:ext cx="4324352" cy="4876800"/>
          </a:xfrm>
        </p:spPr>
        <p:txBody>
          <a:bodyPr/>
          <a:lstStyle/>
          <a:p>
            <a:r>
              <a:rPr lang="zh-CN" altLang="en-US" dirty="0"/>
              <a:t>剪枝策略</a:t>
            </a:r>
            <a:endParaRPr lang="en-US" altLang="zh-CN" dirty="0"/>
          </a:p>
          <a:p>
            <a:pPr lvl="1"/>
            <a:r>
              <a:rPr lang="zh-CN" altLang="en-US" dirty="0"/>
              <a:t>节点</a:t>
            </a:r>
            <a:r>
              <a:rPr lang="en-US" altLang="zh-CN" b="1" dirty="0"/>
              <a:t>[b:50]</a:t>
            </a:r>
            <a:r>
              <a:rPr lang="zh-CN" altLang="en-US" dirty="0"/>
              <a:t>控制</a:t>
            </a:r>
            <a:r>
              <a:rPr lang="en-US" altLang="zh-CN" b="1" dirty="0"/>
              <a:t>[b:60]</a:t>
            </a:r>
          </a:p>
          <a:p>
            <a:pPr lvl="1"/>
            <a:r>
              <a:rPr lang="zh-CN" altLang="en-US" dirty="0"/>
              <a:t>将</a:t>
            </a:r>
            <a:r>
              <a:rPr lang="en-US" altLang="zh-CN" b="1" dirty="0"/>
              <a:t>[b:60]</a:t>
            </a:r>
            <a:r>
              <a:rPr lang="zh-CN" altLang="en-US" dirty="0"/>
              <a:t> 及其子树剪去</a:t>
            </a:r>
            <a:endParaRPr lang="en-US" altLang="zh-CN" dirty="0"/>
          </a:p>
          <a:p>
            <a:pPr lvl="1"/>
            <a:r>
              <a:rPr lang="zh-CN" altLang="en-US" dirty="0"/>
              <a:t>当前扩展节点有儿子</a:t>
            </a:r>
            <a:r>
              <a:rPr lang="en-US" altLang="zh-CN" b="1" dirty="0"/>
              <a:t>[v: x]</a:t>
            </a:r>
          </a:p>
          <a:p>
            <a:pPr lvl="2"/>
            <a:r>
              <a:rPr lang="zh-CN" altLang="en-US" dirty="0"/>
              <a:t>如果</a:t>
            </a:r>
            <a:r>
              <a:rPr lang="en-US" altLang="zh-CN" dirty="0"/>
              <a:t>x&gt;=dist[v]</a:t>
            </a:r>
            <a:r>
              <a:rPr lang="zh-CN" altLang="en-US" dirty="0"/>
              <a:t>，不扩展</a:t>
            </a:r>
            <a:r>
              <a:rPr lang="en-US" altLang="zh-CN" dirty="0"/>
              <a:t>v</a:t>
            </a:r>
          </a:p>
          <a:p>
            <a:pPr lvl="2"/>
            <a:r>
              <a:rPr lang="zh-CN" altLang="en-US" dirty="0"/>
              <a:t>如果</a:t>
            </a:r>
            <a:r>
              <a:rPr lang="en-US" altLang="zh-CN" dirty="0"/>
              <a:t>x&lt;dist[v]</a:t>
            </a:r>
            <a:r>
              <a:rPr lang="zh-CN" altLang="en-US" dirty="0"/>
              <a:t>，扩展</a:t>
            </a:r>
            <a:r>
              <a:rPr lang="en-US" altLang="zh-CN" dirty="0"/>
              <a:t>v</a:t>
            </a:r>
            <a:r>
              <a:rPr lang="zh-CN" altLang="en-US" dirty="0"/>
              <a:t>，将</a:t>
            </a:r>
            <a:r>
              <a:rPr lang="en-US" altLang="zh-CN" dirty="0"/>
              <a:t>v</a:t>
            </a:r>
            <a:r>
              <a:rPr lang="zh-CN" altLang="en-US" dirty="0"/>
              <a:t>的孩子加入堆中</a:t>
            </a:r>
            <a:endParaRPr lang="en-US" altLang="zh-CN" dirty="0"/>
          </a:p>
          <a:p>
            <a:pPr lvl="1"/>
            <a:endParaRPr lang="zh-CN" altLang="en-US" dirty="0"/>
          </a:p>
        </p:txBody>
      </p:sp>
      <p:pic>
        <p:nvPicPr>
          <p:cNvPr id="7169" name="Picture 1"/>
          <p:cNvPicPr>
            <a:picLocks noChangeAspect="1" noChangeArrowheads="1"/>
          </p:cNvPicPr>
          <p:nvPr/>
        </p:nvPicPr>
        <p:blipFill>
          <a:blip r:embed="rId2" cstate="print"/>
          <a:srcRect/>
          <a:stretch>
            <a:fillRect/>
          </a:stretch>
        </p:blipFill>
        <p:spPr bwMode="auto">
          <a:xfrm>
            <a:off x="4857752" y="2571744"/>
            <a:ext cx="3942115" cy="3143272"/>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cstate="print"/>
          <a:srcRect/>
          <a:stretch>
            <a:fillRect/>
          </a:stretch>
        </p:blipFill>
        <p:spPr bwMode="auto">
          <a:xfrm>
            <a:off x="4857752" y="2571744"/>
            <a:ext cx="3967192" cy="3163268"/>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5786446" y="214290"/>
            <a:ext cx="2214578" cy="2097611"/>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6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en-US" altLang="zh-CN" dirty="0">
                <a:latin typeface="Times New Roman" pitchFamily="18" charset="0"/>
                <a:ea typeface="华文新魏" pitchFamily="2" charset="-122"/>
              </a:rPr>
              <a:t>0-1</a:t>
            </a:r>
            <a:r>
              <a:rPr lang="zh-CN" altLang="en-US" dirty="0">
                <a:latin typeface="华文新魏" pitchFamily="2" charset="-122"/>
                <a:ea typeface="华文新魏" pitchFamily="2" charset="-122"/>
              </a:rPr>
              <a:t>背包问题</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521" y="260648"/>
            <a:ext cx="7772400" cy="914400"/>
          </a:xfrm>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dirty="0"/>
              <a:t>{&lt;</a:t>
            </a:r>
            <a:r>
              <a:rPr lang="en-US" altLang="zh-CN" i="1" dirty="0"/>
              <a:t>w</a:t>
            </a:r>
            <a:r>
              <a:rPr lang="en-US" altLang="zh-CN" baseline="-25000" dirty="0"/>
              <a:t>1</a:t>
            </a:r>
            <a:r>
              <a:rPr lang="en-US" altLang="zh-CN" dirty="0"/>
              <a:t>, </a:t>
            </a:r>
            <a:r>
              <a:rPr lang="en-US" altLang="zh-CN" i="1" dirty="0"/>
              <a:t>v</a:t>
            </a:r>
            <a:r>
              <a:rPr lang="en-US" altLang="zh-CN" baseline="-25000" dirty="0"/>
              <a:t>1</a:t>
            </a:r>
            <a:r>
              <a:rPr lang="en-US" altLang="zh-CN" dirty="0"/>
              <a:t>&gt;, &lt;</a:t>
            </a:r>
            <a:r>
              <a:rPr lang="en-US" altLang="zh-CN" i="1" dirty="0"/>
              <a:t>w</a:t>
            </a:r>
            <a:r>
              <a:rPr lang="en-US" altLang="zh-CN" baseline="-25000" dirty="0"/>
              <a:t>2</a:t>
            </a:r>
            <a:r>
              <a:rPr lang="en-US" altLang="zh-CN" dirty="0"/>
              <a:t>, </a:t>
            </a:r>
            <a:r>
              <a:rPr lang="en-US" altLang="zh-CN" i="1" dirty="0"/>
              <a:t>v</a:t>
            </a:r>
            <a:r>
              <a:rPr lang="en-US" altLang="zh-CN" baseline="-25000" dirty="0"/>
              <a:t>2</a:t>
            </a:r>
            <a:r>
              <a:rPr lang="en-US" altLang="zh-CN" dirty="0"/>
              <a:t>&gt;,…, &lt;</a:t>
            </a:r>
            <a:r>
              <a:rPr lang="en-US" altLang="zh-CN" i="1" dirty="0" err="1"/>
              <a:t>w</a:t>
            </a:r>
            <a:r>
              <a:rPr lang="en-US" altLang="zh-CN" i="1" baseline="-25000" dirty="0" err="1"/>
              <a:t>n</a:t>
            </a:r>
            <a:r>
              <a:rPr lang="en-US" altLang="zh-CN" dirty="0"/>
              <a:t>, </a:t>
            </a:r>
            <a:r>
              <a:rPr lang="en-US" altLang="zh-CN" i="1" dirty="0" err="1"/>
              <a:t>v</a:t>
            </a:r>
            <a:r>
              <a:rPr lang="en-US" altLang="zh-CN" i="1" baseline="-25000" dirty="0" err="1"/>
              <a:t>n</a:t>
            </a:r>
            <a:r>
              <a:rPr lang="en-US" altLang="zh-CN" dirty="0"/>
              <a:t>&gt;}</a:t>
            </a:r>
            <a:r>
              <a:rPr lang="zh-CN" altLang="en-US" dirty="0"/>
              <a:t>和</a:t>
            </a:r>
            <a:r>
              <a:rPr lang="en-US" altLang="zh-CN" i="1" dirty="0"/>
              <a:t>C</a:t>
            </a:r>
          </a:p>
          <a:p>
            <a:r>
              <a:rPr lang="zh-CN" altLang="en-US" dirty="0"/>
              <a:t>输出：</a:t>
            </a:r>
            <a:endParaRPr lang="en-US" altLang="zh-CN" dirty="0"/>
          </a:p>
          <a:p>
            <a:pPr lvl="1"/>
            <a:r>
              <a:rPr lang="en-US" altLang="zh-CN" dirty="0"/>
              <a:t>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 </a:t>
            </a:r>
            <a:r>
              <a:rPr lang="en-US" altLang="zh-CN" i="1" dirty="0" err="1"/>
              <a:t>x</a:t>
            </a:r>
            <a:r>
              <a:rPr lang="en-US" altLang="zh-CN" i="1" baseline="-25000" dirty="0" err="1"/>
              <a:t>n</a:t>
            </a:r>
            <a:r>
              <a:rPr lang="en-US" altLang="zh-CN" dirty="0"/>
              <a:t>)</a:t>
            </a:r>
            <a:r>
              <a:rPr lang="zh-CN" altLang="en-US" dirty="0"/>
              <a:t>，</a:t>
            </a:r>
            <a:r>
              <a:rPr lang="en-US" altLang="zh-CN" i="1" dirty="0"/>
              <a:t>x</a:t>
            </a:r>
            <a:r>
              <a:rPr lang="en-US" altLang="zh-CN" i="1" baseline="-25000" dirty="0"/>
              <a:t>i</a:t>
            </a:r>
            <a:r>
              <a:rPr lang="en-US" altLang="zh-CN" dirty="0">
                <a:sym typeface="Symbol"/>
              </a:rPr>
              <a:t>{0, 1}</a:t>
            </a:r>
            <a:r>
              <a:rPr lang="zh-CN" altLang="en-US" dirty="0">
                <a:sym typeface="Symbol"/>
              </a:rPr>
              <a:t>满足</a:t>
            </a:r>
            <a:endParaRPr lang="en-US" altLang="zh-CN" dirty="0">
              <a:sym typeface="Symbol"/>
            </a:endParaRPr>
          </a:p>
          <a:p>
            <a:pPr lvl="1"/>
            <a:endParaRPr lang="en-US" altLang="zh-CN" dirty="0">
              <a:sym typeface="Symbol"/>
            </a:endParaRPr>
          </a:p>
          <a:p>
            <a:r>
              <a:rPr lang="zh-CN" altLang="en-US" dirty="0">
                <a:sym typeface="Symbol"/>
              </a:rPr>
              <a:t>优化目标：</a:t>
            </a:r>
            <a:endParaRPr lang="en-US" altLang="zh-CN" dirty="0"/>
          </a:p>
          <a:p>
            <a:endParaRPr lang="en-US" altLang="zh-CN" dirty="0"/>
          </a:p>
        </p:txBody>
      </p:sp>
      <p:graphicFrame>
        <p:nvGraphicFramePr>
          <p:cNvPr id="56322" name="Object 2"/>
          <p:cNvGraphicFramePr>
            <a:graphicFrameLocks noChangeAspect="1"/>
          </p:cNvGraphicFramePr>
          <p:nvPr/>
        </p:nvGraphicFramePr>
        <p:xfrm>
          <a:off x="5429256" y="2643182"/>
          <a:ext cx="1500187" cy="879475"/>
        </p:xfrm>
        <a:graphic>
          <a:graphicData uri="http://schemas.openxmlformats.org/presentationml/2006/ole">
            <mc:AlternateContent xmlns:mc="http://schemas.openxmlformats.org/markup-compatibility/2006">
              <mc:Choice xmlns:v="urn:schemas-microsoft-com:vml" Requires="v">
                <p:oleObj spid="_x0000_s5258" name="Equation" r:id="rId3" imgW="736560" imgH="431640" progId="Equation.3">
                  <p:embed/>
                </p:oleObj>
              </mc:Choice>
              <mc:Fallback>
                <p:oleObj name="Equation" r:id="rId3" imgW="736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6" y="2643182"/>
                        <a:ext cx="1500187"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3"/>
          <p:cNvGraphicFramePr>
            <a:graphicFrameLocks noChangeAspect="1"/>
          </p:cNvGraphicFramePr>
          <p:nvPr/>
        </p:nvGraphicFramePr>
        <p:xfrm>
          <a:off x="2857488" y="3714752"/>
          <a:ext cx="1357313" cy="795337"/>
        </p:xfrm>
        <a:graphic>
          <a:graphicData uri="http://schemas.openxmlformats.org/presentationml/2006/ole">
            <mc:AlternateContent xmlns:mc="http://schemas.openxmlformats.org/markup-compatibility/2006">
              <mc:Choice xmlns:v="urn:schemas-microsoft-com:vml" Requires="v">
                <p:oleObj spid="_x0000_s5259" name="Equation" r:id="rId5" imgW="736560" imgH="431640" progId="Equation.3">
                  <p:embed/>
                </p:oleObj>
              </mc:Choice>
              <mc:Fallback>
                <p:oleObj name="Equation" r:id="rId5" imgW="7365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488" y="3714752"/>
                        <a:ext cx="1357313"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解空间树</a:t>
            </a:r>
          </a:p>
        </p:txBody>
      </p:sp>
      <p:sp>
        <p:nvSpPr>
          <p:cNvPr id="4" name="TextBox 3"/>
          <p:cNvSpPr txBox="1"/>
          <p:nvPr/>
        </p:nvSpPr>
        <p:spPr>
          <a:xfrm>
            <a:off x="5143504" y="500042"/>
            <a:ext cx="2643206" cy="1200329"/>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v={45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p>
          <a:p>
            <a:r>
              <a:rPr lang="zh-CN" altLang="en-US" sz="2400" dirty="0">
                <a:latin typeface="Times New Roman" pitchFamily="18" charset="0"/>
                <a:cs typeface="Times New Roman" pitchFamily="18" charset="0"/>
              </a:rPr>
              <a:t>背包容量</a:t>
            </a:r>
            <a:r>
              <a:rPr lang="en-US" altLang="zh-CN" sz="2400" dirty="0">
                <a:latin typeface="Times New Roman" pitchFamily="18" charset="0"/>
                <a:cs typeface="Times New Roman" pitchFamily="18" charset="0"/>
              </a:rPr>
              <a:t>30</a:t>
            </a:r>
          </a:p>
        </p:txBody>
      </p:sp>
      <p:pic>
        <p:nvPicPr>
          <p:cNvPr id="6146" name="Picture 2"/>
          <p:cNvPicPr>
            <a:picLocks noChangeAspect="1" noChangeArrowheads="1"/>
          </p:cNvPicPr>
          <p:nvPr/>
        </p:nvPicPr>
        <p:blipFill>
          <a:blip r:embed="rId2" cstate="print"/>
          <a:srcRect/>
          <a:stretch>
            <a:fillRect/>
          </a:stretch>
        </p:blipFill>
        <p:spPr bwMode="auto">
          <a:xfrm>
            <a:off x="857224" y="2000240"/>
            <a:ext cx="6448425" cy="3257550"/>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8722" y="169111"/>
            <a:ext cx="7772400" cy="914400"/>
          </a:xfrm>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en-US" altLang="zh-CN" dirty="0"/>
              <a:t>FIFO</a:t>
            </a:r>
            <a:r>
              <a:rPr lang="zh-CN" altLang="en-US" dirty="0"/>
              <a:t>队列式分支限界法</a:t>
            </a:r>
          </a:p>
        </p:txBody>
      </p:sp>
      <p:sp>
        <p:nvSpPr>
          <p:cNvPr id="5" name="TextBox 4"/>
          <p:cNvSpPr txBox="1"/>
          <p:nvPr/>
        </p:nvSpPr>
        <p:spPr>
          <a:xfrm>
            <a:off x="7429520" y="1698138"/>
            <a:ext cx="1468672"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FIFO</a:t>
            </a:r>
            <a:r>
              <a:rPr lang="zh-CN" altLang="en-US" sz="2400" dirty="0">
                <a:latin typeface="Times New Roman" pitchFamily="18" charset="0"/>
                <a:cs typeface="Times New Roman" pitchFamily="18" charset="0"/>
              </a:rPr>
              <a:t>队列</a:t>
            </a:r>
          </a:p>
        </p:txBody>
      </p:sp>
      <p:sp>
        <p:nvSpPr>
          <p:cNvPr id="7" name="TextBox 6"/>
          <p:cNvSpPr txBox="1"/>
          <p:nvPr/>
        </p:nvSpPr>
        <p:spPr>
          <a:xfrm>
            <a:off x="7429520" y="2143116"/>
            <a:ext cx="639919"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a:rPr>
              <a:t></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2"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cstate="print"/>
          <a:srcRect/>
          <a:stretch>
            <a:fillRect/>
          </a:stretch>
        </p:blipFill>
        <p:spPr bwMode="auto">
          <a:xfrm>
            <a:off x="357158" y="2214554"/>
            <a:ext cx="6448425" cy="3257550"/>
          </a:xfrm>
          <a:prstGeom prst="rect">
            <a:avLst/>
          </a:prstGeom>
          <a:noFill/>
          <a:ln w="9525">
            <a:noFill/>
            <a:miter lim="800000"/>
            <a:headEnd/>
            <a:tailEnd/>
          </a:ln>
          <a:effectLst/>
        </p:spPr>
      </p:pic>
      <p:sp>
        <p:nvSpPr>
          <p:cNvPr id="11" name="TextBox 10"/>
          <p:cNvSpPr txBox="1"/>
          <p:nvPr/>
        </p:nvSpPr>
        <p:spPr>
          <a:xfrm>
            <a:off x="7500958" y="3000372"/>
            <a:ext cx="1061509"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a:rPr>
              <a:t>A, B</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pic>
        <p:nvPicPr>
          <p:cNvPr id="7174" name="Picture 6"/>
          <p:cNvPicPr>
            <a:picLocks noChangeAspect="1" noChangeArrowheads="1"/>
          </p:cNvPicPr>
          <p:nvPr/>
        </p:nvPicPr>
        <p:blipFill>
          <a:blip r:embed="rId5"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7175" name="Picture 7"/>
          <p:cNvPicPr>
            <a:picLocks noChangeAspect="1" noChangeArrowheads="1"/>
          </p:cNvPicPr>
          <p:nvPr/>
        </p:nvPicPr>
        <p:blipFill>
          <a:blip r:embed="rId6" cstate="print"/>
          <a:srcRect/>
          <a:stretch>
            <a:fillRect/>
          </a:stretch>
        </p:blipFill>
        <p:spPr bwMode="auto">
          <a:xfrm>
            <a:off x="357158" y="2214554"/>
            <a:ext cx="6448425" cy="3257550"/>
          </a:xfrm>
          <a:prstGeom prst="rect">
            <a:avLst/>
          </a:prstGeom>
          <a:noFill/>
          <a:ln w="9525">
            <a:noFill/>
            <a:miter lim="800000"/>
            <a:headEnd/>
            <a:tailEnd/>
          </a:ln>
          <a:effectLst/>
        </p:spPr>
      </p:pic>
      <p:sp>
        <p:nvSpPr>
          <p:cNvPr id="14" name="TextBox 13"/>
          <p:cNvSpPr txBox="1"/>
          <p:nvPr/>
        </p:nvSpPr>
        <p:spPr>
          <a:xfrm>
            <a:off x="7429520" y="4000504"/>
            <a:ext cx="1369286"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a:rPr>
              <a:t>D, E, F</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pic>
        <p:nvPicPr>
          <p:cNvPr id="7176" name="Picture 8"/>
          <p:cNvPicPr>
            <a:picLocks noChangeAspect="1" noChangeArrowheads="1"/>
          </p:cNvPicPr>
          <p:nvPr/>
        </p:nvPicPr>
        <p:blipFill>
          <a:blip r:embed="rId7" cstate="print"/>
          <a:srcRect/>
          <a:stretch>
            <a:fillRect/>
          </a:stretch>
        </p:blipFill>
        <p:spPr bwMode="auto">
          <a:xfrm>
            <a:off x="357158" y="2214554"/>
            <a:ext cx="6448425" cy="3257550"/>
          </a:xfrm>
          <a:prstGeom prst="rect">
            <a:avLst/>
          </a:prstGeom>
          <a:noFill/>
          <a:ln w="9525">
            <a:noFill/>
            <a:miter lim="800000"/>
            <a:headEnd/>
            <a:tailEnd/>
          </a:ln>
          <a:effectLst/>
        </p:spPr>
      </p:pic>
      <p:sp>
        <p:nvSpPr>
          <p:cNvPr id="16" name="TextBox 15"/>
          <p:cNvSpPr txBox="1"/>
          <p:nvPr/>
        </p:nvSpPr>
        <p:spPr>
          <a:xfrm>
            <a:off x="7021303" y="5000636"/>
            <a:ext cx="2122697" cy="461665"/>
          </a:xfrm>
          <a:prstGeom prst="rect">
            <a:avLst/>
          </a:prstGeom>
          <a:noFill/>
        </p:spPr>
        <p:txBody>
          <a:bodyPr wrap="none" rtlCol="0">
            <a:spAutoFit/>
          </a:bodyPr>
          <a:lstStyle/>
          <a:p>
            <a:r>
              <a:rPr lang="en-US"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sym typeface="Symbol"/>
              </a:rPr>
              <a:t>J, K, L, M, N</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7" name="TextBox 16"/>
          <p:cNvSpPr txBox="1"/>
          <p:nvPr/>
        </p:nvSpPr>
        <p:spPr>
          <a:xfrm>
            <a:off x="928662" y="5857892"/>
            <a:ext cx="4158511" cy="830997"/>
          </a:xfrm>
          <a:prstGeom prst="rect">
            <a:avLst/>
          </a:prstGeom>
          <a:noFill/>
        </p:spPr>
        <p:txBody>
          <a:bodyPr wrap="none" rtlCol="0">
            <a:spAutoFit/>
          </a:bodyPr>
          <a:lstStyle/>
          <a:p>
            <a:r>
              <a:rPr lang="zh-CN" altLang="en-US" sz="2400" dirty="0">
                <a:latin typeface="Times New Roman" pitchFamily="18" charset="0"/>
                <a:cs typeface="Times New Roman" pitchFamily="18" charset="0"/>
              </a:rPr>
              <a:t>节点</a:t>
            </a:r>
            <a:r>
              <a:rPr lang="en-US" altLang="zh-CN" sz="2400" dirty="0">
                <a:latin typeface="Times New Roman" pitchFamily="18" charset="0"/>
                <a:cs typeface="Times New Roman" pitchFamily="18" charset="0"/>
              </a:rPr>
              <a:t>C</a:t>
            </a:r>
            <a:r>
              <a:rPr lang="zh-CN" altLang="en-US" sz="2400" dirty="0">
                <a:latin typeface="Times New Roman" pitchFamily="18" charset="0"/>
                <a:cs typeface="Times New Roman" pitchFamily="18" charset="0"/>
              </a:rPr>
              <a:t>对应：</a:t>
            </a:r>
            <a:r>
              <a:rPr lang="en-US" altLang="zh-CN" sz="2400" dirty="0">
                <a:latin typeface="Times New Roman" pitchFamily="18" charset="0"/>
                <a:cs typeface="Times New Roman" pitchFamily="18" charset="0"/>
              </a:rPr>
              <a:t>x</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=1, x</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=1</a:t>
            </a:r>
          </a:p>
          <a:p>
            <a:r>
              <a:rPr lang="zh-CN" altLang="en-US" sz="2400" dirty="0">
                <a:latin typeface="Times New Roman" pitchFamily="18" charset="0"/>
                <a:cs typeface="Times New Roman" pitchFamily="18" charset="0"/>
              </a:rPr>
              <a:t>节点</a:t>
            </a:r>
            <a:r>
              <a:rPr lang="en-US" altLang="zh-CN" sz="2400" dirty="0">
                <a:latin typeface="Times New Roman" pitchFamily="18" charset="0"/>
                <a:cs typeface="Times New Roman" pitchFamily="18" charset="0"/>
              </a:rPr>
              <a:t>K</a:t>
            </a:r>
            <a:r>
              <a:rPr lang="zh-CN" altLang="en-US" sz="2400" dirty="0">
                <a:latin typeface="Times New Roman" pitchFamily="18" charset="0"/>
                <a:cs typeface="Times New Roman" pitchFamily="18" charset="0"/>
              </a:rPr>
              <a:t>对应：</a:t>
            </a:r>
            <a:r>
              <a:rPr lang="en-US" altLang="zh-CN" sz="2400" dirty="0">
                <a:latin typeface="Times New Roman" pitchFamily="18" charset="0"/>
                <a:cs typeface="Times New Roman" pitchFamily="18" charset="0"/>
              </a:rPr>
              <a:t>x</a:t>
            </a:r>
            <a:r>
              <a:rPr lang="en-US" altLang="zh-CN" sz="2400" baseline="-25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=0, x</a:t>
            </a:r>
            <a:r>
              <a:rPr lang="en-US" altLang="zh-CN" sz="2400" baseline="-25000" dirty="0">
                <a:latin typeface="Times New Roman" pitchFamily="18" charset="0"/>
                <a:cs typeface="Times New Roman" pitchFamily="18" charset="0"/>
              </a:rPr>
              <a:t>2</a:t>
            </a:r>
            <a:r>
              <a:rPr lang="en-US" altLang="zh-CN" sz="2400" dirty="0">
                <a:latin typeface="Times New Roman" pitchFamily="18" charset="0"/>
                <a:cs typeface="Times New Roman" pitchFamily="18" charset="0"/>
              </a:rPr>
              <a:t>=1, x</a:t>
            </a:r>
            <a:r>
              <a:rPr lang="en-US" altLang="zh-CN" sz="2400" baseline="-25000" dirty="0">
                <a:latin typeface="Times New Roman" pitchFamily="18" charset="0"/>
                <a:cs typeface="Times New Roman" pitchFamily="18" charset="0"/>
              </a:rPr>
              <a:t>3</a:t>
            </a:r>
            <a:r>
              <a:rPr lang="en-US" altLang="zh-CN" sz="2400" dirty="0">
                <a:latin typeface="Times New Roman" pitchFamily="18" charset="0"/>
                <a:cs typeface="Times New Roman" pitchFamily="18" charset="0"/>
              </a:rPr>
              <a:t>=1</a:t>
            </a:r>
          </a:p>
        </p:txBody>
      </p:sp>
      <p:sp>
        <p:nvSpPr>
          <p:cNvPr id="18" name="TextBox 3"/>
          <p:cNvSpPr txBox="1"/>
          <p:nvPr/>
        </p:nvSpPr>
        <p:spPr>
          <a:xfrm>
            <a:off x="5143504" y="500042"/>
            <a:ext cx="2643206" cy="1200329"/>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v={45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p>
          <a:p>
            <a:r>
              <a:rPr lang="zh-CN" altLang="en-US" sz="2400" dirty="0">
                <a:latin typeface="Times New Roman" pitchFamily="18" charset="0"/>
                <a:cs typeface="Times New Roman" pitchFamily="18" charset="0"/>
              </a:rPr>
              <a:t>背包容量</a:t>
            </a:r>
            <a:r>
              <a:rPr lang="en-US" altLang="zh-CN" sz="2400" dirty="0">
                <a:latin typeface="Times New Roman" pitchFamily="18" charset="0"/>
                <a:cs typeface="Times New Roman" pitchFamily="18"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7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1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17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174"/>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7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175"/>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1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对于树中的第</a:t>
            </a:r>
            <a:r>
              <a:rPr lang="en-US" altLang="zh-CN" i="1" dirty="0" err="1"/>
              <a:t>i</a:t>
            </a:r>
            <a:r>
              <a:rPr lang="zh-CN" altLang="en-US" dirty="0"/>
              <a:t>层节点</a:t>
            </a:r>
            <a:r>
              <a:rPr lang="en-US" altLang="zh-CN" dirty="0"/>
              <a:t>V</a:t>
            </a:r>
          </a:p>
          <a:p>
            <a:pPr lvl="1"/>
            <a:r>
              <a:rPr lang="zh-CN" altLang="en-US" dirty="0"/>
              <a:t>已经完成了对物品</a:t>
            </a:r>
            <a:r>
              <a:rPr lang="en-US" altLang="zh-CN" dirty="0"/>
              <a:t>{1,…, </a:t>
            </a:r>
            <a:r>
              <a:rPr lang="en-US" altLang="zh-CN" i="1" dirty="0" err="1"/>
              <a:t>i</a:t>
            </a:r>
            <a:r>
              <a:rPr lang="en-US" altLang="zh-CN" dirty="0"/>
              <a:t>}</a:t>
            </a:r>
            <a:r>
              <a:rPr lang="zh-CN" altLang="en-US" dirty="0"/>
              <a:t>的取舍，剩余物品为</a:t>
            </a:r>
            <a:r>
              <a:rPr lang="en-US" altLang="zh-CN" dirty="0"/>
              <a:t>{</a:t>
            </a:r>
            <a:r>
              <a:rPr lang="en-US" altLang="zh-CN" i="1" dirty="0"/>
              <a:t>i</a:t>
            </a:r>
            <a:r>
              <a:rPr lang="en-US" altLang="zh-CN" dirty="0"/>
              <a:t>+1, ..., </a:t>
            </a:r>
            <a:r>
              <a:rPr lang="en-US" altLang="zh-CN" i="1" dirty="0"/>
              <a:t>n</a:t>
            </a:r>
            <a:r>
              <a:rPr lang="en-US" altLang="zh-CN" dirty="0"/>
              <a:t>}</a:t>
            </a:r>
          </a:p>
          <a:p>
            <a:pPr lvl="1"/>
            <a:r>
              <a:rPr lang="zh-CN" altLang="en-US" dirty="0"/>
              <a:t>设已选择的物品价值为</a:t>
            </a:r>
            <a:r>
              <a:rPr lang="en-US" altLang="zh-CN" dirty="0"/>
              <a:t>p</a:t>
            </a:r>
            <a:r>
              <a:rPr lang="zh-CN" altLang="en-US" dirty="0"/>
              <a:t>，背包剩余容量为</a:t>
            </a:r>
            <a:r>
              <a:rPr lang="en-US" altLang="zh-CN" dirty="0"/>
              <a:t>C’</a:t>
            </a:r>
          </a:p>
          <a:p>
            <a:r>
              <a:rPr lang="zh-CN" altLang="en-US" dirty="0"/>
              <a:t>限界函数</a:t>
            </a:r>
            <a:r>
              <a:rPr lang="en-US" altLang="zh-CN" dirty="0"/>
              <a:t>bound(V) = p</a:t>
            </a:r>
            <a:r>
              <a:rPr lang="en-US" altLang="zh-CN" i="1" dirty="0"/>
              <a:t> </a:t>
            </a:r>
            <a:r>
              <a:rPr lang="en-US" altLang="zh-CN" dirty="0"/>
              <a:t>+ q</a:t>
            </a:r>
          </a:p>
          <a:p>
            <a:pPr lvl="1"/>
            <a:r>
              <a:rPr lang="zh-CN" altLang="en-US" dirty="0"/>
              <a:t>其中</a:t>
            </a:r>
            <a:r>
              <a:rPr lang="en-US" altLang="zh-CN" dirty="0"/>
              <a:t>q</a:t>
            </a:r>
            <a:r>
              <a:rPr lang="zh-CN" altLang="en-US" dirty="0"/>
              <a:t>是针对输入</a:t>
            </a:r>
            <a:r>
              <a:rPr lang="en-US" altLang="zh-CN" dirty="0"/>
              <a:t>{</a:t>
            </a:r>
            <a:r>
              <a:rPr lang="en-US" altLang="zh-CN" i="1" dirty="0"/>
              <a:t>i</a:t>
            </a:r>
            <a:r>
              <a:rPr lang="en-US" altLang="zh-CN" dirty="0"/>
              <a:t>+1, ..., </a:t>
            </a:r>
            <a:r>
              <a:rPr lang="en-US" altLang="zh-CN" i="1" dirty="0"/>
              <a:t>n</a:t>
            </a:r>
            <a:r>
              <a:rPr lang="en-US" altLang="zh-CN" dirty="0"/>
              <a:t>}</a:t>
            </a:r>
            <a:r>
              <a:rPr lang="zh-CN" altLang="en-US" dirty="0"/>
              <a:t>和</a:t>
            </a:r>
            <a:r>
              <a:rPr lang="en-US" altLang="zh-CN" dirty="0"/>
              <a:t>C’</a:t>
            </a:r>
            <a:r>
              <a:rPr lang="zh-CN" altLang="en-US" dirty="0"/>
              <a:t>的一般背包问题的最优解</a:t>
            </a:r>
            <a:endParaRPr lang="en-US" altLang="zh-CN" dirty="0"/>
          </a:p>
          <a:p>
            <a:pPr lvl="1"/>
            <a:r>
              <a:rPr lang="zh-CN" altLang="en-US" dirty="0"/>
              <a:t>可以按价重比顺序依次向背包中装入物品得到</a:t>
            </a:r>
            <a:r>
              <a:rPr lang="en-US" altLang="zh-CN" dirty="0"/>
              <a:t>q</a:t>
            </a:r>
          </a:p>
          <a:p>
            <a:r>
              <a:rPr lang="zh-CN" altLang="en-US" b="1" dirty="0">
                <a:solidFill>
                  <a:srgbClr val="FF0000"/>
                </a:solidFill>
              </a:rPr>
              <a:t>以</a:t>
            </a:r>
            <a:r>
              <a:rPr lang="en-US" altLang="zh-CN" b="1" dirty="0">
                <a:solidFill>
                  <a:srgbClr val="FF0000"/>
                </a:solidFill>
              </a:rPr>
              <a:t>V</a:t>
            </a:r>
            <a:r>
              <a:rPr lang="zh-CN" altLang="en-US" b="1" dirty="0">
                <a:solidFill>
                  <a:srgbClr val="FF0000"/>
                </a:solidFill>
              </a:rPr>
              <a:t>为根的子树中解的价值不会超过</a:t>
            </a:r>
            <a:r>
              <a:rPr lang="en-US" altLang="zh-CN" b="1" dirty="0">
                <a:solidFill>
                  <a:srgbClr val="FF0000"/>
                </a:solidFill>
              </a:rPr>
              <a:t>bound(V)</a:t>
            </a:r>
            <a:endParaRPr lang="zh-CN" altLang="en-US" b="1" dirty="0">
              <a:solidFill>
                <a:srgbClr val="FF0000"/>
              </a:solidFill>
            </a:endParaRPr>
          </a:p>
        </p:txBody>
      </p:sp>
      <p:sp>
        <p:nvSpPr>
          <p:cNvPr id="4" name="TextBox 3"/>
          <p:cNvSpPr txBox="1"/>
          <p:nvPr/>
        </p:nvSpPr>
        <p:spPr>
          <a:xfrm>
            <a:off x="3286116" y="714356"/>
            <a:ext cx="4572032" cy="523220"/>
          </a:xfrm>
          <a:prstGeom prst="rect">
            <a:avLst/>
          </a:prstGeom>
          <a:solidFill>
            <a:schemeClr val="accent6">
              <a:lumMod val="40000"/>
              <a:lumOff val="60000"/>
            </a:schemeClr>
          </a:solidFill>
        </p:spPr>
        <p:txBody>
          <a:bodyPr wrap="square" rtlCol="0">
            <a:spAutoFit/>
          </a:bodyPr>
          <a:lstStyle/>
          <a:p>
            <a:pPr marL="0" lvl="1"/>
            <a:r>
              <a:rPr lang="zh-CN" altLang="en-US" sz="2800" dirty="0">
                <a:latin typeface="Times New Roman" pitchFamily="18" charset="0"/>
                <a:cs typeface="Times New Roman" pitchFamily="18" charset="0"/>
              </a:rPr>
              <a:t>物品按价重比排序为</a:t>
            </a:r>
            <a:r>
              <a:rPr lang="en-US" altLang="zh-CN" sz="2800" dirty="0">
                <a:latin typeface="Times New Roman" pitchFamily="18" charset="0"/>
                <a:cs typeface="Times New Roman" pitchFamily="18" charset="0"/>
              </a:rPr>
              <a:t>1, …, </a:t>
            </a:r>
            <a:r>
              <a:rPr lang="en-US" altLang="zh-CN" sz="2800" i="1" dirty="0">
                <a:latin typeface="Times New Roman" pitchFamily="18" charset="0"/>
                <a:cs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分支限界法</a:t>
            </a:r>
          </a:p>
        </p:txBody>
      </p:sp>
      <p:sp>
        <p:nvSpPr>
          <p:cNvPr id="3" name="内容占位符 2"/>
          <p:cNvSpPr>
            <a:spLocks noGrp="1"/>
          </p:cNvSpPr>
          <p:nvPr>
            <p:ph idx="1"/>
          </p:nvPr>
        </p:nvSpPr>
        <p:spPr/>
        <p:txBody>
          <a:bodyPr/>
          <a:lstStyle/>
          <a:p>
            <a:r>
              <a:rPr lang="zh-CN" altLang="en-US" dirty="0"/>
              <a:t>类似于回溯法，在解空间上搜索解</a:t>
            </a:r>
            <a:endParaRPr lang="en-US" altLang="zh-CN" dirty="0"/>
          </a:p>
          <a:p>
            <a:r>
              <a:rPr lang="zh-CN" altLang="en-US" dirty="0"/>
              <a:t>求解目标不同：</a:t>
            </a:r>
            <a:endParaRPr lang="en-US" altLang="zh-CN" dirty="0"/>
          </a:p>
          <a:p>
            <a:pPr marL="800100" lvl="1" indent="-304800">
              <a:lnSpc>
                <a:spcPct val="140000"/>
              </a:lnSpc>
              <a:spcBef>
                <a:spcPct val="0"/>
              </a:spcBef>
              <a:buFont typeface="Symbol" pitchFamily="18" charset="2"/>
              <a:buChar char="·"/>
            </a:pPr>
            <a:r>
              <a:rPr lang="zh-CN" altLang="en-US" sz="2000" b="1" dirty="0"/>
              <a:t>回溯法</a:t>
            </a:r>
            <a:r>
              <a:rPr lang="zh-CN" altLang="en-US" sz="2000" dirty="0"/>
              <a:t>：找到满足约束条件的所有解；</a:t>
            </a:r>
          </a:p>
          <a:p>
            <a:pPr marL="800100" lvl="1" indent="-304800">
              <a:lnSpc>
                <a:spcPct val="140000"/>
              </a:lnSpc>
              <a:spcBef>
                <a:spcPct val="0"/>
              </a:spcBef>
              <a:buFont typeface="Symbol" pitchFamily="18" charset="2"/>
              <a:buChar char="·"/>
            </a:pPr>
            <a:r>
              <a:rPr lang="zh-CN" altLang="en-US" sz="2000" b="1" dirty="0"/>
              <a:t>分支限界法</a:t>
            </a:r>
            <a:r>
              <a:rPr lang="zh-CN" altLang="en-US" sz="2000" dirty="0"/>
              <a:t>：找到满足约束条件的一个解，或在满足约束条件的解中找到使某个目标函数值达到极大值或者极小值（某种意义下的最优解）。</a:t>
            </a:r>
            <a:endParaRPr lang="en-US" altLang="zh-CN" sz="2000" dirty="0"/>
          </a:p>
          <a:p>
            <a:pPr marL="342900" lvl="1" indent="-342900">
              <a:lnSpc>
                <a:spcPct val="140000"/>
              </a:lnSpc>
              <a:buSzPct val="85000"/>
              <a:buFont typeface="ZapfDingbats" pitchFamily="82" charset="2"/>
              <a:buChar char="r"/>
            </a:pPr>
            <a:r>
              <a:rPr lang="zh-CN" altLang="en-US" sz="3000" dirty="0">
                <a:ea typeface="黑体" pitchFamily="2" charset="-122"/>
              </a:rPr>
              <a:t>搜索策略：</a:t>
            </a:r>
            <a:endParaRPr lang="en-US" altLang="zh-CN" sz="3000" dirty="0">
              <a:ea typeface="黑体" pitchFamily="2" charset="-122"/>
            </a:endParaRPr>
          </a:p>
          <a:p>
            <a:pPr marL="800100" lvl="1" indent="-304800">
              <a:lnSpc>
                <a:spcPct val="140000"/>
              </a:lnSpc>
              <a:spcBef>
                <a:spcPct val="0"/>
              </a:spcBef>
              <a:buFont typeface="Symbol" pitchFamily="18" charset="2"/>
              <a:buChar char="·"/>
            </a:pPr>
            <a:r>
              <a:rPr lang="zh-CN" altLang="en-US" sz="2000" b="1" dirty="0"/>
              <a:t>广度优先或最小耗费优先。</a:t>
            </a:r>
            <a:endParaRPr lang="en-US" altLang="zh-CN" sz="2000" b="1" dirty="0"/>
          </a:p>
          <a:p>
            <a:pPr marL="800100" lvl="1" indent="-304800">
              <a:lnSpc>
                <a:spcPct val="140000"/>
              </a:lnSpc>
              <a:spcBef>
                <a:spcPct val="0"/>
              </a:spcBef>
              <a:buFont typeface="Symbol" pitchFamily="18" charset="2"/>
              <a:buChar char="·"/>
            </a:pPr>
            <a:r>
              <a:rPr lang="zh-CN" altLang="en-US" sz="2000" b="1" dirty="0"/>
              <a:t>每一个活节点计算限界值，选择最有利的节点作为扩展节点，尽快找到一个最优解。</a:t>
            </a:r>
            <a:endParaRPr lang="en-US" altLang="zh-CN" sz="2000" b="1" dirty="0"/>
          </a:p>
        </p:txBody>
      </p:sp>
    </p:spTree>
    <p:extLst>
      <p:ext uri="{BB962C8B-B14F-4D97-AF65-F5344CB8AC3E}">
        <p14:creationId xmlns:p14="http://schemas.microsoft.com/office/powerpoint/2010/main" val="29447286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优先队列式分支限界法</a:t>
            </a:r>
            <a:endParaRPr lang="en-US" altLang="zh-CN" dirty="0"/>
          </a:p>
          <a:p>
            <a:pPr lvl="1"/>
            <a:r>
              <a:rPr lang="zh-CN" altLang="en-US" dirty="0"/>
              <a:t>优先级测度：</a:t>
            </a:r>
            <a:r>
              <a:rPr lang="en-US" altLang="zh-CN" dirty="0"/>
              <a:t>bound(V)     ——</a:t>
            </a:r>
            <a:r>
              <a:rPr lang="zh-CN" altLang="en-US" dirty="0"/>
              <a:t>最大堆</a:t>
            </a:r>
            <a:endParaRPr lang="en-US" altLang="zh-CN" dirty="0"/>
          </a:p>
          <a:p>
            <a:pPr lvl="1"/>
            <a:r>
              <a:rPr lang="zh-CN" altLang="en-US" dirty="0"/>
              <a:t>直到某个</a:t>
            </a:r>
            <a:r>
              <a:rPr lang="zh-CN" altLang="en-US" dirty="0">
                <a:solidFill>
                  <a:srgbClr val="FF0000"/>
                </a:solidFill>
              </a:rPr>
              <a:t>叶节点</a:t>
            </a:r>
            <a:r>
              <a:rPr lang="en-US" altLang="zh-CN" dirty="0">
                <a:solidFill>
                  <a:srgbClr val="FF0000"/>
                </a:solidFill>
              </a:rPr>
              <a:t>x</a:t>
            </a:r>
            <a:r>
              <a:rPr lang="zh-CN" altLang="en-US" dirty="0">
                <a:solidFill>
                  <a:srgbClr val="FF0000"/>
                </a:solidFill>
              </a:rPr>
              <a:t>成为扩展节点</a:t>
            </a:r>
            <a:r>
              <a:rPr lang="zh-CN" altLang="en-US" dirty="0"/>
              <a:t>结束</a:t>
            </a:r>
            <a:endParaRPr lang="en-US" altLang="zh-CN" dirty="0"/>
          </a:p>
          <a:p>
            <a:pPr lvl="2"/>
            <a:r>
              <a:rPr lang="zh-CN" altLang="en-US" dirty="0"/>
              <a:t>叶节点</a:t>
            </a:r>
            <a:r>
              <a:rPr lang="en-US" altLang="zh-CN" dirty="0"/>
              <a:t>x</a:t>
            </a:r>
            <a:r>
              <a:rPr lang="zh-CN" altLang="en-US" dirty="0"/>
              <a:t>的</a:t>
            </a:r>
            <a:r>
              <a:rPr lang="en-US" altLang="zh-CN" dirty="0"/>
              <a:t>bound(x)</a:t>
            </a:r>
            <a:r>
              <a:rPr lang="zh-CN" altLang="en-US" dirty="0"/>
              <a:t>等于拿走物品的总价值（解）</a:t>
            </a:r>
            <a:endParaRPr lang="en-US" altLang="zh-CN" dirty="0"/>
          </a:p>
          <a:p>
            <a:pPr lvl="2"/>
            <a:r>
              <a:rPr lang="zh-CN" altLang="en-US" dirty="0"/>
              <a:t>堆中剩余节点及其子树的解不会超过</a:t>
            </a:r>
            <a:r>
              <a:rPr lang="en-US" altLang="zh-CN" dirty="0"/>
              <a:t>bound(x)</a:t>
            </a:r>
          </a:p>
          <a:p>
            <a:pPr lvl="1"/>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优先队列式分支限界法</a:t>
            </a:r>
            <a:endParaRPr lang="en-US" altLang="zh-CN" dirty="0"/>
          </a:p>
          <a:p>
            <a:pPr lvl="1"/>
            <a:r>
              <a:rPr lang="zh-CN" altLang="en-US" dirty="0"/>
              <a:t>优先级测度：</a:t>
            </a:r>
            <a:r>
              <a:rPr lang="en-US" altLang="zh-CN" dirty="0"/>
              <a:t>bound(V)     ——</a:t>
            </a:r>
            <a:r>
              <a:rPr lang="zh-CN" altLang="en-US" dirty="0"/>
              <a:t>最大堆</a:t>
            </a:r>
            <a:endParaRPr lang="en-US" altLang="zh-CN" dirty="0"/>
          </a:p>
          <a:p>
            <a:pPr lvl="1"/>
            <a:endParaRPr lang="zh-CN" altLang="en-US" dirty="0"/>
          </a:p>
        </p:txBody>
      </p:sp>
      <p:pic>
        <p:nvPicPr>
          <p:cNvPr id="8194" name="Picture 2"/>
          <p:cNvPicPr>
            <a:picLocks noChangeAspect="1" noChangeArrowheads="1"/>
          </p:cNvPicPr>
          <p:nvPr/>
        </p:nvPicPr>
        <p:blipFill>
          <a:blip r:embed="rId3" cstate="print"/>
          <a:srcRect/>
          <a:stretch>
            <a:fillRect/>
          </a:stretch>
        </p:blipFill>
        <p:spPr bwMode="auto">
          <a:xfrm>
            <a:off x="285720" y="2643182"/>
            <a:ext cx="6438900" cy="3429000"/>
          </a:xfrm>
          <a:prstGeom prst="rect">
            <a:avLst/>
          </a:prstGeom>
          <a:noFill/>
          <a:ln w="9525">
            <a:noFill/>
            <a:miter lim="800000"/>
            <a:headEnd/>
            <a:tailEnd/>
          </a:ln>
          <a:effectLst/>
        </p:spPr>
      </p:pic>
      <p:sp>
        <p:nvSpPr>
          <p:cNvPr id="5" name="TextBox 4"/>
          <p:cNvSpPr txBox="1"/>
          <p:nvPr/>
        </p:nvSpPr>
        <p:spPr>
          <a:xfrm>
            <a:off x="5429256" y="285728"/>
            <a:ext cx="2643206" cy="1200329"/>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v={45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25}</a:t>
            </a:r>
          </a:p>
          <a:p>
            <a:r>
              <a:rPr lang="zh-CN" altLang="en-US" sz="2400" dirty="0">
                <a:latin typeface="Times New Roman" pitchFamily="18" charset="0"/>
                <a:cs typeface="Times New Roman" pitchFamily="18" charset="0"/>
              </a:rPr>
              <a:t>背包容量</a:t>
            </a:r>
            <a:r>
              <a:rPr lang="en-US" altLang="zh-CN" sz="2400" dirty="0">
                <a:latin typeface="Times New Roman" pitchFamily="18" charset="0"/>
                <a:cs typeface="Times New Roman" pitchFamily="18" charset="0"/>
              </a:rPr>
              <a:t>30</a:t>
            </a:r>
          </a:p>
        </p:txBody>
      </p:sp>
      <p:pic>
        <p:nvPicPr>
          <p:cNvPr id="8195" name="Picture 3"/>
          <p:cNvPicPr>
            <a:picLocks noChangeAspect="1" noChangeArrowheads="1"/>
          </p:cNvPicPr>
          <p:nvPr/>
        </p:nvPicPr>
        <p:blipFill>
          <a:blip r:embed="rId4"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218" name="Picture 2"/>
          <p:cNvPicPr>
            <a:picLocks noChangeAspect="1" noChangeArrowheads="1"/>
          </p:cNvPicPr>
          <p:nvPr/>
        </p:nvPicPr>
        <p:blipFill>
          <a:blip r:embed="rId5"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6"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7"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8"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222" name="Picture 6"/>
          <p:cNvPicPr>
            <a:picLocks noChangeAspect="1" noChangeArrowheads="1"/>
          </p:cNvPicPr>
          <p:nvPr/>
        </p:nvPicPr>
        <p:blipFill>
          <a:blip r:embed="rId9" cstate="print"/>
          <a:srcRect/>
          <a:stretch>
            <a:fillRect/>
          </a:stretch>
        </p:blipFill>
        <p:spPr bwMode="auto">
          <a:xfrm>
            <a:off x="285720" y="2643182"/>
            <a:ext cx="6438900" cy="3429000"/>
          </a:xfrm>
          <a:prstGeom prst="rect">
            <a:avLst/>
          </a:prstGeom>
          <a:noFill/>
          <a:ln w="9525">
            <a:noFill/>
            <a:miter lim="800000"/>
            <a:headEnd/>
            <a:tailEnd/>
          </a:ln>
          <a:effectLst/>
        </p:spPr>
      </p:pic>
      <p:sp>
        <p:nvSpPr>
          <p:cNvPr id="12" name="TextBox 11"/>
          <p:cNvSpPr txBox="1"/>
          <p:nvPr/>
        </p:nvSpPr>
        <p:spPr>
          <a:xfrm>
            <a:off x="6500794" y="4000504"/>
            <a:ext cx="2643206" cy="830997"/>
          </a:xfrm>
          <a:prstGeom prst="rect">
            <a:avLst/>
          </a:prstGeom>
          <a:solidFill>
            <a:schemeClr val="accent6">
              <a:lumMod val="40000"/>
              <a:lumOff val="60000"/>
            </a:schemeClr>
          </a:solidFill>
        </p:spPr>
        <p:txBody>
          <a:bodyPr wrap="squar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rPr>
              <a:t>K (0, 1, 1)</a:t>
            </a:r>
          </a:p>
          <a:p>
            <a:r>
              <a:rPr lang="zh-CN" altLang="en-US" sz="2400" dirty="0">
                <a:latin typeface="Times New Roman" pitchFamily="18" charset="0"/>
                <a:cs typeface="Times New Roman" pitchFamily="18" charset="0"/>
              </a:rPr>
              <a:t>总价值：</a:t>
            </a:r>
            <a:r>
              <a:rPr lang="en-US" altLang="zh-CN" sz="2400" dirty="0">
                <a:latin typeface="Times New Roman" pitchFamily="18" charset="0"/>
                <a:cs typeface="Times New Roman" pitchFamily="18" charset="0"/>
              </a:rPr>
              <a:t>50</a:t>
            </a:r>
          </a:p>
        </p:txBody>
      </p:sp>
      <p:sp>
        <p:nvSpPr>
          <p:cNvPr id="13" name="TextBox 12"/>
          <p:cNvSpPr txBox="1"/>
          <p:nvPr/>
        </p:nvSpPr>
        <p:spPr>
          <a:xfrm>
            <a:off x="7143768" y="2357430"/>
            <a:ext cx="1107996" cy="461665"/>
          </a:xfrm>
          <a:prstGeom prst="rect">
            <a:avLst/>
          </a:prstGeom>
          <a:solidFill>
            <a:srgbClr val="FFFF00"/>
          </a:solidFill>
        </p:spPr>
        <p:txBody>
          <a:bodyPr wrap="none" rtlCol="0">
            <a:spAutoFit/>
          </a:bodyPr>
          <a:lstStyle/>
          <a:p>
            <a:r>
              <a:rPr lang="zh-CN" altLang="en-US" sz="2400" dirty="0">
                <a:latin typeface="Times New Roman" pitchFamily="18" charset="0"/>
                <a:cs typeface="Times New Roman" pitchFamily="18" charset="0"/>
              </a:rPr>
              <a:t>最大堆</a:t>
            </a:r>
          </a:p>
        </p:txBody>
      </p:sp>
      <p:sp>
        <p:nvSpPr>
          <p:cNvPr id="14" name="TextBox 13"/>
          <p:cNvSpPr txBox="1"/>
          <p:nvPr/>
        </p:nvSpPr>
        <p:spPr>
          <a:xfrm>
            <a:off x="7215206" y="3286124"/>
            <a:ext cx="1061509" cy="461665"/>
          </a:xfrm>
          <a:prstGeom prst="rect">
            <a:avLst/>
          </a:prstGeom>
          <a:solidFill>
            <a:srgbClr val="FFFF00"/>
          </a:solidFill>
        </p:spPr>
        <p:txBody>
          <a:bodyPr wrap="none" rtlCol="0">
            <a:spAutoFit/>
          </a:bodyPr>
          <a:lstStyle/>
          <a:p>
            <a:r>
              <a:rPr lang="en-US" altLang="zh-CN" sz="2400" dirty="0">
                <a:latin typeface="Times New Roman" pitchFamily="18" charset="0"/>
                <a:cs typeface="Times New Roman" pitchFamily="18" charset="0"/>
              </a:rPr>
              <a:t>{A, B}</a:t>
            </a:r>
            <a:endParaRPr lang="zh-CN" altLang="en-US" sz="2400" dirty="0">
              <a:latin typeface="Times New Roman" pitchFamily="18" charset="0"/>
              <a:cs typeface="Times New Roman" pitchFamily="18" charset="0"/>
            </a:endParaRPr>
          </a:p>
        </p:txBody>
      </p:sp>
      <p:sp>
        <p:nvSpPr>
          <p:cNvPr id="15" name="TextBox 14"/>
          <p:cNvSpPr txBox="1"/>
          <p:nvPr/>
        </p:nvSpPr>
        <p:spPr>
          <a:xfrm>
            <a:off x="7215206" y="3286124"/>
            <a:ext cx="1061509" cy="461665"/>
          </a:xfrm>
          <a:prstGeom prst="rect">
            <a:avLst/>
          </a:prstGeom>
          <a:solidFill>
            <a:srgbClr val="FFFF00"/>
          </a:solidFill>
        </p:spPr>
        <p:txBody>
          <a:bodyPr wrap="none" rtlCol="0">
            <a:spAutoFit/>
          </a:bodyPr>
          <a:lstStyle/>
          <a:p>
            <a:r>
              <a:rPr lang="en-US" altLang="zh-CN" sz="2400" dirty="0">
                <a:latin typeface="Times New Roman" pitchFamily="18" charset="0"/>
                <a:cs typeface="Times New Roman" pitchFamily="18" charset="0"/>
              </a:rPr>
              <a:t>{D, B}</a:t>
            </a:r>
            <a:endParaRPr lang="zh-CN" altLang="en-US" sz="2400" dirty="0">
              <a:latin typeface="Times New Roman" pitchFamily="18" charset="0"/>
              <a:cs typeface="Times New Roman" pitchFamily="18" charset="0"/>
            </a:endParaRPr>
          </a:p>
        </p:txBody>
      </p:sp>
      <p:sp>
        <p:nvSpPr>
          <p:cNvPr id="16" name="TextBox 15"/>
          <p:cNvSpPr txBox="1"/>
          <p:nvPr/>
        </p:nvSpPr>
        <p:spPr>
          <a:xfrm>
            <a:off x="7215206" y="3286124"/>
            <a:ext cx="958917" cy="461665"/>
          </a:xfrm>
          <a:prstGeom prst="rect">
            <a:avLst/>
          </a:prstGeom>
          <a:solidFill>
            <a:srgbClr val="FFFF00"/>
          </a:solidFill>
        </p:spPr>
        <p:txBody>
          <a:bodyPr wrap="none" rtlCol="0">
            <a:spAutoFit/>
          </a:bodyPr>
          <a:lstStyle/>
          <a:p>
            <a:r>
              <a:rPr lang="en-US" altLang="zh-CN" sz="2400" dirty="0">
                <a:latin typeface="Times New Roman" pitchFamily="18" charset="0"/>
                <a:cs typeface="Times New Roman" pitchFamily="18" charset="0"/>
              </a:rPr>
              <a:t>{B, J}</a:t>
            </a:r>
            <a:endParaRPr lang="zh-CN" altLang="en-US" sz="2400" dirty="0">
              <a:latin typeface="Times New Roman" pitchFamily="18" charset="0"/>
              <a:cs typeface="Times New Roman" pitchFamily="18" charset="0"/>
            </a:endParaRPr>
          </a:p>
        </p:txBody>
      </p:sp>
      <p:sp>
        <p:nvSpPr>
          <p:cNvPr id="17" name="TextBox 16"/>
          <p:cNvSpPr txBox="1"/>
          <p:nvPr/>
        </p:nvSpPr>
        <p:spPr>
          <a:xfrm>
            <a:off x="7143768" y="3286124"/>
            <a:ext cx="1266693" cy="461665"/>
          </a:xfrm>
          <a:prstGeom prst="rect">
            <a:avLst/>
          </a:prstGeom>
          <a:solidFill>
            <a:srgbClr val="FFFF00"/>
          </a:solidFill>
        </p:spPr>
        <p:txBody>
          <a:bodyPr wrap="none" rtlCol="0">
            <a:spAutoFit/>
          </a:bodyPr>
          <a:lstStyle/>
          <a:p>
            <a:r>
              <a:rPr lang="en-US" altLang="zh-CN" sz="2400" dirty="0">
                <a:latin typeface="Times New Roman" pitchFamily="18" charset="0"/>
                <a:cs typeface="Times New Roman" pitchFamily="18" charset="0"/>
              </a:rPr>
              <a:t>{E, J, F}</a:t>
            </a:r>
            <a:endParaRPr lang="zh-CN" altLang="en-US" sz="2400" dirty="0">
              <a:latin typeface="Times New Roman" pitchFamily="18" charset="0"/>
              <a:cs typeface="Times New Roman" pitchFamily="18" charset="0"/>
            </a:endParaRPr>
          </a:p>
        </p:txBody>
      </p:sp>
      <p:sp>
        <p:nvSpPr>
          <p:cNvPr id="18" name="TextBox 17"/>
          <p:cNvSpPr txBox="1"/>
          <p:nvPr/>
        </p:nvSpPr>
        <p:spPr>
          <a:xfrm>
            <a:off x="6929454" y="3286124"/>
            <a:ext cx="1643399" cy="461665"/>
          </a:xfrm>
          <a:prstGeom prst="rect">
            <a:avLst/>
          </a:prstGeom>
          <a:solidFill>
            <a:srgbClr val="FFFF00"/>
          </a:solidFill>
        </p:spPr>
        <p:txBody>
          <a:bodyPr wrap="none" rtlCol="0">
            <a:spAutoFit/>
          </a:bodyPr>
          <a:lstStyle/>
          <a:p>
            <a:r>
              <a:rPr lang="en-US" altLang="zh-CN" sz="2400" dirty="0">
                <a:latin typeface="Times New Roman" pitchFamily="18" charset="0"/>
                <a:cs typeface="Times New Roman" pitchFamily="18" charset="0"/>
              </a:rPr>
              <a:t>{K, J, L, F}</a:t>
            </a:r>
            <a:endParaRPr lang="zh-CN" altLang="en-US" sz="2400" dirty="0">
              <a:latin typeface="Times New Roman" pitchFamily="18" charset="0"/>
              <a:cs typeface="Times New Roman" pitchFamily="18" charset="0"/>
            </a:endParaRPr>
          </a:p>
        </p:txBody>
      </p:sp>
      <p:sp>
        <p:nvSpPr>
          <p:cNvPr id="4" name="矩形 3"/>
          <p:cNvSpPr/>
          <p:nvPr/>
        </p:nvSpPr>
        <p:spPr>
          <a:xfrm>
            <a:off x="5325915" y="1501254"/>
            <a:ext cx="2031325" cy="369332"/>
          </a:xfrm>
          <a:prstGeom prst="rect">
            <a:avLst/>
          </a:prstGeom>
        </p:spPr>
        <p:txBody>
          <a:bodyPr wrap="none">
            <a:spAutoFit/>
          </a:bodyPr>
          <a:lstStyle/>
          <a:p>
            <a:r>
              <a:rPr lang="en-US" altLang="zh-CN" dirty="0"/>
              <a:t>bound(V) = p</a:t>
            </a:r>
            <a:r>
              <a:rPr lang="en-US" altLang="zh-CN" i="1" dirty="0"/>
              <a:t> </a:t>
            </a:r>
            <a:r>
              <a:rPr lang="en-US" altLang="zh-CN" dirty="0"/>
              <a:t>+ q</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19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19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92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21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92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5"/>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220"/>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92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922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92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4" grpId="1" animBg="1"/>
      <p:bldP spid="15" grpId="0" animBg="1"/>
      <p:bldP spid="15" grpId="1" animBg="1"/>
      <p:bldP spid="16" grpId="1" animBg="1"/>
      <p:bldP spid="16" grpId="2" animBg="1"/>
      <p:bldP spid="17" grpId="0" animBg="1"/>
      <p:bldP spid="17" grpId="1"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队列（堆）中的每个元素</a:t>
            </a:r>
            <a:endParaRPr lang="en-US" altLang="zh-CN" dirty="0"/>
          </a:p>
          <a:p>
            <a:pPr lvl="1"/>
            <a:r>
              <a:rPr lang="zh-CN" altLang="en-US" dirty="0"/>
              <a:t>存储已经获得的部分解</a:t>
            </a:r>
            <a:endParaRPr lang="en-US" altLang="zh-CN" dirty="0"/>
          </a:p>
          <a:p>
            <a:pPr lvl="2"/>
            <a:r>
              <a:rPr lang="en-US" altLang="zh-CN" dirty="0"/>
              <a:t>D</a:t>
            </a:r>
            <a:r>
              <a:rPr lang="zh-CN" altLang="en-US" dirty="0"/>
              <a:t>入队列：存储</a:t>
            </a:r>
            <a:r>
              <a:rPr lang="en-US" altLang="zh-CN" dirty="0"/>
              <a:t>x[1]=1, x[2]=0</a:t>
            </a:r>
          </a:p>
          <a:p>
            <a:pPr lvl="2"/>
            <a:r>
              <a:rPr lang="en-US" altLang="zh-CN" dirty="0"/>
              <a:t>K</a:t>
            </a:r>
            <a:r>
              <a:rPr lang="zh-CN" altLang="en-US" dirty="0"/>
              <a:t>入队列：存储</a:t>
            </a:r>
            <a:r>
              <a:rPr lang="en-US" altLang="zh-CN" dirty="0"/>
              <a:t>x[1]=0, x[2]=1, x[3]=1</a:t>
            </a:r>
          </a:p>
          <a:p>
            <a:pPr lvl="1"/>
            <a:r>
              <a:rPr lang="zh-CN" altLang="en-US" dirty="0"/>
              <a:t>存储已构造的解空间树</a:t>
            </a:r>
            <a:endParaRPr lang="en-US" altLang="zh-CN" dirty="0"/>
          </a:p>
          <a:p>
            <a:pPr lvl="2"/>
            <a:r>
              <a:rPr lang="en-US" altLang="zh-CN" dirty="0"/>
              <a:t>B</a:t>
            </a:r>
            <a:r>
              <a:rPr lang="zh-CN" altLang="en-US" dirty="0"/>
              <a:t>入队列：存储</a:t>
            </a:r>
            <a:r>
              <a:rPr lang="en-US" altLang="zh-CN" dirty="0"/>
              <a:t>B</a:t>
            </a:r>
            <a:r>
              <a:rPr lang="zh-CN" altLang="en-US" dirty="0"/>
              <a:t>的父亲为</a:t>
            </a:r>
            <a:r>
              <a:rPr lang="zh-CN" altLang="en-US" dirty="0">
                <a:sym typeface="Symbol"/>
              </a:rPr>
              <a:t>，</a:t>
            </a:r>
            <a:r>
              <a:rPr lang="en-US" altLang="zh-CN" dirty="0">
                <a:sym typeface="Symbol"/>
              </a:rPr>
              <a:t>B</a:t>
            </a:r>
            <a:r>
              <a:rPr lang="zh-CN" altLang="en-US" dirty="0">
                <a:sym typeface="Symbol"/>
              </a:rPr>
              <a:t>是其右孩子</a:t>
            </a:r>
            <a:endParaRPr lang="en-US" altLang="zh-CN" dirty="0">
              <a:sym typeface="Symbol"/>
            </a:endParaRPr>
          </a:p>
          <a:p>
            <a:pPr lvl="2"/>
            <a:r>
              <a:rPr lang="en-US" altLang="zh-CN" dirty="0">
                <a:sym typeface="Symbol"/>
              </a:rPr>
              <a:t>E</a:t>
            </a:r>
            <a:r>
              <a:rPr lang="zh-CN" altLang="en-US" dirty="0">
                <a:sym typeface="Symbol"/>
              </a:rPr>
              <a:t>入队列：存储</a:t>
            </a:r>
            <a:r>
              <a:rPr lang="en-US" altLang="zh-CN" dirty="0">
                <a:sym typeface="Symbol"/>
              </a:rPr>
              <a:t>E</a:t>
            </a:r>
            <a:r>
              <a:rPr lang="zh-CN" altLang="en-US" dirty="0">
                <a:sym typeface="Symbol"/>
              </a:rPr>
              <a:t>的父亲为</a:t>
            </a:r>
            <a:r>
              <a:rPr lang="en-US" altLang="zh-CN" dirty="0">
                <a:sym typeface="Symbol"/>
              </a:rPr>
              <a:t>B</a:t>
            </a:r>
            <a:r>
              <a:rPr lang="zh-CN" altLang="en-US" dirty="0">
                <a:sym typeface="Symbol"/>
              </a:rPr>
              <a:t>，</a:t>
            </a:r>
            <a:r>
              <a:rPr lang="en-US" altLang="zh-CN" dirty="0">
                <a:sym typeface="Symbol"/>
              </a:rPr>
              <a:t>E</a:t>
            </a:r>
            <a:r>
              <a:rPr lang="zh-CN" altLang="en-US" dirty="0">
                <a:sym typeface="Symbol"/>
              </a:rPr>
              <a:t>是其左孩子</a:t>
            </a:r>
            <a:endParaRPr lang="en-US" altLang="zh-CN" dirty="0">
              <a:sym typeface="Symbol"/>
            </a:endParaRPr>
          </a:p>
          <a:p>
            <a:pPr lvl="2"/>
            <a:r>
              <a:rPr lang="en-US" altLang="zh-CN" dirty="0">
                <a:sym typeface="Symbol"/>
              </a:rPr>
              <a:t>K</a:t>
            </a:r>
            <a:r>
              <a:rPr lang="zh-CN" altLang="en-US" dirty="0">
                <a:sym typeface="Symbol"/>
              </a:rPr>
              <a:t>入队列：存储</a:t>
            </a:r>
            <a:r>
              <a:rPr lang="en-US" altLang="zh-CN" dirty="0">
                <a:sym typeface="Symbol"/>
              </a:rPr>
              <a:t>K</a:t>
            </a:r>
            <a:r>
              <a:rPr lang="zh-CN" altLang="en-US" dirty="0">
                <a:sym typeface="Symbol"/>
              </a:rPr>
              <a:t>的父亲为</a:t>
            </a:r>
            <a:r>
              <a:rPr lang="en-US" altLang="zh-CN" dirty="0">
                <a:sym typeface="Symbol"/>
              </a:rPr>
              <a:t>E</a:t>
            </a:r>
            <a:r>
              <a:rPr lang="zh-CN" altLang="en-US" dirty="0">
                <a:sym typeface="Symbol"/>
              </a:rPr>
              <a:t>，</a:t>
            </a:r>
            <a:r>
              <a:rPr lang="en-US" altLang="zh-CN" dirty="0">
                <a:sym typeface="Symbol"/>
              </a:rPr>
              <a:t>K</a:t>
            </a:r>
            <a:r>
              <a:rPr lang="zh-CN" altLang="en-US" dirty="0">
                <a:sym typeface="Symbol"/>
              </a:rPr>
              <a:t>是其左孩子</a:t>
            </a:r>
            <a:endParaRPr lang="en-US" altLang="zh-CN" dirty="0">
              <a:sym typeface="Symbol"/>
            </a:endParaRPr>
          </a:p>
          <a:p>
            <a:pPr lvl="2"/>
            <a:r>
              <a:rPr lang="en-US" altLang="zh-CN" dirty="0">
                <a:sym typeface="Symbol"/>
              </a:rPr>
              <a:t>K</a:t>
            </a:r>
            <a:r>
              <a:rPr lang="zh-CN" altLang="en-US" dirty="0">
                <a:sym typeface="Symbol"/>
              </a:rPr>
              <a:t>对应的解：</a:t>
            </a:r>
            <a:r>
              <a:rPr lang="en-US" altLang="zh-CN" dirty="0">
                <a:sym typeface="Symbol"/>
              </a:rPr>
              <a:t>x[3]=1, x[2]=1, x[1]=0</a:t>
            </a:r>
            <a:endParaRPr lang="en-US" altLang="zh-CN" dirty="0"/>
          </a:p>
          <a:p>
            <a:pPr lvl="2"/>
            <a:endParaRPr lang="zh-CN" altLang="en-US" dirty="0"/>
          </a:p>
        </p:txBody>
      </p:sp>
      <p:pic>
        <p:nvPicPr>
          <p:cNvPr id="4" name="Picture 8"/>
          <p:cNvPicPr>
            <a:picLocks noChangeAspect="1" noChangeArrowheads="1"/>
          </p:cNvPicPr>
          <p:nvPr/>
        </p:nvPicPr>
        <p:blipFill>
          <a:blip r:embed="rId2" cstate="print"/>
          <a:srcRect/>
          <a:stretch>
            <a:fillRect/>
          </a:stretch>
        </p:blipFill>
        <p:spPr bwMode="auto">
          <a:xfrm>
            <a:off x="5327303" y="214290"/>
            <a:ext cx="3816697" cy="200024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0-1</a:t>
            </a:r>
            <a:r>
              <a:rPr lang="zh-CN" altLang="en-US" dirty="0"/>
              <a:t>背包问题</a:t>
            </a:r>
          </a:p>
        </p:txBody>
      </p:sp>
      <p:sp>
        <p:nvSpPr>
          <p:cNvPr id="3" name="内容占位符 2"/>
          <p:cNvSpPr>
            <a:spLocks noGrp="1"/>
          </p:cNvSpPr>
          <p:nvPr>
            <p:ph idx="1"/>
          </p:nvPr>
        </p:nvSpPr>
        <p:spPr/>
        <p:txBody>
          <a:bodyPr/>
          <a:lstStyle/>
          <a:p>
            <a:r>
              <a:rPr lang="zh-CN" altLang="en-US" dirty="0"/>
              <a:t>分支限界法</a:t>
            </a:r>
            <a:r>
              <a:rPr lang="zh-CN" altLang="en-US" dirty="0">
                <a:solidFill>
                  <a:srgbClr val="FF0000"/>
                </a:solidFill>
              </a:rPr>
              <a:t>优化</a:t>
            </a:r>
            <a:endParaRPr lang="en-US" altLang="zh-CN" dirty="0">
              <a:solidFill>
                <a:srgbClr val="FF0000"/>
              </a:solidFill>
            </a:endParaRPr>
          </a:p>
          <a:p>
            <a:pPr lvl="1"/>
            <a:r>
              <a:rPr lang="zh-CN" altLang="en-US" dirty="0"/>
              <a:t>限界函数：</a:t>
            </a:r>
            <a:r>
              <a:rPr lang="en-US" altLang="zh-CN" dirty="0"/>
              <a:t>bound(v)</a:t>
            </a:r>
          </a:p>
          <a:p>
            <a:pPr lvl="1"/>
            <a:r>
              <a:rPr lang="zh-CN" altLang="en-US" dirty="0"/>
              <a:t>当前的最优值：</a:t>
            </a:r>
            <a:r>
              <a:rPr lang="en-US" altLang="zh-CN" dirty="0" err="1"/>
              <a:t>bestp</a:t>
            </a:r>
            <a:endParaRPr lang="en-US" altLang="zh-CN" dirty="0"/>
          </a:p>
          <a:p>
            <a:pPr lvl="1"/>
            <a:r>
              <a:rPr lang="zh-CN" altLang="en-US" dirty="0"/>
              <a:t>如果</a:t>
            </a:r>
            <a:r>
              <a:rPr lang="en-US" altLang="zh-CN" dirty="0"/>
              <a:t>bound(v)</a:t>
            </a:r>
            <a:r>
              <a:rPr lang="en-US" altLang="zh-CN" dirty="0">
                <a:sym typeface="Symbol"/>
              </a:rPr>
              <a:t></a:t>
            </a:r>
            <a:r>
              <a:rPr lang="en-US" altLang="zh-CN" dirty="0" err="1"/>
              <a:t>bestp</a:t>
            </a:r>
            <a:endParaRPr lang="en-US" altLang="zh-CN" dirty="0"/>
          </a:p>
          <a:p>
            <a:pPr lvl="2"/>
            <a:r>
              <a:rPr lang="zh-CN" altLang="en-US" dirty="0"/>
              <a:t>剪去</a:t>
            </a:r>
            <a:r>
              <a:rPr lang="en-US" altLang="zh-CN" dirty="0"/>
              <a:t>v</a:t>
            </a:r>
            <a:r>
              <a:rPr lang="zh-CN" altLang="en-US" dirty="0"/>
              <a:t>及其子树</a:t>
            </a:r>
            <a:endParaRPr lang="en-US" altLang="zh-CN" dirty="0"/>
          </a:p>
          <a:p>
            <a:pPr lvl="1"/>
            <a:endParaRPr lang="zh-CN" altLang="en-US" dirty="0"/>
          </a:p>
        </p:txBody>
      </p:sp>
      <p:grpSp>
        <p:nvGrpSpPr>
          <p:cNvPr id="11" name="组合 10"/>
          <p:cNvGrpSpPr/>
          <p:nvPr/>
        </p:nvGrpSpPr>
        <p:grpSpPr>
          <a:xfrm>
            <a:off x="2339752" y="3655378"/>
            <a:ext cx="4510477" cy="2592288"/>
            <a:chOff x="285720" y="2643182"/>
            <a:chExt cx="6438900" cy="3429000"/>
          </a:xfrm>
        </p:grpSpPr>
        <p:pic>
          <p:nvPicPr>
            <p:cNvPr id="4" name="Picture 2"/>
            <p:cNvPicPr>
              <a:picLocks noChangeAspect="1" noChangeArrowheads="1"/>
            </p:cNvPicPr>
            <p:nvPr/>
          </p:nvPicPr>
          <p:blipFill>
            <a:blip r:embed="rId2"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7" name="Picture 3"/>
            <p:cNvPicPr>
              <a:picLocks noChangeAspect="1" noChangeArrowheads="1"/>
            </p:cNvPicPr>
            <p:nvPr/>
          </p:nvPicPr>
          <p:blipFill>
            <a:blip r:embed="rId5"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8" name="Picture 4"/>
            <p:cNvPicPr>
              <a:picLocks noChangeAspect="1" noChangeArrowheads="1"/>
            </p:cNvPicPr>
            <p:nvPr/>
          </p:nvPicPr>
          <p:blipFill>
            <a:blip r:embed="rId6"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9" name="Picture 5"/>
            <p:cNvPicPr>
              <a:picLocks noChangeAspect="1" noChangeArrowheads="1"/>
            </p:cNvPicPr>
            <p:nvPr/>
          </p:nvPicPr>
          <p:blipFill>
            <a:blip r:embed="rId7" cstate="print"/>
            <a:srcRect/>
            <a:stretch>
              <a:fillRect/>
            </a:stretch>
          </p:blipFill>
          <p:spPr bwMode="auto">
            <a:xfrm>
              <a:off x="285720" y="2643182"/>
              <a:ext cx="6438900" cy="3429000"/>
            </a:xfrm>
            <a:prstGeom prst="rect">
              <a:avLst/>
            </a:prstGeom>
            <a:noFill/>
            <a:ln w="9525">
              <a:noFill/>
              <a:miter lim="800000"/>
              <a:headEnd/>
              <a:tailEnd/>
            </a:ln>
            <a:effectLst/>
          </p:spPr>
        </p:pic>
        <p:pic>
          <p:nvPicPr>
            <p:cNvPr id="10" name="Picture 6"/>
            <p:cNvPicPr>
              <a:picLocks noChangeAspect="1" noChangeArrowheads="1"/>
            </p:cNvPicPr>
            <p:nvPr/>
          </p:nvPicPr>
          <p:blipFill>
            <a:blip r:embed="rId8" cstate="print"/>
            <a:srcRect/>
            <a:stretch>
              <a:fillRect/>
            </a:stretch>
          </p:blipFill>
          <p:spPr bwMode="auto">
            <a:xfrm>
              <a:off x="285720" y="2643182"/>
              <a:ext cx="6438900" cy="3429000"/>
            </a:xfrm>
            <a:prstGeom prst="rect">
              <a:avLst/>
            </a:prstGeom>
            <a:noFill/>
            <a:ln w="9525">
              <a:noFill/>
              <a:miter lim="800000"/>
              <a:headEnd/>
              <a:tailEnd/>
            </a:ln>
            <a:effectLst/>
          </p:spPr>
        </p:pic>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zh-CN" altLang="en-US" dirty="0">
                <a:latin typeface="华文新魏" pitchFamily="2" charset="-122"/>
                <a:ea typeface="华文新魏" pitchFamily="2" charset="-122"/>
              </a:rPr>
              <a:t>装载问题</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i="1" dirty="0"/>
              <a:t>n</a:t>
            </a:r>
            <a:r>
              <a:rPr lang="zh-CN" altLang="en-US" dirty="0"/>
              <a:t>个集装箱，其中集装箱</a:t>
            </a:r>
            <a:r>
              <a:rPr lang="en-US" altLang="zh-CN" i="1" dirty="0" err="1"/>
              <a:t>i</a:t>
            </a:r>
            <a:r>
              <a:rPr lang="zh-CN" altLang="en-US" dirty="0"/>
              <a:t>的重量为</a:t>
            </a:r>
            <a:r>
              <a:rPr lang="en-US" altLang="zh-CN" i="1" dirty="0" err="1"/>
              <a:t>w</a:t>
            </a:r>
            <a:r>
              <a:rPr lang="en-US" altLang="zh-CN" i="1" baseline="-25000" dirty="0" err="1"/>
              <a:t>i</a:t>
            </a:r>
            <a:endParaRPr lang="en-US" altLang="zh-CN" i="1" baseline="-25000" dirty="0"/>
          </a:p>
          <a:p>
            <a:pPr lvl="1"/>
            <a:r>
              <a:rPr lang="zh-CN" altLang="en-US" dirty="0"/>
              <a:t>载重量分别为</a:t>
            </a:r>
            <a:r>
              <a:rPr lang="en-US" altLang="zh-CN" i="1" dirty="0"/>
              <a:t>C</a:t>
            </a:r>
            <a:r>
              <a:rPr lang="en-US" altLang="zh-CN" baseline="-25000" dirty="0"/>
              <a:t>1</a:t>
            </a:r>
            <a:r>
              <a:rPr lang="zh-CN" altLang="en-US" dirty="0"/>
              <a:t>和</a:t>
            </a:r>
            <a:r>
              <a:rPr lang="en-US" altLang="zh-CN" i="1" dirty="0"/>
              <a:t>C</a:t>
            </a:r>
            <a:r>
              <a:rPr lang="en-US" altLang="zh-CN" baseline="-25000" dirty="0"/>
              <a:t>2</a:t>
            </a:r>
            <a:r>
              <a:rPr lang="zh-CN" altLang="en-US" dirty="0"/>
              <a:t>的轮船</a:t>
            </a:r>
            <a:endParaRPr lang="en-US" altLang="zh-CN" dirty="0"/>
          </a:p>
          <a:p>
            <a:pPr>
              <a:buNone/>
            </a:pPr>
            <a:endParaRPr lang="en-US" altLang="zh-CN" dirty="0"/>
          </a:p>
          <a:p>
            <a:r>
              <a:rPr lang="zh-CN" altLang="en-US" dirty="0"/>
              <a:t>输出</a:t>
            </a:r>
            <a:endParaRPr lang="en-US" altLang="zh-CN" dirty="0"/>
          </a:p>
          <a:p>
            <a:pPr lvl="1"/>
            <a:r>
              <a:rPr lang="zh-CN" altLang="en-US" dirty="0"/>
              <a:t>（是否有）合理的装载方案将所有集装箱装上船</a:t>
            </a:r>
            <a:endParaRPr lang="en-US" altLang="zh-CN" dirty="0"/>
          </a:p>
          <a:p>
            <a:r>
              <a:rPr lang="zh-CN" altLang="en-US" dirty="0"/>
              <a:t>等价于</a:t>
            </a:r>
            <a:endParaRPr lang="en-US" altLang="zh-CN" dirty="0"/>
          </a:p>
          <a:p>
            <a:pPr lvl="1"/>
            <a:endParaRPr lang="en-US" altLang="zh-CN" dirty="0"/>
          </a:p>
        </p:txBody>
      </p:sp>
      <p:graphicFrame>
        <p:nvGraphicFramePr>
          <p:cNvPr id="4" name="对象 3"/>
          <p:cNvGraphicFramePr>
            <a:graphicFrameLocks noChangeAspect="1"/>
          </p:cNvGraphicFramePr>
          <p:nvPr/>
        </p:nvGraphicFramePr>
        <p:xfrm>
          <a:off x="2786050" y="2857496"/>
          <a:ext cx="1933575" cy="714375"/>
        </p:xfrm>
        <a:graphic>
          <a:graphicData uri="http://schemas.openxmlformats.org/presentationml/2006/ole">
            <mc:AlternateContent xmlns:mc="http://schemas.openxmlformats.org/markup-compatibility/2006">
              <mc:Choice xmlns:v="urn:schemas-microsoft-com:vml" Requires="v">
                <p:oleObj spid="_x0000_s33999" name="Equation" r:id="rId3" imgW="1168200" imgH="431640" progId="Equation.3">
                  <p:embed/>
                </p:oleObj>
              </mc:Choice>
              <mc:Fallback>
                <p:oleObj name="Equation" r:id="rId3" imgW="116820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2857496"/>
                        <a:ext cx="19335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nvGraphicFramePr>
        <p:xfrm>
          <a:off x="3000364" y="4357694"/>
          <a:ext cx="1708150" cy="795338"/>
        </p:xfrm>
        <a:graphic>
          <a:graphicData uri="http://schemas.openxmlformats.org/presentationml/2006/ole">
            <mc:AlternateContent xmlns:mc="http://schemas.openxmlformats.org/markup-compatibility/2006">
              <mc:Choice xmlns:v="urn:schemas-microsoft-com:vml" Requires="v">
                <p:oleObj spid="_x0000_s34000" name="Equation" r:id="rId5" imgW="927000" imgH="431640" progId="Equation.3">
                  <p:embed/>
                </p:oleObj>
              </mc:Choice>
              <mc:Fallback>
                <p:oleObj name="Equation" r:id="rId5" imgW="927000" imgH="4316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64" y="4357694"/>
                        <a:ext cx="170815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nvGraphicFramePr>
        <p:xfrm>
          <a:off x="2754314" y="5429254"/>
          <a:ext cx="2689225" cy="1143000"/>
        </p:xfrm>
        <a:graphic>
          <a:graphicData uri="http://schemas.openxmlformats.org/presentationml/2006/ole">
            <mc:AlternateContent xmlns:mc="http://schemas.openxmlformats.org/markup-compatibility/2006">
              <mc:Choice xmlns:v="urn:schemas-microsoft-com:vml" Requires="v">
                <p:oleObj spid="_x0000_s34001" name="Equation" r:id="rId7" imgW="1612800" imgH="685800" progId="Equation.3">
                  <p:embed/>
                </p:oleObj>
              </mc:Choice>
              <mc:Fallback>
                <p:oleObj name="Equation" r:id="rId7" imgW="1612800" imgH="6858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4314" y="5429254"/>
                        <a:ext cx="26892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1500166" y="5429264"/>
            <a:ext cx="543739" cy="461665"/>
          </a:xfrm>
          <a:prstGeom prst="rect">
            <a:avLst/>
          </a:prstGeom>
          <a:noFill/>
        </p:spPr>
        <p:txBody>
          <a:bodyPr wrap="none" rtlCol="0">
            <a:spAutoFit/>
          </a:bodyPr>
          <a:lstStyle/>
          <a:p>
            <a:r>
              <a:rPr lang="en-US" altLang="zh-CN" sz="2400" dirty="0" err="1">
                <a:latin typeface="Times New Roman" pitchFamily="18" charset="0"/>
                <a:cs typeface="Times New Roman" pitchFamily="18" charset="0"/>
              </a:rPr>
              <a:t>s.t</a:t>
            </a:r>
            <a:r>
              <a:rPr lang="en-US" altLang="zh-CN" sz="2400" dirty="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0" name="TextBox 9"/>
          <p:cNvSpPr txBox="1"/>
          <p:nvPr/>
        </p:nvSpPr>
        <p:spPr>
          <a:xfrm>
            <a:off x="5715008" y="4786322"/>
            <a:ext cx="3071833" cy="1200329"/>
          </a:xfrm>
          <a:prstGeom prst="rect">
            <a:avLst/>
          </a:prstGeom>
          <a:solidFill>
            <a:schemeClr val="accent6">
              <a:lumMod val="60000"/>
              <a:lumOff val="40000"/>
            </a:schemeClr>
          </a:solidFill>
        </p:spPr>
        <p:txBody>
          <a:bodyPr wrap="square" rtlCol="0">
            <a:spAutoFit/>
          </a:bodyPr>
          <a:lstStyle/>
          <a:p>
            <a:r>
              <a:rPr lang="zh-CN" altLang="en-US" sz="2400" dirty="0">
                <a:latin typeface="Times New Roman" pitchFamily="18" charset="0"/>
                <a:cs typeface="Times New Roman" pitchFamily="18" charset="0"/>
              </a:rPr>
              <a:t>特殊的</a:t>
            </a: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背包问题：每种物品的价值等于重量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解空间树</a:t>
            </a:r>
          </a:p>
        </p:txBody>
      </p:sp>
      <p:pic>
        <p:nvPicPr>
          <p:cNvPr id="4" name="Picture 2"/>
          <p:cNvPicPr>
            <a:picLocks noChangeAspect="1" noChangeArrowheads="1"/>
          </p:cNvPicPr>
          <p:nvPr/>
        </p:nvPicPr>
        <p:blipFill>
          <a:blip r:embed="rId2" cstate="print"/>
          <a:srcRect/>
          <a:stretch>
            <a:fillRect/>
          </a:stretch>
        </p:blipFill>
        <p:spPr bwMode="auto">
          <a:xfrm>
            <a:off x="857224" y="2000240"/>
            <a:ext cx="6448425" cy="3257550"/>
          </a:xfrm>
          <a:prstGeom prst="rect">
            <a:avLst/>
          </a:prstGeom>
          <a:noFill/>
          <a:ln w="9525">
            <a:noFill/>
            <a:miter lim="800000"/>
            <a:headEnd/>
            <a:tailEnd/>
          </a:ln>
          <a:effectLst/>
        </p:spPr>
      </p:pic>
      <p:sp>
        <p:nvSpPr>
          <p:cNvPr id="5" name="TextBox 4"/>
          <p:cNvSpPr txBox="1"/>
          <p:nvPr/>
        </p:nvSpPr>
        <p:spPr>
          <a:xfrm>
            <a:off x="5429256" y="642918"/>
            <a:ext cx="2643206" cy="830997"/>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C</a:t>
            </a:r>
            <a:r>
              <a:rPr lang="en-US" altLang="zh-CN" sz="2400" baseline="-25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载重量</a:t>
            </a:r>
            <a:r>
              <a:rPr lang="en-US" altLang="zh-CN" sz="2400" dirty="0">
                <a:latin typeface="Times New Roman" pitchFamily="18" charset="0"/>
                <a:cs typeface="Times New Roman" pitchFamily="18" charset="0"/>
              </a:rPr>
              <a:t>30</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en-US" altLang="zh-CN" dirty="0"/>
              <a:t>FIFO</a:t>
            </a:r>
            <a:r>
              <a:rPr lang="zh-CN" altLang="en-US" dirty="0"/>
              <a:t>队列式分支限界法</a:t>
            </a:r>
          </a:p>
        </p:txBody>
      </p:sp>
      <p:pic>
        <p:nvPicPr>
          <p:cNvPr id="4" name="Picture 3"/>
          <p:cNvPicPr>
            <a:picLocks noChangeAspect="1" noChangeArrowheads="1"/>
          </p:cNvPicPr>
          <p:nvPr/>
        </p:nvPicPr>
        <p:blipFill>
          <a:blip r:embed="rId2"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6" name="Picture 5"/>
          <p:cNvPicPr>
            <a:picLocks noChangeAspect="1" noChangeArrowheads="1"/>
          </p:cNvPicPr>
          <p:nvPr/>
        </p:nvPicPr>
        <p:blipFill>
          <a:blip r:embed="rId4"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7" name="Picture 6"/>
          <p:cNvPicPr>
            <a:picLocks noChangeAspect="1" noChangeArrowheads="1"/>
          </p:cNvPicPr>
          <p:nvPr/>
        </p:nvPicPr>
        <p:blipFill>
          <a:blip r:embed="rId5"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8" name="Picture 7"/>
          <p:cNvPicPr>
            <a:picLocks noChangeAspect="1" noChangeArrowheads="1"/>
          </p:cNvPicPr>
          <p:nvPr/>
        </p:nvPicPr>
        <p:blipFill>
          <a:blip r:embed="rId6" cstate="print"/>
          <a:srcRect/>
          <a:stretch>
            <a:fillRect/>
          </a:stretch>
        </p:blipFill>
        <p:spPr bwMode="auto">
          <a:xfrm>
            <a:off x="357158" y="2214554"/>
            <a:ext cx="6448425" cy="3257550"/>
          </a:xfrm>
          <a:prstGeom prst="rect">
            <a:avLst/>
          </a:prstGeom>
          <a:noFill/>
          <a:ln w="9525">
            <a:noFill/>
            <a:miter lim="800000"/>
            <a:headEnd/>
            <a:tailEnd/>
          </a:ln>
          <a:effectLst/>
        </p:spPr>
      </p:pic>
      <p:pic>
        <p:nvPicPr>
          <p:cNvPr id="9" name="Picture 8"/>
          <p:cNvPicPr>
            <a:picLocks noChangeAspect="1" noChangeArrowheads="1"/>
          </p:cNvPicPr>
          <p:nvPr/>
        </p:nvPicPr>
        <p:blipFill>
          <a:blip r:embed="rId7" cstate="print"/>
          <a:srcRect/>
          <a:stretch>
            <a:fillRect/>
          </a:stretch>
        </p:blipFill>
        <p:spPr bwMode="auto">
          <a:xfrm>
            <a:off x="357158" y="2214554"/>
            <a:ext cx="6448425" cy="3257550"/>
          </a:xfrm>
          <a:prstGeom prst="rect">
            <a:avLst/>
          </a:prstGeom>
          <a:noFill/>
          <a:ln w="9525">
            <a:noFill/>
            <a:miter lim="800000"/>
            <a:headEnd/>
            <a:tailEnd/>
          </a:ln>
          <a:effectLst/>
        </p:spPr>
      </p:pic>
      <p:sp>
        <p:nvSpPr>
          <p:cNvPr id="10" name="TextBox 9"/>
          <p:cNvSpPr txBox="1"/>
          <p:nvPr/>
        </p:nvSpPr>
        <p:spPr>
          <a:xfrm>
            <a:off x="5429256" y="785794"/>
            <a:ext cx="2643206" cy="830997"/>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C</a:t>
            </a:r>
            <a:r>
              <a:rPr lang="en-US" altLang="zh-CN" sz="2400" baseline="-25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载重量</a:t>
            </a:r>
            <a:r>
              <a:rPr lang="en-US" altLang="zh-CN" sz="2400" dirty="0">
                <a:latin typeface="Times New Roman" pitchFamily="18" charset="0"/>
                <a:cs typeface="Times New Roman" pitchFamily="18" charset="0"/>
              </a:rPr>
              <a:t>30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解空间树的第</a:t>
            </a:r>
            <a:r>
              <a:rPr lang="en-US" altLang="zh-CN" i="1" dirty="0" err="1"/>
              <a:t>i</a:t>
            </a:r>
            <a:r>
              <a:rPr lang="zh-CN" altLang="en-US" dirty="0"/>
              <a:t>层节点</a:t>
            </a:r>
            <a:r>
              <a:rPr lang="en-US" altLang="zh-CN" dirty="0"/>
              <a:t>v</a:t>
            </a:r>
          </a:p>
          <a:p>
            <a:pPr lvl="1"/>
            <a:r>
              <a:rPr lang="zh-CN" altLang="en-US" dirty="0"/>
              <a:t>已经完成了对集装箱</a:t>
            </a:r>
            <a:r>
              <a:rPr lang="en-US" altLang="zh-CN" dirty="0"/>
              <a:t>{1,…, </a:t>
            </a:r>
            <a:r>
              <a:rPr lang="en-US" altLang="zh-CN" i="1" dirty="0" err="1"/>
              <a:t>i</a:t>
            </a:r>
            <a:r>
              <a:rPr lang="en-US" altLang="zh-CN" dirty="0"/>
              <a:t>}</a:t>
            </a:r>
            <a:r>
              <a:rPr lang="zh-CN" altLang="en-US" dirty="0"/>
              <a:t>的取舍，剩余集装箱为</a:t>
            </a:r>
            <a:r>
              <a:rPr lang="en-US" altLang="zh-CN" dirty="0"/>
              <a:t>{</a:t>
            </a:r>
            <a:r>
              <a:rPr lang="en-US" altLang="zh-CN" i="1" dirty="0"/>
              <a:t>i</a:t>
            </a:r>
            <a:r>
              <a:rPr lang="en-US" altLang="zh-CN" dirty="0"/>
              <a:t>+1, ..., </a:t>
            </a:r>
            <a:r>
              <a:rPr lang="en-US" altLang="zh-CN" i="1" dirty="0"/>
              <a:t>n</a:t>
            </a:r>
            <a:r>
              <a:rPr lang="en-US" altLang="zh-CN" dirty="0"/>
              <a:t>}</a:t>
            </a:r>
          </a:p>
          <a:p>
            <a:pPr lvl="1"/>
            <a:r>
              <a:rPr lang="zh-CN" altLang="en-US" dirty="0"/>
              <a:t>已经装上第一艘船的集装箱重量和为</a:t>
            </a:r>
            <a:r>
              <a:rPr lang="en-US" altLang="zh-CN" dirty="0"/>
              <a:t>p</a:t>
            </a:r>
          </a:p>
          <a:p>
            <a:pPr lvl="1"/>
            <a:r>
              <a:rPr lang="zh-CN" altLang="en-US" dirty="0"/>
              <a:t>剩余集装箱的重量和为</a:t>
            </a:r>
            <a:r>
              <a:rPr lang="en-US" altLang="zh-CN" dirty="0"/>
              <a:t>r</a:t>
            </a:r>
          </a:p>
          <a:p>
            <a:pPr lvl="1"/>
            <a:r>
              <a:rPr lang="zh-CN" altLang="en-US" dirty="0"/>
              <a:t>限界函数</a:t>
            </a:r>
            <a:r>
              <a:rPr lang="en-US" altLang="zh-CN" b="1" dirty="0">
                <a:solidFill>
                  <a:schemeClr val="accent6"/>
                </a:solidFill>
              </a:rPr>
              <a:t>bound(v)</a:t>
            </a:r>
            <a:r>
              <a:rPr lang="en-US" altLang="zh-CN" dirty="0"/>
              <a:t>=</a:t>
            </a:r>
            <a:r>
              <a:rPr lang="en-US" altLang="zh-CN" dirty="0" err="1"/>
              <a:t>p+r</a:t>
            </a:r>
            <a:endParaRPr lang="en-US" altLang="zh-CN" dirty="0"/>
          </a:p>
          <a:p>
            <a:r>
              <a:rPr lang="zh-CN" altLang="en-US" dirty="0">
                <a:solidFill>
                  <a:srgbClr val="FF0000"/>
                </a:solidFill>
              </a:rPr>
              <a:t>以</a:t>
            </a:r>
            <a:r>
              <a:rPr lang="en-US" altLang="zh-CN" dirty="0">
                <a:solidFill>
                  <a:srgbClr val="FF0000"/>
                </a:solidFill>
              </a:rPr>
              <a:t>v</a:t>
            </a:r>
            <a:r>
              <a:rPr lang="zh-CN" altLang="en-US" dirty="0">
                <a:solidFill>
                  <a:srgbClr val="FF0000"/>
                </a:solidFill>
              </a:rPr>
              <a:t>为根的子树中的解的总重量不会超过</a:t>
            </a:r>
            <a:r>
              <a:rPr lang="en-US" altLang="zh-CN" dirty="0">
                <a:solidFill>
                  <a:srgbClr val="FF0000"/>
                </a:solidFill>
              </a:rPr>
              <a:t>bound(v)</a:t>
            </a:r>
          </a:p>
          <a:p>
            <a:pPr lvl="1"/>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优先队列式分支限界法</a:t>
            </a:r>
            <a:endParaRPr lang="en-US" altLang="zh-CN" dirty="0"/>
          </a:p>
          <a:p>
            <a:pPr lvl="1"/>
            <a:r>
              <a:rPr lang="zh-CN" altLang="en-US" dirty="0"/>
              <a:t>优先级测度：</a:t>
            </a:r>
            <a:r>
              <a:rPr lang="en-US" altLang="zh-CN" dirty="0"/>
              <a:t>bound(v)     ——</a:t>
            </a:r>
            <a:r>
              <a:rPr lang="zh-CN" altLang="en-US" dirty="0"/>
              <a:t>最大堆</a:t>
            </a:r>
            <a:endParaRPr lang="en-US" altLang="zh-CN" dirty="0"/>
          </a:p>
          <a:p>
            <a:pPr lvl="1"/>
            <a:r>
              <a:rPr lang="zh-CN" altLang="en-US" dirty="0"/>
              <a:t>直到某个叶节点</a:t>
            </a:r>
            <a:r>
              <a:rPr lang="en-US" altLang="zh-CN" dirty="0"/>
              <a:t>x</a:t>
            </a:r>
            <a:r>
              <a:rPr lang="zh-CN" altLang="en-US" dirty="0"/>
              <a:t>成为扩展节点结束</a:t>
            </a:r>
            <a:endParaRPr lang="en-US" altLang="zh-CN" dirty="0"/>
          </a:p>
          <a:p>
            <a:pPr lvl="2"/>
            <a:r>
              <a:rPr lang="zh-CN" altLang="en-US" dirty="0"/>
              <a:t>叶节点</a:t>
            </a:r>
            <a:r>
              <a:rPr lang="en-US" altLang="zh-CN" dirty="0"/>
              <a:t>x</a:t>
            </a:r>
            <a:r>
              <a:rPr lang="zh-CN" altLang="en-US" dirty="0"/>
              <a:t>的</a:t>
            </a:r>
            <a:r>
              <a:rPr lang="en-US" altLang="zh-CN" dirty="0"/>
              <a:t>bound(x)</a:t>
            </a:r>
            <a:r>
              <a:rPr lang="zh-CN" altLang="en-US" dirty="0"/>
              <a:t>等于拿走物品的总重量</a:t>
            </a:r>
            <a:endParaRPr lang="en-US" altLang="zh-CN" dirty="0"/>
          </a:p>
          <a:p>
            <a:pPr lvl="2"/>
            <a:r>
              <a:rPr lang="zh-CN" altLang="en-US" dirty="0"/>
              <a:t>堆中剩余节点及其子树的总重量不会超过</a:t>
            </a:r>
            <a:r>
              <a:rPr lang="en-US" altLang="zh-CN" dirty="0"/>
              <a:t>bound(x)</a:t>
            </a:r>
          </a:p>
          <a:p>
            <a:pPr lvl="1"/>
            <a:endParaRPr lang="zh-CN" altLang="en-US" dirty="0"/>
          </a:p>
          <a:p>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学习要点</a:t>
            </a:r>
          </a:p>
        </p:txBody>
      </p:sp>
      <p:sp>
        <p:nvSpPr>
          <p:cNvPr id="3" name="内容占位符 2"/>
          <p:cNvSpPr>
            <a:spLocks noGrp="1"/>
          </p:cNvSpPr>
          <p:nvPr>
            <p:ph idx="1"/>
          </p:nvPr>
        </p:nvSpPr>
        <p:spPr/>
        <p:txBody>
          <a:bodyPr/>
          <a:lstStyle/>
          <a:p>
            <a:r>
              <a:rPr lang="zh-CN" altLang="en-US" dirty="0"/>
              <a:t>分支限界法的算法框架</a:t>
            </a:r>
            <a:endParaRPr lang="en-US" altLang="zh-CN" dirty="0"/>
          </a:p>
          <a:p>
            <a:pPr lvl="1"/>
            <a:r>
              <a:rPr lang="zh-CN" altLang="en-US" dirty="0"/>
              <a:t>队列式（</a:t>
            </a:r>
            <a:r>
              <a:rPr lang="en-US" altLang="zh-CN" dirty="0"/>
              <a:t>FIFO</a:t>
            </a:r>
            <a:r>
              <a:rPr lang="zh-CN" altLang="en-US" dirty="0"/>
              <a:t>）分支限界法</a:t>
            </a:r>
            <a:endParaRPr lang="en-US" altLang="zh-CN" dirty="0"/>
          </a:p>
          <a:p>
            <a:pPr lvl="1"/>
            <a:r>
              <a:rPr lang="zh-CN" altLang="en-US" dirty="0"/>
              <a:t>优先队列式分支限界法</a:t>
            </a:r>
            <a:r>
              <a:rPr lang="en-US" altLang="zh-CN" dirty="0"/>
              <a:t>——</a:t>
            </a:r>
            <a:r>
              <a:rPr lang="zh-CN" altLang="en-US" dirty="0"/>
              <a:t>堆式分支限界法</a:t>
            </a:r>
            <a:endParaRPr lang="en-US" altLang="zh-CN" dirty="0"/>
          </a:p>
          <a:p>
            <a:r>
              <a:rPr lang="zh-CN" altLang="en-US" dirty="0"/>
              <a:t>应用分支限界法解决</a:t>
            </a:r>
            <a:endParaRPr lang="en-US" altLang="zh-CN" dirty="0"/>
          </a:p>
          <a:p>
            <a:pPr marL="800100" lvl="1" indent="-304800">
              <a:lnSpc>
                <a:spcPct val="140000"/>
              </a:lnSpc>
              <a:spcBef>
                <a:spcPct val="0"/>
              </a:spcBef>
              <a:buFont typeface="Symbol" pitchFamily="18" charset="2"/>
              <a:buChar char="·"/>
            </a:pPr>
            <a:r>
              <a:rPr lang="zh-CN" altLang="en-US" dirty="0"/>
              <a:t>单源最短路径问题</a:t>
            </a:r>
          </a:p>
          <a:p>
            <a:pPr marL="800100" lvl="1" indent="-304800">
              <a:lnSpc>
                <a:spcPct val="140000"/>
              </a:lnSpc>
              <a:spcBef>
                <a:spcPct val="0"/>
              </a:spcBef>
              <a:buFont typeface="Symbol" pitchFamily="18" charset="2"/>
              <a:buChar char="·"/>
            </a:pPr>
            <a:r>
              <a:rPr lang="zh-CN" altLang="en-US" dirty="0"/>
              <a:t>装载问题；</a:t>
            </a:r>
          </a:p>
          <a:p>
            <a:pPr marL="800100" lvl="1" indent="-304800">
              <a:lnSpc>
                <a:spcPct val="140000"/>
              </a:lnSpc>
              <a:spcBef>
                <a:spcPct val="0"/>
              </a:spcBef>
              <a:buFont typeface="Symbol" pitchFamily="18" charset="2"/>
              <a:buChar char="·"/>
            </a:pPr>
            <a:r>
              <a:rPr lang="en-US" altLang="zh-CN" dirty="0"/>
              <a:t>0-1</a:t>
            </a:r>
            <a:r>
              <a:rPr lang="zh-CN" altLang="en-US" dirty="0"/>
              <a:t>背包问题；</a:t>
            </a:r>
          </a:p>
          <a:p>
            <a:pPr marL="800100" lvl="1" indent="-304800">
              <a:lnSpc>
                <a:spcPct val="140000"/>
              </a:lnSpc>
              <a:spcBef>
                <a:spcPct val="0"/>
              </a:spcBef>
              <a:buFont typeface="Symbol" pitchFamily="18" charset="2"/>
              <a:buChar char="·"/>
            </a:pPr>
            <a:r>
              <a:rPr lang="zh-CN" altLang="en-US" dirty="0"/>
              <a:t>旅行售货员问题</a:t>
            </a:r>
          </a:p>
          <a:p>
            <a:pPr marL="800100" lvl="1" indent="-304800">
              <a:lnSpc>
                <a:spcPct val="140000"/>
              </a:lnSpc>
              <a:spcBef>
                <a:spcPct val="0"/>
              </a:spcBef>
              <a:buFont typeface="Symbol" pitchFamily="18" charset="2"/>
              <a:buChar char="·"/>
            </a:pPr>
            <a:r>
              <a:rPr lang="zh-CN" altLang="en-US" dirty="0"/>
              <a:t>批处理作业调度问题</a:t>
            </a:r>
          </a:p>
          <a:p>
            <a:pPr lvl="1"/>
            <a:endParaRPr lang="zh-CN" altLang="en-US" dirty="0"/>
          </a:p>
        </p:txBody>
      </p:sp>
      <p:sp>
        <p:nvSpPr>
          <p:cNvPr id="4" name="线形标注 2 3"/>
          <p:cNvSpPr/>
          <p:nvPr/>
        </p:nvSpPr>
        <p:spPr bwMode="auto">
          <a:xfrm>
            <a:off x="5796136" y="693984"/>
            <a:ext cx="2304256" cy="1222848"/>
          </a:xfrm>
          <a:prstGeom prst="borderCallout2">
            <a:avLst>
              <a:gd name="adj1" fmla="val 18750"/>
              <a:gd name="adj2" fmla="val -8333"/>
              <a:gd name="adj3" fmla="val 18750"/>
              <a:gd name="adj4" fmla="val -16667"/>
              <a:gd name="adj5" fmla="val 113543"/>
              <a:gd name="adj6" fmla="val -3064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itchFamily="18" charset="0"/>
                <a:ea typeface="宋体" charset="-122"/>
              </a:rPr>
              <a:t>活节点组织成一个队列，按照先进先出原则选择下一个节点为当前扩展节点。</a:t>
            </a:r>
          </a:p>
        </p:txBody>
      </p:sp>
      <p:sp>
        <p:nvSpPr>
          <p:cNvPr id="6" name="线形标注 2 5"/>
          <p:cNvSpPr/>
          <p:nvPr/>
        </p:nvSpPr>
        <p:spPr bwMode="auto">
          <a:xfrm>
            <a:off x="5796136" y="2996952"/>
            <a:ext cx="2304256" cy="1800200"/>
          </a:xfrm>
          <a:prstGeom prst="borderCallout2">
            <a:avLst>
              <a:gd name="adj1" fmla="val 18750"/>
              <a:gd name="adj2" fmla="val -8333"/>
              <a:gd name="adj3" fmla="val 18750"/>
              <a:gd name="adj4" fmla="val -16667"/>
              <a:gd name="adj5" fmla="val -13213"/>
              <a:gd name="adj6" fmla="val -3322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itchFamily="18" charset="0"/>
                <a:ea typeface="宋体" charset="-122"/>
              </a:rPr>
              <a:t>活节点组织成一个优先队列，按照优先队列中规定的节点优先级选择优先级最高的下一个节点为当前扩展节点</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装载问题</a:t>
            </a:r>
          </a:p>
        </p:txBody>
      </p:sp>
      <p:sp>
        <p:nvSpPr>
          <p:cNvPr id="3" name="内容占位符 2"/>
          <p:cNvSpPr>
            <a:spLocks noGrp="1"/>
          </p:cNvSpPr>
          <p:nvPr>
            <p:ph idx="1"/>
          </p:nvPr>
        </p:nvSpPr>
        <p:spPr/>
        <p:txBody>
          <a:bodyPr/>
          <a:lstStyle/>
          <a:p>
            <a:r>
              <a:rPr lang="zh-CN" altLang="en-US" dirty="0"/>
              <a:t>优先队列式分支限界法</a:t>
            </a:r>
            <a:endParaRPr lang="en-US" altLang="zh-CN" dirty="0"/>
          </a:p>
          <a:p>
            <a:endParaRPr lang="zh-CN" altLang="en-US" dirty="0"/>
          </a:p>
        </p:txBody>
      </p:sp>
      <p:sp>
        <p:nvSpPr>
          <p:cNvPr id="4" name="TextBox 3"/>
          <p:cNvSpPr txBox="1"/>
          <p:nvPr/>
        </p:nvSpPr>
        <p:spPr>
          <a:xfrm>
            <a:off x="5500694" y="928670"/>
            <a:ext cx="2643206" cy="830997"/>
          </a:xfrm>
          <a:prstGeom prst="rect">
            <a:avLst/>
          </a:prstGeom>
          <a:solidFill>
            <a:schemeClr val="accent6">
              <a:lumMod val="40000"/>
              <a:lumOff val="60000"/>
            </a:schemeClr>
          </a:solidFill>
        </p:spPr>
        <p:txBody>
          <a:bodyPr wrap="square" rtlCol="0">
            <a:spAutoFit/>
          </a:bodyPr>
          <a:lstStyle/>
          <a:p>
            <a:r>
              <a:rPr lang="en-US" altLang="zh-CN" sz="2400" dirty="0">
                <a:latin typeface="Times New Roman" pitchFamily="18" charset="0"/>
                <a:cs typeface="Times New Roman" pitchFamily="18" charset="0"/>
              </a:rPr>
              <a:t>w={16</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15}</a:t>
            </a:r>
          </a:p>
          <a:p>
            <a:r>
              <a:rPr lang="en-US" altLang="zh-CN" sz="2400" dirty="0">
                <a:latin typeface="Times New Roman" pitchFamily="18" charset="0"/>
                <a:cs typeface="Times New Roman" pitchFamily="18" charset="0"/>
              </a:rPr>
              <a:t>C</a:t>
            </a:r>
            <a:r>
              <a:rPr lang="en-US" altLang="zh-CN" sz="2400" baseline="-250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载重量</a:t>
            </a:r>
            <a:r>
              <a:rPr lang="en-US" altLang="zh-CN" sz="2400" dirty="0">
                <a:latin typeface="Times New Roman" pitchFamily="18" charset="0"/>
                <a:cs typeface="Times New Roman" pitchFamily="18" charset="0"/>
              </a:rPr>
              <a:t>30</a:t>
            </a:r>
          </a:p>
        </p:txBody>
      </p:sp>
      <p:pic>
        <p:nvPicPr>
          <p:cNvPr id="34818" name="Picture 2"/>
          <p:cNvPicPr>
            <a:picLocks noChangeAspect="1" noChangeArrowheads="1"/>
          </p:cNvPicPr>
          <p:nvPr/>
        </p:nvPicPr>
        <p:blipFill>
          <a:blip r:embed="rId2"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6" name="TextBox 5"/>
          <p:cNvSpPr txBox="1"/>
          <p:nvPr/>
        </p:nvSpPr>
        <p:spPr>
          <a:xfrm>
            <a:off x="7072330" y="2285992"/>
            <a:ext cx="1107996" cy="461665"/>
          </a:xfrm>
          <a:prstGeom prst="rect">
            <a:avLst/>
          </a:prstGeom>
          <a:solidFill>
            <a:srgbClr val="FFFF00"/>
          </a:solidFill>
        </p:spPr>
        <p:txBody>
          <a:bodyPr wrap="none" rtlCol="0">
            <a:spAutoFit/>
          </a:bodyPr>
          <a:lstStyle/>
          <a:p>
            <a:r>
              <a:rPr lang="zh-CN" altLang="en-US" sz="2400" b="1" dirty="0">
                <a:latin typeface="Times New Roman" pitchFamily="18" charset="0"/>
                <a:cs typeface="Times New Roman" pitchFamily="18" charset="0"/>
              </a:rPr>
              <a:t>最大堆</a:t>
            </a:r>
          </a:p>
        </p:txBody>
      </p:sp>
      <p:pic>
        <p:nvPicPr>
          <p:cNvPr id="34819" name="Picture 3"/>
          <p:cNvPicPr>
            <a:picLocks noChangeAspect="1" noChangeArrowheads="1"/>
          </p:cNvPicPr>
          <p:nvPr/>
        </p:nvPicPr>
        <p:blipFill>
          <a:blip r:embed="rId3"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8" name="TextBox 7"/>
          <p:cNvSpPr txBox="1"/>
          <p:nvPr/>
        </p:nvSpPr>
        <p:spPr>
          <a:xfrm>
            <a:off x="7215206" y="3000372"/>
            <a:ext cx="1010213"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{A, B}</a:t>
            </a:r>
            <a:endParaRPr lang="zh-CN" altLang="en-US" sz="2400" b="1" dirty="0">
              <a:latin typeface="Times New Roman" pitchFamily="18" charset="0"/>
              <a:cs typeface="Times New Roman" pitchFamily="18" charset="0"/>
            </a:endParaRPr>
          </a:p>
        </p:txBody>
      </p:sp>
      <p:pic>
        <p:nvPicPr>
          <p:cNvPr id="34820" name="Picture 4"/>
          <p:cNvPicPr>
            <a:picLocks noChangeAspect="1" noChangeArrowheads="1"/>
          </p:cNvPicPr>
          <p:nvPr/>
        </p:nvPicPr>
        <p:blipFill>
          <a:blip r:embed="rId4" cstate="print"/>
          <a:srcRect/>
          <a:stretch>
            <a:fillRect/>
          </a:stretch>
        </p:blipFill>
        <p:spPr bwMode="auto">
          <a:xfrm>
            <a:off x="357158" y="2571744"/>
            <a:ext cx="6534150" cy="3448050"/>
          </a:xfrm>
          <a:prstGeom prst="rect">
            <a:avLst/>
          </a:prstGeom>
          <a:noFill/>
          <a:ln w="9525">
            <a:noFill/>
            <a:miter lim="800000"/>
            <a:headEnd/>
            <a:tailEnd/>
          </a:ln>
          <a:effectLst/>
        </p:spPr>
      </p:pic>
      <p:pic>
        <p:nvPicPr>
          <p:cNvPr id="34821" name="Picture 5"/>
          <p:cNvPicPr>
            <a:picLocks noChangeAspect="1" noChangeArrowheads="1"/>
          </p:cNvPicPr>
          <p:nvPr/>
        </p:nvPicPr>
        <p:blipFill>
          <a:blip r:embed="rId5"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12" name="TextBox 11"/>
          <p:cNvSpPr txBox="1"/>
          <p:nvPr/>
        </p:nvSpPr>
        <p:spPr>
          <a:xfrm>
            <a:off x="7215206" y="3000372"/>
            <a:ext cx="1010213"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{D, B}</a:t>
            </a:r>
            <a:endParaRPr lang="zh-CN" altLang="en-US" sz="2400" b="1" dirty="0">
              <a:latin typeface="Times New Roman" pitchFamily="18" charset="0"/>
              <a:cs typeface="Times New Roman" pitchFamily="18" charset="0"/>
            </a:endParaRPr>
          </a:p>
        </p:txBody>
      </p:sp>
      <p:pic>
        <p:nvPicPr>
          <p:cNvPr id="34822" name="Picture 6"/>
          <p:cNvPicPr>
            <a:picLocks noChangeAspect="1" noChangeArrowheads="1"/>
          </p:cNvPicPr>
          <p:nvPr/>
        </p:nvPicPr>
        <p:blipFill>
          <a:blip r:embed="rId6"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14" name="TextBox 13"/>
          <p:cNvSpPr txBox="1"/>
          <p:nvPr/>
        </p:nvSpPr>
        <p:spPr>
          <a:xfrm>
            <a:off x="7215206" y="3000372"/>
            <a:ext cx="941283"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{B, J}</a:t>
            </a:r>
            <a:endParaRPr lang="zh-CN" altLang="en-US" sz="2400" b="1" dirty="0">
              <a:latin typeface="Times New Roman" pitchFamily="18" charset="0"/>
              <a:cs typeface="Times New Roman" pitchFamily="18" charset="0"/>
            </a:endParaRPr>
          </a:p>
        </p:txBody>
      </p:sp>
      <p:pic>
        <p:nvPicPr>
          <p:cNvPr id="34823" name="Picture 7"/>
          <p:cNvPicPr>
            <a:picLocks noChangeAspect="1" noChangeArrowheads="1"/>
          </p:cNvPicPr>
          <p:nvPr/>
        </p:nvPicPr>
        <p:blipFill>
          <a:blip r:embed="rId7"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16" name="TextBox 15"/>
          <p:cNvSpPr txBox="1"/>
          <p:nvPr/>
        </p:nvSpPr>
        <p:spPr>
          <a:xfrm>
            <a:off x="7072330" y="3000372"/>
            <a:ext cx="1282723"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{E, J, F}</a:t>
            </a:r>
            <a:endParaRPr lang="zh-CN" altLang="en-US" sz="2400" b="1" dirty="0">
              <a:latin typeface="Times New Roman" pitchFamily="18" charset="0"/>
              <a:cs typeface="Times New Roman" pitchFamily="18" charset="0"/>
            </a:endParaRPr>
          </a:p>
        </p:txBody>
      </p:sp>
      <p:pic>
        <p:nvPicPr>
          <p:cNvPr id="34824" name="Picture 8"/>
          <p:cNvPicPr>
            <a:picLocks noChangeAspect="1" noChangeArrowheads="1"/>
          </p:cNvPicPr>
          <p:nvPr/>
        </p:nvPicPr>
        <p:blipFill>
          <a:blip r:embed="rId8" cstate="print"/>
          <a:srcRect/>
          <a:stretch>
            <a:fillRect/>
          </a:stretch>
        </p:blipFill>
        <p:spPr bwMode="auto">
          <a:xfrm>
            <a:off x="357158" y="2571744"/>
            <a:ext cx="6534150" cy="3448050"/>
          </a:xfrm>
          <a:prstGeom prst="rect">
            <a:avLst/>
          </a:prstGeom>
          <a:noFill/>
          <a:ln w="9525">
            <a:noFill/>
            <a:miter lim="800000"/>
            <a:headEnd/>
            <a:tailEnd/>
          </a:ln>
          <a:effectLst/>
        </p:spPr>
      </p:pic>
      <p:sp>
        <p:nvSpPr>
          <p:cNvPr id="18" name="TextBox 17"/>
          <p:cNvSpPr txBox="1"/>
          <p:nvPr/>
        </p:nvSpPr>
        <p:spPr>
          <a:xfrm>
            <a:off x="6929454" y="3000372"/>
            <a:ext cx="1647182"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{K, J, F, L}</a:t>
            </a:r>
            <a:endParaRPr lang="zh-CN" altLang="en-US" sz="2400" b="1" dirty="0">
              <a:latin typeface="Times New Roman" pitchFamily="18" charset="0"/>
              <a:cs typeface="Times New Roman" pitchFamily="18" charset="0"/>
            </a:endParaRPr>
          </a:p>
        </p:txBody>
      </p:sp>
      <p:sp>
        <p:nvSpPr>
          <p:cNvPr id="19" name="TextBox 18"/>
          <p:cNvSpPr txBox="1"/>
          <p:nvPr/>
        </p:nvSpPr>
        <p:spPr>
          <a:xfrm>
            <a:off x="6500794" y="3929066"/>
            <a:ext cx="2643206" cy="830997"/>
          </a:xfrm>
          <a:prstGeom prst="rect">
            <a:avLst/>
          </a:prstGeom>
          <a:solidFill>
            <a:schemeClr val="accent6">
              <a:lumMod val="40000"/>
              <a:lumOff val="60000"/>
            </a:schemeClr>
          </a:solidFill>
        </p:spPr>
        <p:txBody>
          <a:bodyPr wrap="squar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rPr>
              <a:t>K (0, 1, 1)</a:t>
            </a:r>
          </a:p>
          <a:p>
            <a:r>
              <a:rPr lang="zh-CN" altLang="en-US" sz="2400" dirty="0">
                <a:latin typeface="Times New Roman" pitchFamily="18" charset="0"/>
                <a:cs typeface="Times New Roman" pitchFamily="18" charset="0"/>
              </a:rPr>
              <a:t>总重量：</a:t>
            </a:r>
            <a:r>
              <a:rPr lang="en-US" altLang="zh-CN" sz="2400" dirty="0">
                <a:latin typeface="Times New Roman" pitchFamily="18" charset="0"/>
                <a:cs typeface="Times New Roman" pitchFamily="18" charset="0"/>
              </a:rPr>
              <a:t>30</a:t>
            </a:r>
          </a:p>
        </p:txBody>
      </p:sp>
      <p:sp>
        <p:nvSpPr>
          <p:cNvPr id="5" name="矩形 4"/>
          <p:cNvSpPr/>
          <p:nvPr/>
        </p:nvSpPr>
        <p:spPr>
          <a:xfrm>
            <a:off x="4994929" y="1877518"/>
            <a:ext cx="2044149" cy="369332"/>
          </a:xfrm>
          <a:prstGeom prst="rect">
            <a:avLst/>
          </a:prstGeom>
        </p:spPr>
        <p:txBody>
          <a:bodyPr wrap="none">
            <a:spAutoFit/>
          </a:bodyPr>
          <a:lstStyle/>
          <a:p>
            <a:pPr lvl="1"/>
            <a:r>
              <a:rPr lang="en-US" altLang="zh-CN" b="1" dirty="0">
                <a:solidFill>
                  <a:schemeClr val="accent6"/>
                </a:solidFill>
              </a:rPr>
              <a:t>bound(v)</a:t>
            </a:r>
            <a:r>
              <a:rPr lang="en-US" altLang="zh-CN" dirty="0"/>
              <a:t>=</a:t>
            </a:r>
            <a:r>
              <a:rPr lang="en-US" altLang="zh-CN" dirty="0" err="1"/>
              <a:t>p+r</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81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48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481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482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48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482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48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34822"/>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48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34823"/>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348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4" grpId="0" animBg="1"/>
      <p:bldP spid="14" grpId="1" animBg="1"/>
      <p:bldP spid="16" grpId="0" animBg="1"/>
      <p:bldP spid="16" grpId="1"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zh-CN" altLang="en-US" dirty="0">
                <a:latin typeface="华文新魏" pitchFamily="2" charset="-122"/>
                <a:ea typeface="华文新魏" pitchFamily="2" charset="-122"/>
              </a:rPr>
              <a:t>旅行商问题</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zh-CN" altLang="en-US" dirty="0"/>
              <a:t>完全无向带权图</a:t>
            </a:r>
            <a:r>
              <a:rPr lang="en-US" altLang="zh-CN" dirty="0"/>
              <a:t>G=(V, E)</a:t>
            </a:r>
          </a:p>
          <a:p>
            <a:pPr lvl="2"/>
            <a:r>
              <a:rPr lang="en-US" altLang="zh-CN" dirty="0"/>
              <a:t>|V|=n, |E|=m</a:t>
            </a:r>
          </a:p>
          <a:p>
            <a:pPr lvl="2"/>
            <a:r>
              <a:rPr lang="zh-CN" altLang="en-US" dirty="0"/>
              <a:t>对于</a:t>
            </a:r>
            <a:r>
              <a:rPr lang="en-US" altLang="zh-CN" dirty="0"/>
              <a:t>E</a:t>
            </a:r>
            <a:r>
              <a:rPr lang="zh-CN" altLang="en-US" dirty="0"/>
              <a:t>中的某条边</a:t>
            </a:r>
            <a:r>
              <a:rPr lang="en-US" altLang="zh-CN" dirty="0"/>
              <a:t>e</a:t>
            </a:r>
            <a:r>
              <a:rPr lang="zh-CN" altLang="en-US" dirty="0"/>
              <a:t>，其长度为</a:t>
            </a:r>
            <a:r>
              <a:rPr lang="en-US" altLang="zh-CN" dirty="0"/>
              <a:t>c(e)</a:t>
            </a:r>
          </a:p>
          <a:p>
            <a:r>
              <a:rPr lang="zh-CN" altLang="en-US" dirty="0"/>
              <a:t>输出</a:t>
            </a:r>
            <a:endParaRPr lang="en-US" altLang="zh-CN" dirty="0"/>
          </a:p>
          <a:p>
            <a:pPr lvl="1"/>
            <a:r>
              <a:rPr lang="zh-CN" altLang="en-US" dirty="0"/>
              <a:t>最短的</a:t>
            </a:r>
            <a:r>
              <a:rPr lang="zh-CN" altLang="en-US" b="1" dirty="0">
                <a:solidFill>
                  <a:schemeClr val="accent2"/>
                </a:solidFill>
              </a:rPr>
              <a:t>哈密尔顿回路</a:t>
            </a:r>
            <a:endParaRPr lang="en-US" altLang="zh-CN" b="1" dirty="0">
              <a:solidFill>
                <a:schemeClr val="accent2"/>
              </a:solidFill>
            </a:endParaRPr>
          </a:p>
          <a:p>
            <a:pPr lvl="2"/>
            <a:r>
              <a:rPr lang="zh-CN" altLang="en-US" dirty="0"/>
              <a:t>经过每个节点一次且仅一次的回路</a:t>
            </a:r>
          </a:p>
        </p:txBody>
      </p:sp>
      <p:sp>
        <p:nvSpPr>
          <p:cNvPr id="4" name="TextBox 3"/>
          <p:cNvSpPr txBox="1"/>
          <p:nvPr/>
        </p:nvSpPr>
        <p:spPr>
          <a:xfrm>
            <a:off x="1785918" y="4714884"/>
            <a:ext cx="4071966" cy="1384995"/>
          </a:xfrm>
          <a:prstGeom prst="rect">
            <a:avLst/>
          </a:prstGeom>
          <a:solidFill>
            <a:schemeClr val="accent6">
              <a:lumMod val="40000"/>
              <a:lumOff val="60000"/>
            </a:schemeClr>
          </a:solidFill>
        </p:spPr>
        <p:txBody>
          <a:bodyPr wrap="square" rtlCol="0">
            <a:spAutoFit/>
          </a:bodyPr>
          <a:lstStyle/>
          <a:p>
            <a:pPr algn="ctr"/>
            <a:endParaRPr lang="en-US" altLang="zh-CN" sz="2800" dirty="0">
              <a:latin typeface="Times New Roman" pitchFamily="18" charset="0"/>
              <a:cs typeface="Times New Roman" pitchFamily="18" charset="0"/>
            </a:endParaRPr>
          </a:p>
          <a:p>
            <a:pPr algn="ctr"/>
            <a:r>
              <a:rPr lang="en-US" altLang="zh-CN" sz="2800" dirty="0">
                <a:latin typeface="Times New Roman" pitchFamily="18" charset="0"/>
                <a:cs typeface="Times New Roman" pitchFamily="18" charset="0"/>
              </a:rPr>
              <a:t>NP</a:t>
            </a:r>
            <a:r>
              <a:rPr lang="zh-CN" altLang="en-US" sz="2800" dirty="0">
                <a:latin typeface="Times New Roman" pitchFamily="18" charset="0"/>
                <a:cs typeface="Times New Roman" pitchFamily="18" charset="0"/>
              </a:rPr>
              <a:t>难问题</a:t>
            </a:r>
            <a:endParaRPr lang="en-US" altLang="zh-CN" sz="2800" dirty="0">
              <a:latin typeface="Times New Roman" pitchFamily="18" charset="0"/>
              <a:cs typeface="Times New Roman" pitchFamily="18" charset="0"/>
            </a:endParaRPr>
          </a:p>
          <a:p>
            <a:pPr algn="ctr"/>
            <a:endParaRPr lang="zh-CN" alt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解空间树</a:t>
            </a:r>
          </a:p>
        </p:txBody>
      </p:sp>
      <p:pic>
        <p:nvPicPr>
          <p:cNvPr id="44034" name="Picture 2"/>
          <p:cNvPicPr>
            <a:picLocks noChangeAspect="1" noChangeArrowheads="1"/>
          </p:cNvPicPr>
          <p:nvPr/>
        </p:nvPicPr>
        <p:blipFill>
          <a:blip r:embed="rId2" cstate="print"/>
          <a:srcRect/>
          <a:stretch>
            <a:fillRect/>
          </a:stretch>
        </p:blipFill>
        <p:spPr bwMode="auto">
          <a:xfrm>
            <a:off x="285720" y="1857364"/>
            <a:ext cx="4929222" cy="4514527"/>
          </a:xfrm>
          <a:prstGeom prst="rect">
            <a:avLst/>
          </a:prstGeom>
          <a:noFill/>
          <a:ln w="9525">
            <a:noFill/>
            <a:miter lim="800000"/>
            <a:headEnd/>
            <a:tailEnd/>
          </a:ln>
          <a:effectLst/>
        </p:spPr>
      </p:pic>
      <p:grpSp>
        <p:nvGrpSpPr>
          <p:cNvPr id="5" name="Group 21"/>
          <p:cNvGrpSpPr>
            <a:grpSpLocks/>
          </p:cNvGrpSpPr>
          <p:nvPr/>
        </p:nvGrpSpPr>
        <p:grpSpPr bwMode="auto">
          <a:xfrm>
            <a:off x="5143504" y="500042"/>
            <a:ext cx="3022600" cy="2443163"/>
            <a:chOff x="3717" y="864"/>
            <a:chExt cx="1904" cy="1539"/>
          </a:xfrm>
        </p:grpSpPr>
        <p:sp>
          <p:nvSpPr>
            <p:cNvPr id="6" name="Oval 22"/>
            <p:cNvSpPr>
              <a:spLocks noChangeArrowheads="1"/>
            </p:cNvSpPr>
            <p:nvPr/>
          </p:nvSpPr>
          <p:spPr bwMode="auto">
            <a:xfrm>
              <a:off x="3717" y="873"/>
              <a:ext cx="433"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a</a:t>
              </a:r>
            </a:p>
          </p:txBody>
        </p:sp>
        <p:sp>
          <p:nvSpPr>
            <p:cNvPr id="7" name="Oval 23"/>
            <p:cNvSpPr>
              <a:spLocks noChangeArrowheads="1"/>
            </p:cNvSpPr>
            <p:nvPr/>
          </p:nvSpPr>
          <p:spPr bwMode="auto">
            <a:xfrm>
              <a:off x="3717" y="1872"/>
              <a:ext cx="372"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b</a:t>
              </a:r>
            </a:p>
          </p:txBody>
        </p:sp>
        <p:sp>
          <p:nvSpPr>
            <p:cNvPr id="8" name="Oval 24"/>
            <p:cNvSpPr>
              <a:spLocks noChangeArrowheads="1"/>
            </p:cNvSpPr>
            <p:nvPr/>
          </p:nvSpPr>
          <p:spPr bwMode="auto">
            <a:xfrm>
              <a:off x="5162" y="1872"/>
              <a:ext cx="459"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c</a:t>
              </a:r>
            </a:p>
          </p:txBody>
        </p:sp>
        <p:sp>
          <p:nvSpPr>
            <p:cNvPr id="9" name="Oval 25"/>
            <p:cNvSpPr>
              <a:spLocks noChangeArrowheads="1"/>
            </p:cNvSpPr>
            <p:nvPr/>
          </p:nvSpPr>
          <p:spPr bwMode="auto">
            <a:xfrm>
              <a:off x="5040" y="875"/>
              <a:ext cx="454"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d</a:t>
              </a:r>
            </a:p>
          </p:txBody>
        </p:sp>
        <p:sp>
          <p:nvSpPr>
            <p:cNvPr id="10"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6"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30</a:t>
              </a:r>
            </a:p>
          </p:txBody>
        </p:sp>
        <p:sp>
          <p:nvSpPr>
            <p:cNvPr id="17"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8"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9"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5</a:t>
              </a:r>
            </a:p>
          </p:txBody>
        </p:sp>
        <p:sp>
          <p:nvSpPr>
            <p:cNvPr id="20"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21"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en-US" altLang="zh-CN" dirty="0"/>
              <a:t>FIFO</a:t>
            </a:r>
            <a:r>
              <a:rPr lang="zh-CN" altLang="en-US" dirty="0"/>
              <a:t>队列式分支限界法</a:t>
            </a:r>
          </a:p>
        </p:txBody>
      </p:sp>
      <p:grpSp>
        <p:nvGrpSpPr>
          <p:cNvPr id="4" name="Group 21"/>
          <p:cNvGrpSpPr>
            <a:grpSpLocks/>
          </p:cNvGrpSpPr>
          <p:nvPr/>
        </p:nvGrpSpPr>
        <p:grpSpPr bwMode="auto">
          <a:xfrm>
            <a:off x="5429256" y="285728"/>
            <a:ext cx="2786082" cy="2357454"/>
            <a:chOff x="3717" y="864"/>
            <a:chExt cx="1904" cy="1539"/>
          </a:xfrm>
        </p:grpSpPr>
        <p:sp>
          <p:nvSpPr>
            <p:cNvPr id="5" name="Oval 22"/>
            <p:cNvSpPr>
              <a:spLocks noChangeArrowheads="1"/>
            </p:cNvSpPr>
            <p:nvPr/>
          </p:nvSpPr>
          <p:spPr bwMode="auto">
            <a:xfrm>
              <a:off x="3717" y="873"/>
              <a:ext cx="433"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a</a:t>
              </a:r>
            </a:p>
          </p:txBody>
        </p:sp>
        <p:sp>
          <p:nvSpPr>
            <p:cNvPr id="6" name="Oval 23"/>
            <p:cNvSpPr>
              <a:spLocks noChangeArrowheads="1"/>
            </p:cNvSpPr>
            <p:nvPr/>
          </p:nvSpPr>
          <p:spPr bwMode="auto">
            <a:xfrm>
              <a:off x="3717" y="1872"/>
              <a:ext cx="372"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b</a:t>
              </a:r>
            </a:p>
          </p:txBody>
        </p:sp>
        <p:sp>
          <p:nvSpPr>
            <p:cNvPr id="7" name="Oval 24"/>
            <p:cNvSpPr>
              <a:spLocks noChangeArrowheads="1"/>
            </p:cNvSpPr>
            <p:nvPr/>
          </p:nvSpPr>
          <p:spPr bwMode="auto">
            <a:xfrm>
              <a:off x="5162" y="1872"/>
              <a:ext cx="459"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c</a:t>
              </a:r>
            </a:p>
          </p:txBody>
        </p:sp>
        <p:sp>
          <p:nvSpPr>
            <p:cNvPr id="8" name="Oval 25"/>
            <p:cNvSpPr>
              <a:spLocks noChangeArrowheads="1"/>
            </p:cNvSpPr>
            <p:nvPr/>
          </p:nvSpPr>
          <p:spPr bwMode="auto">
            <a:xfrm>
              <a:off x="5040" y="875"/>
              <a:ext cx="454"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d</a:t>
              </a:r>
            </a:p>
          </p:txBody>
        </p:sp>
        <p:sp>
          <p:nvSpPr>
            <p:cNvPr id="9"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0"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30</a:t>
              </a:r>
            </a:p>
          </p:txBody>
        </p:sp>
        <p:sp>
          <p:nvSpPr>
            <p:cNvPr id="16"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7"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8"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5</a:t>
              </a:r>
            </a:p>
          </p:txBody>
        </p:sp>
        <p:sp>
          <p:nvSpPr>
            <p:cNvPr id="19"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4</a:t>
              </a:r>
            </a:p>
          </p:txBody>
        </p:sp>
        <p:sp>
          <p:nvSpPr>
            <p:cNvPr id="20"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pic>
        <p:nvPicPr>
          <p:cNvPr id="43014" name="Picture 6"/>
          <p:cNvPicPr>
            <a:picLocks noChangeAspect="1" noChangeArrowheads="1"/>
          </p:cNvPicPr>
          <p:nvPr/>
        </p:nvPicPr>
        <p:blipFill>
          <a:blip r:embed="rId2" cstate="print"/>
          <a:srcRect/>
          <a:stretch>
            <a:fillRect/>
          </a:stretch>
        </p:blipFill>
        <p:spPr bwMode="auto">
          <a:xfrm>
            <a:off x="428596" y="1928802"/>
            <a:ext cx="4981575" cy="4562475"/>
          </a:xfrm>
          <a:prstGeom prst="rect">
            <a:avLst/>
          </a:prstGeom>
          <a:noFill/>
          <a:ln w="9525">
            <a:noFill/>
            <a:miter lim="800000"/>
            <a:headEnd/>
            <a:tailEnd/>
          </a:ln>
          <a:effectLst/>
        </p:spPr>
      </p:pic>
      <p:pic>
        <p:nvPicPr>
          <p:cNvPr id="43015" name="Picture 7"/>
          <p:cNvPicPr>
            <a:picLocks noChangeAspect="1" noChangeArrowheads="1"/>
          </p:cNvPicPr>
          <p:nvPr/>
        </p:nvPicPr>
        <p:blipFill>
          <a:blip r:embed="rId3" cstate="print"/>
          <a:srcRect/>
          <a:stretch>
            <a:fillRect/>
          </a:stretch>
        </p:blipFill>
        <p:spPr bwMode="auto">
          <a:xfrm>
            <a:off x="428596" y="1928802"/>
            <a:ext cx="4981575" cy="4562475"/>
          </a:xfrm>
          <a:prstGeom prst="rect">
            <a:avLst/>
          </a:prstGeom>
          <a:noFill/>
          <a:ln w="9525">
            <a:noFill/>
            <a:miter lim="800000"/>
            <a:headEnd/>
            <a:tailEnd/>
          </a:ln>
          <a:effectLst/>
        </p:spPr>
      </p:pic>
      <p:pic>
        <p:nvPicPr>
          <p:cNvPr id="43017" name="Picture 9"/>
          <p:cNvPicPr>
            <a:picLocks noChangeAspect="1" noChangeArrowheads="1"/>
          </p:cNvPicPr>
          <p:nvPr/>
        </p:nvPicPr>
        <p:blipFill>
          <a:blip r:embed="rId4" cstate="print"/>
          <a:srcRect/>
          <a:stretch>
            <a:fillRect/>
          </a:stretch>
        </p:blipFill>
        <p:spPr bwMode="auto">
          <a:xfrm>
            <a:off x="428596" y="1928802"/>
            <a:ext cx="4981575" cy="4562475"/>
          </a:xfrm>
          <a:prstGeom prst="rect">
            <a:avLst/>
          </a:prstGeom>
          <a:noFill/>
          <a:ln w="9525">
            <a:noFill/>
            <a:miter lim="800000"/>
            <a:headEnd/>
            <a:tailEnd/>
          </a:ln>
          <a:effectLst/>
        </p:spPr>
      </p:pic>
      <p:pic>
        <p:nvPicPr>
          <p:cNvPr id="43018" name="Picture 10"/>
          <p:cNvPicPr>
            <a:picLocks noChangeAspect="1" noChangeArrowheads="1"/>
          </p:cNvPicPr>
          <p:nvPr/>
        </p:nvPicPr>
        <p:blipFill>
          <a:blip r:embed="rId5" cstate="print"/>
          <a:srcRect/>
          <a:stretch>
            <a:fillRect/>
          </a:stretch>
        </p:blipFill>
        <p:spPr bwMode="auto">
          <a:xfrm>
            <a:off x="428596" y="1928802"/>
            <a:ext cx="4991100" cy="4562475"/>
          </a:xfrm>
          <a:prstGeom prst="rect">
            <a:avLst/>
          </a:prstGeom>
          <a:noFill/>
          <a:ln w="9525">
            <a:noFill/>
            <a:miter lim="800000"/>
            <a:headEnd/>
            <a:tailEnd/>
          </a:ln>
          <a:effectLst/>
        </p:spPr>
      </p:pic>
      <p:pic>
        <p:nvPicPr>
          <p:cNvPr id="43019" name="Picture 11"/>
          <p:cNvPicPr>
            <a:picLocks noChangeAspect="1" noChangeArrowheads="1"/>
          </p:cNvPicPr>
          <p:nvPr/>
        </p:nvPicPr>
        <p:blipFill>
          <a:blip r:embed="rId6" cstate="print"/>
          <a:srcRect/>
          <a:stretch>
            <a:fillRect/>
          </a:stretch>
        </p:blipFill>
        <p:spPr bwMode="auto">
          <a:xfrm>
            <a:off x="428596" y="1928802"/>
            <a:ext cx="4991100" cy="4562475"/>
          </a:xfrm>
          <a:prstGeom prst="rect">
            <a:avLst/>
          </a:prstGeom>
          <a:noFill/>
          <a:ln w="9525">
            <a:noFill/>
            <a:miter lim="800000"/>
            <a:headEnd/>
            <a:tailEnd/>
          </a:ln>
          <a:effectLst/>
        </p:spPr>
      </p:pic>
      <p:pic>
        <p:nvPicPr>
          <p:cNvPr id="43020" name="Picture 12"/>
          <p:cNvPicPr>
            <a:picLocks noChangeAspect="1" noChangeArrowheads="1"/>
          </p:cNvPicPr>
          <p:nvPr/>
        </p:nvPicPr>
        <p:blipFill>
          <a:blip r:embed="rId7" cstate="print"/>
          <a:srcRect/>
          <a:stretch>
            <a:fillRect/>
          </a:stretch>
        </p:blipFill>
        <p:spPr bwMode="auto">
          <a:xfrm>
            <a:off x="428596" y="1928802"/>
            <a:ext cx="4991100" cy="45624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0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30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301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30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301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30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30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30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301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堆式分支限界法</a:t>
            </a:r>
            <a:r>
              <a:rPr lang="en-US" altLang="zh-CN" dirty="0"/>
              <a:t>1</a:t>
            </a:r>
          </a:p>
          <a:p>
            <a:pPr lvl="1"/>
            <a:r>
              <a:rPr lang="zh-CN" altLang="en-US" dirty="0"/>
              <a:t>优先级测度：当前路径长度（最小堆）</a:t>
            </a:r>
            <a:endParaRPr lang="en-US" altLang="zh-CN" dirty="0"/>
          </a:p>
          <a:p>
            <a:pPr lvl="1"/>
            <a:r>
              <a:rPr lang="en-US" altLang="zh-CN" dirty="0" err="1"/>
              <a:t>bestp</a:t>
            </a:r>
            <a:r>
              <a:rPr lang="zh-CN" altLang="en-US" dirty="0"/>
              <a:t>：当前最优解</a:t>
            </a:r>
            <a:endParaRPr lang="en-US" altLang="zh-CN" dirty="0"/>
          </a:p>
          <a:p>
            <a:pPr lvl="1"/>
            <a:r>
              <a:rPr lang="zh-CN" altLang="en-US" dirty="0"/>
              <a:t>剪去当前代价大于等于</a:t>
            </a:r>
            <a:r>
              <a:rPr lang="en-US" altLang="zh-CN" dirty="0" err="1"/>
              <a:t>bestp</a:t>
            </a:r>
            <a:r>
              <a:rPr lang="zh-CN" altLang="en-US" dirty="0"/>
              <a:t>的节点及其子树</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堆式分支限界法</a:t>
            </a:r>
            <a:r>
              <a:rPr lang="en-US" altLang="zh-CN" dirty="0"/>
              <a:t>1</a:t>
            </a:r>
            <a:endParaRPr lang="zh-CN" altLang="en-US" dirty="0"/>
          </a:p>
        </p:txBody>
      </p:sp>
      <p:grpSp>
        <p:nvGrpSpPr>
          <p:cNvPr id="4" name="Group 21"/>
          <p:cNvGrpSpPr>
            <a:grpSpLocks/>
          </p:cNvGrpSpPr>
          <p:nvPr/>
        </p:nvGrpSpPr>
        <p:grpSpPr bwMode="auto">
          <a:xfrm>
            <a:off x="5715008" y="142852"/>
            <a:ext cx="1928826" cy="1714511"/>
            <a:chOff x="3717" y="864"/>
            <a:chExt cx="1904" cy="1539"/>
          </a:xfrm>
        </p:grpSpPr>
        <p:sp>
          <p:nvSpPr>
            <p:cNvPr id="5" name="Oval 22"/>
            <p:cNvSpPr>
              <a:spLocks noChangeArrowheads="1"/>
            </p:cNvSpPr>
            <p:nvPr/>
          </p:nvSpPr>
          <p:spPr bwMode="auto">
            <a:xfrm>
              <a:off x="3717" y="873"/>
              <a:ext cx="433"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a</a:t>
              </a:r>
            </a:p>
          </p:txBody>
        </p:sp>
        <p:sp>
          <p:nvSpPr>
            <p:cNvPr id="6" name="Oval 23"/>
            <p:cNvSpPr>
              <a:spLocks noChangeArrowheads="1"/>
            </p:cNvSpPr>
            <p:nvPr/>
          </p:nvSpPr>
          <p:spPr bwMode="auto">
            <a:xfrm>
              <a:off x="3717" y="1872"/>
              <a:ext cx="372"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b</a:t>
              </a:r>
            </a:p>
          </p:txBody>
        </p:sp>
        <p:sp>
          <p:nvSpPr>
            <p:cNvPr id="7" name="Oval 24"/>
            <p:cNvSpPr>
              <a:spLocks noChangeArrowheads="1"/>
            </p:cNvSpPr>
            <p:nvPr/>
          </p:nvSpPr>
          <p:spPr bwMode="auto">
            <a:xfrm>
              <a:off x="5162" y="1872"/>
              <a:ext cx="459"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c</a:t>
              </a:r>
            </a:p>
          </p:txBody>
        </p:sp>
        <p:sp>
          <p:nvSpPr>
            <p:cNvPr id="8" name="Oval 25"/>
            <p:cNvSpPr>
              <a:spLocks noChangeArrowheads="1"/>
            </p:cNvSpPr>
            <p:nvPr/>
          </p:nvSpPr>
          <p:spPr bwMode="auto">
            <a:xfrm>
              <a:off x="5040" y="875"/>
              <a:ext cx="454"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d</a:t>
              </a:r>
            </a:p>
          </p:txBody>
        </p:sp>
        <p:sp>
          <p:nvSpPr>
            <p:cNvPr id="9"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0"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30</a:t>
              </a:r>
            </a:p>
          </p:txBody>
        </p:sp>
        <p:sp>
          <p:nvSpPr>
            <p:cNvPr id="16"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7"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8"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5</a:t>
              </a:r>
            </a:p>
          </p:txBody>
        </p:sp>
        <p:sp>
          <p:nvSpPr>
            <p:cNvPr id="19"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20"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pic>
        <p:nvPicPr>
          <p:cNvPr id="45058" name="Picture 2"/>
          <p:cNvPicPr>
            <a:picLocks noChangeAspect="1" noChangeArrowheads="1"/>
          </p:cNvPicPr>
          <p:nvPr/>
        </p:nvPicPr>
        <p:blipFill>
          <a:blip r:embed="rId2"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59" name="Picture 3"/>
          <p:cNvPicPr>
            <a:picLocks noChangeAspect="1" noChangeArrowheads="1"/>
          </p:cNvPicPr>
          <p:nvPr/>
        </p:nvPicPr>
        <p:blipFill>
          <a:blip r:embed="rId2"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60" name="Picture 4"/>
          <p:cNvPicPr>
            <a:picLocks noChangeAspect="1" noChangeArrowheads="1"/>
          </p:cNvPicPr>
          <p:nvPr/>
        </p:nvPicPr>
        <p:blipFill>
          <a:blip r:embed="rId3"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61" name="Picture 5"/>
          <p:cNvPicPr>
            <a:picLocks noChangeAspect="1" noChangeArrowheads="1"/>
          </p:cNvPicPr>
          <p:nvPr/>
        </p:nvPicPr>
        <p:blipFill>
          <a:blip r:embed="rId4"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62" name="Picture 6"/>
          <p:cNvPicPr>
            <a:picLocks noChangeAspect="1" noChangeArrowheads="1"/>
          </p:cNvPicPr>
          <p:nvPr/>
        </p:nvPicPr>
        <p:blipFill>
          <a:blip r:embed="rId5"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63" name="Picture 7"/>
          <p:cNvPicPr>
            <a:picLocks noChangeAspect="1" noChangeArrowheads="1"/>
          </p:cNvPicPr>
          <p:nvPr/>
        </p:nvPicPr>
        <p:blipFill>
          <a:blip r:embed="rId6" cstate="print"/>
          <a:srcRect/>
          <a:stretch>
            <a:fillRect/>
          </a:stretch>
        </p:blipFill>
        <p:spPr bwMode="auto">
          <a:xfrm>
            <a:off x="642910" y="1928802"/>
            <a:ext cx="4991100" cy="4562475"/>
          </a:xfrm>
          <a:prstGeom prst="rect">
            <a:avLst/>
          </a:prstGeom>
          <a:noFill/>
          <a:ln w="9525">
            <a:noFill/>
            <a:miter lim="800000"/>
            <a:headEnd/>
            <a:tailEnd/>
          </a:ln>
          <a:effectLst/>
        </p:spPr>
      </p:pic>
      <p:pic>
        <p:nvPicPr>
          <p:cNvPr id="45064" name="Picture 8"/>
          <p:cNvPicPr>
            <a:picLocks noChangeAspect="1" noChangeArrowheads="1"/>
          </p:cNvPicPr>
          <p:nvPr/>
        </p:nvPicPr>
        <p:blipFill>
          <a:blip r:embed="rId7" cstate="print"/>
          <a:srcRect/>
          <a:stretch>
            <a:fillRect/>
          </a:stretch>
        </p:blipFill>
        <p:spPr bwMode="auto">
          <a:xfrm>
            <a:off x="642910" y="1928802"/>
            <a:ext cx="4991100" cy="4562475"/>
          </a:xfrm>
          <a:prstGeom prst="rect">
            <a:avLst/>
          </a:prstGeom>
          <a:noFill/>
          <a:ln w="9525">
            <a:noFill/>
            <a:miter lim="800000"/>
            <a:headEnd/>
            <a:tailEnd/>
          </a:ln>
          <a:effectLst/>
        </p:spPr>
      </p:pic>
      <p:sp>
        <p:nvSpPr>
          <p:cNvPr id="29" name="TextBox 28"/>
          <p:cNvSpPr txBox="1"/>
          <p:nvPr/>
        </p:nvSpPr>
        <p:spPr>
          <a:xfrm>
            <a:off x="6143636" y="5429264"/>
            <a:ext cx="2643206" cy="830997"/>
          </a:xfrm>
          <a:prstGeom prst="rect">
            <a:avLst/>
          </a:prstGeom>
          <a:solidFill>
            <a:schemeClr val="accent6">
              <a:lumMod val="40000"/>
              <a:lumOff val="60000"/>
            </a:schemeClr>
          </a:solidFill>
        </p:spPr>
        <p:txBody>
          <a:bodyPr wrap="squar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rPr>
              <a:t>X (</a:t>
            </a:r>
            <a:r>
              <a:rPr lang="en-US" altLang="zh-CN" sz="2400" dirty="0" err="1">
                <a:latin typeface="Times New Roman" pitchFamily="18" charset="0"/>
                <a:cs typeface="Times New Roman" pitchFamily="18" charset="0"/>
              </a:rPr>
              <a:t>acdba</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bestp</a:t>
            </a:r>
            <a:r>
              <a:rPr lang="en-US" altLang="zh-CN" sz="2400" dirty="0">
                <a:latin typeface="Times New Roman" pitchFamily="18" charset="0"/>
                <a:cs typeface="Times New Roman" pitchFamily="18" charset="0"/>
              </a:rPr>
              <a:t>=25</a:t>
            </a:r>
          </a:p>
        </p:txBody>
      </p:sp>
      <p:sp>
        <p:nvSpPr>
          <p:cNvPr id="34" name="TextBox 33"/>
          <p:cNvSpPr txBox="1"/>
          <p:nvPr/>
        </p:nvSpPr>
        <p:spPr>
          <a:xfrm>
            <a:off x="6929454" y="2071678"/>
            <a:ext cx="1112805" cy="461665"/>
          </a:xfrm>
          <a:prstGeom prst="rect">
            <a:avLst/>
          </a:prstGeom>
          <a:solidFill>
            <a:srgbClr val="FFFF00"/>
          </a:solidFill>
        </p:spPr>
        <p:txBody>
          <a:bodyPr wrap="none" rtlCol="0">
            <a:spAutoFit/>
          </a:bodyPr>
          <a:lstStyle/>
          <a:p>
            <a:r>
              <a:rPr lang="zh-CN" altLang="en-US" sz="2400" b="1" dirty="0">
                <a:latin typeface="Times New Roman" pitchFamily="18" charset="0"/>
                <a:cs typeface="Times New Roman" pitchFamily="18" charset="0"/>
              </a:rPr>
              <a:t>最小堆</a:t>
            </a:r>
          </a:p>
        </p:txBody>
      </p:sp>
      <p:sp>
        <p:nvSpPr>
          <p:cNvPr id="35" name="TextBox 34"/>
          <p:cNvSpPr txBox="1"/>
          <p:nvPr/>
        </p:nvSpPr>
        <p:spPr>
          <a:xfrm>
            <a:off x="6876256" y="2780928"/>
            <a:ext cx="1373068"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{F, G, H}</a:t>
            </a:r>
            <a:endParaRPr lang="zh-CN" altLang="en-US" sz="2400" b="1" dirty="0">
              <a:latin typeface="Times New Roman" pitchFamily="18" charset="0"/>
              <a:cs typeface="Times New Roman" pitchFamily="18" charset="0"/>
            </a:endParaRPr>
          </a:p>
        </p:txBody>
      </p:sp>
      <p:sp>
        <p:nvSpPr>
          <p:cNvPr id="36" name="TextBox 35"/>
          <p:cNvSpPr txBox="1"/>
          <p:nvPr/>
        </p:nvSpPr>
        <p:spPr>
          <a:xfrm>
            <a:off x="6516216" y="2780928"/>
            <a:ext cx="2023887"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R, H}</a:t>
            </a:r>
            <a:endParaRPr lang="zh-CN" altLang="en-US" sz="2400" b="1" dirty="0">
              <a:latin typeface="Times New Roman" pitchFamily="18" charset="0"/>
              <a:cs typeface="Times New Roman" pitchFamily="18" charset="0"/>
            </a:endParaRPr>
          </a:p>
        </p:txBody>
      </p:sp>
      <p:sp>
        <p:nvSpPr>
          <p:cNvPr id="37" name="TextBox 36"/>
          <p:cNvSpPr txBox="1"/>
          <p:nvPr/>
        </p:nvSpPr>
        <p:spPr>
          <a:xfrm>
            <a:off x="6660232" y="2780928"/>
            <a:ext cx="1732141"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{F, K, L, H}</a:t>
            </a:r>
            <a:endParaRPr lang="zh-CN" altLang="en-US" sz="2400" b="1" dirty="0">
              <a:latin typeface="Times New Roman" pitchFamily="18" charset="0"/>
              <a:cs typeface="Times New Roman" pitchFamily="18" charset="0"/>
            </a:endParaRPr>
          </a:p>
        </p:txBody>
      </p:sp>
      <p:sp>
        <p:nvSpPr>
          <p:cNvPr id="38" name="TextBox 37"/>
          <p:cNvSpPr txBox="1"/>
          <p:nvPr/>
        </p:nvSpPr>
        <p:spPr>
          <a:xfrm>
            <a:off x="6516216" y="2780928"/>
            <a:ext cx="2000869"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J, K, L, H}</a:t>
            </a:r>
            <a:endParaRPr lang="zh-CN" altLang="en-US" sz="2400" b="1" dirty="0">
              <a:latin typeface="Times New Roman" pitchFamily="18" charset="0"/>
              <a:cs typeface="Times New Roman" pitchFamily="18" charset="0"/>
            </a:endParaRPr>
          </a:p>
        </p:txBody>
      </p:sp>
      <p:sp>
        <p:nvSpPr>
          <p:cNvPr id="39" name="TextBox 38"/>
          <p:cNvSpPr txBox="1"/>
          <p:nvPr/>
        </p:nvSpPr>
        <p:spPr>
          <a:xfrm>
            <a:off x="6516216" y="2780928"/>
            <a:ext cx="2006255"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L, H}</a:t>
            </a:r>
            <a:endParaRPr lang="zh-CN" altLang="en-US" sz="2400" b="1" dirty="0">
              <a:latin typeface="Times New Roman" pitchFamily="18" charset="0"/>
              <a:cs typeface="Times New Roman" pitchFamily="18" charset="0"/>
            </a:endParaRPr>
          </a:p>
        </p:txBody>
      </p:sp>
      <p:sp>
        <p:nvSpPr>
          <p:cNvPr id="40" name="TextBox 39"/>
          <p:cNvSpPr txBox="1"/>
          <p:nvPr/>
        </p:nvSpPr>
        <p:spPr>
          <a:xfrm>
            <a:off x="6660232" y="2780928"/>
            <a:ext cx="1647182"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H}</a:t>
            </a:r>
            <a:endParaRPr lang="zh-CN" altLang="en-US" sz="2400" b="1" dirty="0">
              <a:latin typeface="Times New Roman" pitchFamily="18" charset="0"/>
              <a:cs typeface="Times New Roman" pitchFamily="18" charset="0"/>
            </a:endParaRPr>
          </a:p>
        </p:txBody>
      </p:sp>
      <p:pic>
        <p:nvPicPr>
          <p:cNvPr id="47106" name="Picture 2"/>
          <p:cNvPicPr>
            <a:picLocks noChangeAspect="1" noChangeArrowheads="1"/>
          </p:cNvPicPr>
          <p:nvPr/>
        </p:nvPicPr>
        <p:blipFill>
          <a:blip r:embed="rId8" cstate="print"/>
          <a:srcRect/>
          <a:stretch>
            <a:fillRect/>
          </a:stretch>
        </p:blipFill>
        <p:spPr bwMode="auto">
          <a:xfrm>
            <a:off x="642910" y="1928802"/>
            <a:ext cx="4991100" cy="4552950"/>
          </a:xfrm>
          <a:prstGeom prst="rect">
            <a:avLst/>
          </a:prstGeom>
          <a:noFill/>
          <a:ln w="9525">
            <a:noFill/>
            <a:miter lim="800000"/>
            <a:headEnd/>
            <a:tailEnd/>
          </a:ln>
          <a:effectLst/>
        </p:spPr>
      </p:pic>
      <p:pic>
        <p:nvPicPr>
          <p:cNvPr id="47107" name="Picture 3"/>
          <p:cNvPicPr>
            <a:picLocks noChangeAspect="1" noChangeArrowheads="1"/>
          </p:cNvPicPr>
          <p:nvPr/>
        </p:nvPicPr>
        <p:blipFill>
          <a:blip r:embed="rId9" cstate="print"/>
          <a:srcRect/>
          <a:stretch>
            <a:fillRect/>
          </a:stretch>
        </p:blipFill>
        <p:spPr bwMode="auto">
          <a:xfrm>
            <a:off x="642910" y="1928802"/>
            <a:ext cx="4991100" cy="4552950"/>
          </a:xfrm>
          <a:prstGeom prst="rect">
            <a:avLst/>
          </a:prstGeom>
          <a:noFill/>
          <a:ln w="9525">
            <a:noFill/>
            <a:miter lim="800000"/>
            <a:headEnd/>
            <a:tailEnd/>
          </a:ln>
          <a:effectLst/>
        </p:spPr>
      </p:pic>
      <p:sp>
        <p:nvSpPr>
          <p:cNvPr id="49" name="TextBox 48"/>
          <p:cNvSpPr txBox="1"/>
          <p:nvPr/>
        </p:nvSpPr>
        <p:spPr>
          <a:xfrm>
            <a:off x="7308304" y="2780928"/>
            <a:ext cx="582211"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  }</a:t>
            </a:r>
            <a:endParaRPr lang="zh-CN" altLang="en-US" sz="2400" b="1" dirty="0">
              <a:latin typeface="Times New Roman" pitchFamily="18" charset="0"/>
              <a:cs typeface="Times New Roman" pitchFamily="18" charset="0"/>
            </a:endParaRPr>
          </a:p>
        </p:txBody>
      </p:sp>
      <p:sp>
        <p:nvSpPr>
          <p:cNvPr id="50" name="TextBox 49"/>
          <p:cNvSpPr txBox="1"/>
          <p:nvPr/>
        </p:nvSpPr>
        <p:spPr>
          <a:xfrm>
            <a:off x="6876256" y="2780928"/>
            <a:ext cx="1334020"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K, H}</a:t>
            </a:r>
            <a:endParaRPr lang="zh-CN" altLang="en-US" sz="2400" b="1" dirty="0">
              <a:latin typeface="Times New Roman" pitchFamily="18" charset="0"/>
              <a:cs typeface="Times New Roman" pitchFamily="18" charset="0"/>
            </a:endParaRPr>
          </a:p>
        </p:txBody>
      </p:sp>
      <p:pic>
        <p:nvPicPr>
          <p:cNvPr id="47108" name="Picture 4"/>
          <p:cNvPicPr>
            <a:picLocks noChangeAspect="1" noChangeArrowheads="1"/>
          </p:cNvPicPr>
          <p:nvPr/>
        </p:nvPicPr>
        <p:blipFill>
          <a:blip r:embed="rId10" cstate="print"/>
          <a:srcRect/>
          <a:stretch>
            <a:fillRect/>
          </a:stretch>
        </p:blipFill>
        <p:spPr bwMode="auto">
          <a:xfrm>
            <a:off x="642910" y="1928802"/>
            <a:ext cx="4991100" cy="4552950"/>
          </a:xfrm>
          <a:prstGeom prst="rect">
            <a:avLst/>
          </a:prstGeom>
          <a:noFill/>
          <a:ln w="9525">
            <a:noFill/>
            <a:miter lim="800000"/>
            <a:headEnd/>
            <a:tailEnd/>
          </a:ln>
          <a:effectLst/>
        </p:spPr>
      </p:pic>
      <p:sp>
        <p:nvSpPr>
          <p:cNvPr id="52" name="TextBox 51"/>
          <p:cNvSpPr txBox="1"/>
          <p:nvPr/>
        </p:nvSpPr>
        <p:spPr>
          <a:xfrm>
            <a:off x="7092280" y="2780928"/>
            <a:ext cx="941283"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H}</a:t>
            </a:r>
            <a:endParaRPr lang="zh-CN" altLang="en-US" sz="2400" b="1" dirty="0">
              <a:latin typeface="Times New Roman" pitchFamily="18" charset="0"/>
              <a:cs typeface="Times New Roman" pitchFamily="18" charset="0"/>
            </a:endParaRPr>
          </a:p>
        </p:txBody>
      </p:sp>
      <p:pic>
        <p:nvPicPr>
          <p:cNvPr id="47109" name="Picture 5"/>
          <p:cNvPicPr>
            <a:picLocks noChangeAspect="1" noChangeArrowheads="1"/>
          </p:cNvPicPr>
          <p:nvPr/>
        </p:nvPicPr>
        <p:blipFill>
          <a:blip r:embed="rId11" cstate="print"/>
          <a:srcRect/>
          <a:stretch>
            <a:fillRect/>
          </a:stretch>
        </p:blipFill>
        <p:spPr bwMode="auto">
          <a:xfrm>
            <a:off x="642910" y="1928802"/>
            <a:ext cx="4991100" cy="4552950"/>
          </a:xfrm>
          <a:prstGeom prst="rect">
            <a:avLst/>
          </a:prstGeom>
          <a:noFill/>
          <a:ln w="9525">
            <a:noFill/>
            <a:miter lim="800000"/>
            <a:headEnd/>
            <a:tailEnd/>
          </a:ln>
          <a:effectLst/>
        </p:spPr>
      </p:pic>
      <p:sp>
        <p:nvSpPr>
          <p:cNvPr id="54" name="TextBox 53"/>
          <p:cNvSpPr txBox="1"/>
          <p:nvPr/>
        </p:nvSpPr>
        <p:spPr>
          <a:xfrm>
            <a:off x="7236296" y="2852936"/>
            <a:ext cx="667170"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{H}</a:t>
            </a:r>
            <a:endParaRPr lang="zh-CN" altLang="en-US" sz="2400" b="1" dirty="0">
              <a:latin typeface="Times New Roman" pitchFamily="18" charset="0"/>
              <a:cs typeface="Times New Roman" pitchFamily="18" charset="0"/>
            </a:endParaRPr>
          </a:p>
        </p:txBody>
      </p:sp>
      <p:pic>
        <p:nvPicPr>
          <p:cNvPr id="47110" name="Picture 6"/>
          <p:cNvPicPr>
            <a:picLocks noChangeAspect="1" noChangeArrowheads="1"/>
          </p:cNvPicPr>
          <p:nvPr/>
        </p:nvPicPr>
        <p:blipFill>
          <a:blip r:embed="rId12" cstate="print"/>
          <a:srcRect/>
          <a:stretch>
            <a:fillRect/>
          </a:stretch>
        </p:blipFill>
        <p:spPr bwMode="auto">
          <a:xfrm>
            <a:off x="642910" y="1928802"/>
            <a:ext cx="4991100" cy="45529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50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505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50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506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5061"/>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506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4506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506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0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5063"/>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50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45064"/>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471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7106"/>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71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5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710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471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47108"/>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4710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5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47109"/>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471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9" grpId="0" animBg="1"/>
      <p:bldP spid="50" grpId="0" animBg="1"/>
      <p:bldP spid="50" grpId="1" animBg="1"/>
      <p:bldP spid="52" grpId="0" animBg="1"/>
      <p:bldP spid="52" grpId="1" animBg="1"/>
      <p:bldP spid="54" grpId="0" animBg="1"/>
      <p:bldP spid="5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对于树中的第 </a:t>
            </a:r>
            <a:r>
              <a:rPr lang="en-US" altLang="zh-CN" i="1" dirty="0" err="1"/>
              <a:t>i</a:t>
            </a:r>
            <a:r>
              <a:rPr lang="en-US" altLang="zh-CN" b="1" i="1" dirty="0"/>
              <a:t> </a:t>
            </a:r>
            <a:r>
              <a:rPr lang="zh-CN" altLang="en-US" dirty="0"/>
              <a:t>层节点</a:t>
            </a:r>
            <a:r>
              <a:rPr lang="en-US" altLang="zh-CN" dirty="0"/>
              <a:t>W</a:t>
            </a:r>
          </a:p>
          <a:p>
            <a:pPr lvl="1"/>
            <a:r>
              <a:rPr lang="zh-CN" altLang="en-US" dirty="0"/>
              <a:t>路径上已选顶点为</a:t>
            </a:r>
            <a:r>
              <a:rPr lang="en-US" altLang="zh-CN" dirty="0"/>
              <a:t>{</a:t>
            </a:r>
            <a:r>
              <a:rPr lang="en-US" altLang="zh-CN" i="1" dirty="0"/>
              <a:t>v</a:t>
            </a:r>
            <a:r>
              <a:rPr lang="en-US" altLang="zh-CN" baseline="-25000" dirty="0"/>
              <a:t>1</a:t>
            </a:r>
            <a:r>
              <a:rPr lang="en-US" altLang="zh-CN" dirty="0"/>
              <a:t>, </a:t>
            </a:r>
            <a:r>
              <a:rPr lang="en-US" altLang="zh-CN" i="1" dirty="0"/>
              <a:t>v</a:t>
            </a:r>
            <a:r>
              <a:rPr lang="en-US" altLang="zh-CN" baseline="-25000" dirty="0"/>
              <a:t>2</a:t>
            </a:r>
            <a:r>
              <a:rPr lang="en-US" altLang="zh-CN" dirty="0"/>
              <a:t>, …, </a:t>
            </a:r>
            <a:r>
              <a:rPr lang="en-US" altLang="zh-CN" i="1" dirty="0"/>
              <a:t>v</a:t>
            </a:r>
            <a:r>
              <a:rPr lang="en-US" altLang="zh-CN" i="1" baseline="-25000" dirty="0"/>
              <a:t>i</a:t>
            </a:r>
            <a:r>
              <a:rPr lang="en-US" altLang="zh-CN" dirty="0"/>
              <a:t>}</a:t>
            </a:r>
          </a:p>
          <a:p>
            <a:pPr lvl="2"/>
            <a:r>
              <a:rPr lang="zh-CN" altLang="en-US" dirty="0"/>
              <a:t>当前路径的长度为</a:t>
            </a:r>
            <a:r>
              <a:rPr lang="zh-CN" altLang="en-US" i="1" dirty="0"/>
              <a:t> </a:t>
            </a:r>
            <a:r>
              <a:rPr lang="en-US" altLang="zh-CN" b="1" i="1" dirty="0">
                <a:solidFill>
                  <a:schemeClr val="accent6"/>
                </a:solidFill>
              </a:rPr>
              <a:t>P</a:t>
            </a:r>
          </a:p>
          <a:p>
            <a:pPr lvl="1"/>
            <a:r>
              <a:rPr lang="zh-CN" altLang="en-US" dirty="0"/>
              <a:t>剩余顶点为</a:t>
            </a:r>
            <a:r>
              <a:rPr lang="en-US" altLang="zh-CN" dirty="0"/>
              <a:t>{</a:t>
            </a:r>
            <a:r>
              <a:rPr lang="en-US" altLang="zh-CN" i="1" dirty="0"/>
              <a:t>v</a:t>
            </a:r>
            <a:r>
              <a:rPr lang="en-US" altLang="zh-CN" i="1" baseline="-25000" dirty="0"/>
              <a:t>i</a:t>
            </a:r>
            <a:r>
              <a:rPr lang="en-US" altLang="zh-CN" baseline="-25000" dirty="0"/>
              <a:t>+1</a:t>
            </a:r>
            <a:r>
              <a:rPr lang="en-US" altLang="zh-CN" dirty="0"/>
              <a:t>, …, </a:t>
            </a:r>
            <a:r>
              <a:rPr lang="en-US" altLang="zh-CN" i="1" dirty="0" err="1"/>
              <a:t>v</a:t>
            </a:r>
            <a:r>
              <a:rPr lang="en-US" altLang="zh-CN" i="1" baseline="-25000" dirty="0" err="1"/>
              <a:t>n</a:t>
            </a:r>
            <a:r>
              <a:rPr lang="en-US" altLang="zh-CN" dirty="0"/>
              <a:t>}</a:t>
            </a:r>
          </a:p>
          <a:p>
            <a:pPr lvl="2"/>
            <a:r>
              <a:rPr lang="zh-CN" altLang="en-US" dirty="0"/>
              <a:t>连接 </a:t>
            </a:r>
            <a:r>
              <a:rPr lang="en-US" altLang="zh-CN" i="1" dirty="0" err="1"/>
              <a:t>v</a:t>
            </a:r>
            <a:r>
              <a:rPr lang="en-US" altLang="zh-CN" i="1" baseline="-25000" dirty="0" err="1"/>
              <a:t>j</a:t>
            </a:r>
            <a:r>
              <a:rPr lang="en-US" altLang="zh-CN" i="1" baseline="-25000" dirty="0"/>
              <a:t> </a:t>
            </a:r>
            <a:r>
              <a:rPr lang="zh-CN" altLang="en-US" dirty="0"/>
              <a:t>的最短出边的长度为</a:t>
            </a:r>
            <a:r>
              <a:rPr lang="en-US" altLang="zh-CN" b="1" dirty="0" err="1">
                <a:solidFill>
                  <a:schemeClr val="accent6"/>
                </a:solidFill>
              </a:rPr>
              <a:t>Minout</a:t>
            </a:r>
            <a:r>
              <a:rPr lang="en-US" altLang="zh-CN" dirty="0"/>
              <a:t>(</a:t>
            </a:r>
            <a:r>
              <a:rPr lang="en-US" altLang="zh-CN" i="1" dirty="0" err="1"/>
              <a:t>v</a:t>
            </a:r>
            <a:r>
              <a:rPr lang="en-US" altLang="zh-CN" i="1" baseline="-25000" dirty="0" err="1"/>
              <a:t>j</a:t>
            </a:r>
            <a:r>
              <a:rPr lang="en-US" altLang="zh-CN" dirty="0"/>
              <a:t>)</a:t>
            </a:r>
          </a:p>
          <a:p>
            <a:endParaRPr lang="en-US" altLang="zh-CN" dirty="0"/>
          </a:p>
          <a:p>
            <a:r>
              <a:rPr lang="en-US" altLang="zh-CN" dirty="0"/>
              <a:t>bound(W)=P+</a:t>
            </a:r>
          </a:p>
          <a:p>
            <a:pPr lvl="1"/>
            <a:endParaRPr lang="en-US" altLang="zh-CN" dirty="0"/>
          </a:p>
          <a:p>
            <a:pPr lvl="1"/>
            <a:r>
              <a:rPr lang="zh-CN" altLang="en-US" dirty="0"/>
              <a:t>以</a:t>
            </a:r>
            <a:r>
              <a:rPr lang="en-US" altLang="zh-CN" dirty="0"/>
              <a:t>W</a:t>
            </a:r>
            <a:r>
              <a:rPr lang="zh-CN" altLang="en-US" dirty="0"/>
              <a:t>为根的子树中的解的代价不少于</a:t>
            </a:r>
            <a:r>
              <a:rPr lang="en-US" altLang="zh-CN" dirty="0"/>
              <a:t>bound(W)</a:t>
            </a:r>
            <a:endParaRPr lang="zh-CN" altLang="en-US" dirty="0"/>
          </a:p>
        </p:txBody>
      </p:sp>
      <p:graphicFrame>
        <p:nvGraphicFramePr>
          <p:cNvPr id="4" name="对象 3"/>
          <p:cNvGraphicFramePr>
            <a:graphicFrameLocks noChangeAspect="1"/>
          </p:cNvGraphicFramePr>
          <p:nvPr/>
        </p:nvGraphicFramePr>
        <p:xfrm>
          <a:off x="3306763" y="4000500"/>
          <a:ext cx="1836737" cy="714375"/>
        </p:xfrm>
        <a:graphic>
          <a:graphicData uri="http://schemas.openxmlformats.org/presentationml/2006/ole">
            <mc:AlternateContent xmlns:mc="http://schemas.openxmlformats.org/markup-compatibility/2006">
              <mc:Choice xmlns:v="urn:schemas-microsoft-com:vml" Requires="v">
                <p:oleObj spid="_x0000_s46150" name="Equation" r:id="rId4" imgW="1143000" imgH="444240" progId="Equation.3">
                  <p:embed/>
                </p:oleObj>
              </mc:Choice>
              <mc:Fallback>
                <p:oleObj name="Equation" r:id="rId4" imgW="1143000" imgH="4442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763" y="4000500"/>
                        <a:ext cx="1836737"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堆式分支限界法</a:t>
            </a:r>
            <a:r>
              <a:rPr lang="en-US" altLang="zh-CN" dirty="0"/>
              <a:t>2</a:t>
            </a:r>
          </a:p>
          <a:p>
            <a:pPr lvl="1"/>
            <a:r>
              <a:rPr lang="zh-CN" altLang="en-US" dirty="0"/>
              <a:t>优先级测度：</a:t>
            </a:r>
            <a:r>
              <a:rPr lang="en-US" altLang="zh-CN" dirty="0"/>
              <a:t>bound(W)   —— </a:t>
            </a:r>
            <a:r>
              <a:rPr lang="zh-CN" altLang="en-US" dirty="0"/>
              <a:t>最小堆</a:t>
            </a:r>
            <a:endParaRPr lang="en-US" altLang="zh-CN" dirty="0"/>
          </a:p>
          <a:p>
            <a:pPr lvl="1"/>
            <a:r>
              <a:rPr lang="zh-CN" altLang="en-US" dirty="0"/>
              <a:t>直到某个叶节点</a:t>
            </a:r>
            <a:r>
              <a:rPr lang="en-US" altLang="zh-CN" dirty="0"/>
              <a:t>Y</a:t>
            </a:r>
            <a:r>
              <a:rPr lang="zh-CN" altLang="en-US" dirty="0"/>
              <a:t>成为扩展节点</a:t>
            </a:r>
            <a:endParaRPr lang="en-US" altLang="zh-CN" dirty="0"/>
          </a:p>
          <a:p>
            <a:pPr lvl="2"/>
            <a:r>
              <a:rPr lang="en-US" altLang="zh-CN" dirty="0"/>
              <a:t>bound(Y)</a:t>
            </a:r>
            <a:r>
              <a:rPr lang="zh-CN" altLang="en-US" dirty="0"/>
              <a:t>等于</a:t>
            </a:r>
            <a:r>
              <a:rPr lang="en-US" altLang="zh-CN" dirty="0"/>
              <a:t>Y</a:t>
            </a:r>
            <a:r>
              <a:rPr lang="zh-CN" altLang="en-US" dirty="0"/>
              <a:t>的路径长度</a:t>
            </a:r>
            <a:endParaRPr lang="en-US" altLang="zh-CN" dirty="0"/>
          </a:p>
          <a:p>
            <a:pPr lvl="2"/>
            <a:r>
              <a:rPr lang="zh-CN" altLang="en-US" dirty="0"/>
              <a:t>堆中其它节点的代价都大于</a:t>
            </a:r>
            <a:r>
              <a:rPr lang="en-US" altLang="zh-CN" dirty="0"/>
              <a:t>bound(Y)</a:t>
            </a:r>
          </a:p>
          <a:p>
            <a:r>
              <a:rPr lang="zh-CN" altLang="en-US" dirty="0"/>
              <a:t>优化</a:t>
            </a:r>
            <a:endParaRPr lang="en-US" altLang="zh-CN" dirty="0"/>
          </a:p>
          <a:p>
            <a:pPr lvl="1"/>
            <a:r>
              <a:rPr lang="en-US" altLang="zh-CN" dirty="0" err="1"/>
              <a:t>bestp</a:t>
            </a:r>
            <a:r>
              <a:rPr lang="zh-CN" altLang="en-US" dirty="0"/>
              <a:t>：当前最优解</a:t>
            </a:r>
            <a:endParaRPr lang="en-US" altLang="zh-CN" dirty="0"/>
          </a:p>
          <a:p>
            <a:pPr lvl="1"/>
            <a:r>
              <a:rPr lang="zh-CN" altLang="en-US" dirty="0"/>
              <a:t>剪去当前代价大于等于</a:t>
            </a:r>
            <a:r>
              <a:rPr lang="en-US" altLang="zh-CN" dirty="0" err="1"/>
              <a:t>bestp</a:t>
            </a:r>
            <a:r>
              <a:rPr lang="zh-CN" altLang="en-US" dirty="0"/>
              <a:t>的节点及其子树</a:t>
            </a:r>
          </a:p>
          <a:p>
            <a:pPr lvl="1"/>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a:t>
            </a:r>
          </a:p>
        </p:txBody>
      </p:sp>
      <p:sp>
        <p:nvSpPr>
          <p:cNvPr id="3" name="内容占位符 2"/>
          <p:cNvSpPr>
            <a:spLocks noGrp="1"/>
          </p:cNvSpPr>
          <p:nvPr>
            <p:ph idx="1"/>
          </p:nvPr>
        </p:nvSpPr>
        <p:spPr/>
        <p:txBody>
          <a:bodyPr/>
          <a:lstStyle/>
          <a:p>
            <a:r>
              <a:rPr lang="zh-CN" altLang="en-US" dirty="0"/>
              <a:t>堆式分支限界法</a:t>
            </a:r>
            <a:r>
              <a:rPr lang="en-US" altLang="zh-CN" dirty="0"/>
              <a:t>2</a:t>
            </a:r>
          </a:p>
          <a:p>
            <a:endParaRPr lang="zh-CN" altLang="en-US" dirty="0"/>
          </a:p>
        </p:txBody>
      </p:sp>
      <p:grpSp>
        <p:nvGrpSpPr>
          <p:cNvPr id="5" name="Group 21"/>
          <p:cNvGrpSpPr>
            <a:grpSpLocks/>
          </p:cNvGrpSpPr>
          <p:nvPr/>
        </p:nvGrpSpPr>
        <p:grpSpPr bwMode="auto">
          <a:xfrm>
            <a:off x="4071934" y="142852"/>
            <a:ext cx="1928826" cy="1714511"/>
            <a:chOff x="3717" y="864"/>
            <a:chExt cx="1904" cy="1539"/>
          </a:xfrm>
        </p:grpSpPr>
        <p:sp>
          <p:nvSpPr>
            <p:cNvPr id="6" name="Oval 22"/>
            <p:cNvSpPr>
              <a:spLocks noChangeArrowheads="1"/>
            </p:cNvSpPr>
            <p:nvPr/>
          </p:nvSpPr>
          <p:spPr bwMode="auto">
            <a:xfrm>
              <a:off x="3717" y="873"/>
              <a:ext cx="433"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a</a:t>
              </a:r>
            </a:p>
          </p:txBody>
        </p:sp>
        <p:sp>
          <p:nvSpPr>
            <p:cNvPr id="7" name="Oval 23"/>
            <p:cNvSpPr>
              <a:spLocks noChangeArrowheads="1"/>
            </p:cNvSpPr>
            <p:nvPr/>
          </p:nvSpPr>
          <p:spPr bwMode="auto">
            <a:xfrm>
              <a:off x="3717" y="1872"/>
              <a:ext cx="372"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b</a:t>
              </a:r>
            </a:p>
          </p:txBody>
        </p:sp>
        <p:sp>
          <p:nvSpPr>
            <p:cNvPr id="8" name="Oval 24"/>
            <p:cNvSpPr>
              <a:spLocks noChangeArrowheads="1"/>
            </p:cNvSpPr>
            <p:nvPr/>
          </p:nvSpPr>
          <p:spPr bwMode="auto">
            <a:xfrm>
              <a:off x="5162" y="1872"/>
              <a:ext cx="459"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c</a:t>
              </a:r>
            </a:p>
          </p:txBody>
        </p:sp>
        <p:sp>
          <p:nvSpPr>
            <p:cNvPr id="9" name="Oval 25"/>
            <p:cNvSpPr>
              <a:spLocks noChangeArrowheads="1"/>
            </p:cNvSpPr>
            <p:nvPr/>
          </p:nvSpPr>
          <p:spPr bwMode="auto">
            <a:xfrm>
              <a:off x="5040" y="875"/>
              <a:ext cx="454" cy="410"/>
            </a:xfrm>
            <a:prstGeom prst="ellipse">
              <a:avLst/>
            </a:prstGeom>
            <a:solidFill>
              <a:srgbClr val="FFFF99"/>
            </a:solidFill>
            <a:ln w="25400">
              <a:solidFill>
                <a:srgbClr val="000000"/>
              </a:solidFill>
              <a:round/>
              <a:headEnd/>
              <a:tailEnd/>
            </a:ln>
            <a:effectLst/>
          </p:spPr>
          <p:txBody>
            <a:bodyPr lIns="92075" tIns="46038" rIns="92075" bIns="46038" anchor="ctr">
              <a:spAutoFit/>
            </a:bodyPr>
            <a:lstStyle/>
            <a:p>
              <a:pPr algn="ctr"/>
              <a:r>
                <a:rPr lang="en-US" altLang="zh-CN" sz="2400" dirty="0">
                  <a:solidFill>
                    <a:srgbClr val="FF0000"/>
                  </a:solidFill>
                  <a:latin typeface="Arial" charset="0"/>
                </a:rPr>
                <a:t>d</a:t>
              </a:r>
            </a:p>
          </p:txBody>
        </p:sp>
        <p:sp>
          <p:nvSpPr>
            <p:cNvPr id="10" name="Line 26"/>
            <p:cNvSpPr>
              <a:spLocks noChangeShapeType="1"/>
            </p:cNvSpPr>
            <p:nvPr/>
          </p:nvSpPr>
          <p:spPr bwMode="auto">
            <a:xfrm>
              <a:off x="4147" y="1122"/>
              <a:ext cx="897"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1" name="Line 27"/>
            <p:cNvSpPr>
              <a:spLocks noChangeShapeType="1"/>
            </p:cNvSpPr>
            <p:nvPr/>
          </p:nvSpPr>
          <p:spPr bwMode="auto">
            <a:xfrm>
              <a:off x="4088" y="1245"/>
              <a:ext cx="1085" cy="781"/>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2" name="Line 28"/>
            <p:cNvSpPr>
              <a:spLocks noChangeShapeType="1"/>
            </p:cNvSpPr>
            <p:nvPr/>
          </p:nvSpPr>
          <p:spPr bwMode="auto">
            <a:xfrm>
              <a:off x="5224" y="1307"/>
              <a:ext cx="0" cy="615"/>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3" name="Line 29"/>
            <p:cNvSpPr>
              <a:spLocks noChangeShapeType="1"/>
            </p:cNvSpPr>
            <p:nvPr/>
          </p:nvSpPr>
          <p:spPr bwMode="auto">
            <a:xfrm>
              <a:off x="3968" y="1307"/>
              <a:ext cx="0" cy="554"/>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4" name="Line 30"/>
            <p:cNvSpPr>
              <a:spLocks noChangeShapeType="1"/>
            </p:cNvSpPr>
            <p:nvPr/>
          </p:nvSpPr>
          <p:spPr bwMode="auto">
            <a:xfrm flipV="1">
              <a:off x="4086" y="1255"/>
              <a:ext cx="1049" cy="73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5" name="Line 31"/>
            <p:cNvSpPr>
              <a:spLocks noChangeShapeType="1"/>
            </p:cNvSpPr>
            <p:nvPr/>
          </p:nvSpPr>
          <p:spPr bwMode="auto">
            <a:xfrm>
              <a:off x="4088" y="2108"/>
              <a:ext cx="1076" cy="0"/>
            </a:xfrm>
            <a:prstGeom prst="line">
              <a:avLst/>
            </a:prstGeom>
            <a:noFill/>
            <a:ln w="25400">
              <a:solidFill>
                <a:srgbClr val="000000"/>
              </a:solidFill>
              <a:round/>
              <a:headEnd type="none" w="sm" len="sm"/>
              <a:tailEnd type="none" w="sm" len="sm"/>
            </a:ln>
            <a:effectLst/>
          </p:spPr>
          <p:txBody>
            <a:bodyPr/>
            <a:lstStyle/>
            <a:p>
              <a:endParaRPr lang="zh-CN" altLang="en-US"/>
            </a:p>
          </p:txBody>
        </p:sp>
        <p:sp>
          <p:nvSpPr>
            <p:cNvPr id="16" name="Rectangle 32"/>
            <p:cNvSpPr>
              <a:spLocks noChangeArrowheads="1"/>
            </p:cNvSpPr>
            <p:nvPr/>
          </p:nvSpPr>
          <p:spPr bwMode="auto">
            <a:xfrm>
              <a:off x="4401" y="864"/>
              <a:ext cx="330"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30</a:t>
              </a:r>
            </a:p>
          </p:txBody>
        </p:sp>
        <p:sp>
          <p:nvSpPr>
            <p:cNvPr id="17" name="Rectangle 33"/>
            <p:cNvSpPr>
              <a:spLocks noChangeArrowheads="1"/>
            </p:cNvSpPr>
            <p:nvPr/>
          </p:nvSpPr>
          <p:spPr bwMode="auto">
            <a:xfrm>
              <a:off x="3801" y="1385"/>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6</a:t>
              </a:r>
            </a:p>
          </p:txBody>
        </p:sp>
        <p:sp>
          <p:nvSpPr>
            <p:cNvPr id="18" name="Rectangle 34"/>
            <p:cNvSpPr>
              <a:spLocks noChangeArrowheads="1"/>
            </p:cNvSpPr>
            <p:nvPr/>
          </p:nvSpPr>
          <p:spPr bwMode="auto">
            <a:xfrm>
              <a:off x="5181" y="1429"/>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10</a:t>
              </a:r>
            </a:p>
          </p:txBody>
        </p:sp>
        <p:sp>
          <p:nvSpPr>
            <p:cNvPr id="19" name="Rectangle 35"/>
            <p:cNvSpPr>
              <a:spLocks noChangeArrowheads="1"/>
            </p:cNvSpPr>
            <p:nvPr/>
          </p:nvSpPr>
          <p:spPr bwMode="auto">
            <a:xfrm>
              <a:off x="4669" y="1254"/>
              <a:ext cx="223" cy="288"/>
            </a:xfrm>
            <a:prstGeom prst="rect">
              <a:avLst/>
            </a:prstGeom>
            <a:noFill/>
            <a:ln w="9525">
              <a:noFill/>
              <a:miter lim="800000"/>
              <a:headEnd/>
              <a:tailEnd/>
            </a:ln>
            <a:effectLst/>
          </p:spPr>
          <p:txBody>
            <a:bodyPr wrap="none" lIns="92075" tIns="46038" rIns="92075" bIns="46038">
              <a:spAutoFit/>
            </a:bodyPr>
            <a:lstStyle/>
            <a:p>
              <a:r>
                <a:rPr lang="en-US" altLang="zh-CN" sz="2400" dirty="0">
                  <a:solidFill>
                    <a:srgbClr val="FF0000"/>
                  </a:solidFill>
                  <a:latin typeface="Arial" charset="0"/>
                </a:rPr>
                <a:t>5</a:t>
              </a:r>
            </a:p>
          </p:txBody>
        </p:sp>
        <p:sp>
          <p:nvSpPr>
            <p:cNvPr id="20" name="Rectangle 36"/>
            <p:cNvSpPr>
              <a:spLocks noChangeArrowheads="1"/>
            </p:cNvSpPr>
            <p:nvPr/>
          </p:nvSpPr>
          <p:spPr bwMode="auto">
            <a:xfrm>
              <a:off x="4657" y="1732"/>
              <a:ext cx="223"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4</a:t>
              </a:r>
            </a:p>
          </p:txBody>
        </p:sp>
        <p:sp>
          <p:nvSpPr>
            <p:cNvPr id="21" name="Rectangle 37"/>
            <p:cNvSpPr>
              <a:spLocks noChangeArrowheads="1"/>
            </p:cNvSpPr>
            <p:nvPr/>
          </p:nvSpPr>
          <p:spPr bwMode="auto">
            <a:xfrm>
              <a:off x="4513" y="2115"/>
              <a:ext cx="330" cy="288"/>
            </a:xfrm>
            <a:prstGeom prst="rect">
              <a:avLst/>
            </a:prstGeom>
            <a:noFill/>
            <a:ln w="9525">
              <a:noFill/>
              <a:miter lim="800000"/>
              <a:headEnd/>
              <a:tailEnd/>
            </a:ln>
            <a:effectLst/>
          </p:spPr>
          <p:txBody>
            <a:bodyPr wrap="none" lIns="92075" tIns="46038" rIns="92075" bIns="46038">
              <a:spAutoFit/>
            </a:bodyPr>
            <a:lstStyle/>
            <a:p>
              <a:r>
                <a:rPr lang="en-US" altLang="zh-CN" sz="2400">
                  <a:solidFill>
                    <a:srgbClr val="FF0000"/>
                  </a:solidFill>
                  <a:latin typeface="Arial" charset="0"/>
                </a:rPr>
                <a:t>20</a:t>
              </a:r>
            </a:p>
          </p:txBody>
        </p:sp>
      </p:grpSp>
      <p:graphicFrame>
        <p:nvGraphicFramePr>
          <p:cNvPr id="22" name="表格 21"/>
          <p:cNvGraphicFramePr>
            <a:graphicFrameLocks noGrp="1"/>
          </p:cNvGraphicFramePr>
          <p:nvPr/>
        </p:nvGraphicFramePr>
        <p:xfrm>
          <a:off x="6357950" y="214290"/>
          <a:ext cx="1571636" cy="1483360"/>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tblGrid>
              <a:tr h="370840">
                <a:tc>
                  <a:txBody>
                    <a:bodyPr/>
                    <a:lstStyle/>
                    <a:p>
                      <a:r>
                        <a:rPr lang="en-US" altLang="zh-CN" dirty="0" err="1">
                          <a:latin typeface="Times New Roman" pitchFamily="18" charset="0"/>
                          <a:cs typeface="Times New Roman" pitchFamily="18" charset="0"/>
                        </a:rPr>
                        <a:t>Minout</a:t>
                      </a:r>
                      <a:r>
                        <a:rPr lang="en-US" altLang="zh-CN" dirty="0">
                          <a:latin typeface="Times New Roman" pitchFamily="18" charset="0"/>
                          <a:cs typeface="Times New Roman" pitchFamily="18" charset="0"/>
                        </a:rPr>
                        <a:t>(a)=4</a:t>
                      </a:r>
                      <a:endParaRPr lang="zh-CN" altLang="en-US"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altLang="zh-CN" dirty="0" err="1">
                          <a:latin typeface="Times New Roman" pitchFamily="18" charset="0"/>
                          <a:cs typeface="Times New Roman" pitchFamily="18" charset="0"/>
                        </a:rPr>
                        <a:t>Minout</a:t>
                      </a:r>
                      <a:r>
                        <a:rPr lang="en-US" altLang="zh-CN" dirty="0">
                          <a:latin typeface="Times New Roman" pitchFamily="18" charset="0"/>
                          <a:cs typeface="Times New Roman" pitchFamily="18" charset="0"/>
                        </a:rPr>
                        <a:t>(b)=5</a:t>
                      </a:r>
                      <a:endParaRPr lang="zh-CN" alt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altLang="zh-CN" dirty="0" err="1">
                          <a:latin typeface="Times New Roman" pitchFamily="18" charset="0"/>
                          <a:cs typeface="Times New Roman" pitchFamily="18" charset="0"/>
                        </a:rPr>
                        <a:t>Minout</a:t>
                      </a:r>
                      <a:r>
                        <a:rPr lang="en-US" altLang="zh-CN" dirty="0">
                          <a:latin typeface="Times New Roman" pitchFamily="18" charset="0"/>
                          <a:cs typeface="Times New Roman" pitchFamily="18" charset="0"/>
                        </a:rPr>
                        <a:t>(c)=4</a:t>
                      </a:r>
                      <a:endParaRPr lang="zh-CN" alt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altLang="zh-CN" dirty="0" err="1">
                          <a:latin typeface="Times New Roman" pitchFamily="18" charset="0"/>
                          <a:cs typeface="Times New Roman" pitchFamily="18" charset="0"/>
                        </a:rPr>
                        <a:t>Minout</a:t>
                      </a:r>
                      <a:r>
                        <a:rPr lang="en-US" altLang="zh-CN" dirty="0">
                          <a:latin typeface="Times New Roman" pitchFamily="18" charset="0"/>
                          <a:cs typeface="Times New Roman" pitchFamily="18" charset="0"/>
                        </a:rPr>
                        <a:t>(d)=5</a:t>
                      </a:r>
                      <a:endParaRPr lang="zh-CN" alt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pic>
        <p:nvPicPr>
          <p:cNvPr id="47108" name="Picture 4"/>
          <p:cNvPicPr>
            <a:picLocks noChangeAspect="1" noChangeArrowheads="1"/>
          </p:cNvPicPr>
          <p:nvPr/>
        </p:nvPicPr>
        <p:blipFill>
          <a:blip r:embed="rId4" cstate="print"/>
          <a:srcRect/>
          <a:stretch>
            <a:fillRect/>
          </a:stretch>
        </p:blipFill>
        <p:spPr bwMode="auto">
          <a:xfrm>
            <a:off x="428596" y="2071678"/>
            <a:ext cx="4991100" cy="4562475"/>
          </a:xfrm>
          <a:prstGeom prst="rect">
            <a:avLst/>
          </a:prstGeom>
          <a:noFill/>
          <a:ln w="9525">
            <a:noFill/>
            <a:miter lim="800000"/>
            <a:headEnd/>
            <a:tailEnd/>
          </a:ln>
          <a:effectLst/>
        </p:spPr>
      </p:pic>
      <p:pic>
        <p:nvPicPr>
          <p:cNvPr id="47109" name="Picture 5"/>
          <p:cNvPicPr>
            <a:picLocks noChangeAspect="1" noChangeArrowheads="1"/>
          </p:cNvPicPr>
          <p:nvPr/>
        </p:nvPicPr>
        <p:blipFill>
          <a:blip r:embed="rId5"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26" name="TextBox 25"/>
          <p:cNvSpPr txBox="1"/>
          <p:nvPr/>
        </p:nvSpPr>
        <p:spPr>
          <a:xfrm>
            <a:off x="6929454" y="2071678"/>
            <a:ext cx="1112805" cy="461665"/>
          </a:xfrm>
          <a:prstGeom prst="rect">
            <a:avLst/>
          </a:prstGeom>
          <a:solidFill>
            <a:srgbClr val="FFFF00"/>
          </a:solidFill>
        </p:spPr>
        <p:txBody>
          <a:bodyPr wrap="none" rtlCol="0">
            <a:spAutoFit/>
          </a:bodyPr>
          <a:lstStyle/>
          <a:p>
            <a:r>
              <a:rPr lang="zh-CN" altLang="en-US" sz="2400" b="1" dirty="0">
                <a:latin typeface="Times New Roman" pitchFamily="18" charset="0"/>
                <a:cs typeface="Times New Roman" pitchFamily="18" charset="0"/>
              </a:rPr>
              <a:t>最小堆</a:t>
            </a:r>
          </a:p>
        </p:txBody>
      </p:sp>
      <p:sp>
        <p:nvSpPr>
          <p:cNvPr id="28" name="TextBox 27"/>
          <p:cNvSpPr txBox="1"/>
          <p:nvPr/>
        </p:nvSpPr>
        <p:spPr>
          <a:xfrm>
            <a:off x="6786578" y="2786058"/>
            <a:ext cx="1373068"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{F, G, H}</a:t>
            </a:r>
            <a:endParaRPr lang="zh-CN" altLang="en-US" sz="2400" b="1" dirty="0">
              <a:latin typeface="Times New Roman" pitchFamily="18" charset="0"/>
              <a:cs typeface="Times New Roman" pitchFamily="18" charset="0"/>
            </a:endParaRPr>
          </a:p>
        </p:txBody>
      </p:sp>
      <p:pic>
        <p:nvPicPr>
          <p:cNvPr id="47110" name="Picture 6"/>
          <p:cNvPicPr>
            <a:picLocks noChangeAspect="1" noChangeArrowheads="1"/>
          </p:cNvPicPr>
          <p:nvPr/>
        </p:nvPicPr>
        <p:blipFill>
          <a:blip r:embed="rId6"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30" name="TextBox 29"/>
          <p:cNvSpPr txBox="1"/>
          <p:nvPr/>
        </p:nvSpPr>
        <p:spPr>
          <a:xfrm>
            <a:off x="6643702" y="2786058"/>
            <a:ext cx="1732141"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{F, K, L, H}</a:t>
            </a:r>
            <a:endParaRPr lang="zh-CN" altLang="en-US" sz="2400" b="1" dirty="0">
              <a:latin typeface="Times New Roman" pitchFamily="18" charset="0"/>
              <a:cs typeface="Times New Roman" pitchFamily="18" charset="0"/>
            </a:endParaRPr>
          </a:p>
        </p:txBody>
      </p:sp>
      <p:pic>
        <p:nvPicPr>
          <p:cNvPr id="47111" name="Picture 7"/>
          <p:cNvPicPr>
            <a:picLocks noChangeAspect="1" noChangeArrowheads="1"/>
          </p:cNvPicPr>
          <p:nvPr/>
        </p:nvPicPr>
        <p:blipFill>
          <a:blip r:embed="rId7"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32" name="TextBox 31"/>
          <p:cNvSpPr txBox="1"/>
          <p:nvPr/>
        </p:nvSpPr>
        <p:spPr>
          <a:xfrm>
            <a:off x="6643702" y="2786058"/>
            <a:ext cx="2000869"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J, K, L, H}</a:t>
            </a:r>
            <a:endParaRPr lang="zh-CN" altLang="en-US" sz="2400" b="1" dirty="0">
              <a:latin typeface="Times New Roman" pitchFamily="18" charset="0"/>
              <a:cs typeface="Times New Roman" pitchFamily="18" charset="0"/>
            </a:endParaRPr>
          </a:p>
        </p:txBody>
      </p:sp>
      <p:pic>
        <p:nvPicPr>
          <p:cNvPr id="47112" name="Picture 8"/>
          <p:cNvPicPr>
            <a:picLocks noChangeAspect="1" noChangeArrowheads="1"/>
          </p:cNvPicPr>
          <p:nvPr/>
        </p:nvPicPr>
        <p:blipFill>
          <a:blip r:embed="rId8"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34" name="TextBox 33"/>
          <p:cNvSpPr txBox="1"/>
          <p:nvPr/>
        </p:nvSpPr>
        <p:spPr>
          <a:xfrm>
            <a:off x="6643702" y="2786058"/>
            <a:ext cx="2006255"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L, H}</a:t>
            </a:r>
            <a:endParaRPr lang="zh-CN" altLang="en-US" sz="2400" b="1" dirty="0">
              <a:latin typeface="Times New Roman" pitchFamily="18" charset="0"/>
              <a:cs typeface="Times New Roman" pitchFamily="18" charset="0"/>
            </a:endParaRPr>
          </a:p>
        </p:txBody>
      </p:sp>
      <p:pic>
        <p:nvPicPr>
          <p:cNvPr id="47113" name="Picture 9"/>
          <p:cNvPicPr>
            <a:picLocks noChangeAspect="1" noChangeArrowheads="1"/>
          </p:cNvPicPr>
          <p:nvPr/>
        </p:nvPicPr>
        <p:blipFill>
          <a:blip r:embed="rId9"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36" name="TextBox 35"/>
          <p:cNvSpPr txBox="1"/>
          <p:nvPr/>
        </p:nvSpPr>
        <p:spPr>
          <a:xfrm>
            <a:off x="6643702" y="2786058"/>
            <a:ext cx="2023887"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R, H}</a:t>
            </a:r>
            <a:endParaRPr lang="zh-CN" altLang="en-US" sz="2400" b="1" dirty="0">
              <a:latin typeface="Times New Roman" pitchFamily="18" charset="0"/>
              <a:cs typeface="Times New Roman" pitchFamily="18" charset="0"/>
            </a:endParaRPr>
          </a:p>
        </p:txBody>
      </p:sp>
      <p:pic>
        <p:nvPicPr>
          <p:cNvPr id="47114" name="Picture 10"/>
          <p:cNvPicPr>
            <a:picLocks noChangeAspect="1" noChangeArrowheads="1"/>
          </p:cNvPicPr>
          <p:nvPr/>
        </p:nvPicPr>
        <p:blipFill>
          <a:blip r:embed="rId10" cstate="print"/>
          <a:srcRect/>
          <a:stretch>
            <a:fillRect/>
          </a:stretch>
        </p:blipFill>
        <p:spPr bwMode="auto">
          <a:xfrm>
            <a:off x="428596" y="2071678"/>
            <a:ext cx="4991100" cy="4562475"/>
          </a:xfrm>
          <a:prstGeom prst="rect">
            <a:avLst/>
          </a:prstGeom>
          <a:noFill/>
          <a:ln w="9525">
            <a:noFill/>
            <a:miter lim="800000"/>
            <a:headEnd/>
            <a:tailEnd/>
          </a:ln>
          <a:effectLst/>
        </p:spPr>
      </p:pic>
      <p:sp>
        <p:nvSpPr>
          <p:cNvPr id="39" name="TextBox 38"/>
          <p:cNvSpPr txBox="1"/>
          <p:nvPr/>
        </p:nvSpPr>
        <p:spPr>
          <a:xfrm>
            <a:off x="6643702" y="2786058"/>
            <a:ext cx="2023887" cy="461665"/>
          </a:xfrm>
          <a:prstGeom prst="rect">
            <a:avLst/>
          </a:prstGeom>
          <a:solidFill>
            <a:srgbClr val="FFFF00"/>
          </a:solidFill>
        </p:spPr>
        <p:txBody>
          <a:bodyPr wrap="none" rtlCol="0">
            <a:spAutoFit/>
          </a:bodyPr>
          <a:lstStyle/>
          <a:p>
            <a:r>
              <a:rPr lang="en-US" altLang="zh-CN" sz="2400" b="1" dirty="0">
                <a:latin typeface="Times New Roman" pitchFamily="18" charset="0"/>
                <a:cs typeface="Times New Roman" pitchFamily="18" charset="0"/>
              </a:rPr>
              <a:t>{I, P, K, X, H}</a:t>
            </a:r>
            <a:endParaRPr lang="zh-CN" altLang="en-US" sz="2400" b="1" dirty="0">
              <a:latin typeface="Times New Roman" pitchFamily="18" charset="0"/>
              <a:cs typeface="Times New Roman" pitchFamily="18" charset="0"/>
            </a:endParaRPr>
          </a:p>
        </p:txBody>
      </p:sp>
      <p:sp>
        <p:nvSpPr>
          <p:cNvPr id="41" name="TextBox 40"/>
          <p:cNvSpPr txBox="1"/>
          <p:nvPr/>
        </p:nvSpPr>
        <p:spPr>
          <a:xfrm>
            <a:off x="6357950" y="4000504"/>
            <a:ext cx="2643206" cy="830997"/>
          </a:xfrm>
          <a:prstGeom prst="rect">
            <a:avLst/>
          </a:prstGeom>
          <a:solidFill>
            <a:schemeClr val="accent6">
              <a:lumMod val="40000"/>
              <a:lumOff val="60000"/>
            </a:schemeClr>
          </a:solidFill>
        </p:spPr>
        <p:txBody>
          <a:bodyPr wrap="square" rtlCol="0">
            <a:spAutoFit/>
          </a:bodyPr>
          <a:lstStyle/>
          <a:p>
            <a:r>
              <a:rPr lang="zh-CN" altLang="en-US" sz="2400" dirty="0">
                <a:latin typeface="Times New Roman" pitchFamily="18" charset="0"/>
                <a:cs typeface="Times New Roman" pitchFamily="18" charset="0"/>
              </a:rPr>
              <a:t>最优解：</a:t>
            </a:r>
            <a:r>
              <a:rPr lang="en-US" altLang="zh-CN" sz="2400" dirty="0">
                <a:latin typeface="Times New Roman" pitchFamily="18" charset="0"/>
                <a:cs typeface="Times New Roman" pitchFamily="18" charset="0"/>
              </a:rPr>
              <a:t>X (</a:t>
            </a:r>
            <a:r>
              <a:rPr lang="en-US" altLang="zh-CN" sz="2400" dirty="0" err="1">
                <a:latin typeface="Times New Roman" pitchFamily="18" charset="0"/>
                <a:cs typeface="Times New Roman" pitchFamily="18" charset="0"/>
              </a:rPr>
              <a:t>acdba</a:t>
            </a:r>
            <a:r>
              <a:rPr lang="en-US" altLang="zh-CN" sz="2400" dirty="0">
                <a:latin typeface="Times New Roman" pitchFamily="18" charset="0"/>
                <a:cs typeface="Times New Roman" pitchFamily="18" charset="0"/>
              </a:rPr>
              <a:t>)</a:t>
            </a:r>
          </a:p>
          <a:p>
            <a:r>
              <a:rPr lang="en-US" altLang="zh-CN" sz="2400" dirty="0">
                <a:latin typeface="Times New Roman" pitchFamily="18" charset="0"/>
                <a:cs typeface="Times New Roman" pitchFamily="18" charset="0"/>
              </a:rPr>
              <a:t>      </a:t>
            </a:r>
            <a:r>
              <a:rPr lang="en-US" altLang="zh-CN" sz="2400" dirty="0" err="1">
                <a:latin typeface="Times New Roman" pitchFamily="18" charset="0"/>
                <a:cs typeface="Times New Roman" pitchFamily="18" charset="0"/>
              </a:rPr>
              <a:t>bestp</a:t>
            </a:r>
            <a:r>
              <a:rPr lang="en-US" altLang="zh-CN" sz="2400" dirty="0">
                <a:latin typeface="Times New Roman" pitchFamily="18" charset="0"/>
                <a:cs typeface="Times New Roman" pitchFamily="18" charset="0"/>
              </a:rPr>
              <a:t>=25</a:t>
            </a:r>
          </a:p>
        </p:txBody>
      </p:sp>
      <p:graphicFrame>
        <p:nvGraphicFramePr>
          <p:cNvPr id="37" name="对象 36"/>
          <p:cNvGraphicFramePr>
            <a:graphicFrameLocks noChangeAspect="1"/>
          </p:cNvGraphicFramePr>
          <p:nvPr>
            <p:extLst>
              <p:ext uri="{D42A27DB-BD31-4B8C-83A1-F6EECF244321}">
                <p14:modId xmlns:p14="http://schemas.microsoft.com/office/powerpoint/2010/main" val="2695657723"/>
              </p:ext>
            </p:extLst>
          </p:nvPr>
        </p:nvGraphicFramePr>
        <p:xfrm>
          <a:off x="4065190" y="1943889"/>
          <a:ext cx="2693988" cy="735012"/>
        </p:xfrm>
        <a:graphic>
          <a:graphicData uri="http://schemas.openxmlformats.org/presentationml/2006/ole">
            <mc:AlternateContent xmlns:mc="http://schemas.openxmlformats.org/markup-compatibility/2006">
              <mc:Choice xmlns:v="urn:schemas-microsoft-com:vml" Requires="v">
                <p:oleObj spid="_x0000_s64550" name="Equation" r:id="rId11" imgW="1676160" imgH="457200" progId="Equation.DSMT4">
                  <p:embed/>
                </p:oleObj>
              </mc:Choice>
              <mc:Fallback>
                <p:oleObj name="Equation" r:id="rId11" imgW="1676160" imgH="457200" progId="Equation.DSMT4">
                  <p:embed/>
                  <p:pic>
                    <p:nvPicPr>
                      <p:cNvPr id="0" name=""/>
                      <p:cNvPicPr>
                        <a:picLocks noChangeAspect="1" noChangeArrowheads="1"/>
                      </p:cNvPicPr>
                      <p:nvPr/>
                    </p:nvPicPr>
                    <p:blipFill>
                      <a:blip r:embed="rId12"/>
                      <a:srcRect/>
                      <a:stretch>
                        <a:fillRect/>
                      </a:stretch>
                    </p:blipFill>
                    <p:spPr bwMode="auto">
                      <a:xfrm>
                        <a:off x="4065190" y="1943889"/>
                        <a:ext cx="2693988"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710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71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710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7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7110"/>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7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471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71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471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47113"/>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471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3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additive="base">
                                        <p:cTn id="81" dur="500" fill="hold"/>
                                        <p:tgtEl>
                                          <p:spTgt spid="41"/>
                                        </p:tgtEl>
                                        <p:attrNameLst>
                                          <p:attrName>ppt_x</p:attrName>
                                        </p:attrNameLst>
                                      </p:cBhvr>
                                      <p:tavLst>
                                        <p:tav tm="0">
                                          <p:val>
                                            <p:strVal val="#ppt_x"/>
                                          </p:val>
                                        </p:tav>
                                        <p:tav tm="100000">
                                          <p:val>
                                            <p:strVal val="#ppt_x"/>
                                          </p:val>
                                        </p:tav>
                                      </p:tavLst>
                                    </p:anim>
                                    <p:anim calcmode="lin" valueType="num">
                                      <p:cBhvr additive="base">
                                        <p:cTn id="8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2" grpId="0" animBg="1"/>
      <p:bldP spid="32" grpId="1" animBg="1"/>
      <p:bldP spid="34" grpId="0" animBg="1"/>
      <p:bldP spid="34" grpId="1" animBg="1"/>
      <p:bldP spid="36" grpId="0" animBg="1"/>
      <p:bldP spid="36" grpId="1" animBg="1"/>
      <p:bldP spid="39"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zh-CN" altLang="en-US" dirty="0">
                <a:latin typeface="华文新魏" pitchFamily="2" charset="-122"/>
                <a:ea typeface="华文新魏" pitchFamily="2" charset="-122"/>
              </a:rPr>
              <a:t>分支限界法基础</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5786" y="2571744"/>
            <a:ext cx="7772400" cy="1470025"/>
          </a:xfrm>
        </p:spPr>
        <p:txBody>
          <a:bodyPr/>
          <a:lstStyle/>
          <a:p>
            <a:pPr algn="ctr"/>
            <a:r>
              <a:rPr lang="zh-CN" altLang="en-US" dirty="0">
                <a:latin typeface="华文新魏" pitchFamily="2" charset="-122"/>
                <a:ea typeface="华文新魏" pitchFamily="2" charset="-122"/>
              </a:rPr>
              <a:t>批处理作业调度问题</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输入</a:t>
            </a:r>
            <a:endParaRPr lang="en-US" altLang="zh-CN" dirty="0"/>
          </a:p>
          <a:p>
            <a:pPr lvl="1"/>
            <a:r>
              <a:rPr lang="en-US" altLang="zh-CN" i="1" dirty="0"/>
              <a:t>n</a:t>
            </a:r>
            <a:r>
              <a:rPr lang="zh-CN" altLang="en-US" dirty="0"/>
              <a:t>个作业</a:t>
            </a:r>
            <a:r>
              <a:rPr lang="en-US" altLang="zh-CN" dirty="0"/>
              <a:t>{1, …, </a:t>
            </a:r>
            <a:r>
              <a:rPr lang="en-US" altLang="zh-CN" i="1" dirty="0"/>
              <a:t>n</a:t>
            </a:r>
            <a:r>
              <a:rPr lang="en-US" altLang="zh-CN" dirty="0"/>
              <a:t>}</a:t>
            </a:r>
          </a:p>
          <a:p>
            <a:pPr lvl="1"/>
            <a:r>
              <a:rPr lang="zh-CN" altLang="en-US" dirty="0"/>
              <a:t>两台机器（</a:t>
            </a:r>
            <a:r>
              <a:rPr lang="en-US" altLang="zh-CN" dirty="0"/>
              <a:t>M1</a:t>
            </a:r>
            <a:r>
              <a:rPr lang="zh-CN" altLang="en-US" dirty="0"/>
              <a:t>和</a:t>
            </a:r>
            <a:r>
              <a:rPr lang="en-US" altLang="zh-CN" dirty="0"/>
              <a:t>M2</a:t>
            </a:r>
            <a:r>
              <a:rPr lang="zh-CN" altLang="en-US" dirty="0"/>
              <a:t>）</a:t>
            </a:r>
            <a:endParaRPr lang="en-US" altLang="zh-CN" dirty="0"/>
          </a:p>
          <a:p>
            <a:pPr lvl="2"/>
            <a:r>
              <a:rPr lang="zh-CN" altLang="en-US" dirty="0"/>
              <a:t>作业 </a:t>
            </a:r>
            <a:r>
              <a:rPr lang="en-US" altLang="zh-CN" i="1" dirty="0" err="1"/>
              <a:t>i</a:t>
            </a:r>
            <a:r>
              <a:rPr lang="en-US" altLang="zh-CN" i="1" dirty="0"/>
              <a:t> </a:t>
            </a:r>
            <a:r>
              <a:rPr lang="zh-CN" altLang="en-US" dirty="0"/>
              <a:t>在</a:t>
            </a:r>
            <a:r>
              <a:rPr lang="en-US" altLang="zh-CN" dirty="0"/>
              <a:t>M1</a:t>
            </a:r>
            <a:r>
              <a:rPr lang="zh-CN" altLang="en-US" dirty="0"/>
              <a:t>和</a:t>
            </a:r>
            <a:r>
              <a:rPr lang="en-US" altLang="zh-CN" dirty="0"/>
              <a:t>M2</a:t>
            </a:r>
            <a:r>
              <a:rPr lang="zh-CN" altLang="en-US" dirty="0"/>
              <a:t>上的处理时间分别为 </a:t>
            </a:r>
            <a:r>
              <a:rPr lang="en-US" altLang="zh-CN" i="1" dirty="0"/>
              <a:t>a</a:t>
            </a:r>
            <a:r>
              <a:rPr lang="en-US" altLang="zh-CN" dirty="0"/>
              <a:t>[</a:t>
            </a:r>
            <a:r>
              <a:rPr lang="en-US" altLang="zh-CN" i="1" dirty="0" err="1"/>
              <a:t>i</a:t>
            </a:r>
            <a:r>
              <a:rPr lang="en-US" altLang="zh-CN" dirty="0"/>
              <a:t>]</a:t>
            </a:r>
            <a:r>
              <a:rPr lang="zh-CN" altLang="en-US" i="1" baseline="-25000" dirty="0"/>
              <a:t> </a:t>
            </a:r>
            <a:r>
              <a:rPr lang="zh-CN" altLang="en-US" dirty="0"/>
              <a:t>和 </a:t>
            </a:r>
            <a:r>
              <a:rPr lang="en-US" altLang="zh-CN" i="1" dirty="0"/>
              <a:t>b</a:t>
            </a:r>
            <a:r>
              <a:rPr lang="en-US" altLang="zh-CN" dirty="0"/>
              <a:t>[</a:t>
            </a:r>
            <a:r>
              <a:rPr lang="en-US" altLang="zh-CN" i="1" dirty="0" err="1"/>
              <a:t>i</a:t>
            </a:r>
            <a:r>
              <a:rPr lang="en-US" altLang="zh-CN" dirty="0"/>
              <a:t>]</a:t>
            </a:r>
            <a:r>
              <a:rPr lang="zh-CN" altLang="en-US" i="1" baseline="-25000" dirty="0"/>
              <a:t> </a:t>
            </a:r>
            <a:endParaRPr lang="en-US" altLang="zh-CN" i="1" baseline="-25000" dirty="0"/>
          </a:p>
          <a:p>
            <a:pPr lvl="2"/>
            <a:r>
              <a:rPr lang="zh-CN" altLang="en-US" dirty="0"/>
              <a:t>每个作业必须现由</a:t>
            </a:r>
            <a:r>
              <a:rPr lang="en-US" altLang="zh-CN" dirty="0"/>
              <a:t>M1</a:t>
            </a:r>
            <a:r>
              <a:rPr lang="zh-CN" altLang="en-US" dirty="0"/>
              <a:t>处理，再由</a:t>
            </a:r>
            <a:r>
              <a:rPr lang="en-US" altLang="zh-CN" dirty="0"/>
              <a:t>M2</a:t>
            </a:r>
            <a:r>
              <a:rPr lang="zh-CN" altLang="en-US" dirty="0"/>
              <a:t>处理</a:t>
            </a:r>
            <a:endParaRPr lang="en-US" altLang="zh-CN" dirty="0"/>
          </a:p>
          <a:p>
            <a:r>
              <a:rPr lang="zh-CN" altLang="en-US" dirty="0"/>
              <a:t>输出</a:t>
            </a:r>
            <a:endParaRPr lang="en-US" altLang="zh-CN" dirty="0"/>
          </a:p>
          <a:p>
            <a:pPr lvl="1"/>
            <a:r>
              <a:rPr lang="zh-CN" altLang="en-US" dirty="0"/>
              <a:t>作业调度方案使得</a:t>
            </a:r>
            <a:r>
              <a:rPr lang="zh-CN" altLang="en-US" b="1" dirty="0">
                <a:solidFill>
                  <a:schemeClr val="accent2"/>
                </a:solidFill>
              </a:rPr>
              <a:t>总等待时间</a:t>
            </a:r>
            <a:r>
              <a:rPr lang="zh-CN" altLang="en-US" dirty="0"/>
              <a:t>最小</a:t>
            </a:r>
            <a:endParaRPr lang="en-US" altLang="zh-CN" dirty="0"/>
          </a:p>
          <a:p>
            <a:pPr lvl="2"/>
            <a:r>
              <a:rPr lang="zh-CN" altLang="en-US" dirty="0"/>
              <a:t>作业 </a:t>
            </a:r>
            <a:r>
              <a:rPr lang="en-US" altLang="zh-CN" i="1" dirty="0" err="1"/>
              <a:t>i</a:t>
            </a:r>
            <a:r>
              <a:rPr lang="zh-CN" altLang="en-US" dirty="0"/>
              <a:t>在</a:t>
            </a:r>
            <a:r>
              <a:rPr lang="en-US" altLang="zh-CN" dirty="0"/>
              <a:t>M1</a:t>
            </a:r>
            <a:r>
              <a:rPr lang="zh-CN" altLang="en-US" dirty="0"/>
              <a:t>和</a:t>
            </a:r>
            <a:r>
              <a:rPr lang="en-US" altLang="zh-CN" dirty="0"/>
              <a:t>M2</a:t>
            </a:r>
            <a:r>
              <a:rPr lang="zh-CN" altLang="en-US" dirty="0"/>
              <a:t>上的完成时间分别为 </a:t>
            </a:r>
            <a:r>
              <a:rPr lang="en-US" altLang="zh-CN" i="1" dirty="0"/>
              <a:t>A</a:t>
            </a:r>
            <a:r>
              <a:rPr lang="en-US" altLang="zh-CN" dirty="0"/>
              <a:t>[</a:t>
            </a:r>
            <a:r>
              <a:rPr lang="en-US" altLang="zh-CN" i="1" dirty="0" err="1"/>
              <a:t>i</a:t>
            </a:r>
            <a:r>
              <a:rPr lang="en-US" altLang="zh-CN" dirty="0"/>
              <a:t>]</a:t>
            </a:r>
            <a:r>
              <a:rPr lang="zh-CN" altLang="en-US" i="1" baseline="-25000" dirty="0"/>
              <a:t> </a:t>
            </a:r>
            <a:r>
              <a:rPr lang="zh-CN" altLang="en-US" dirty="0"/>
              <a:t>和 </a:t>
            </a:r>
            <a:r>
              <a:rPr lang="en-US" altLang="zh-CN" i="1" dirty="0"/>
              <a:t>B</a:t>
            </a:r>
            <a:r>
              <a:rPr lang="en-US" altLang="zh-CN" dirty="0"/>
              <a:t>[</a:t>
            </a:r>
            <a:r>
              <a:rPr lang="en-US" altLang="zh-CN" i="1" dirty="0" err="1"/>
              <a:t>i</a:t>
            </a:r>
            <a:r>
              <a:rPr lang="en-US" altLang="zh-CN" dirty="0"/>
              <a:t>]</a:t>
            </a:r>
            <a:r>
              <a:rPr lang="zh-CN" altLang="en-US" i="1" baseline="-25000" dirty="0"/>
              <a:t> </a:t>
            </a:r>
            <a:endParaRPr lang="en-US" altLang="zh-CN" dirty="0"/>
          </a:p>
          <a:p>
            <a:pPr lvl="2"/>
            <a:endParaRPr lang="en-US" altLang="zh-CN" dirty="0"/>
          </a:p>
          <a:p>
            <a:pPr lvl="2"/>
            <a:r>
              <a:rPr lang="zh-CN" altLang="en-US" dirty="0"/>
              <a:t>总等待时间为</a:t>
            </a:r>
          </a:p>
        </p:txBody>
      </p:sp>
      <p:graphicFrame>
        <p:nvGraphicFramePr>
          <p:cNvPr id="6" name="对象 5"/>
          <p:cNvGraphicFramePr>
            <a:graphicFrameLocks noChangeAspect="1"/>
          </p:cNvGraphicFramePr>
          <p:nvPr/>
        </p:nvGraphicFramePr>
        <p:xfrm>
          <a:off x="3384550" y="5072063"/>
          <a:ext cx="904875" cy="714375"/>
        </p:xfrm>
        <a:graphic>
          <a:graphicData uri="http://schemas.openxmlformats.org/presentationml/2006/ole">
            <mc:AlternateContent xmlns:mc="http://schemas.openxmlformats.org/markup-compatibility/2006">
              <mc:Choice xmlns:v="urn:schemas-microsoft-com:vml" Requires="v">
                <p:oleObj spid="_x0000_s58438" name="Equation" r:id="rId3" imgW="545760" imgH="431640" progId="Equation.3">
                  <p:embed/>
                </p:oleObj>
              </mc:Choice>
              <mc:Fallback>
                <p:oleObj name="Equation" r:id="rId3" imgW="5457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50" y="5072063"/>
                        <a:ext cx="9048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解空间树</a:t>
            </a:r>
          </a:p>
        </p:txBody>
      </p:sp>
      <p:graphicFrame>
        <p:nvGraphicFramePr>
          <p:cNvPr id="4" name="表格 3"/>
          <p:cNvGraphicFramePr>
            <a:graphicFrameLocks noGrp="1"/>
          </p:cNvGraphicFramePr>
          <p:nvPr/>
        </p:nvGraphicFramePr>
        <p:xfrm>
          <a:off x="4857752" y="928670"/>
          <a:ext cx="3714777" cy="1828800"/>
        </p:xfrm>
        <a:graphic>
          <a:graphicData uri="http://schemas.openxmlformats.org/drawingml/2006/table">
            <a:tbl>
              <a:tblPr firstRow="1" bandRow="1">
                <a:tableStyleId>{21E4AEA4-8DFA-4A89-87EB-49C32662AFE0}</a:tableStyleId>
              </a:tblPr>
              <a:tblGrid>
                <a:gridCol w="1238259">
                  <a:extLst>
                    <a:ext uri="{9D8B030D-6E8A-4147-A177-3AD203B41FA5}">
                      <a16:colId xmlns:a16="http://schemas.microsoft.com/office/drawing/2014/main" val="20000"/>
                    </a:ext>
                  </a:extLst>
                </a:gridCol>
                <a:gridCol w="1238259">
                  <a:extLst>
                    <a:ext uri="{9D8B030D-6E8A-4147-A177-3AD203B41FA5}">
                      <a16:colId xmlns:a16="http://schemas.microsoft.com/office/drawing/2014/main" val="20001"/>
                    </a:ext>
                  </a:extLst>
                </a:gridCol>
                <a:gridCol w="1238259">
                  <a:extLst>
                    <a:ext uri="{9D8B030D-6E8A-4147-A177-3AD203B41FA5}">
                      <a16:colId xmlns:a16="http://schemas.microsoft.com/office/drawing/2014/main" val="20002"/>
                    </a:ext>
                  </a:extLst>
                </a:gridCol>
              </a:tblGrid>
              <a:tr h="428628">
                <a:tc>
                  <a:txBody>
                    <a:bodyPr/>
                    <a:lstStyle/>
                    <a:p>
                      <a:pPr algn="ctr"/>
                      <a:r>
                        <a:rPr lang="zh-CN" altLang="en-US" sz="2400" dirty="0">
                          <a:latin typeface="Times New Roman" pitchFamily="18" charset="0"/>
                          <a:cs typeface="Times New Roman" pitchFamily="18" charset="0"/>
                        </a:rPr>
                        <a:t>作业</a:t>
                      </a:r>
                    </a:p>
                  </a:txBody>
                  <a:tcPr/>
                </a:tc>
                <a:tc>
                  <a:txBody>
                    <a:bodyPr/>
                    <a:lstStyle/>
                    <a:p>
                      <a:pPr algn="ctr"/>
                      <a:r>
                        <a:rPr lang="en-US" altLang="zh-CN" sz="2400" i="1" dirty="0">
                          <a:latin typeface="Times New Roman" pitchFamily="18" charset="0"/>
                          <a:cs typeface="Times New Roman" pitchFamily="18" charset="0"/>
                        </a:rPr>
                        <a:t>a</a:t>
                      </a:r>
                      <a:r>
                        <a:rPr lang="en-US" altLang="zh-CN" sz="2400" i="0" dirty="0">
                          <a:latin typeface="Times New Roman" pitchFamily="18" charset="0"/>
                          <a:cs typeface="Times New Roman" pitchFamily="18" charset="0"/>
                        </a:rPr>
                        <a:t>[</a:t>
                      </a:r>
                      <a:r>
                        <a:rPr lang="en-US" altLang="zh-CN" sz="2400" i="1" baseline="0" dirty="0" err="1">
                          <a:latin typeface="Times New Roman" pitchFamily="18" charset="0"/>
                          <a:cs typeface="Times New Roman" pitchFamily="18" charset="0"/>
                        </a:rPr>
                        <a:t>i</a:t>
                      </a:r>
                      <a:r>
                        <a:rPr lang="en-US" altLang="zh-CN" sz="2400" i="0" baseline="0" dirty="0">
                          <a:latin typeface="Times New Roman" pitchFamily="18" charset="0"/>
                          <a:cs typeface="Times New Roman" pitchFamily="18" charset="0"/>
                        </a:rPr>
                        <a:t>]</a:t>
                      </a:r>
                      <a:endParaRPr lang="zh-CN" altLang="en-US" sz="2400" i="0" baseline="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i="1" dirty="0">
                          <a:latin typeface="Times New Roman" pitchFamily="18" charset="0"/>
                          <a:cs typeface="Times New Roman" pitchFamily="18" charset="0"/>
                        </a:rPr>
                        <a:t>b</a:t>
                      </a:r>
                      <a:r>
                        <a:rPr lang="en-US" altLang="zh-CN" sz="2400" i="0" dirty="0">
                          <a:latin typeface="Times New Roman" pitchFamily="18" charset="0"/>
                          <a:cs typeface="Times New Roman" pitchFamily="18" charset="0"/>
                        </a:rPr>
                        <a:t>[</a:t>
                      </a:r>
                      <a:r>
                        <a:rPr lang="en-US" altLang="zh-CN" sz="2400" i="1" baseline="0" dirty="0" err="1">
                          <a:latin typeface="Times New Roman" pitchFamily="18" charset="0"/>
                          <a:cs typeface="Times New Roman" pitchFamily="18" charset="0"/>
                        </a:rPr>
                        <a:t>i</a:t>
                      </a:r>
                      <a:r>
                        <a:rPr lang="en-US" altLang="zh-CN" sz="2400" i="0" baseline="0" dirty="0">
                          <a:latin typeface="Times New Roman" pitchFamily="18" charset="0"/>
                          <a:cs typeface="Times New Roman" pitchFamily="18" charset="0"/>
                        </a:rPr>
                        <a:t>]</a:t>
                      </a:r>
                      <a:endParaRPr lang="zh-CN" altLang="en-US" sz="2400" i="0" baseline="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28628">
                <a:tc>
                  <a:txBody>
                    <a:bodyPr/>
                    <a:lstStyle/>
                    <a:p>
                      <a:pPr algn="ctr"/>
                      <a:r>
                        <a:rPr lang="en-US" altLang="zh-CN" sz="2400" dirty="0">
                          <a:latin typeface="Times New Roman" pitchFamily="18" charset="0"/>
                          <a:cs typeface="Times New Roman" pitchFamily="18" charset="0"/>
                        </a:rPr>
                        <a:t>Job 1</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28628">
                <a:tc>
                  <a:txBody>
                    <a:bodyPr/>
                    <a:lstStyle/>
                    <a:p>
                      <a:pPr algn="ctr"/>
                      <a:r>
                        <a:rPr lang="en-US" altLang="zh-CN" sz="2400" dirty="0">
                          <a:latin typeface="Times New Roman" pitchFamily="18" charset="0"/>
                          <a:cs typeface="Times New Roman" pitchFamily="18" charset="0"/>
                        </a:rPr>
                        <a:t>Job 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1</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28628">
                <a:tc>
                  <a:txBody>
                    <a:bodyPr/>
                    <a:lstStyle/>
                    <a:p>
                      <a:pPr algn="ctr"/>
                      <a:r>
                        <a:rPr lang="en-US" altLang="zh-CN" sz="2400" dirty="0">
                          <a:latin typeface="Times New Roman" pitchFamily="18" charset="0"/>
                          <a:cs typeface="Times New Roman" pitchFamily="18" charset="0"/>
                        </a:rPr>
                        <a:t>Job 3</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2</a:t>
                      </a:r>
                      <a:endParaRPr lang="zh-CN" altLang="en-US" sz="2400" dirty="0">
                        <a:latin typeface="Times New Roman" pitchFamily="18" charset="0"/>
                        <a:cs typeface="Times New Roman" pitchFamily="18" charset="0"/>
                      </a:endParaRPr>
                    </a:p>
                  </a:txBody>
                  <a:tcPr/>
                </a:tc>
                <a:tc>
                  <a:txBody>
                    <a:bodyPr/>
                    <a:lstStyle/>
                    <a:p>
                      <a:pPr algn="ctr"/>
                      <a:r>
                        <a:rPr lang="en-US" altLang="zh-CN" sz="2400" dirty="0">
                          <a:latin typeface="Times New Roman" pitchFamily="18" charset="0"/>
                          <a:cs typeface="Times New Roman" pitchFamily="18" charset="0"/>
                        </a:rPr>
                        <a:t>3</a:t>
                      </a:r>
                      <a:endParaRPr lang="zh-CN" alt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pic>
        <p:nvPicPr>
          <p:cNvPr id="59394" name="Picture 2"/>
          <p:cNvPicPr>
            <a:picLocks noChangeAspect="1" noChangeArrowheads="1"/>
          </p:cNvPicPr>
          <p:nvPr/>
        </p:nvPicPr>
        <p:blipFill>
          <a:blip r:embed="rId2" cstate="print"/>
          <a:srcRect/>
          <a:stretch>
            <a:fillRect/>
          </a:stretch>
        </p:blipFill>
        <p:spPr bwMode="auto">
          <a:xfrm>
            <a:off x="285720" y="2643182"/>
            <a:ext cx="4514850" cy="3381375"/>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对于树中第 </a:t>
            </a:r>
            <a:r>
              <a:rPr lang="en-US" altLang="zh-CN" i="1" dirty="0" err="1"/>
              <a:t>i</a:t>
            </a:r>
            <a:r>
              <a:rPr lang="en-US" altLang="zh-CN" i="1" dirty="0"/>
              <a:t> </a:t>
            </a:r>
            <a:r>
              <a:rPr lang="zh-CN" altLang="en-US" dirty="0"/>
              <a:t>层节点</a:t>
            </a:r>
            <a:r>
              <a:rPr lang="en-US" altLang="zh-CN" dirty="0"/>
              <a:t>V</a:t>
            </a:r>
          </a:p>
          <a:p>
            <a:pPr lvl="1"/>
            <a:r>
              <a:rPr lang="en-US" altLang="zh-CN" dirty="0"/>
              <a:t>V</a:t>
            </a:r>
            <a:r>
              <a:rPr lang="zh-CN" altLang="en-US" dirty="0"/>
              <a:t>已经安排了作业</a:t>
            </a:r>
            <a:r>
              <a:rPr lang="en-US" altLang="zh-CN" dirty="0"/>
              <a:t>{</a:t>
            </a:r>
            <a:r>
              <a:rPr lang="en-US" altLang="zh-CN" i="1" dirty="0"/>
              <a:t>J</a:t>
            </a:r>
            <a:r>
              <a:rPr lang="en-US" altLang="zh-CN" baseline="-25000" dirty="0"/>
              <a:t>1</a:t>
            </a:r>
            <a:r>
              <a:rPr lang="en-US" altLang="zh-CN" dirty="0"/>
              <a:t>, </a:t>
            </a:r>
            <a:r>
              <a:rPr lang="en-US" altLang="zh-CN" i="1" dirty="0"/>
              <a:t>J</a:t>
            </a:r>
            <a:r>
              <a:rPr lang="en-US" altLang="zh-CN" baseline="-25000" dirty="0"/>
              <a:t>2</a:t>
            </a:r>
            <a:r>
              <a:rPr lang="en-US" altLang="zh-CN" dirty="0"/>
              <a:t>, …, </a:t>
            </a:r>
            <a:r>
              <a:rPr lang="en-US" altLang="zh-CN" i="1" dirty="0" err="1"/>
              <a:t>J</a:t>
            </a:r>
            <a:r>
              <a:rPr lang="en-US" altLang="zh-CN" i="1" baseline="-25000" dirty="0" err="1"/>
              <a:t>i</a:t>
            </a:r>
            <a:r>
              <a:rPr lang="en-US" altLang="zh-CN" dirty="0"/>
              <a:t>}</a:t>
            </a:r>
          </a:p>
          <a:p>
            <a:pPr lvl="2"/>
            <a:endParaRPr lang="en-US" altLang="zh-CN" dirty="0"/>
          </a:p>
          <a:p>
            <a:pPr lvl="2"/>
            <a:r>
              <a:rPr lang="zh-CN" altLang="en-US" dirty="0"/>
              <a:t>已安排的作业的等待时间为</a:t>
            </a:r>
            <a:endParaRPr lang="en-US" altLang="zh-CN" dirty="0"/>
          </a:p>
          <a:p>
            <a:pPr lvl="2"/>
            <a:endParaRPr lang="en-US" altLang="zh-CN" dirty="0"/>
          </a:p>
          <a:p>
            <a:pPr lvl="2"/>
            <a:endParaRPr lang="en-US" altLang="zh-CN" dirty="0"/>
          </a:p>
          <a:p>
            <a:pPr lvl="1"/>
            <a:endParaRPr lang="zh-CN" altLang="en-US" dirty="0"/>
          </a:p>
        </p:txBody>
      </p:sp>
      <p:graphicFrame>
        <p:nvGraphicFramePr>
          <p:cNvPr id="4" name="对象 3"/>
          <p:cNvGraphicFramePr>
            <a:graphicFrameLocks noChangeAspect="1"/>
          </p:cNvGraphicFramePr>
          <p:nvPr/>
        </p:nvGraphicFramePr>
        <p:xfrm>
          <a:off x="5000628" y="2571744"/>
          <a:ext cx="1143008" cy="733250"/>
        </p:xfrm>
        <a:graphic>
          <a:graphicData uri="http://schemas.openxmlformats.org/presentationml/2006/ole">
            <mc:AlternateContent xmlns:mc="http://schemas.openxmlformats.org/markup-compatibility/2006">
              <mc:Choice xmlns:v="urn:schemas-microsoft-com:vml" Requires="v">
                <p:oleObj spid="_x0000_s60486" name="Equation" r:id="rId3" imgW="672840" imgH="431640" progId="Equation.3">
                  <p:embed/>
                </p:oleObj>
              </mc:Choice>
              <mc:Fallback>
                <p:oleObj name="Equation" r:id="rId3" imgW="67284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8" y="2571744"/>
                        <a:ext cx="1143008" cy="73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对于树中第 </a:t>
            </a:r>
            <a:r>
              <a:rPr lang="en-US" altLang="zh-CN" i="1" dirty="0" err="1"/>
              <a:t>i</a:t>
            </a:r>
            <a:r>
              <a:rPr lang="en-US" altLang="zh-CN" i="1" dirty="0"/>
              <a:t> </a:t>
            </a:r>
            <a:r>
              <a:rPr lang="zh-CN" altLang="en-US" dirty="0"/>
              <a:t>层节点</a:t>
            </a:r>
            <a:r>
              <a:rPr lang="en-US" altLang="zh-CN" dirty="0"/>
              <a:t>V</a:t>
            </a:r>
          </a:p>
          <a:p>
            <a:pPr lvl="1"/>
            <a:r>
              <a:rPr lang="zh-CN" altLang="en-US" dirty="0"/>
              <a:t>设以</a:t>
            </a:r>
            <a:r>
              <a:rPr lang="en-US" altLang="zh-CN" dirty="0"/>
              <a:t>V</a:t>
            </a:r>
            <a:r>
              <a:rPr lang="zh-CN" altLang="en-US" dirty="0"/>
              <a:t>为根的子树中某个叶节点</a:t>
            </a:r>
            <a:r>
              <a:rPr lang="en-US" altLang="zh-CN" dirty="0"/>
              <a:t>W</a:t>
            </a:r>
            <a:r>
              <a:rPr lang="zh-CN" altLang="en-US" dirty="0"/>
              <a:t>的调度为 </a:t>
            </a:r>
            <a:r>
              <a:rPr lang="en-US" altLang="zh-CN" dirty="0"/>
              <a:t>{</a:t>
            </a:r>
            <a:r>
              <a:rPr lang="en-US" altLang="zh-CN" i="1" dirty="0"/>
              <a:t>J</a:t>
            </a:r>
            <a:r>
              <a:rPr lang="en-US" altLang="zh-CN" baseline="-25000" dirty="0"/>
              <a:t>1</a:t>
            </a:r>
            <a:r>
              <a:rPr lang="en-US" altLang="zh-CN" dirty="0"/>
              <a:t>, …, </a:t>
            </a:r>
            <a:r>
              <a:rPr lang="en-US" altLang="zh-CN" i="1" dirty="0" err="1"/>
              <a:t>J</a:t>
            </a:r>
            <a:r>
              <a:rPr lang="en-US" altLang="zh-CN" i="1" baseline="-25000" dirty="0" err="1"/>
              <a:t>i</a:t>
            </a:r>
            <a:r>
              <a:rPr lang="en-US" altLang="zh-CN" i="1" baseline="-25000" dirty="0"/>
              <a:t> </a:t>
            </a:r>
            <a:r>
              <a:rPr lang="zh-CN" altLang="en-US" dirty="0"/>
              <a:t>，</a:t>
            </a:r>
            <a:r>
              <a:rPr lang="en-US" altLang="zh-CN" i="1" dirty="0"/>
              <a:t>J</a:t>
            </a:r>
            <a:r>
              <a:rPr lang="en-US" altLang="zh-CN" i="1" baseline="-25000" dirty="0"/>
              <a:t>i</a:t>
            </a:r>
            <a:r>
              <a:rPr lang="en-US" altLang="zh-CN" baseline="-25000" dirty="0"/>
              <a:t>+1 </a:t>
            </a:r>
            <a:r>
              <a:rPr lang="en-US" altLang="zh-CN" dirty="0"/>
              <a:t>, …, </a:t>
            </a:r>
            <a:r>
              <a:rPr lang="en-US" altLang="zh-CN" i="1" dirty="0" err="1"/>
              <a:t>J</a:t>
            </a:r>
            <a:r>
              <a:rPr lang="en-US" altLang="zh-CN" i="1" baseline="-25000" dirty="0" err="1"/>
              <a:t>n</a:t>
            </a:r>
            <a:r>
              <a:rPr lang="en-US" altLang="zh-CN" dirty="0"/>
              <a:t>}</a:t>
            </a:r>
          </a:p>
          <a:p>
            <a:pPr lvl="2"/>
            <a:r>
              <a:rPr lang="zh-CN" altLang="en-US" dirty="0"/>
              <a:t>如果从</a:t>
            </a:r>
            <a:r>
              <a:rPr lang="en-US" altLang="zh-CN" i="1" dirty="0"/>
              <a:t>J</a:t>
            </a:r>
            <a:r>
              <a:rPr lang="en-US" altLang="zh-CN" i="1" baseline="-25000" dirty="0"/>
              <a:t>i</a:t>
            </a:r>
            <a:r>
              <a:rPr lang="en-US" altLang="zh-CN" baseline="-25000" dirty="0"/>
              <a:t>+1</a:t>
            </a:r>
            <a:r>
              <a:rPr lang="zh-CN" altLang="en-US" dirty="0"/>
              <a:t>开始</a:t>
            </a:r>
            <a:r>
              <a:rPr lang="zh-CN" altLang="en-US" b="1" dirty="0">
                <a:solidFill>
                  <a:schemeClr val="accent2"/>
                </a:solidFill>
              </a:rPr>
              <a:t>机器</a:t>
            </a:r>
            <a:r>
              <a:rPr lang="en-US" altLang="zh-CN" b="1" dirty="0">
                <a:solidFill>
                  <a:schemeClr val="accent2"/>
                </a:solidFill>
              </a:rPr>
              <a:t>1</a:t>
            </a:r>
            <a:r>
              <a:rPr lang="zh-CN" altLang="en-US" b="1" dirty="0">
                <a:solidFill>
                  <a:schemeClr val="accent2"/>
                </a:solidFill>
              </a:rPr>
              <a:t>没有空闲</a:t>
            </a:r>
            <a:r>
              <a:rPr lang="zh-CN" altLang="en-US" dirty="0"/>
              <a:t>，则</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b="1" dirty="0"/>
              <a:t>{</a:t>
            </a:r>
            <a:r>
              <a:rPr lang="en-US" altLang="zh-CN" b="1" i="1" dirty="0"/>
              <a:t>J</a:t>
            </a:r>
            <a:r>
              <a:rPr lang="en-US" altLang="zh-CN" b="1" i="1" baseline="-25000" dirty="0"/>
              <a:t>i</a:t>
            </a:r>
            <a:r>
              <a:rPr lang="en-US" altLang="zh-CN" b="1" baseline="-25000" dirty="0"/>
              <a:t>+1 </a:t>
            </a:r>
            <a:r>
              <a:rPr lang="en-US" altLang="zh-CN" b="1" dirty="0"/>
              <a:t>, …, </a:t>
            </a:r>
            <a:r>
              <a:rPr lang="en-US" altLang="zh-CN" b="1" i="1" dirty="0" err="1"/>
              <a:t>J</a:t>
            </a:r>
            <a:r>
              <a:rPr lang="en-US" altLang="zh-CN" b="1" i="1" baseline="-25000" dirty="0" err="1"/>
              <a:t>n</a:t>
            </a:r>
            <a:r>
              <a:rPr lang="en-US" altLang="zh-CN" b="1" dirty="0"/>
              <a:t>}</a:t>
            </a:r>
            <a:r>
              <a:rPr lang="zh-CN" altLang="en-US" dirty="0"/>
              <a:t>的</a:t>
            </a:r>
            <a:r>
              <a:rPr lang="zh-CN" altLang="en-US" b="1" dirty="0">
                <a:solidFill>
                  <a:schemeClr val="accent2"/>
                </a:solidFill>
              </a:rPr>
              <a:t>总等待时间</a:t>
            </a:r>
            <a:r>
              <a:rPr lang="zh-CN" altLang="en-US" dirty="0"/>
              <a:t>不少于</a:t>
            </a:r>
            <a:endParaRPr lang="en-US" altLang="zh-CN" dirty="0"/>
          </a:p>
          <a:p>
            <a:pPr lvl="1"/>
            <a:endParaRPr lang="en-US" altLang="zh-CN" dirty="0"/>
          </a:p>
          <a:p>
            <a:pPr lvl="1"/>
            <a:endParaRPr lang="en-US" altLang="zh-CN" dirty="0"/>
          </a:p>
          <a:p>
            <a:pPr lvl="2"/>
            <a:endParaRPr lang="en-US" altLang="zh-CN" dirty="0"/>
          </a:p>
          <a:p>
            <a:pPr lvl="2"/>
            <a:endParaRPr lang="en-US" altLang="zh-CN" dirty="0"/>
          </a:p>
          <a:p>
            <a:pPr lvl="1"/>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797567318"/>
              </p:ext>
            </p:extLst>
          </p:nvPr>
        </p:nvGraphicFramePr>
        <p:xfrm>
          <a:off x="1957388" y="5643563"/>
          <a:ext cx="4576762" cy="642937"/>
        </p:xfrm>
        <a:graphic>
          <a:graphicData uri="http://schemas.openxmlformats.org/presentationml/2006/ole">
            <mc:AlternateContent xmlns:mc="http://schemas.openxmlformats.org/markup-compatibility/2006">
              <mc:Choice xmlns:v="urn:schemas-microsoft-com:vml" Requires="v">
                <p:oleObj spid="_x0000_s61717" name="Equation" r:id="rId4" imgW="3073320" imgH="431640" progId="Equation.DSMT4">
                  <p:embed/>
                </p:oleObj>
              </mc:Choice>
              <mc:Fallback>
                <p:oleObj name="Equation" r:id="rId4" imgW="3073320" imgH="431640" progId="Equation.DSMT4">
                  <p:embed/>
                  <p:pic>
                    <p:nvPicPr>
                      <p:cNvPr id="0" name="Picture 3"/>
                      <p:cNvPicPr>
                        <a:picLocks noChangeAspect="1" noChangeArrowheads="1"/>
                      </p:cNvPicPr>
                      <p:nvPr/>
                    </p:nvPicPr>
                    <p:blipFill>
                      <a:blip r:embed="rId5"/>
                      <a:srcRect/>
                      <a:stretch>
                        <a:fillRect/>
                      </a:stretch>
                    </p:blipFill>
                    <p:spPr bwMode="auto">
                      <a:xfrm>
                        <a:off x="1957388" y="5643563"/>
                        <a:ext cx="457676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2285984" y="3143248"/>
          <a:ext cx="3744912" cy="415925"/>
        </p:xfrm>
        <a:graphic>
          <a:graphicData uri="http://schemas.openxmlformats.org/presentationml/2006/ole">
            <mc:AlternateContent xmlns:mc="http://schemas.openxmlformats.org/markup-compatibility/2006">
              <mc:Choice xmlns:v="urn:schemas-microsoft-com:vml" Requires="v">
                <p:oleObj spid="_x0000_s61718" name="Equation" r:id="rId6" imgW="2514600" imgH="279360" progId="Equation.3">
                  <p:embed/>
                </p:oleObj>
              </mc:Choice>
              <mc:Fallback>
                <p:oleObj name="Equation" r:id="rId6" imgW="2514600" imgH="27936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3143248"/>
                        <a:ext cx="374491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nvGraphicFramePr>
        <p:xfrm>
          <a:off x="1846263" y="3643313"/>
          <a:ext cx="4805362" cy="415925"/>
        </p:xfrm>
        <a:graphic>
          <a:graphicData uri="http://schemas.openxmlformats.org/presentationml/2006/ole">
            <mc:AlternateContent xmlns:mc="http://schemas.openxmlformats.org/markup-compatibility/2006">
              <mc:Choice xmlns:v="urn:schemas-microsoft-com:vml" Requires="v">
                <p:oleObj spid="_x0000_s61719" name="Equation" r:id="rId8" imgW="3225600" imgH="279360" progId="Equation.3">
                  <p:embed/>
                </p:oleObj>
              </mc:Choice>
              <mc:Fallback>
                <p:oleObj name="Equation" r:id="rId8" imgW="3225600" imgH="27936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6263" y="3643313"/>
                        <a:ext cx="4805362"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nvGraphicFramePr>
        <p:xfrm>
          <a:off x="1281113" y="4643438"/>
          <a:ext cx="5938837" cy="415925"/>
        </p:xfrm>
        <a:graphic>
          <a:graphicData uri="http://schemas.openxmlformats.org/presentationml/2006/ole">
            <mc:AlternateContent xmlns:mc="http://schemas.openxmlformats.org/markup-compatibility/2006">
              <mc:Choice xmlns:v="urn:schemas-microsoft-com:vml" Requires="v">
                <p:oleObj spid="_x0000_s61720" name="Equation" r:id="rId10" imgW="3987720" imgH="279360" progId="Equation.3">
                  <p:embed/>
                </p:oleObj>
              </mc:Choice>
              <mc:Fallback>
                <p:oleObj name="Equation" r:id="rId10" imgW="3987720" imgH="27936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1113" y="4643438"/>
                        <a:ext cx="5938837"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rot="5400000">
            <a:off x="3753287" y="3747647"/>
            <a:ext cx="571503" cy="1077218"/>
          </a:xfrm>
          <a:prstGeom prst="rect">
            <a:avLst/>
          </a:prstGeom>
          <a:noFill/>
        </p:spPr>
        <p:txBody>
          <a:bodyPr wrap="square" rtlCol="0">
            <a:spAutoFit/>
          </a:bodyPr>
          <a:lstStyle/>
          <a:p>
            <a:r>
              <a:rPr lang="en-US" altLang="zh-CN" sz="3200" b="1" dirty="0"/>
              <a:t>… </a:t>
            </a:r>
            <a:endParaRPr lang="zh-CN" altLang="en-US" sz="3200" b="1" dirty="0"/>
          </a:p>
        </p:txBody>
      </p:sp>
      <p:sp>
        <p:nvSpPr>
          <p:cNvPr id="23" name="TextBox 22"/>
          <p:cNvSpPr txBox="1"/>
          <p:nvPr/>
        </p:nvSpPr>
        <p:spPr>
          <a:xfrm>
            <a:off x="954857" y="423718"/>
            <a:ext cx="6929486" cy="2308324"/>
          </a:xfrm>
          <a:prstGeom prst="rect">
            <a:avLst/>
          </a:prstGeom>
          <a:solidFill>
            <a:schemeClr val="accent6">
              <a:lumMod val="40000"/>
              <a:lumOff val="60000"/>
            </a:schemeClr>
          </a:solidFill>
        </p:spPr>
        <p:txBody>
          <a:bodyPr wrap="square" rtlCol="0">
            <a:spAutoFit/>
          </a:bodyPr>
          <a:lstStyle/>
          <a:p>
            <a:r>
              <a:rPr lang="zh-CN" altLang="en-US" sz="2400" b="1" dirty="0">
                <a:latin typeface="Times New Roman" pitchFamily="18" charset="0"/>
                <a:cs typeface="Times New Roman" pitchFamily="18" charset="0"/>
              </a:rPr>
              <a:t>如果</a:t>
            </a:r>
            <a:r>
              <a:rPr lang="en-US" altLang="zh-CN" sz="2400" b="1" i="1" dirty="0">
                <a:latin typeface="Times New Roman" pitchFamily="18" charset="0"/>
                <a:cs typeface="Times New Roman" pitchFamily="18" charset="0"/>
              </a:rPr>
              <a:t>a</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J</a:t>
            </a:r>
            <a:r>
              <a:rPr lang="en-US" altLang="zh-CN" sz="2400" b="1" i="1" baseline="-25000" dirty="0" err="1">
                <a:latin typeface="Times New Roman" pitchFamily="18" charset="0"/>
                <a:cs typeface="Times New Roman" pitchFamily="18" charset="0"/>
              </a:rPr>
              <a:t>x</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在</a:t>
            </a:r>
            <a:r>
              <a:rPr lang="en-US" altLang="zh-CN" sz="2400" b="1" i="1" dirty="0">
                <a:latin typeface="Times New Roman" pitchFamily="18" charset="0"/>
                <a:cs typeface="Times New Roman" pitchFamily="18" charset="0"/>
              </a:rPr>
              <a:t>x</a:t>
            </a:r>
            <a:r>
              <a:rPr lang="zh-CN" altLang="en-US" sz="2400" b="1" dirty="0">
                <a:sym typeface="Symbol"/>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时按非递减序排列</a:t>
            </a:r>
            <a:endParaRPr lang="en-US" altLang="zh-CN" sz="2400" b="1" dirty="0">
              <a:latin typeface="Times New Roman" pitchFamily="18" charset="0"/>
              <a:cs typeface="Times New Roman" pitchFamily="18" charset="0"/>
            </a:endParaRPr>
          </a:p>
          <a:p>
            <a:endParaRPr lang="en-US" altLang="zh-CN" sz="2400" b="1" i="1" dirty="0">
              <a:latin typeface="Times New Roman" pitchFamily="18" charset="0"/>
              <a:cs typeface="Times New Roman" pitchFamily="18" charset="0"/>
            </a:endParaRPr>
          </a:p>
          <a:p>
            <a:r>
              <a:rPr lang="en-US" altLang="zh-CN" sz="2400" b="1" i="1" dirty="0">
                <a:latin typeface="Times New Roman" pitchFamily="18" charset="0"/>
                <a:cs typeface="Times New Roman" pitchFamily="18" charset="0"/>
              </a:rPr>
              <a:t>                 S</a:t>
            </a:r>
            <a:r>
              <a:rPr lang="en-US" altLang="zh-CN" sz="2400" b="1" baseline="-25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取得极小值</a:t>
            </a:r>
            <a:r>
              <a:rPr lang="en-US" altLang="zh-CN" sz="2400" b="1" i="1" dirty="0">
                <a:latin typeface="Times New Roman" pitchFamily="18" charset="0"/>
                <a:cs typeface="Times New Roman" pitchFamily="18" charset="0"/>
              </a:rPr>
              <a:t>S’</a:t>
            </a:r>
            <a:r>
              <a:rPr lang="en-US" altLang="zh-CN" sz="2400" b="1" baseline="-25000" dirty="0">
                <a:latin typeface="Times New Roman" pitchFamily="18" charset="0"/>
                <a:cs typeface="Times New Roman" pitchFamily="18" charset="0"/>
              </a:rPr>
              <a:t>1</a:t>
            </a:r>
          </a:p>
          <a:p>
            <a:endParaRPr lang="en-US" altLang="zh-CN" sz="2400" b="1" i="1" dirty="0">
              <a:latin typeface="Times New Roman" pitchFamily="18" charset="0"/>
              <a:cs typeface="Times New Roman" pitchFamily="18" charset="0"/>
            </a:endParaRPr>
          </a:p>
          <a:p>
            <a:pPr marL="0" lvl="2"/>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J</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 </a:t>
            </a:r>
            <a:r>
              <a:rPr lang="en-US" altLang="zh-CN" sz="2400" b="1" dirty="0">
                <a:latin typeface="Times New Roman" pitchFamily="18" charset="0"/>
                <a:cs typeface="Times New Roman" pitchFamily="18" charset="0"/>
              </a:rPr>
              <a:t>, …, </a:t>
            </a:r>
            <a:r>
              <a:rPr lang="en-US" altLang="zh-CN" sz="2400" b="1" i="1" dirty="0" err="1">
                <a:latin typeface="Times New Roman" pitchFamily="18" charset="0"/>
                <a:cs typeface="Times New Roman" pitchFamily="18" charset="0"/>
              </a:rPr>
              <a:t>J</a:t>
            </a:r>
            <a:r>
              <a:rPr lang="en-US" altLang="zh-CN" sz="2400" b="1" i="1" baseline="-25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a:t>
            </a:r>
            <a:r>
              <a:rPr lang="zh-CN" altLang="en-US" sz="2400" b="1" dirty="0"/>
              <a:t>的</a:t>
            </a:r>
            <a:r>
              <a:rPr lang="zh-CN" altLang="en-US" sz="2400" b="1" dirty="0">
                <a:solidFill>
                  <a:schemeClr val="accent2"/>
                </a:solidFill>
              </a:rPr>
              <a:t>总等待时间</a:t>
            </a:r>
            <a:r>
              <a:rPr lang="zh-CN" altLang="en-US" sz="2400" b="1" dirty="0">
                <a:solidFill>
                  <a:schemeClr val="accent2"/>
                </a:solidFill>
                <a:sym typeface="Symbol"/>
              </a:rPr>
              <a:t></a:t>
            </a:r>
            <a:r>
              <a:rPr lang="en-US" altLang="zh-CN" sz="2400" b="1" i="1" dirty="0">
                <a:latin typeface="Times New Roman" pitchFamily="18" charset="0"/>
                <a:cs typeface="Times New Roman" pitchFamily="18" charset="0"/>
              </a:rPr>
              <a:t>   S’</a:t>
            </a:r>
            <a:r>
              <a:rPr lang="en-US" altLang="zh-CN" sz="2400" b="1" baseline="-25000" dirty="0">
                <a:latin typeface="Times New Roman" pitchFamily="18" charset="0"/>
                <a:cs typeface="Times New Roman" pitchFamily="18" charset="0"/>
              </a:rPr>
              <a:t>1</a:t>
            </a:r>
            <a:endParaRPr lang="en-US" altLang="zh-CN" sz="2400" b="1" dirty="0"/>
          </a:p>
          <a:p>
            <a:endParaRPr lang="en-US" altLang="zh-CN" sz="2400" b="1" i="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6"/>
                                        </p:tgtEl>
                                        <p:attrNameLst>
                                          <p:attrName>style.visibility</p:attrName>
                                        </p:attrNameLst>
                                      </p:cBhvr>
                                      <p:to>
                                        <p:strVal val="visible"/>
                                      </p:to>
                                    </p:set>
                                    <p:anim calcmode="lin" valueType="num">
                                      <p:cBhvr additive="base">
                                        <p:cTn id="11" dur="500" fill="hold"/>
                                        <p:tgtEl>
                                          <p:spTgt spid="61446"/>
                                        </p:tgtEl>
                                        <p:attrNameLst>
                                          <p:attrName>ppt_x</p:attrName>
                                        </p:attrNameLst>
                                      </p:cBhvr>
                                      <p:tavLst>
                                        <p:tav tm="0">
                                          <p:val>
                                            <p:strVal val="#ppt_x"/>
                                          </p:val>
                                        </p:tav>
                                        <p:tav tm="100000">
                                          <p:val>
                                            <p:strVal val="#ppt_x"/>
                                          </p:val>
                                        </p:tav>
                                      </p:tavLst>
                                    </p:anim>
                                    <p:anim calcmode="lin" valueType="num">
                                      <p:cBhvr additive="base">
                                        <p:cTn id="12"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47"/>
                                        </p:tgtEl>
                                        <p:attrNameLst>
                                          <p:attrName>style.visibility</p:attrName>
                                        </p:attrNameLst>
                                      </p:cBhvr>
                                      <p:to>
                                        <p:strVal val="visible"/>
                                      </p:to>
                                    </p:set>
                                    <p:anim calcmode="lin" valueType="num">
                                      <p:cBhvr additive="base">
                                        <p:cTn id="17" dur="500" fill="hold"/>
                                        <p:tgtEl>
                                          <p:spTgt spid="61447"/>
                                        </p:tgtEl>
                                        <p:attrNameLst>
                                          <p:attrName>ppt_x</p:attrName>
                                        </p:attrNameLst>
                                      </p:cBhvr>
                                      <p:tavLst>
                                        <p:tav tm="0">
                                          <p:val>
                                            <p:strVal val="#ppt_x"/>
                                          </p:val>
                                        </p:tav>
                                        <p:tav tm="100000">
                                          <p:val>
                                            <p:strVal val="#ppt_x"/>
                                          </p:val>
                                        </p:tav>
                                      </p:tavLst>
                                    </p:anim>
                                    <p:anim calcmode="lin" valueType="num">
                                      <p:cBhvr additive="base">
                                        <p:cTn id="18"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48"/>
                                        </p:tgtEl>
                                        <p:attrNameLst>
                                          <p:attrName>style.visibility</p:attrName>
                                        </p:attrNameLst>
                                      </p:cBhvr>
                                      <p:to>
                                        <p:strVal val="visible"/>
                                      </p:to>
                                    </p:set>
                                    <p:anim calcmode="lin" valueType="num">
                                      <p:cBhvr additive="base">
                                        <p:cTn id="27" dur="500" fill="hold"/>
                                        <p:tgtEl>
                                          <p:spTgt spid="61448"/>
                                        </p:tgtEl>
                                        <p:attrNameLst>
                                          <p:attrName>ppt_x</p:attrName>
                                        </p:attrNameLst>
                                      </p:cBhvr>
                                      <p:tavLst>
                                        <p:tav tm="0">
                                          <p:val>
                                            <p:strVal val="#ppt_x"/>
                                          </p:val>
                                        </p:tav>
                                        <p:tav tm="100000">
                                          <p:val>
                                            <p:strVal val="#ppt_x"/>
                                          </p:val>
                                        </p:tav>
                                      </p:tavLst>
                                    </p:anim>
                                    <p:anim calcmode="lin" valueType="num">
                                      <p:cBhvr additive="base">
                                        <p:cTn id="28" dur="500" fill="hold"/>
                                        <p:tgtEl>
                                          <p:spTgt spid="6144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对于树中第 </a:t>
            </a:r>
            <a:r>
              <a:rPr lang="en-US" altLang="zh-CN" i="1" dirty="0" err="1"/>
              <a:t>i</a:t>
            </a:r>
            <a:r>
              <a:rPr lang="en-US" altLang="zh-CN" i="1" dirty="0"/>
              <a:t> </a:t>
            </a:r>
            <a:r>
              <a:rPr lang="zh-CN" altLang="en-US" dirty="0"/>
              <a:t>层节点</a:t>
            </a:r>
            <a:r>
              <a:rPr lang="en-US" altLang="zh-CN" dirty="0"/>
              <a:t>V</a:t>
            </a:r>
          </a:p>
          <a:p>
            <a:pPr lvl="1"/>
            <a:r>
              <a:rPr lang="zh-CN" altLang="en-US" dirty="0"/>
              <a:t>设以</a:t>
            </a:r>
            <a:r>
              <a:rPr lang="en-US" altLang="zh-CN" dirty="0"/>
              <a:t>V</a:t>
            </a:r>
            <a:r>
              <a:rPr lang="zh-CN" altLang="en-US" dirty="0"/>
              <a:t>为根的子树中某个叶节点</a:t>
            </a:r>
            <a:r>
              <a:rPr lang="en-US" altLang="zh-CN" dirty="0"/>
              <a:t>W</a:t>
            </a:r>
            <a:r>
              <a:rPr lang="zh-CN" altLang="en-US" dirty="0"/>
              <a:t>的调度为 </a:t>
            </a:r>
            <a:r>
              <a:rPr lang="en-US" altLang="zh-CN" dirty="0"/>
              <a:t>{</a:t>
            </a:r>
            <a:r>
              <a:rPr lang="en-US" altLang="zh-CN" i="1" dirty="0"/>
              <a:t>J</a:t>
            </a:r>
            <a:r>
              <a:rPr lang="en-US" altLang="zh-CN" baseline="-25000" dirty="0"/>
              <a:t>1</a:t>
            </a:r>
            <a:r>
              <a:rPr lang="en-US" altLang="zh-CN" dirty="0"/>
              <a:t>, …, </a:t>
            </a:r>
            <a:r>
              <a:rPr lang="en-US" altLang="zh-CN" i="1" dirty="0" err="1"/>
              <a:t>J</a:t>
            </a:r>
            <a:r>
              <a:rPr lang="en-US" altLang="zh-CN" i="1" baseline="-25000" dirty="0" err="1"/>
              <a:t>i</a:t>
            </a:r>
            <a:r>
              <a:rPr lang="en-US" altLang="zh-CN" i="1" baseline="-25000" dirty="0"/>
              <a:t> </a:t>
            </a:r>
            <a:r>
              <a:rPr lang="zh-CN" altLang="en-US" dirty="0"/>
              <a:t>，</a:t>
            </a:r>
            <a:r>
              <a:rPr lang="en-US" altLang="zh-CN" i="1" dirty="0"/>
              <a:t>J</a:t>
            </a:r>
            <a:r>
              <a:rPr lang="en-US" altLang="zh-CN" i="1" baseline="-25000" dirty="0"/>
              <a:t>i</a:t>
            </a:r>
            <a:r>
              <a:rPr lang="en-US" altLang="zh-CN" baseline="-25000" dirty="0"/>
              <a:t>+1 </a:t>
            </a:r>
            <a:r>
              <a:rPr lang="en-US" altLang="zh-CN" dirty="0"/>
              <a:t>, …, </a:t>
            </a:r>
            <a:r>
              <a:rPr lang="en-US" altLang="zh-CN" i="1" dirty="0" err="1"/>
              <a:t>J</a:t>
            </a:r>
            <a:r>
              <a:rPr lang="en-US" altLang="zh-CN" i="1" baseline="-25000" dirty="0" err="1"/>
              <a:t>n</a:t>
            </a:r>
            <a:r>
              <a:rPr lang="en-US" altLang="zh-CN" dirty="0"/>
              <a:t>}</a:t>
            </a:r>
          </a:p>
          <a:p>
            <a:pPr lvl="2"/>
            <a:r>
              <a:rPr lang="zh-CN" altLang="en-US" dirty="0"/>
              <a:t>如果从</a:t>
            </a:r>
            <a:r>
              <a:rPr lang="en-US" altLang="zh-CN" i="1" dirty="0"/>
              <a:t>J</a:t>
            </a:r>
            <a:r>
              <a:rPr lang="en-US" altLang="zh-CN" i="1" baseline="-25000" dirty="0"/>
              <a:t>i</a:t>
            </a:r>
            <a:r>
              <a:rPr lang="en-US" altLang="zh-CN" baseline="-25000" dirty="0"/>
              <a:t>+1</a:t>
            </a:r>
            <a:r>
              <a:rPr lang="zh-CN" altLang="en-US" dirty="0"/>
              <a:t>开始</a:t>
            </a:r>
            <a:r>
              <a:rPr lang="zh-CN" altLang="en-US" b="1" dirty="0">
                <a:solidFill>
                  <a:schemeClr val="accent2"/>
                </a:solidFill>
              </a:rPr>
              <a:t>机器</a:t>
            </a:r>
            <a:r>
              <a:rPr lang="en-US" altLang="zh-CN" b="1" dirty="0">
                <a:solidFill>
                  <a:schemeClr val="accent2"/>
                </a:solidFill>
              </a:rPr>
              <a:t>2</a:t>
            </a:r>
            <a:r>
              <a:rPr lang="zh-CN" altLang="en-US" b="1" dirty="0">
                <a:solidFill>
                  <a:schemeClr val="accent2"/>
                </a:solidFill>
              </a:rPr>
              <a:t>没有空闲</a:t>
            </a:r>
            <a:r>
              <a:rPr lang="zh-CN" altLang="en-US" dirty="0"/>
              <a:t>，则</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b="1" dirty="0"/>
              <a:t>{</a:t>
            </a:r>
            <a:r>
              <a:rPr lang="en-US" altLang="zh-CN" b="1" i="1" dirty="0"/>
              <a:t>J</a:t>
            </a:r>
            <a:r>
              <a:rPr lang="en-US" altLang="zh-CN" b="1" i="1" baseline="-25000" dirty="0"/>
              <a:t>i</a:t>
            </a:r>
            <a:r>
              <a:rPr lang="en-US" altLang="zh-CN" b="1" baseline="-25000" dirty="0"/>
              <a:t>+1 </a:t>
            </a:r>
            <a:r>
              <a:rPr lang="en-US" altLang="zh-CN" b="1" dirty="0"/>
              <a:t>, …, </a:t>
            </a:r>
            <a:r>
              <a:rPr lang="en-US" altLang="zh-CN" b="1" i="1" dirty="0" err="1"/>
              <a:t>J</a:t>
            </a:r>
            <a:r>
              <a:rPr lang="en-US" altLang="zh-CN" b="1" i="1" baseline="-25000" dirty="0" err="1"/>
              <a:t>n</a:t>
            </a:r>
            <a:r>
              <a:rPr lang="en-US" altLang="zh-CN" b="1" dirty="0"/>
              <a:t>}</a:t>
            </a:r>
            <a:r>
              <a:rPr lang="zh-CN" altLang="en-US" dirty="0"/>
              <a:t>的</a:t>
            </a:r>
            <a:r>
              <a:rPr lang="zh-CN" altLang="en-US" b="1" dirty="0">
                <a:solidFill>
                  <a:schemeClr val="accent2"/>
                </a:solidFill>
              </a:rPr>
              <a:t>总等待时间</a:t>
            </a:r>
            <a:r>
              <a:rPr lang="zh-CN" altLang="en-US" b="1" dirty="0">
                <a:sym typeface="Symbol"/>
              </a:rPr>
              <a:t></a:t>
            </a:r>
            <a:endParaRPr lang="en-US" altLang="zh-CN" b="1" dirty="0"/>
          </a:p>
          <a:p>
            <a:pPr lvl="1"/>
            <a:endParaRPr lang="en-US" altLang="zh-CN" dirty="0"/>
          </a:p>
          <a:p>
            <a:pPr lvl="1"/>
            <a:endParaRPr lang="en-US" altLang="zh-CN" dirty="0"/>
          </a:p>
          <a:p>
            <a:pPr lvl="2"/>
            <a:endParaRPr lang="en-US" altLang="zh-CN" dirty="0"/>
          </a:p>
          <a:p>
            <a:pPr lvl="2"/>
            <a:endParaRPr lang="en-US" altLang="zh-CN" dirty="0"/>
          </a:p>
          <a:p>
            <a:pPr lvl="1"/>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037290488"/>
              </p:ext>
            </p:extLst>
          </p:nvPr>
        </p:nvGraphicFramePr>
        <p:xfrm>
          <a:off x="2024063" y="5715000"/>
          <a:ext cx="3594100" cy="642938"/>
        </p:xfrm>
        <a:graphic>
          <a:graphicData uri="http://schemas.openxmlformats.org/presentationml/2006/ole">
            <mc:AlternateContent xmlns:mc="http://schemas.openxmlformats.org/markup-compatibility/2006">
              <mc:Choice xmlns:v="urn:schemas-microsoft-com:vml" Requires="v">
                <p:oleObj spid="_x0000_s62738" name="Equation" r:id="rId4" imgW="2412720" imgH="431640" progId="Equation.DSMT4">
                  <p:embed/>
                </p:oleObj>
              </mc:Choice>
              <mc:Fallback>
                <p:oleObj name="Equation" r:id="rId4" imgW="2412720" imgH="431640" progId="Equation.DSMT4">
                  <p:embed/>
                  <p:pic>
                    <p:nvPicPr>
                      <p:cNvPr id="0" name="Picture 2"/>
                      <p:cNvPicPr>
                        <a:picLocks noChangeAspect="1" noChangeArrowheads="1"/>
                      </p:cNvPicPr>
                      <p:nvPr/>
                    </p:nvPicPr>
                    <p:blipFill>
                      <a:blip r:embed="rId5"/>
                      <a:srcRect/>
                      <a:stretch>
                        <a:fillRect/>
                      </a:stretch>
                    </p:blipFill>
                    <p:spPr bwMode="auto">
                      <a:xfrm>
                        <a:off x="2024063" y="5715000"/>
                        <a:ext cx="35941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1782763" y="3071813"/>
          <a:ext cx="2743200" cy="415925"/>
        </p:xfrm>
        <a:graphic>
          <a:graphicData uri="http://schemas.openxmlformats.org/presentationml/2006/ole">
            <mc:AlternateContent xmlns:mc="http://schemas.openxmlformats.org/markup-compatibility/2006">
              <mc:Choice xmlns:v="urn:schemas-microsoft-com:vml" Requires="v">
                <p:oleObj spid="_x0000_s62739" name="Equation" r:id="rId6" imgW="1841400" imgH="279360" progId="Equation.DSMT4">
                  <p:embed/>
                </p:oleObj>
              </mc:Choice>
              <mc:Fallback>
                <p:oleObj name="Equation" r:id="rId6" imgW="1841400" imgH="27936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2763" y="3071813"/>
                        <a:ext cx="2743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nvGraphicFramePr>
        <p:xfrm>
          <a:off x="1558925" y="3500438"/>
          <a:ext cx="3783013" cy="415925"/>
        </p:xfrm>
        <a:graphic>
          <a:graphicData uri="http://schemas.openxmlformats.org/presentationml/2006/ole">
            <mc:AlternateContent xmlns:mc="http://schemas.openxmlformats.org/markup-compatibility/2006">
              <mc:Choice xmlns:v="urn:schemas-microsoft-com:vml" Requires="v">
                <p:oleObj spid="_x0000_s62740" name="Equation" r:id="rId8" imgW="2539800" imgH="279360" progId="Equation.3">
                  <p:embed/>
                </p:oleObj>
              </mc:Choice>
              <mc:Fallback>
                <p:oleObj name="Equation" r:id="rId8" imgW="2539800" imgH="2793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925" y="3500438"/>
                        <a:ext cx="3783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nvGraphicFramePr>
        <p:xfrm>
          <a:off x="1282700" y="4572000"/>
          <a:ext cx="5011738" cy="415925"/>
        </p:xfrm>
        <a:graphic>
          <a:graphicData uri="http://schemas.openxmlformats.org/presentationml/2006/ole">
            <mc:AlternateContent xmlns:mc="http://schemas.openxmlformats.org/markup-compatibility/2006">
              <mc:Choice xmlns:v="urn:schemas-microsoft-com:vml" Requires="v">
                <p:oleObj spid="_x0000_s62741" name="Equation" r:id="rId10" imgW="3365280" imgH="279360" progId="Equation.3">
                  <p:embed/>
                </p:oleObj>
              </mc:Choice>
              <mc:Fallback>
                <p:oleObj name="Equation" r:id="rId10" imgW="3365280" imgH="27936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2700" y="4572000"/>
                        <a:ext cx="501173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rot="5400000">
            <a:off x="2824593" y="3676208"/>
            <a:ext cx="571503" cy="1077218"/>
          </a:xfrm>
          <a:prstGeom prst="rect">
            <a:avLst/>
          </a:prstGeom>
          <a:noFill/>
        </p:spPr>
        <p:txBody>
          <a:bodyPr wrap="square" rtlCol="0">
            <a:spAutoFit/>
          </a:bodyPr>
          <a:lstStyle/>
          <a:p>
            <a:r>
              <a:rPr lang="en-US" altLang="zh-CN" sz="3200" b="1" dirty="0"/>
              <a:t>… </a:t>
            </a:r>
            <a:endParaRPr lang="zh-CN" altLang="en-US" sz="3200" b="1" dirty="0"/>
          </a:p>
        </p:txBody>
      </p:sp>
      <p:sp>
        <p:nvSpPr>
          <p:cNvPr id="10" name="TextBox 9"/>
          <p:cNvSpPr txBox="1"/>
          <p:nvPr/>
        </p:nvSpPr>
        <p:spPr>
          <a:xfrm>
            <a:off x="954857" y="445677"/>
            <a:ext cx="6929486" cy="2308324"/>
          </a:xfrm>
          <a:prstGeom prst="rect">
            <a:avLst/>
          </a:prstGeom>
          <a:solidFill>
            <a:schemeClr val="accent6">
              <a:lumMod val="40000"/>
              <a:lumOff val="60000"/>
            </a:schemeClr>
          </a:solidFill>
        </p:spPr>
        <p:txBody>
          <a:bodyPr wrap="square" rtlCol="0">
            <a:spAutoFit/>
          </a:bodyPr>
          <a:lstStyle/>
          <a:p>
            <a:r>
              <a:rPr lang="zh-CN" altLang="en-US" sz="2400" b="1" dirty="0">
                <a:latin typeface="Times New Roman" pitchFamily="18" charset="0"/>
                <a:cs typeface="Times New Roman" pitchFamily="18" charset="0"/>
              </a:rPr>
              <a:t>如果</a:t>
            </a:r>
            <a:r>
              <a:rPr lang="en-US" altLang="zh-CN" sz="2400" b="1" i="1" dirty="0">
                <a:latin typeface="Times New Roman" pitchFamily="18" charset="0"/>
                <a:cs typeface="Times New Roman" pitchFamily="18" charset="0"/>
              </a:rPr>
              <a:t>b</a:t>
            </a:r>
            <a:r>
              <a:rPr lang="en-US" altLang="zh-CN" sz="2400" b="1" dirty="0">
                <a:latin typeface="Times New Roman" pitchFamily="18" charset="0"/>
                <a:cs typeface="Times New Roman" pitchFamily="18" charset="0"/>
              </a:rPr>
              <a:t>[</a:t>
            </a:r>
            <a:r>
              <a:rPr lang="en-US" altLang="zh-CN" sz="2400" b="1" i="1" dirty="0" err="1">
                <a:latin typeface="Times New Roman" pitchFamily="18" charset="0"/>
                <a:cs typeface="Times New Roman" pitchFamily="18" charset="0"/>
              </a:rPr>
              <a:t>J</a:t>
            </a:r>
            <a:r>
              <a:rPr lang="en-US" altLang="zh-CN" sz="2400" b="1" i="1" baseline="-25000" dirty="0" err="1">
                <a:latin typeface="Times New Roman" pitchFamily="18" charset="0"/>
                <a:cs typeface="Times New Roman" pitchFamily="18" charset="0"/>
              </a:rPr>
              <a:t>x</a:t>
            </a:r>
            <a:r>
              <a:rPr lang="en-US" altLang="zh-CN" sz="2400" b="1" dirty="0">
                <a:latin typeface="Times New Roman" pitchFamily="18" charset="0"/>
                <a:cs typeface="Times New Roman" pitchFamily="18" charset="0"/>
              </a:rPr>
              <a:t>]</a:t>
            </a:r>
            <a:r>
              <a:rPr lang="zh-CN" altLang="en-US" sz="2400" b="1" dirty="0">
                <a:latin typeface="Times New Roman" pitchFamily="18" charset="0"/>
                <a:cs typeface="Times New Roman" pitchFamily="18" charset="0"/>
              </a:rPr>
              <a:t>在</a:t>
            </a:r>
            <a:r>
              <a:rPr lang="en-US" altLang="zh-CN" sz="2400" b="1" i="1" dirty="0">
                <a:latin typeface="Times New Roman" pitchFamily="18" charset="0"/>
                <a:cs typeface="Times New Roman" pitchFamily="18" charset="0"/>
              </a:rPr>
              <a:t>x</a:t>
            </a:r>
            <a:r>
              <a:rPr lang="zh-CN" altLang="en-US" sz="2400" b="1" dirty="0">
                <a:sym typeface="Symbol"/>
              </a:rPr>
              <a:t></a:t>
            </a:r>
            <a:r>
              <a:rPr lang="en-US" altLang="zh-CN" sz="2400" b="1" i="1" dirty="0">
                <a:latin typeface="Times New Roman" pitchFamily="18" charset="0"/>
                <a:cs typeface="Times New Roman" pitchFamily="18" charset="0"/>
              </a:rPr>
              <a:t>i</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时按非递减序排列</a:t>
            </a:r>
            <a:endParaRPr lang="en-US" altLang="zh-CN" sz="2400" b="1" dirty="0">
              <a:latin typeface="Times New Roman" pitchFamily="18" charset="0"/>
              <a:cs typeface="Times New Roman" pitchFamily="18" charset="0"/>
            </a:endParaRPr>
          </a:p>
          <a:p>
            <a:endParaRPr lang="en-US" altLang="zh-CN" sz="2400" b="1" i="1" dirty="0">
              <a:latin typeface="Times New Roman" pitchFamily="18" charset="0"/>
              <a:cs typeface="Times New Roman" pitchFamily="18" charset="0"/>
            </a:endParaRPr>
          </a:p>
          <a:p>
            <a:r>
              <a:rPr lang="en-US" altLang="zh-CN" sz="2400" b="1" i="1" dirty="0">
                <a:latin typeface="Times New Roman" pitchFamily="18" charset="0"/>
                <a:cs typeface="Times New Roman" pitchFamily="18" charset="0"/>
              </a:rPr>
              <a:t>                 S</a:t>
            </a:r>
            <a:r>
              <a:rPr lang="en-US" altLang="zh-CN" sz="2400" b="1" baseline="-25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取得极小值</a:t>
            </a:r>
            <a:r>
              <a:rPr lang="en-US" altLang="zh-CN" sz="2400" b="1" i="1" dirty="0">
                <a:latin typeface="Times New Roman" pitchFamily="18" charset="0"/>
                <a:cs typeface="Times New Roman" pitchFamily="18" charset="0"/>
              </a:rPr>
              <a:t>S’</a:t>
            </a:r>
            <a:r>
              <a:rPr lang="en-US" altLang="zh-CN" sz="2400" b="1" baseline="-25000" dirty="0">
                <a:latin typeface="Times New Roman" pitchFamily="18" charset="0"/>
                <a:cs typeface="Times New Roman" pitchFamily="18" charset="0"/>
              </a:rPr>
              <a:t>2</a:t>
            </a:r>
          </a:p>
          <a:p>
            <a:endParaRPr lang="en-US" altLang="zh-CN" sz="2400" b="1" i="1" dirty="0">
              <a:latin typeface="Times New Roman" pitchFamily="18" charset="0"/>
              <a:cs typeface="Times New Roman" pitchFamily="18" charset="0"/>
            </a:endParaRPr>
          </a:p>
          <a:p>
            <a:pPr marL="0" lvl="2"/>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J</a:t>
            </a:r>
            <a:r>
              <a:rPr lang="en-US" altLang="zh-CN" sz="2400" b="1" i="1" baseline="-25000" dirty="0">
                <a:latin typeface="Times New Roman" pitchFamily="18" charset="0"/>
                <a:cs typeface="Times New Roman" pitchFamily="18" charset="0"/>
              </a:rPr>
              <a:t>i</a:t>
            </a:r>
            <a:r>
              <a:rPr lang="en-US" altLang="zh-CN" sz="2400" b="1" baseline="-25000" dirty="0">
                <a:latin typeface="Times New Roman" pitchFamily="18" charset="0"/>
                <a:cs typeface="Times New Roman" pitchFamily="18" charset="0"/>
              </a:rPr>
              <a:t>+1 </a:t>
            </a:r>
            <a:r>
              <a:rPr lang="en-US" altLang="zh-CN" sz="2400" b="1" dirty="0">
                <a:latin typeface="Times New Roman" pitchFamily="18" charset="0"/>
                <a:cs typeface="Times New Roman" pitchFamily="18" charset="0"/>
              </a:rPr>
              <a:t>, …, </a:t>
            </a:r>
            <a:r>
              <a:rPr lang="en-US" altLang="zh-CN" sz="2400" b="1" i="1" dirty="0" err="1">
                <a:latin typeface="Times New Roman" pitchFamily="18" charset="0"/>
                <a:cs typeface="Times New Roman" pitchFamily="18" charset="0"/>
              </a:rPr>
              <a:t>J</a:t>
            </a:r>
            <a:r>
              <a:rPr lang="en-US" altLang="zh-CN" sz="2400" b="1" i="1" baseline="-25000" dirty="0" err="1">
                <a:latin typeface="Times New Roman" pitchFamily="18" charset="0"/>
                <a:cs typeface="Times New Roman" pitchFamily="18" charset="0"/>
              </a:rPr>
              <a:t>n</a:t>
            </a:r>
            <a:r>
              <a:rPr lang="en-US" altLang="zh-CN" sz="2400" b="1" dirty="0">
                <a:latin typeface="Times New Roman" pitchFamily="18" charset="0"/>
                <a:cs typeface="Times New Roman" pitchFamily="18" charset="0"/>
              </a:rPr>
              <a:t>}</a:t>
            </a:r>
            <a:r>
              <a:rPr lang="zh-CN" altLang="en-US" sz="2400" b="1" dirty="0"/>
              <a:t>的</a:t>
            </a:r>
            <a:r>
              <a:rPr lang="zh-CN" altLang="en-US" sz="2400" b="1" dirty="0">
                <a:solidFill>
                  <a:schemeClr val="accent2"/>
                </a:solidFill>
              </a:rPr>
              <a:t>总等待时间</a:t>
            </a:r>
            <a:r>
              <a:rPr lang="zh-CN" altLang="en-US" sz="2400" b="1" dirty="0">
                <a:solidFill>
                  <a:schemeClr val="accent2"/>
                </a:solidFill>
                <a:sym typeface="Symbol"/>
              </a:rPr>
              <a:t></a:t>
            </a:r>
            <a:r>
              <a:rPr lang="en-US" altLang="zh-CN" sz="2400" b="1" i="1" dirty="0">
                <a:latin typeface="Times New Roman" pitchFamily="18" charset="0"/>
                <a:cs typeface="Times New Roman" pitchFamily="18" charset="0"/>
              </a:rPr>
              <a:t>   S’</a:t>
            </a:r>
            <a:r>
              <a:rPr lang="en-US" altLang="zh-CN" sz="2400" b="1" baseline="-25000" dirty="0">
                <a:latin typeface="Times New Roman" pitchFamily="18" charset="0"/>
                <a:cs typeface="Times New Roman" pitchFamily="18" charset="0"/>
              </a:rPr>
              <a:t>2</a:t>
            </a:r>
            <a:endParaRPr lang="en-US" altLang="zh-CN" sz="2400" b="1" dirty="0"/>
          </a:p>
          <a:p>
            <a:endParaRPr lang="en-US" altLang="zh-CN" sz="2400" b="1" i="1"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46"/>
                                        </p:tgtEl>
                                        <p:attrNameLst>
                                          <p:attrName>style.visibility</p:attrName>
                                        </p:attrNameLst>
                                      </p:cBhvr>
                                      <p:to>
                                        <p:strVal val="visible"/>
                                      </p:to>
                                    </p:set>
                                    <p:anim calcmode="lin" valueType="num">
                                      <p:cBhvr additive="base">
                                        <p:cTn id="11" dur="500" fill="hold"/>
                                        <p:tgtEl>
                                          <p:spTgt spid="61446"/>
                                        </p:tgtEl>
                                        <p:attrNameLst>
                                          <p:attrName>ppt_x</p:attrName>
                                        </p:attrNameLst>
                                      </p:cBhvr>
                                      <p:tavLst>
                                        <p:tav tm="0">
                                          <p:val>
                                            <p:strVal val="#ppt_x"/>
                                          </p:val>
                                        </p:tav>
                                        <p:tav tm="100000">
                                          <p:val>
                                            <p:strVal val="#ppt_x"/>
                                          </p:val>
                                        </p:tav>
                                      </p:tavLst>
                                    </p:anim>
                                    <p:anim calcmode="lin" valueType="num">
                                      <p:cBhvr additive="base">
                                        <p:cTn id="12" dur="500" fill="hold"/>
                                        <p:tgtEl>
                                          <p:spTgt spid="614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47"/>
                                        </p:tgtEl>
                                        <p:attrNameLst>
                                          <p:attrName>style.visibility</p:attrName>
                                        </p:attrNameLst>
                                      </p:cBhvr>
                                      <p:to>
                                        <p:strVal val="visible"/>
                                      </p:to>
                                    </p:set>
                                    <p:anim calcmode="lin" valueType="num">
                                      <p:cBhvr additive="base">
                                        <p:cTn id="17" dur="500" fill="hold"/>
                                        <p:tgtEl>
                                          <p:spTgt spid="61447"/>
                                        </p:tgtEl>
                                        <p:attrNameLst>
                                          <p:attrName>ppt_x</p:attrName>
                                        </p:attrNameLst>
                                      </p:cBhvr>
                                      <p:tavLst>
                                        <p:tav tm="0">
                                          <p:val>
                                            <p:strVal val="#ppt_x"/>
                                          </p:val>
                                        </p:tav>
                                        <p:tav tm="100000">
                                          <p:val>
                                            <p:strVal val="#ppt_x"/>
                                          </p:val>
                                        </p:tav>
                                      </p:tavLst>
                                    </p:anim>
                                    <p:anim calcmode="lin" valueType="num">
                                      <p:cBhvr additive="base">
                                        <p:cTn id="18"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1448"/>
                                        </p:tgtEl>
                                        <p:attrNameLst>
                                          <p:attrName>style.visibility</p:attrName>
                                        </p:attrNameLst>
                                      </p:cBhvr>
                                      <p:to>
                                        <p:strVal val="visible"/>
                                      </p:to>
                                    </p:set>
                                    <p:anim calcmode="lin" valueType="num">
                                      <p:cBhvr additive="base">
                                        <p:cTn id="27" dur="500" fill="hold"/>
                                        <p:tgtEl>
                                          <p:spTgt spid="61448"/>
                                        </p:tgtEl>
                                        <p:attrNameLst>
                                          <p:attrName>ppt_x</p:attrName>
                                        </p:attrNameLst>
                                      </p:cBhvr>
                                      <p:tavLst>
                                        <p:tav tm="0">
                                          <p:val>
                                            <p:strVal val="#ppt_x"/>
                                          </p:val>
                                        </p:tav>
                                        <p:tav tm="100000">
                                          <p:val>
                                            <p:strVal val="#ppt_x"/>
                                          </p:val>
                                        </p:tav>
                                      </p:tavLst>
                                    </p:anim>
                                    <p:anim calcmode="lin" valueType="num">
                                      <p:cBhvr additive="base">
                                        <p:cTn id="28" dur="500" fill="hold"/>
                                        <p:tgtEl>
                                          <p:spTgt spid="6144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对于树中第 </a:t>
            </a:r>
            <a:r>
              <a:rPr lang="en-US" altLang="zh-CN" i="1" dirty="0" err="1"/>
              <a:t>i</a:t>
            </a:r>
            <a:r>
              <a:rPr lang="en-US" altLang="zh-CN" i="1" dirty="0"/>
              <a:t> </a:t>
            </a:r>
            <a:r>
              <a:rPr lang="zh-CN" altLang="en-US" dirty="0"/>
              <a:t>层节点</a:t>
            </a:r>
            <a:r>
              <a:rPr lang="en-US" altLang="zh-CN" dirty="0"/>
              <a:t>V</a:t>
            </a:r>
          </a:p>
          <a:p>
            <a:pPr lvl="1"/>
            <a:r>
              <a:rPr lang="en-US" altLang="zh-CN" dirty="0"/>
              <a:t>V</a:t>
            </a:r>
            <a:r>
              <a:rPr lang="zh-CN" altLang="en-US" dirty="0"/>
              <a:t>已经安排了作业</a:t>
            </a:r>
            <a:r>
              <a:rPr lang="en-US" altLang="zh-CN" dirty="0"/>
              <a:t>{</a:t>
            </a:r>
            <a:r>
              <a:rPr lang="en-US" altLang="zh-CN" i="1" dirty="0"/>
              <a:t>J</a:t>
            </a:r>
            <a:r>
              <a:rPr lang="en-US" altLang="zh-CN" baseline="-25000" dirty="0"/>
              <a:t>1</a:t>
            </a:r>
            <a:r>
              <a:rPr lang="en-US" altLang="zh-CN" dirty="0"/>
              <a:t>, </a:t>
            </a:r>
            <a:r>
              <a:rPr lang="en-US" altLang="zh-CN" i="1" dirty="0"/>
              <a:t>J</a:t>
            </a:r>
            <a:r>
              <a:rPr lang="en-US" altLang="zh-CN" baseline="-25000" dirty="0"/>
              <a:t>2</a:t>
            </a:r>
            <a:r>
              <a:rPr lang="en-US" altLang="zh-CN" dirty="0"/>
              <a:t>, …, </a:t>
            </a:r>
            <a:r>
              <a:rPr lang="en-US" altLang="zh-CN" i="1" dirty="0" err="1"/>
              <a:t>J</a:t>
            </a:r>
            <a:r>
              <a:rPr lang="en-US" altLang="zh-CN" i="1" baseline="-25000" dirty="0" err="1"/>
              <a:t>i</a:t>
            </a:r>
            <a:r>
              <a:rPr lang="en-US" altLang="zh-CN" dirty="0"/>
              <a:t>}</a:t>
            </a:r>
          </a:p>
          <a:p>
            <a:pPr lvl="1"/>
            <a:r>
              <a:rPr lang="zh-CN" altLang="en-US" dirty="0"/>
              <a:t>以其为根的子树的叶节点的总等待时间下界为</a:t>
            </a:r>
            <a:endParaRPr lang="en-US" altLang="zh-CN" dirty="0"/>
          </a:p>
          <a:p>
            <a:pPr lvl="1"/>
            <a:endParaRPr lang="en-US" altLang="zh-CN" dirty="0"/>
          </a:p>
          <a:p>
            <a:pPr lvl="2"/>
            <a:endParaRPr lang="en-US" altLang="zh-CN" dirty="0"/>
          </a:p>
          <a:p>
            <a:pPr lvl="1"/>
            <a:r>
              <a:rPr lang="en-US" altLang="zh-CN" i="1" dirty="0"/>
              <a:t>a</a:t>
            </a:r>
            <a:r>
              <a:rPr lang="en-US" altLang="zh-CN" dirty="0"/>
              <a:t>[</a:t>
            </a:r>
            <a:r>
              <a:rPr lang="en-US" altLang="zh-CN" i="1" dirty="0" err="1"/>
              <a:t>J</a:t>
            </a:r>
            <a:r>
              <a:rPr lang="en-US" altLang="zh-CN" i="1" baseline="-25000" dirty="0" err="1"/>
              <a:t>x</a:t>
            </a:r>
            <a:r>
              <a:rPr lang="en-US" altLang="zh-CN" dirty="0"/>
              <a:t>]</a:t>
            </a:r>
            <a:r>
              <a:rPr lang="zh-CN" altLang="en-US" dirty="0"/>
              <a:t>在</a:t>
            </a:r>
            <a:r>
              <a:rPr lang="en-US" altLang="zh-CN" i="1" dirty="0"/>
              <a:t>x</a:t>
            </a:r>
            <a:r>
              <a:rPr lang="zh-CN" altLang="en-US" dirty="0">
                <a:sym typeface="Symbol"/>
              </a:rPr>
              <a:t></a:t>
            </a:r>
            <a:r>
              <a:rPr lang="en-US" altLang="zh-CN" i="1" dirty="0"/>
              <a:t>i</a:t>
            </a:r>
            <a:r>
              <a:rPr lang="en-US" altLang="zh-CN" dirty="0"/>
              <a:t>+1</a:t>
            </a:r>
            <a:r>
              <a:rPr lang="zh-CN" altLang="en-US" dirty="0"/>
              <a:t>时按非递减序排列</a:t>
            </a:r>
            <a:endParaRPr lang="en-US" altLang="zh-CN" dirty="0"/>
          </a:p>
          <a:p>
            <a:pPr lvl="2"/>
            <a:endParaRPr lang="en-US" altLang="zh-CN" dirty="0"/>
          </a:p>
          <a:p>
            <a:pPr lvl="1"/>
            <a:endParaRPr lang="en-US" altLang="zh-CN" dirty="0"/>
          </a:p>
          <a:p>
            <a:pPr lvl="1"/>
            <a:r>
              <a:rPr lang="en-US" altLang="zh-CN" i="1" dirty="0"/>
              <a:t>b</a:t>
            </a:r>
            <a:r>
              <a:rPr lang="en-US" altLang="zh-CN" dirty="0"/>
              <a:t>[</a:t>
            </a:r>
            <a:r>
              <a:rPr lang="en-US" altLang="zh-CN" i="1" dirty="0" err="1"/>
              <a:t>J</a:t>
            </a:r>
            <a:r>
              <a:rPr lang="en-US" altLang="zh-CN" i="1" baseline="-25000" dirty="0" err="1"/>
              <a:t>x</a:t>
            </a:r>
            <a:r>
              <a:rPr lang="en-US" altLang="zh-CN" dirty="0"/>
              <a:t>]</a:t>
            </a:r>
            <a:r>
              <a:rPr lang="zh-CN" altLang="en-US" dirty="0"/>
              <a:t>在</a:t>
            </a:r>
            <a:r>
              <a:rPr lang="en-US" altLang="zh-CN" i="1" dirty="0"/>
              <a:t>x</a:t>
            </a:r>
            <a:r>
              <a:rPr lang="zh-CN" altLang="en-US" dirty="0">
                <a:sym typeface="Symbol"/>
              </a:rPr>
              <a:t></a:t>
            </a:r>
            <a:r>
              <a:rPr lang="en-US" altLang="zh-CN" i="1" dirty="0"/>
              <a:t>i</a:t>
            </a:r>
            <a:r>
              <a:rPr lang="en-US" altLang="zh-CN" dirty="0"/>
              <a:t>+1</a:t>
            </a:r>
            <a:r>
              <a:rPr lang="zh-CN" altLang="en-US" dirty="0"/>
              <a:t>时按非递减序排列</a:t>
            </a:r>
            <a:endParaRPr lang="en-US" altLang="zh-CN" dirty="0"/>
          </a:p>
          <a:p>
            <a:pPr lvl="1"/>
            <a:endParaRPr lang="zh-CN" altLang="en-US" dirty="0"/>
          </a:p>
        </p:txBody>
      </p:sp>
      <p:graphicFrame>
        <p:nvGraphicFramePr>
          <p:cNvPr id="6" name="对象 5"/>
          <p:cNvGraphicFramePr>
            <a:graphicFrameLocks noChangeAspect="1"/>
          </p:cNvGraphicFramePr>
          <p:nvPr/>
        </p:nvGraphicFramePr>
        <p:xfrm>
          <a:off x="1857356" y="2786058"/>
          <a:ext cx="5000625" cy="714375"/>
        </p:xfrm>
        <a:graphic>
          <a:graphicData uri="http://schemas.openxmlformats.org/presentationml/2006/ole">
            <mc:AlternateContent xmlns:mc="http://schemas.openxmlformats.org/markup-compatibility/2006">
              <mc:Choice xmlns:v="urn:schemas-microsoft-com:vml" Requires="v">
                <p:oleObj spid="_x0000_s63696" name="Equation" r:id="rId3" imgW="3022560" imgH="431640" progId="Equation.3">
                  <p:embed/>
                </p:oleObj>
              </mc:Choice>
              <mc:Fallback>
                <p:oleObj name="Equation" r:id="rId3" imgW="3022560" imgH="4316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2786058"/>
                        <a:ext cx="500062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5"/>
          <p:cNvGraphicFramePr>
            <a:graphicFrameLocks noChangeAspect="1"/>
          </p:cNvGraphicFramePr>
          <p:nvPr/>
        </p:nvGraphicFramePr>
        <p:xfrm>
          <a:off x="1838325" y="4214813"/>
          <a:ext cx="5673725" cy="642937"/>
        </p:xfrm>
        <a:graphic>
          <a:graphicData uri="http://schemas.openxmlformats.org/presentationml/2006/ole">
            <mc:AlternateContent xmlns:mc="http://schemas.openxmlformats.org/markup-compatibility/2006">
              <mc:Choice xmlns:v="urn:schemas-microsoft-com:vml" Requires="v">
                <p:oleObj spid="_x0000_s63697" name="Equation" r:id="rId5" imgW="3809880" imgH="431640" progId="Equation.3">
                  <p:embed/>
                </p:oleObj>
              </mc:Choice>
              <mc:Fallback>
                <p:oleObj name="Equation" r:id="rId5" imgW="3809880" imgH="4316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8325" y="4214813"/>
                        <a:ext cx="5673725"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4" name="Object 6"/>
          <p:cNvGraphicFramePr>
            <a:graphicFrameLocks noChangeAspect="1"/>
          </p:cNvGraphicFramePr>
          <p:nvPr/>
        </p:nvGraphicFramePr>
        <p:xfrm>
          <a:off x="1982788" y="5572125"/>
          <a:ext cx="4537075" cy="642938"/>
        </p:xfrm>
        <a:graphic>
          <a:graphicData uri="http://schemas.openxmlformats.org/presentationml/2006/ole">
            <mc:AlternateContent xmlns:mc="http://schemas.openxmlformats.org/markup-compatibility/2006">
              <mc:Choice xmlns:v="urn:schemas-microsoft-com:vml" Requires="v">
                <p:oleObj spid="_x0000_s63698" name="Equation" r:id="rId7" imgW="3047760" imgH="431640" progId="Equation.3">
                  <p:embed/>
                </p:oleObj>
              </mc:Choice>
              <mc:Fallback>
                <p:oleObj name="Equation" r:id="rId7" imgW="3047760" imgH="43164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2788" y="5572125"/>
                        <a:ext cx="4537075"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3493"/>
                                        </p:tgtEl>
                                        <p:attrNameLst>
                                          <p:attrName>style.visibility</p:attrName>
                                        </p:attrNameLst>
                                      </p:cBhvr>
                                      <p:to>
                                        <p:strVal val="visible"/>
                                      </p:to>
                                    </p:set>
                                    <p:anim calcmode="lin" valueType="num">
                                      <p:cBhvr additive="base">
                                        <p:cTn id="21" dur="500" fill="hold"/>
                                        <p:tgtEl>
                                          <p:spTgt spid="63493"/>
                                        </p:tgtEl>
                                        <p:attrNameLst>
                                          <p:attrName>ppt_x</p:attrName>
                                        </p:attrNameLst>
                                      </p:cBhvr>
                                      <p:tavLst>
                                        <p:tav tm="0">
                                          <p:val>
                                            <p:strVal val="#ppt_x"/>
                                          </p:val>
                                        </p:tav>
                                        <p:tav tm="100000">
                                          <p:val>
                                            <p:strVal val="#ppt_x"/>
                                          </p:val>
                                        </p:tav>
                                      </p:tavLst>
                                    </p:anim>
                                    <p:anim calcmode="lin" valueType="num">
                                      <p:cBhvr additive="base">
                                        <p:cTn id="22"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3494"/>
                                        </p:tgtEl>
                                        <p:attrNameLst>
                                          <p:attrName>style.visibility</p:attrName>
                                        </p:attrNameLst>
                                      </p:cBhvr>
                                      <p:to>
                                        <p:strVal val="visible"/>
                                      </p:to>
                                    </p:set>
                                    <p:anim calcmode="lin" valueType="num">
                                      <p:cBhvr additive="base">
                                        <p:cTn id="31" dur="500" fill="hold"/>
                                        <p:tgtEl>
                                          <p:spTgt spid="63494"/>
                                        </p:tgtEl>
                                        <p:attrNameLst>
                                          <p:attrName>ppt_x</p:attrName>
                                        </p:attrNameLst>
                                      </p:cBhvr>
                                      <p:tavLst>
                                        <p:tav tm="0">
                                          <p:val>
                                            <p:strVal val="#ppt_x"/>
                                          </p:val>
                                        </p:tav>
                                        <p:tav tm="100000">
                                          <p:val>
                                            <p:strVal val="#ppt_x"/>
                                          </p:val>
                                        </p:tav>
                                      </p:tavLst>
                                    </p:anim>
                                    <p:anim calcmode="lin" valueType="num">
                                      <p:cBhvr additive="base">
                                        <p:cTn id="32"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批处理作业调度问题</a:t>
            </a:r>
          </a:p>
        </p:txBody>
      </p:sp>
      <p:sp>
        <p:nvSpPr>
          <p:cNvPr id="3" name="内容占位符 2"/>
          <p:cNvSpPr>
            <a:spLocks noGrp="1"/>
          </p:cNvSpPr>
          <p:nvPr>
            <p:ph idx="1"/>
          </p:nvPr>
        </p:nvSpPr>
        <p:spPr/>
        <p:txBody>
          <a:bodyPr/>
          <a:lstStyle/>
          <a:p>
            <a:r>
              <a:rPr lang="zh-CN" altLang="en-US" dirty="0"/>
              <a:t>堆式分支限界法</a:t>
            </a:r>
            <a:endParaRPr lang="en-US" altLang="zh-CN" dirty="0"/>
          </a:p>
          <a:p>
            <a:pPr lvl="1"/>
            <a:r>
              <a:rPr lang="zh-CN" altLang="en-US" dirty="0"/>
              <a:t>优先级测度：</a:t>
            </a:r>
            <a:r>
              <a:rPr lang="en-US" altLang="zh-CN" dirty="0"/>
              <a:t>bound(V)   ——  </a:t>
            </a:r>
            <a:r>
              <a:rPr lang="zh-CN" altLang="en-US" dirty="0"/>
              <a:t>最小堆</a:t>
            </a:r>
            <a:endParaRPr lang="en-US" altLang="zh-CN" dirty="0"/>
          </a:p>
          <a:p>
            <a:pPr lvl="1"/>
            <a:r>
              <a:rPr lang="zh-CN" altLang="en-US" dirty="0"/>
              <a:t>直到某个叶节点</a:t>
            </a:r>
            <a:r>
              <a:rPr lang="en-US" altLang="zh-CN" dirty="0"/>
              <a:t>Y</a:t>
            </a:r>
            <a:r>
              <a:rPr lang="zh-CN" altLang="en-US" dirty="0"/>
              <a:t>成为扩展节点</a:t>
            </a:r>
            <a:endParaRPr lang="en-US" altLang="zh-CN" dirty="0"/>
          </a:p>
          <a:p>
            <a:pPr lvl="2"/>
            <a:r>
              <a:rPr lang="en-US" altLang="zh-CN" dirty="0"/>
              <a:t>bound(Y)</a:t>
            </a:r>
            <a:r>
              <a:rPr lang="zh-CN" altLang="en-US" dirty="0"/>
              <a:t>等于</a:t>
            </a:r>
            <a:r>
              <a:rPr lang="en-US" altLang="zh-CN" dirty="0"/>
              <a:t>Y</a:t>
            </a:r>
            <a:r>
              <a:rPr lang="zh-CN" altLang="en-US" dirty="0"/>
              <a:t>的总等待时间</a:t>
            </a:r>
            <a:endParaRPr lang="en-US" altLang="zh-CN" dirty="0"/>
          </a:p>
          <a:p>
            <a:pPr lvl="2"/>
            <a:r>
              <a:rPr lang="zh-CN" altLang="en-US" dirty="0"/>
              <a:t>堆中其它节点的等待时间都大于等于</a:t>
            </a:r>
            <a:r>
              <a:rPr lang="en-US" altLang="zh-CN" dirty="0"/>
              <a:t>bound(Y)</a:t>
            </a:r>
          </a:p>
          <a:p>
            <a:pPr lvl="1"/>
            <a:endParaRPr lang="en-US" altLang="zh-CN" dirty="0"/>
          </a:p>
          <a:p>
            <a:pPr lvl="1"/>
            <a:endParaRPr lang="en-US" altLang="zh-CN" dirty="0"/>
          </a:p>
          <a:p>
            <a:pPr lvl="1"/>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4294967295"/>
          </p:nvPr>
        </p:nvSpPr>
        <p:spPr>
          <a:xfrm>
            <a:off x="6553200" y="6245225"/>
            <a:ext cx="2289175" cy="476250"/>
          </a:xfrm>
          <a:prstGeom prst="rect">
            <a:avLst/>
          </a:prstGeom>
          <a:noFill/>
        </p:spPr>
        <p:txBody>
          <a:bodyPr/>
          <a:lstStyle/>
          <a:p>
            <a:fld id="{3F8C19A0-4DDA-4548-B5CC-7632EE4A7655}" type="slidenum">
              <a:rPr lang="en-US" altLang="zh-CN"/>
              <a:pPr/>
              <a:t>48</a:t>
            </a:fld>
            <a:endParaRPr lang="en-US" altLang="zh-CN"/>
          </a:p>
        </p:txBody>
      </p:sp>
      <p:sp>
        <p:nvSpPr>
          <p:cNvPr id="82946" name="Rectangle 2"/>
          <p:cNvSpPr>
            <a:spLocks noGrp="1" noChangeArrowheads="1"/>
          </p:cNvSpPr>
          <p:nvPr>
            <p:ph type="title"/>
          </p:nvPr>
        </p:nvSpPr>
        <p:spPr>
          <a:xfrm>
            <a:off x="1357290" y="571480"/>
            <a:ext cx="6248400" cy="685800"/>
          </a:xfrm>
        </p:spPr>
        <p:txBody>
          <a:bodyPr/>
          <a:lstStyle/>
          <a:p>
            <a:pPr algn="ctr" eaLnBrk="1" hangingPunct="1">
              <a:defRPr/>
            </a:pPr>
            <a:r>
              <a:rPr lang="zh-CN" altLang="en-US"/>
              <a:t>总结</a:t>
            </a:r>
          </a:p>
        </p:txBody>
      </p:sp>
      <p:sp>
        <p:nvSpPr>
          <p:cNvPr id="48132" name="Rectangle 3"/>
          <p:cNvSpPr>
            <a:spLocks noGrp="1" noChangeArrowheads="1"/>
          </p:cNvSpPr>
          <p:nvPr>
            <p:ph type="body" idx="1"/>
          </p:nvPr>
        </p:nvSpPr>
        <p:spPr>
          <a:xfrm>
            <a:off x="685800" y="1752600"/>
            <a:ext cx="7162800" cy="3505200"/>
          </a:xfrm>
          <a:noFill/>
        </p:spPr>
        <p:txBody>
          <a:bodyPr/>
          <a:lstStyle/>
          <a:p>
            <a:pPr eaLnBrk="1" hangingPunct="1">
              <a:lnSpc>
                <a:spcPct val="140000"/>
              </a:lnSpc>
              <a:spcBef>
                <a:spcPct val="0"/>
              </a:spcBef>
            </a:pPr>
            <a:r>
              <a:rPr lang="zh-CN" altLang="en-US" sz="2800" dirty="0">
                <a:solidFill>
                  <a:srgbClr val="0000FF"/>
                </a:solidFill>
                <a:ea typeface="黑体" pitchFamily="2" charset="-122"/>
              </a:rPr>
              <a:t>理解分支限界法的剪枝搜索策略</a:t>
            </a:r>
          </a:p>
          <a:p>
            <a:pPr eaLnBrk="1" hangingPunct="1">
              <a:lnSpc>
                <a:spcPct val="140000"/>
              </a:lnSpc>
              <a:spcBef>
                <a:spcPct val="0"/>
              </a:spcBef>
            </a:pPr>
            <a:r>
              <a:rPr lang="zh-CN" altLang="en-US" sz="2800" dirty="0">
                <a:solidFill>
                  <a:srgbClr val="0000FF"/>
                </a:solidFill>
                <a:ea typeface="黑体" pitchFamily="2" charset="-122"/>
              </a:rPr>
              <a:t>掌握分支限界法的算法框架</a:t>
            </a:r>
          </a:p>
          <a:p>
            <a:pPr lvl="1" eaLnBrk="1" hangingPunct="1">
              <a:lnSpc>
                <a:spcPct val="140000"/>
              </a:lnSpc>
              <a:spcBef>
                <a:spcPct val="0"/>
              </a:spcBef>
            </a:pPr>
            <a:r>
              <a:rPr lang="zh-CN" altLang="en-US" dirty="0"/>
              <a:t>队列式</a:t>
            </a:r>
            <a:r>
              <a:rPr lang="en-US" altLang="zh-CN" dirty="0"/>
              <a:t>(FIFO)</a:t>
            </a:r>
            <a:r>
              <a:rPr lang="zh-CN" altLang="en-US" dirty="0"/>
              <a:t>分支限界法</a:t>
            </a:r>
          </a:p>
          <a:p>
            <a:pPr lvl="1" eaLnBrk="1" hangingPunct="1">
              <a:lnSpc>
                <a:spcPct val="140000"/>
              </a:lnSpc>
              <a:spcBef>
                <a:spcPct val="0"/>
              </a:spcBef>
            </a:pPr>
            <a:r>
              <a:rPr lang="zh-CN" altLang="en-US" dirty="0"/>
              <a:t>优先队列式分支限界法</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分支限界法基础</a:t>
            </a:r>
          </a:p>
        </p:txBody>
      </p:sp>
      <p:sp>
        <p:nvSpPr>
          <p:cNvPr id="3" name="内容占位符 2"/>
          <p:cNvSpPr>
            <a:spLocks noGrp="1"/>
          </p:cNvSpPr>
          <p:nvPr>
            <p:ph idx="1"/>
          </p:nvPr>
        </p:nvSpPr>
        <p:spPr/>
        <p:txBody>
          <a:bodyPr/>
          <a:lstStyle/>
          <a:p>
            <a:r>
              <a:rPr lang="en-US" altLang="zh-CN" dirty="0"/>
              <a:t>8-Puzzle</a:t>
            </a:r>
            <a:r>
              <a:rPr lang="zh-CN" altLang="en-US" dirty="0"/>
              <a:t>问题</a:t>
            </a:r>
            <a:endParaRPr lang="en-US" altLang="zh-CN" dirty="0"/>
          </a:p>
          <a:p>
            <a:pPr lvl="1"/>
            <a:r>
              <a:rPr lang="zh-CN" altLang="en-US" dirty="0"/>
              <a:t>输入</a:t>
            </a:r>
            <a:r>
              <a:rPr lang="en-US" altLang="zh-CN" dirty="0"/>
              <a:t>:  </a:t>
            </a:r>
            <a:r>
              <a:rPr lang="zh-CN" altLang="en-US" dirty="0"/>
              <a:t>具有</a:t>
            </a:r>
            <a:r>
              <a:rPr lang="en-US" altLang="zh-CN" dirty="0"/>
              <a:t>8</a:t>
            </a:r>
            <a:r>
              <a:rPr lang="zh-CN" altLang="en-US" dirty="0"/>
              <a:t>个编号小方块的魔方</a:t>
            </a:r>
            <a:r>
              <a:rPr lang="en-US" altLang="zh-CN" dirty="0"/>
              <a:t> </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输出</a:t>
            </a:r>
            <a:r>
              <a:rPr lang="en-US" altLang="zh-CN" dirty="0"/>
              <a:t>:  </a:t>
            </a:r>
            <a:r>
              <a:rPr lang="zh-CN" altLang="en-US" dirty="0"/>
              <a:t>移动序列</a:t>
            </a:r>
            <a:r>
              <a:rPr lang="en-US" altLang="zh-CN" dirty="0"/>
              <a:t>, </a:t>
            </a:r>
            <a:r>
              <a:rPr lang="zh-CN" altLang="en-US" dirty="0"/>
              <a:t>经过这些移动</a:t>
            </a:r>
            <a:r>
              <a:rPr lang="en-US" altLang="zh-CN" dirty="0"/>
              <a:t>, </a:t>
            </a:r>
            <a:r>
              <a:rPr lang="zh-CN" altLang="en-US" dirty="0"/>
              <a:t>魔方达目标状态</a:t>
            </a:r>
          </a:p>
        </p:txBody>
      </p:sp>
      <p:grpSp>
        <p:nvGrpSpPr>
          <p:cNvPr id="19" name="Group 44"/>
          <p:cNvGrpSpPr>
            <a:grpSpLocks/>
          </p:cNvGrpSpPr>
          <p:nvPr/>
        </p:nvGrpSpPr>
        <p:grpSpPr bwMode="auto">
          <a:xfrm>
            <a:off x="3357554" y="4714884"/>
            <a:ext cx="1500198" cy="1582702"/>
            <a:chOff x="2242" y="2974"/>
            <a:chExt cx="1089" cy="1151"/>
          </a:xfrm>
        </p:grpSpPr>
        <p:grpSp>
          <p:nvGrpSpPr>
            <p:cNvPr id="20" name="Group 28"/>
            <p:cNvGrpSpPr>
              <a:grpSpLocks/>
            </p:cNvGrpSpPr>
            <p:nvPr/>
          </p:nvGrpSpPr>
          <p:grpSpPr bwMode="auto">
            <a:xfrm>
              <a:off x="2242" y="2974"/>
              <a:ext cx="1089" cy="1088"/>
              <a:chOff x="2378" y="1616"/>
              <a:chExt cx="1089" cy="1088"/>
            </a:xfrm>
          </p:grpSpPr>
          <p:sp>
            <p:nvSpPr>
              <p:cNvPr id="29" name="Rectangle 29"/>
              <p:cNvSpPr>
                <a:spLocks noChangeArrowheads="1"/>
              </p:cNvSpPr>
              <p:nvPr/>
            </p:nvSpPr>
            <p:spPr bwMode="auto">
              <a:xfrm>
                <a:off x="2378" y="1616"/>
                <a:ext cx="1089" cy="1088"/>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endParaRPr lang="zh-CN" altLang="en-US"/>
              </a:p>
            </p:txBody>
          </p:sp>
          <p:sp>
            <p:nvSpPr>
              <p:cNvPr id="30" name="Line 30"/>
              <p:cNvSpPr>
                <a:spLocks noChangeShapeType="1"/>
              </p:cNvSpPr>
              <p:nvPr/>
            </p:nvSpPr>
            <p:spPr bwMode="auto">
              <a:xfrm>
                <a:off x="2378" y="1979"/>
                <a:ext cx="1089" cy="0"/>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31" name="Line 31"/>
              <p:cNvSpPr>
                <a:spLocks noChangeShapeType="1"/>
              </p:cNvSpPr>
              <p:nvPr/>
            </p:nvSpPr>
            <p:spPr bwMode="auto">
              <a:xfrm>
                <a:off x="2378" y="2341"/>
                <a:ext cx="1089" cy="0"/>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32" name="Line 32"/>
              <p:cNvSpPr>
                <a:spLocks noChangeShapeType="1"/>
              </p:cNvSpPr>
              <p:nvPr/>
            </p:nvSpPr>
            <p:spPr bwMode="auto">
              <a:xfrm>
                <a:off x="2741" y="1616"/>
                <a:ext cx="0" cy="1088"/>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33" name="Line 33"/>
              <p:cNvSpPr>
                <a:spLocks noChangeShapeType="1"/>
              </p:cNvSpPr>
              <p:nvPr/>
            </p:nvSpPr>
            <p:spPr bwMode="auto">
              <a:xfrm>
                <a:off x="3104" y="1616"/>
                <a:ext cx="0" cy="1088"/>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grpSp>
        <p:sp>
          <p:nvSpPr>
            <p:cNvPr id="21" name="Text Box 34"/>
            <p:cNvSpPr txBox="1">
              <a:spLocks noChangeArrowheads="1"/>
            </p:cNvSpPr>
            <p:nvPr/>
          </p:nvSpPr>
          <p:spPr bwMode="auto">
            <a:xfrm>
              <a:off x="2287" y="2974"/>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1</a:t>
              </a:r>
            </a:p>
          </p:txBody>
        </p:sp>
        <p:sp>
          <p:nvSpPr>
            <p:cNvPr id="22" name="Text Box 35"/>
            <p:cNvSpPr txBox="1">
              <a:spLocks noChangeArrowheads="1"/>
            </p:cNvSpPr>
            <p:nvPr/>
          </p:nvSpPr>
          <p:spPr bwMode="auto">
            <a:xfrm>
              <a:off x="2678" y="2974"/>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2</a:t>
              </a:r>
            </a:p>
          </p:txBody>
        </p:sp>
        <p:sp>
          <p:nvSpPr>
            <p:cNvPr id="23" name="Text Box 36"/>
            <p:cNvSpPr txBox="1">
              <a:spLocks noChangeArrowheads="1"/>
            </p:cNvSpPr>
            <p:nvPr/>
          </p:nvSpPr>
          <p:spPr bwMode="auto">
            <a:xfrm>
              <a:off x="2287" y="3335"/>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8</a:t>
              </a:r>
            </a:p>
          </p:txBody>
        </p:sp>
        <p:sp>
          <p:nvSpPr>
            <p:cNvPr id="24" name="Text Box 38"/>
            <p:cNvSpPr txBox="1">
              <a:spLocks noChangeArrowheads="1"/>
            </p:cNvSpPr>
            <p:nvPr/>
          </p:nvSpPr>
          <p:spPr bwMode="auto">
            <a:xfrm>
              <a:off x="3013" y="3337"/>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4</a:t>
              </a:r>
            </a:p>
          </p:txBody>
        </p:sp>
        <p:sp>
          <p:nvSpPr>
            <p:cNvPr id="25" name="Text Box 39"/>
            <p:cNvSpPr txBox="1">
              <a:spLocks noChangeArrowheads="1"/>
            </p:cNvSpPr>
            <p:nvPr/>
          </p:nvSpPr>
          <p:spPr bwMode="auto">
            <a:xfrm>
              <a:off x="3013" y="3697"/>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5</a:t>
              </a:r>
            </a:p>
          </p:txBody>
        </p:sp>
        <p:sp>
          <p:nvSpPr>
            <p:cNvPr id="26" name="Text Box 40"/>
            <p:cNvSpPr txBox="1">
              <a:spLocks noChangeArrowheads="1"/>
            </p:cNvSpPr>
            <p:nvPr/>
          </p:nvSpPr>
          <p:spPr bwMode="auto">
            <a:xfrm>
              <a:off x="2696" y="3700"/>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6</a:t>
              </a:r>
            </a:p>
          </p:txBody>
        </p:sp>
        <p:sp>
          <p:nvSpPr>
            <p:cNvPr id="27" name="Text Box 41"/>
            <p:cNvSpPr txBox="1">
              <a:spLocks noChangeArrowheads="1"/>
            </p:cNvSpPr>
            <p:nvPr/>
          </p:nvSpPr>
          <p:spPr bwMode="auto">
            <a:xfrm>
              <a:off x="2287" y="3697"/>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7</a:t>
              </a:r>
            </a:p>
          </p:txBody>
        </p:sp>
        <p:sp>
          <p:nvSpPr>
            <p:cNvPr id="28" name="Text Box 43"/>
            <p:cNvSpPr txBox="1">
              <a:spLocks noChangeArrowheads="1"/>
            </p:cNvSpPr>
            <p:nvPr/>
          </p:nvSpPr>
          <p:spPr bwMode="auto">
            <a:xfrm>
              <a:off x="3013" y="2976"/>
              <a:ext cx="283" cy="425"/>
            </a:xfrm>
            <a:prstGeom prst="rect">
              <a:avLst/>
            </a:prstGeom>
            <a:noFill/>
            <a:ln w="12700" cap="sq">
              <a:noFill/>
              <a:miter lim="800000"/>
              <a:headEnd type="none" w="sm" len="sm"/>
              <a:tailEnd type="none" w="sm" len="sm"/>
            </a:ln>
            <a:effectLst/>
          </p:spPr>
          <p:txBody>
            <a:bodyPr wrap="none">
              <a:spAutoFit/>
            </a:bodyPr>
            <a:lstStyle/>
            <a:p>
              <a:r>
                <a:rPr lang="en-US" altLang="zh-CN" sz="3200" b="1" dirty="0">
                  <a:latin typeface="Times New Roman" pitchFamily="18" charset="0"/>
                </a:rPr>
                <a:t>3</a:t>
              </a:r>
            </a:p>
          </p:txBody>
        </p:sp>
      </p:grpSp>
      <p:grpSp>
        <p:nvGrpSpPr>
          <p:cNvPr id="153" name="Group 174"/>
          <p:cNvGrpSpPr>
            <a:grpSpLocks/>
          </p:cNvGrpSpPr>
          <p:nvPr/>
        </p:nvGrpSpPr>
        <p:grpSpPr bwMode="auto">
          <a:xfrm>
            <a:off x="3428992" y="2500306"/>
            <a:ext cx="1439862" cy="1519237"/>
            <a:chOff x="2877" y="436"/>
            <a:chExt cx="907" cy="957"/>
          </a:xfrm>
        </p:grpSpPr>
        <p:sp>
          <p:nvSpPr>
            <p:cNvPr id="154" name="Rectangle 60"/>
            <p:cNvSpPr>
              <a:spLocks noChangeArrowheads="1"/>
            </p:cNvSpPr>
            <p:nvPr/>
          </p:nvSpPr>
          <p:spPr bwMode="auto">
            <a:xfrm>
              <a:off x="2877" y="463"/>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155" name="Line 61"/>
            <p:cNvSpPr>
              <a:spLocks noChangeShapeType="1"/>
            </p:cNvSpPr>
            <p:nvPr/>
          </p:nvSpPr>
          <p:spPr bwMode="auto">
            <a:xfrm>
              <a:off x="2877" y="767"/>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156" name="Line 62"/>
            <p:cNvSpPr>
              <a:spLocks noChangeShapeType="1"/>
            </p:cNvSpPr>
            <p:nvPr/>
          </p:nvSpPr>
          <p:spPr bwMode="auto">
            <a:xfrm>
              <a:off x="2877" y="1071"/>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157" name="Line 63"/>
            <p:cNvSpPr>
              <a:spLocks noChangeShapeType="1"/>
            </p:cNvSpPr>
            <p:nvPr/>
          </p:nvSpPr>
          <p:spPr bwMode="auto">
            <a:xfrm>
              <a:off x="3179" y="46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158" name="Line 64"/>
            <p:cNvSpPr>
              <a:spLocks noChangeShapeType="1"/>
            </p:cNvSpPr>
            <p:nvPr/>
          </p:nvSpPr>
          <p:spPr bwMode="auto">
            <a:xfrm>
              <a:off x="3482" y="46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a:p>
          </p:txBody>
        </p:sp>
        <p:sp>
          <p:nvSpPr>
            <p:cNvPr id="159" name="Text Box 65"/>
            <p:cNvSpPr txBox="1">
              <a:spLocks noChangeArrowheads="1"/>
            </p:cNvSpPr>
            <p:nvPr/>
          </p:nvSpPr>
          <p:spPr bwMode="auto">
            <a:xfrm>
              <a:off x="3240" y="43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dirty="0">
                  <a:latin typeface="Times New Roman" pitchFamily="18" charset="0"/>
                </a:rPr>
                <a:t>2</a:t>
              </a:r>
            </a:p>
          </p:txBody>
        </p:sp>
        <p:sp>
          <p:nvSpPr>
            <p:cNvPr id="160" name="Text Box 66"/>
            <p:cNvSpPr txBox="1">
              <a:spLocks noChangeArrowheads="1"/>
            </p:cNvSpPr>
            <p:nvPr/>
          </p:nvSpPr>
          <p:spPr bwMode="auto">
            <a:xfrm>
              <a:off x="2914" y="753"/>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1</a:t>
              </a:r>
            </a:p>
          </p:txBody>
        </p:sp>
        <p:sp>
          <p:nvSpPr>
            <p:cNvPr id="161" name="Text Box 67"/>
            <p:cNvSpPr txBox="1">
              <a:spLocks noChangeArrowheads="1"/>
            </p:cNvSpPr>
            <p:nvPr/>
          </p:nvSpPr>
          <p:spPr bwMode="auto">
            <a:xfrm>
              <a:off x="3240" y="756"/>
              <a:ext cx="244" cy="365"/>
            </a:xfrm>
            <a:prstGeom prst="rect">
              <a:avLst/>
            </a:prstGeom>
            <a:noFill/>
            <a:ln w="12700" cap="sq">
              <a:noFill/>
              <a:miter lim="800000"/>
              <a:headEnd type="none" w="sm" len="sm"/>
              <a:tailEnd type="none" w="sm" len="sm"/>
            </a:ln>
            <a:effectLst/>
          </p:spPr>
          <p:txBody>
            <a:bodyPr>
              <a:spAutoFit/>
            </a:bodyPr>
            <a:lstStyle/>
            <a:p>
              <a:r>
                <a:rPr lang="en-US" altLang="zh-CN" sz="3200" b="1">
                  <a:latin typeface="Times New Roman" pitchFamily="18" charset="0"/>
                </a:rPr>
                <a:t>8</a:t>
              </a:r>
            </a:p>
          </p:txBody>
        </p:sp>
        <p:sp>
          <p:nvSpPr>
            <p:cNvPr id="162" name="Text Box 68"/>
            <p:cNvSpPr txBox="1">
              <a:spLocks noChangeArrowheads="1"/>
            </p:cNvSpPr>
            <p:nvPr/>
          </p:nvSpPr>
          <p:spPr bwMode="auto">
            <a:xfrm>
              <a:off x="3519" y="75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4</a:t>
              </a:r>
            </a:p>
          </p:txBody>
        </p:sp>
        <p:sp>
          <p:nvSpPr>
            <p:cNvPr id="163" name="Text Box 69"/>
            <p:cNvSpPr txBox="1">
              <a:spLocks noChangeArrowheads="1"/>
            </p:cNvSpPr>
            <p:nvPr/>
          </p:nvSpPr>
          <p:spPr bwMode="auto">
            <a:xfrm>
              <a:off x="3512" y="1028"/>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5</a:t>
              </a:r>
            </a:p>
          </p:txBody>
        </p:sp>
        <p:sp>
          <p:nvSpPr>
            <p:cNvPr id="164" name="Text Box 70"/>
            <p:cNvSpPr txBox="1">
              <a:spLocks noChangeArrowheads="1"/>
            </p:cNvSpPr>
            <p:nvPr/>
          </p:nvSpPr>
          <p:spPr bwMode="auto">
            <a:xfrm>
              <a:off x="3240" y="1028"/>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6</a:t>
              </a:r>
            </a:p>
          </p:txBody>
        </p:sp>
        <p:sp>
          <p:nvSpPr>
            <p:cNvPr id="165" name="Text Box 71"/>
            <p:cNvSpPr txBox="1">
              <a:spLocks noChangeArrowheads="1"/>
            </p:cNvSpPr>
            <p:nvPr/>
          </p:nvSpPr>
          <p:spPr bwMode="auto">
            <a:xfrm>
              <a:off x="2914" y="1028"/>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a:latin typeface="Times New Roman" pitchFamily="18" charset="0"/>
                </a:rPr>
                <a:t>7</a:t>
              </a:r>
            </a:p>
          </p:txBody>
        </p:sp>
        <p:sp>
          <p:nvSpPr>
            <p:cNvPr id="166" name="Text Box 72"/>
            <p:cNvSpPr txBox="1">
              <a:spLocks noChangeArrowheads="1"/>
            </p:cNvSpPr>
            <p:nvPr/>
          </p:nvSpPr>
          <p:spPr bwMode="auto">
            <a:xfrm>
              <a:off x="3519" y="436"/>
              <a:ext cx="244" cy="365"/>
            </a:xfrm>
            <a:prstGeom prst="rect">
              <a:avLst/>
            </a:prstGeom>
            <a:noFill/>
            <a:ln w="12700" cap="sq">
              <a:noFill/>
              <a:miter lim="800000"/>
              <a:headEnd type="none" w="sm" len="sm"/>
              <a:tailEnd type="none" w="sm" len="sm"/>
            </a:ln>
            <a:effectLst/>
          </p:spPr>
          <p:txBody>
            <a:bodyPr wrap="none">
              <a:spAutoFit/>
            </a:bodyPr>
            <a:lstStyle/>
            <a:p>
              <a:r>
                <a:rPr lang="en-US" altLang="zh-CN" sz="3200" b="1" dirty="0">
                  <a:latin typeface="Times New Roman" pitchFamily="18" charset="0"/>
                </a:rPr>
                <a:t>3</a:t>
              </a: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分支限界法基础</a:t>
            </a:r>
          </a:p>
        </p:txBody>
      </p:sp>
      <p:sp>
        <p:nvSpPr>
          <p:cNvPr id="3" name="内容占位符 2"/>
          <p:cNvSpPr>
            <a:spLocks noGrp="1"/>
          </p:cNvSpPr>
          <p:nvPr>
            <p:ph idx="1"/>
          </p:nvPr>
        </p:nvSpPr>
        <p:spPr/>
        <p:txBody>
          <a:bodyPr/>
          <a:lstStyle/>
          <a:p>
            <a:r>
              <a:rPr lang="zh-CN" altLang="en-US" dirty="0"/>
              <a:t>队列式（</a:t>
            </a:r>
            <a:r>
              <a:rPr lang="en-US" altLang="zh-CN" dirty="0"/>
              <a:t>FIFO</a:t>
            </a:r>
            <a:r>
              <a:rPr lang="zh-CN" altLang="en-US" dirty="0"/>
              <a:t>）分支限界法</a:t>
            </a:r>
            <a:endParaRPr lang="en-US" altLang="zh-CN" dirty="0"/>
          </a:p>
          <a:p>
            <a:pPr lvl="1"/>
            <a:r>
              <a:rPr lang="zh-CN" altLang="en-US" dirty="0"/>
              <a:t>广度优先搜索解空间树</a:t>
            </a:r>
          </a:p>
        </p:txBody>
      </p:sp>
      <p:grpSp>
        <p:nvGrpSpPr>
          <p:cNvPr id="4" name="Group 174"/>
          <p:cNvGrpSpPr>
            <a:grpSpLocks/>
          </p:cNvGrpSpPr>
          <p:nvPr/>
        </p:nvGrpSpPr>
        <p:grpSpPr bwMode="auto">
          <a:xfrm>
            <a:off x="2571736" y="2285992"/>
            <a:ext cx="973168" cy="1116048"/>
            <a:chOff x="2877" y="436"/>
            <a:chExt cx="907" cy="939"/>
          </a:xfrm>
        </p:grpSpPr>
        <p:sp>
          <p:nvSpPr>
            <p:cNvPr id="5" name="Rectangle 60"/>
            <p:cNvSpPr>
              <a:spLocks noChangeArrowheads="1"/>
            </p:cNvSpPr>
            <p:nvPr/>
          </p:nvSpPr>
          <p:spPr bwMode="auto">
            <a:xfrm>
              <a:off x="2877" y="463"/>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6" name="Line 61"/>
            <p:cNvSpPr>
              <a:spLocks noChangeShapeType="1"/>
            </p:cNvSpPr>
            <p:nvPr/>
          </p:nvSpPr>
          <p:spPr bwMode="auto">
            <a:xfrm>
              <a:off x="2877" y="767"/>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 name="Line 62"/>
            <p:cNvSpPr>
              <a:spLocks noChangeShapeType="1"/>
            </p:cNvSpPr>
            <p:nvPr/>
          </p:nvSpPr>
          <p:spPr bwMode="auto">
            <a:xfrm>
              <a:off x="2877" y="1071"/>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8" name="Line 63"/>
            <p:cNvSpPr>
              <a:spLocks noChangeShapeType="1"/>
            </p:cNvSpPr>
            <p:nvPr/>
          </p:nvSpPr>
          <p:spPr bwMode="auto">
            <a:xfrm>
              <a:off x="3179" y="46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9" name="Line 64"/>
            <p:cNvSpPr>
              <a:spLocks noChangeShapeType="1"/>
            </p:cNvSpPr>
            <p:nvPr/>
          </p:nvSpPr>
          <p:spPr bwMode="auto">
            <a:xfrm>
              <a:off x="3482" y="46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10" name="Text Box 65"/>
            <p:cNvSpPr txBox="1">
              <a:spLocks noChangeArrowheads="1"/>
            </p:cNvSpPr>
            <p:nvPr/>
          </p:nvSpPr>
          <p:spPr bwMode="auto">
            <a:xfrm>
              <a:off x="3240" y="43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11" name="Text Box 66"/>
            <p:cNvSpPr txBox="1">
              <a:spLocks noChangeArrowheads="1"/>
            </p:cNvSpPr>
            <p:nvPr/>
          </p:nvSpPr>
          <p:spPr bwMode="auto">
            <a:xfrm>
              <a:off x="2914" y="753"/>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12" name="Text Box 67"/>
            <p:cNvSpPr txBox="1">
              <a:spLocks noChangeArrowheads="1"/>
            </p:cNvSpPr>
            <p:nvPr/>
          </p:nvSpPr>
          <p:spPr bwMode="auto">
            <a:xfrm>
              <a:off x="3240" y="756"/>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13" name="Text Box 68"/>
            <p:cNvSpPr txBox="1">
              <a:spLocks noChangeArrowheads="1"/>
            </p:cNvSpPr>
            <p:nvPr/>
          </p:nvSpPr>
          <p:spPr bwMode="auto">
            <a:xfrm>
              <a:off x="3519" y="75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14" name="Text Box 69"/>
            <p:cNvSpPr txBox="1">
              <a:spLocks noChangeArrowheads="1"/>
            </p:cNvSpPr>
            <p:nvPr/>
          </p:nvSpPr>
          <p:spPr bwMode="auto">
            <a:xfrm>
              <a:off x="3512" y="10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15" name="Text Box 70"/>
            <p:cNvSpPr txBox="1">
              <a:spLocks noChangeArrowheads="1"/>
            </p:cNvSpPr>
            <p:nvPr/>
          </p:nvSpPr>
          <p:spPr bwMode="auto">
            <a:xfrm>
              <a:off x="3240" y="10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16" name="Text Box 71"/>
            <p:cNvSpPr txBox="1">
              <a:spLocks noChangeArrowheads="1"/>
            </p:cNvSpPr>
            <p:nvPr/>
          </p:nvSpPr>
          <p:spPr bwMode="auto">
            <a:xfrm>
              <a:off x="2914" y="10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17" name="Text Box 72"/>
            <p:cNvSpPr txBox="1">
              <a:spLocks noChangeArrowheads="1"/>
            </p:cNvSpPr>
            <p:nvPr/>
          </p:nvSpPr>
          <p:spPr bwMode="auto">
            <a:xfrm>
              <a:off x="3519" y="43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18" name="Group 114"/>
          <p:cNvGrpSpPr>
            <a:grpSpLocks/>
          </p:cNvGrpSpPr>
          <p:nvPr/>
        </p:nvGrpSpPr>
        <p:grpSpPr bwMode="auto">
          <a:xfrm>
            <a:off x="1214414" y="3500438"/>
            <a:ext cx="973169" cy="1116048"/>
            <a:chOff x="1516" y="1706"/>
            <a:chExt cx="907" cy="939"/>
          </a:xfrm>
        </p:grpSpPr>
        <p:sp>
          <p:nvSpPr>
            <p:cNvPr id="19" name="Rectangle 87"/>
            <p:cNvSpPr>
              <a:spLocks noChangeArrowheads="1"/>
            </p:cNvSpPr>
            <p:nvPr/>
          </p:nvSpPr>
          <p:spPr bwMode="auto">
            <a:xfrm>
              <a:off x="1516" y="1733"/>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20" name="Line 88"/>
            <p:cNvSpPr>
              <a:spLocks noChangeShapeType="1"/>
            </p:cNvSpPr>
            <p:nvPr/>
          </p:nvSpPr>
          <p:spPr bwMode="auto">
            <a:xfrm>
              <a:off x="1516" y="2037"/>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21" name="Line 89"/>
            <p:cNvSpPr>
              <a:spLocks noChangeShapeType="1"/>
            </p:cNvSpPr>
            <p:nvPr/>
          </p:nvSpPr>
          <p:spPr bwMode="auto">
            <a:xfrm>
              <a:off x="1516" y="2341"/>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22" name="Line 90"/>
            <p:cNvSpPr>
              <a:spLocks noChangeShapeType="1"/>
            </p:cNvSpPr>
            <p:nvPr/>
          </p:nvSpPr>
          <p:spPr bwMode="auto">
            <a:xfrm>
              <a:off x="1818" y="173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23" name="Line 91"/>
            <p:cNvSpPr>
              <a:spLocks noChangeShapeType="1"/>
            </p:cNvSpPr>
            <p:nvPr/>
          </p:nvSpPr>
          <p:spPr bwMode="auto">
            <a:xfrm>
              <a:off x="2121" y="173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24" name="Text Box 92"/>
            <p:cNvSpPr txBox="1">
              <a:spLocks noChangeArrowheads="1"/>
            </p:cNvSpPr>
            <p:nvPr/>
          </p:nvSpPr>
          <p:spPr bwMode="auto">
            <a:xfrm>
              <a:off x="1562" y="17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25" name="Text Box 93"/>
            <p:cNvSpPr txBox="1">
              <a:spLocks noChangeArrowheads="1"/>
            </p:cNvSpPr>
            <p:nvPr/>
          </p:nvSpPr>
          <p:spPr bwMode="auto">
            <a:xfrm>
              <a:off x="1553" y="2023"/>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26" name="Text Box 94"/>
            <p:cNvSpPr txBox="1">
              <a:spLocks noChangeArrowheads="1"/>
            </p:cNvSpPr>
            <p:nvPr/>
          </p:nvSpPr>
          <p:spPr bwMode="auto">
            <a:xfrm>
              <a:off x="1879" y="2026"/>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27" name="Text Box 95"/>
            <p:cNvSpPr txBox="1">
              <a:spLocks noChangeArrowheads="1"/>
            </p:cNvSpPr>
            <p:nvPr/>
          </p:nvSpPr>
          <p:spPr bwMode="auto">
            <a:xfrm>
              <a:off x="2158" y="202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28" name="Text Box 96"/>
            <p:cNvSpPr txBox="1">
              <a:spLocks noChangeArrowheads="1"/>
            </p:cNvSpPr>
            <p:nvPr/>
          </p:nvSpPr>
          <p:spPr bwMode="auto">
            <a:xfrm>
              <a:off x="2151"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29" name="Text Box 97"/>
            <p:cNvSpPr txBox="1">
              <a:spLocks noChangeArrowheads="1"/>
            </p:cNvSpPr>
            <p:nvPr/>
          </p:nvSpPr>
          <p:spPr bwMode="auto">
            <a:xfrm>
              <a:off x="1879"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30" name="Text Box 98"/>
            <p:cNvSpPr txBox="1">
              <a:spLocks noChangeArrowheads="1"/>
            </p:cNvSpPr>
            <p:nvPr/>
          </p:nvSpPr>
          <p:spPr bwMode="auto">
            <a:xfrm>
              <a:off x="1553"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31" name="Text Box 99"/>
            <p:cNvSpPr txBox="1">
              <a:spLocks noChangeArrowheads="1"/>
            </p:cNvSpPr>
            <p:nvPr/>
          </p:nvSpPr>
          <p:spPr bwMode="auto">
            <a:xfrm>
              <a:off x="2158" y="170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3</a:t>
              </a:r>
            </a:p>
          </p:txBody>
        </p:sp>
      </p:grpSp>
      <p:grpSp>
        <p:nvGrpSpPr>
          <p:cNvPr id="32" name="Group 141"/>
          <p:cNvGrpSpPr>
            <a:grpSpLocks/>
          </p:cNvGrpSpPr>
          <p:nvPr/>
        </p:nvGrpSpPr>
        <p:grpSpPr bwMode="auto">
          <a:xfrm>
            <a:off x="4357686" y="3500438"/>
            <a:ext cx="973169" cy="1116048"/>
            <a:chOff x="4056" y="1706"/>
            <a:chExt cx="907" cy="939"/>
          </a:xfrm>
        </p:grpSpPr>
        <p:sp>
          <p:nvSpPr>
            <p:cNvPr id="33" name="Rectangle 101"/>
            <p:cNvSpPr>
              <a:spLocks noChangeArrowheads="1"/>
            </p:cNvSpPr>
            <p:nvPr/>
          </p:nvSpPr>
          <p:spPr bwMode="auto">
            <a:xfrm>
              <a:off x="4056" y="1733"/>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34" name="Line 102"/>
            <p:cNvSpPr>
              <a:spLocks noChangeShapeType="1"/>
            </p:cNvSpPr>
            <p:nvPr/>
          </p:nvSpPr>
          <p:spPr bwMode="auto">
            <a:xfrm>
              <a:off x="4056" y="2037"/>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35" name="Line 103"/>
            <p:cNvSpPr>
              <a:spLocks noChangeShapeType="1"/>
            </p:cNvSpPr>
            <p:nvPr/>
          </p:nvSpPr>
          <p:spPr bwMode="auto">
            <a:xfrm>
              <a:off x="4056" y="2341"/>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36" name="Line 104"/>
            <p:cNvSpPr>
              <a:spLocks noChangeShapeType="1"/>
            </p:cNvSpPr>
            <p:nvPr/>
          </p:nvSpPr>
          <p:spPr bwMode="auto">
            <a:xfrm>
              <a:off x="4358" y="173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37" name="Line 105"/>
            <p:cNvSpPr>
              <a:spLocks noChangeShapeType="1"/>
            </p:cNvSpPr>
            <p:nvPr/>
          </p:nvSpPr>
          <p:spPr bwMode="auto">
            <a:xfrm>
              <a:off x="4661" y="1733"/>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38" name="Text Box 106"/>
            <p:cNvSpPr txBox="1">
              <a:spLocks noChangeArrowheads="1"/>
            </p:cNvSpPr>
            <p:nvPr/>
          </p:nvSpPr>
          <p:spPr bwMode="auto">
            <a:xfrm>
              <a:off x="4402" y="17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39" name="Text Box 107"/>
            <p:cNvSpPr txBox="1">
              <a:spLocks noChangeArrowheads="1"/>
            </p:cNvSpPr>
            <p:nvPr/>
          </p:nvSpPr>
          <p:spPr bwMode="auto">
            <a:xfrm>
              <a:off x="4093" y="170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40" name="Text Box 108"/>
            <p:cNvSpPr txBox="1">
              <a:spLocks noChangeArrowheads="1"/>
            </p:cNvSpPr>
            <p:nvPr/>
          </p:nvSpPr>
          <p:spPr bwMode="auto">
            <a:xfrm>
              <a:off x="4419" y="2026"/>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41" name="Text Box 109"/>
            <p:cNvSpPr txBox="1">
              <a:spLocks noChangeArrowheads="1"/>
            </p:cNvSpPr>
            <p:nvPr/>
          </p:nvSpPr>
          <p:spPr bwMode="auto">
            <a:xfrm>
              <a:off x="4698" y="202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42" name="Text Box 110"/>
            <p:cNvSpPr txBox="1">
              <a:spLocks noChangeArrowheads="1"/>
            </p:cNvSpPr>
            <p:nvPr/>
          </p:nvSpPr>
          <p:spPr bwMode="auto">
            <a:xfrm>
              <a:off x="4691"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43" name="Text Box 111"/>
            <p:cNvSpPr txBox="1">
              <a:spLocks noChangeArrowheads="1"/>
            </p:cNvSpPr>
            <p:nvPr/>
          </p:nvSpPr>
          <p:spPr bwMode="auto">
            <a:xfrm>
              <a:off x="4419"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44" name="Text Box 112"/>
            <p:cNvSpPr txBox="1">
              <a:spLocks noChangeArrowheads="1"/>
            </p:cNvSpPr>
            <p:nvPr/>
          </p:nvSpPr>
          <p:spPr bwMode="auto">
            <a:xfrm>
              <a:off x="4093" y="229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45" name="Text Box 113"/>
            <p:cNvSpPr txBox="1">
              <a:spLocks noChangeArrowheads="1"/>
            </p:cNvSpPr>
            <p:nvPr/>
          </p:nvSpPr>
          <p:spPr bwMode="auto">
            <a:xfrm>
              <a:off x="4698" y="1706"/>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46" name="Group 143"/>
          <p:cNvGrpSpPr>
            <a:grpSpLocks/>
          </p:cNvGrpSpPr>
          <p:nvPr/>
        </p:nvGrpSpPr>
        <p:grpSpPr bwMode="auto">
          <a:xfrm>
            <a:off x="3643306" y="5357826"/>
            <a:ext cx="973168" cy="1116048"/>
            <a:chOff x="3240" y="3108"/>
            <a:chExt cx="907" cy="939"/>
          </a:xfrm>
        </p:grpSpPr>
        <p:sp>
          <p:nvSpPr>
            <p:cNvPr id="47" name="Rectangle 115"/>
            <p:cNvSpPr>
              <a:spLocks noChangeArrowheads="1"/>
            </p:cNvSpPr>
            <p:nvPr/>
          </p:nvSpPr>
          <p:spPr bwMode="auto">
            <a:xfrm>
              <a:off x="3240" y="3135"/>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solidFill>
                  <a:srgbClr val="FF0000"/>
                </a:solidFill>
              </a:endParaRPr>
            </a:p>
          </p:txBody>
        </p:sp>
        <p:sp>
          <p:nvSpPr>
            <p:cNvPr id="48" name="Line 116"/>
            <p:cNvSpPr>
              <a:spLocks noChangeShapeType="1"/>
            </p:cNvSpPr>
            <p:nvPr/>
          </p:nvSpPr>
          <p:spPr bwMode="auto">
            <a:xfrm>
              <a:off x="3240" y="3439"/>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49" name="Line 117"/>
            <p:cNvSpPr>
              <a:spLocks noChangeShapeType="1"/>
            </p:cNvSpPr>
            <p:nvPr/>
          </p:nvSpPr>
          <p:spPr bwMode="auto">
            <a:xfrm>
              <a:off x="3240" y="3743"/>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50" name="Line 118"/>
            <p:cNvSpPr>
              <a:spLocks noChangeShapeType="1"/>
            </p:cNvSpPr>
            <p:nvPr/>
          </p:nvSpPr>
          <p:spPr bwMode="auto">
            <a:xfrm>
              <a:off x="3542"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51" name="Line 119"/>
            <p:cNvSpPr>
              <a:spLocks noChangeShapeType="1"/>
            </p:cNvSpPr>
            <p:nvPr/>
          </p:nvSpPr>
          <p:spPr bwMode="auto">
            <a:xfrm>
              <a:off x="3845"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52" name="Text Box 120"/>
            <p:cNvSpPr txBox="1">
              <a:spLocks noChangeArrowheads="1"/>
            </p:cNvSpPr>
            <p:nvPr/>
          </p:nvSpPr>
          <p:spPr bwMode="auto">
            <a:xfrm>
              <a:off x="3586" y="311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dirty="0">
                  <a:solidFill>
                    <a:srgbClr val="FF0000"/>
                  </a:solidFill>
                  <a:latin typeface="Times New Roman" pitchFamily="18" charset="0"/>
                </a:rPr>
                <a:t>2</a:t>
              </a:r>
            </a:p>
          </p:txBody>
        </p:sp>
        <p:sp>
          <p:nvSpPr>
            <p:cNvPr id="53" name="Text Box 121"/>
            <p:cNvSpPr txBox="1">
              <a:spLocks noChangeArrowheads="1"/>
            </p:cNvSpPr>
            <p:nvPr/>
          </p:nvSpPr>
          <p:spPr bwMode="auto">
            <a:xfrm>
              <a:off x="3277"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1</a:t>
              </a:r>
            </a:p>
          </p:txBody>
        </p:sp>
        <p:sp>
          <p:nvSpPr>
            <p:cNvPr id="54" name="Text Box 122"/>
            <p:cNvSpPr txBox="1">
              <a:spLocks noChangeArrowheads="1"/>
            </p:cNvSpPr>
            <p:nvPr/>
          </p:nvSpPr>
          <p:spPr bwMode="auto">
            <a:xfrm>
              <a:off x="3285" y="3428"/>
              <a:ext cx="244" cy="284"/>
            </a:xfrm>
            <a:prstGeom prst="rect">
              <a:avLst/>
            </a:prstGeom>
            <a:noFill/>
            <a:ln w="12700" cap="sq">
              <a:noFill/>
              <a:miter lim="800000"/>
              <a:headEnd type="none" w="sm" len="sm"/>
              <a:tailEnd type="none" w="sm" len="sm"/>
            </a:ln>
            <a:effectLst/>
          </p:spPr>
          <p:txBody>
            <a:bodyPr>
              <a:spAutoFit/>
            </a:bodyPr>
            <a:lstStyle/>
            <a:p>
              <a:r>
                <a:rPr lang="en-US" altLang="zh-CN" sz="2000" b="1">
                  <a:solidFill>
                    <a:srgbClr val="FF0000"/>
                  </a:solidFill>
                  <a:latin typeface="Times New Roman" pitchFamily="18" charset="0"/>
                </a:rPr>
                <a:t>8</a:t>
              </a:r>
            </a:p>
          </p:txBody>
        </p:sp>
        <p:sp>
          <p:nvSpPr>
            <p:cNvPr id="55" name="Text Box 123"/>
            <p:cNvSpPr txBox="1">
              <a:spLocks noChangeArrowheads="1"/>
            </p:cNvSpPr>
            <p:nvPr/>
          </p:nvSpPr>
          <p:spPr bwMode="auto">
            <a:xfrm>
              <a:off x="3882" y="34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4</a:t>
              </a:r>
            </a:p>
          </p:txBody>
        </p:sp>
        <p:sp>
          <p:nvSpPr>
            <p:cNvPr id="56" name="Text Box 124"/>
            <p:cNvSpPr txBox="1">
              <a:spLocks noChangeArrowheads="1"/>
            </p:cNvSpPr>
            <p:nvPr/>
          </p:nvSpPr>
          <p:spPr bwMode="auto">
            <a:xfrm>
              <a:off x="3875"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5</a:t>
              </a:r>
            </a:p>
          </p:txBody>
        </p:sp>
        <p:sp>
          <p:nvSpPr>
            <p:cNvPr id="57" name="Text Box 125"/>
            <p:cNvSpPr txBox="1">
              <a:spLocks noChangeArrowheads="1"/>
            </p:cNvSpPr>
            <p:nvPr/>
          </p:nvSpPr>
          <p:spPr bwMode="auto">
            <a:xfrm>
              <a:off x="3603"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6</a:t>
              </a:r>
            </a:p>
          </p:txBody>
        </p:sp>
        <p:sp>
          <p:nvSpPr>
            <p:cNvPr id="58" name="Text Box 126"/>
            <p:cNvSpPr txBox="1">
              <a:spLocks noChangeArrowheads="1"/>
            </p:cNvSpPr>
            <p:nvPr/>
          </p:nvSpPr>
          <p:spPr bwMode="auto">
            <a:xfrm>
              <a:off x="3277"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7</a:t>
              </a:r>
            </a:p>
          </p:txBody>
        </p:sp>
        <p:sp>
          <p:nvSpPr>
            <p:cNvPr id="59" name="Text Box 127"/>
            <p:cNvSpPr txBox="1">
              <a:spLocks noChangeArrowheads="1"/>
            </p:cNvSpPr>
            <p:nvPr/>
          </p:nvSpPr>
          <p:spPr bwMode="auto">
            <a:xfrm>
              <a:off x="3882"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3</a:t>
              </a:r>
            </a:p>
          </p:txBody>
        </p:sp>
      </p:grpSp>
      <p:grpSp>
        <p:nvGrpSpPr>
          <p:cNvPr id="60" name="Group 142"/>
          <p:cNvGrpSpPr>
            <a:grpSpLocks/>
          </p:cNvGrpSpPr>
          <p:nvPr/>
        </p:nvGrpSpPr>
        <p:grpSpPr bwMode="auto">
          <a:xfrm>
            <a:off x="5357818" y="5357826"/>
            <a:ext cx="973169" cy="1116048"/>
            <a:chOff x="4873" y="3108"/>
            <a:chExt cx="907" cy="939"/>
          </a:xfrm>
        </p:grpSpPr>
        <p:sp>
          <p:nvSpPr>
            <p:cNvPr id="61" name="Rectangle 128"/>
            <p:cNvSpPr>
              <a:spLocks noChangeArrowheads="1"/>
            </p:cNvSpPr>
            <p:nvPr/>
          </p:nvSpPr>
          <p:spPr bwMode="auto">
            <a:xfrm>
              <a:off x="4873" y="3135"/>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62" name="Line 129"/>
            <p:cNvSpPr>
              <a:spLocks noChangeShapeType="1"/>
            </p:cNvSpPr>
            <p:nvPr/>
          </p:nvSpPr>
          <p:spPr bwMode="auto">
            <a:xfrm>
              <a:off x="4873" y="3439"/>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63" name="Line 130"/>
            <p:cNvSpPr>
              <a:spLocks noChangeShapeType="1"/>
            </p:cNvSpPr>
            <p:nvPr/>
          </p:nvSpPr>
          <p:spPr bwMode="auto">
            <a:xfrm>
              <a:off x="4873" y="3743"/>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64" name="Line 131"/>
            <p:cNvSpPr>
              <a:spLocks noChangeShapeType="1"/>
            </p:cNvSpPr>
            <p:nvPr/>
          </p:nvSpPr>
          <p:spPr bwMode="auto">
            <a:xfrm>
              <a:off x="5175"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65" name="Line 132"/>
            <p:cNvSpPr>
              <a:spLocks noChangeShapeType="1"/>
            </p:cNvSpPr>
            <p:nvPr/>
          </p:nvSpPr>
          <p:spPr bwMode="auto">
            <a:xfrm>
              <a:off x="5478"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66" name="Text Box 133"/>
            <p:cNvSpPr txBox="1">
              <a:spLocks noChangeArrowheads="1"/>
            </p:cNvSpPr>
            <p:nvPr/>
          </p:nvSpPr>
          <p:spPr bwMode="auto">
            <a:xfrm>
              <a:off x="5219" y="311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2</a:t>
              </a:r>
            </a:p>
          </p:txBody>
        </p:sp>
        <p:sp>
          <p:nvSpPr>
            <p:cNvPr id="67" name="Text Box 134"/>
            <p:cNvSpPr txBox="1">
              <a:spLocks noChangeArrowheads="1"/>
            </p:cNvSpPr>
            <p:nvPr/>
          </p:nvSpPr>
          <p:spPr bwMode="auto">
            <a:xfrm>
              <a:off x="4910"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68" name="Text Box 135"/>
            <p:cNvSpPr txBox="1">
              <a:spLocks noChangeArrowheads="1"/>
            </p:cNvSpPr>
            <p:nvPr/>
          </p:nvSpPr>
          <p:spPr bwMode="auto">
            <a:xfrm>
              <a:off x="5236" y="3428"/>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69" name="Text Box 136"/>
            <p:cNvSpPr txBox="1">
              <a:spLocks noChangeArrowheads="1"/>
            </p:cNvSpPr>
            <p:nvPr/>
          </p:nvSpPr>
          <p:spPr bwMode="auto">
            <a:xfrm>
              <a:off x="5515" y="34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0" name="Text Box 137"/>
            <p:cNvSpPr txBox="1">
              <a:spLocks noChangeArrowheads="1"/>
            </p:cNvSpPr>
            <p:nvPr/>
          </p:nvSpPr>
          <p:spPr bwMode="auto">
            <a:xfrm>
              <a:off x="5508"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1" name="Text Box 138"/>
            <p:cNvSpPr txBox="1">
              <a:spLocks noChangeArrowheads="1"/>
            </p:cNvSpPr>
            <p:nvPr/>
          </p:nvSpPr>
          <p:spPr bwMode="auto">
            <a:xfrm>
              <a:off x="5236"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2" name="Text Box 139"/>
            <p:cNvSpPr txBox="1">
              <a:spLocks noChangeArrowheads="1"/>
            </p:cNvSpPr>
            <p:nvPr/>
          </p:nvSpPr>
          <p:spPr bwMode="auto">
            <a:xfrm>
              <a:off x="4910" y="34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3" name="Text Box 140"/>
            <p:cNvSpPr txBox="1">
              <a:spLocks noChangeArrowheads="1"/>
            </p:cNvSpPr>
            <p:nvPr/>
          </p:nvSpPr>
          <p:spPr bwMode="auto">
            <a:xfrm>
              <a:off x="5515"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74" name="Group 173"/>
          <p:cNvGrpSpPr>
            <a:grpSpLocks/>
          </p:cNvGrpSpPr>
          <p:nvPr/>
        </p:nvGrpSpPr>
        <p:grpSpPr bwMode="auto">
          <a:xfrm>
            <a:off x="2071670" y="5357826"/>
            <a:ext cx="973169" cy="1116048"/>
            <a:chOff x="2152" y="3108"/>
            <a:chExt cx="907" cy="939"/>
          </a:xfrm>
        </p:grpSpPr>
        <p:sp>
          <p:nvSpPr>
            <p:cNvPr id="75" name="Rectangle 145"/>
            <p:cNvSpPr>
              <a:spLocks noChangeArrowheads="1"/>
            </p:cNvSpPr>
            <p:nvPr/>
          </p:nvSpPr>
          <p:spPr bwMode="auto">
            <a:xfrm>
              <a:off x="2152" y="3135"/>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6" name="Line 146"/>
            <p:cNvSpPr>
              <a:spLocks noChangeShapeType="1"/>
            </p:cNvSpPr>
            <p:nvPr/>
          </p:nvSpPr>
          <p:spPr bwMode="auto">
            <a:xfrm>
              <a:off x="2152" y="3439"/>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7" name="Line 147"/>
            <p:cNvSpPr>
              <a:spLocks noChangeShapeType="1"/>
            </p:cNvSpPr>
            <p:nvPr/>
          </p:nvSpPr>
          <p:spPr bwMode="auto">
            <a:xfrm>
              <a:off x="2152" y="3743"/>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8" name="Line 148"/>
            <p:cNvSpPr>
              <a:spLocks noChangeShapeType="1"/>
            </p:cNvSpPr>
            <p:nvPr/>
          </p:nvSpPr>
          <p:spPr bwMode="auto">
            <a:xfrm>
              <a:off x="2454"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9" name="Line 149"/>
            <p:cNvSpPr>
              <a:spLocks noChangeShapeType="1"/>
            </p:cNvSpPr>
            <p:nvPr/>
          </p:nvSpPr>
          <p:spPr bwMode="auto">
            <a:xfrm>
              <a:off x="2757"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80" name="Text Box 150"/>
            <p:cNvSpPr txBox="1">
              <a:spLocks noChangeArrowheads="1"/>
            </p:cNvSpPr>
            <p:nvPr/>
          </p:nvSpPr>
          <p:spPr bwMode="auto">
            <a:xfrm>
              <a:off x="2198" y="311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81" name="Text Box 151"/>
            <p:cNvSpPr txBox="1">
              <a:spLocks noChangeArrowheads="1"/>
            </p:cNvSpPr>
            <p:nvPr/>
          </p:nvSpPr>
          <p:spPr bwMode="auto">
            <a:xfrm>
              <a:off x="2189" y="3425"/>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82" name="Text Box 152"/>
            <p:cNvSpPr txBox="1">
              <a:spLocks noChangeArrowheads="1"/>
            </p:cNvSpPr>
            <p:nvPr/>
          </p:nvSpPr>
          <p:spPr bwMode="auto">
            <a:xfrm>
              <a:off x="2515" y="3428"/>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83" name="Text Box 153"/>
            <p:cNvSpPr txBox="1">
              <a:spLocks noChangeArrowheads="1"/>
            </p:cNvSpPr>
            <p:nvPr/>
          </p:nvSpPr>
          <p:spPr bwMode="auto">
            <a:xfrm>
              <a:off x="2794" y="34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84" name="Text Box 154"/>
            <p:cNvSpPr txBox="1">
              <a:spLocks noChangeArrowheads="1"/>
            </p:cNvSpPr>
            <p:nvPr/>
          </p:nvSpPr>
          <p:spPr bwMode="auto">
            <a:xfrm>
              <a:off x="2787"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85" name="Text Box 155"/>
            <p:cNvSpPr txBox="1">
              <a:spLocks noChangeArrowheads="1"/>
            </p:cNvSpPr>
            <p:nvPr/>
          </p:nvSpPr>
          <p:spPr bwMode="auto">
            <a:xfrm>
              <a:off x="2515"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86" name="Text Box 156"/>
            <p:cNvSpPr txBox="1">
              <a:spLocks noChangeArrowheads="1"/>
            </p:cNvSpPr>
            <p:nvPr/>
          </p:nvSpPr>
          <p:spPr bwMode="auto">
            <a:xfrm>
              <a:off x="2189"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87" name="Text Box 157"/>
            <p:cNvSpPr txBox="1">
              <a:spLocks noChangeArrowheads="1"/>
            </p:cNvSpPr>
            <p:nvPr/>
          </p:nvSpPr>
          <p:spPr bwMode="auto">
            <a:xfrm>
              <a:off x="2469"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88" name="Group 172"/>
          <p:cNvGrpSpPr>
            <a:grpSpLocks/>
          </p:cNvGrpSpPr>
          <p:nvPr/>
        </p:nvGrpSpPr>
        <p:grpSpPr bwMode="auto">
          <a:xfrm>
            <a:off x="285720" y="5286388"/>
            <a:ext cx="973169" cy="1116049"/>
            <a:chOff x="564" y="3108"/>
            <a:chExt cx="907" cy="939"/>
          </a:xfrm>
        </p:grpSpPr>
        <p:sp>
          <p:nvSpPr>
            <p:cNvPr id="89" name="Rectangle 159"/>
            <p:cNvSpPr>
              <a:spLocks noChangeArrowheads="1"/>
            </p:cNvSpPr>
            <p:nvPr/>
          </p:nvSpPr>
          <p:spPr bwMode="auto">
            <a:xfrm>
              <a:off x="564" y="3135"/>
              <a:ext cx="907" cy="91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90" name="Line 160"/>
            <p:cNvSpPr>
              <a:spLocks noChangeShapeType="1"/>
            </p:cNvSpPr>
            <p:nvPr/>
          </p:nvSpPr>
          <p:spPr bwMode="auto">
            <a:xfrm>
              <a:off x="564" y="3439"/>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91" name="Line 161"/>
            <p:cNvSpPr>
              <a:spLocks noChangeShapeType="1"/>
            </p:cNvSpPr>
            <p:nvPr/>
          </p:nvSpPr>
          <p:spPr bwMode="auto">
            <a:xfrm>
              <a:off x="564" y="3743"/>
              <a:ext cx="907"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92" name="Line 162"/>
            <p:cNvSpPr>
              <a:spLocks noChangeShapeType="1"/>
            </p:cNvSpPr>
            <p:nvPr/>
          </p:nvSpPr>
          <p:spPr bwMode="auto">
            <a:xfrm>
              <a:off x="866"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93" name="Line 163"/>
            <p:cNvSpPr>
              <a:spLocks noChangeShapeType="1"/>
            </p:cNvSpPr>
            <p:nvPr/>
          </p:nvSpPr>
          <p:spPr bwMode="auto">
            <a:xfrm>
              <a:off x="1169" y="3135"/>
              <a:ext cx="0" cy="91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94" name="Text Box 164"/>
            <p:cNvSpPr txBox="1">
              <a:spLocks noChangeArrowheads="1"/>
            </p:cNvSpPr>
            <p:nvPr/>
          </p:nvSpPr>
          <p:spPr bwMode="auto">
            <a:xfrm>
              <a:off x="610" y="311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95" name="Text Box 165"/>
            <p:cNvSpPr txBox="1">
              <a:spLocks noChangeArrowheads="1"/>
            </p:cNvSpPr>
            <p:nvPr/>
          </p:nvSpPr>
          <p:spPr bwMode="auto">
            <a:xfrm>
              <a:off x="601" y="3425"/>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96" name="Text Box 166"/>
            <p:cNvSpPr txBox="1">
              <a:spLocks noChangeArrowheads="1"/>
            </p:cNvSpPr>
            <p:nvPr/>
          </p:nvSpPr>
          <p:spPr bwMode="auto">
            <a:xfrm>
              <a:off x="927" y="3113"/>
              <a:ext cx="244" cy="284"/>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97" name="Text Box 167"/>
            <p:cNvSpPr txBox="1">
              <a:spLocks noChangeArrowheads="1"/>
            </p:cNvSpPr>
            <p:nvPr/>
          </p:nvSpPr>
          <p:spPr bwMode="auto">
            <a:xfrm>
              <a:off x="1206" y="342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98" name="Text Box 168"/>
            <p:cNvSpPr txBox="1">
              <a:spLocks noChangeArrowheads="1"/>
            </p:cNvSpPr>
            <p:nvPr/>
          </p:nvSpPr>
          <p:spPr bwMode="auto">
            <a:xfrm>
              <a:off x="1199"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99" name="Text Box 169"/>
            <p:cNvSpPr txBox="1">
              <a:spLocks noChangeArrowheads="1"/>
            </p:cNvSpPr>
            <p:nvPr/>
          </p:nvSpPr>
          <p:spPr bwMode="auto">
            <a:xfrm>
              <a:off x="927"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100" name="Text Box 170"/>
            <p:cNvSpPr txBox="1">
              <a:spLocks noChangeArrowheads="1"/>
            </p:cNvSpPr>
            <p:nvPr/>
          </p:nvSpPr>
          <p:spPr bwMode="auto">
            <a:xfrm>
              <a:off x="601" y="3700"/>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101" name="Text Box 171"/>
            <p:cNvSpPr txBox="1">
              <a:spLocks noChangeArrowheads="1"/>
            </p:cNvSpPr>
            <p:nvPr/>
          </p:nvSpPr>
          <p:spPr bwMode="auto">
            <a:xfrm>
              <a:off x="1206" y="3108"/>
              <a:ext cx="227" cy="284"/>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sp>
        <p:nvSpPr>
          <p:cNvPr id="102" name="Line 175"/>
          <p:cNvSpPr>
            <a:spLocks noChangeShapeType="1"/>
          </p:cNvSpPr>
          <p:nvPr/>
        </p:nvSpPr>
        <p:spPr bwMode="auto">
          <a:xfrm flipH="1">
            <a:off x="1714480" y="2857496"/>
            <a:ext cx="785818" cy="635012"/>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3" name="Line 176"/>
          <p:cNvSpPr>
            <a:spLocks noChangeShapeType="1"/>
          </p:cNvSpPr>
          <p:nvPr/>
        </p:nvSpPr>
        <p:spPr bwMode="auto">
          <a:xfrm>
            <a:off x="3571868" y="2857495"/>
            <a:ext cx="1071570" cy="642942"/>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4" name="Line 177"/>
          <p:cNvSpPr>
            <a:spLocks noChangeShapeType="1"/>
          </p:cNvSpPr>
          <p:nvPr/>
        </p:nvSpPr>
        <p:spPr bwMode="auto">
          <a:xfrm flipH="1">
            <a:off x="714348" y="4500570"/>
            <a:ext cx="486048" cy="809403"/>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5" name="Line 178"/>
          <p:cNvSpPr>
            <a:spLocks noChangeShapeType="1"/>
          </p:cNvSpPr>
          <p:nvPr/>
        </p:nvSpPr>
        <p:spPr bwMode="auto">
          <a:xfrm>
            <a:off x="2214546" y="4572008"/>
            <a:ext cx="389482" cy="862887"/>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6" name="Line 179"/>
          <p:cNvSpPr>
            <a:spLocks noChangeShapeType="1"/>
          </p:cNvSpPr>
          <p:nvPr/>
        </p:nvSpPr>
        <p:spPr bwMode="auto">
          <a:xfrm flipH="1">
            <a:off x="3929058" y="4429132"/>
            <a:ext cx="428628" cy="928694"/>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7" name="Line 180"/>
          <p:cNvSpPr>
            <a:spLocks noChangeShapeType="1"/>
          </p:cNvSpPr>
          <p:nvPr/>
        </p:nvSpPr>
        <p:spPr bwMode="auto">
          <a:xfrm>
            <a:off x="5357818" y="4429132"/>
            <a:ext cx="500066" cy="928694"/>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108" name="TextBox 107"/>
          <p:cNvSpPr txBox="1"/>
          <p:nvPr/>
        </p:nvSpPr>
        <p:spPr>
          <a:xfrm>
            <a:off x="2143108" y="2428868"/>
            <a:ext cx="407484"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A</a:t>
            </a:r>
            <a:endParaRPr lang="zh-CN" altLang="en-US" sz="2400" b="1" dirty="0">
              <a:latin typeface="Times New Roman" pitchFamily="18" charset="0"/>
              <a:cs typeface="Times New Roman" pitchFamily="18" charset="0"/>
            </a:endParaRPr>
          </a:p>
        </p:txBody>
      </p:sp>
      <p:sp>
        <p:nvSpPr>
          <p:cNvPr id="109" name="TextBox 108"/>
          <p:cNvSpPr txBox="1"/>
          <p:nvPr/>
        </p:nvSpPr>
        <p:spPr>
          <a:xfrm>
            <a:off x="714348" y="3786190"/>
            <a:ext cx="389850"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B</a:t>
            </a:r>
            <a:endParaRPr lang="zh-CN" altLang="en-US" sz="2400" b="1" dirty="0">
              <a:latin typeface="Times New Roman" pitchFamily="18" charset="0"/>
              <a:cs typeface="Times New Roman" pitchFamily="18" charset="0"/>
            </a:endParaRPr>
          </a:p>
        </p:txBody>
      </p:sp>
      <p:sp>
        <p:nvSpPr>
          <p:cNvPr id="110" name="TextBox 109"/>
          <p:cNvSpPr txBox="1"/>
          <p:nvPr/>
        </p:nvSpPr>
        <p:spPr>
          <a:xfrm>
            <a:off x="3857620" y="3786190"/>
            <a:ext cx="407484"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C</a:t>
            </a:r>
            <a:endParaRPr lang="zh-CN" altLang="en-US" sz="2400" b="1" dirty="0">
              <a:latin typeface="Times New Roman" pitchFamily="18" charset="0"/>
              <a:cs typeface="Times New Roman" pitchFamily="18" charset="0"/>
            </a:endParaRPr>
          </a:p>
        </p:txBody>
      </p:sp>
      <p:sp>
        <p:nvSpPr>
          <p:cNvPr id="111" name="TextBox 110"/>
          <p:cNvSpPr txBox="1"/>
          <p:nvPr/>
        </p:nvSpPr>
        <p:spPr>
          <a:xfrm>
            <a:off x="571472" y="6396335"/>
            <a:ext cx="407484"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D</a:t>
            </a:r>
            <a:endParaRPr lang="zh-CN" altLang="en-US" sz="2400" b="1" dirty="0">
              <a:latin typeface="Times New Roman" pitchFamily="18" charset="0"/>
              <a:cs typeface="Times New Roman" pitchFamily="18" charset="0"/>
            </a:endParaRPr>
          </a:p>
        </p:txBody>
      </p:sp>
      <p:sp>
        <p:nvSpPr>
          <p:cNvPr id="112" name="TextBox 111"/>
          <p:cNvSpPr txBox="1"/>
          <p:nvPr/>
        </p:nvSpPr>
        <p:spPr>
          <a:xfrm>
            <a:off x="2357422" y="6396335"/>
            <a:ext cx="389850"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E</a:t>
            </a:r>
            <a:endParaRPr lang="zh-CN" altLang="en-US" sz="2400" b="1" dirty="0">
              <a:latin typeface="Times New Roman" pitchFamily="18" charset="0"/>
              <a:cs typeface="Times New Roman" pitchFamily="18" charset="0"/>
            </a:endParaRPr>
          </a:p>
        </p:txBody>
      </p:sp>
      <p:sp>
        <p:nvSpPr>
          <p:cNvPr id="113" name="TextBox 112"/>
          <p:cNvSpPr txBox="1"/>
          <p:nvPr/>
        </p:nvSpPr>
        <p:spPr>
          <a:xfrm>
            <a:off x="3929058" y="6396335"/>
            <a:ext cx="372218"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F</a:t>
            </a:r>
            <a:endParaRPr lang="zh-CN" altLang="en-US" sz="2400" b="1" dirty="0">
              <a:latin typeface="Times New Roman" pitchFamily="18" charset="0"/>
              <a:cs typeface="Times New Roman" pitchFamily="18" charset="0"/>
            </a:endParaRPr>
          </a:p>
        </p:txBody>
      </p:sp>
      <p:sp>
        <p:nvSpPr>
          <p:cNvPr id="114" name="TextBox 113"/>
          <p:cNvSpPr txBox="1"/>
          <p:nvPr/>
        </p:nvSpPr>
        <p:spPr>
          <a:xfrm>
            <a:off x="5715008" y="6396335"/>
            <a:ext cx="423514" cy="461665"/>
          </a:xfrm>
          <a:prstGeom prst="rect">
            <a:avLst/>
          </a:prstGeom>
          <a:noFill/>
        </p:spPr>
        <p:txBody>
          <a:bodyPr wrap="none" rtlCol="0">
            <a:spAutoFit/>
          </a:bodyPr>
          <a:lstStyle/>
          <a:p>
            <a:r>
              <a:rPr lang="en-US" altLang="zh-CN" sz="2400" b="1" dirty="0">
                <a:latin typeface="Times New Roman" pitchFamily="18" charset="0"/>
                <a:cs typeface="Times New Roman" pitchFamily="18" charset="0"/>
              </a:rPr>
              <a:t>G</a:t>
            </a:r>
            <a:endParaRPr lang="zh-CN" altLang="en-US" sz="2400" b="1" dirty="0">
              <a:latin typeface="Times New Roman" pitchFamily="18" charset="0"/>
              <a:cs typeface="Times New Roman" pitchFamily="18" charset="0"/>
            </a:endParaRPr>
          </a:p>
        </p:txBody>
      </p:sp>
      <p:sp>
        <p:nvSpPr>
          <p:cNvPr id="115" name="矩形 114"/>
          <p:cNvSpPr/>
          <p:nvPr/>
        </p:nvSpPr>
        <p:spPr bwMode="auto">
          <a:xfrm>
            <a:off x="7143768" y="3143248"/>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A</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16" name="矩形 115"/>
          <p:cNvSpPr/>
          <p:nvPr/>
        </p:nvSpPr>
        <p:spPr bwMode="auto">
          <a:xfrm>
            <a:off x="7143768" y="3143248"/>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B</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17" name="矩形 116"/>
          <p:cNvSpPr/>
          <p:nvPr/>
        </p:nvSpPr>
        <p:spPr bwMode="auto">
          <a:xfrm>
            <a:off x="7143768" y="3571876"/>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C</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18" name="矩形 117"/>
          <p:cNvSpPr/>
          <p:nvPr/>
        </p:nvSpPr>
        <p:spPr bwMode="auto">
          <a:xfrm>
            <a:off x="7143768" y="4000504"/>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charset="-122"/>
              </a:rPr>
              <a:t>D</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19" name="矩形 118"/>
          <p:cNvSpPr/>
          <p:nvPr/>
        </p:nvSpPr>
        <p:spPr bwMode="auto">
          <a:xfrm>
            <a:off x="7143768" y="4429132"/>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E</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20" name="矩形 119"/>
          <p:cNvSpPr/>
          <p:nvPr/>
        </p:nvSpPr>
        <p:spPr bwMode="auto">
          <a:xfrm>
            <a:off x="7143768" y="4857760"/>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F</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
        <p:nvSpPr>
          <p:cNvPr id="121" name="矩形 120"/>
          <p:cNvSpPr/>
          <p:nvPr/>
        </p:nvSpPr>
        <p:spPr bwMode="auto">
          <a:xfrm>
            <a:off x="7143768" y="5286388"/>
            <a:ext cx="1000132" cy="428628"/>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400" b="1" dirty="0">
                <a:latin typeface="Times New Roman" pitchFamily="18" charset="0"/>
                <a:ea typeface="宋体" charset="-122"/>
              </a:rPr>
              <a:t>G</a:t>
            </a:r>
            <a:endParaRPr kumimoji="0" lang="zh-CN" altLang="en-US" sz="2400" b="1" i="0" u="none" strike="noStrike" cap="none" normalizeH="0" baseline="0" dirty="0">
              <a:ln>
                <a:noFill/>
              </a:ln>
              <a:solidFill>
                <a:schemeClr val="tx1"/>
              </a:solidFill>
              <a:effectLst/>
              <a:latin typeface="Times New Roman" pitchFamily="18"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wipe(up)">
                                      <p:cBhvr>
                                        <p:cTn id="10" dur="500"/>
                                        <p:tgtEl>
                                          <p:spTgt spid="10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500" fill="hold"/>
                                        <p:tgtEl>
                                          <p:spTgt spid="115"/>
                                        </p:tgtEl>
                                        <p:attrNameLst>
                                          <p:attrName>ppt_x</p:attrName>
                                        </p:attrNameLst>
                                      </p:cBhvr>
                                      <p:tavLst>
                                        <p:tav tm="0">
                                          <p:val>
                                            <p:strVal val="#ppt_x"/>
                                          </p:val>
                                        </p:tav>
                                        <p:tav tm="100000">
                                          <p:val>
                                            <p:strVal val="#ppt_x"/>
                                          </p:val>
                                        </p:tav>
                                      </p:tavLst>
                                    </p:anim>
                                    <p:anim calcmode="lin" valueType="num">
                                      <p:cBhvr additive="base">
                                        <p:cTn id="16"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grpId="2" nodeType="clickEffect">
                                  <p:stCondLst>
                                    <p:cond delay="0"/>
                                  </p:stCondLst>
                                  <p:childTnLst>
                                    <p:animMotion origin="layout" path="M 2.5E-6 -3.33333E-6 L 0.0026 -0.30463 " pathEditMode="relative" rAng="0" ptsTypes="AA">
                                      <p:cBhvr>
                                        <p:cTn id="20" dur="500" fill="hold"/>
                                        <p:tgtEl>
                                          <p:spTgt spid="115"/>
                                        </p:tgtEl>
                                        <p:attrNameLst>
                                          <p:attrName>ppt_x</p:attrName>
                                          <p:attrName>ppt_y</p:attrName>
                                        </p:attrNameLst>
                                      </p:cBhvr>
                                      <p:rCtr x="100" y="-15200"/>
                                    </p:animMotion>
                                  </p:childTnLst>
                                </p:cTn>
                              </p:par>
                              <p:par>
                                <p:cTn id="21" presetID="1" presetClass="emph" presetSubtype="2" fill="hold" nodeType="withEffect">
                                  <p:stCondLst>
                                    <p:cond delay="0"/>
                                  </p:stCondLst>
                                  <p:childTnLst>
                                    <p:animClr clrSpc="rgb" dir="cw">
                                      <p:cBhvr>
                                        <p:cTn id="22" dur="500" fill="hold"/>
                                        <p:tgtEl>
                                          <p:spTgt spid="115"/>
                                        </p:tgtEl>
                                        <p:attrNameLst>
                                          <p:attrName>fillcolor</p:attrName>
                                        </p:attrNameLst>
                                      </p:cBhvr>
                                      <p:to>
                                        <a:srgbClr val="FFFF66"/>
                                      </p:to>
                                    </p:animClr>
                                    <p:set>
                                      <p:cBhvr>
                                        <p:cTn id="23" dur="500" fill="hold"/>
                                        <p:tgtEl>
                                          <p:spTgt spid="115"/>
                                        </p:tgtEl>
                                        <p:attrNameLst>
                                          <p:attrName>fill.type</p:attrName>
                                        </p:attrNameLst>
                                      </p:cBhvr>
                                      <p:to>
                                        <p:strVal val="solid"/>
                                      </p:to>
                                    </p:set>
                                    <p:set>
                                      <p:cBhvr>
                                        <p:cTn id="24" dur="500" fill="hold"/>
                                        <p:tgtEl>
                                          <p:spTgt spid="115"/>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22" presetClass="entr" presetSubtype="1"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wipe(up)">
                                      <p:cBhvr>
                                        <p:cTn id="35" dur="500"/>
                                        <p:tgtEl>
                                          <p:spTgt spid="10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wipe(up)">
                                      <p:cBhvr>
                                        <p:cTn id="38" dur="500"/>
                                        <p:tgtEl>
                                          <p:spTgt spid="10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animEffect transition="in" filter="wipe(up)">
                                      <p:cBhvr>
                                        <p:cTn id="41" dur="500"/>
                                        <p:tgtEl>
                                          <p:spTgt spid="10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up)">
                                      <p:cBhvr>
                                        <p:cTn id="44" dur="500"/>
                                        <p:tgtEl>
                                          <p:spTgt spid="11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6"/>
                                        </p:tgtEl>
                                        <p:attrNameLst>
                                          <p:attrName>style.visibility</p:attrName>
                                        </p:attrNameLst>
                                      </p:cBhvr>
                                      <p:to>
                                        <p:strVal val="visible"/>
                                      </p:to>
                                    </p:set>
                                    <p:anim calcmode="lin" valueType="num">
                                      <p:cBhvr additive="base">
                                        <p:cTn id="49" dur="500" fill="hold"/>
                                        <p:tgtEl>
                                          <p:spTgt spid="116"/>
                                        </p:tgtEl>
                                        <p:attrNameLst>
                                          <p:attrName>ppt_x</p:attrName>
                                        </p:attrNameLst>
                                      </p:cBhvr>
                                      <p:tavLst>
                                        <p:tav tm="0">
                                          <p:val>
                                            <p:strVal val="#ppt_x"/>
                                          </p:val>
                                        </p:tav>
                                        <p:tav tm="100000">
                                          <p:val>
                                            <p:strVal val="#ppt_x"/>
                                          </p:val>
                                        </p:tav>
                                      </p:tavLst>
                                    </p:anim>
                                    <p:anim calcmode="lin" valueType="num">
                                      <p:cBhvr additive="base">
                                        <p:cTn id="5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ppt_x"/>
                                          </p:val>
                                        </p:tav>
                                        <p:tav tm="100000">
                                          <p:val>
                                            <p:strVal val="#ppt_x"/>
                                          </p:val>
                                        </p:tav>
                                      </p:tavLst>
                                    </p:anim>
                                    <p:anim calcmode="lin" valueType="num">
                                      <p:cBhvr additive="base">
                                        <p:cTn id="5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64" presetClass="path" presetSubtype="0" accel="50000" decel="50000" fill="hold" grpId="2" nodeType="clickEffect">
                                  <p:stCondLst>
                                    <p:cond delay="0"/>
                                  </p:stCondLst>
                                  <p:childTnLst>
                                    <p:animMotion origin="layout" path="M 2.5E-6 -3.33333E-6 L 0.0026 -0.29398 " pathEditMode="relative" rAng="0" ptsTypes="AA">
                                      <p:cBhvr>
                                        <p:cTn id="60" dur="500" fill="hold"/>
                                        <p:tgtEl>
                                          <p:spTgt spid="116"/>
                                        </p:tgtEl>
                                        <p:attrNameLst>
                                          <p:attrName>ppt_x</p:attrName>
                                          <p:attrName>ppt_y</p:attrName>
                                        </p:attrNameLst>
                                      </p:cBhvr>
                                      <p:rCtr x="100" y="-14700"/>
                                    </p:animMotion>
                                  </p:childTnLst>
                                </p:cTn>
                              </p:par>
                              <p:par>
                                <p:cTn id="61" presetID="1" presetClass="emph" presetSubtype="2" fill="hold" nodeType="withEffect">
                                  <p:stCondLst>
                                    <p:cond delay="0"/>
                                  </p:stCondLst>
                                  <p:childTnLst>
                                    <p:animClr clrSpc="rgb" dir="cw">
                                      <p:cBhvr>
                                        <p:cTn id="62" dur="500" fill="hold"/>
                                        <p:tgtEl>
                                          <p:spTgt spid="116"/>
                                        </p:tgtEl>
                                        <p:attrNameLst>
                                          <p:attrName>fillcolor</p:attrName>
                                        </p:attrNameLst>
                                      </p:cBhvr>
                                      <p:to>
                                        <a:srgbClr val="FFFF66"/>
                                      </p:to>
                                    </p:animClr>
                                    <p:set>
                                      <p:cBhvr>
                                        <p:cTn id="63" dur="500" fill="hold"/>
                                        <p:tgtEl>
                                          <p:spTgt spid="116"/>
                                        </p:tgtEl>
                                        <p:attrNameLst>
                                          <p:attrName>fill.type</p:attrName>
                                        </p:attrNameLst>
                                      </p:cBhvr>
                                      <p:to>
                                        <p:strVal val="solid"/>
                                      </p:to>
                                    </p:set>
                                    <p:set>
                                      <p:cBhvr>
                                        <p:cTn id="64" dur="500" fill="hold"/>
                                        <p:tgtEl>
                                          <p:spTgt spid="116"/>
                                        </p:tgtEl>
                                        <p:attrNameLst>
                                          <p:attrName>fill.on</p:attrName>
                                        </p:attrNameLst>
                                      </p:cBhvr>
                                      <p:to>
                                        <p:strVal val="true"/>
                                      </p:to>
                                    </p:set>
                                  </p:childTnLst>
                                </p:cTn>
                              </p:par>
                              <p:par>
                                <p:cTn id="65" presetID="1" presetClass="exit" presetSubtype="0" fill="hold" grpId="3" nodeType="withEffect">
                                  <p:stCondLst>
                                    <p:cond delay="0"/>
                                  </p:stCondLst>
                                  <p:childTnLst>
                                    <p:set>
                                      <p:cBhvr>
                                        <p:cTn id="66" dur="1" fill="hold">
                                          <p:stCondLst>
                                            <p:cond delay="0"/>
                                          </p:stCondLst>
                                        </p:cTn>
                                        <p:tgtEl>
                                          <p:spTgt spid="1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wipe(up)">
                                      <p:cBhvr>
                                        <p:cTn id="71" dur="500"/>
                                        <p:tgtEl>
                                          <p:spTgt spid="74"/>
                                        </p:tgtEl>
                                      </p:cBhvr>
                                    </p:animEffect>
                                  </p:childTnLst>
                                </p:cTn>
                              </p:par>
                              <p:par>
                                <p:cTn id="72" presetID="22" presetClass="entr" presetSubtype="1" fill="hold"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wipe(up)">
                                      <p:cBhvr>
                                        <p:cTn id="74" dur="500"/>
                                        <p:tgtEl>
                                          <p:spTgt spid="88"/>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wipe(up)">
                                      <p:cBhvr>
                                        <p:cTn id="77" dur="500"/>
                                        <p:tgtEl>
                                          <p:spTgt spid="10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wipe(up)">
                                      <p:cBhvr>
                                        <p:cTn id="80" dur="500"/>
                                        <p:tgtEl>
                                          <p:spTgt spid="105"/>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111"/>
                                        </p:tgtEl>
                                        <p:attrNameLst>
                                          <p:attrName>style.visibility</p:attrName>
                                        </p:attrNameLst>
                                      </p:cBhvr>
                                      <p:to>
                                        <p:strVal val="visible"/>
                                      </p:to>
                                    </p:set>
                                    <p:animEffect transition="in" filter="wipe(up)">
                                      <p:cBhvr>
                                        <p:cTn id="83" dur="500"/>
                                        <p:tgtEl>
                                          <p:spTgt spid="111"/>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112"/>
                                        </p:tgtEl>
                                        <p:attrNameLst>
                                          <p:attrName>style.visibility</p:attrName>
                                        </p:attrNameLst>
                                      </p:cBhvr>
                                      <p:to>
                                        <p:strVal val="visible"/>
                                      </p:to>
                                    </p:set>
                                    <p:animEffect transition="in" filter="wipe(up)">
                                      <p:cBhvr>
                                        <p:cTn id="86" dur="500"/>
                                        <p:tgtEl>
                                          <p:spTgt spid="112"/>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18"/>
                                        </p:tgtEl>
                                        <p:attrNameLst>
                                          <p:attrName>style.visibility</p:attrName>
                                        </p:attrNameLst>
                                      </p:cBhvr>
                                      <p:to>
                                        <p:strVal val="visible"/>
                                      </p:to>
                                    </p:set>
                                    <p:anim calcmode="lin" valueType="num">
                                      <p:cBhvr additive="base">
                                        <p:cTn id="91" dur="500" fill="hold"/>
                                        <p:tgtEl>
                                          <p:spTgt spid="118"/>
                                        </p:tgtEl>
                                        <p:attrNameLst>
                                          <p:attrName>ppt_x</p:attrName>
                                        </p:attrNameLst>
                                      </p:cBhvr>
                                      <p:tavLst>
                                        <p:tav tm="0">
                                          <p:val>
                                            <p:strVal val="#ppt_x"/>
                                          </p:val>
                                        </p:tav>
                                        <p:tav tm="100000">
                                          <p:val>
                                            <p:strVal val="#ppt_x"/>
                                          </p:val>
                                        </p:tav>
                                      </p:tavLst>
                                    </p:anim>
                                    <p:anim calcmode="lin" valueType="num">
                                      <p:cBhvr additive="base">
                                        <p:cTn id="92"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 calcmode="lin" valueType="num">
                                      <p:cBhvr additive="base">
                                        <p:cTn id="97" dur="500" fill="hold"/>
                                        <p:tgtEl>
                                          <p:spTgt spid="119"/>
                                        </p:tgtEl>
                                        <p:attrNameLst>
                                          <p:attrName>ppt_x</p:attrName>
                                        </p:attrNameLst>
                                      </p:cBhvr>
                                      <p:tavLst>
                                        <p:tav tm="0">
                                          <p:val>
                                            <p:strVal val="#ppt_x"/>
                                          </p:val>
                                        </p:tav>
                                        <p:tav tm="100000">
                                          <p:val>
                                            <p:strVal val="#ppt_x"/>
                                          </p:val>
                                        </p:tav>
                                      </p:tavLst>
                                    </p:anim>
                                    <p:anim calcmode="lin" valueType="num">
                                      <p:cBhvr additive="base">
                                        <p:cTn id="9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64" presetClass="path" presetSubtype="0" accel="50000" decel="50000" fill="hold" grpId="2" nodeType="clickEffect">
                                  <p:stCondLst>
                                    <p:cond delay="0"/>
                                  </p:stCondLst>
                                  <p:childTnLst>
                                    <p:animMotion origin="layout" path="M 0 0  L 0 -0.33333  E" pathEditMode="relative" ptsTypes="">
                                      <p:cBhvr>
                                        <p:cTn id="102" dur="500" fill="hold"/>
                                        <p:tgtEl>
                                          <p:spTgt spid="117"/>
                                        </p:tgtEl>
                                        <p:attrNameLst>
                                          <p:attrName>ppt_x</p:attrName>
                                          <p:attrName>ppt_y</p:attrName>
                                        </p:attrNameLst>
                                      </p:cBhvr>
                                    </p:animMotion>
                                  </p:childTnLst>
                                </p:cTn>
                              </p:par>
                              <p:par>
                                <p:cTn id="103" presetID="1" presetClass="emph" presetSubtype="2" fill="hold" nodeType="withEffect">
                                  <p:stCondLst>
                                    <p:cond delay="0"/>
                                  </p:stCondLst>
                                  <p:childTnLst>
                                    <p:animClr clrSpc="rgb" dir="cw">
                                      <p:cBhvr>
                                        <p:cTn id="104" dur="500" fill="hold"/>
                                        <p:tgtEl>
                                          <p:spTgt spid="117"/>
                                        </p:tgtEl>
                                        <p:attrNameLst>
                                          <p:attrName>fillcolor</p:attrName>
                                        </p:attrNameLst>
                                      </p:cBhvr>
                                      <p:to>
                                        <a:srgbClr val="FFFF66"/>
                                      </p:to>
                                    </p:animClr>
                                    <p:set>
                                      <p:cBhvr>
                                        <p:cTn id="105" dur="500" fill="hold"/>
                                        <p:tgtEl>
                                          <p:spTgt spid="117"/>
                                        </p:tgtEl>
                                        <p:attrNameLst>
                                          <p:attrName>fill.type</p:attrName>
                                        </p:attrNameLst>
                                      </p:cBhvr>
                                      <p:to>
                                        <p:strVal val="solid"/>
                                      </p:to>
                                    </p:set>
                                    <p:set>
                                      <p:cBhvr>
                                        <p:cTn id="106" dur="500" fill="hold"/>
                                        <p:tgtEl>
                                          <p:spTgt spid="117"/>
                                        </p:tgtEl>
                                        <p:attrNameLst>
                                          <p:attrName>fill.on</p:attrName>
                                        </p:attrNameLst>
                                      </p:cBhvr>
                                      <p:to>
                                        <p:strVal val="true"/>
                                      </p:to>
                                    </p:set>
                                  </p:childTnLst>
                                </p:cTn>
                              </p:par>
                              <p:par>
                                <p:cTn id="107" presetID="1" presetClass="exit" presetSubtype="0" fill="hold" grpId="3" nodeType="withEffect">
                                  <p:stCondLst>
                                    <p:cond delay="0"/>
                                  </p:stCondLst>
                                  <p:childTnLst>
                                    <p:set>
                                      <p:cBhvr>
                                        <p:cTn id="108" dur="1" fill="hold">
                                          <p:stCondLst>
                                            <p:cond delay="0"/>
                                          </p:stCondLst>
                                        </p:cTn>
                                        <p:tgtEl>
                                          <p:spTgt spid="116"/>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up)">
                                      <p:cBhvr>
                                        <p:cTn id="113" dur="500"/>
                                        <p:tgtEl>
                                          <p:spTgt spid="46"/>
                                        </p:tgtEl>
                                      </p:cBhvr>
                                    </p:animEffect>
                                  </p:childTnLst>
                                </p:cTn>
                              </p:par>
                              <p:par>
                                <p:cTn id="114" presetID="22" presetClass="entr" presetSubtype="1" fill="hold" nodeType="with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wipe(up)">
                                      <p:cBhvr>
                                        <p:cTn id="116" dur="500"/>
                                        <p:tgtEl>
                                          <p:spTgt spid="60"/>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wipe(up)">
                                      <p:cBhvr>
                                        <p:cTn id="119" dur="500"/>
                                        <p:tgtEl>
                                          <p:spTgt spid="106"/>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wipe(up)">
                                      <p:cBhvr>
                                        <p:cTn id="122" dur="500"/>
                                        <p:tgtEl>
                                          <p:spTgt spid="107"/>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113"/>
                                        </p:tgtEl>
                                        <p:attrNameLst>
                                          <p:attrName>style.visibility</p:attrName>
                                        </p:attrNameLst>
                                      </p:cBhvr>
                                      <p:to>
                                        <p:strVal val="visible"/>
                                      </p:to>
                                    </p:set>
                                    <p:animEffect transition="in" filter="wipe(up)">
                                      <p:cBhvr>
                                        <p:cTn id="125" dur="500"/>
                                        <p:tgtEl>
                                          <p:spTgt spid="113"/>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114"/>
                                        </p:tgtEl>
                                        <p:attrNameLst>
                                          <p:attrName>style.visibility</p:attrName>
                                        </p:attrNameLst>
                                      </p:cBhvr>
                                      <p:to>
                                        <p:strVal val="visible"/>
                                      </p:to>
                                    </p:set>
                                    <p:animEffect transition="in" filter="wipe(up)">
                                      <p:cBhvr>
                                        <p:cTn id="128" dur="500"/>
                                        <p:tgtEl>
                                          <p:spTgt spid="114"/>
                                        </p:tgtEl>
                                      </p:cBhvr>
                                    </p:animEffec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20"/>
                                        </p:tgtEl>
                                        <p:attrNameLst>
                                          <p:attrName>style.visibility</p:attrName>
                                        </p:attrNameLst>
                                      </p:cBhvr>
                                      <p:to>
                                        <p:strVal val="visible"/>
                                      </p:to>
                                    </p:set>
                                    <p:anim calcmode="lin" valueType="num">
                                      <p:cBhvr additive="base">
                                        <p:cTn id="133" dur="500" fill="hold"/>
                                        <p:tgtEl>
                                          <p:spTgt spid="120"/>
                                        </p:tgtEl>
                                        <p:attrNameLst>
                                          <p:attrName>ppt_x</p:attrName>
                                        </p:attrNameLst>
                                      </p:cBhvr>
                                      <p:tavLst>
                                        <p:tav tm="0">
                                          <p:val>
                                            <p:strVal val="#ppt_x"/>
                                          </p:val>
                                        </p:tav>
                                        <p:tav tm="100000">
                                          <p:val>
                                            <p:strVal val="#ppt_x"/>
                                          </p:val>
                                        </p:tav>
                                      </p:tavLst>
                                    </p:anim>
                                    <p:anim calcmode="lin" valueType="num">
                                      <p:cBhvr additive="base">
                                        <p:cTn id="134"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21"/>
                                        </p:tgtEl>
                                        <p:attrNameLst>
                                          <p:attrName>style.visibility</p:attrName>
                                        </p:attrNameLst>
                                      </p:cBhvr>
                                      <p:to>
                                        <p:strVal val="visible"/>
                                      </p:to>
                                    </p:set>
                                    <p:anim calcmode="lin" valueType="num">
                                      <p:cBhvr additive="base">
                                        <p:cTn id="139" dur="500" fill="hold"/>
                                        <p:tgtEl>
                                          <p:spTgt spid="121"/>
                                        </p:tgtEl>
                                        <p:attrNameLst>
                                          <p:attrName>ppt_x</p:attrName>
                                        </p:attrNameLst>
                                      </p:cBhvr>
                                      <p:tavLst>
                                        <p:tav tm="0">
                                          <p:val>
                                            <p:strVal val="#ppt_x"/>
                                          </p:val>
                                        </p:tav>
                                        <p:tav tm="100000">
                                          <p:val>
                                            <p:strVal val="#ppt_x"/>
                                          </p:val>
                                        </p:tav>
                                      </p:tavLst>
                                    </p:anim>
                                    <p:anim calcmode="lin" valueType="num">
                                      <p:cBhvr additive="base">
                                        <p:cTn id="140"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p:bldP spid="109" grpId="0"/>
      <p:bldP spid="110" grpId="0"/>
      <p:bldP spid="111" grpId="0"/>
      <p:bldP spid="112" grpId="0"/>
      <p:bldP spid="113" grpId="0"/>
      <p:bldP spid="114" grpId="0"/>
      <p:bldP spid="115" grpId="0" animBg="1"/>
      <p:bldP spid="115" grpId="2" animBg="1"/>
      <p:bldP spid="115" grpId="3" animBg="1"/>
      <p:bldP spid="116" grpId="0" animBg="1"/>
      <p:bldP spid="116" grpId="2" animBg="1"/>
      <p:bldP spid="116" grpId="3" animBg="1"/>
      <p:bldP spid="117" grpId="0" animBg="1"/>
      <p:bldP spid="117" grpId="2" animBg="1"/>
      <p:bldP spid="118" grpId="0" animBg="1"/>
      <p:bldP spid="119" grpId="0" animBg="1"/>
      <p:bldP spid="120" grpId="0" animBg="1"/>
      <p:bldP spid="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分支限界法基础</a:t>
            </a:r>
          </a:p>
        </p:txBody>
      </p:sp>
      <p:sp>
        <p:nvSpPr>
          <p:cNvPr id="3" name="内容占位符 2"/>
          <p:cNvSpPr>
            <a:spLocks noGrp="1"/>
          </p:cNvSpPr>
          <p:nvPr>
            <p:ph idx="1"/>
          </p:nvPr>
        </p:nvSpPr>
        <p:spPr/>
        <p:txBody>
          <a:bodyPr/>
          <a:lstStyle/>
          <a:p>
            <a:r>
              <a:rPr lang="zh-CN" altLang="en-US" dirty="0"/>
              <a:t>优先队列式分支限界法</a:t>
            </a:r>
            <a:r>
              <a:rPr lang="en-US" altLang="zh-CN" dirty="0"/>
              <a:t>——</a:t>
            </a:r>
            <a:r>
              <a:rPr lang="zh-CN" altLang="en-US" dirty="0"/>
              <a:t>堆式分支限界</a:t>
            </a:r>
            <a:endParaRPr lang="en-US" altLang="zh-CN" dirty="0"/>
          </a:p>
          <a:p>
            <a:pPr lvl="1"/>
            <a:r>
              <a:rPr lang="zh-CN" altLang="en-US" dirty="0"/>
              <a:t>为解空间树中的每个节点指定一个优先级</a:t>
            </a:r>
            <a:r>
              <a:rPr lang="en-US" altLang="zh-CN" dirty="0"/>
              <a:t>——</a:t>
            </a:r>
            <a:r>
              <a:rPr lang="zh-CN" altLang="en-US" dirty="0"/>
              <a:t>测度函数</a:t>
            </a:r>
            <a:endParaRPr lang="en-US" altLang="zh-CN" dirty="0"/>
          </a:p>
          <a:p>
            <a:pPr lvl="1"/>
            <a:r>
              <a:rPr lang="zh-CN" altLang="en-US" dirty="0"/>
              <a:t>每次扩展树中优先级最高的节点</a:t>
            </a:r>
            <a:endParaRPr lang="en-US" altLang="zh-CN" dirty="0"/>
          </a:p>
          <a:p>
            <a:pPr lvl="1"/>
            <a:r>
              <a:rPr lang="zh-CN" altLang="en-US" dirty="0"/>
              <a:t>用最大（最小）堆来保存待搜索节点</a:t>
            </a:r>
            <a:endParaRPr lang="en-US" altLang="zh-CN" dirty="0"/>
          </a:p>
          <a:p>
            <a:r>
              <a:rPr lang="en-US" altLang="zh-CN" dirty="0"/>
              <a:t>8-Puzzle</a:t>
            </a:r>
            <a:r>
              <a:rPr lang="zh-CN" altLang="en-US" dirty="0"/>
              <a:t>问题</a:t>
            </a:r>
            <a:endParaRPr lang="en-US" altLang="zh-CN" dirty="0"/>
          </a:p>
          <a:p>
            <a:pPr lvl="1"/>
            <a:r>
              <a:rPr lang="zh-CN" altLang="en-US" dirty="0"/>
              <a:t>测度函数  </a:t>
            </a:r>
            <a:r>
              <a:rPr lang="en-US" altLang="zh-CN" i="1" dirty="0"/>
              <a:t>f </a:t>
            </a:r>
            <a:r>
              <a:rPr lang="en-US" altLang="zh-CN" dirty="0"/>
              <a:t>(</a:t>
            </a:r>
            <a:r>
              <a:rPr lang="en-US" altLang="zh-CN" i="1" dirty="0"/>
              <a:t>v</a:t>
            </a:r>
            <a:r>
              <a:rPr lang="en-US" altLang="zh-CN" dirty="0"/>
              <a:t>) =</a:t>
            </a:r>
            <a:r>
              <a:rPr lang="zh-CN" altLang="en-US" dirty="0"/>
              <a:t>节点</a:t>
            </a:r>
            <a:r>
              <a:rPr lang="en-US" altLang="zh-CN" i="1" dirty="0"/>
              <a:t>v</a:t>
            </a:r>
            <a:r>
              <a:rPr lang="zh-CN" altLang="en-US" dirty="0"/>
              <a:t>中处于错误位置的方块数</a:t>
            </a:r>
            <a:endParaRPr lang="en-US" altLang="zh-CN" dirty="0"/>
          </a:p>
          <a:p>
            <a:pPr lvl="1"/>
            <a:r>
              <a:rPr lang="zh-CN" altLang="en-US" dirty="0"/>
              <a:t>每次扩展 </a:t>
            </a:r>
            <a:r>
              <a:rPr lang="en-US" altLang="zh-CN" i="1" dirty="0"/>
              <a:t>f </a:t>
            </a:r>
            <a:r>
              <a:rPr lang="en-US" altLang="zh-CN" dirty="0"/>
              <a:t>(</a:t>
            </a:r>
            <a:r>
              <a:rPr lang="en-US" altLang="zh-CN" i="1" dirty="0"/>
              <a:t>v</a:t>
            </a:r>
            <a:r>
              <a:rPr lang="en-US" altLang="zh-CN" dirty="0"/>
              <a:t>) </a:t>
            </a:r>
            <a:r>
              <a:rPr lang="zh-CN" altLang="en-US" dirty="0"/>
              <a:t>值最小的节点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4"/>
          <p:cNvGrpSpPr>
            <a:grpSpLocks/>
          </p:cNvGrpSpPr>
          <p:nvPr/>
        </p:nvGrpSpPr>
        <p:grpSpPr bwMode="auto">
          <a:xfrm>
            <a:off x="4143372" y="0"/>
            <a:ext cx="914200" cy="1051350"/>
            <a:chOff x="2968" y="-17"/>
            <a:chExt cx="758" cy="759"/>
          </a:xfrm>
        </p:grpSpPr>
        <p:sp>
          <p:nvSpPr>
            <p:cNvPr id="744458" name="Rectangle 10"/>
            <p:cNvSpPr>
              <a:spLocks noChangeArrowheads="1"/>
            </p:cNvSpPr>
            <p:nvPr/>
          </p:nvSpPr>
          <p:spPr bwMode="auto">
            <a:xfrm>
              <a:off x="2968" y="19"/>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44459" name="Line 11"/>
            <p:cNvSpPr>
              <a:spLocks noChangeShapeType="1"/>
            </p:cNvSpPr>
            <p:nvPr/>
          </p:nvSpPr>
          <p:spPr bwMode="auto">
            <a:xfrm>
              <a:off x="2968" y="250"/>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460" name="Line 12"/>
            <p:cNvSpPr>
              <a:spLocks noChangeShapeType="1"/>
            </p:cNvSpPr>
            <p:nvPr/>
          </p:nvSpPr>
          <p:spPr bwMode="auto">
            <a:xfrm>
              <a:off x="2968" y="481"/>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461" name="Line 13"/>
            <p:cNvSpPr>
              <a:spLocks noChangeShapeType="1"/>
            </p:cNvSpPr>
            <p:nvPr/>
          </p:nvSpPr>
          <p:spPr bwMode="auto">
            <a:xfrm>
              <a:off x="3203" y="19"/>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462" name="Line 14"/>
            <p:cNvSpPr>
              <a:spLocks noChangeShapeType="1"/>
            </p:cNvSpPr>
            <p:nvPr/>
          </p:nvSpPr>
          <p:spPr bwMode="auto">
            <a:xfrm>
              <a:off x="3439" y="19"/>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463" name="Text Box 15"/>
            <p:cNvSpPr txBox="1">
              <a:spLocks noChangeArrowheads="1"/>
            </p:cNvSpPr>
            <p:nvPr/>
          </p:nvSpPr>
          <p:spPr bwMode="auto">
            <a:xfrm>
              <a:off x="3013" y="-1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464" name="Text Box 16"/>
            <p:cNvSpPr txBox="1">
              <a:spLocks noChangeArrowheads="1"/>
            </p:cNvSpPr>
            <p:nvPr/>
          </p:nvSpPr>
          <p:spPr bwMode="auto">
            <a:xfrm>
              <a:off x="2997" y="22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465" name="Text Box 17"/>
            <p:cNvSpPr txBox="1">
              <a:spLocks noChangeArrowheads="1"/>
            </p:cNvSpPr>
            <p:nvPr/>
          </p:nvSpPr>
          <p:spPr bwMode="auto">
            <a:xfrm>
              <a:off x="3240" y="-17"/>
              <a:ext cx="190" cy="289"/>
            </a:xfrm>
            <a:prstGeom prst="rect">
              <a:avLst/>
            </a:prstGeom>
            <a:noFill/>
            <a:ln w="12700" cap="sq">
              <a:noFill/>
              <a:miter lim="800000"/>
              <a:headEnd type="none" w="sm" len="sm"/>
              <a:tailEnd type="none" w="sm" len="sm"/>
            </a:ln>
            <a:effectLst/>
          </p:spPr>
          <p:txBody>
            <a:bodyPr>
              <a:spAutoFit/>
            </a:bodyPr>
            <a:lstStyle/>
            <a:p>
              <a:r>
                <a:rPr lang="en-US" altLang="zh-CN" sz="2000" b="1" dirty="0">
                  <a:latin typeface="Times New Roman" pitchFamily="18" charset="0"/>
                </a:rPr>
                <a:t>8</a:t>
              </a:r>
            </a:p>
          </p:txBody>
        </p:sp>
        <p:sp>
          <p:nvSpPr>
            <p:cNvPr id="744466" name="Text Box 18"/>
            <p:cNvSpPr txBox="1">
              <a:spLocks noChangeArrowheads="1"/>
            </p:cNvSpPr>
            <p:nvPr/>
          </p:nvSpPr>
          <p:spPr bwMode="auto">
            <a:xfrm>
              <a:off x="3467" y="210"/>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467" name="Text Box 19"/>
            <p:cNvSpPr txBox="1">
              <a:spLocks noChangeArrowheads="1"/>
            </p:cNvSpPr>
            <p:nvPr/>
          </p:nvSpPr>
          <p:spPr bwMode="auto">
            <a:xfrm>
              <a:off x="3463" y="437"/>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468" name="Text Box 20"/>
            <p:cNvSpPr txBox="1">
              <a:spLocks noChangeArrowheads="1"/>
            </p:cNvSpPr>
            <p:nvPr/>
          </p:nvSpPr>
          <p:spPr bwMode="auto">
            <a:xfrm>
              <a:off x="3251" y="453"/>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469" name="Text Box 21"/>
            <p:cNvSpPr txBox="1">
              <a:spLocks noChangeArrowheads="1"/>
            </p:cNvSpPr>
            <p:nvPr/>
          </p:nvSpPr>
          <p:spPr bwMode="auto">
            <a:xfrm>
              <a:off x="2997" y="453"/>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470" name="Text Box 22"/>
            <p:cNvSpPr txBox="1">
              <a:spLocks noChangeArrowheads="1"/>
            </p:cNvSpPr>
            <p:nvPr/>
          </p:nvSpPr>
          <p:spPr bwMode="auto">
            <a:xfrm>
              <a:off x="3467" y="-1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3" name="Group 241"/>
          <p:cNvGrpSpPr>
            <a:grpSpLocks/>
          </p:cNvGrpSpPr>
          <p:nvPr/>
        </p:nvGrpSpPr>
        <p:grpSpPr bwMode="auto">
          <a:xfrm>
            <a:off x="3355622" y="1362077"/>
            <a:ext cx="914200" cy="1051349"/>
            <a:chOff x="2378" y="858"/>
            <a:chExt cx="758" cy="759"/>
          </a:xfrm>
        </p:grpSpPr>
        <p:sp>
          <p:nvSpPr>
            <p:cNvPr id="744561" name="Rectangle 113"/>
            <p:cNvSpPr>
              <a:spLocks noChangeArrowheads="1"/>
            </p:cNvSpPr>
            <p:nvPr/>
          </p:nvSpPr>
          <p:spPr bwMode="auto">
            <a:xfrm>
              <a:off x="2378" y="894"/>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44562" name="Line 114"/>
            <p:cNvSpPr>
              <a:spLocks noChangeShapeType="1"/>
            </p:cNvSpPr>
            <p:nvPr/>
          </p:nvSpPr>
          <p:spPr bwMode="auto">
            <a:xfrm>
              <a:off x="2378" y="1125"/>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63" name="Line 115"/>
            <p:cNvSpPr>
              <a:spLocks noChangeShapeType="1"/>
            </p:cNvSpPr>
            <p:nvPr/>
          </p:nvSpPr>
          <p:spPr bwMode="auto">
            <a:xfrm>
              <a:off x="2378" y="1356"/>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64" name="Line 116"/>
            <p:cNvSpPr>
              <a:spLocks noChangeShapeType="1"/>
            </p:cNvSpPr>
            <p:nvPr/>
          </p:nvSpPr>
          <p:spPr bwMode="auto">
            <a:xfrm>
              <a:off x="2613" y="894"/>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65" name="Line 117"/>
            <p:cNvSpPr>
              <a:spLocks noChangeShapeType="1"/>
            </p:cNvSpPr>
            <p:nvPr/>
          </p:nvSpPr>
          <p:spPr bwMode="auto">
            <a:xfrm>
              <a:off x="2849" y="894"/>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66" name="Text Box 118"/>
            <p:cNvSpPr txBox="1">
              <a:spLocks noChangeArrowheads="1"/>
            </p:cNvSpPr>
            <p:nvPr/>
          </p:nvSpPr>
          <p:spPr bwMode="auto">
            <a:xfrm>
              <a:off x="2423" y="85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567" name="Text Box 119"/>
            <p:cNvSpPr txBox="1">
              <a:spLocks noChangeArrowheads="1"/>
            </p:cNvSpPr>
            <p:nvPr/>
          </p:nvSpPr>
          <p:spPr bwMode="auto">
            <a:xfrm>
              <a:off x="2650" y="110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568" name="Text Box 120"/>
            <p:cNvSpPr txBox="1">
              <a:spLocks noChangeArrowheads="1"/>
            </p:cNvSpPr>
            <p:nvPr/>
          </p:nvSpPr>
          <p:spPr bwMode="auto">
            <a:xfrm>
              <a:off x="2650" y="858"/>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569" name="Text Box 121"/>
            <p:cNvSpPr txBox="1">
              <a:spLocks noChangeArrowheads="1"/>
            </p:cNvSpPr>
            <p:nvPr/>
          </p:nvSpPr>
          <p:spPr bwMode="auto">
            <a:xfrm>
              <a:off x="2877" y="108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570" name="Text Box 122"/>
            <p:cNvSpPr txBox="1">
              <a:spLocks noChangeArrowheads="1"/>
            </p:cNvSpPr>
            <p:nvPr/>
          </p:nvSpPr>
          <p:spPr bwMode="auto">
            <a:xfrm>
              <a:off x="2873" y="131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571" name="Text Box 123"/>
            <p:cNvSpPr txBox="1">
              <a:spLocks noChangeArrowheads="1"/>
            </p:cNvSpPr>
            <p:nvPr/>
          </p:nvSpPr>
          <p:spPr bwMode="auto">
            <a:xfrm>
              <a:off x="2661" y="132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572" name="Text Box 124"/>
            <p:cNvSpPr txBox="1">
              <a:spLocks noChangeArrowheads="1"/>
            </p:cNvSpPr>
            <p:nvPr/>
          </p:nvSpPr>
          <p:spPr bwMode="auto">
            <a:xfrm>
              <a:off x="2407" y="132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573" name="Text Box 125"/>
            <p:cNvSpPr txBox="1">
              <a:spLocks noChangeArrowheads="1"/>
            </p:cNvSpPr>
            <p:nvPr/>
          </p:nvSpPr>
          <p:spPr bwMode="auto">
            <a:xfrm>
              <a:off x="2877" y="85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4" name="Group 244"/>
          <p:cNvGrpSpPr>
            <a:grpSpLocks/>
          </p:cNvGrpSpPr>
          <p:nvPr/>
        </p:nvGrpSpPr>
        <p:grpSpPr bwMode="auto">
          <a:xfrm>
            <a:off x="857224" y="2714620"/>
            <a:ext cx="914200" cy="1049963"/>
            <a:chOff x="700" y="1721"/>
            <a:chExt cx="758" cy="758"/>
          </a:xfrm>
        </p:grpSpPr>
        <p:sp>
          <p:nvSpPr>
            <p:cNvPr id="744574" name="Rectangle 126"/>
            <p:cNvSpPr>
              <a:spLocks noChangeArrowheads="1"/>
            </p:cNvSpPr>
            <p:nvPr/>
          </p:nvSpPr>
          <p:spPr bwMode="auto">
            <a:xfrm>
              <a:off x="700" y="1756"/>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b="1"/>
            </a:p>
          </p:txBody>
        </p:sp>
        <p:sp>
          <p:nvSpPr>
            <p:cNvPr id="744575" name="Line 127"/>
            <p:cNvSpPr>
              <a:spLocks noChangeShapeType="1"/>
            </p:cNvSpPr>
            <p:nvPr/>
          </p:nvSpPr>
          <p:spPr bwMode="auto">
            <a:xfrm>
              <a:off x="700" y="1987"/>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76" name="Line 128"/>
            <p:cNvSpPr>
              <a:spLocks noChangeShapeType="1"/>
            </p:cNvSpPr>
            <p:nvPr/>
          </p:nvSpPr>
          <p:spPr bwMode="auto">
            <a:xfrm>
              <a:off x="700" y="2218"/>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77" name="Line 129"/>
            <p:cNvSpPr>
              <a:spLocks noChangeShapeType="1"/>
            </p:cNvSpPr>
            <p:nvPr/>
          </p:nvSpPr>
          <p:spPr bwMode="auto">
            <a:xfrm>
              <a:off x="935" y="1756"/>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78" name="Line 130"/>
            <p:cNvSpPr>
              <a:spLocks noChangeShapeType="1"/>
            </p:cNvSpPr>
            <p:nvPr/>
          </p:nvSpPr>
          <p:spPr bwMode="auto">
            <a:xfrm>
              <a:off x="1171" y="1756"/>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79" name="Text Box 131"/>
            <p:cNvSpPr txBox="1">
              <a:spLocks noChangeArrowheads="1"/>
            </p:cNvSpPr>
            <p:nvPr/>
          </p:nvSpPr>
          <p:spPr bwMode="auto">
            <a:xfrm>
              <a:off x="972" y="172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580" name="Text Box 132"/>
            <p:cNvSpPr txBox="1">
              <a:spLocks noChangeArrowheads="1"/>
            </p:cNvSpPr>
            <p:nvPr/>
          </p:nvSpPr>
          <p:spPr bwMode="auto">
            <a:xfrm>
              <a:off x="729" y="1963"/>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581" name="Text Box 133"/>
            <p:cNvSpPr txBox="1">
              <a:spLocks noChangeArrowheads="1"/>
            </p:cNvSpPr>
            <p:nvPr/>
          </p:nvSpPr>
          <p:spPr bwMode="auto">
            <a:xfrm>
              <a:off x="972" y="1962"/>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582" name="Text Box 134"/>
            <p:cNvSpPr txBox="1">
              <a:spLocks noChangeArrowheads="1"/>
            </p:cNvSpPr>
            <p:nvPr/>
          </p:nvSpPr>
          <p:spPr bwMode="auto">
            <a:xfrm>
              <a:off x="1199" y="1947"/>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583" name="Text Box 135"/>
            <p:cNvSpPr txBox="1">
              <a:spLocks noChangeArrowheads="1"/>
            </p:cNvSpPr>
            <p:nvPr/>
          </p:nvSpPr>
          <p:spPr bwMode="auto">
            <a:xfrm>
              <a:off x="1195" y="217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584" name="Text Box 136"/>
            <p:cNvSpPr txBox="1">
              <a:spLocks noChangeArrowheads="1"/>
            </p:cNvSpPr>
            <p:nvPr/>
          </p:nvSpPr>
          <p:spPr bwMode="auto">
            <a:xfrm>
              <a:off x="983" y="2190"/>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585" name="Text Box 137"/>
            <p:cNvSpPr txBox="1">
              <a:spLocks noChangeArrowheads="1"/>
            </p:cNvSpPr>
            <p:nvPr/>
          </p:nvSpPr>
          <p:spPr bwMode="auto">
            <a:xfrm>
              <a:off x="729" y="2190"/>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586" name="Text Box 138"/>
            <p:cNvSpPr txBox="1">
              <a:spLocks noChangeArrowheads="1"/>
            </p:cNvSpPr>
            <p:nvPr/>
          </p:nvSpPr>
          <p:spPr bwMode="auto">
            <a:xfrm>
              <a:off x="1199" y="172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5" name="Group 245"/>
          <p:cNvGrpSpPr>
            <a:grpSpLocks/>
          </p:cNvGrpSpPr>
          <p:nvPr/>
        </p:nvGrpSpPr>
        <p:grpSpPr bwMode="auto">
          <a:xfrm>
            <a:off x="2643174" y="2714620"/>
            <a:ext cx="914200" cy="1049963"/>
            <a:chOff x="1803" y="1707"/>
            <a:chExt cx="758" cy="758"/>
          </a:xfrm>
        </p:grpSpPr>
        <p:sp>
          <p:nvSpPr>
            <p:cNvPr id="744587" name="Rectangle 139"/>
            <p:cNvSpPr>
              <a:spLocks noChangeArrowheads="1"/>
            </p:cNvSpPr>
            <p:nvPr/>
          </p:nvSpPr>
          <p:spPr bwMode="auto">
            <a:xfrm>
              <a:off x="1803" y="1742"/>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b="1"/>
            </a:p>
          </p:txBody>
        </p:sp>
        <p:sp>
          <p:nvSpPr>
            <p:cNvPr id="744588" name="Line 140"/>
            <p:cNvSpPr>
              <a:spLocks noChangeShapeType="1"/>
            </p:cNvSpPr>
            <p:nvPr/>
          </p:nvSpPr>
          <p:spPr bwMode="auto">
            <a:xfrm>
              <a:off x="1803" y="1973"/>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89" name="Line 141"/>
            <p:cNvSpPr>
              <a:spLocks noChangeShapeType="1"/>
            </p:cNvSpPr>
            <p:nvPr/>
          </p:nvSpPr>
          <p:spPr bwMode="auto">
            <a:xfrm>
              <a:off x="1803" y="2204"/>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90" name="Line 142"/>
            <p:cNvSpPr>
              <a:spLocks noChangeShapeType="1"/>
            </p:cNvSpPr>
            <p:nvPr/>
          </p:nvSpPr>
          <p:spPr bwMode="auto">
            <a:xfrm>
              <a:off x="2038" y="1742"/>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91" name="Line 143"/>
            <p:cNvSpPr>
              <a:spLocks noChangeShapeType="1"/>
            </p:cNvSpPr>
            <p:nvPr/>
          </p:nvSpPr>
          <p:spPr bwMode="auto">
            <a:xfrm>
              <a:off x="2274" y="1742"/>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592" name="Text Box 144"/>
            <p:cNvSpPr txBox="1">
              <a:spLocks noChangeArrowheads="1"/>
            </p:cNvSpPr>
            <p:nvPr/>
          </p:nvSpPr>
          <p:spPr bwMode="auto">
            <a:xfrm>
              <a:off x="1848" y="1707"/>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2</a:t>
              </a:r>
            </a:p>
          </p:txBody>
        </p:sp>
        <p:sp>
          <p:nvSpPr>
            <p:cNvPr id="744593" name="Text Box 145"/>
            <p:cNvSpPr txBox="1">
              <a:spLocks noChangeArrowheads="1"/>
            </p:cNvSpPr>
            <p:nvPr/>
          </p:nvSpPr>
          <p:spPr bwMode="auto">
            <a:xfrm>
              <a:off x="1832" y="194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594" name="Text Box 146"/>
            <p:cNvSpPr txBox="1">
              <a:spLocks noChangeArrowheads="1"/>
            </p:cNvSpPr>
            <p:nvPr/>
          </p:nvSpPr>
          <p:spPr bwMode="auto">
            <a:xfrm>
              <a:off x="2075" y="1933"/>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595" name="Text Box 147"/>
            <p:cNvSpPr txBox="1">
              <a:spLocks noChangeArrowheads="1"/>
            </p:cNvSpPr>
            <p:nvPr/>
          </p:nvSpPr>
          <p:spPr bwMode="auto">
            <a:xfrm>
              <a:off x="2302" y="1933"/>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596" name="Text Box 148"/>
            <p:cNvSpPr txBox="1">
              <a:spLocks noChangeArrowheads="1"/>
            </p:cNvSpPr>
            <p:nvPr/>
          </p:nvSpPr>
          <p:spPr bwMode="auto">
            <a:xfrm>
              <a:off x="2298" y="2160"/>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597" name="Text Box 149"/>
            <p:cNvSpPr txBox="1">
              <a:spLocks noChangeArrowheads="1"/>
            </p:cNvSpPr>
            <p:nvPr/>
          </p:nvSpPr>
          <p:spPr bwMode="auto">
            <a:xfrm>
              <a:off x="2086" y="217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598" name="Text Box 150"/>
            <p:cNvSpPr txBox="1">
              <a:spLocks noChangeArrowheads="1"/>
            </p:cNvSpPr>
            <p:nvPr/>
          </p:nvSpPr>
          <p:spPr bwMode="auto">
            <a:xfrm>
              <a:off x="1832" y="217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599" name="Text Box 151"/>
            <p:cNvSpPr txBox="1">
              <a:spLocks noChangeArrowheads="1"/>
            </p:cNvSpPr>
            <p:nvPr/>
          </p:nvSpPr>
          <p:spPr bwMode="auto">
            <a:xfrm>
              <a:off x="2061" y="1707"/>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3</a:t>
              </a:r>
            </a:p>
          </p:txBody>
        </p:sp>
      </p:grpSp>
      <p:grpSp>
        <p:nvGrpSpPr>
          <p:cNvPr id="6" name="Group 246"/>
          <p:cNvGrpSpPr>
            <a:grpSpLocks/>
          </p:cNvGrpSpPr>
          <p:nvPr/>
        </p:nvGrpSpPr>
        <p:grpSpPr bwMode="auto">
          <a:xfrm>
            <a:off x="1928794" y="4143380"/>
            <a:ext cx="914200" cy="1051349"/>
            <a:chOff x="1214" y="2614"/>
            <a:chExt cx="758" cy="759"/>
          </a:xfrm>
        </p:grpSpPr>
        <p:sp>
          <p:nvSpPr>
            <p:cNvPr id="744600" name="Rectangle 152"/>
            <p:cNvSpPr>
              <a:spLocks noChangeArrowheads="1"/>
            </p:cNvSpPr>
            <p:nvPr/>
          </p:nvSpPr>
          <p:spPr bwMode="auto">
            <a:xfrm>
              <a:off x="1214" y="2650"/>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b="1"/>
            </a:p>
          </p:txBody>
        </p:sp>
        <p:sp>
          <p:nvSpPr>
            <p:cNvPr id="744601" name="Line 153"/>
            <p:cNvSpPr>
              <a:spLocks noChangeShapeType="1"/>
            </p:cNvSpPr>
            <p:nvPr/>
          </p:nvSpPr>
          <p:spPr bwMode="auto">
            <a:xfrm>
              <a:off x="1214" y="2881"/>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02" name="Line 154"/>
            <p:cNvSpPr>
              <a:spLocks noChangeShapeType="1"/>
            </p:cNvSpPr>
            <p:nvPr/>
          </p:nvSpPr>
          <p:spPr bwMode="auto">
            <a:xfrm>
              <a:off x="1214" y="3112"/>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03" name="Line 155"/>
            <p:cNvSpPr>
              <a:spLocks noChangeShapeType="1"/>
            </p:cNvSpPr>
            <p:nvPr/>
          </p:nvSpPr>
          <p:spPr bwMode="auto">
            <a:xfrm>
              <a:off x="1449" y="2650"/>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04" name="Line 156"/>
            <p:cNvSpPr>
              <a:spLocks noChangeShapeType="1"/>
            </p:cNvSpPr>
            <p:nvPr/>
          </p:nvSpPr>
          <p:spPr bwMode="auto">
            <a:xfrm>
              <a:off x="1685" y="2650"/>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05" name="Text Box 157"/>
            <p:cNvSpPr txBox="1">
              <a:spLocks noChangeArrowheads="1"/>
            </p:cNvSpPr>
            <p:nvPr/>
          </p:nvSpPr>
          <p:spPr bwMode="auto">
            <a:xfrm>
              <a:off x="1486" y="261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606" name="Text Box 158"/>
            <p:cNvSpPr txBox="1">
              <a:spLocks noChangeArrowheads="1"/>
            </p:cNvSpPr>
            <p:nvPr/>
          </p:nvSpPr>
          <p:spPr bwMode="auto">
            <a:xfrm>
              <a:off x="1243" y="261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607" name="Text Box 159"/>
            <p:cNvSpPr txBox="1">
              <a:spLocks noChangeArrowheads="1"/>
            </p:cNvSpPr>
            <p:nvPr/>
          </p:nvSpPr>
          <p:spPr bwMode="auto">
            <a:xfrm>
              <a:off x="1486" y="2840"/>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608" name="Text Box 160"/>
            <p:cNvSpPr txBox="1">
              <a:spLocks noChangeArrowheads="1"/>
            </p:cNvSpPr>
            <p:nvPr/>
          </p:nvSpPr>
          <p:spPr bwMode="auto">
            <a:xfrm>
              <a:off x="1713" y="284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609" name="Text Box 161"/>
            <p:cNvSpPr txBox="1">
              <a:spLocks noChangeArrowheads="1"/>
            </p:cNvSpPr>
            <p:nvPr/>
          </p:nvSpPr>
          <p:spPr bwMode="auto">
            <a:xfrm>
              <a:off x="1709" y="306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610" name="Text Box 162"/>
            <p:cNvSpPr txBox="1">
              <a:spLocks noChangeArrowheads="1"/>
            </p:cNvSpPr>
            <p:nvPr/>
          </p:nvSpPr>
          <p:spPr bwMode="auto">
            <a:xfrm>
              <a:off x="1497" y="308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611" name="Text Box 163"/>
            <p:cNvSpPr txBox="1">
              <a:spLocks noChangeArrowheads="1"/>
            </p:cNvSpPr>
            <p:nvPr/>
          </p:nvSpPr>
          <p:spPr bwMode="auto">
            <a:xfrm>
              <a:off x="1243" y="308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612" name="Text Box 164"/>
            <p:cNvSpPr txBox="1">
              <a:spLocks noChangeArrowheads="1"/>
            </p:cNvSpPr>
            <p:nvPr/>
          </p:nvSpPr>
          <p:spPr bwMode="auto">
            <a:xfrm>
              <a:off x="1713" y="26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7" name="Group 247"/>
          <p:cNvGrpSpPr>
            <a:grpSpLocks/>
          </p:cNvGrpSpPr>
          <p:nvPr/>
        </p:nvGrpSpPr>
        <p:grpSpPr bwMode="auto">
          <a:xfrm>
            <a:off x="860778" y="5589588"/>
            <a:ext cx="914200" cy="1069355"/>
            <a:chOff x="610" y="3521"/>
            <a:chExt cx="758" cy="772"/>
          </a:xfrm>
        </p:grpSpPr>
        <p:sp>
          <p:nvSpPr>
            <p:cNvPr id="744613" name="Rectangle 165"/>
            <p:cNvSpPr>
              <a:spLocks noChangeArrowheads="1"/>
            </p:cNvSpPr>
            <p:nvPr/>
          </p:nvSpPr>
          <p:spPr bwMode="auto">
            <a:xfrm>
              <a:off x="610" y="3570"/>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b="1">
                <a:solidFill>
                  <a:srgbClr val="FF0000"/>
                </a:solidFill>
              </a:endParaRPr>
            </a:p>
          </p:txBody>
        </p:sp>
        <p:sp>
          <p:nvSpPr>
            <p:cNvPr id="744614" name="Line 166"/>
            <p:cNvSpPr>
              <a:spLocks noChangeShapeType="1"/>
            </p:cNvSpPr>
            <p:nvPr/>
          </p:nvSpPr>
          <p:spPr bwMode="auto">
            <a:xfrm>
              <a:off x="610" y="3801"/>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15" name="Line 167"/>
            <p:cNvSpPr>
              <a:spLocks noChangeShapeType="1"/>
            </p:cNvSpPr>
            <p:nvPr/>
          </p:nvSpPr>
          <p:spPr bwMode="auto">
            <a:xfrm>
              <a:off x="610" y="4032"/>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16" name="Line 168"/>
            <p:cNvSpPr>
              <a:spLocks noChangeShapeType="1"/>
            </p:cNvSpPr>
            <p:nvPr/>
          </p:nvSpPr>
          <p:spPr bwMode="auto">
            <a:xfrm>
              <a:off x="845" y="3570"/>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17" name="Line 169"/>
            <p:cNvSpPr>
              <a:spLocks noChangeShapeType="1"/>
            </p:cNvSpPr>
            <p:nvPr/>
          </p:nvSpPr>
          <p:spPr bwMode="auto">
            <a:xfrm>
              <a:off x="1081" y="3570"/>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18" name="Text Box 170"/>
            <p:cNvSpPr txBox="1">
              <a:spLocks noChangeArrowheads="1"/>
            </p:cNvSpPr>
            <p:nvPr/>
          </p:nvSpPr>
          <p:spPr bwMode="auto">
            <a:xfrm>
              <a:off x="881" y="352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2</a:t>
              </a:r>
            </a:p>
          </p:txBody>
        </p:sp>
        <p:sp>
          <p:nvSpPr>
            <p:cNvPr id="744619" name="Text Box 171"/>
            <p:cNvSpPr txBox="1">
              <a:spLocks noChangeArrowheads="1"/>
            </p:cNvSpPr>
            <p:nvPr/>
          </p:nvSpPr>
          <p:spPr bwMode="auto">
            <a:xfrm>
              <a:off x="639" y="352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1</a:t>
              </a:r>
            </a:p>
          </p:txBody>
        </p:sp>
        <p:sp>
          <p:nvSpPr>
            <p:cNvPr id="744620" name="Text Box 172"/>
            <p:cNvSpPr txBox="1">
              <a:spLocks noChangeArrowheads="1"/>
            </p:cNvSpPr>
            <p:nvPr/>
          </p:nvSpPr>
          <p:spPr bwMode="auto">
            <a:xfrm>
              <a:off x="646" y="3776"/>
              <a:ext cx="190" cy="289"/>
            </a:xfrm>
            <a:prstGeom prst="rect">
              <a:avLst/>
            </a:prstGeom>
            <a:noFill/>
            <a:ln w="12700" cap="sq">
              <a:noFill/>
              <a:miter lim="800000"/>
              <a:headEnd type="none" w="sm" len="sm"/>
              <a:tailEnd type="none" w="sm" len="sm"/>
            </a:ln>
            <a:effectLst/>
          </p:spPr>
          <p:txBody>
            <a:bodyPr>
              <a:spAutoFit/>
            </a:bodyPr>
            <a:lstStyle/>
            <a:p>
              <a:r>
                <a:rPr lang="en-US" altLang="zh-CN" sz="2000" b="1">
                  <a:solidFill>
                    <a:srgbClr val="FF0000"/>
                  </a:solidFill>
                  <a:latin typeface="Times New Roman" pitchFamily="18" charset="0"/>
                </a:rPr>
                <a:t>8</a:t>
              </a:r>
            </a:p>
          </p:txBody>
        </p:sp>
        <p:sp>
          <p:nvSpPr>
            <p:cNvPr id="744621" name="Text Box 173"/>
            <p:cNvSpPr txBox="1">
              <a:spLocks noChangeArrowheads="1"/>
            </p:cNvSpPr>
            <p:nvPr/>
          </p:nvSpPr>
          <p:spPr bwMode="auto">
            <a:xfrm>
              <a:off x="1109" y="376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4</a:t>
              </a:r>
            </a:p>
          </p:txBody>
        </p:sp>
        <p:sp>
          <p:nvSpPr>
            <p:cNvPr id="744622" name="Text Box 174"/>
            <p:cNvSpPr txBox="1">
              <a:spLocks noChangeArrowheads="1"/>
            </p:cNvSpPr>
            <p:nvPr/>
          </p:nvSpPr>
          <p:spPr bwMode="auto">
            <a:xfrm>
              <a:off x="1105" y="398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5</a:t>
              </a:r>
            </a:p>
          </p:txBody>
        </p:sp>
        <p:sp>
          <p:nvSpPr>
            <p:cNvPr id="744623" name="Text Box 175"/>
            <p:cNvSpPr txBox="1">
              <a:spLocks noChangeArrowheads="1"/>
            </p:cNvSpPr>
            <p:nvPr/>
          </p:nvSpPr>
          <p:spPr bwMode="auto">
            <a:xfrm>
              <a:off x="893" y="400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6</a:t>
              </a:r>
            </a:p>
          </p:txBody>
        </p:sp>
        <p:sp>
          <p:nvSpPr>
            <p:cNvPr id="744624" name="Text Box 176"/>
            <p:cNvSpPr txBox="1">
              <a:spLocks noChangeArrowheads="1"/>
            </p:cNvSpPr>
            <p:nvPr/>
          </p:nvSpPr>
          <p:spPr bwMode="auto">
            <a:xfrm>
              <a:off x="639" y="4004"/>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7</a:t>
              </a:r>
            </a:p>
          </p:txBody>
        </p:sp>
        <p:sp>
          <p:nvSpPr>
            <p:cNvPr id="744625" name="Text Box 177"/>
            <p:cNvSpPr txBox="1">
              <a:spLocks noChangeArrowheads="1"/>
            </p:cNvSpPr>
            <p:nvPr/>
          </p:nvSpPr>
          <p:spPr bwMode="auto">
            <a:xfrm>
              <a:off x="1109" y="353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solidFill>
                    <a:srgbClr val="FF0000"/>
                  </a:solidFill>
                  <a:latin typeface="Times New Roman" pitchFamily="18" charset="0"/>
                </a:rPr>
                <a:t>3</a:t>
              </a:r>
            </a:p>
          </p:txBody>
        </p:sp>
      </p:grpSp>
      <p:grpSp>
        <p:nvGrpSpPr>
          <p:cNvPr id="8" name="Group 248"/>
          <p:cNvGrpSpPr>
            <a:grpSpLocks/>
          </p:cNvGrpSpPr>
          <p:nvPr/>
        </p:nvGrpSpPr>
        <p:grpSpPr bwMode="auto">
          <a:xfrm>
            <a:off x="3000364" y="5572140"/>
            <a:ext cx="914200" cy="1051349"/>
            <a:chOff x="1849" y="3521"/>
            <a:chExt cx="758" cy="759"/>
          </a:xfrm>
        </p:grpSpPr>
        <p:sp>
          <p:nvSpPr>
            <p:cNvPr id="744626" name="Rectangle 178"/>
            <p:cNvSpPr>
              <a:spLocks noChangeArrowheads="1"/>
            </p:cNvSpPr>
            <p:nvPr/>
          </p:nvSpPr>
          <p:spPr bwMode="auto">
            <a:xfrm>
              <a:off x="1849" y="3557"/>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b="1"/>
            </a:p>
          </p:txBody>
        </p:sp>
        <p:sp>
          <p:nvSpPr>
            <p:cNvPr id="744627" name="Line 179"/>
            <p:cNvSpPr>
              <a:spLocks noChangeShapeType="1"/>
            </p:cNvSpPr>
            <p:nvPr/>
          </p:nvSpPr>
          <p:spPr bwMode="auto">
            <a:xfrm>
              <a:off x="1849" y="3788"/>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28" name="Line 180"/>
            <p:cNvSpPr>
              <a:spLocks noChangeShapeType="1"/>
            </p:cNvSpPr>
            <p:nvPr/>
          </p:nvSpPr>
          <p:spPr bwMode="auto">
            <a:xfrm>
              <a:off x="1849" y="4019"/>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29" name="Line 181"/>
            <p:cNvSpPr>
              <a:spLocks noChangeShapeType="1"/>
            </p:cNvSpPr>
            <p:nvPr/>
          </p:nvSpPr>
          <p:spPr bwMode="auto">
            <a:xfrm>
              <a:off x="2084" y="3557"/>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30" name="Line 182"/>
            <p:cNvSpPr>
              <a:spLocks noChangeShapeType="1"/>
            </p:cNvSpPr>
            <p:nvPr/>
          </p:nvSpPr>
          <p:spPr bwMode="auto">
            <a:xfrm>
              <a:off x="2320" y="3557"/>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31" name="Text Box 183"/>
            <p:cNvSpPr txBox="1">
              <a:spLocks noChangeArrowheads="1"/>
            </p:cNvSpPr>
            <p:nvPr/>
          </p:nvSpPr>
          <p:spPr bwMode="auto">
            <a:xfrm>
              <a:off x="2106" y="352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632" name="Text Box 184"/>
            <p:cNvSpPr txBox="1">
              <a:spLocks noChangeArrowheads="1"/>
            </p:cNvSpPr>
            <p:nvPr/>
          </p:nvSpPr>
          <p:spPr bwMode="auto">
            <a:xfrm>
              <a:off x="1878" y="352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633" name="Text Box 185"/>
            <p:cNvSpPr txBox="1">
              <a:spLocks noChangeArrowheads="1"/>
            </p:cNvSpPr>
            <p:nvPr/>
          </p:nvSpPr>
          <p:spPr bwMode="auto">
            <a:xfrm>
              <a:off x="2106" y="3748"/>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634" name="Text Box 186"/>
            <p:cNvSpPr txBox="1">
              <a:spLocks noChangeArrowheads="1"/>
            </p:cNvSpPr>
            <p:nvPr/>
          </p:nvSpPr>
          <p:spPr bwMode="auto">
            <a:xfrm>
              <a:off x="2348" y="374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635" name="Text Box 187"/>
            <p:cNvSpPr txBox="1">
              <a:spLocks noChangeArrowheads="1"/>
            </p:cNvSpPr>
            <p:nvPr/>
          </p:nvSpPr>
          <p:spPr bwMode="auto">
            <a:xfrm>
              <a:off x="2344" y="397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636" name="Text Box 188"/>
            <p:cNvSpPr txBox="1">
              <a:spLocks noChangeArrowheads="1"/>
            </p:cNvSpPr>
            <p:nvPr/>
          </p:nvSpPr>
          <p:spPr bwMode="auto">
            <a:xfrm>
              <a:off x="2106" y="399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637" name="Text Box 189"/>
            <p:cNvSpPr txBox="1">
              <a:spLocks noChangeArrowheads="1"/>
            </p:cNvSpPr>
            <p:nvPr/>
          </p:nvSpPr>
          <p:spPr bwMode="auto">
            <a:xfrm>
              <a:off x="1878" y="374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638" name="Text Box 190"/>
            <p:cNvSpPr txBox="1">
              <a:spLocks noChangeArrowheads="1"/>
            </p:cNvSpPr>
            <p:nvPr/>
          </p:nvSpPr>
          <p:spPr bwMode="auto">
            <a:xfrm>
              <a:off x="2348" y="352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9" name="Group 242"/>
          <p:cNvGrpSpPr>
            <a:grpSpLocks/>
          </p:cNvGrpSpPr>
          <p:nvPr/>
        </p:nvGrpSpPr>
        <p:grpSpPr bwMode="auto">
          <a:xfrm>
            <a:off x="5020733" y="1341439"/>
            <a:ext cx="914200" cy="1051349"/>
            <a:chOff x="3558" y="845"/>
            <a:chExt cx="758" cy="759"/>
          </a:xfrm>
        </p:grpSpPr>
        <p:sp>
          <p:nvSpPr>
            <p:cNvPr id="744639" name="Rectangle 191"/>
            <p:cNvSpPr>
              <a:spLocks noChangeArrowheads="1"/>
            </p:cNvSpPr>
            <p:nvPr/>
          </p:nvSpPr>
          <p:spPr bwMode="auto">
            <a:xfrm>
              <a:off x="3558" y="881"/>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44640" name="Line 192"/>
            <p:cNvSpPr>
              <a:spLocks noChangeShapeType="1"/>
            </p:cNvSpPr>
            <p:nvPr/>
          </p:nvSpPr>
          <p:spPr bwMode="auto">
            <a:xfrm>
              <a:off x="3558" y="1112"/>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41" name="Line 193"/>
            <p:cNvSpPr>
              <a:spLocks noChangeShapeType="1"/>
            </p:cNvSpPr>
            <p:nvPr/>
          </p:nvSpPr>
          <p:spPr bwMode="auto">
            <a:xfrm>
              <a:off x="3558" y="1343"/>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42" name="Line 194"/>
            <p:cNvSpPr>
              <a:spLocks noChangeShapeType="1"/>
            </p:cNvSpPr>
            <p:nvPr/>
          </p:nvSpPr>
          <p:spPr bwMode="auto">
            <a:xfrm>
              <a:off x="3793"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43" name="Line 195"/>
            <p:cNvSpPr>
              <a:spLocks noChangeShapeType="1"/>
            </p:cNvSpPr>
            <p:nvPr/>
          </p:nvSpPr>
          <p:spPr bwMode="auto">
            <a:xfrm>
              <a:off x="4029"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44" name="Text Box 196"/>
            <p:cNvSpPr txBox="1">
              <a:spLocks noChangeArrowheads="1"/>
            </p:cNvSpPr>
            <p:nvPr/>
          </p:nvSpPr>
          <p:spPr bwMode="auto">
            <a:xfrm>
              <a:off x="3603"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2</a:t>
              </a:r>
            </a:p>
          </p:txBody>
        </p:sp>
        <p:sp>
          <p:nvSpPr>
            <p:cNvPr id="744645" name="Text Box 197"/>
            <p:cNvSpPr txBox="1">
              <a:spLocks noChangeArrowheads="1"/>
            </p:cNvSpPr>
            <p:nvPr/>
          </p:nvSpPr>
          <p:spPr bwMode="auto">
            <a:xfrm>
              <a:off x="3587" y="108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646" name="Text Box 198"/>
            <p:cNvSpPr txBox="1">
              <a:spLocks noChangeArrowheads="1"/>
            </p:cNvSpPr>
            <p:nvPr/>
          </p:nvSpPr>
          <p:spPr bwMode="auto">
            <a:xfrm>
              <a:off x="3830" y="845"/>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647" name="Text Box 199"/>
            <p:cNvSpPr txBox="1">
              <a:spLocks noChangeArrowheads="1"/>
            </p:cNvSpPr>
            <p:nvPr/>
          </p:nvSpPr>
          <p:spPr bwMode="auto">
            <a:xfrm>
              <a:off x="3830" y="107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648" name="Text Box 200"/>
            <p:cNvSpPr txBox="1">
              <a:spLocks noChangeArrowheads="1"/>
            </p:cNvSpPr>
            <p:nvPr/>
          </p:nvSpPr>
          <p:spPr bwMode="auto">
            <a:xfrm>
              <a:off x="4053" y="129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649" name="Text Box 201"/>
            <p:cNvSpPr txBox="1">
              <a:spLocks noChangeArrowheads="1"/>
            </p:cNvSpPr>
            <p:nvPr/>
          </p:nvSpPr>
          <p:spPr bwMode="auto">
            <a:xfrm>
              <a:off x="3841" y="13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650" name="Text Box 202"/>
            <p:cNvSpPr txBox="1">
              <a:spLocks noChangeArrowheads="1"/>
            </p:cNvSpPr>
            <p:nvPr/>
          </p:nvSpPr>
          <p:spPr bwMode="auto">
            <a:xfrm>
              <a:off x="3587" y="13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651" name="Text Box 203"/>
            <p:cNvSpPr txBox="1">
              <a:spLocks noChangeArrowheads="1"/>
            </p:cNvSpPr>
            <p:nvPr/>
          </p:nvSpPr>
          <p:spPr bwMode="auto">
            <a:xfrm>
              <a:off x="4057"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grpSp>
        <p:nvGrpSpPr>
          <p:cNvPr id="10" name="Group 243"/>
          <p:cNvGrpSpPr>
            <a:grpSpLocks/>
          </p:cNvGrpSpPr>
          <p:nvPr/>
        </p:nvGrpSpPr>
        <p:grpSpPr bwMode="auto">
          <a:xfrm>
            <a:off x="6858016" y="1428736"/>
            <a:ext cx="914200" cy="1051349"/>
            <a:chOff x="4616" y="845"/>
            <a:chExt cx="758" cy="759"/>
          </a:xfrm>
        </p:grpSpPr>
        <p:sp>
          <p:nvSpPr>
            <p:cNvPr id="744665" name="Rectangle 217"/>
            <p:cNvSpPr>
              <a:spLocks noChangeArrowheads="1"/>
            </p:cNvSpPr>
            <p:nvPr/>
          </p:nvSpPr>
          <p:spPr bwMode="auto">
            <a:xfrm>
              <a:off x="4616" y="881"/>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44666" name="Line 218"/>
            <p:cNvSpPr>
              <a:spLocks noChangeShapeType="1"/>
            </p:cNvSpPr>
            <p:nvPr/>
          </p:nvSpPr>
          <p:spPr bwMode="auto">
            <a:xfrm>
              <a:off x="4616" y="1112"/>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67" name="Line 219"/>
            <p:cNvSpPr>
              <a:spLocks noChangeShapeType="1"/>
            </p:cNvSpPr>
            <p:nvPr/>
          </p:nvSpPr>
          <p:spPr bwMode="auto">
            <a:xfrm>
              <a:off x="4616" y="1343"/>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68" name="Line 220"/>
            <p:cNvSpPr>
              <a:spLocks noChangeShapeType="1"/>
            </p:cNvSpPr>
            <p:nvPr/>
          </p:nvSpPr>
          <p:spPr bwMode="auto">
            <a:xfrm>
              <a:off x="4851"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69" name="Line 221"/>
            <p:cNvSpPr>
              <a:spLocks noChangeShapeType="1"/>
            </p:cNvSpPr>
            <p:nvPr/>
          </p:nvSpPr>
          <p:spPr bwMode="auto">
            <a:xfrm>
              <a:off x="5087"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70" name="Text Box 222"/>
            <p:cNvSpPr txBox="1">
              <a:spLocks noChangeArrowheads="1"/>
            </p:cNvSpPr>
            <p:nvPr/>
          </p:nvSpPr>
          <p:spPr bwMode="auto">
            <a:xfrm>
              <a:off x="4661"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2</a:t>
              </a:r>
            </a:p>
          </p:txBody>
        </p:sp>
        <p:sp>
          <p:nvSpPr>
            <p:cNvPr id="744671" name="Text Box 223"/>
            <p:cNvSpPr txBox="1">
              <a:spLocks noChangeArrowheads="1"/>
            </p:cNvSpPr>
            <p:nvPr/>
          </p:nvSpPr>
          <p:spPr bwMode="auto">
            <a:xfrm>
              <a:off x="4645" y="108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672" name="Text Box 224"/>
            <p:cNvSpPr txBox="1">
              <a:spLocks noChangeArrowheads="1"/>
            </p:cNvSpPr>
            <p:nvPr/>
          </p:nvSpPr>
          <p:spPr bwMode="auto">
            <a:xfrm>
              <a:off x="4888" y="845"/>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673" name="Text Box 225"/>
            <p:cNvSpPr txBox="1">
              <a:spLocks noChangeArrowheads="1"/>
            </p:cNvSpPr>
            <p:nvPr/>
          </p:nvSpPr>
          <p:spPr bwMode="auto">
            <a:xfrm>
              <a:off x="5115" y="107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674" name="Text Box 226"/>
            <p:cNvSpPr txBox="1">
              <a:spLocks noChangeArrowheads="1"/>
            </p:cNvSpPr>
            <p:nvPr/>
          </p:nvSpPr>
          <p:spPr bwMode="auto">
            <a:xfrm>
              <a:off x="5111" y="129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675" name="Text Box 227"/>
            <p:cNvSpPr txBox="1">
              <a:spLocks noChangeArrowheads="1"/>
            </p:cNvSpPr>
            <p:nvPr/>
          </p:nvSpPr>
          <p:spPr bwMode="auto">
            <a:xfrm>
              <a:off x="4899" y="1071"/>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676" name="Text Box 228"/>
            <p:cNvSpPr txBox="1">
              <a:spLocks noChangeArrowheads="1"/>
            </p:cNvSpPr>
            <p:nvPr/>
          </p:nvSpPr>
          <p:spPr bwMode="auto">
            <a:xfrm>
              <a:off x="4645" y="13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677" name="Text Box 229"/>
            <p:cNvSpPr txBox="1">
              <a:spLocks noChangeArrowheads="1"/>
            </p:cNvSpPr>
            <p:nvPr/>
          </p:nvSpPr>
          <p:spPr bwMode="auto">
            <a:xfrm>
              <a:off x="5115"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sp>
        <p:nvSpPr>
          <p:cNvPr id="744678" name="Line 230"/>
          <p:cNvSpPr>
            <a:spLocks noChangeShapeType="1"/>
          </p:cNvSpPr>
          <p:nvPr/>
        </p:nvSpPr>
        <p:spPr bwMode="auto">
          <a:xfrm flipH="1">
            <a:off x="2267656" y="620713"/>
            <a:ext cx="1641460" cy="691202"/>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79" name="Line 231"/>
          <p:cNvSpPr>
            <a:spLocks noChangeShapeType="1"/>
          </p:cNvSpPr>
          <p:nvPr/>
        </p:nvSpPr>
        <p:spPr bwMode="auto">
          <a:xfrm flipH="1">
            <a:off x="3867853" y="836613"/>
            <a:ext cx="273777" cy="502818"/>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0" name="Line 232"/>
          <p:cNvSpPr>
            <a:spLocks noChangeShapeType="1"/>
          </p:cNvSpPr>
          <p:nvPr/>
        </p:nvSpPr>
        <p:spPr bwMode="auto">
          <a:xfrm>
            <a:off x="5147733" y="836613"/>
            <a:ext cx="328050" cy="502818"/>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1" name="Line 233"/>
          <p:cNvSpPr>
            <a:spLocks noChangeShapeType="1"/>
          </p:cNvSpPr>
          <p:nvPr/>
        </p:nvSpPr>
        <p:spPr bwMode="auto">
          <a:xfrm>
            <a:off x="5147733" y="620712"/>
            <a:ext cx="1710283" cy="808023"/>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grpSp>
        <p:nvGrpSpPr>
          <p:cNvPr id="11" name="Group 249"/>
          <p:cNvGrpSpPr>
            <a:grpSpLocks/>
          </p:cNvGrpSpPr>
          <p:nvPr/>
        </p:nvGrpSpPr>
        <p:grpSpPr bwMode="auto">
          <a:xfrm>
            <a:off x="1571604" y="1357298"/>
            <a:ext cx="914200" cy="1049964"/>
            <a:chOff x="1244" y="846"/>
            <a:chExt cx="758" cy="758"/>
          </a:xfrm>
        </p:grpSpPr>
        <p:sp>
          <p:nvSpPr>
            <p:cNvPr id="744652" name="Rectangle 204"/>
            <p:cNvSpPr>
              <a:spLocks noChangeArrowheads="1"/>
            </p:cNvSpPr>
            <p:nvPr/>
          </p:nvSpPr>
          <p:spPr bwMode="auto">
            <a:xfrm>
              <a:off x="1244" y="881"/>
              <a:ext cx="706" cy="692"/>
            </a:xfrm>
            <a:prstGeom prst="rect">
              <a:avLst/>
            </a:prstGeom>
            <a:solidFill>
              <a:schemeClr val="accent1"/>
            </a:solidFill>
            <a:ln w="28575" cap="sq">
              <a:solidFill>
                <a:schemeClr val="tx1"/>
              </a:solidFill>
              <a:miter lim="800000"/>
              <a:headEnd type="none" w="sm" len="sm"/>
              <a:tailEnd type="none" w="sm" len="sm"/>
            </a:ln>
            <a:effectLst/>
          </p:spPr>
          <p:txBody>
            <a:bodyPr wrap="none" anchor="ctr"/>
            <a:lstStyle/>
            <a:p>
              <a:pPr algn="ctr"/>
              <a:endParaRPr lang="zh-CN" altLang="en-US" sz="2000"/>
            </a:p>
          </p:txBody>
        </p:sp>
        <p:sp>
          <p:nvSpPr>
            <p:cNvPr id="744653" name="Line 205"/>
            <p:cNvSpPr>
              <a:spLocks noChangeShapeType="1"/>
            </p:cNvSpPr>
            <p:nvPr/>
          </p:nvSpPr>
          <p:spPr bwMode="auto">
            <a:xfrm>
              <a:off x="1244" y="1112"/>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54" name="Line 206"/>
            <p:cNvSpPr>
              <a:spLocks noChangeShapeType="1"/>
            </p:cNvSpPr>
            <p:nvPr/>
          </p:nvSpPr>
          <p:spPr bwMode="auto">
            <a:xfrm>
              <a:off x="1244" y="1343"/>
              <a:ext cx="706" cy="0"/>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55" name="Line 207"/>
            <p:cNvSpPr>
              <a:spLocks noChangeShapeType="1"/>
            </p:cNvSpPr>
            <p:nvPr/>
          </p:nvSpPr>
          <p:spPr bwMode="auto">
            <a:xfrm>
              <a:off x="1479"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56" name="Line 208"/>
            <p:cNvSpPr>
              <a:spLocks noChangeShapeType="1"/>
            </p:cNvSpPr>
            <p:nvPr/>
          </p:nvSpPr>
          <p:spPr bwMode="auto">
            <a:xfrm>
              <a:off x="1715" y="881"/>
              <a:ext cx="0" cy="692"/>
            </a:xfrm>
            <a:prstGeom prst="line">
              <a:avLst/>
            </a:prstGeom>
            <a:noFill/>
            <a:ln w="28575" cap="sq">
              <a:solidFill>
                <a:schemeClr val="tx1"/>
              </a:solidFill>
              <a:miter lim="800000"/>
              <a:headEnd type="none" w="sm" len="sm"/>
              <a:tailEnd type="none" w="sm" len="sm"/>
            </a:ln>
            <a:effectLst/>
          </p:spPr>
          <p:txBody>
            <a:bodyPr wrap="none"/>
            <a:lstStyle/>
            <a:p>
              <a:endParaRPr lang="zh-CN" altLang="en-US" sz="2000"/>
            </a:p>
          </p:txBody>
        </p:sp>
        <p:sp>
          <p:nvSpPr>
            <p:cNvPr id="744657" name="Text Box 209"/>
            <p:cNvSpPr txBox="1">
              <a:spLocks noChangeArrowheads="1"/>
            </p:cNvSpPr>
            <p:nvPr/>
          </p:nvSpPr>
          <p:spPr bwMode="auto">
            <a:xfrm>
              <a:off x="1289"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dirty="0">
                  <a:latin typeface="Times New Roman" pitchFamily="18" charset="0"/>
                </a:rPr>
                <a:t>2</a:t>
              </a:r>
            </a:p>
          </p:txBody>
        </p:sp>
        <p:sp>
          <p:nvSpPr>
            <p:cNvPr id="744658" name="Text Box 210"/>
            <p:cNvSpPr txBox="1">
              <a:spLocks noChangeArrowheads="1"/>
            </p:cNvSpPr>
            <p:nvPr/>
          </p:nvSpPr>
          <p:spPr bwMode="auto">
            <a:xfrm>
              <a:off x="1273" y="1088"/>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1</a:t>
              </a:r>
            </a:p>
          </p:txBody>
        </p:sp>
        <p:sp>
          <p:nvSpPr>
            <p:cNvPr id="744659" name="Text Box 211"/>
            <p:cNvSpPr txBox="1">
              <a:spLocks noChangeArrowheads="1"/>
            </p:cNvSpPr>
            <p:nvPr/>
          </p:nvSpPr>
          <p:spPr bwMode="auto">
            <a:xfrm>
              <a:off x="1516" y="1071"/>
              <a:ext cx="190" cy="289"/>
            </a:xfrm>
            <a:prstGeom prst="rect">
              <a:avLst/>
            </a:prstGeom>
            <a:noFill/>
            <a:ln w="12700" cap="sq">
              <a:noFill/>
              <a:miter lim="800000"/>
              <a:headEnd type="none" w="sm" len="sm"/>
              <a:tailEnd type="none" w="sm" len="sm"/>
            </a:ln>
            <a:effectLst/>
          </p:spPr>
          <p:txBody>
            <a:bodyPr>
              <a:spAutoFit/>
            </a:bodyPr>
            <a:lstStyle/>
            <a:p>
              <a:r>
                <a:rPr lang="en-US" altLang="zh-CN" sz="2000" b="1">
                  <a:latin typeface="Times New Roman" pitchFamily="18" charset="0"/>
                </a:rPr>
                <a:t>8</a:t>
              </a:r>
            </a:p>
          </p:txBody>
        </p:sp>
        <p:sp>
          <p:nvSpPr>
            <p:cNvPr id="744660" name="Text Box 212"/>
            <p:cNvSpPr txBox="1">
              <a:spLocks noChangeArrowheads="1"/>
            </p:cNvSpPr>
            <p:nvPr/>
          </p:nvSpPr>
          <p:spPr bwMode="auto">
            <a:xfrm>
              <a:off x="1743" y="1072"/>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4</a:t>
              </a:r>
            </a:p>
          </p:txBody>
        </p:sp>
        <p:sp>
          <p:nvSpPr>
            <p:cNvPr id="744661" name="Text Box 213"/>
            <p:cNvSpPr txBox="1">
              <a:spLocks noChangeArrowheads="1"/>
            </p:cNvSpPr>
            <p:nvPr/>
          </p:nvSpPr>
          <p:spPr bwMode="auto">
            <a:xfrm>
              <a:off x="1739" y="1299"/>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5</a:t>
              </a:r>
            </a:p>
          </p:txBody>
        </p:sp>
        <p:sp>
          <p:nvSpPr>
            <p:cNvPr id="744662" name="Text Box 214"/>
            <p:cNvSpPr txBox="1">
              <a:spLocks noChangeArrowheads="1"/>
            </p:cNvSpPr>
            <p:nvPr/>
          </p:nvSpPr>
          <p:spPr bwMode="auto">
            <a:xfrm>
              <a:off x="1527" y="13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6</a:t>
              </a:r>
            </a:p>
          </p:txBody>
        </p:sp>
        <p:sp>
          <p:nvSpPr>
            <p:cNvPr id="744663" name="Text Box 215"/>
            <p:cNvSpPr txBox="1">
              <a:spLocks noChangeArrowheads="1"/>
            </p:cNvSpPr>
            <p:nvPr/>
          </p:nvSpPr>
          <p:spPr bwMode="auto">
            <a:xfrm>
              <a:off x="1273" y="1315"/>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7</a:t>
              </a:r>
            </a:p>
          </p:txBody>
        </p:sp>
        <p:sp>
          <p:nvSpPr>
            <p:cNvPr id="744664" name="Text Box 216"/>
            <p:cNvSpPr txBox="1">
              <a:spLocks noChangeArrowheads="1"/>
            </p:cNvSpPr>
            <p:nvPr/>
          </p:nvSpPr>
          <p:spPr bwMode="auto">
            <a:xfrm>
              <a:off x="1743" y="846"/>
              <a:ext cx="259" cy="289"/>
            </a:xfrm>
            <a:prstGeom prst="rect">
              <a:avLst/>
            </a:prstGeom>
            <a:noFill/>
            <a:ln w="12700" cap="sq">
              <a:noFill/>
              <a:miter lim="800000"/>
              <a:headEnd type="none" w="sm" len="sm"/>
              <a:tailEnd type="none" w="sm" len="sm"/>
            </a:ln>
            <a:effectLst/>
          </p:spPr>
          <p:txBody>
            <a:bodyPr wrap="none">
              <a:spAutoFit/>
            </a:bodyPr>
            <a:lstStyle/>
            <a:p>
              <a:r>
                <a:rPr lang="en-US" altLang="zh-CN" sz="2000" b="1">
                  <a:latin typeface="Times New Roman" pitchFamily="18" charset="0"/>
                </a:rPr>
                <a:t>3</a:t>
              </a:r>
            </a:p>
          </p:txBody>
        </p:sp>
      </p:grpSp>
      <p:sp>
        <p:nvSpPr>
          <p:cNvPr id="744683" name="Line 235"/>
          <p:cNvSpPr>
            <a:spLocks noChangeShapeType="1"/>
          </p:cNvSpPr>
          <p:nvPr/>
        </p:nvSpPr>
        <p:spPr bwMode="auto">
          <a:xfrm flipH="1">
            <a:off x="1285852" y="2428867"/>
            <a:ext cx="428628" cy="357191"/>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4" name="Line 236"/>
          <p:cNvSpPr>
            <a:spLocks noChangeShapeType="1"/>
          </p:cNvSpPr>
          <p:nvPr/>
        </p:nvSpPr>
        <p:spPr bwMode="auto">
          <a:xfrm>
            <a:off x="2143109" y="2357429"/>
            <a:ext cx="428628" cy="357191"/>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5" name="Line 237"/>
          <p:cNvSpPr>
            <a:spLocks noChangeShapeType="1"/>
          </p:cNvSpPr>
          <p:nvPr/>
        </p:nvSpPr>
        <p:spPr bwMode="auto">
          <a:xfrm>
            <a:off x="1785918" y="3643315"/>
            <a:ext cx="380920" cy="504406"/>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6" name="Line 238"/>
          <p:cNvSpPr>
            <a:spLocks noChangeShapeType="1"/>
          </p:cNvSpPr>
          <p:nvPr/>
        </p:nvSpPr>
        <p:spPr bwMode="auto">
          <a:xfrm flipH="1">
            <a:off x="1371600" y="5000636"/>
            <a:ext cx="557194" cy="586945"/>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87" name="Line 239"/>
          <p:cNvSpPr>
            <a:spLocks noChangeShapeType="1"/>
          </p:cNvSpPr>
          <p:nvPr/>
        </p:nvSpPr>
        <p:spPr bwMode="auto">
          <a:xfrm>
            <a:off x="2786049" y="4929199"/>
            <a:ext cx="571505" cy="642942"/>
          </a:xfrm>
          <a:prstGeom prst="line">
            <a:avLst/>
          </a:prstGeom>
          <a:noFill/>
          <a:ln w="38100" cap="sq">
            <a:solidFill>
              <a:schemeClr val="tx1"/>
            </a:solidFill>
            <a:miter lim="800000"/>
            <a:headEnd type="none" w="sm" len="sm"/>
            <a:tailEnd type="triangle" w="sm" len="sm"/>
          </a:ln>
          <a:effectLst/>
        </p:spPr>
        <p:txBody>
          <a:bodyPr wrap="none"/>
          <a:lstStyle/>
          <a:p>
            <a:endParaRPr lang="zh-CN" altLang="en-US" sz="2000"/>
          </a:p>
        </p:txBody>
      </p:sp>
      <p:sp>
        <p:nvSpPr>
          <p:cNvPr id="744698" name="Text Box 250"/>
          <p:cNvSpPr txBox="1">
            <a:spLocks noChangeArrowheads="1"/>
          </p:cNvSpPr>
          <p:nvPr/>
        </p:nvSpPr>
        <p:spPr bwMode="auto">
          <a:xfrm>
            <a:off x="2428860" y="1643050"/>
            <a:ext cx="642942"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B(3)</a:t>
            </a:r>
          </a:p>
        </p:txBody>
      </p:sp>
      <p:sp>
        <p:nvSpPr>
          <p:cNvPr id="744699" name="Text Box 251"/>
          <p:cNvSpPr txBox="1">
            <a:spLocks noChangeArrowheads="1"/>
          </p:cNvSpPr>
          <p:nvPr/>
        </p:nvSpPr>
        <p:spPr bwMode="auto">
          <a:xfrm>
            <a:off x="4214810" y="1714488"/>
            <a:ext cx="684038"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C(3)</a:t>
            </a:r>
          </a:p>
        </p:txBody>
      </p:sp>
      <p:sp>
        <p:nvSpPr>
          <p:cNvPr id="744700" name="Text Box 252"/>
          <p:cNvSpPr txBox="1">
            <a:spLocks noChangeArrowheads="1"/>
          </p:cNvSpPr>
          <p:nvPr/>
        </p:nvSpPr>
        <p:spPr bwMode="auto">
          <a:xfrm>
            <a:off x="5857884" y="1714488"/>
            <a:ext cx="663413"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D(4)</a:t>
            </a:r>
          </a:p>
        </p:txBody>
      </p:sp>
      <p:sp>
        <p:nvSpPr>
          <p:cNvPr id="744701" name="Text Box 253"/>
          <p:cNvSpPr txBox="1">
            <a:spLocks noChangeArrowheads="1"/>
          </p:cNvSpPr>
          <p:nvPr/>
        </p:nvSpPr>
        <p:spPr bwMode="auto">
          <a:xfrm>
            <a:off x="7786710" y="1714488"/>
            <a:ext cx="642942"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E(4)</a:t>
            </a:r>
          </a:p>
        </p:txBody>
      </p:sp>
      <p:sp>
        <p:nvSpPr>
          <p:cNvPr id="744702" name="Text Box 254"/>
          <p:cNvSpPr txBox="1">
            <a:spLocks noChangeArrowheads="1"/>
          </p:cNvSpPr>
          <p:nvPr/>
        </p:nvSpPr>
        <p:spPr bwMode="auto">
          <a:xfrm>
            <a:off x="1714480" y="3071810"/>
            <a:ext cx="624402"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F(2)</a:t>
            </a:r>
          </a:p>
        </p:txBody>
      </p:sp>
      <p:sp>
        <p:nvSpPr>
          <p:cNvPr id="744703" name="Text Box 255"/>
          <p:cNvSpPr txBox="1">
            <a:spLocks noChangeArrowheads="1"/>
          </p:cNvSpPr>
          <p:nvPr/>
        </p:nvSpPr>
        <p:spPr bwMode="auto">
          <a:xfrm>
            <a:off x="3484034" y="3054350"/>
            <a:ext cx="659338"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G(4)</a:t>
            </a:r>
          </a:p>
        </p:txBody>
      </p:sp>
      <p:sp>
        <p:nvSpPr>
          <p:cNvPr id="744704" name="Text Box 256"/>
          <p:cNvSpPr txBox="1">
            <a:spLocks noChangeArrowheads="1"/>
          </p:cNvSpPr>
          <p:nvPr/>
        </p:nvSpPr>
        <p:spPr bwMode="auto">
          <a:xfrm>
            <a:off x="2786050" y="4429132"/>
            <a:ext cx="714380"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H(1)</a:t>
            </a:r>
          </a:p>
        </p:txBody>
      </p:sp>
      <p:sp>
        <p:nvSpPr>
          <p:cNvPr id="744705" name="Text Box 257"/>
          <p:cNvSpPr txBox="1">
            <a:spLocks noChangeArrowheads="1"/>
          </p:cNvSpPr>
          <p:nvPr/>
        </p:nvSpPr>
        <p:spPr bwMode="auto">
          <a:xfrm>
            <a:off x="1714480" y="5929330"/>
            <a:ext cx="608526"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I(0)</a:t>
            </a:r>
          </a:p>
        </p:txBody>
      </p:sp>
      <p:sp>
        <p:nvSpPr>
          <p:cNvPr id="744706" name="Text Box 258"/>
          <p:cNvSpPr txBox="1">
            <a:spLocks noChangeArrowheads="1"/>
          </p:cNvSpPr>
          <p:nvPr/>
        </p:nvSpPr>
        <p:spPr bwMode="auto">
          <a:xfrm>
            <a:off x="3857620" y="5929330"/>
            <a:ext cx="563219" cy="400110"/>
          </a:xfrm>
          <a:prstGeom prst="rect">
            <a:avLst/>
          </a:prstGeom>
          <a:noFill/>
          <a:ln w="12700" cap="sq">
            <a:noFill/>
            <a:miter lim="800000"/>
            <a:headEnd type="none" w="sm" len="sm"/>
            <a:tailEnd type="none" w="sm" len="sm"/>
          </a:ln>
          <a:effectLst/>
        </p:spPr>
        <p:txBody>
          <a:bodyPr wrap="square">
            <a:spAutoFit/>
          </a:bodyPr>
          <a:lstStyle/>
          <a:p>
            <a:r>
              <a:rPr lang="en-US" altLang="zh-CN" sz="2000" b="1" dirty="0">
                <a:solidFill>
                  <a:srgbClr val="FF0000"/>
                </a:solidFill>
                <a:latin typeface="Times New Roman" pitchFamily="18" charset="0"/>
              </a:rPr>
              <a:t>J(2)</a:t>
            </a:r>
          </a:p>
        </p:txBody>
      </p:sp>
      <p:sp>
        <p:nvSpPr>
          <p:cNvPr id="161" name="矩形 160"/>
          <p:cNvSpPr/>
          <p:nvPr/>
        </p:nvSpPr>
        <p:spPr>
          <a:xfrm>
            <a:off x="5214942" y="214290"/>
            <a:ext cx="351378" cy="369332"/>
          </a:xfrm>
          <a:prstGeom prst="rect">
            <a:avLst/>
          </a:prstGeom>
        </p:spPr>
        <p:txBody>
          <a:bodyPr wrap="none">
            <a:spAutoFit/>
          </a:bodyPr>
          <a:lstStyle/>
          <a:p>
            <a:r>
              <a:rPr lang="en-US" altLang="zh-CN" b="1" dirty="0">
                <a:solidFill>
                  <a:srgbClr val="FF0000"/>
                </a:solidFill>
                <a:latin typeface="Times New Roman" pitchFamily="18" charset="0"/>
              </a:rPr>
              <a:t>A</a:t>
            </a:r>
            <a:endParaRPr lang="zh-CN" altLang="en-US" dirty="0"/>
          </a:p>
        </p:txBody>
      </p:sp>
      <p:sp>
        <p:nvSpPr>
          <p:cNvPr id="163" name="椭圆 162"/>
          <p:cNvSpPr/>
          <p:nvPr/>
        </p:nvSpPr>
        <p:spPr bwMode="auto">
          <a:xfrm>
            <a:off x="5357818" y="4214818"/>
            <a:ext cx="3286148" cy="2000264"/>
          </a:xfrm>
          <a:prstGeom prst="ellipse">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200" b="0" i="0" u="none" strike="noStrike" cap="none" normalizeH="0" baseline="0" dirty="0">
              <a:ln>
                <a:noFill/>
              </a:ln>
              <a:solidFill>
                <a:schemeClr val="tx1"/>
              </a:solidFill>
              <a:latin typeface="Times New Roman" pitchFamily="18" charset="0"/>
              <a:ea typeface="宋体" charset="-122"/>
            </a:endParaRPr>
          </a:p>
        </p:txBody>
      </p:sp>
      <p:sp>
        <p:nvSpPr>
          <p:cNvPr id="164" name="TextBox 163"/>
          <p:cNvSpPr txBox="1"/>
          <p:nvPr/>
        </p:nvSpPr>
        <p:spPr>
          <a:xfrm>
            <a:off x="6072198" y="4643446"/>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A</a:t>
            </a:r>
            <a:endParaRPr lang="zh-CN" altLang="en-US" sz="2000" b="1" dirty="0">
              <a:latin typeface="Times New Roman" pitchFamily="18" charset="0"/>
              <a:cs typeface="Times New Roman" pitchFamily="18" charset="0"/>
            </a:endParaRPr>
          </a:p>
        </p:txBody>
      </p:sp>
      <p:sp>
        <p:nvSpPr>
          <p:cNvPr id="166" name="TextBox 165"/>
          <p:cNvSpPr txBox="1"/>
          <p:nvPr/>
        </p:nvSpPr>
        <p:spPr>
          <a:xfrm>
            <a:off x="6500826" y="4643446"/>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B</a:t>
            </a:r>
            <a:endParaRPr lang="zh-CN" altLang="en-US" sz="2000" b="1" dirty="0">
              <a:latin typeface="Times New Roman" pitchFamily="18" charset="0"/>
              <a:cs typeface="Times New Roman" pitchFamily="18" charset="0"/>
            </a:endParaRPr>
          </a:p>
        </p:txBody>
      </p:sp>
      <p:sp>
        <p:nvSpPr>
          <p:cNvPr id="167" name="TextBox 166"/>
          <p:cNvSpPr txBox="1"/>
          <p:nvPr/>
        </p:nvSpPr>
        <p:spPr>
          <a:xfrm>
            <a:off x="6858016" y="4643446"/>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C</a:t>
            </a:r>
            <a:endParaRPr lang="zh-CN" altLang="en-US" sz="2000" b="1" dirty="0">
              <a:latin typeface="Times New Roman" pitchFamily="18" charset="0"/>
              <a:cs typeface="Times New Roman" pitchFamily="18" charset="0"/>
            </a:endParaRPr>
          </a:p>
        </p:txBody>
      </p:sp>
      <p:sp>
        <p:nvSpPr>
          <p:cNvPr id="168" name="TextBox 167"/>
          <p:cNvSpPr txBox="1"/>
          <p:nvPr/>
        </p:nvSpPr>
        <p:spPr>
          <a:xfrm>
            <a:off x="7286644" y="4643446"/>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D</a:t>
            </a:r>
            <a:endParaRPr lang="zh-CN" altLang="en-US" sz="2000" b="1" dirty="0">
              <a:latin typeface="Times New Roman" pitchFamily="18" charset="0"/>
              <a:cs typeface="Times New Roman" pitchFamily="18" charset="0"/>
            </a:endParaRPr>
          </a:p>
        </p:txBody>
      </p:sp>
      <p:sp>
        <p:nvSpPr>
          <p:cNvPr id="169" name="TextBox 168"/>
          <p:cNvSpPr txBox="1"/>
          <p:nvPr/>
        </p:nvSpPr>
        <p:spPr>
          <a:xfrm>
            <a:off x="7715272" y="4643446"/>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E</a:t>
            </a:r>
            <a:endParaRPr lang="zh-CN" altLang="en-US" sz="2000" b="1" dirty="0">
              <a:latin typeface="Times New Roman" pitchFamily="18" charset="0"/>
              <a:cs typeface="Times New Roman" pitchFamily="18" charset="0"/>
            </a:endParaRPr>
          </a:p>
        </p:txBody>
      </p:sp>
      <p:sp>
        <p:nvSpPr>
          <p:cNvPr id="170" name="TextBox 169"/>
          <p:cNvSpPr txBox="1"/>
          <p:nvPr/>
        </p:nvSpPr>
        <p:spPr>
          <a:xfrm>
            <a:off x="6000760" y="5143512"/>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F</a:t>
            </a:r>
            <a:endParaRPr lang="zh-CN" altLang="en-US" sz="2000" b="1" dirty="0">
              <a:latin typeface="Times New Roman" pitchFamily="18" charset="0"/>
              <a:cs typeface="Times New Roman" pitchFamily="18" charset="0"/>
            </a:endParaRPr>
          </a:p>
        </p:txBody>
      </p:sp>
      <p:sp>
        <p:nvSpPr>
          <p:cNvPr id="171" name="TextBox 170"/>
          <p:cNvSpPr txBox="1"/>
          <p:nvPr/>
        </p:nvSpPr>
        <p:spPr>
          <a:xfrm>
            <a:off x="6357950" y="5143512"/>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G</a:t>
            </a:r>
            <a:endParaRPr lang="zh-CN" altLang="en-US" sz="2000" b="1" dirty="0">
              <a:latin typeface="Times New Roman" pitchFamily="18" charset="0"/>
              <a:cs typeface="Times New Roman" pitchFamily="18" charset="0"/>
            </a:endParaRPr>
          </a:p>
        </p:txBody>
      </p:sp>
      <p:sp>
        <p:nvSpPr>
          <p:cNvPr id="172" name="TextBox 171"/>
          <p:cNvSpPr txBox="1"/>
          <p:nvPr/>
        </p:nvSpPr>
        <p:spPr>
          <a:xfrm>
            <a:off x="6858016" y="5143512"/>
            <a:ext cx="357190" cy="400110"/>
          </a:xfrm>
          <a:prstGeom prst="rect">
            <a:avLst/>
          </a:prstGeom>
          <a:solidFill>
            <a:schemeClr val="accent6">
              <a:lumMod val="40000"/>
              <a:lumOff val="60000"/>
            </a:schemeClr>
          </a:solidFill>
        </p:spPr>
        <p:txBody>
          <a:bodyPr wrap="square" rtlCol="0">
            <a:spAutoFit/>
          </a:bodyPr>
          <a:lstStyle/>
          <a:p>
            <a:r>
              <a:rPr lang="en-US" altLang="zh-CN" sz="2000" b="1" dirty="0">
                <a:latin typeface="Times New Roman" pitchFamily="18" charset="0"/>
                <a:cs typeface="Times New Roman" pitchFamily="18" charset="0"/>
              </a:rPr>
              <a:t>H</a:t>
            </a:r>
            <a:endParaRPr lang="zh-CN" altLang="en-US" sz="2000" b="1" dirty="0">
              <a:latin typeface="Times New Roman" pitchFamily="18" charset="0"/>
              <a:cs typeface="Times New Roman" pitchFamily="18" charset="0"/>
            </a:endParaRPr>
          </a:p>
        </p:txBody>
      </p:sp>
      <p:sp>
        <p:nvSpPr>
          <p:cNvPr id="173" name="TextBox 172"/>
          <p:cNvSpPr txBox="1"/>
          <p:nvPr/>
        </p:nvSpPr>
        <p:spPr>
          <a:xfrm>
            <a:off x="6572264" y="5715016"/>
            <a:ext cx="954107" cy="400110"/>
          </a:xfrm>
          <a:prstGeom prst="rect">
            <a:avLst/>
          </a:prstGeom>
          <a:noFill/>
        </p:spPr>
        <p:txBody>
          <a:bodyPr wrap="none" rtlCol="0">
            <a:spAutoFit/>
          </a:bodyPr>
          <a:lstStyle/>
          <a:p>
            <a:r>
              <a:rPr lang="zh-CN" altLang="en-US" sz="2000" b="1" dirty="0"/>
              <a:t>最小堆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wipe(down)">
                                      <p:cBhvr>
                                        <p:cTn id="10" dur="500"/>
                                        <p:tgtEl>
                                          <p:spTgt spid="16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grpId="2" nodeType="clickEffect">
                                  <p:stCondLst>
                                    <p:cond delay="0"/>
                                  </p:stCondLst>
                                  <p:childTnLst>
                                    <p:animMotion origin="layout" path="M 3.05556E-6 0 L -0.00243 -0.19583 " pathEditMode="relative" rAng="0" ptsTypes="AA">
                                      <p:cBhvr>
                                        <p:cTn id="18" dur="500" fill="hold"/>
                                        <p:tgtEl>
                                          <p:spTgt spid="164"/>
                                        </p:tgtEl>
                                        <p:attrNameLst>
                                          <p:attrName>ppt_x</p:attrName>
                                          <p:attrName>ppt_y</p:attrName>
                                        </p:attrNameLst>
                                      </p:cBhvr>
                                      <p:rCtr x="-100" y="-980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22" presetClass="entr" presetSubtype="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4678"/>
                                        </p:tgtEl>
                                        <p:attrNameLst>
                                          <p:attrName>style.visibility</p:attrName>
                                        </p:attrNameLst>
                                      </p:cBhvr>
                                      <p:to>
                                        <p:strVal val="visible"/>
                                      </p:to>
                                    </p:set>
                                    <p:animEffect transition="in" filter="wipe(up)">
                                      <p:cBhvr>
                                        <p:cTn id="32" dur="500"/>
                                        <p:tgtEl>
                                          <p:spTgt spid="74467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44679"/>
                                        </p:tgtEl>
                                        <p:attrNameLst>
                                          <p:attrName>style.visibility</p:attrName>
                                        </p:attrNameLst>
                                      </p:cBhvr>
                                      <p:to>
                                        <p:strVal val="visible"/>
                                      </p:to>
                                    </p:set>
                                    <p:animEffect transition="in" filter="wipe(up)">
                                      <p:cBhvr>
                                        <p:cTn id="35" dur="500"/>
                                        <p:tgtEl>
                                          <p:spTgt spid="74467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44680"/>
                                        </p:tgtEl>
                                        <p:attrNameLst>
                                          <p:attrName>style.visibility</p:attrName>
                                        </p:attrNameLst>
                                      </p:cBhvr>
                                      <p:to>
                                        <p:strVal val="visible"/>
                                      </p:to>
                                    </p:set>
                                    <p:animEffect transition="in" filter="wipe(up)">
                                      <p:cBhvr>
                                        <p:cTn id="38" dur="500"/>
                                        <p:tgtEl>
                                          <p:spTgt spid="74468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744681"/>
                                        </p:tgtEl>
                                        <p:attrNameLst>
                                          <p:attrName>style.visibility</p:attrName>
                                        </p:attrNameLst>
                                      </p:cBhvr>
                                      <p:to>
                                        <p:strVal val="visible"/>
                                      </p:to>
                                    </p:set>
                                    <p:animEffect transition="in" filter="wipe(up)">
                                      <p:cBhvr>
                                        <p:cTn id="41" dur="500"/>
                                        <p:tgtEl>
                                          <p:spTgt spid="744681"/>
                                        </p:tgtEl>
                                      </p:cBhvr>
                                    </p:animEffect>
                                  </p:childTnLst>
                                </p:cTn>
                              </p:par>
                              <p:par>
                                <p:cTn id="42" presetID="22" presetClass="entr" presetSubtype="1"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744698"/>
                                        </p:tgtEl>
                                        <p:attrNameLst>
                                          <p:attrName>style.visibility</p:attrName>
                                        </p:attrNameLst>
                                      </p:cBhvr>
                                      <p:to>
                                        <p:strVal val="visible"/>
                                      </p:to>
                                    </p:set>
                                    <p:animEffect transition="in" filter="wipe(up)">
                                      <p:cBhvr>
                                        <p:cTn id="47" dur="500"/>
                                        <p:tgtEl>
                                          <p:spTgt spid="74469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44699"/>
                                        </p:tgtEl>
                                        <p:attrNameLst>
                                          <p:attrName>style.visibility</p:attrName>
                                        </p:attrNameLst>
                                      </p:cBhvr>
                                      <p:to>
                                        <p:strVal val="visible"/>
                                      </p:to>
                                    </p:set>
                                    <p:animEffect transition="in" filter="wipe(up)">
                                      <p:cBhvr>
                                        <p:cTn id="50" dur="500"/>
                                        <p:tgtEl>
                                          <p:spTgt spid="74469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44700"/>
                                        </p:tgtEl>
                                        <p:attrNameLst>
                                          <p:attrName>style.visibility</p:attrName>
                                        </p:attrNameLst>
                                      </p:cBhvr>
                                      <p:to>
                                        <p:strVal val="visible"/>
                                      </p:to>
                                    </p:set>
                                    <p:animEffect transition="in" filter="wipe(up)">
                                      <p:cBhvr>
                                        <p:cTn id="53" dur="500"/>
                                        <p:tgtEl>
                                          <p:spTgt spid="74470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744701"/>
                                        </p:tgtEl>
                                        <p:attrNameLst>
                                          <p:attrName>style.visibility</p:attrName>
                                        </p:attrNameLst>
                                      </p:cBhvr>
                                      <p:to>
                                        <p:strVal val="visible"/>
                                      </p:to>
                                    </p:set>
                                    <p:animEffect transition="in" filter="wipe(up)">
                                      <p:cBhvr>
                                        <p:cTn id="56" dur="500"/>
                                        <p:tgtEl>
                                          <p:spTgt spid="74470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6"/>
                                        </p:tgtEl>
                                        <p:attrNameLst>
                                          <p:attrName>style.visibility</p:attrName>
                                        </p:attrNameLst>
                                      </p:cBhvr>
                                      <p:to>
                                        <p:strVal val="visible"/>
                                      </p:to>
                                    </p:set>
                                    <p:anim calcmode="lin" valueType="num">
                                      <p:cBhvr additive="base">
                                        <p:cTn id="61" dur="500" fill="hold"/>
                                        <p:tgtEl>
                                          <p:spTgt spid="166"/>
                                        </p:tgtEl>
                                        <p:attrNameLst>
                                          <p:attrName>ppt_x</p:attrName>
                                        </p:attrNameLst>
                                      </p:cBhvr>
                                      <p:tavLst>
                                        <p:tav tm="0">
                                          <p:val>
                                            <p:strVal val="#ppt_x"/>
                                          </p:val>
                                        </p:tav>
                                        <p:tav tm="100000">
                                          <p:val>
                                            <p:strVal val="#ppt_x"/>
                                          </p:val>
                                        </p:tav>
                                      </p:tavLst>
                                    </p:anim>
                                    <p:anim calcmode="lin" valueType="num">
                                      <p:cBhvr additive="base">
                                        <p:cTn id="62" dur="500" fill="hold"/>
                                        <p:tgtEl>
                                          <p:spTgt spid="16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7"/>
                                        </p:tgtEl>
                                        <p:attrNameLst>
                                          <p:attrName>style.visibility</p:attrName>
                                        </p:attrNameLst>
                                      </p:cBhvr>
                                      <p:to>
                                        <p:strVal val="visible"/>
                                      </p:to>
                                    </p:set>
                                    <p:anim calcmode="lin" valueType="num">
                                      <p:cBhvr additive="base">
                                        <p:cTn id="65" dur="500" fill="hold"/>
                                        <p:tgtEl>
                                          <p:spTgt spid="167"/>
                                        </p:tgtEl>
                                        <p:attrNameLst>
                                          <p:attrName>ppt_x</p:attrName>
                                        </p:attrNameLst>
                                      </p:cBhvr>
                                      <p:tavLst>
                                        <p:tav tm="0">
                                          <p:val>
                                            <p:strVal val="#ppt_x"/>
                                          </p:val>
                                        </p:tav>
                                        <p:tav tm="100000">
                                          <p:val>
                                            <p:strVal val="#ppt_x"/>
                                          </p:val>
                                        </p:tav>
                                      </p:tavLst>
                                    </p:anim>
                                    <p:anim calcmode="lin" valueType="num">
                                      <p:cBhvr additive="base">
                                        <p:cTn id="66" dur="500" fill="hold"/>
                                        <p:tgtEl>
                                          <p:spTgt spid="16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68"/>
                                        </p:tgtEl>
                                        <p:attrNameLst>
                                          <p:attrName>style.visibility</p:attrName>
                                        </p:attrNameLst>
                                      </p:cBhvr>
                                      <p:to>
                                        <p:strVal val="visible"/>
                                      </p:to>
                                    </p:set>
                                    <p:anim calcmode="lin" valueType="num">
                                      <p:cBhvr additive="base">
                                        <p:cTn id="69" dur="500" fill="hold"/>
                                        <p:tgtEl>
                                          <p:spTgt spid="168"/>
                                        </p:tgtEl>
                                        <p:attrNameLst>
                                          <p:attrName>ppt_x</p:attrName>
                                        </p:attrNameLst>
                                      </p:cBhvr>
                                      <p:tavLst>
                                        <p:tav tm="0">
                                          <p:val>
                                            <p:strVal val="#ppt_x"/>
                                          </p:val>
                                        </p:tav>
                                        <p:tav tm="100000">
                                          <p:val>
                                            <p:strVal val="#ppt_x"/>
                                          </p:val>
                                        </p:tav>
                                      </p:tavLst>
                                    </p:anim>
                                    <p:anim calcmode="lin" valueType="num">
                                      <p:cBhvr additive="base">
                                        <p:cTn id="70" dur="500" fill="hold"/>
                                        <p:tgtEl>
                                          <p:spTgt spid="16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69"/>
                                        </p:tgtEl>
                                        <p:attrNameLst>
                                          <p:attrName>style.visibility</p:attrName>
                                        </p:attrNameLst>
                                      </p:cBhvr>
                                      <p:to>
                                        <p:strVal val="visible"/>
                                      </p:to>
                                    </p:set>
                                    <p:anim calcmode="lin" valueType="num">
                                      <p:cBhvr additive="base">
                                        <p:cTn id="73" dur="500" fill="hold"/>
                                        <p:tgtEl>
                                          <p:spTgt spid="169"/>
                                        </p:tgtEl>
                                        <p:attrNameLst>
                                          <p:attrName>ppt_x</p:attrName>
                                        </p:attrNameLst>
                                      </p:cBhvr>
                                      <p:tavLst>
                                        <p:tav tm="0">
                                          <p:val>
                                            <p:strVal val="#ppt_x"/>
                                          </p:val>
                                        </p:tav>
                                        <p:tav tm="100000">
                                          <p:val>
                                            <p:strVal val="#ppt_x"/>
                                          </p:val>
                                        </p:tav>
                                      </p:tavLst>
                                    </p:anim>
                                    <p:anim calcmode="lin" valueType="num">
                                      <p:cBhvr additive="base">
                                        <p:cTn id="74"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64" presetClass="path" presetSubtype="0" accel="50000" decel="50000" fill="hold" grpId="1" nodeType="clickEffect">
                                  <p:stCondLst>
                                    <p:cond delay="0"/>
                                  </p:stCondLst>
                                  <p:childTnLst>
                                    <p:animMotion origin="layout" path="M -1.94444E-6 0 L -0.00208 -0.19583 " pathEditMode="relative" rAng="0" ptsTypes="AA">
                                      <p:cBhvr>
                                        <p:cTn id="78" dur="500" fill="hold"/>
                                        <p:tgtEl>
                                          <p:spTgt spid="166"/>
                                        </p:tgtEl>
                                        <p:attrNameLst>
                                          <p:attrName>ppt_x</p:attrName>
                                          <p:attrName>ppt_y</p:attrName>
                                        </p:attrNameLst>
                                      </p:cBhvr>
                                      <p:rCtr x="-100" y="-9800"/>
                                    </p:animMotion>
                                  </p:childTnLst>
                                </p:cTn>
                              </p:par>
                              <p:par>
                                <p:cTn id="79" presetID="1" presetClass="exit" presetSubtype="0" fill="hold" grpId="3" nodeType="withEffect">
                                  <p:stCondLst>
                                    <p:cond delay="0"/>
                                  </p:stCondLst>
                                  <p:childTnLst>
                                    <p:set>
                                      <p:cBhvr>
                                        <p:cTn id="80" dur="1" fill="hold">
                                          <p:stCondLst>
                                            <p:cond delay="0"/>
                                          </p:stCondLst>
                                        </p:cTn>
                                        <p:tgtEl>
                                          <p:spTgt spid="16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wipe(up)">
                                      <p:cBhvr>
                                        <p:cTn id="85" dur="500"/>
                                        <p:tgtEl>
                                          <p:spTgt spid="4"/>
                                        </p:tgtEl>
                                      </p:cBhvr>
                                    </p:animEffect>
                                  </p:childTnLst>
                                </p:cTn>
                              </p:par>
                              <p:par>
                                <p:cTn id="86" presetID="22" presetClass="entr" presetSubtype="1" fill="hold" nodeType="with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up)">
                                      <p:cBhvr>
                                        <p:cTn id="88" dur="500"/>
                                        <p:tgtEl>
                                          <p:spTgt spid="5"/>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744683"/>
                                        </p:tgtEl>
                                        <p:attrNameLst>
                                          <p:attrName>style.visibility</p:attrName>
                                        </p:attrNameLst>
                                      </p:cBhvr>
                                      <p:to>
                                        <p:strVal val="visible"/>
                                      </p:to>
                                    </p:set>
                                    <p:animEffect transition="in" filter="wipe(up)">
                                      <p:cBhvr>
                                        <p:cTn id="91" dur="500"/>
                                        <p:tgtEl>
                                          <p:spTgt spid="744683"/>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744684"/>
                                        </p:tgtEl>
                                        <p:attrNameLst>
                                          <p:attrName>style.visibility</p:attrName>
                                        </p:attrNameLst>
                                      </p:cBhvr>
                                      <p:to>
                                        <p:strVal val="visible"/>
                                      </p:to>
                                    </p:set>
                                    <p:animEffect transition="in" filter="wipe(up)">
                                      <p:cBhvr>
                                        <p:cTn id="94" dur="500"/>
                                        <p:tgtEl>
                                          <p:spTgt spid="744684"/>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744702"/>
                                        </p:tgtEl>
                                        <p:attrNameLst>
                                          <p:attrName>style.visibility</p:attrName>
                                        </p:attrNameLst>
                                      </p:cBhvr>
                                      <p:to>
                                        <p:strVal val="visible"/>
                                      </p:to>
                                    </p:set>
                                    <p:animEffect transition="in" filter="wipe(up)">
                                      <p:cBhvr>
                                        <p:cTn id="97" dur="500"/>
                                        <p:tgtEl>
                                          <p:spTgt spid="74470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744703"/>
                                        </p:tgtEl>
                                        <p:attrNameLst>
                                          <p:attrName>style.visibility</p:attrName>
                                        </p:attrNameLst>
                                      </p:cBhvr>
                                      <p:to>
                                        <p:strVal val="visible"/>
                                      </p:to>
                                    </p:set>
                                    <p:animEffect transition="in" filter="wipe(up)">
                                      <p:cBhvr>
                                        <p:cTn id="100" dur="500"/>
                                        <p:tgtEl>
                                          <p:spTgt spid="744703"/>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70"/>
                                        </p:tgtEl>
                                        <p:attrNameLst>
                                          <p:attrName>style.visibility</p:attrName>
                                        </p:attrNameLst>
                                      </p:cBhvr>
                                      <p:to>
                                        <p:strVal val="visible"/>
                                      </p:to>
                                    </p:set>
                                    <p:anim calcmode="lin" valueType="num">
                                      <p:cBhvr additive="base">
                                        <p:cTn id="105" dur="500" fill="hold"/>
                                        <p:tgtEl>
                                          <p:spTgt spid="170"/>
                                        </p:tgtEl>
                                        <p:attrNameLst>
                                          <p:attrName>ppt_x</p:attrName>
                                        </p:attrNameLst>
                                      </p:cBhvr>
                                      <p:tavLst>
                                        <p:tav tm="0">
                                          <p:val>
                                            <p:strVal val="#ppt_x"/>
                                          </p:val>
                                        </p:tav>
                                        <p:tav tm="100000">
                                          <p:val>
                                            <p:strVal val="#ppt_x"/>
                                          </p:val>
                                        </p:tav>
                                      </p:tavLst>
                                    </p:anim>
                                    <p:anim calcmode="lin" valueType="num">
                                      <p:cBhvr additive="base">
                                        <p:cTn id="106" dur="500" fill="hold"/>
                                        <p:tgtEl>
                                          <p:spTgt spid="17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71"/>
                                        </p:tgtEl>
                                        <p:attrNameLst>
                                          <p:attrName>style.visibility</p:attrName>
                                        </p:attrNameLst>
                                      </p:cBhvr>
                                      <p:to>
                                        <p:strVal val="visible"/>
                                      </p:to>
                                    </p:set>
                                    <p:anim calcmode="lin" valueType="num">
                                      <p:cBhvr additive="base">
                                        <p:cTn id="109" dur="500" fill="hold"/>
                                        <p:tgtEl>
                                          <p:spTgt spid="171"/>
                                        </p:tgtEl>
                                        <p:attrNameLst>
                                          <p:attrName>ppt_x</p:attrName>
                                        </p:attrNameLst>
                                      </p:cBhvr>
                                      <p:tavLst>
                                        <p:tav tm="0">
                                          <p:val>
                                            <p:strVal val="#ppt_x"/>
                                          </p:val>
                                        </p:tav>
                                        <p:tav tm="100000">
                                          <p:val>
                                            <p:strVal val="#ppt_x"/>
                                          </p:val>
                                        </p:tav>
                                      </p:tavLst>
                                    </p:anim>
                                    <p:anim calcmode="lin" valueType="num">
                                      <p:cBhvr additive="base">
                                        <p:cTn id="110" dur="500" fill="hold"/>
                                        <p:tgtEl>
                                          <p:spTgt spid="17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64" presetClass="path" presetSubtype="0" accel="50000" decel="50000" fill="hold" grpId="1" nodeType="clickEffect">
                                  <p:stCondLst>
                                    <p:cond delay="0"/>
                                  </p:stCondLst>
                                  <p:childTnLst>
                                    <p:animMotion origin="layout" path="M -4.44444E-6 3.33333E-6 L -0.00243 -0.25811 " pathEditMode="relative" rAng="0" ptsTypes="AA">
                                      <p:cBhvr>
                                        <p:cTn id="114" dur="500" fill="hold"/>
                                        <p:tgtEl>
                                          <p:spTgt spid="170"/>
                                        </p:tgtEl>
                                        <p:attrNameLst>
                                          <p:attrName>ppt_x</p:attrName>
                                          <p:attrName>ppt_y</p:attrName>
                                        </p:attrNameLst>
                                      </p:cBhvr>
                                      <p:rCtr x="-100" y="-12900"/>
                                    </p:animMotion>
                                  </p:childTnLst>
                                </p:cTn>
                              </p:par>
                              <p:par>
                                <p:cTn id="115" presetID="1" presetClass="exit" presetSubtype="0" fill="hold" grpId="2" nodeType="withEffect">
                                  <p:stCondLst>
                                    <p:cond delay="0"/>
                                  </p:stCondLst>
                                  <p:childTnLst>
                                    <p:set>
                                      <p:cBhvr>
                                        <p:cTn id="116" dur="1" fill="hold">
                                          <p:stCondLst>
                                            <p:cond delay="0"/>
                                          </p:stCondLst>
                                        </p:cTn>
                                        <p:tgtEl>
                                          <p:spTgt spid="16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up)">
                                      <p:cBhvr>
                                        <p:cTn id="121" dur="500"/>
                                        <p:tgtEl>
                                          <p:spTgt spid="6"/>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744685"/>
                                        </p:tgtEl>
                                        <p:attrNameLst>
                                          <p:attrName>style.visibility</p:attrName>
                                        </p:attrNameLst>
                                      </p:cBhvr>
                                      <p:to>
                                        <p:strVal val="visible"/>
                                      </p:to>
                                    </p:set>
                                    <p:animEffect transition="in" filter="wipe(up)">
                                      <p:cBhvr>
                                        <p:cTn id="124" dur="500"/>
                                        <p:tgtEl>
                                          <p:spTgt spid="744685"/>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744704"/>
                                        </p:tgtEl>
                                        <p:attrNameLst>
                                          <p:attrName>style.visibility</p:attrName>
                                        </p:attrNameLst>
                                      </p:cBhvr>
                                      <p:to>
                                        <p:strVal val="visible"/>
                                      </p:to>
                                    </p:set>
                                    <p:animEffect transition="in" filter="wipe(up)">
                                      <p:cBhvr>
                                        <p:cTn id="127" dur="500"/>
                                        <p:tgtEl>
                                          <p:spTgt spid="744704"/>
                                        </p:tgtEl>
                                      </p:cBhvr>
                                    </p:animEffec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1" nodeType="clickEffect">
                                  <p:stCondLst>
                                    <p:cond delay="0"/>
                                  </p:stCondLst>
                                  <p:childTnLst>
                                    <p:set>
                                      <p:cBhvr>
                                        <p:cTn id="131" dur="1" fill="hold">
                                          <p:stCondLst>
                                            <p:cond delay="0"/>
                                          </p:stCondLst>
                                        </p:cTn>
                                        <p:tgtEl>
                                          <p:spTgt spid="172"/>
                                        </p:tgtEl>
                                        <p:attrNameLst>
                                          <p:attrName>style.visibility</p:attrName>
                                        </p:attrNameLst>
                                      </p:cBhvr>
                                      <p:to>
                                        <p:strVal val="visible"/>
                                      </p:to>
                                    </p:set>
                                    <p:anim calcmode="lin" valueType="num">
                                      <p:cBhvr additive="base">
                                        <p:cTn id="132" dur="500" fill="hold"/>
                                        <p:tgtEl>
                                          <p:spTgt spid="172"/>
                                        </p:tgtEl>
                                        <p:attrNameLst>
                                          <p:attrName>ppt_x</p:attrName>
                                        </p:attrNameLst>
                                      </p:cBhvr>
                                      <p:tavLst>
                                        <p:tav tm="0">
                                          <p:val>
                                            <p:strVal val="#ppt_x"/>
                                          </p:val>
                                        </p:tav>
                                        <p:tav tm="100000">
                                          <p:val>
                                            <p:strVal val="#ppt_x"/>
                                          </p:val>
                                        </p:tav>
                                      </p:tavLst>
                                    </p:anim>
                                    <p:anim calcmode="lin" valueType="num">
                                      <p:cBhvr additive="base">
                                        <p:cTn id="133"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64" presetClass="path" presetSubtype="0" accel="50000" decel="50000" fill="hold" grpId="2" nodeType="clickEffect">
                                  <p:stCondLst>
                                    <p:cond delay="0"/>
                                  </p:stCondLst>
                                  <p:childTnLst>
                                    <p:animMotion origin="layout" path="M -4.44444E-6 3.33333E-6 L -0.00173 -0.26875 " pathEditMode="relative" rAng="0" ptsTypes="AA">
                                      <p:cBhvr>
                                        <p:cTn id="137" dur="500" fill="hold"/>
                                        <p:tgtEl>
                                          <p:spTgt spid="172"/>
                                        </p:tgtEl>
                                        <p:attrNameLst>
                                          <p:attrName>ppt_x</p:attrName>
                                          <p:attrName>ppt_y</p:attrName>
                                        </p:attrNameLst>
                                      </p:cBhvr>
                                      <p:rCtr x="-100" y="-13400"/>
                                    </p:animMotion>
                                  </p:childTnLst>
                                </p:cTn>
                              </p:par>
                              <p:par>
                                <p:cTn id="138" presetID="1" presetClass="exit" presetSubtype="0" fill="hold" grpId="2" nodeType="withEffect">
                                  <p:stCondLst>
                                    <p:cond delay="0"/>
                                  </p:stCondLst>
                                  <p:childTnLst>
                                    <p:set>
                                      <p:cBhvr>
                                        <p:cTn id="139" dur="1" fill="hold">
                                          <p:stCondLst>
                                            <p:cond delay="0"/>
                                          </p:stCondLst>
                                        </p:cTn>
                                        <p:tgtEl>
                                          <p:spTgt spid="17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wipe(up)">
                                      <p:cBhvr>
                                        <p:cTn id="144" dur="500"/>
                                        <p:tgtEl>
                                          <p:spTgt spid="7"/>
                                        </p:tgtEl>
                                      </p:cBhvr>
                                    </p:animEffect>
                                  </p:childTnLst>
                                </p:cTn>
                              </p:par>
                              <p:par>
                                <p:cTn id="145" presetID="22" presetClass="entr" presetSubtype="1" fill="hold" nodeType="with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wipe(up)">
                                      <p:cBhvr>
                                        <p:cTn id="147" dur="500"/>
                                        <p:tgtEl>
                                          <p:spTgt spid="8"/>
                                        </p:tgtEl>
                                      </p:cBhvr>
                                    </p:animEffect>
                                  </p:childTnLst>
                                </p:cTn>
                              </p:par>
                              <p:par>
                                <p:cTn id="148" presetID="22" presetClass="entr" presetSubtype="1" fill="hold" grpId="0" nodeType="withEffect">
                                  <p:stCondLst>
                                    <p:cond delay="0"/>
                                  </p:stCondLst>
                                  <p:childTnLst>
                                    <p:set>
                                      <p:cBhvr>
                                        <p:cTn id="149" dur="1" fill="hold">
                                          <p:stCondLst>
                                            <p:cond delay="0"/>
                                          </p:stCondLst>
                                        </p:cTn>
                                        <p:tgtEl>
                                          <p:spTgt spid="744686"/>
                                        </p:tgtEl>
                                        <p:attrNameLst>
                                          <p:attrName>style.visibility</p:attrName>
                                        </p:attrNameLst>
                                      </p:cBhvr>
                                      <p:to>
                                        <p:strVal val="visible"/>
                                      </p:to>
                                    </p:set>
                                    <p:animEffect transition="in" filter="wipe(up)">
                                      <p:cBhvr>
                                        <p:cTn id="150" dur="500"/>
                                        <p:tgtEl>
                                          <p:spTgt spid="744686"/>
                                        </p:tgtEl>
                                      </p:cBhvr>
                                    </p:animEffect>
                                  </p:childTnLst>
                                </p:cTn>
                              </p:par>
                              <p:par>
                                <p:cTn id="151" presetID="22" presetClass="entr" presetSubtype="1" fill="hold" grpId="0" nodeType="withEffect">
                                  <p:stCondLst>
                                    <p:cond delay="0"/>
                                  </p:stCondLst>
                                  <p:childTnLst>
                                    <p:set>
                                      <p:cBhvr>
                                        <p:cTn id="152" dur="1" fill="hold">
                                          <p:stCondLst>
                                            <p:cond delay="0"/>
                                          </p:stCondLst>
                                        </p:cTn>
                                        <p:tgtEl>
                                          <p:spTgt spid="744687"/>
                                        </p:tgtEl>
                                        <p:attrNameLst>
                                          <p:attrName>style.visibility</p:attrName>
                                        </p:attrNameLst>
                                      </p:cBhvr>
                                      <p:to>
                                        <p:strVal val="visible"/>
                                      </p:to>
                                    </p:set>
                                    <p:animEffect transition="in" filter="wipe(up)">
                                      <p:cBhvr>
                                        <p:cTn id="153" dur="500"/>
                                        <p:tgtEl>
                                          <p:spTgt spid="744687"/>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744705"/>
                                        </p:tgtEl>
                                        <p:attrNameLst>
                                          <p:attrName>style.visibility</p:attrName>
                                        </p:attrNameLst>
                                      </p:cBhvr>
                                      <p:to>
                                        <p:strVal val="visible"/>
                                      </p:to>
                                    </p:set>
                                    <p:animEffect transition="in" filter="wipe(up)">
                                      <p:cBhvr>
                                        <p:cTn id="156" dur="500"/>
                                        <p:tgtEl>
                                          <p:spTgt spid="744705"/>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744706"/>
                                        </p:tgtEl>
                                        <p:attrNameLst>
                                          <p:attrName>style.visibility</p:attrName>
                                        </p:attrNameLst>
                                      </p:cBhvr>
                                      <p:to>
                                        <p:strVal val="visible"/>
                                      </p:to>
                                    </p:set>
                                    <p:animEffect transition="in" filter="wipe(up)">
                                      <p:cBhvr>
                                        <p:cTn id="159" dur="500"/>
                                        <p:tgtEl>
                                          <p:spTgt spid="744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678" grpId="0" animBg="1"/>
      <p:bldP spid="744679" grpId="0" animBg="1"/>
      <p:bldP spid="744680" grpId="0" animBg="1"/>
      <p:bldP spid="744681" grpId="0" animBg="1"/>
      <p:bldP spid="744683" grpId="0" animBg="1"/>
      <p:bldP spid="744684" grpId="0" animBg="1"/>
      <p:bldP spid="744685" grpId="0" animBg="1"/>
      <p:bldP spid="744686" grpId="0" animBg="1"/>
      <p:bldP spid="744687" grpId="0" animBg="1"/>
      <p:bldP spid="744698" grpId="0"/>
      <p:bldP spid="744699" grpId="0"/>
      <p:bldP spid="744700" grpId="0"/>
      <p:bldP spid="744701" grpId="0"/>
      <p:bldP spid="744702" grpId="0"/>
      <p:bldP spid="744703" grpId="0"/>
      <p:bldP spid="744704" grpId="0"/>
      <p:bldP spid="744705" grpId="0"/>
      <p:bldP spid="744706" grpId="0"/>
      <p:bldP spid="161" grpId="0"/>
      <p:bldP spid="164" grpId="0" animBg="1"/>
      <p:bldP spid="164" grpId="2" animBg="1"/>
      <p:bldP spid="164" grpId="3" animBg="1"/>
      <p:bldP spid="166" grpId="0" animBg="1"/>
      <p:bldP spid="166" grpId="1" animBg="1"/>
      <p:bldP spid="166" grpId="2" animBg="1"/>
      <p:bldP spid="167" grpId="0" animBg="1"/>
      <p:bldP spid="168" grpId="0" animBg="1"/>
      <p:bldP spid="169" grpId="0" animBg="1"/>
      <p:bldP spid="170" grpId="0" animBg="1"/>
      <p:bldP spid="170" grpId="1" animBg="1"/>
      <p:bldP spid="170" grpId="2" animBg="1"/>
      <p:bldP spid="171" grpId="0" animBg="1"/>
      <p:bldP spid="172" grpId="1" animBg="1"/>
      <p:bldP spid="172"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分支限界法基础</a:t>
            </a:r>
          </a:p>
        </p:txBody>
      </p:sp>
      <p:sp>
        <p:nvSpPr>
          <p:cNvPr id="3" name="内容占位符 2"/>
          <p:cNvSpPr>
            <a:spLocks noGrp="1"/>
          </p:cNvSpPr>
          <p:nvPr>
            <p:ph idx="1"/>
          </p:nvPr>
        </p:nvSpPr>
        <p:spPr/>
        <p:txBody>
          <a:bodyPr/>
          <a:lstStyle/>
          <a:p>
            <a:r>
              <a:rPr lang="zh-CN" altLang="en-US" dirty="0"/>
              <a:t>思想</a:t>
            </a:r>
            <a:endParaRPr lang="en-US" altLang="zh-CN" dirty="0"/>
          </a:p>
          <a:p>
            <a:pPr lvl="1"/>
            <a:r>
              <a:rPr lang="zh-CN" altLang="en-US" b="1" dirty="0">
                <a:solidFill>
                  <a:srgbClr val="FF0000"/>
                </a:solidFill>
              </a:rPr>
              <a:t>广度优先</a:t>
            </a:r>
            <a:r>
              <a:rPr lang="zh-CN" altLang="en-US" dirty="0"/>
              <a:t>或者</a:t>
            </a:r>
            <a:r>
              <a:rPr lang="zh-CN" altLang="en-US" b="1" dirty="0">
                <a:solidFill>
                  <a:srgbClr val="FF0000"/>
                </a:solidFill>
              </a:rPr>
              <a:t>优先级优先</a:t>
            </a:r>
            <a:r>
              <a:rPr lang="zh-CN" altLang="en-US" dirty="0"/>
              <a:t>搜索解空间树</a:t>
            </a:r>
            <a:endParaRPr lang="en-US" altLang="zh-CN" dirty="0"/>
          </a:p>
          <a:p>
            <a:r>
              <a:rPr lang="zh-CN" altLang="en-US" dirty="0"/>
              <a:t>实现</a:t>
            </a:r>
            <a:endParaRPr lang="en-US" altLang="zh-CN" dirty="0"/>
          </a:p>
          <a:p>
            <a:pPr lvl="1"/>
            <a:r>
              <a:rPr lang="zh-CN" altLang="en-US" dirty="0"/>
              <a:t>每个节点只有一次机会成为扩展节点</a:t>
            </a:r>
            <a:endParaRPr lang="en-US" altLang="zh-CN" dirty="0"/>
          </a:p>
          <a:p>
            <a:pPr lvl="1"/>
            <a:r>
              <a:rPr lang="zh-CN" altLang="en-US" dirty="0"/>
              <a:t>一旦节点</a:t>
            </a:r>
            <a:r>
              <a:rPr lang="en-US" altLang="zh-CN" i="1" dirty="0"/>
              <a:t>v</a:t>
            </a:r>
            <a:r>
              <a:rPr lang="zh-CN" altLang="en-US" dirty="0"/>
              <a:t>成为扩展节点</a:t>
            </a:r>
            <a:endParaRPr lang="en-US" altLang="zh-CN" dirty="0"/>
          </a:p>
          <a:p>
            <a:pPr lvl="2"/>
            <a:r>
              <a:rPr lang="zh-CN" altLang="en-US" dirty="0"/>
              <a:t>将 </a:t>
            </a:r>
            <a:r>
              <a:rPr lang="en-US" altLang="zh-CN" i="1" dirty="0"/>
              <a:t>v </a:t>
            </a:r>
            <a:r>
              <a:rPr lang="zh-CN" altLang="en-US" dirty="0"/>
              <a:t>的所有孩子加入到队列或者堆中</a:t>
            </a:r>
            <a:endParaRPr lang="en-US" altLang="zh-CN" dirty="0"/>
          </a:p>
          <a:p>
            <a:pPr lvl="2"/>
            <a:r>
              <a:rPr lang="zh-CN" altLang="en-US" dirty="0"/>
              <a:t>接着选取</a:t>
            </a:r>
            <a:r>
              <a:rPr lang="zh-CN" altLang="en-US" b="1" dirty="0">
                <a:solidFill>
                  <a:schemeClr val="accent2"/>
                </a:solidFill>
              </a:rPr>
              <a:t>队列顶</a:t>
            </a:r>
            <a:r>
              <a:rPr lang="zh-CN" altLang="en-US" dirty="0"/>
              <a:t>或</a:t>
            </a:r>
            <a:r>
              <a:rPr lang="zh-CN" altLang="en-US" b="1" dirty="0">
                <a:solidFill>
                  <a:schemeClr val="accent2"/>
                </a:solidFill>
              </a:rPr>
              <a:t>堆顶</a:t>
            </a:r>
            <a:r>
              <a:rPr lang="zh-CN" altLang="en-US" dirty="0"/>
              <a:t>节点作为下一个扩展节点</a:t>
            </a:r>
            <a:endParaRPr lang="en-US" altLang="zh-CN" dirty="0"/>
          </a:p>
          <a:p>
            <a:r>
              <a:rPr lang="zh-CN" altLang="en-US" dirty="0"/>
              <a:t>效率</a:t>
            </a:r>
            <a:endParaRPr lang="en-US" altLang="zh-CN" dirty="0"/>
          </a:p>
          <a:p>
            <a:pPr lvl="1"/>
            <a:r>
              <a:rPr lang="zh-CN" altLang="en-US" dirty="0"/>
              <a:t>耗时比回溯法少</a:t>
            </a:r>
            <a:endParaRPr lang="en-US" altLang="zh-CN" dirty="0"/>
          </a:p>
          <a:p>
            <a:pPr lvl="1"/>
            <a:r>
              <a:rPr lang="zh-CN" altLang="en-US" dirty="0"/>
              <a:t>需要空间比回溯法多</a:t>
            </a:r>
            <a:endParaRPr lang="en-US" altLang="zh-CN" dirty="0"/>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apter2a(new)">
  <a:themeElements>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2a(new)">
      <a:majorFont>
        <a:latin typeface="Impact"/>
        <a:ea typeface="楷体_GB2312"/>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2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chapter2a(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2a(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2a(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2a(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2a(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2a(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2a(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5--Veron</Template>
  <TotalTime>1627</TotalTime>
  <Words>3183</Words>
  <Application>Microsoft Macintosh PowerPoint</Application>
  <PresentationFormat>全屏显示(4:3)</PresentationFormat>
  <Paragraphs>627</Paragraphs>
  <Slides>48</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9" baseType="lpstr">
      <vt:lpstr>黑体</vt:lpstr>
      <vt:lpstr>华文新魏</vt:lpstr>
      <vt:lpstr>楷体_GB2312</vt:lpstr>
      <vt:lpstr>ZapfDingbats</vt:lpstr>
      <vt:lpstr>Arial</vt:lpstr>
      <vt:lpstr>Calibri</vt:lpstr>
      <vt:lpstr>Impact</vt:lpstr>
      <vt:lpstr>Symbol</vt:lpstr>
      <vt:lpstr>Times New Roman</vt:lpstr>
      <vt:lpstr>chapter2a(new)</vt:lpstr>
      <vt:lpstr>Equation</vt:lpstr>
      <vt:lpstr>分支限界法</vt:lpstr>
      <vt:lpstr>分支限界法</vt:lpstr>
      <vt:lpstr>学习要点</vt:lpstr>
      <vt:lpstr>分支限界法基础</vt:lpstr>
      <vt:lpstr>分支限界法基础</vt:lpstr>
      <vt:lpstr>分支限界法基础</vt:lpstr>
      <vt:lpstr>分支限界法基础</vt:lpstr>
      <vt:lpstr>PowerPoint 演示文稿</vt:lpstr>
      <vt:lpstr>分支限界法基础</vt:lpstr>
      <vt:lpstr>单源最短路径问题</vt:lpstr>
      <vt:lpstr>单源最短路径问题</vt:lpstr>
      <vt:lpstr>单源最短路径问题</vt:lpstr>
      <vt:lpstr>单源最短路径问题</vt:lpstr>
      <vt:lpstr>单源最短路径问题</vt:lpstr>
      <vt:lpstr>0-1背包问题</vt:lpstr>
      <vt:lpstr>0-1背包问题</vt:lpstr>
      <vt:lpstr>0-1背包问题</vt:lpstr>
      <vt:lpstr>0-1背包问题</vt:lpstr>
      <vt:lpstr>0-1背包问题</vt:lpstr>
      <vt:lpstr>0-1背包问题</vt:lpstr>
      <vt:lpstr>0-1背包问题</vt:lpstr>
      <vt:lpstr>0-1背包问题</vt:lpstr>
      <vt:lpstr>0-1背包问题</vt:lpstr>
      <vt:lpstr>装载问题</vt:lpstr>
      <vt:lpstr>装载问题</vt:lpstr>
      <vt:lpstr>装载问题</vt:lpstr>
      <vt:lpstr>装载问题</vt:lpstr>
      <vt:lpstr>装载问题</vt:lpstr>
      <vt:lpstr>装载问题</vt:lpstr>
      <vt:lpstr>装载问题</vt:lpstr>
      <vt:lpstr>旅行商问题</vt:lpstr>
      <vt:lpstr>旅行商问题</vt:lpstr>
      <vt:lpstr>旅行商问题</vt:lpstr>
      <vt:lpstr>旅行商问题</vt:lpstr>
      <vt:lpstr>旅行商问题</vt:lpstr>
      <vt:lpstr>旅行商问题</vt:lpstr>
      <vt:lpstr>旅行商问题</vt:lpstr>
      <vt:lpstr>旅行商问题</vt:lpstr>
      <vt:lpstr>旅行商问题</vt:lpstr>
      <vt:lpstr>批处理作业调度问题</vt:lpstr>
      <vt:lpstr>批处理作业调度问题</vt:lpstr>
      <vt:lpstr>批处理作业调度问题</vt:lpstr>
      <vt:lpstr>批处理作业调度问题</vt:lpstr>
      <vt:lpstr>批处理作业调度问题</vt:lpstr>
      <vt:lpstr>批处理作业调度问题</vt:lpstr>
      <vt:lpstr>批处理作业调度问题</vt:lpstr>
      <vt:lpstr>批处理作业调度问题</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分支限界法</dc:title>
  <cp:lastModifiedBy>Microsoft Office User</cp:lastModifiedBy>
  <cp:revision>173</cp:revision>
  <dcterms:modified xsi:type="dcterms:W3CDTF">2021-11-02T07:34:48Z</dcterms:modified>
</cp:coreProperties>
</file>