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49" r:id="rId2"/>
    <p:sldId id="256" r:id="rId3"/>
    <p:sldId id="288" r:id="rId4"/>
    <p:sldId id="336" r:id="rId5"/>
    <p:sldId id="337" r:id="rId6"/>
    <p:sldId id="338" r:id="rId7"/>
    <p:sldId id="348" r:id="rId8"/>
    <p:sldId id="347" r:id="rId9"/>
    <p:sldId id="340" r:id="rId10"/>
    <p:sldId id="339" r:id="rId11"/>
    <p:sldId id="341" r:id="rId12"/>
    <p:sldId id="342" r:id="rId13"/>
    <p:sldId id="344" r:id="rId14"/>
    <p:sldId id="343" r:id="rId15"/>
    <p:sldId id="353" r:id="rId16"/>
    <p:sldId id="354" r:id="rId17"/>
    <p:sldId id="351" r:id="rId18"/>
    <p:sldId id="352" r:id="rId19"/>
    <p:sldId id="355" r:id="rId20"/>
    <p:sldId id="350" r:id="rId21"/>
    <p:sldId id="356" r:id="rId22"/>
    <p:sldId id="333" r:id="rId23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隶书" panose="02010509060101010101" pitchFamily="49" charset="-122"/>
      <p:regular r:id="rId26"/>
    </p:embeddedFont>
    <p:embeddedFont>
      <p:font typeface="仿宋_GB2312" panose="02010609030101010101" pitchFamily="49" charset="-122"/>
      <p:regular r:id="rId27"/>
    </p:embeddedFont>
    <p:embeddedFont>
      <p:font typeface="华文新魏" panose="02010800040101010101" pitchFamily="2" charset="-122"/>
      <p:regular r:id="rId28"/>
    </p:embeddedFont>
    <p:embeddedFont>
      <p:font typeface="幼圆" panose="02010509060101010101" pitchFamily="49" charset="-122"/>
      <p:regular r:id="rId2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CC33"/>
    <a:srgbClr val="F9D107"/>
    <a:srgbClr val="F5B20B"/>
    <a:srgbClr val="FBC605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94699" autoAdjust="0"/>
  </p:normalViewPr>
  <p:slideViewPr>
    <p:cSldViewPr>
      <p:cViewPr varScale="1">
        <p:scale>
          <a:sx n="68" d="100"/>
          <a:sy n="68" d="100"/>
        </p:scale>
        <p:origin x="11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09A2F-F134-448F-BCDE-DD0FB3B18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9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95227-8882-43C0-8CEB-428613674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42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9867D-89BD-4AFA-9C56-947FE8B042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46E1-0470-4FA8-A344-4F42B91CD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12284-AAF0-4C9D-B3B9-A0D01C0C1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4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9AF0-5B26-4809-9229-3AEBA0A71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1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EFB8E-C641-4BA3-95AD-A57873F55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4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893F-813F-4DF9-996B-D07C81B85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1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35E90-9FDA-4C76-A3D5-8401A9794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68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E1B7-F1C1-4936-8562-D4F64632C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90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3D1E2-5CEC-4603-B498-67F8652C6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4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48B4984-0953-46D6-8C3E-0CF5C477D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381000" y="762000"/>
            <a:ext cx="8458200" cy="365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F"/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66FFFF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968500"/>
            <a:ext cx="8172450" cy="16764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8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人工智能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081" y="3933825"/>
            <a:ext cx="3312170" cy="990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刘海波 沈晶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0325" y="3676650"/>
            <a:ext cx="7273925" cy="396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3" name="Picture 5" descr="aimovie-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3590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6443663" y="260350"/>
            <a:ext cx="2490787" cy="579438"/>
            <a:chOff x="3833" y="346"/>
            <a:chExt cx="1569" cy="365"/>
          </a:xfrm>
        </p:grpSpPr>
        <p:pic>
          <p:nvPicPr>
            <p:cNvPr id="2055" name="Picture 7" descr="学校标志（彩色）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346"/>
              <a:ext cx="398" cy="2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 descr="maoti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" y="346"/>
              <a:ext cx="1079" cy="22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010" y="538"/>
              <a:ext cx="1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200" b="1" i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Harbin Engineering University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问题归约法与状态空间法有什么本质区别？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状态空间法：正向推理</a:t>
            </a:r>
          </a:p>
          <a:p>
            <a:pPr eaLnBrk="1" hangingPunct="1">
              <a:defRPr/>
            </a:pPr>
            <a:r>
              <a:rPr lang="zh-CN" altLang="en-US" smtClean="0"/>
              <a:t>问题归约法：逆向推理</a:t>
            </a:r>
          </a:p>
        </p:txBody>
      </p:sp>
      <p:pic>
        <p:nvPicPr>
          <p:cNvPr id="11268" name="Picture 23" descr="200936153436616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565400"/>
            <a:ext cx="23241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与或图</a:t>
            </a:r>
            <a:r>
              <a:rPr lang="zh-CN" altLang="en-US" dirty="0" smtClean="0">
                <a:latin typeface="仿宋_GB2312" pitchFamily="49" charset="-122"/>
              </a:rPr>
              <a:t>是由节点及</a:t>
            </a:r>
            <a:r>
              <a:rPr lang="en-US" altLang="zh-CN" dirty="0" smtClean="0">
                <a:latin typeface="仿宋_GB2312" pitchFamily="49" charset="-122"/>
              </a:rPr>
              <a:t>k</a:t>
            </a:r>
            <a:r>
              <a:rPr lang="zh-CN" altLang="en-US" dirty="0" smtClean="0">
                <a:latin typeface="仿宋_GB2312" pitchFamily="49" charset="-122"/>
              </a:rPr>
              <a:t>连接弧组成的图，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与或树</a:t>
            </a:r>
            <a:r>
              <a:rPr lang="zh-CN" altLang="en-US" dirty="0">
                <a:latin typeface="仿宋_GB2312" pitchFamily="49" charset="-122"/>
              </a:rPr>
              <a:t>是其特例</a:t>
            </a:r>
            <a:endParaRPr lang="zh-CN" altLang="en-US" dirty="0" smtClean="0">
              <a:solidFill>
                <a:srgbClr val="FF0000"/>
              </a:solidFill>
              <a:latin typeface="仿宋_GB2312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与或图基于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分解</a:t>
            </a:r>
            <a:r>
              <a:rPr lang="zh-CN" altLang="en-US" dirty="0" smtClean="0">
                <a:latin typeface="仿宋_GB2312" pitchFamily="49" charset="-122"/>
              </a:rPr>
              <a:t>（与图）和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变换</a:t>
            </a:r>
            <a:r>
              <a:rPr lang="zh-CN" altLang="en-US" dirty="0" smtClean="0">
                <a:latin typeface="仿宋_GB2312" pitchFamily="49" charset="-122"/>
              </a:rPr>
              <a:t>（或图）两种思维方法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可以用与或图把问题归约为后继问题的替换集合</a:t>
            </a:r>
          </a:p>
        </p:txBody>
      </p:sp>
      <p:pic>
        <p:nvPicPr>
          <p:cNvPr id="12292" name="Picture 4" descr="image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448175"/>
            <a:ext cx="21431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例：要想人工智能课考核优秀（</a:t>
            </a:r>
            <a:r>
              <a:rPr lang="en-US" altLang="zh-CN" smtClean="0">
                <a:latin typeface="仿宋_GB2312" pitchFamily="49" charset="-122"/>
              </a:rPr>
              <a:t>A</a:t>
            </a:r>
            <a:r>
              <a:rPr lang="zh-CN" altLang="en-US" smtClean="0">
                <a:latin typeface="仿宋_GB2312" pitchFamily="49" charset="-122"/>
              </a:rPr>
              <a:t>），必须保证出勤（</a:t>
            </a:r>
            <a:r>
              <a:rPr lang="en-US" altLang="zh-CN" smtClean="0">
                <a:latin typeface="仿宋_GB2312" pitchFamily="49" charset="-122"/>
              </a:rPr>
              <a:t>B</a:t>
            </a:r>
            <a:r>
              <a:rPr lang="zh-CN" altLang="en-US" smtClean="0">
                <a:latin typeface="仿宋_GB2312" pitchFamily="49" charset="-122"/>
              </a:rPr>
              <a:t>）、参与课堂互动（</a:t>
            </a:r>
            <a:r>
              <a:rPr lang="en-US" altLang="zh-CN" smtClean="0">
                <a:latin typeface="仿宋_GB2312" pitchFamily="49" charset="-122"/>
              </a:rPr>
              <a:t>C</a:t>
            </a:r>
            <a:r>
              <a:rPr lang="zh-CN" altLang="en-US" smtClean="0">
                <a:latin typeface="仿宋_GB2312" pitchFamily="49" charset="-122"/>
              </a:rPr>
              <a:t>）、大作业取得好成绩（</a:t>
            </a:r>
            <a:r>
              <a:rPr lang="en-US" altLang="zh-CN" smtClean="0">
                <a:latin typeface="仿宋_GB2312" pitchFamily="49" charset="-122"/>
              </a:rPr>
              <a:t>D</a:t>
            </a:r>
            <a:r>
              <a:rPr lang="zh-CN" altLang="en-US" smtClean="0">
                <a:latin typeface="仿宋_GB2312" pitchFamily="49" charset="-122"/>
              </a:rPr>
              <a:t>），要想大作业取得好成绩，或者认真编程（</a:t>
            </a:r>
            <a:r>
              <a:rPr lang="en-US" altLang="zh-CN" smtClean="0">
                <a:latin typeface="仿宋_GB2312" pitchFamily="49" charset="-122"/>
              </a:rPr>
              <a:t>E</a:t>
            </a:r>
            <a:r>
              <a:rPr lang="zh-CN" altLang="en-US" smtClean="0">
                <a:latin typeface="仿宋_GB2312" pitchFamily="49" charset="-122"/>
              </a:rPr>
              <a:t>），或者多看书钻研（</a:t>
            </a:r>
            <a:r>
              <a:rPr lang="en-US" altLang="zh-CN" smtClean="0">
                <a:latin typeface="仿宋_GB2312" pitchFamily="49" charset="-122"/>
              </a:rPr>
              <a:t>F</a:t>
            </a:r>
            <a:r>
              <a:rPr lang="zh-CN" altLang="en-US" smtClean="0">
                <a:latin typeface="仿宋_GB2312" pitchFamily="49" charset="-122"/>
              </a:rPr>
              <a:t>）且写好研究报告（</a:t>
            </a:r>
            <a:r>
              <a:rPr lang="en-US" altLang="zh-CN" smtClean="0">
                <a:latin typeface="仿宋_GB2312" pitchFamily="49" charset="-122"/>
              </a:rPr>
              <a:t>G</a:t>
            </a:r>
            <a:r>
              <a:rPr lang="zh-CN" altLang="en-US" smtClean="0">
                <a:latin typeface="仿宋_GB2312" pitchFamily="49" charset="-122"/>
              </a:rPr>
              <a:t>）。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838200" y="3657600"/>
          <a:ext cx="30480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3" imgW="1600200" imgH="1476375" progId="Word.Picture.8">
                  <p:embed/>
                </p:oleObj>
              </mc:Choice>
              <mc:Fallback>
                <p:oleObj r:id="rId3" imgW="1600200" imgH="14763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30480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4724400" y="3352800"/>
          <a:ext cx="29241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5" imgW="1714500" imgH="1876425" progId="Word.Picture.8">
                  <p:embed/>
                </p:oleObj>
              </mc:Choice>
              <mc:Fallback>
                <p:oleObj r:id="rId5" imgW="1714500" imgH="187642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29241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父节点</a:t>
            </a:r>
          </a:p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子节点</a:t>
            </a:r>
          </a:p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或节点</a:t>
            </a:r>
          </a:p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与节点</a:t>
            </a:r>
          </a:p>
          <a:p>
            <a:pPr eaLnBrk="1" hangingPunct="1">
              <a:defRPr/>
            </a:pPr>
            <a:r>
              <a:rPr lang="en-US" altLang="zh-CN" i="1" smtClean="0">
                <a:latin typeface="仿宋_GB2312" pitchFamily="49" charset="-122"/>
              </a:rPr>
              <a:t>k</a:t>
            </a:r>
            <a:r>
              <a:rPr lang="zh-CN" altLang="en-US" smtClean="0">
                <a:latin typeface="仿宋_GB2312" pitchFamily="49" charset="-122"/>
              </a:rPr>
              <a:t>连接弧</a:t>
            </a:r>
          </a:p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终叶节点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3132138" y="1341438"/>
          <a:ext cx="29241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3" imgW="1714500" imgH="1876425" progId="Word.Picture.8">
                  <p:embed/>
                </p:oleObj>
              </mc:Choice>
              <mc:Fallback>
                <p:oleObj r:id="rId3" imgW="1714500" imgH="18764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341438"/>
                        <a:ext cx="29241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13" descr="ANd9GcQcte5utDBVHBdilJwfP5YdWnAKKOWFeUqJxDfH-6jWuRHRZxc&amp;t=1&amp;h=191&amp;w=194&amp;usg=__zCIC2LR9vvBDGSprQoftiJ0y-Eo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52963"/>
            <a:ext cx="18478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练习：画出汉诺塔问题归约的与或图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归约过程：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1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A</a:t>
            </a:r>
            <a:r>
              <a:rPr lang="zh-CN" altLang="en-US" dirty="0" smtClean="0">
                <a:latin typeface="仿宋_GB2312" pitchFamily="49" charset="-122"/>
              </a:rPr>
              <a:t>和</a:t>
            </a:r>
            <a:r>
              <a:rPr lang="en-US" altLang="zh-CN" dirty="0" smtClean="0">
                <a:latin typeface="仿宋_GB2312" pitchFamily="49" charset="-122"/>
              </a:rPr>
              <a:t>B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2</a:t>
            </a:r>
            <a:r>
              <a:rPr lang="zh-CN" altLang="en-US" dirty="0" smtClean="0">
                <a:latin typeface="仿宋_GB2312" pitchFamily="49" charset="-122"/>
              </a:rPr>
              <a:t>的双圆盘难题；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2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C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的单圆盘难题；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A</a:t>
            </a:r>
            <a:r>
              <a:rPr lang="zh-CN" altLang="en-US" dirty="0" smtClean="0">
                <a:latin typeface="仿宋_GB2312" pitchFamily="49" charset="-122"/>
              </a:rPr>
              <a:t>和</a:t>
            </a:r>
            <a:r>
              <a:rPr lang="en-US" altLang="zh-CN" dirty="0" smtClean="0">
                <a:latin typeface="仿宋_GB2312" pitchFamily="49" charset="-122"/>
              </a:rPr>
              <a:t>B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的双圆盘难题。 </a:t>
            </a:r>
          </a:p>
          <a:p>
            <a:pPr lvl="1" eaLnBrk="1" hangingPunct="1"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即，将</a:t>
            </a:r>
            <a:r>
              <a:rPr lang="en-US" altLang="zh-CN" dirty="0" smtClean="0">
                <a:latin typeface="仿宋_GB2312" pitchFamily="49" charset="-122"/>
              </a:rPr>
              <a:t>(111)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(333)</a:t>
            </a:r>
            <a:r>
              <a:rPr lang="zh-CN" altLang="en-US" dirty="0" smtClean="0">
                <a:latin typeface="仿宋_GB2312" pitchFamily="49" charset="-122"/>
              </a:rPr>
              <a:t>归约为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(111)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(221)</a:t>
            </a:r>
            <a:br>
              <a:rPr lang="en-US" altLang="zh-CN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(221)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(223)</a:t>
            </a:r>
            <a:br>
              <a:rPr lang="en-US" altLang="zh-CN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(223)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(333)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4437063"/>
            <a:ext cx="336232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可解节点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终叶节点</a:t>
            </a:r>
            <a:r>
              <a:rPr lang="zh-CN" altLang="en-US" dirty="0" smtClean="0"/>
              <a:t>是可解节点</a:t>
            </a:r>
          </a:p>
          <a:p>
            <a:pPr lvl="1" eaLnBrk="1" hangingPunct="1">
              <a:defRPr/>
            </a:pPr>
            <a:r>
              <a:rPr lang="zh-CN" altLang="en-US" dirty="0" smtClean="0"/>
              <a:t>如果某个非终叶节点含有</a:t>
            </a:r>
            <a:r>
              <a:rPr lang="zh-CN" altLang="en-US" dirty="0" smtClean="0">
                <a:solidFill>
                  <a:srgbClr val="FF0000"/>
                </a:solidFill>
              </a:rPr>
              <a:t>“或后继节点”</a:t>
            </a:r>
            <a:r>
              <a:rPr lang="zh-CN" altLang="en-US" dirty="0" smtClean="0"/>
              <a:t>，那么只要其后继节点</a:t>
            </a:r>
            <a:r>
              <a:rPr lang="zh-CN" altLang="en-US" dirty="0" smtClean="0">
                <a:solidFill>
                  <a:srgbClr val="FF0000"/>
                </a:solidFill>
              </a:rPr>
              <a:t>至少有一个可解</a:t>
            </a:r>
            <a:r>
              <a:rPr lang="zh-CN" altLang="en-US" dirty="0" smtClean="0"/>
              <a:t>，此非终叶节点是可解的</a:t>
            </a:r>
          </a:p>
          <a:p>
            <a:pPr lvl="1" eaLnBrk="1" hangingPunct="1">
              <a:defRPr/>
            </a:pPr>
            <a:r>
              <a:rPr lang="zh-CN" altLang="en-US" dirty="0" smtClean="0"/>
              <a:t>如果某个非终叶节点含有</a:t>
            </a:r>
            <a:r>
              <a:rPr lang="zh-CN" altLang="en-US" dirty="0" smtClean="0">
                <a:solidFill>
                  <a:srgbClr val="FF0000"/>
                </a:solidFill>
              </a:rPr>
              <a:t>“与后继节点”</a:t>
            </a:r>
            <a:r>
              <a:rPr lang="zh-CN" altLang="en-US" dirty="0" smtClean="0"/>
              <a:t>，那么只有当其后继节点</a:t>
            </a:r>
            <a:r>
              <a:rPr lang="zh-CN" altLang="en-US" dirty="0" smtClean="0">
                <a:solidFill>
                  <a:srgbClr val="FF0000"/>
                </a:solidFill>
              </a:rPr>
              <a:t>全部可解</a:t>
            </a:r>
            <a:r>
              <a:rPr lang="zh-CN" altLang="en-US" dirty="0" smtClean="0"/>
              <a:t>时，此非终叶节点才是可解的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不可解节点</a:t>
            </a:r>
          </a:p>
          <a:p>
            <a:pPr lvl="1" eaLnBrk="1" hangingPunct="1">
              <a:defRPr/>
            </a:pPr>
            <a:r>
              <a:rPr lang="zh-CN" altLang="en-US" dirty="0" smtClean="0"/>
              <a:t>没有后裔的非终叶节点为不可解节点</a:t>
            </a:r>
          </a:p>
          <a:p>
            <a:pPr lvl="1" eaLnBrk="1" hangingPunct="1">
              <a:defRPr/>
            </a:pPr>
            <a:r>
              <a:rPr lang="zh-CN" altLang="en-US" dirty="0" smtClean="0"/>
              <a:t>如果某个非终叶节点含有</a:t>
            </a:r>
            <a:r>
              <a:rPr lang="zh-CN" altLang="en-US" dirty="0" smtClean="0">
                <a:solidFill>
                  <a:srgbClr val="FF0000"/>
                </a:solidFill>
              </a:rPr>
              <a:t>“或后继节点”</a:t>
            </a:r>
            <a:r>
              <a:rPr lang="zh-CN" altLang="en-US" dirty="0" smtClean="0"/>
              <a:t>，那么只有当其</a:t>
            </a:r>
            <a:r>
              <a:rPr lang="zh-CN" altLang="en-US" dirty="0" smtClean="0">
                <a:solidFill>
                  <a:srgbClr val="FF0000"/>
                </a:solidFill>
              </a:rPr>
              <a:t>全部后裔不可解</a:t>
            </a:r>
            <a:r>
              <a:rPr lang="zh-CN" altLang="en-US" dirty="0" smtClean="0"/>
              <a:t>时，此非终叶节点才是不可解的</a:t>
            </a:r>
          </a:p>
          <a:p>
            <a:pPr lvl="1" eaLnBrk="1" hangingPunct="1">
              <a:defRPr/>
            </a:pPr>
            <a:r>
              <a:rPr lang="zh-CN" altLang="en-US" dirty="0" smtClean="0"/>
              <a:t>如果某个非终叶节点含有</a:t>
            </a:r>
            <a:r>
              <a:rPr lang="zh-CN" altLang="en-US" dirty="0" smtClean="0">
                <a:solidFill>
                  <a:srgbClr val="FF0000"/>
                </a:solidFill>
              </a:rPr>
              <a:t>“与后继节点”</a:t>
            </a:r>
            <a:r>
              <a:rPr lang="zh-CN" altLang="en-US" dirty="0" smtClean="0"/>
              <a:t>，那么只要</a:t>
            </a:r>
            <a:r>
              <a:rPr lang="zh-CN" altLang="en-US" dirty="0" smtClean="0">
                <a:solidFill>
                  <a:srgbClr val="FF0000"/>
                </a:solidFill>
              </a:rPr>
              <a:t>其后裔有一个为不可解</a:t>
            </a:r>
            <a:r>
              <a:rPr lang="zh-CN" altLang="en-US" dirty="0" smtClean="0"/>
              <a:t>，此非终叶节点是不可解的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解图：</a:t>
            </a:r>
            <a:r>
              <a:rPr lang="zh-CN" altLang="zh-CN" dirty="0" smtClean="0">
                <a:effectLst/>
              </a:rPr>
              <a:t>一</a:t>
            </a:r>
            <a:r>
              <a:rPr lang="zh-CN" altLang="zh-CN" dirty="0">
                <a:effectLst/>
              </a:rPr>
              <a:t>个与或图</a:t>
            </a:r>
            <a:r>
              <a:rPr lang="en-US" altLang="zh-CN" i="1" dirty="0">
                <a:effectLst/>
              </a:rPr>
              <a:t>G</a:t>
            </a:r>
            <a:r>
              <a:rPr lang="zh-CN" altLang="zh-CN" dirty="0">
                <a:effectLst/>
              </a:rPr>
              <a:t>中，从节点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到终叶节点集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的解图记为</a:t>
            </a:r>
            <a:r>
              <a:rPr lang="en-US" altLang="zh-CN" i="1" dirty="0">
                <a:effectLst/>
              </a:rPr>
              <a:t>G</a:t>
            </a:r>
            <a:r>
              <a:rPr lang="en-US" altLang="zh-CN" dirty="0">
                <a:effectLst/>
              </a:rPr>
              <a:t>’</a:t>
            </a:r>
            <a:r>
              <a:rPr lang="zh-CN" altLang="zh-CN" dirty="0">
                <a:effectLst/>
              </a:rPr>
              <a:t>，</a:t>
            </a:r>
            <a:r>
              <a:rPr lang="zh-CN" altLang="zh-CN" i="1" dirty="0">
                <a:effectLst/>
              </a:rPr>
              <a:t> </a:t>
            </a:r>
            <a:r>
              <a:rPr lang="en-US" altLang="zh-CN" i="1" dirty="0">
                <a:effectLst/>
              </a:rPr>
              <a:t>G</a:t>
            </a:r>
            <a:r>
              <a:rPr lang="en-US" altLang="zh-CN" dirty="0">
                <a:effectLst/>
              </a:rPr>
              <a:t>’</a:t>
            </a:r>
            <a:r>
              <a:rPr lang="zh-CN" altLang="zh-CN" dirty="0">
                <a:effectLst/>
              </a:rPr>
              <a:t>是</a:t>
            </a:r>
            <a:r>
              <a:rPr lang="en-US" altLang="zh-CN" i="1" dirty="0">
                <a:effectLst/>
              </a:rPr>
              <a:t>G</a:t>
            </a:r>
            <a:r>
              <a:rPr lang="zh-CN" altLang="zh-CN" dirty="0">
                <a:effectLst/>
              </a:rPr>
              <a:t>的子图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若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是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的一个元素，则</a:t>
            </a:r>
            <a:r>
              <a:rPr lang="en-US" altLang="zh-CN" i="1" dirty="0">
                <a:effectLst/>
              </a:rPr>
              <a:t>G</a:t>
            </a:r>
            <a:r>
              <a:rPr lang="en-US" altLang="zh-CN" dirty="0">
                <a:effectLst/>
              </a:rPr>
              <a:t>’</a:t>
            </a:r>
            <a:r>
              <a:rPr lang="zh-CN" altLang="zh-CN" dirty="0">
                <a:effectLst/>
              </a:rPr>
              <a:t>由单一节点组成</a:t>
            </a:r>
            <a:r>
              <a:rPr lang="zh-CN" altLang="zh-CN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若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有一个指向节点</a:t>
            </a:r>
            <a:r>
              <a:rPr lang="en-US" altLang="zh-CN" dirty="0">
                <a:effectLst/>
              </a:rPr>
              <a:t>{</a:t>
            </a:r>
            <a:r>
              <a:rPr lang="en-US" altLang="zh-CN" i="1" dirty="0">
                <a:effectLst/>
              </a:rPr>
              <a:t>n</a:t>
            </a:r>
            <a:r>
              <a:rPr lang="en-US" altLang="zh-CN" baseline="-25000" dirty="0">
                <a:effectLst/>
              </a:rPr>
              <a:t>1</a:t>
            </a:r>
            <a:r>
              <a:rPr lang="en-US" altLang="zh-CN" dirty="0">
                <a:effectLst/>
              </a:rPr>
              <a:t>,…,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i="1" baseline="-25000" dirty="0" err="1">
                <a:effectLst/>
              </a:rPr>
              <a:t>k</a:t>
            </a:r>
            <a:r>
              <a:rPr lang="en-US" altLang="zh-CN" dirty="0">
                <a:effectLst/>
              </a:rPr>
              <a:t>}</a:t>
            </a:r>
            <a:r>
              <a:rPr lang="zh-CN" altLang="zh-CN" dirty="0">
                <a:effectLst/>
              </a:rPr>
              <a:t>的外向</a:t>
            </a:r>
            <a:r>
              <a:rPr lang="zh-CN" altLang="zh-CN" dirty="0" smtClean="0">
                <a:effectLst/>
              </a:rPr>
              <a:t>连接</a:t>
            </a:r>
            <a:r>
              <a:rPr lang="zh-CN" altLang="en-US" dirty="0" smtClean="0">
                <a:effectLst/>
              </a:rPr>
              <a:t>弧</a:t>
            </a:r>
            <a:r>
              <a:rPr lang="en-US" altLang="zh-CN" i="1" dirty="0" smtClean="0">
                <a:effectLst/>
              </a:rPr>
              <a:t>K</a:t>
            </a:r>
            <a:r>
              <a:rPr lang="zh-CN" altLang="zh-CN" dirty="0">
                <a:effectLst/>
              </a:rPr>
              <a:t>，使得从每一个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i="1" baseline="-25000" dirty="0" err="1">
                <a:effectLst/>
              </a:rPr>
              <a:t>i</a:t>
            </a:r>
            <a:r>
              <a:rPr lang="zh-CN" altLang="zh-CN" dirty="0">
                <a:effectLst/>
              </a:rPr>
              <a:t>到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有一个解图（</a:t>
            </a:r>
            <a:r>
              <a:rPr lang="en-US" altLang="zh-CN" i="1" dirty="0">
                <a:effectLst/>
              </a:rPr>
              <a:t>i</a:t>
            </a:r>
            <a:r>
              <a:rPr lang="en-US" altLang="zh-CN" dirty="0">
                <a:effectLst/>
              </a:rPr>
              <a:t>=1,…,</a:t>
            </a:r>
            <a:r>
              <a:rPr lang="en-US" altLang="zh-CN" i="1" dirty="0">
                <a:effectLst/>
              </a:rPr>
              <a:t>k</a:t>
            </a:r>
            <a:r>
              <a:rPr lang="zh-CN" altLang="zh-CN" dirty="0">
                <a:effectLst/>
              </a:rPr>
              <a:t>），则</a:t>
            </a:r>
            <a:r>
              <a:rPr lang="en-US" altLang="zh-CN" i="1" dirty="0">
                <a:effectLst/>
              </a:rPr>
              <a:t>G</a:t>
            </a:r>
            <a:r>
              <a:rPr lang="en-US" altLang="zh-CN" dirty="0">
                <a:effectLst/>
              </a:rPr>
              <a:t>’</a:t>
            </a:r>
            <a:r>
              <a:rPr lang="zh-CN" altLang="zh-CN" dirty="0">
                <a:effectLst/>
              </a:rPr>
              <a:t>由节点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、</a:t>
            </a:r>
            <a:r>
              <a:rPr lang="zh-CN" altLang="zh-CN" dirty="0" smtClean="0">
                <a:effectLst/>
              </a:rPr>
              <a:t>连接</a:t>
            </a:r>
            <a:r>
              <a:rPr lang="zh-CN" altLang="en-US" dirty="0" smtClean="0">
                <a:effectLst/>
              </a:rPr>
              <a:t>弧</a:t>
            </a:r>
            <a:r>
              <a:rPr lang="en-US" altLang="zh-CN" i="1" dirty="0" smtClean="0">
                <a:effectLst/>
              </a:rPr>
              <a:t>K</a:t>
            </a:r>
            <a:r>
              <a:rPr lang="zh-CN" altLang="zh-CN" dirty="0">
                <a:effectLst/>
              </a:rPr>
              <a:t>及</a:t>
            </a:r>
            <a:r>
              <a:rPr lang="en-US" altLang="zh-CN" dirty="0">
                <a:effectLst/>
              </a:rPr>
              <a:t>{</a:t>
            </a:r>
            <a:r>
              <a:rPr lang="en-US" altLang="zh-CN" i="1" dirty="0">
                <a:effectLst/>
              </a:rPr>
              <a:t>n</a:t>
            </a:r>
            <a:r>
              <a:rPr lang="en-US" altLang="zh-CN" baseline="-25000" dirty="0">
                <a:effectLst/>
              </a:rPr>
              <a:t>1</a:t>
            </a:r>
            <a:r>
              <a:rPr lang="en-US" altLang="zh-CN" dirty="0">
                <a:effectLst/>
              </a:rPr>
              <a:t>,…,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i="1" baseline="-25000" dirty="0" err="1">
                <a:effectLst/>
              </a:rPr>
              <a:t>k</a:t>
            </a:r>
            <a:r>
              <a:rPr lang="en-US" altLang="zh-CN" dirty="0">
                <a:effectLst/>
              </a:rPr>
              <a:t>}</a:t>
            </a:r>
            <a:r>
              <a:rPr lang="zh-CN" altLang="zh-CN" dirty="0">
                <a:effectLst/>
              </a:rPr>
              <a:t>中的每一个节点到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的解图所组成</a:t>
            </a:r>
            <a:r>
              <a:rPr lang="zh-CN" altLang="zh-CN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否则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到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不存在解图</a:t>
            </a:r>
            <a:r>
              <a:rPr lang="zh-CN" altLang="zh-CN" dirty="0" smtClean="0">
                <a:effectLst/>
              </a:rPr>
              <a:t>。</a:t>
            </a:r>
            <a:endParaRPr lang="zh-CN" altLang="zh-CN" dirty="0">
              <a:effectLst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5940425" y="4005263"/>
          <a:ext cx="24225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3" imgW="1714500" imgH="1876425" progId="Word.Picture.8">
                  <p:embed/>
                </p:oleObj>
              </mc:Choice>
              <mc:Fallback>
                <p:oleObj r:id="rId3" imgW="1714500" imgH="18764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05263"/>
                        <a:ext cx="242252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局部图：</a:t>
            </a:r>
            <a:endParaRPr lang="en-US" altLang="zh-CN" dirty="0" smtClean="0">
              <a:latin typeface="仿宋_GB2312" pitchFamily="49" charset="-122"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单一</a:t>
            </a:r>
            <a:r>
              <a:rPr lang="zh-CN" altLang="zh-CN" dirty="0">
                <a:effectLst/>
              </a:rPr>
              <a:t>节点是一个局部图</a:t>
            </a:r>
            <a:r>
              <a:rPr lang="zh-CN" altLang="zh-CN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对于</a:t>
            </a:r>
            <a:r>
              <a:rPr lang="zh-CN" altLang="zh-CN" dirty="0">
                <a:effectLst/>
              </a:rPr>
              <a:t>一个局部图的任意终叶节点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，选择一个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的外向连接弧</a:t>
            </a:r>
            <a:r>
              <a:rPr lang="en-US" altLang="zh-CN" i="1" dirty="0">
                <a:effectLst/>
              </a:rPr>
              <a:t>K</a:t>
            </a:r>
            <a:r>
              <a:rPr lang="zh-CN" altLang="zh-CN" dirty="0">
                <a:effectLst/>
              </a:rPr>
              <a:t>，则该局部图、外向连接弧</a:t>
            </a:r>
            <a:r>
              <a:rPr lang="en-US" altLang="zh-CN" i="1" dirty="0">
                <a:effectLst/>
              </a:rPr>
              <a:t>K</a:t>
            </a:r>
            <a:r>
              <a:rPr lang="zh-CN" altLang="zh-CN" dirty="0">
                <a:effectLst/>
              </a:rPr>
              <a:t>以及</a:t>
            </a:r>
            <a:r>
              <a:rPr lang="en-US" altLang="zh-CN" i="1" dirty="0">
                <a:effectLst/>
              </a:rPr>
              <a:t>K</a:t>
            </a:r>
            <a:r>
              <a:rPr lang="zh-CN" altLang="zh-CN" dirty="0">
                <a:effectLst/>
              </a:rPr>
              <a:t>所连接的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的后继节点一起组成的图，仍然组成一个局部图。</a:t>
            </a:r>
            <a:endParaRPr lang="en-US" altLang="zh-CN" dirty="0" smtClean="0">
              <a:effectLst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5940425" y="4005263"/>
          <a:ext cx="24225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1714500" imgH="1876425" progId="Word.Picture.8">
                  <p:embed/>
                </p:oleObj>
              </mc:Choice>
              <mc:Fallback>
                <p:oleObj r:id="rId3" imgW="1714500" imgH="18764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05263"/>
                        <a:ext cx="242252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AND/OR Graph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解图或局部图的代价值，</a:t>
            </a:r>
            <a:r>
              <a:rPr lang="zh-CN" altLang="zh-CN" dirty="0">
                <a:effectLst/>
              </a:rPr>
              <a:t>记为</a:t>
            </a:r>
            <a:r>
              <a:rPr lang="en-US" altLang="zh-CN" i="1" dirty="0">
                <a:effectLst/>
              </a:rPr>
              <a:t>k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 err="1">
                <a:effectLst/>
              </a:rPr>
              <a:t>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 smtClean="0">
                <a:latin typeface="仿宋_GB2312" pitchFamily="49" charset="-122"/>
              </a:rPr>
              <a:t>：</a:t>
            </a:r>
            <a:endParaRPr lang="en-US" altLang="zh-CN" dirty="0" smtClean="0">
              <a:latin typeface="仿宋_GB2312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zh-CN" dirty="0">
                <a:effectLst/>
              </a:rPr>
              <a:t>若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是终叶节点集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的一个元素，则</a:t>
            </a:r>
            <a:r>
              <a:rPr lang="en-US" altLang="zh-CN" i="1" dirty="0">
                <a:effectLst/>
              </a:rPr>
              <a:t>k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 err="1">
                <a:effectLst/>
              </a:rPr>
              <a:t>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>
                <a:effectLst/>
              </a:rPr>
              <a:t>)=0</a:t>
            </a:r>
            <a:r>
              <a:rPr lang="zh-CN" altLang="zh-CN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zh-CN" dirty="0" smtClean="0">
                <a:effectLst/>
              </a:rPr>
              <a:t>若</a:t>
            </a:r>
            <a:r>
              <a:rPr lang="en-US" altLang="zh-CN" i="1" dirty="0">
                <a:effectLst/>
              </a:rPr>
              <a:t>n</a:t>
            </a:r>
            <a:r>
              <a:rPr lang="zh-CN" altLang="zh-CN" dirty="0">
                <a:effectLst/>
              </a:rPr>
              <a:t>有一个外向连接弧指向后继节点</a:t>
            </a:r>
            <a:r>
              <a:rPr lang="en-US" altLang="zh-CN" dirty="0">
                <a:effectLst/>
              </a:rPr>
              <a:t>{</a:t>
            </a:r>
            <a:r>
              <a:rPr lang="en-US" altLang="zh-CN" i="1" dirty="0">
                <a:effectLst/>
              </a:rPr>
              <a:t>n</a:t>
            </a:r>
            <a:r>
              <a:rPr lang="en-US" altLang="zh-CN" baseline="-25000" dirty="0">
                <a:effectLst/>
              </a:rPr>
              <a:t>1</a:t>
            </a:r>
            <a:r>
              <a:rPr lang="en-US" altLang="zh-CN" dirty="0">
                <a:effectLst/>
              </a:rPr>
              <a:t>,…,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i="1" baseline="-25000" dirty="0" err="1">
                <a:effectLst/>
              </a:rPr>
              <a:t>i</a:t>
            </a:r>
            <a:r>
              <a:rPr lang="en-US" altLang="zh-CN" dirty="0">
                <a:effectLst/>
              </a:rPr>
              <a:t>}</a:t>
            </a:r>
            <a:r>
              <a:rPr lang="zh-CN" altLang="zh-CN" dirty="0">
                <a:effectLst/>
              </a:rPr>
              <a:t>，并设该连接弧的代价值为</a:t>
            </a:r>
            <a:r>
              <a:rPr lang="en-US" altLang="zh-CN" i="1" dirty="0" err="1">
                <a:effectLst/>
              </a:rPr>
              <a:t>C</a:t>
            </a:r>
            <a:r>
              <a:rPr lang="en-US" altLang="zh-CN" i="1" baseline="-25000" dirty="0" err="1">
                <a:effectLst/>
              </a:rPr>
              <a:t>n</a:t>
            </a:r>
            <a:r>
              <a:rPr lang="zh-CN" altLang="zh-CN" dirty="0">
                <a:effectLst/>
              </a:rPr>
              <a:t>，则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i="1" dirty="0" smtClean="0">
                <a:effectLst/>
              </a:rPr>
              <a:t> </a:t>
            </a:r>
            <a:r>
              <a:rPr lang="en-US" altLang="zh-CN" i="1" dirty="0">
                <a:effectLst/>
              </a:rPr>
              <a:t>k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 err="1">
                <a:effectLst/>
              </a:rPr>
              <a:t>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>
                <a:effectLst/>
              </a:rPr>
              <a:t>) = </a:t>
            </a:r>
            <a:r>
              <a:rPr lang="en-US" altLang="zh-CN" i="1" dirty="0" err="1">
                <a:effectLst/>
              </a:rPr>
              <a:t>C</a:t>
            </a:r>
            <a:r>
              <a:rPr lang="en-US" altLang="zh-CN" i="1" baseline="-25000" dirty="0" err="1">
                <a:effectLst/>
              </a:rPr>
              <a:t>n</a:t>
            </a:r>
            <a:r>
              <a:rPr lang="en-US" altLang="zh-CN" dirty="0">
                <a:effectLst/>
              </a:rPr>
              <a:t> + </a:t>
            </a:r>
            <a:r>
              <a:rPr lang="en-US" altLang="zh-CN" i="1" dirty="0">
                <a:effectLst/>
              </a:rPr>
              <a:t>k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</a:rPr>
              <a:t>n</a:t>
            </a:r>
            <a:r>
              <a:rPr lang="en-US" altLang="zh-CN" baseline="-25000" dirty="0">
                <a:effectLst/>
              </a:rPr>
              <a:t>1</a:t>
            </a:r>
            <a:r>
              <a:rPr lang="en-US" altLang="zh-CN" dirty="0">
                <a:effectLst/>
              </a:rPr>
              <a:t>,</a:t>
            </a:r>
            <a:r>
              <a:rPr lang="en-US" altLang="zh-CN" i="1" dirty="0">
                <a:effectLst/>
              </a:rPr>
              <a:t>N</a:t>
            </a:r>
            <a:r>
              <a:rPr lang="en-US" altLang="zh-CN" dirty="0">
                <a:effectLst/>
              </a:rPr>
              <a:t>) + … + </a:t>
            </a:r>
            <a:r>
              <a:rPr lang="en-US" altLang="zh-CN" i="1" dirty="0">
                <a:effectLst/>
              </a:rPr>
              <a:t>k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i="1" baseline="-25000" dirty="0" err="1">
                <a:effectLst/>
              </a:rPr>
              <a:t>i</a:t>
            </a:r>
            <a:r>
              <a:rPr lang="en-US" altLang="zh-CN" dirty="0" err="1">
                <a:effectLst/>
              </a:rPr>
              <a:t>,</a:t>
            </a:r>
            <a:r>
              <a:rPr lang="en-US" altLang="zh-CN" i="1" dirty="0" err="1">
                <a:effectLst/>
              </a:rPr>
              <a:t>N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en-US" altLang="zh-CN" dirty="0" smtClean="0">
              <a:effectLst/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5940425" y="4005263"/>
          <a:ext cx="242252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3" imgW="1714500" imgH="1876425" progId="Word.Picture.8">
                  <p:embed/>
                </p:oleObj>
              </mc:Choice>
              <mc:Fallback>
                <p:oleObj r:id="rId3" imgW="1714500" imgH="18764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05263"/>
                        <a:ext cx="242252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676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0" dirty="0" smtClean="0">
                <a:latin typeface="华文新魏" pitchFamily="2" charset="-122"/>
                <a:ea typeface="宋体" pitchFamily="2" charset="-122"/>
              </a:rPr>
              <a:t>6  Problem Reduction </a:t>
            </a:r>
            <a:r>
              <a:rPr lang="en-US" altLang="zh-CN" sz="6000" b="0" dirty="0">
                <a:latin typeface="华文新魏" pitchFamily="2" charset="-122"/>
                <a:ea typeface="宋体" pitchFamily="2" charset="-122"/>
              </a:rPr>
              <a:t>&amp; AND/OR Graph Search</a:t>
            </a:r>
            <a:endParaRPr lang="en-US" altLang="zh-CN" sz="6000" b="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295400" y="4724400"/>
            <a:ext cx="6553200" cy="39688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076" name="Picture 7" descr="pulling-machine-relevant-part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825"/>
            <a:ext cx="25606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AO* Algorithm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381000" y="1097592"/>
            <a:ext cx="843947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300" b="1" kern="100" dirty="0">
                <a:solidFill>
                  <a:srgbClr val="FF0000"/>
                </a:solidFill>
              </a:rPr>
              <a:t>Begin</a:t>
            </a:r>
            <a:endParaRPr lang="zh-CN" altLang="zh-CN" sz="1300" b="1" kern="100" dirty="0">
              <a:solidFill>
                <a:srgbClr val="FF0000"/>
              </a:solidFill>
            </a:endParaRPr>
          </a:p>
          <a:p>
            <a:pPr indent="114300" algn="just">
              <a:spcAft>
                <a:spcPts val="0"/>
              </a:spcAft>
            </a:pPr>
            <a:r>
              <a:rPr lang="zh-CN" altLang="zh-CN" sz="1300" b="1" kern="100" dirty="0"/>
              <a:t>设</a:t>
            </a:r>
            <a:r>
              <a:rPr lang="en-US" altLang="zh-CN" sz="1300" b="1" kern="100" dirty="0"/>
              <a:t>G</a:t>
            </a:r>
            <a:r>
              <a:rPr lang="zh-CN" altLang="zh-CN" sz="1300" b="1" kern="100" dirty="0"/>
              <a:t>仅由代表开始状态的节点组成，称此节点为</a:t>
            </a:r>
            <a:r>
              <a:rPr lang="en-US" altLang="zh-CN" sz="1300" b="1" kern="100" dirty="0"/>
              <a:t>INIT</a:t>
            </a:r>
            <a:r>
              <a:rPr lang="zh-CN" altLang="zh-CN" sz="1300" b="1" kern="100" dirty="0"/>
              <a:t>，计算</a:t>
            </a:r>
            <a:r>
              <a:rPr lang="en-US" altLang="zh-CN" sz="1300" b="1" kern="100" dirty="0"/>
              <a:t>h</a:t>
            </a:r>
            <a:r>
              <a:rPr lang="zh-CN" altLang="zh-CN" sz="1300" b="1" kern="100" dirty="0"/>
              <a:t>（</a:t>
            </a:r>
            <a:r>
              <a:rPr lang="en-US" altLang="zh-CN" sz="1300" b="1" kern="100" dirty="0"/>
              <a:t>INIT</a:t>
            </a:r>
            <a:r>
              <a:rPr lang="zh-CN" altLang="zh-CN" sz="1300" b="1" kern="100" dirty="0"/>
              <a:t>）；</a:t>
            </a:r>
          </a:p>
          <a:p>
            <a:pPr indent="114300" algn="just">
              <a:spcAft>
                <a:spcPts val="0"/>
              </a:spcAft>
            </a:pPr>
            <a:r>
              <a:rPr lang="en-US" altLang="zh-CN" sz="1300" b="1" kern="100" dirty="0">
                <a:solidFill>
                  <a:srgbClr val="0000FF"/>
                </a:solidFill>
              </a:rPr>
              <a:t>Repeat</a:t>
            </a:r>
            <a:endParaRPr lang="zh-CN" altLang="zh-CN" sz="1300" b="1" kern="100" dirty="0">
              <a:solidFill>
                <a:srgbClr val="0000FF"/>
              </a:solidFill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(a)</a:t>
            </a:r>
            <a:r>
              <a:rPr lang="zh-CN" altLang="zh-CN" sz="1300" b="1" kern="100" dirty="0"/>
              <a:t>跟踪从</a:t>
            </a:r>
            <a:r>
              <a:rPr lang="en-US" altLang="zh-CN" sz="1300" b="1" kern="100" dirty="0"/>
              <a:t>INIT</a:t>
            </a:r>
            <a:r>
              <a:rPr lang="zh-CN" altLang="zh-CN" sz="1300" b="1" kern="100" dirty="0"/>
              <a:t>开始的已带标记的弧，如果存在的话，挑选出现在此路径上但未扩展的节点之一扩展，否则就选</a:t>
            </a:r>
            <a:r>
              <a:rPr lang="en-US" altLang="zh-CN" sz="1300" b="1" kern="100" dirty="0"/>
              <a:t>INIT</a:t>
            </a:r>
            <a:r>
              <a:rPr lang="zh-CN" altLang="zh-CN" sz="1300" b="1" kern="100" dirty="0"/>
              <a:t>，称新挑选的节点为</a:t>
            </a:r>
            <a:r>
              <a:rPr lang="en-US" altLang="zh-CN" sz="1300" b="1" kern="100" dirty="0"/>
              <a:t>NODE</a:t>
            </a:r>
            <a:r>
              <a:rPr lang="zh-CN" altLang="zh-CN" sz="1300" b="1" kern="100" dirty="0"/>
              <a:t>。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(b)</a:t>
            </a:r>
            <a:r>
              <a:rPr lang="zh-CN" altLang="zh-CN" sz="1300" b="1" kern="100" dirty="0"/>
              <a:t>生成</a:t>
            </a:r>
            <a:r>
              <a:rPr lang="en-US" altLang="zh-CN" sz="1300" b="1" kern="100" dirty="0"/>
              <a:t>NODE</a:t>
            </a:r>
            <a:r>
              <a:rPr lang="zh-CN" altLang="zh-CN" sz="1300" b="1" kern="100" dirty="0"/>
              <a:t>的后继节点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If NODE</a:t>
            </a:r>
            <a:r>
              <a:rPr lang="zh-CN" altLang="zh-CN" sz="1300" b="1" kern="100" dirty="0"/>
              <a:t>没有后继节点</a:t>
            </a:r>
            <a:r>
              <a:rPr lang="en-US" altLang="zh-CN" sz="1300" b="1" kern="100" dirty="0"/>
              <a:t> Then </a:t>
            </a:r>
            <a:r>
              <a:rPr lang="zh-CN" altLang="zh-CN" sz="1300" b="1" kern="100" dirty="0"/>
              <a:t>令</a:t>
            </a:r>
            <a:r>
              <a:rPr lang="en-US" altLang="zh-CN" sz="1300" b="1" kern="100" dirty="0"/>
              <a:t>h(NODE)=FUTILITY</a:t>
            </a:r>
            <a:r>
              <a:rPr lang="zh-CN" altLang="zh-CN" sz="1300" b="1" kern="100" dirty="0"/>
              <a:t>；</a:t>
            </a:r>
            <a:r>
              <a:rPr lang="en-US" altLang="zh-CN" sz="1300" b="1" kern="100" dirty="0"/>
              <a:t>//</a:t>
            </a:r>
            <a:r>
              <a:rPr lang="zh-CN" altLang="zh-CN" sz="1300" b="1" kern="100" dirty="0"/>
              <a:t>该节点不可解（</a:t>
            </a:r>
            <a:r>
              <a:rPr lang="en-US" altLang="zh-CN" sz="1300" b="1" kern="100" dirty="0"/>
              <a:t>FUTILITY</a:t>
            </a:r>
            <a:r>
              <a:rPr lang="zh-CN" altLang="zh-CN" sz="1300" b="1" kern="100" dirty="0"/>
              <a:t>：无效）；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Else </a:t>
            </a:r>
            <a:r>
              <a:rPr lang="zh-CN" altLang="zh-CN" sz="1300" b="1" kern="100" dirty="0"/>
              <a:t>后继节点称为</a:t>
            </a:r>
            <a:r>
              <a:rPr lang="en-US" altLang="zh-CN" sz="1300" b="1" kern="100" dirty="0"/>
              <a:t>successor //</a:t>
            </a:r>
            <a:r>
              <a:rPr lang="zh-CN" altLang="zh-CN" sz="1300" b="1" kern="100" dirty="0"/>
              <a:t>后继节点可能有多个；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Endif.</a:t>
            </a:r>
            <a:endParaRPr lang="zh-CN" altLang="zh-CN" sz="1300" b="1" kern="100" dirty="0"/>
          </a:p>
          <a:p>
            <a:pPr marL="266700" algn="just">
              <a:spcAft>
                <a:spcPts val="0"/>
              </a:spcAft>
            </a:pPr>
            <a:r>
              <a:rPr lang="zh-CN" altLang="zh-CN" sz="1300" b="1" kern="100" dirty="0"/>
              <a:t>对每个不是</a:t>
            </a:r>
            <a:r>
              <a:rPr lang="en-US" altLang="zh-CN" sz="1300" b="1" kern="100" dirty="0"/>
              <a:t>NODE</a:t>
            </a:r>
            <a:r>
              <a:rPr lang="zh-CN" altLang="zh-CN" sz="1300" b="1" kern="100" dirty="0"/>
              <a:t>节点祖先的后继节点</a:t>
            </a:r>
            <a:r>
              <a:rPr lang="en-US" altLang="zh-CN" sz="1300" b="1" kern="100" dirty="0"/>
              <a:t>do</a:t>
            </a:r>
            <a:endParaRPr lang="zh-CN" altLang="zh-CN" sz="1300" b="1" kern="100" dirty="0"/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Begin</a:t>
            </a:r>
            <a:endParaRPr lang="zh-CN" altLang="zh-CN" sz="1300" b="1" kern="100" dirty="0"/>
          </a:p>
          <a:p>
            <a:pPr marL="533400" algn="just">
              <a:spcAft>
                <a:spcPts val="0"/>
              </a:spcAft>
            </a:pPr>
            <a:r>
              <a:rPr lang="en-US" altLang="zh-CN" sz="1300" b="1" kern="100" dirty="0"/>
              <a:t>(</a:t>
            </a:r>
            <a:r>
              <a:rPr lang="en-US" altLang="zh-CN" sz="1300" b="1" kern="100" dirty="0" err="1"/>
              <a:t>i</a:t>
            </a:r>
            <a:r>
              <a:rPr lang="en-US" altLang="zh-CN" sz="1300" b="1" kern="100" dirty="0"/>
              <a:t>) </a:t>
            </a:r>
            <a:r>
              <a:rPr lang="zh-CN" altLang="zh-CN" sz="1300" b="1" kern="100" dirty="0"/>
              <a:t>把</a:t>
            </a:r>
            <a:r>
              <a:rPr lang="en-US" altLang="zh-CN" sz="1300" b="1" kern="100" dirty="0"/>
              <a:t>successor</a:t>
            </a:r>
            <a:r>
              <a:rPr lang="zh-CN" altLang="zh-CN" sz="1300" b="1" kern="100" dirty="0"/>
              <a:t>加到图</a:t>
            </a:r>
            <a:r>
              <a:rPr lang="en-US" altLang="zh-CN" sz="1300" b="1" kern="100" dirty="0"/>
              <a:t>G</a:t>
            </a:r>
            <a:r>
              <a:rPr lang="zh-CN" altLang="zh-CN" sz="1300" b="1" kern="100" dirty="0"/>
              <a:t>中。</a:t>
            </a:r>
          </a:p>
          <a:p>
            <a:pPr marL="533400" algn="just">
              <a:spcAft>
                <a:spcPts val="0"/>
              </a:spcAft>
            </a:pPr>
            <a:r>
              <a:rPr lang="en-US" altLang="zh-CN" sz="1300" b="1" kern="100" dirty="0"/>
              <a:t>(ii)</a:t>
            </a:r>
            <a:r>
              <a:rPr lang="zh-CN" altLang="zh-CN" sz="1300" b="1" kern="100" dirty="0"/>
              <a:t>如果</a:t>
            </a:r>
            <a:r>
              <a:rPr lang="en-US" altLang="zh-CN" sz="1300" b="1" kern="100" dirty="0"/>
              <a:t>successor</a:t>
            </a:r>
            <a:r>
              <a:rPr lang="zh-CN" altLang="zh-CN" sz="1300" b="1" kern="100" dirty="0"/>
              <a:t>是一叶节点，那么将其标记为</a:t>
            </a:r>
            <a:r>
              <a:rPr lang="en-US" altLang="zh-CN" sz="1300" b="1" kern="100" dirty="0"/>
              <a:t>SOLVED</a:t>
            </a:r>
            <a:r>
              <a:rPr lang="zh-CN" altLang="zh-CN" sz="1300" b="1" kern="100" dirty="0"/>
              <a:t>，并令</a:t>
            </a:r>
            <a:r>
              <a:rPr lang="en-US" altLang="zh-CN" sz="1300" b="1" kern="100" dirty="0"/>
              <a:t>h(successor)=0. </a:t>
            </a:r>
            <a:endParaRPr lang="zh-CN" altLang="zh-CN" sz="1300" b="1" kern="100" dirty="0"/>
          </a:p>
          <a:p>
            <a:pPr marL="533400" algn="just">
              <a:spcAft>
                <a:spcPts val="0"/>
              </a:spcAft>
            </a:pPr>
            <a:r>
              <a:rPr lang="en-US" altLang="zh-CN" sz="1300" b="1" kern="100" dirty="0"/>
              <a:t>(iii) </a:t>
            </a:r>
            <a:r>
              <a:rPr lang="zh-CN" altLang="zh-CN" sz="1300" b="1" kern="100" dirty="0"/>
              <a:t>若</a:t>
            </a:r>
            <a:r>
              <a:rPr lang="en-US" altLang="zh-CN" sz="1300" b="1" kern="100" dirty="0"/>
              <a:t>successor</a:t>
            </a:r>
            <a:r>
              <a:rPr lang="zh-CN" altLang="zh-CN" sz="1300" b="1" kern="100" dirty="0"/>
              <a:t>不是叶节点，则计算它的</a:t>
            </a:r>
            <a:r>
              <a:rPr lang="en-US" altLang="zh-CN" sz="1300" b="1" kern="100" dirty="0"/>
              <a:t>h</a:t>
            </a:r>
            <a:r>
              <a:rPr lang="zh-CN" altLang="zh-CN" sz="1300" b="1" kern="100" dirty="0"/>
              <a:t>值。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End</a:t>
            </a:r>
            <a:endParaRPr lang="zh-CN" altLang="zh-CN" sz="1300" b="1" kern="100" dirty="0"/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(c)</a:t>
            </a:r>
            <a:r>
              <a:rPr lang="zh-CN" altLang="zh-CN" sz="1300" b="1" kern="100" dirty="0"/>
              <a:t>将最新发现的信息向图的上部回传，具体做法为：设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为一节点集，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包括已经做了</a:t>
            </a:r>
            <a:r>
              <a:rPr lang="en-US" altLang="zh-CN" sz="1300" b="1" kern="100" dirty="0"/>
              <a:t>SOLVED</a:t>
            </a:r>
            <a:r>
              <a:rPr lang="zh-CN" altLang="zh-CN" sz="1300" b="1" kern="100" dirty="0"/>
              <a:t>标记的节点，以及</a:t>
            </a:r>
            <a:r>
              <a:rPr lang="en-US" altLang="zh-CN" sz="1300" b="1" kern="100" dirty="0"/>
              <a:t>h</a:t>
            </a:r>
            <a:r>
              <a:rPr lang="zh-CN" altLang="zh-CN" sz="1300" b="1" kern="100" dirty="0"/>
              <a:t>已经做了改变，需要回传至其先辈节点的那些节点。初始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只包含单一节点</a:t>
            </a:r>
            <a:r>
              <a:rPr lang="en-US" altLang="zh-CN" sz="1300" b="1" kern="100" dirty="0"/>
              <a:t>NODE</a:t>
            </a:r>
            <a:r>
              <a:rPr lang="zh-CN" altLang="zh-CN" sz="1300" b="1" kern="100" dirty="0"/>
              <a:t>。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/>
              <a:t>(d)</a:t>
            </a:r>
            <a:r>
              <a:rPr lang="en-US" altLang="zh-CN" sz="1300" b="1" kern="100" dirty="0">
                <a:solidFill>
                  <a:schemeClr val="accent1">
                    <a:lumMod val="50000"/>
                  </a:schemeClr>
                </a:solidFill>
              </a:rPr>
              <a:t>Repeat</a:t>
            </a:r>
            <a:endParaRPr lang="zh-CN" altLang="zh-CN" sz="1300" b="1" kern="100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(I)</a:t>
            </a:r>
            <a:r>
              <a:rPr lang="zh-CN" altLang="zh-CN" sz="1300" b="1" kern="100" dirty="0"/>
              <a:t>从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中挑选一个节点，该节点在</a:t>
            </a:r>
            <a:r>
              <a:rPr lang="en-US" altLang="zh-CN" sz="1300" b="1" kern="100" dirty="0"/>
              <a:t>G</a:t>
            </a:r>
            <a:r>
              <a:rPr lang="zh-CN" altLang="zh-CN" sz="1300" b="1" kern="100" dirty="0"/>
              <a:t>中的子孙均不在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中出现，称此节点为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并把它从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中去掉；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(II)</a:t>
            </a:r>
            <a:r>
              <a:rPr lang="zh-CN" altLang="zh-CN" sz="1300" b="1" kern="100" dirty="0"/>
              <a:t>计算始于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的每条弧的代价。选出极小代价作为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的新</a:t>
            </a:r>
            <a:r>
              <a:rPr lang="en-US" altLang="zh-CN" sz="1300" b="1" kern="100" dirty="0"/>
              <a:t>h</a:t>
            </a:r>
            <a:r>
              <a:rPr lang="zh-CN" altLang="zh-CN" sz="1300" b="1" kern="100" dirty="0"/>
              <a:t>值；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(III)</a:t>
            </a:r>
            <a:r>
              <a:rPr lang="zh-CN" altLang="zh-CN" sz="1300" b="1" kern="100" dirty="0"/>
              <a:t>把在上一步计算出来的带极小代价的弧标记作为始于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的最佳路径；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(IV) If </a:t>
            </a:r>
            <a:r>
              <a:rPr lang="zh-CN" altLang="zh-CN" sz="1300" b="1" kern="100" dirty="0"/>
              <a:t>穿过新的带标记弧与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连接的所有节点均标为</a:t>
            </a:r>
            <a:r>
              <a:rPr lang="en-US" altLang="zh-CN" sz="1300" b="1" kern="100" dirty="0"/>
              <a:t>SOLVED Then </a:t>
            </a:r>
            <a:r>
              <a:rPr lang="zh-CN" altLang="zh-CN" sz="1300" b="1" kern="100" dirty="0"/>
              <a:t>把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标为</a:t>
            </a:r>
            <a:r>
              <a:rPr lang="en-US" altLang="zh-CN" sz="1300" b="1" kern="100" dirty="0"/>
              <a:t>SOLVED</a:t>
            </a:r>
            <a:r>
              <a:rPr lang="zh-CN" altLang="zh-CN" sz="1300" b="1" kern="100" dirty="0"/>
              <a:t>；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1300" b="1" kern="100" dirty="0"/>
              <a:t>(V) If CURRENT </a:t>
            </a:r>
            <a:r>
              <a:rPr lang="zh-CN" altLang="zh-CN" sz="1300" b="1" kern="100" dirty="0"/>
              <a:t>已标为</a:t>
            </a:r>
            <a:r>
              <a:rPr lang="en-US" altLang="zh-CN" sz="1300" b="1" kern="100" dirty="0"/>
              <a:t>SOLVED</a:t>
            </a:r>
            <a:r>
              <a:rPr lang="zh-CN" altLang="zh-CN" sz="1300" b="1" kern="100" dirty="0"/>
              <a:t>，或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的代价刚才已经改变</a:t>
            </a:r>
            <a:r>
              <a:rPr lang="en-US" altLang="zh-CN" sz="1300" b="1" kern="100" dirty="0"/>
              <a:t>Then </a:t>
            </a:r>
            <a:r>
              <a:rPr lang="zh-CN" altLang="zh-CN" sz="1300" b="1" kern="100" dirty="0"/>
              <a:t>应把其新状态往回传（把</a:t>
            </a:r>
            <a:r>
              <a:rPr lang="en-US" altLang="zh-CN" sz="1300" b="1" kern="100" dirty="0"/>
              <a:t>CURRENT</a:t>
            </a:r>
            <a:r>
              <a:rPr lang="zh-CN" altLang="zh-CN" sz="1300" b="1" kern="100" dirty="0"/>
              <a:t>的所有父节点加入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）；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300" b="1" kern="100" dirty="0">
                <a:solidFill>
                  <a:schemeClr val="accent1">
                    <a:lumMod val="50000"/>
                  </a:schemeClr>
                </a:solidFill>
              </a:rPr>
              <a:t>Until </a:t>
            </a:r>
            <a:r>
              <a:rPr lang="en-US" altLang="zh-CN" sz="1300" b="1" kern="100" dirty="0"/>
              <a:t>S</a:t>
            </a:r>
            <a:r>
              <a:rPr lang="zh-CN" altLang="zh-CN" sz="1300" b="1" kern="100" dirty="0"/>
              <a:t>为空；</a:t>
            </a:r>
          </a:p>
          <a:p>
            <a:pPr indent="114300" algn="just">
              <a:spcAft>
                <a:spcPts val="0"/>
              </a:spcAft>
            </a:pPr>
            <a:r>
              <a:rPr lang="en-US" altLang="zh-CN" sz="1300" b="1" kern="100" dirty="0">
                <a:solidFill>
                  <a:srgbClr val="0000FF"/>
                </a:solidFill>
              </a:rPr>
              <a:t>Until</a:t>
            </a:r>
            <a:r>
              <a:rPr lang="en-US" altLang="zh-CN" sz="1300" b="1" kern="100" dirty="0"/>
              <a:t> INIT</a:t>
            </a:r>
            <a:r>
              <a:rPr lang="zh-CN" altLang="zh-CN" sz="1300" b="1" kern="100" dirty="0"/>
              <a:t>标为</a:t>
            </a:r>
            <a:r>
              <a:rPr lang="en-US" altLang="zh-CN" sz="1300" b="1" kern="100" dirty="0"/>
              <a:t>SOLVED</a:t>
            </a:r>
            <a:r>
              <a:rPr lang="zh-CN" altLang="zh-CN" sz="1300" b="1" kern="100" dirty="0"/>
              <a:t>（成功）或</a:t>
            </a:r>
            <a:r>
              <a:rPr lang="en-US" altLang="zh-CN" sz="1300" b="1" kern="100" dirty="0"/>
              <a:t>INIT</a:t>
            </a:r>
            <a:r>
              <a:rPr lang="zh-CN" altLang="zh-CN" sz="1300" b="1" kern="100" dirty="0"/>
              <a:t>的</a:t>
            </a:r>
            <a:r>
              <a:rPr lang="en-US" altLang="zh-CN" sz="1300" b="1" kern="100" dirty="0"/>
              <a:t>h</a:t>
            </a:r>
            <a:r>
              <a:rPr lang="zh-CN" altLang="zh-CN" sz="1300" b="1" kern="100" dirty="0"/>
              <a:t>值变得大于</a:t>
            </a:r>
            <a:r>
              <a:rPr lang="en-US" altLang="zh-CN" sz="1300" b="1" kern="100" dirty="0"/>
              <a:t>FUTILITY</a:t>
            </a:r>
            <a:r>
              <a:rPr lang="zh-CN" altLang="zh-CN" sz="1300" b="1" kern="100" dirty="0"/>
              <a:t>（失败）；</a:t>
            </a:r>
          </a:p>
          <a:p>
            <a:r>
              <a:rPr lang="en-US" altLang="zh-CN" sz="1300" b="1" kern="100" dirty="0">
                <a:solidFill>
                  <a:srgbClr val="FF0000"/>
                </a:solidFill>
              </a:rPr>
              <a:t>End.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293" y="1772816"/>
            <a:ext cx="660811" cy="2232248"/>
            <a:chOff x="37293" y="1772816"/>
            <a:chExt cx="660811" cy="2232248"/>
          </a:xfrm>
        </p:grpSpPr>
        <p:sp>
          <p:nvSpPr>
            <p:cNvPr id="4" name="左大括号 3"/>
            <p:cNvSpPr/>
            <p:nvPr/>
          </p:nvSpPr>
          <p:spPr bwMode="auto">
            <a:xfrm>
              <a:off x="467544" y="1772816"/>
              <a:ext cx="230560" cy="2232248"/>
            </a:xfrm>
            <a:prstGeom prst="leftBrace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293" y="2564904"/>
              <a:ext cx="553998" cy="9361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</a:rPr>
                <a:t>扩展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993" y="4077072"/>
            <a:ext cx="669412" cy="1944216"/>
            <a:chOff x="28692" y="1772816"/>
            <a:chExt cx="669412" cy="1944216"/>
          </a:xfrm>
        </p:grpSpPr>
        <p:sp>
          <p:nvSpPr>
            <p:cNvPr id="9" name="左大括号 8"/>
            <p:cNvSpPr/>
            <p:nvPr/>
          </p:nvSpPr>
          <p:spPr bwMode="auto">
            <a:xfrm>
              <a:off x="454243" y="1772816"/>
              <a:ext cx="243861" cy="1944216"/>
            </a:xfrm>
            <a:prstGeom prst="leftBrace">
              <a:avLst/>
            </a:prstGeom>
            <a:noFill/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692" y="2376032"/>
              <a:ext cx="553998" cy="9361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</a:rPr>
                <a:t>回传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4" y="2960294"/>
            <a:ext cx="4948667" cy="32182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搜索以下与或图的最优解图</a:t>
            </a:r>
            <a:endParaRPr lang="zh-CN" altLang="en-US" dirty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309562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矩形 3"/>
          <p:cNvSpPr>
            <a:spLocks noChangeArrowheads="1"/>
          </p:cNvSpPr>
          <p:nvPr/>
        </p:nvSpPr>
        <p:spPr bwMode="auto">
          <a:xfrm>
            <a:off x="4067175" y="1700213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0000FF"/>
                </a:solidFill>
                <a:ea typeface="宋体" panose="02010600030101010101" pitchFamily="2" charset="-122"/>
              </a:rPr>
              <a:t>假定：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h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连接弧的代价为</a:t>
            </a:r>
            <a:r>
              <a:rPr lang="en-US" altLang="zh-CN" sz="2000" b="0" i="1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endParaRPr lang="zh-CN" altLang="en-US" sz="2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652963" y="2997200"/>
            <a:ext cx="2927350" cy="3224213"/>
            <a:chOff x="5315718" y="3944470"/>
            <a:chExt cx="2280617" cy="2552617"/>
          </a:xfrm>
        </p:grpSpPr>
        <p:pic>
          <p:nvPicPr>
            <p:cNvPr id="22536" name="Picture 3" descr="3_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18" y="3944470"/>
              <a:ext cx="2280617" cy="255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Box 4"/>
            <p:cNvSpPr txBox="1">
              <a:spLocks noChangeArrowheads="1"/>
            </p:cNvSpPr>
            <p:nvPr/>
          </p:nvSpPr>
          <p:spPr bwMode="auto">
            <a:xfrm>
              <a:off x="5393911" y="3961916"/>
              <a:ext cx="383473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宋体" panose="02010600030101010101" pitchFamily="2" charset="-122"/>
                </a:rPr>
                <a:t>最优解图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Questions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What is the differen</a:t>
            </a:r>
            <a:r>
              <a:rPr lang="en-US" altLang="zh-CN" dirty="0"/>
              <a:t>ce</a:t>
            </a:r>
            <a:r>
              <a:rPr lang="en-US" altLang="zh-CN" dirty="0" smtClean="0"/>
              <a:t> between A* and AO*?</a:t>
            </a:r>
          </a:p>
        </p:txBody>
      </p:sp>
      <p:pic>
        <p:nvPicPr>
          <p:cNvPr id="23556" name="Picture 8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706813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学习要求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能利用问题归约法进行知识表示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能利用</a:t>
            </a:r>
            <a:r>
              <a:rPr lang="zh-CN" altLang="en-US" dirty="0" smtClean="0"/>
              <a:t>与或图进行</a:t>
            </a:r>
            <a:r>
              <a:rPr lang="zh-CN" altLang="en-US" dirty="0" smtClean="0"/>
              <a:t>问题归约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能</a:t>
            </a:r>
            <a:r>
              <a:rPr lang="zh-CN" altLang="en-US" dirty="0"/>
              <a:t>利用</a:t>
            </a:r>
            <a:r>
              <a:rPr lang="en-US" altLang="zh-CN" dirty="0" smtClean="0"/>
              <a:t>AO</a:t>
            </a:r>
            <a:r>
              <a:rPr lang="en-US" altLang="zh-CN" dirty="0" smtClean="0"/>
              <a:t>*</a:t>
            </a:r>
            <a:r>
              <a:rPr lang="zh-CN" altLang="en-US" dirty="0" smtClean="0"/>
              <a:t>算法进行问题归约求解</a:t>
            </a:r>
            <a:endParaRPr lang="zh-CN" altLang="en-US" dirty="0" smtClean="0"/>
          </a:p>
        </p:txBody>
      </p:sp>
      <p:pic>
        <p:nvPicPr>
          <p:cNvPr id="4100" name="Picture 5" descr="feh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952875"/>
            <a:ext cx="36480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吃豆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7691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1600200" y="1676400"/>
            <a:ext cx="5867400" cy="4114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大事化小</a:t>
            </a:r>
            <a:b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</a:br>
            <a:r>
              <a:rPr lang="zh-C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小事化了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将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初始问题</a:t>
            </a:r>
            <a:r>
              <a:rPr lang="zh-CN" altLang="en-US" dirty="0" smtClean="0">
                <a:latin typeface="仿宋_GB2312" pitchFamily="49" charset="-122"/>
              </a:rPr>
              <a:t>通过一系列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变换</a:t>
            </a:r>
            <a:r>
              <a:rPr lang="zh-CN" altLang="en-US" dirty="0" smtClean="0">
                <a:latin typeface="仿宋_GB2312" pitchFamily="49" charset="-122"/>
              </a:rPr>
              <a:t>最终变为一</a:t>
            </a:r>
            <a:r>
              <a:rPr lang="zh-CN" altLang="en-US" dirty="0">
                <a:latin typeface="仿宋_GB2312" pitchFamily="49" charset="-122"/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  <a:latin typeface="仿宋_GB2312" pitchFamily="49" charset="-122"/>
              </a:rPr>
              <a:t>子问题集合</a:t>
            </a:r>
            <a:r>
              <a:rPr lang="zh-CN" altLang="en-US" dirty="0" smtClean="0">
                <a:latin typeface="仿宋_GB2312" pitchFamily="49" charset="-122"/>
              </a:rPr>
              <a:t>，这些子问题的解可以直接得到，从而解决了初始问题。</a:t>
            </a:r>
          </a:p>
          <a:p>
            <a:pPr eaLnBrk="1" hangingPunct="1">
              <a:defRPr/>
            </a:pPr>
            <a:endParaRPr lang="zh-CN" altLang="en-US" dirty="0" smtClean="0">
              <a:latin typeface="仿宋_GB2312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问题归约可以用三元组表示：</a:t>
            </a:r>
            <a:r>
              <a:rPr lang="en-US" altLang="zh-CN" dirty="0" smtClean="0">
                <a:latin typeface="仿宋_GB2312" pitchFamily="49" charset="-122"/>
              </a:rPr>
              <a:t>(</a:t>
            </a:r>
            <a:r>
              <a:rPr lang="en-US" altLang="zh-CN" i="1" dirty="0" smtClean="0">
                <a:latin typeface="仿宋_GB2312" pitchFamily="49" charset="-122"/>
              </a:rPr>
              <a:t>P</a:t>
            </a:r>
            <a:r>
              <a:rPr lang="en-US" altLang="zh-CN" baseline="-30000" dirty="0" smtClean="0">
                <a:latin typeface="仿宋_GB2312" pitchFamily="49" charset="-122"/>
              </a:rPr>
              <a:t>0</a:t>
            </a:r>
            <a:r>
              <a:rPr lang="en-US" altLang="zh-CN" dirty="0" smtClean="0">
                <a:latin typeface="仿宋_GB2312" pitchFamily="49" charset="-122"/>
              </a:rPr>
              <a:t>, </a:t>
            </a:r>
            <a:r>
              <a:rPr lang="en-US" altLang="zh-CN" i="1" dirty="0" smtClean="0">
                <a:latin typeface="仿宋_GB2312" pitchFamily="49" charset="-122"/>
              </a:rPr>
              <a:t>O</a:t>
            </a:r>
            <a:r>
              <a:rPr lang="en-US" altLang="zh-CN" dirty="0" smtClean="0">
                <a:latin typeface="仿宋_GB2312" pitchFamily="49" charset="-122"/>
              </a:rPr>
              <a:t>, </a:t>
            </a:r>
            <a:r>
              <a:rPr lang="en-US" altLang="zh-CN" i="1" dirty="0" smtClean="0">
                <a:latin typeface="仿宋_GB2312" pitchFamily="49" charset="-122"/>
              </a:rPr>
              <a:t>P</a:t>
            </a:r>
            <a:r>
              <a:rPr lang="en-US" altLang="zh-CN" dirty="0" smtClean="0">
                <a:latin typeface="仿宋_GB2312" pitchFamily="49" charset="-122"/>
              </a:rPr>
              <a:t>)</a:t>
            </a:r>
            <a:r>
              <a:rPr lang="zh-CN" altLang="en-US" dirty="0" smtClean="0">
                <a:latin typeface="仿宋_GB2312" pitchFamily="49" charset="-122"/>
              </a:rPr>
              <a:t>，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其中：</a:t>
            </a:r>
          </a:p>
          <a:p>
            <a:pPr lvl="1" eaLnBrk="1" hangingPunct="1">
              <a:defRPr/>
            </a:pPr>
            <a:r>
              <a:rPr lang="en-US" altLang="zh-CN" i="1" dirty="0" smtClean="0">
                <a:latin typeface="仿宋_GB2312" pitchFamily="49" charset="-122"/>
              </a:rPr>
              <a:t>P</a:t>
            </a:r>
            <a:r>
              <a:rPr lang="en-US" altLang="zh-CN" baseline="-30000" dirty="0" smtClean="0">
                <a:latin typeface="仿宋_GB2312" pitchFamily="49" charset="-122"/>
              </a:rPr>
              <a:t>0</a:t>
            </a:r>
            <a:r>
              <a:rPr lang="zh-CN" altLang="en-US" dirty="0" smtClean="0">
                <a:latin typeface="仿宋_GB2312" pitchFamily="49" charset="-122"/>
              </a:rPr>
              <a:t>是初始问题，即要求解的问题；</a:t>
            </a:r>
          </a:p>
          <a:p>
            <a:pPr lvl="1" eaLnBrk="1" hangingPunct="1">
              <a:defRPr/>
            </a:pPr>
            <a:r>
              <a:rPr lang="en-US" altLang="zh-CN" i="1" dirty="0" smtClean="0">
                <a:latin typeface="仿宋_GB2312" pitchFamily="49" charset="-122"/>
              </a:rPr>
              <a:t>O</a:t>
            </a:r>
            <a:r>
              <a:rPr lang="zh-CN" altLang="en-US" dirty="0" smtClean="0">
                <a:latin typeface="仿宋_GB2312" pitchFamily="49" charset="-122"/>
              </a:rPr>
              <a:t>是操作算子集，是一组变换规则；</a:t>
            </a:r>
          </a:p>
          <a:p>
            <a:pPr lvl="1" eaLnBrk="1" hangingPunct="1">
              <a:defRPr/>
            </a:pPr>
            <a:r>
              <a:rPr lang="en-US" altLang="zh-CN" i="1" dirty="0" smtClean="0">
                <a:latin typeface="仿宋_GB2312" pitchFamily="49" charset="-122"/>
              </a:rPr>
              <a:t>P</a:t>
            </a:r>
            <a:r>
              <a:rPr lang="zh-CN" altLang="en-US" dirty="0" smtClean="0">
                <a:latin typeface="仿宋_GB2312" pitchFamily="49" charset="-122"/>
              </a:rPr>
              <a:t>是本原问题集。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汉诺塔问题（</a:t>
            </a:r>
            <a:r>
              <a:rPr lang="en-US" altLang="zh-CN" smtClean="0"/>
              <a:t>Tower of Hanoi Puzzle</a:t>
            </a:r>
            <a:r>
              <a:rPr lang="zh-CN" altLang="en-US" smtClean="0"/>
              <a:t>）</a:t>
            </a:r>
          </a:p>
        </p:txBody>
      </p:sp>
      <p:pic>
        <p:nvPicPr>
          <p:cNvPr id="717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3238"/>
            <a:ext cx="5976639" cy="44831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汉诺塔问题（</a:t>
            </a:r>
            <a:r>
              <a:rPr lang="en-US" altLang="zh-CN" smtClean="0"/>
              <a:t>Tower of Hanoi Puzzle</a:t>
            </a:r>
            <a:r>
              <a:rPr lang="zh-CN" altLang="en-US" smtClean="0"/>
              <a:t>）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00200" y="3429000"/>
            <a:ext cx="5638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67000" y="21336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419600" y="21336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096000" y="22098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600200" y="5638800"/>
            <a:ext cx="5638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667000" y="43434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19600" y="43434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6096000" y="4419600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981200" y="3200400"/>
            <a:ext cx="1447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209800" y="29718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438400" y="2743200"/>
            <a:ext cx="6096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5146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2672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9436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524000" y="2646363"/>
            <a:ext cx="4572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A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B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5410200" y="5410200"/>
            <a:ext cx="1447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5638800" y="5181600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867400" y="4953000"/>
            <a:ext cx="6096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汉诺塔问题（</a:t>
            </a:r>
            <a:r>
              <a:rPr lang="en-US" altLang="zh-CN" smtClean="0"/>
              <a:t>Tower of Hanoi Puzzle</a:t>
            </a:r>
            <a:r>
              <a:rPr lang="zh-CN" altLang="en-US" smtClean="0"/>
              <a:t>）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67000" y="3057525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4419600" y="3057525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96000" y="3133725"/>
            <a:ext cx="76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1981200" y="4124325"/>
            <a:ext cx="1447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209800" y="3895725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2438400" y="3667125"/>
            <a:ext cx="6096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26" name="Rectangle 4"/>
          <p:cNvSpPr>
            <a:spLocks noChangeArrowheads="1"/>
          </p:cNvSpPr>
          <p:nvPr/>
        </p:nvSpPr>
        <p:spPr bwMode="auto">
          <a:xfrm>
            <a:off x="1600200" y="4340225"/>
            <a:ext cx="56388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1156 C 0.00052 -0.05273 -0.00156 -0.09413 0.00139 -0.13506 C 0.00156 -0.13853 0.00938 -0.13853 0.00938 -0.1383 C 0.12986 -0.13784 0.25139 -0.15657 0.37066 -0.13668 C 0.38646 -0.13414 0.37205 -0.09736 0.37205 -0.07771 C 0.37205 -0.03053 0.37066 0.01688 0.37066 0.06406 " pathEditMode="relative" rAng="0" ptsTypes="fffffA">
                                      <p:cBhvr>
                                        <p:cTn id="6" dur="20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-3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486 C 0.00052 -0.05578 -0.00208 -0.10694 0.00139 -0.15741 C 0.00174 -0.16157 0.00747 -0.15926 0.01059 -0.15926 C 0.07014 -0.15926 0.12986 -0.1581 0.18941 -0.15741 C 0.19045 -0.09444 0.18941 -0.03264 0.18941 0.03079 " pathEditMode="relative" rAng="0" ptsTypes="ffffA">
                                      <p:cBhvr>
                                        <p:cTn id="9" dur="20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66 0.04259 C 0.37014 -0.01343 0.37014 -0.06875 0.36927 -0.12384 C 0.36927 -0.12546 0.36823 -0.12732 0.36806 -0.1287 C 0.36736 -0.13333 0.36823 -0.1382 0.36667 -0.14213 C 0.36615 -0.14398 0.36406 -0.14306 0.36267 -0.14398 C 0.35608 -0.1463 0.35052 -0.15162 0.34392 -0.15394 C 0.29115 -0.1537 0.23802 -0.15648 0.18542 -0.15255 C 0.17951 -0.15185 0.18264 -0.13796 0.18264 -0.13009 C 0.18212 -0.07662 0.18264 -0.02315 0.18264 0.03102 " pathEditMode="relative" rAng="0" ptsTypes="ffffffffA">
                                      <p:cBhvr>
                                        <p:cTn id="12" dur="20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66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135 C -0.01527 -0.07246 -0.00694 -0.03727 -3.33333E-6 -0.19445 C 0.00018 -0.19746 0.00434 -0.19537 0.0066 -0.19607 C 0.01077 -0.19746 0.01563 -0.20139 0.01997 -0.20139 C 0.09688 -0.20255 0.17379 -0.20255 0.2507 -0.20325 C 0.42049 -0.2007 0.37066 -0.25463 0.37066 -0.00255 " pathEditMode="relative" rAng="0" ptsTypes="fffffA">
                                      <p:cBhvr>
                                        <p:cTn id="16" dur="20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4 0.03284 C 0.16892 -0.01735 0.20608 -0.08534 0.17726 -0.12465 C -0.05156 -0.12026 -0.00677 -0.1982 -0.00677 0.06406 " pathEditMode="relative" rAng="0" ptsTypes="ffA">
                                      <p:cBhvr>
                                        <p:cTn id="20" dur="20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-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1 0.01019 C 0.19098 -0.17407 0.14636 -0.15532 0.21216 -0.16597 C 0.26545 -0.16551 0.32118 -0.18403 0.37205 -0.16435 C 0.38785 -0.15833 0.37327 -0.12384 0.37344 -0.10347 C 0.37379 -0.06898 0.37344 -0.03426 0.37344 0.00023 " pathEditMode="relative" rAng="0" ptsTypes="ffffA">
                                      <p:cBhvr>
                                        <p:cTn id="23" dur="2000" fill="hold"/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-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05903 C -0.00399 -0.00139 -0.00729 -0.06204 -0.00417 -0.12245 C -0.00399 -0.12732 0.00295 -0.12431 0.00642 -0.12593 C 0.06441 -0.19838 0.16563 -0.13241 0.24514 -0.13287 C 0.39757 -0.13079 0.3651 -0.18426 0.3651 -0.00139 " pathEditMode="relative" rAng="0" ptsTypes="ffffA">
                                      <p:cBhvr>
                                        <p:cTn id="26" dur="20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animBg="1"/>
      <p:bldP spid="165901" grpId="0" animBg="1"/>
      <p:bldP spid="165901" grpId="1" animBg="1"/>
      <p:bldP spid="165902" grpId="0" animBg="1"/>
      <p:bldP spid="165902" grpId="1" animBg="1"/>
      <p:bldP spid="165902" grpId="2" animBg="1"/>
      <p:bldP spid="16590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Problem Reduction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汉诺塔问题（</a:t>
            </a:r>
            <a:r>
              <a:rPr lang="en-US" altLang="zh-CN" dirty="0" smtClean="0"/>
              <a:t>Tower of Hanoi Puzzle</a:t>
            </a:r>
            <a:r>
              <a:rPr lang="zh-CN" altLang="en-US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归约过程：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1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A</a:t>
            </a:r>
            <a:r>
              <a:rPr lang="zh-CN" altLang="en-US" dirty="0" smtClean="0">
                <a:latin typeface="仿宋_GB2312" pitchFamily="49" charset="-122"/>
              </a:rPr>
              <a:t>和</a:t>
            </a:r>
            <a:r>
              <a:rPr lang="en-US" altLang="zh-CN" dirty="0" smtClean="0">
                <a:latin typeface="仿宋_GB2312" pitchFamily="49" charset="-122"/>
              </a:rPr>
              <a:t>B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2</a:t>
            </a:r>
            <a:r>
              <a:rPr lang="zh-CN" altLang="en-US" dirty="0" smtClean="0">
                <a:latin typeface="仿宋_GB2312" pitchFamily="49" charset="-122"/>
              </a:rPr>
              <a:t>的双圆盘难题；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2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C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的单圆盘难题；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zh-CN" altLang="en-US" dirty="0" smtClean="0">
                <a:latin typeface="仿宋_GB2312" pitchFamily="49" charset="-122"/>
              </a:rPr>
              <a:t>（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）移动圆盘</a:t>
            </a:r>
            <a:r>
              <a:rPr lang="en-US" altLang="zh-CN" dirty="0" smtClean="0">
                <a:latin typeface="仿宋_GB2312" pitchFamily="49" charset="-122"/>
              </a:rPr>
              <a:t>A</a:t>
            </a:r>
            <a:r>
              <a:rPr lang="zh-CN" altLang="en-US" dirty="0" smtClean="0">
                <a:latin typeface="仿宋_GB2312" pitchFamily="49" charset="-122"/>
              </a:rPr>
              <a:t>和</a:t>
            </a:r>
            <a:r>
              <a:rPr lang="en-US" altLang="zh-CN" dirty="0" smtClean="0">
                <a:latin typeface="仿宋_GB2312" pitchFamily="49" charset="-122"/>
              </a:rPr>
              <a:t>B</a:t>
            </a:r>
            <a:r>
              <a:rPr lang="zh-CN" altLang="en-US" dirty="0" smtClean="0">
                <a:latin typeface="仿宋_GB2312" pitchFamily="49" charset="-122"/>
              </a:rPr>
              <a:t>至柱子</a:t>
            </a:r>
            <a:r>
              <a:rPr lang="en-US" altLang="zh-CN" dirty="0" smtClean="0">
                <a:latin typeface="仿宋_GB2312" pitchFamily="49" charset="-122"/>
              </a:rPr>
              <a:t>3</a:t>
            </a:r>
            <a:r>
              <a:rPr lang="zh-CN" altLang="en-US" dirty="0" smtClean="0">
                <a:latin typeface="仿宋_GB2312" pitchFamily="49" charset="-122"/>
              </a:rPr>
              <a:t>的双圆盘难题。 </a:t>
            </a:r>
          </a:p>
          <a:p>
            <a:pPr lvl="1" eaLnBrk="1" hangingPunct="1"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仿宋_GB2312" pitchFamily="49" charset="-122"/>
              </a:rPr>
              <a:t>即，将</a:t>
            </a:r>
            <a:r>
              <a:rPr lang="en-US" altLang="zh-CN" dirty="0" smtClean="0">
                <a:latin typeface="仿宋_GB2312" pitchFamily="49" charset="-122"/>
              </a:rPr>
              <a:t>(111)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(333)</a:t>
            </a:r>
            <a:r>
              <a:rPr lang="zh-CN" altLang="en-US" dirty="0" smtClean="0">
                <a:latin typeface="仿宋_GB2312" pitchFamily="49" charset="-122"/>
              </a:rPr>
              <a:t>归约为</a:t>
            </a:r>
            <a:br>
              <a:rPr lang="zh-CN" altLang="en-US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(111)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(221)</a:t>
            </a:r>
            <a:br>
              <a:rPr lang="en-US" altLang="zh-CN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(221)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(223)</a:t>
            </a:r>
            <a:br>
              <a:rPr lang="en-US" altLang="zh-CN" dirty="0" smtClean="0">
                <a:latin typeface="仿宋_GB2312" pitchFamily="49" charset="-122"/>
              </a:rPr>
            </a:br>
            <a:r>
              <a:rPr lang="en-US" altLang="zh-CN" dirty="0" smtClean="0">
                <a:latin typeface="仿宋_GB2312" pitchFamily="49" charset="-122"/>
              </a:rPr>
              <a:t>(223)</a:t>
            </a:r>
            <a:r>
              <a:rPr lang="en-US" altLang="zh-CN" dirty="0" smtClean="0">
                <a:latin typeface="仿宋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latin typeface="仿宋_GB2312" pitchFamily="49" charset="-122"/>
              </a:rPr>
              <a:t>(333)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479925"/>
            <a:ext cx="29051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FFFFFF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Office\Templates\Powerpoint模板集\ARTERIES.POT</Template>
  <TotalTime>3114</TotalTime>
  <Words>1184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微软雅黑</vt:lpstr>
      <vt:lpstr>Times New Roman</vt:lpstr>
      <vt:lpstr>Wingdings</vt:lpstr>
      <vt:lpstr>隶书</vt:lpstr>
      <vt:lpstr>仿宋_GB2312</vt:lpstr>
      <vt:lpstr>华文新魏</vt:lpstr>
      <vt:lpstr>Symbol</vt:lpstr>
      <vt:lpstr>宋体</vt:lpstr>
      <vt:lpstr>幼圆</vt:lpstr>
      <vt:lpstr>默认设计模板</vt:lpstr>
      <vt:lpstr>Microsoft Word Picture</vt:lpstr>
      <vt:lpstr>人工智能</vt:lpstr>
      <vt:lpstr>6  Problem Reduction &amp; AND/OR Graph Search</vt:lpstr>
      <vt:lpstr>学习要求</vt:lpstr>
      <vt:lpstr>Problem Reduction</vt:lpstr>
      <vt:lpstr>Problem Reduction</vt:lpstr>
      <vt:lpstr>Problem Reduction</vt:lpstr>
      <vt:lpstr>Problem Reduction</vt:lpstr>
      <vt:lpstr>Problem Reduction</vt:lpstr>
      <vt:lpstr>Problem Reduction</vt:lpstr>
      <vt:lpstr>Problem Reduction</vt:lpstr>
      <vt:lpstr>AND/OR Graph</vt:lpstr>
      <vt:lpstr>AND/OR Graph</vt:lpstr>
      <vt:lpstr>AND/OR Graph</vt:lpstr>
      <vt:lpstr>AND/OR Graph</vt:lpstr>
      <vt:lpstr>AND/OR Graph</vt:lpstr>
      <vt:lpstr>AND/OR Graph</vt:lpstr>
      <vt:lpstr>AND/OR Graph</vt:lpstr>
      <vt:lpstr>AND/OR Graph</vt:lpstr>
      <vt:lpstr>AND/OR Graph</vt:lpstr>
      <vt:lpstr>AO* Algorithm</vt:lpstr>
      <vt:lpstr>Example</vt:lpstr>
      <vt:lpstr>Questions</vt:lpstr>
    </vt:vector>
  </TitlesOfParts>
  <Company>哈尔滨工程大学计算机科学与技术学院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刘海波</dc:creator>
  <cp:lastModifiedBy>OO</cp:lastModifiedBy>
  <cp:revision>864</cp:revision>
  <dcterms:created xsi:type="dcterms:W3CDTF">2006-06-27T12:52:39Z</dcterms:created>
  <dcterms:modified xsi:type="dcterms:W3CDTF">2020-10-11T16:48:02Z</dcterms:modified>
</cp:coreProperties>
</file>