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88" r:id="rId2"/>
    <p:sldId id="336" r:id="rId3"/>
    <p:sldId id="389" r:id="rId4"/>
    <p:sldId id="256" r:id="rId5"/>
    <p:sldId id="288" r:id="rId6"/>
    <p:sldId id="354" r:id="rId7"/>
    <p:sldId id="358" r:id="rId8"/>
    <p:sldId id="360" r:id="rId9"/>
    <p:sldId id="363" r:id="rId10"/>
    <p:sldId id="365" r:id="rId11"/>
    <p:sldId id="375" r:id="rId12"/>
    <p:sldId id="369" r:id="rId13"/>
    <p:sldId id="370" r:id="rId14"/>
    <p:sldId id="373" r:id="rId15"/>
    <p:sldId id="361" r:id="rId16"/>
    <p:sldId id="381" r:id="rId17"/>
    <p:sldId id="384" r:id="rId18"/>
    <p:sldId id="386" r:id="rId19"/>
    <p:sldId id="391" r:id="rId20"/>
    <p:sldId id="379" r:id="rId21"/>
    <p:sldId id="380" r:id="rId22"/>
    <p:sldId id="350" r:id="rId23"/>
  </p:sldIdLst>
  <p:sldSz cx="9144000" cy="6858000" type="screen4x3"/>
  <p:notesSz cx="6858000" cy="9144000"/>
  <p:embeddedFontLst>
    <p:embeddedFont>
      <p:font typeface="微软雅黑" panose="020B0503020204020204" pitchFamily="34" charset="-122"/>
      <p:regular r:id="rId24"/>
      <p:bold r:id="rId25"/>
    </p:embeddedFont>
    <p:embeddedFont>
      <p:font typeface="仿宋_GB2312" panose="02010609030101010101" pitchFamily="49" charset="-122"/>
      <p:regular r:id="rId26"/>
    </p:embeddedFont>
    <p:embeddedFont>
      <p:font typeface="隶书" panose="02010509060101010101" pitchFamily="49" charset="-122"/>
      <p:regular r:id="rId27"/>
    </p:embeddedFont>
    <p:embeddedFont>
      <p:font typeface="Comic Sans MS" panose="030F0702030302020204" pitchFamily="66" charset="0"/>
      <p:regular r:id="rId28"/>
      <p:bold r:id="rId29"/>
      <p:italic r:id="rId30"/>
      <p:boldItalic r:id="rId31"/>
    </p:embeddedFont>
    <p:embeddedFont>
      <p:font typeface="华文新魏" panose="02010800040101010101" pitchFamily="2" charset="-122"/>
      <p:regular r:id="rId32"/>
    </p:embeddedFont>
    <p:embeddedFont>
      <p:font typeface="幼圆" panose="02010509060101010101" pitchFamily="49" charset="-122"/>
      <p:regular r:id="rId33"/>
    </p:embeddedFont>
    <p:embeddedFont>
      <p:font typeface="华文行楷" panose="02010800040101010101" pitchFamily="2" charset="-122"/>
      <p:regular r:id="rId34"/>
    </p:embeddedFont>
  </p:embeddedFont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9D107"/>
    <a:srgbClr val="00FF00"/>
    <a:srgbClr val="FF9900"/>
    <a:srgbClr val="FFFF00"/>
    <a:srgbClr val="FF0000"/>
    <a:srgbClr val="9900CC"/>
    <a:srgbClr val="FF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3431" autoAdjust="0"/>
  </p:normalViewPr>
  <p:slideViewPr>
    <p:cSldViewPr>
      <p:cViewPr varScale="1">
        <p:scale>
          <a:sx n="63" d="100"/>
          <a:sy n="63" d="100"/>
        </p:scale>
        <p:origin x="1310"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51545F1-DCBA-4A40-8A43-1806B58C265B}" type="slidenum">
              <a:rPr lang="en-US" altLang="zh-CN"/>
              <a:pPr/>
              <a:t>‹#›</a:t>
            </a:fld>
            <a:endParaRPr lang="en-US" altLang="zh-CN"/>
          </a:p>
        </p:txBody>
      </p:sp>
    </p:spTree>
    <p:extLst>
      <p:ext uri="{BB962C8B-B14F-4D97-AF65-F5344CB8AC3E}">
        <p14:creationId xmlns:p14="http://schemas.microsoft.com/office/powerpoint/2010/main" val="148129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EEB6813-2D62-4669-A2CE-6BC79E16EE8D}" type="slidenum">
              <a:rPr lang="en-US" altLang="zh-CN"/>
              <a:pPr/>
              <a:t>‹#›</a:t>
            </a:fld>
            <a:endParaRPr lang="en-US" altLang="zh-CN"/>
          </a:p>
        </p:txBody>
      </p:sp>
    </p:spTree>
    <p:extLst>
      <p:ext uri="{BB962C8B-B14F-4D97-AF65-F5344CB8AC3E}">
        <p14:creationId xmlns:p14="http://schemas.microsoft.com/office/powerpoint/2010/main" val="293244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4200" y="0"/>
            <a:ext cx="2209800" cy="6629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0"/>
            <a:ext cx="6477000" cy="6629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583EE18-D92C-4356-8F06-20E6942A93E2}" type="slidenum">
              <a:rPr lang="en-US" altLang="zh-CN"/>
              <a:pPr/>
              <a:t>‹#›</a:t>
            </a:fld>
            <a:endParaRPr lang="en-US" altLang="zh-CN"/>
          </a:p>
        </p:txBody>
      </p:sp>
    </p:spTree>
    <p:extLst>
      <p:ext uri="{BB962C8B-B14F-4D97-AF65-F5344CB8AC3E}">
        <p14:creationId xmlns:p14="http://schemas.microsoft.com/office/powerpoint/2010/main" val="66267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8EB04BB-AFEC-4C78-A72D-3003386128AC}" type="slidenum">
              <a:rPr lang="en-US" altLang="zh-CN"/>
              <a:pPr/>
              <a:t>‹#›</a:t>
            </a:fld>
            <a:endParaRPr lang="en-US" altLang="zh-CN"/>
          </a:p>
        </p:txBody>
      </p:sp>
    </p:spTree>
    <p:extLst>
      <p:ext uri="{BB962C8B-B14F-4D97-AF65-F5344CB8AC3E}">
        <p14:creationId xmlns:p14="http://schemas.microsoft.com/office/powerpoint/2010/main" val="134101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14327F3-5D7B-436D-8B7A-7EF098F2D67B}" type="slidenum">
              <a:rPr lang="en-US" altLang="zh-CN"/>
              <a:pPr/>
              <a:t>‹#›</a:t>
            </a:fld>
            <a:endParaRPr lang="en-US" altLang="zh-CN"/>
          </a:p>
        </p:txBody>
      </p:sp>
    </p:spTree>
    <p:extLst>
      <p:ext uri="{BB962C8B-B14F-4D97-AF65-F5344CB8AC3E}">
        <p14:creationId xmlns:p14="http://schemas.microsoft.com/office/powerpoint/2010/main" val="223016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1A22607-50BD-4866-BB60-729B10EEBA7F}" type="slidenum">
              <a:rPr lang="en-US" altLang="zh-CN"/>
              <a:pPr/>
              <a:t>‹#›</a:t>
            </a:fld>
            <a:endParaRPr lang="en-US" altLang="zh-CN"/>
          </a:p>
        </p:txBody>
      </p:sp>
    </p:spTree>
    <p:extLst>
      <p:ext uri="{BB962C8B-B14F-4D97-AF65-F5344CB8AC3E}">
        <p14:creationId xmlns:p14="http://schemas.microsoft.com/office/powerpoint/2010/main" val="186227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B9AABF1E-2A67-4E0B-AA2B-DDCAB1711A0F}" type="slidenum">
              <a:rPr lang="en-US" altLang="zh-CN"/>
              <a:pPr/>
              <a:t>‹#›</a:t>
            </a:fld>
            <a:endParaRPr lang="en-US" altLang="zh-CN"/>
          </a:p>
        </p:txBody>
      </p:sp>
    </p:spTree>
    <p:extLst>
      <p:ext uri="{BB962C8B-B14F-4D97-AF65-F5344CB8AC3E}">
        <p14:creationId xmlns:p14="http://schemas.microsoft.com/office/powerpoint/2010/main" val="350931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D27D140-67E6-4EF3-BC2B-085AD6EBA146}" type="slidenum">
              <a:rPr lang="en-US" altLang="zh-CN"/>
              <a:pPr/>
              <a:t>‹#›</a:t>
            </a:fld>
            <a:endParaRPr lang="en-US" altLang="zh-CN"/>
          </a:p>
        </p:txBody>
      </p:sp>
    </p:spTree>
    <p:extLst>
      <p:ext uri="{BB962C8B-B14F-4D97-AF65-F5344CB8AC3E}">
        <p14:creationId xmlns:p14="http://schemas.microsoft.com/office/powerpoint/2010/main" val="345519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88DCCFCD-0603-4DF7-8335-E84D794AEAAD}" type="slidenum">
              <a:rPr lang="en-US" altLang="zh-CN"/>
              <a:pPr/>
              <a:t>‹#›</a:t>
            </a:fld>
            <a:endParaRPr lang="en-US" altLang="zh-CN"/>
          </a:p>
        </p:txBody>
      </p:sp>
    </p:spTree>
    <p:extLst>
      <p:ext uri="{BB962C8B-B14F-4D97-AF65-F5344CB8AC3E}">
        <p14:creationId xmlns:p14="http://schemas.microsoft.com/office/powerpoint/2010/main" val="304428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BCAE324-112E-4572-B234-0B0434FCF6A0}" type="slidenum">
              <a:rPr lang="en-US" altLang="zh-CN"/>
              <a:pPr/>
              <a:t>‹#›</a:t>
            </a:fld>
            <a:endParaRPr lang="en-US" altLang="zh-CN"/>
          </a:p>
        </p:txBody>
      </p:sp>
    </p:spTree>
    <p:extLst>
      <p:ext uri="{BB962C8B-B14F-4D97-AF65-F5344CB8AC3E}">
        <p14:creationId xmlns:p14="http://schemas.microsoft.com/office/powerpoint/2010/main" val="27009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1B714F0-2567-48A4-BE89-A27631D40A59}" type="slidenum">
              <a:rPr lang="en-US" altLang="zh-CN"/>
              <a:pPr/>
              <a:t>‹#›</a:t>
            </a:fld>
            <a:endParaRPr lang="en-US" altLang="zh-CN"/>
          </a:p>
        </p:txBody>
      </p:sp>
    </p:spTree>
    <p:extLst>
      <p:ext uri="{BB962C8B-B14F-4D97-AF65-F5344CB8AC3E}">
        <p14:creationId xmlns:p14="http://schemas.microsoft.com/office/powerpoint/2010/main" val="373738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4800" y="1066800"/>
            <a:ext cx="8534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DCC4619-BBF6-4E16-BBEB-B8C907619D4D}" type="slidenum">
              <a:rPr lang="en-US" altLang="zh-CN"/>
              <a:pPr/>
              <a:t>‹#›</a:t>
            </a:fld>
            <a:endParaRPr lang="en-US" altLang="zh-CN"/>
          </a:p>
        </p:txBody>
      </p:sp>
      <p:sp>
        <p:nvSpPr>
          <p:cNvPr id="1031" name="Rectangle 8"/>
          <p:cNvSpPr>
            <a:spLocks noChangeArrowheads="1"/>
          </p:cNvSpPr>
          <p:nvPr userDrawn="1"/>
        </p:nvSpPr>
        <p:spPr bwMode="auto">
          <a:xfrm>
            <a:off x="381000" y="762000"/>
            <a:ext cx="8458200" cy="36513"/>
          </a:xfrm>
          <a:prstGeom prst="rect">
            <a:avLst/>
          </a:prstGeom>
          <a:gradFill rotWithShape="0">
            <a:gsLst>
              <a:gs pos="0">
                <a:srgbClr val="FF99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itchFamily="34" charset="-122"/>
          <a:ea typeface="微软雅黑" pitchFamily="34" charset="-122"/>
        </a:defRPr>
      </a:lvl2pPr>
      <a:lvl3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itchFamily="34" charset="-122"/>
          <a:ea typeface="微软雅黑" pitchFamily="34" charset="-122"/>
        </a:defRPr>
      </a:lvl3pPr>
      <a:lvl4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itchFamily="34" charset="-122"/>
          <a:ea typeface="微软雅黑" pitchFamily="34" charset="-122"/>
        </a:defRPr>
      </a:lvl4pPr>
      <a:lvl5pPr algn="l" rtl="0" eaLnBrk="0" fontAlgn="base" hangingPunct="0">
        <a:spcBef>
          <a:spcPct val="0"/>
        </a:spcBef>
        <a:spcAft>
          <a:spcPct val="0"/>
        </a:spcAft>
        <a:defRPr kumimoji="1" sz="4800" b="1">
          <a:solidFill>
            <a:schemeClr val="accent2"/>
          </a:solidFill>
          <a:effectLst>
            <a:outerShdw blurRad="38100" dist="38100" dir="2700000" algn="tl">
              <a:srgbClr val="C0C0C0"/>
            </a:outerShdw>
          </a:effectLst>
          <a:latin typeface="微软雅黑" pitchFamily="34" charset="-122"/>
          <a:ea typeface="微软雅黑" pitchFamily="34" charset="-122"/>
        </a:defRPr>
      </a:lvl5pPr>
      <a:lvl6pPr marL="457200" algn="l" rtl="0" fontAlgn="base">
        <a:spcBef>
          <a:spcPct val="0"/>
        </a:spcBef>
        <a:spcAft>
          <a:spcPct val="0"/>
        </a:spcAft>
        <a:defRPr kumimoji="1" sz="4800" b="1">
          <a:solidFill>
            <a:schemeClr val="accent2"/>
          </a:solidFill>
          <a:effectLst>
            <a:outerShdw blurRad="38100" dist="38100" dir="2700000" algn="tl">
              <a:srgbClr val="C0C0C0"/>
            </a:outerShdw>
          </a:effectLst>
          <a:latin typeface="Times New Roman" pitchFamily="18" charset="0"/>
          <a:ea typeface="仿宋_GB2312" pitchFamily="49" charset="-122"/>
        </a:defRPr>
      </a:lvl6pPr>
      <a:lvl7pPr marL="914400" algn="l" rtl="0" fontAlgn="base">
        <a:spcBef>
          <a:spcPct val="0"/>
        </a:spcBef>
        <a:spcAft>
          <a:spcPct val="0"/>
        </a:spcAft>
        <a:defRPr kumimoji="1" sz="4800" b="1">
          <a:solidFill>
            <a:schemeClr val="accent2"/>
          </a:solidFill>
          <a:effectLst>
            <a:outerShdw blurRad="38100" dist="38100" dir="2700000" algn="tl">
              <a:srgbClr val="C0C0C0"/>
            </a:outerShdw>
          </a:effectLst>
          <a:latin typeface="Times New Roman" pitchFamily="18" charset="0"/>
          <a:ea typeface="仿宋_GB2312" pitchFamily="49" charset="-122"/>
        </a:defRPr>
      </a:lvl7pPr>
      <a:lvl8pPr marL="1371600" algn="l" rtl="0" fontAlgn="base">
        <a:spcBef>
          <a:spcPct val="0"/>
        </a:spcBef>
        <a:spcAft>
          <a:spcPct val="0"/>
        </a:spcAft>
        <a:defRPr kumimoji="1" sz="4800" b="1">
          <a:solidFill>
            <a:schemeClr val="accent2"/>
          </a:solidFill>
          <a:effectLst>
            <a:outerShdw blurRad="38100" dist="38100" dir="2700000" algn="tl">
              <a:srgbClr val="C0C0C0"/>
            </a:outerShdw>
          </a:effectLst>
          <a:latin typeface="Times New Roman" pitchFamily="18" charset="0"/>
          <a:ea typeface="仿宋_GB2312" pitchFamily="49" charset="-122"/>
        </a:defRPr>
      </a:lvl8pPr>
      <a:lvl9pPr marL="1828800" algn="l" rtl="0" fontAlgn="base">
        <a:spcBef>
          <a:spcPct val="0"/>
        </a:spcBef>
        <a:spcAft>
          <a:spcPct val="0"/>
        </a:spcAft>
        <a:defRPr kumimoji="1" sz="4800" b="1">
          <a:solidFill>
            <a:schemeClr val="accent2"/>
          </a:solidFill>
          <a:effectLst>
            <a:outerShdw blurRad="38100" dist="38100" dir="2700000" algn="tl">
              <a:srgbClr val="C0C0C0"/>
            </a:outerShdw>
          </a:effectLst>
          <a:latin typeface="Times New Roman" pitchFamily="18" charset="0"/>
          <a:ea typeface="仿宋_GB2312"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F"/>
        <a:defRPr kumimoji="1" sz="3200" b="1">
          <a:solidFill>
            <a:schemeClr val="accent2"/>
          </a:solidFill>
          <a:effectLst>
            <a:outerShdw blurRad="38100" dist="38100" dir="2700000" algn="tl">
              <a:srgbClr val="C0C0C0"/>
            </a:outerShdw>
          </a:effectLst>
          <a:latin typeface="+mn-lt"/>
          <a:ea typeface="幼圆" panose="02010509060101010101" pitchFamily="49" charset="-122"/>
          <a:cs typeface="+mn-cs"/>
        </a:defRPr>
      </a:lvl1pPr>
      <a:lvl2pPr marL="742950" indent="-285750" algn="l" rtl="0" eaLnBrk="0" fontAlgn="base" hangingPunct="0">
        <a:spcBef>
          <a:spcPct val="20000"/>
        </a:spcBef>
        <a:spcAft>
          <a:spcPct val="0"/>
        </a:spcAft>
        <a:buChar char="–"/>
        <a:defRPr kumimoji="1" sz="2800" b="1">
          <a:solidFill>
            <a:schemeClr val="accent2"/>
          </a:solidFill>
          <a:effectLst>
            <a:outerShdw blurRad="38100" dist="38100" dir="2700000" algn="tl">
              <a:srgbClr val="C0C0C0"/>
            </a:outerShdw>
          </a:effectLst>
          <a:latin typeface="+mn-lt"/>
          <a:ea typeface="幼圆" panose="02010509060101010101" pitchFamily="49" charset="-122"/>
        </a:defRPr>
      </a:lvl2pPr>
      <a:lvl3pPr marL="1143000" indent="-228600" algn="l" rtl="0" eaLnBrk="0" fontAlgn="base" hangingPunct="0">
        <a:spcBef>
          <a:spcPct val="20000"/>
        </a:spcBef>
        <a:spcAft>
          <a:spcPct val="0"/>
        </a:spcAft>
        <a:buChar char="•"/>
        <a:defRPr kumimoji="1" sz="2400" b="1">
          <a:solidFill>
            <a:schemeClr val="accent2"/>
          </a:solidFill>
          <a:effectLst>
            <a:outerShdw blurRad="38100" dist="38100" dir="2700000" algn="tl">
              <a:srgbClr val="C0C0C0"/>
            </a:outerShdw>
          </a:effectLst>
          <a:latin typeface="+mn-lt"/>
          <a:ea typeface="幼圆" panose="02010509060101010101" pitchFamily="49" charset="-122"/>
        </a:defRPr>
      </a:lvl3pPr>
      <a:lvl4pPr marL="1600200" indent="-228600" algn="l" rtl="0" eaLnBrk="0" fontAlgn="base" hangingPunct="0">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幼圆" panose="02010509060101010101" pitchFamily="49" charset="-122"/>
        </a:defRPr>
      </a:lvl4pPr>
      <a:lvl5pPr marL="2057400" indent="-228600" algn="l" rtl="0" eaLnBrk="0" fontAlgn="base" hangingPunct="0">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幼圆" panose="02010509060101010101" pitchFamily="49" charset="-122"/>
        </a:defRPr>
      </a:lvl5pPr>
      <a:lvl6pPr marL="2514600" indent="-228600" algn="l" rtl="0" fontAlgn="base">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2000" b="1">
          <a:solidFill>
            <a:schemeClr val="accent2"/>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66FFFF"/>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ctrTitle"/>
          </p:nvPr>
        </p:nvSpPr>
        <p:spPr>
          <a:xfrm>
            <a:off x="431800" y="1968500"/>
            <a:ext cx="8172450" cy="1676400"/>
          </a:xfrm>
        </p:spPr>
        <p:txBody>
          <a:bodyPr/>
          <a:lstStyle/>
          <a:p>
            <a:pPr algn="r" eaLnBrk="1" hangingPunct="1">
              <a:defRPr/>
            </a:pPr>
            <a:r>
              <a:rPr lang="zh-CN" altLang="en-US" sz="8000" b="0" smtClean="0">
                <a:effectLst>
                  <a:outerShdw blurRad="38100" dist="38100" dir="2700000" algn="tl">
                    <a:srgbClr val="000000"/>
                  </a:outerShdw>
                </a:effectLst>
                <a:latin typeface="华文新魏" pitchFamily="2" charset="-122"/>
                <a:ea typeface="华文新魏" pitchFamily="2" charset="-122"/>
              </a:rPr>
              <a:t>人工智能</a:t>
            </a:r>
          </a:p>
        </p:txBody>
      </p:sp>
      <p:sp>
        <p:nvSpPr>
          <p:cNvPr id="287747" name="Rectangle 3"/>
          <p:cNvSpPr>
            <a:spLocks noGrp="1" noChangeArrowheads="1"/>
          </p:cNvSpPr>
          <p:nvPr>
            <p:ph type="subTitle" idx="1"/>
          </p:nvPr>
        </p:nvSpPr>
        <p:spPr>
          <a:xfrm>
            <a:off x="5436097" y="3933825"/>
            <a:ext cx="3168154" cy="990600"/>
          </a:xfrm>
        </p:spPr>
        <p:txBody>
          <a:bodyPr/>
          <a:lstStyle/>
          <a:p>
            <a:pPr algn="r" eaLnBrk="1" hangingPunct="1">
              <a:defRPr/>
            </a:pPr>
            <a:r>
              <a:rPr lang="zh-CN" altLang="en-US" sz="4400" dirty="0">
                <a:effectLst>
                  <a:outerShdw blurRad="38100" dist="38100" dir="2700000" algn="tl">
                    <a:srgbClr val="000000"/>
                  </a:outerShdw>
                </a:effectLst>
                <a:ea typeface="隶书" pitchFamily="49" charset="-122"/>
              </a:rPr>
              <a:t>刘海波 沈晶</a:t>
            </a:r>
          </a:p>
        </p:txBody>
      </p:sp>
      <p:sp>
        <p:nvSpPr>
          <p:cNvPr id="2052" name="Rectangle 4"/>
          <p:cNvSpPr>
            <a:spLocks noChangeArrowheads="1"/>
          </p:cNvSpPr>
          <p:nvPr/>
        </p:nvSpPr>
        <p:spPr bwMode="auto">
          <a:xfrm>
            <a:off x="1330325" y="3676650"/>
            <a:ext cx="7273925" cy="39688"/>
          </a:xfrm>
          <a:prstGeom prst="rect">
            <a:avLst/>
          </a:prstGeom>
          <a:gradFill rotWithShape="0">
            <a:gsLst>
              <a:gs pos="0">
                <a:schemeClr val="bg1"/>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2053" name="Picture 5" descr="aimovie-logo"/>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860800"/>
            <a:ext cx="3590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6"/>
          <p:cNvGrpSpPr>
            <a:grpSpLocks/>
          </p:cNvGrpSpPr>
          <p:nvPr/>
        </p:nvGrpSpPr>
        <p:grpSpPr bwMode="auto">
          <a:xfrm>
            <a:off x="6443663" y="260350"/>
            <a:ext cx="2490787" cy="579438"/>
            <a:chOff x="3833" y="346"/>
            <a:chExt cx="1569" cy="365"/>
          </a:xfrm>
        </p:grpSpPr>
        <p:pic>
          <p:nvPicPr>
            <p:cNvPr id="2055" name="Picture 7" descr="学校标志（彩色）"/>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33" y="346"/>
              <a:ext cx="398" cy="246"/>
            </a:xfrm>
            <a:prstGeom prst="rect">
              <a:avLst/>
            </a:prstGeom>
            <a:noFill/>
            <a:ln>
              <a:noFill/>
            </a:ln>
            <a:effectLst>
              <a:outerShdw dist="35921" dir="2700000" algn="ctr" rotWithShape="0">
                <a:srgbClr val="F8FC4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descr="maoti"/>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31" y="346"/>
              <a:ext cx="1079" cy="223"/>
            </a:xfrm>
            <a:prstGeom prst="rect">
              <a:avLst/>
            </a:prstGeom>
            <a:noFill/>
            <a:ln>
              <a:noFill/>
            </a:ln>
            <a:effectLst>
              <a:outerShdw dist="35921" dir="2700000" algn="ctr" rotWithShape="0">
                <a:srgbClr val="F8FC4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7753" name="Text Box 9"/>
            <p:cNvSpPr txBox="1">
              <a:spLocks noChangeArrowheads="1"/>
            </p:cNvSpPr>
            <p:nvPr/>
          </p:nvSpPr>
          <p:spPr bwMode="auto">
            <a:xfrm>
              <a:off x="4010" y="538"/>
              <a:ext cx="13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1200" b="1" i="1">
                  <a:solidFill>
                    <a:srgbClr val="6600FF"/>
                  </a:solidFill>
                  <a:effectLst>
                    <a:outerShdw blurRad="38100" dist="38100" dir="2700000" algn="tl">
                      <a:srgbClr val="000000"/>
                    </a:outerShdw>
                  </a:effectLst>
                </a:rPr>
                <a:t>Harbin Engineering University</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defRPr/>
            </a:pPr>
            <a:r>
              <a:rPr lang="en-US" altLang="zh-CN" sz="4400" dirty="0" smtClean="0"/>
              <a:t>Backtracking Search for CSPs</a:t>
            </a:r>
          </a:p>
        </p:txBody>
      </p:sp>
      <p:sp>
        <p:nvSpPr>
          <p:cNvPr id="264195" name="Rectangle 3"/>
          <p:cNvSpPr>
            <a:spLocks noGrp="1" noChangeArrowheads="1"/>
          </p:cNvSpPr>
          <p:nvPr>
            <p:ph type="body" idx="1"/>
          </p:nvPr>
        </p:nvSpPr>
        <p:spPr/>
        <p:txBody>
          <a:bodyPr/>
          <a:lstStyle/>
          <a:p>
            <a:pPr eaLnBrk="1" hangingPunct="1">
              <a:defRPr/>
            </a:pPr>
            <a:r>
              <a:rPr lang="zh-CN" altLang="en-US" smtClean="0"/>
              <a:t>先给谁赋值？</a:t>
            </a:r>
          </a:p>
          <a:p>
            <a:pPr lvl="1" eaLnBrk="1" hangingPunct="1">
              <a:defRPr/>
            </a:pPr>
            <a:r>
              <a:rPr lang="zh-CN" altLang="en-US" smtClean="0">
                <a:solidFill>
                  <a:srgbClr val="FF0000"/>
                </a:solidFill>
              </a:rPr>
              <a:t>最少剩余值启发式</a:t>
            </a:r>
            <a:r>
              <a:rPr lang="zh-CN" altLang="en-US" smtClean="0"/>
              <a:t>：选择合法取值最少的变量</a:t>
            </a:r>
          </a:p>
          <a:p>
            <a:pPr lvl="1" eaLnBrk="1" hangingPunct="1">
              <a:defRPr/>
            </a:pPr>
            <a:r>
              <a:rPr lang="zh-CN" altLang="en-US" smtClean="0">
                <a:solidFill>
                  <a:srgbClr val="FF0000"/>
                </a:solidFill>
              </a:rPr>
              <a:t>度启发式</a:t>
            </a:r>
            <a:r>
              <a:rPr lang="zh-CN" altLang="en-US" smtClean="0"/>
              <a:t>：选择对其它变量约束数最大的变量</a:t>
            </a:r>
          </a:p>
          <a:p>
            <a:pPr eaLnBrk="1" hangingPunct="1">
              <a:defRPr/>
            </a:pPr>
            <a:r>
              <a:rPr lang="zh-CN" altLang="en-US" smtClean="0"/>
              <a:t>先赋哪个值？</a:t>
            </a:r>
          </a:p>
          <a:p>
            <a:pPr lvl="1" eaLnBrk="1" hangingPunct="1">
              <a:defRPr/>
            </a:pPr>
            <a:r>
              <a:rPr lang="zh-CN" altLang="en-US" smtClean="0">
                <a:solidFill>
                  <a:srgbClr val="FF0000"/>
                </a:solidFill>
              </a:rPr>
              <a:t>最少约束值启发式</a:t>
            </a:r>
            <a:r>
              <a:rPr lang="zh-CN" altLang="en-US" smtClean="0"/>
              <a:t>：</a:t>
            </a:r>
            <a:br>
              <a:rPr lang="zh-CN" altLang="en-US" smtClean="0"/>
            </a:br>
            <a:r>
              <a:rPr lang="zh-CN" altLang="en-US" smtClean="0"/>
              <a:t>选择对邻居变量可选</a:t>
            </a:r>
            <a:br>
              <a:rPr lang="zh-CN" altLang="en-US" smtClean="0"/>
            </a:br>
            <a:r>
              <a:rPr lang="zh-CN" altLang="en-US" smtClean="0"/>
              <a:t>值影响最少的</a:t>
            </a:r>
          </a:p>
        </p:txBody>
      </p:sp>
      <p:pic>
        <p:nvPicPr>
          <p:cNvPr id="11268" name="Picture 3" descr="question-mark2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6375" y="4652963"/>
            <a:ext cx="1943100"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53" name="Oval 5"/>
          <p:cNvSpPr>
            <a:spLocks noChangeArrowheads="1"/>
          </p:cNvSpPr>
          <p:nvPr/>
        </p:nvSpPr>
        <p:spPr bwMode="auto">
          <a:xfrm>
            <a:off x="5219700" y="3617913"/>
            <a:ext cx="423863" cy="422275"/>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WA </a:t>
            </a:r>
          </a:p>
        </p:txBody>
      </p:sp>
      <p:sp>
        <p:nvSpPr>
          <p:cNvPr id="309254" name="Oval 6"/>
          <p:cNvSpPr>
            <a:spLocks noChangeArrowheads="1"/>
          </p:cNvSpPr>
          <p:nvPr/>
        </p:nvSpPr>
        <p:spPr bwMode="auto">
          <a:xfrm>
            <a:off x="6196013" y="3349625"/>
            <a:ext cx="423862" cy="420688"/>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NT </a:t>
            </a:r>
          </a:p>
        </p:txBody>
      </p:sp>
      <p:sp>
        <p:nvSpPr>
          <p:cNvPr id="309255" name="Oval 7"/>
          <p:cNvSpPr>
            <a:spLocks noChangeArrowheads="1"/>
          </p:cNvSpPr>
          <p:nvPr/>
        </p:nvSpPr>
        <p:spPr bwMode="auto">
          <a:xfrm>
            <a:off x="6280150" y="4049713"/>
            <a:ext cx="423863" cy="420687"/>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SA </a:t>
            </a:r>
          </a:p>
        </p:txBody>
      </p:sp>
      <p:sp>
        <p:nvSpPr>
          <p:cNvPr id="309256" name="Oval 8"/>
          <p:cNvSpPr>
            <a:spLocks noChangeArrowheads="1"/>
          </p:cNvSpPr>
          <p:nvPr/>
        </p:nvSpPr>
        <p:spPr bwMode="auto">
          <a:xfrm>
            <a:off x="7086600" y="3529013"/>
            <a:ext cx="423863" cy="422275"/>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Q </a:t>
            </a:r>
          </a:p>
        </p:txBody>
      </p:sp>
      <p:sp>
        <p:nvSpPr>
          <p:cNvPr id="309257" name="Oval 9"/>
          <p:cNvSpPr>
            <a:spLocks noChangeArrowheads="1"/>
          </p:cNvSpPr>
          <p:nvPr/>
        </p:nvSpPr>
        <p:spPr bwMode="auto">
          <a:xfrm>
            <a:off x="7172325" y="4246563"/>
            <a:ext cx="423863" cy="420687"/>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a:t>
            </a:r>
            <a:r>
              <a:rPr lang="en-US" altLang="zh-CN" sz="1400" b="1">
                <a:solidFill>
                  <a:srgbClr val="FF0000"/>
                </a:solidFill>
                <a:effectLst>
                  <a:outerShdw blurRad="38100" dist="38100" dir="2700000" algn="tl">
                    <a:srgbClr val="C0C0C0"/>
                  </a:outerShdw>
                </a:effectLst>
              </a:rPr>
              <a:t>NSW </a:t>
            </a:r>
          </a:p>
        </p:txBody>
      </p:sp>
      <p:sp>
        <p:nvSpPr>
          <p:cNvPr id="309258" name="Oval 10"/>
          <p:cNvSpPr>
            <a:spLocks noChangeArrowheads="1"/>
          </p:cNvSpPr>
          <p:nvPr/>
        </p:nvSpPr>
        <p:spPr bwMode="auto">
          <a:xfrm>
            <a:off x="7086600" y="4740275"/>
            <a:ext cx="423863" cy="420688"/>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V </a:t>
            </a:r>
          </a:p>
        </p:txBody>
      </p:sp>
      <p:sp>
        <p:nvSpPr>
          <p:cNvPr id="309259" name="Oval 11"/>
          <p:cNvSpPr>
            <a:spLocks noChangeArrowheads="1"/>
          </p:cNvSpPr>
          <p:nvPr/>
        </p:nvSpPr>
        <p:spPr bwMode="auto">
          <a:xfrm>
            <a:off x="6804025" y="5292725"/>
            <a:ext cx="423863" cy="420688"/>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T </a:t>
            </a:r>
          </a:p>
        </p:txBody>
      </p:sp>
      <p:sp>
        <p:nvSpPr>
          <p:cNvPr id="11276" name="Line 12"/>
          <p:cNvSpPr>
            <a:spLocks noChangeShapeType="1"/>
          </p:cNvSpPr>
          <p:nvPr/>
        </p:nvSpPr>
        <p:spPr bwMode="auto">
          <a:xfrm flipV="1">
            <a:off x="5643563" y="3617913"/>
            <a:ext cx="552450" cy="13493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Line 13"/>
          <p:cNvSpPr>
            <a:spLocks noChangeShapeType="1"/>
          </p:cNvSpPr>
          <p:nvPr/>
        </p:nvSpPr>
        <p:spPr bwMode="auto">
          <a:xfrm>
            <a:off x="5600700" y="3933825"/>
            <a:ext cx="679450" cy="268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Line 14"/>
          <p:cNvSpPr>
            <a:spLocks noChangeShapeType="1"/>
          </p:cNvSpPr>
          <p:nvPr/>
        </p:nvSpPr>
        <p:spPr bwMode="auto">
          <a:xfrm>
            <a:off x="6450013" y="3752850"/>
            <a:ext cx="42862" cy="3143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15"/>
          <p:cNvSpPr>
            <a:spLocks noChangeShapeType="1"/>
          </p:cNvSpPr>
          <p:nvPr/>
        </p:nvSpPr>
        <p:spPr bwMode="auto">
          <a:xfrm>
            <a:off x="6619875" y="3573463"/>
            <a:ext cx="466725" cy="9048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Line 16"/>
          <p:cNvSpPr>
            <a:spLocks noChangeShapeType="1"/>
          </p:cNvSpPr>
          <p:nvPr/>
        </p:nvSpPr>
        <p:spPr bwMode="auto">
          <a:xfrm flipV="1">
            <a:off x="6662738" y="3843338"/>
            <a:ext cx="466725" cy="3143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Line 17"/>
          <p:cNvSpPr>
            <a:spLocks noChangeShapeType="1"/>
          </p:cNvSpPr>
          <p:nvPr/>
        </p:nvSpPr>
        <p:spPr bwMode="auto">
          <a:xfrm>
            <a:off x="6704013" y="4292600"/>
            <a:ext cx="466725" cy="889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Line 18"/>
          <p:cNvSpPr>
            <a:spLocks noChangeShapeType="1"/>
          </p:cNvSpPr>
          <p:nvPr/>
        </p:nvSpPr>
        <p:spPr bwMode="auto">
          <a:xfrm>
            <a:off x="6619875" y="4425950"/>
            <a:ext cx="466725" cy="44926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Line 19"/>
          <p:cNvSpPr>
            <a:spLocks noChangeShapeType="1"/>
          </p:cNvSpPr>
          <p:nvPr/>
        </p:nvSpPr>
        <p:spPr bwMode="auto">
          <a:xfrm>
            <a:off x="7340600" y="3933825"/>
            <a:ext cx="42863" cy="3143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Line 20"/>
          <p:cNvSpPr>
            <a:spLocks noChangeShapeType="1"/>
          </p:cNvSpPr>
          <p:nvPr/>
        </p:nvSpPr>
        <p:spPr bwMode="auto">
          <a:xfrm flipH="1">
            <a:off x="7383463" y="4651375"/>
            <a:ext cx="42862" cy="13335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9271" name="Picture 23" descr="AuXgYKGPgcrDwM"/>
          <p:cNvPicPr>
            <a:picLocks noChangeAspect="1" noChangeArrowheads="1"/>
          </p:cNvPicPr>
          <p:nvPr/>
        </p:nvPicPr>
        <p:blipFill>
          <a:blip r:embed="rId3">
            <a:clrChange>
              <a:clrFrom>
                <a:srgbClr val="FEFEFF"/>
              </a:clrFrom>
              <a:clrTo>
                <a:srgbClr val="FEFEFF">
                  <a:alpha val="0"/>
                </a:srgbClr>
              </a:clrTo>
            </a:clrChange>
            <a:extLst>
              <a:ext uri="{28A0092B-C50C-407E-A947-70E740481C1C}">
                <a14:useLocalDpi xmlns:a14="http://schemas.microsoft.com/office/drawing/2010/main" val="0"/>
              </a:ext>
            </a:extLst>
          </a:blip>
          <a:srcRect/>
          <a:stretch>
            <a:fillRect/>
          </a:stretch>
        </p:blipFill>
        <p:spPr bwMode="auto">
          <a:xfrm>
            <a:off x="6156325" y="392588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72" name="AutoShape 24"/>
          <p:cNvSpPr>
            <a:spLocks noChangeArrowheads="1"/>
          </p:cNvSpPr>
          <p:nvPr/>
        </p:nvSpPr>
        <p:spPr bwMode="auto">
          <a:xfrm>
            <a:off x="6178550" y="3948113"/>
            <a:ext cx="576263" cy="574675"/>
          </a:xfrm>
          <a:prstGeom prst="smileyFace">
            <a:avLst>
              <a:gd name="adj" fmla="val 4653"/>
            </a:avLst>
          </a:prstGeom>
          <a:gradFill rotWithShape="1">
            <a:gsLst>
              <a:gs pos="0">
                <a:srgbClr val="FFFF00"/>
              </a:gs>
              <a:gs pos="100000">
                <a:srgbClr val="FF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309255"/>
                                        </p:tgtEl>
                                        <p:attrNameLst>
                                          <p:attrName>fillcolor</p:attrName>
                                        </p:attrNameLst>
                                      </p:cBhvr>
                                      <p:to>
                                        <a:schemeClr val="accent2"/>
                                      </p:to>
                                    </p:animClr>
                                    <p:set>
                                      <p:cBhvr>
                                        <p:cTn id="7" dur="500" fill="hold"/>
                                        <p:tgtEl>
                                          <p:spTgt spid="309255"/>
                                        </p:tgtEl>
                                        <p:attrNameLst>
                                          <p:attrName>fill.type</p:attrName>
                                        </p:attrNameLst>
                                      </p:cBhvr>
                                      <p:to>
                                        <p:strVal val="solid"/>
                                      </p:to>
                                    </p:set>
                                    <p:set>
                                      <p:cBhvr>
                                        <p:cTn id="8" dur="500" fill="hold"/>
                                        <p:tgtEl>
                                          <p:spTgt spid="309255"/>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4195">
                                            <p:txEl>
                                              <p:pRg st="3" end="3"/>
                                            </p:txEl>
                                          </p:spTgt>
                                        </p:tgtEl>
                                        <p:attrNameLst>
                                          <p:attrName>style.visibility</p:attrName>
                                        </p:attrNameLst>
                                      </p:cBhvr>
                                      <p:to>
                                        <p:strVal val="visible"/>
                                      </p:to>
                                    </p:set>
                                    <p:animEffect transition="in" filter="wipe(left)">
                                      <p:cBhvr>
                                        <p:cTn id="13" dur="500"/>
                                        <p:tgtEl>
                                          <p:spTgt spid="264195">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4195">
                                            <p:txEl>
                                              <p:pRg st="4" end="4"/>
                                            </p:txEl>
                                          </p:spTgt>
                                        </p:tgtEl>
                                        <p:attrNameLst>
                                          <p:attrName>style.visibility</p:attrName>
                                        </p:attrNameLst>
                                      </p:cBhvr>
                                      <p:to>
                                        <p:strVal val="visible"/>
                                      </p:to>
                                    </p:set>
                                    <p:animEffect transition="in" filter="wipe(left)">
                                      <p:cBhvr>
                                        <p:cTn id="16" dur="500"/>
                                        <p:tgtEl>
                                          <p:spTgt spid="26419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mph" presetSubtype="2" fill="hold" nodeType="clickEffect">
                                  <p:stCondLst>
                                    <p:cond delay="0"/>
                                  </p:stCondLst>
                                  <p:childTnLst>
                                    <p:animClr clrSpc="rgb" dir="cw">
                                      <p:cBhvr>
                                        <p:cTn id="20" dur="500" fill="hold"/>
                                        <p:tgtEl>
                                          <p:spTgt spid="309253"/>
                                        </p:tgtEl>
                                        <p:attrNameLst>
                                          <p:attrName>fillcolor</p:attrName>
                                        </p:attrNameLst>
                                      </p:cBhvr>
                                      <p:to>
                                        <a:srgbClr val="FF0000"/>
                                      </p:to>
                                    </p:animClr>
                                    <p:set>
                                      <p:cBhvr>
                                        <p:cTn id="21" dur="500" fill="hold"/>
                                        <p:tgtEl>
                                          <p:spTgt spid="309253"/>
                                        </p:tgtEl>
                                        <p:attrNameLst>
                                          <p:attrName>fill.type</p:attrName>
                                        </p:attrNameLst>
                                      </p:cBhvr>
                                      <p:to>
                                        <p:strVal val="solid"/>
                                      </p:to>
                                    </p:set>
                                    <p:set>
                                      <p:cBhvr>
                                        <p:cTn id="22" dur="500" fill="hold"/>
                                        <p:tgtEl>
                                          <p:spTgt spid="309253"/>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309255"/>
                                        </p:tgtEl>
                                        <p:attrNameLst>
                                          <p:attrName>fillcolor</p:attrName>
                                        </p:attrNameLst>
                                      </p:cBhvr>
                                      <p:to>
                                        <a:schemeClr val="bg1"/>
                                      </p:to>
                                    </p:animClr>
                                    <p:set>
                                      <p:cBhvr>
                                        <p:cTn id="25" dur="500" fill="hold"/>
                                        <p:tgtEl>
                                          <p:spTgt spid="309255"/>
                                        </p:tgtEl>
                                        <p:attrNameLst>
                                          <p:attrName>fill.type</p:attrName>
                                        </p:attrNameLst>
                                      </p:cBhvr>
                                      <p:to>
                                        <p:strVal val="solid"/>
                                      </p:to>
                                    </p:set>
                                    <p:set>
                                      <p:cBhvr>
                                        <p:cTn id="26" dur="500" fill="hold"/>
                                        <p:tgtEl>
                                          <p:spTgt spid="309255"/>
                                        </p:tgtEl>
                                        <p:attrNameLst>
                                          <p:attrName>fill.on</p:attrName>
                                        </p:attrNameLst>
                                      </p:cBhvr>
                                      <p:to>
                                        <p:strVal val="true"/>
                                      </p:to>
                                    </p:set>
                                  </p:childTnLst>
                                </p:cTn>
                              </p:par>
                              <p:par>
                                <p:cTn id="27" presetID="3" presetClass="emph" presetSubtype="2" fill="hold" grpId="0" nodeType="withEffect">
                                  <p:stCondLst>
                                    <p:cond delay="0"/>
                                  </p:stCondLst>
                                  <p:childTnLst>
                                    <p:animClr clrSpc="rgb" dir="cw">
                                      <p:cBhvr override="childStyle">
                                        <p:cTn id="28" dur="500" fill="hold"/>
                                        <p:tgtEl>
                                          <p:spTgt spid="309253">
                                            <p:txEl>
                                              <p:charRg st="4294967295" end="4294967295"/>
                                            </p:txEl>
                                          </p:spTgt>
                                        </p:tgtEl>
                                        <p:attrNameLst>
                                          <p:attrName>style.color</p:attrName>
                                        </p:attrNameLst>
                                      </p:cBhvr>
                                      <p:to>
                                        <a:srgbClr val="FFFF00"/>
                                      </p:to>
                                    </p:animClr>
                                  </p:childTnLst>
                                </p:cTn>
                              </p:par>
                            </p:childTnLst>
                          </p:cTn>
                        </p:par>
                        <p:par>
                          <p:cTn id="29" fill="hold" nodeType="afterGroup">
                            <p:stCondLst>
                              <p:cond delay="500"/>
                            </p:stCondLst>
                            <p:childTnLst>
                              <p:par>
                                <p:cTn id="30" presetID="1" presetClass="emph" presetSubtype="2" fill="hold" nodeType="afterEffect">
                                  <p:stCondLst>
                                    <p:cond delay="0"/>
                                  </p:stCondLst>
                                  <p:childTnLst>
                                    <p:animClr clrSpc="rgb" dir="cw">
                                      <p:cBhvr>
                                        <p:cTn id="31" dur="1000" fill="hold"/>
                                        <p:tgtEl>
                                          <p:spTgt spid="309254"/>
                                        </p:tgtEl>
                                        <p:attrNameLst>
                                          <p:attrName>fillcolor</p:attrName>
                                        </p:attrNameLst>
                                      </p:cBhvr>
                                      <p:to>
                                        <a:srgbClr val="00FF00"/>
                                      </p:to>
                                    </p:animClr>
                                    <p:set>
                                      <p:cBhvr>
                                        <p:cTn id="32" dur="1000" fill="hold"/>
                                        <p:tgtEl>
                                          <p:spTgt spid="309254"/>
                                        </p:tgtEl>
                                        <p:attrNameLst>
                                          <p:attrName>fill.type</p:attrName>
                                        </p:attrNameLst>
                                      </p:cBhvr>
                                      <p:to>
                                        <p:strVal val="solid"/>
                                      </p:to>
                                    </p:set>
                                    <p:set>
                                      <p:cBhvr>
                                        <p:cTn id="33" dur="1000" fill="hold"/>
                                        <p:tgtEl>
                                          <p:spTgt spid="309254"/>
                                        </p:tgtEl>
                                        <p:attrNameLst>
                                          <p:attrName>fill.on</p:attrName>
                                        </p:attrNameLst>
                                      </p:cBhvr>
                                      <p:to>
                                        <p:strVal val="tru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mph" presetSubtype="2" fill="hold" nodeType="clickEffect">
                                  <p:stCondLst>
                                    <p:cond delay="0"/>
                                  </p:stCondLst>
                                  <p:childTnLst>
                                    <p:animClr clrSpc="rgb" dir="cw">
                                      <p:cBhvr>
                                        <p:cTn id="37" dur="500" fill="hold"/>
                                        <p:tgtEl>
                                          <p:spTgt spid="309256"/>
                                        </p:tgtEl>
                                        <p:attrNameLst>
                                          <p:attrName>fillcolor</p:attrName>
                                        </p:attrNameLst>
                                      </p:cBhvr>
                                      <p:to>
                                        <a:schemeClr val="accent2"/>
                                      </p:to>
                                    </p:animClr>
                                    <p:set>
                                      <p:cBhvr>
                                        <p:cTn id="38" dur="500" fill="hold"/>
                                        <p:tgtEl>
                                          <p:spTgt spid="309256"/>
                                        </p:tgtEl>
                                        <p:attrNameLst>
                                          <p:attrName>fill.type</p:attrName>
                                        </p:attrNameLst>
                                      </p:cBhvr>
                                      <p:to>
                                        <p:strVal val="solid"/>
                                      </p:to>
                                    </p:set>
                                    <p:set>
                                      <p:cBhvr>
                                        <p:cTn id="39" dur="500" fill="hold"/>
                                        <p:tgtEl>
                                          <p:spTgt spid="309256"/>
                                        </p:tgtEl>
                                        <p:attrNameLst>
                                          <p:attrName>fill.on</p:attrName>
                                        </p:attrNameLst>
                                      </p:cBhvr>
                                      <p:to>
                                        <p:strVal val="true"/>
                                      </p:to>
                                    </p:set>
                                  </p:childTnLst>
                                </p:cTn>
                              </p:par>
                            </p:childTnLst>
                          </p:cTn>
                        </p:par>
                        <p:par>
                          <p:cTn id="40" fill="hold" nodeType="afterGroup">
                            <p:stCondLst>
                              <p:cond delay="500"/>
                            </p:stCondLst>
                            <p:childTnLst>
                              <p:par>
                                <p:cTn id="41" presetID="1" presetClass="emph" presetSubtype="2" fill="hold" nodeType="afterEffect">
                                  <p:stCondLst>
                                    <p:cond delay="0"/>
                                  </p:stCondLst>
                                  <p:childTnLst>
                                    <p:animClr clrSpc="rgb" dir="cw">
                                      <p:cBhvr>
                                        <p:cTn id="42" dur="2000" fill="hold"/>
                                        <p:tgtEl>
                                          <p:spTgt spid="309256"/>
                                        </p:tgtEl>
                                        <p:attrNameLst>
                                          <p:attrName>fillcolor</p:attrName>
                                        </p:attrNameLst>
                                      </p:cBhvr>
                                      <p:to>
                                        <a:srgbClr val="FF0000"/>
                                      </p:to>
                                    </p:animClr>
                                    <p:set>
                                      <p:cBhvr>
                                        <p:cTn id="43" dur="2000" fill="hold"/>
                                        <p:tgtEl>
                                          <p:spTgt spid="309256"/>
                                        </p:tgtEl>
                                        <p:attrNameLst>
                                          <p:attrName>fill.type</p:attrName>
                                        </p:attrNameLst>
                                      </p:cBhvr>
                                      <p:to>
                                        <p:strVal val="solid"/>
                                      </p:to>
                                    </p:set>
                                    <p:set>
                                      <p:cBhvr>
                                        <p:cTn id="44" dur="2000" fill="hold"/>
                                        <p:tgtEl>
                                          <p:spTgt spid="309256"/>
                                        </p:tgtEl>
                                        <p:attrNameLst>
                                          <p:attrName>fill.on</p:attrName>
                                        </p:attrNameLst>
                                      </p:cBhvr>
                                      <p:to>
                                        <p:strVal val="true"/>
                                      </p:to>
                                    </p:set>
                                  </p:childTnLst>
                                </p:cTn>
                              </p:par>
                            </p:childTnLst>
                          </p:cTn>
                        </p:par>
                        <p:par>
                          <p:cTn id="45" fill="hold" nodeType="afterGroup">
                            <p:stCondLst>
                              <p:cond delay="2500"/>
                            </p:stCondLst>
                            <p:childTnLst>
                              <p:par>
                                <p:cTn id="46" presetID="1" presetClass="emph" presetSubtype="2" fill="hold" nodeType="afterEffect">
                                  <p:stCondLst>
                                    <p:cond delay="0"/>
                                  </p:stCondLst>
                                  <p:childTnLst>
                                    <p:animClr clrSpc="rgb" dir="cw">
                                      <p:cBhvr>
                                        <p:cTn id="47" dur="1000" fill="hold"/>
                                        <p:tgtEl>
                                          <p:spTgt spid="309256"/>
                                        </p:tgtEl>
                                        <p:attrNameLst>
                                          <p:attrName>fillcolor</p:attrName>
                                        </p:attrNameLst>
                                      </p:cBhvr>
                                      <p:to>
                                        <a:schemeClr val="accent2"/>
                                      </p:to>
                                    </p:animClr>
                                    <p:set>
                                      <p:cBhvr>
                                        <p:cTn id="48" dur="1000" fill="hold"/>
                                        <p:tgtEl>
                                          <p:spTgt spid="309256"/>
                                        </p:tgtEl>
                                        <p:attrNameLst>
                                          <p:attrName>fill.type</p:attrName>
                                        </p:attrNameLst>
                                      </p:cBhvr>
                                      <p:to>
                                        <p:strVal val="solid"/>
                                      </p:to>
                                    </p:set>
                                    <p:set>
                                      <p:cBhvr>
                                        <p:cTn id="49" dur="1000" fill="hold"/>
                                        <p:tgtEl>
                                          <p:spTgt spid="309256"/>
                                        </p:tgtEl>
                                        <p:attrNameLst>
                                          <p:attrName>fill.on</p:attrName>
                                        </p:attrNameLst>
                                      </p:cBhvr>
                                      <p:to>
                                        <p:strVal val="tru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309271"/>
                                        </p:tgtEl>
                                        <p:attrNameLst>
                                          <p:attrName>style.visibility</p:attrName>
                                        </p:attrNameLst>
                                      </p:cBhvr>
                                      <p:to>
                                        <p:strVal val="visible"/>
                                      </p:to>
                                    </p:set>
                                    <p:animEffect transition="in" filter="dissolve">
                                      <p:cBhvr>
                                        <p:cTn id="54" dur="500"/>
                                        <p:tgtEl>
                                          <p:spTgt spid="30927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mph" presetSubtype="2" fill="hold" nodeType="clickEffect">
                                  <p:stCondLst>
                                    <p:cond delay="0"/>
                                  </p:stCondLst>
                                  <p:childTnLst>
                                    <p:animClr clrSpc="rgb" dir="cw">
                                      <p:cBhvr>
                                        <p:cTn id="58" dur="500" fill="hold"/>
                                        <p:tgtEl>
                                          <p:spTgt spid="309256"/>
                                        </p:tgtEl>
                                        <p:attrNameLst>
                                          <p:attrName>fillcolor</p:attrName>
                                        </p:attrNameLst>
                                      </p:cBhvr>
                                      <p:to>
                                        <a:srgbClr val="FF0000"/>
                                      </p:to>
                                    </p:animClr>
                                    <p:set>
                                      <p:cBhvr>
                                        <p:cTn id="59" dur="500" fill="hold"/>
                                        <p:tgtEl>
                                          <p:spTgt spid="309256"/>
                                        </p:tgtEl>
                                        <p:attrNameLst>
                                          <p:attrName>fill.type</p:attrName>
                                        </p:attrNameLst>
                                      </p:cBhvr>
                                      <p:to>
                                        <p:strVal val="solid"/>
                                      </p:to>
                                    </p:set>
                                    <p:set>
                                      <p:cBhvr>
                                        <p:cTn id="60" dur="500" fill="hold"/>
                                        <p:tgtEl>
                                          <p:spTgt spid="309256"/>
                                        </p:tgtEl>
                                        <p:attrNameLst>
                                          <p:attrName>fill.on</p:attrName>
                                        </p:attrNameLst>
                                      </p:cBhvr>
                                      <p:to>
                                        <p:strVal val="true"/>
                                      </p:to>
                                    </p:set>
                                  </p:childTnLst>
                                </p:cTn>
                              </p:par>
                              <p:par>
                                <p:cTn id="61" presetID="3" presetClass="emph" presetSubtype="2" fill="hold" grpId="0" nodeType="withEffect">
                                  <p:stCondLst>
                                    <p:cond delay="0"/>
                                  </p:stCondLst>
                                  <p:childTnLst>
                                    <p:animClr clrSpc="rgb" dir="cw">
                                      <p:cBhvr override="childStyle">
                                        <p:cTn id="62" dur="500" fill="hold"/>
                                        <p:tgtEl>
                                          <p:spTgt spid="309256">
                                            <p:txEl>
                                              <p:charRg st="4294967295" end="4294967295"/>
                                            </p:txEl>
                                          </p:spTgt>
                                        </p:tgtEl>
                                        <p:attrNameLst>
                                          <p:attrName>style.color</p:attrName>
                                        </p:attrNameLst>
                                      </p:cBhvr>
                                      <p:to>
                                        <a:srgbClr val="FFFF00"/>
                                      </p:to>
                                    </p:animClr>
                                  </p:childTnLst>
                                </p:cTn>
                              </p:par>
                              <p:par>
                                <p:cTn id="63" presetID="9" presetClass="entr" presetSubtype="0" fill="hold" grpId="0" nodeType="withEffect">
                                  <p:stCondLst>
                                    <p:cond delay="0"/>
                                  </p:stCondLst>
                                  <p:childTnLst>
                                    <p:set>
                                      <p:cBhvr>
                                        <p:cTn id="64" dur="1" fill="hold">
                                          <p:stCondLst>
                                            <p:cond delay="0"/>
                                          </p:stCondLst>
                                        </p:cTn>
                                        <p:tgtEl>
                                          <p:spTgt spid="309272"/>
                                        </p:tgtEl>
                                        <p:attrNameLst>
                                          <p:attrName>style.visibility</p:attrName>
                                        </p:attrNameLst>
                                      </p:cBhvr>
                                      <p:to>
                                        <p:strVal val="visible"/>
                                      </p:to>
                                    </p:set>
                                    <p:animEffect transition="in" filter="dissolve">
                                      <p:cBhvr>
                                        <p:cTn id="65" dur="500"/>
                                        <p:tgtEl>
                                          <p:spTgt spid="309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P spid="309253" grpId="0"/>
      <p:bldP spid="309256" grpId="0"/>
      <p:bldP spid="3092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1026"/>
          <p:cNvSpPr>
            <a:spLocks noGrp="1" noChangeArrowheads="1"/>
          </p:cNvSpPr>
          <p:nvPr>
            <p:ph type="title"/>
          </p:nvPr>
        </p:nvSpPr>
        <p:spPr/>
        <p:txBody>
          <a:bodyPr/>
          <a:lstStyle/>
          <a:p>
            <a:pPr eaLnBrk="1" hangingPunct="1">
              <a:defRPr/>
            </a:pPr>
            <a:r>
              <a:rPr lang="en-US" altLang="zh-CN" sz="4400" dirty="0" smtClean="0"/>
              <a:t>Backtracking Search for CSPs</a:t>
            </a:r>
          </a:p>
        </p:txBody>
      </p:sp>
      <p:sp>
        <p:nvSpPr>
          <p:cNvPr id="274435" name="Rectangle 1027"/>
          <p:cNvSpPr>
            <a:spLocks noGrp="1" noChangeArrowheads="1"/>
          </p:cNvSpPr>
          <p:nvPr>
            <p:ph type="body" idx="1"/>
          </p:nvPr>
        </p:nvSpPr>
        <p:spPr/>
        <p:txBody>
          <a:bodyPr/>
          <a:lstStyle/>
          <a:p>
            <a:pPr eaLnBrk="1" hangingPunct="1">
              <a:defRPr/>
            </a:pPr>
            <a:r>
              <a:rPr lang="zh-CN" altLang="en-US" smtClean="0"/>
              <a:t>如何回溯为好？</a:t>
            </a:r>
          </a:p>
          <a:p>
            <a:pPr lvl="1" eaLnBrk="1" hangingPunct="1">
              <a:defRPr/>
            </a:pPr>
            <a:r>
              <a:rPr lang="zh-CN" altLang="en-US" smtClean="0"/>
              <a:t>假如按</a:t>
            </a:r>
            <a:r>
              <a:rPr lang="en-US" altLang="zh-CN" smtClean="0"/>
              <a:t>Q, NSW, V, T, SA, WA, NT</a:t>
            </a:r>
            <a:r>
              <a:rPr lang="zh-CN" altLang="en-US" smtClean="0"/>
              <a:t>的顺序访问节点，并且假设</a:t>
            </a:r>
            <a:r>
              <a:rPr lang="en-US" altLang="zh-CN" smtClean="0"/>
              <a:t>{Q=r, NSW=g, V=b, T=r}</a:t>
            </a:r>
            <a:r>
              <a:rPr lang="zh-CN" altLang="en-US" smtClean="0"/>
              <a:t>，在给</a:t>
            </a:r>
            <a:r>
              <a:rPr lang="en-US" altLang="zh-CN" smtClean="0"/>
              <a:t>SA</a:t>
            </a:r>
            <a:r>
              <a:rPr lang="zh-CN" altLang="en-US" smtClean="0"/>
              <a:t>赋值时出现矛盾，如何回溯？</a:t>
            </a:r>
          </a:p>
          <a:p>
            <a:pPr lvl="1" eaLnBrk="1" hangingPunct="1">
              <a:defRPr/>
            </a:pPr>
            <a:r>
              <a:rPr lang="zh-CN" altLang="en-US" smtClean="0">
                <a:solidFill>
                  <a:srgbClr val="FF0000"/>
                </a:solidFill>
              </a:rPr>
              <a:t>后向跳转方法回溯到</a:t>
            </a:r>
            <a:br>
              <a:rPr lang="zh-CN" altLang="en-US" smtClean="0">
                <a:solidFill>
                  <a:srgbClr val="FF0000"/>
                </a:solidFill>
              </a:rPr>
            </a:br>
            <a:r>
              <a:rPr lang="zh-CN" altLang="en-US" smtClean="0">
                <a:solidFill>
                  <a:srgbClr val="FF0000"/>
                </a:solidFill>
              </a:rPr>
              <a:t>冲突集中时间最近的</a:t>
            </a:r>
            <a:br>
              <a:rPr lang="zh-CN" altLang="en-US" smtClean="0">
                <a:solidFill>
                  <a:srgbClr val="FF0000"/>
                </a:solidFill>
              </a:rPr>
            </a:br>
            <a:r>
              <a:rPr lang="zh-CN" altLang="en-US" smtClean="0">
                <a:solidFill>
                  <a:srgbClr val="FF0000"/>
                </a:solidFill>
              </a:rPr>
              <a:t>变量。</a:t>
            </a:r>
          </a:p>
        </p:txBody>
      </p:sp>
      <p:sp>
        <p:nvSpPr>
          <p:cNvPr id="260101" name="Oval 5"/>
          <p:cNvSpPr>
            <a:spLocks noChangeArrowheads="1"/>
          </p:cNvSpPr>
          <p:nvPr/>
        </p:nvSpPr>
        <p:spPr bwMode="auto">
          <a:xfrm>
            <a:off x="5219700" y="3617913"/>
            <a:ext cx="423863" cy="422275"/>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WA </a:t>
            </a:r>
          </a:p>
        </p:txBody>
      </p:sp>
      <p:sp>
        <p:nvSpPr>
          <p:cNvPr id="260102" name="Oval 6"/>
          <p:cNvSpPr>
            <a:spLocks noChangeArrowheads="1"/>
          </p:cNvSpPr>
          <p:nvPr/>
        </p:nvSpPr>
        <p:spPr bwMode="auto">
          <a:xfrm>
            <a:off x="6196013" y="3349625"/>
            <a:ext cx="423862" cy="420688"/>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NT </a:t>
            </a:r>
          </a:p>
        </p:txBody>
      </p:sp>
      <p:sp>
        <p:nvSpPr>
          <p:cNvPr id="260103" name="Oval 7"/>
          <p:cNvSpPr>
            <a:spLocks noChangeArrowheads="1"/>
          </p:cNvSpPr>
          <p:nvPr/>
        </p:nvSpPr>
        <p:spPr bwMode="auto">
          <a:xfrm>
            <a:off x="6280150" y="4049713"/>
            <a:ext cx="423863" cy="420687"/>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SA </a:t>
            </a:r>
          </a:p>
        </p:txBody>
      </p:sp>
      <p:sp>
        <p:nvSpPr>
          <p:cNvPr id="260104" name="Oval 8"/>
          <p:cNvSpPr>
            <a:spLocks noChangeArrowheads="1"/>
          </p:cNvSpPr>
          <p:nvPr/>
        </p:nvSpPr>
        <p:spPr bwMode="auto">
          <a:xfrm>
            <a:off x="7086600" y="3529013"/>
            <a:ext cx="423863" cy="422275"/>
          </a:xfrm>
          <a:prstGeom prst="ellipse">
            <a:avLst/>
          </a:prstGeom>
          <a:solidFill>
            <a:srgbClr val="FF0000"/>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FF00"/>
                </a:solidFill>
                <a:effectLst>
                  <a:outerShdw blurRad="38100" dist="38100" dir="2700000" algn="tl">
                    <a:srgbClr val="000000"/>
                  </a:outerShdw>
                </a:effectLst>
              </a:rPr>
              <a:t> Q </a:t>
            </a:r>
          </a:p>
        </p:txBody>
      </p:sp>
      <p:sp>
        <p:nvSpPr>
          <p:cNvPr id="260105" name="Oval 9"/>
          <p:cNvSpPr>
            <a:spLocks noChangeArrowheads="1"/>
          </p:cNvSpPr>
          <p:nvPr/>
        </p:nvSpPr>
        <p:spPr bwMode="auto">
          <a:xfrm>
            <a:off x="7172325" y="4246563"/>
            <a:ext cx="423863" cy="420687"/>
          </a:xfrm>
          <a:prstGeom prst="ellipse">
            <a:avLst/>
          </a:prstGeom>
          <a:solidFill>
            <a:srgbClr val="00FF00"/>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000000"/>
                  </a:outerShdw>
                </a:effectLst>
              </a:rPr>
              <a:t> </a:t>
            </a:r>
            <a:r>
              <a:rPr lang="en-US" altLang="zh-CN" sz="1400" b="1">
                <a:solidFill>
                  <a:srgbClr val="FF0000"/>
                </a:solidFill>
                <a:effectLst>
                  <a:outerShdw blurRad="38100" dist="38100" dir="2700000" algn="tl">
                    <a:srgbClr val="000000"/>
                  </a:outerShdw>
                </a:effectLst>
              </a:rPr>
              <a:t>NSW </a:t>
            </a:r>
          </a:p>
        </p:txBody>
      </p:sp>
      <p:sp>
        <p:nvSpPr>
          <p:cNvPr id="260106" name="Oval 10"/>
          <p:cNvSpPr>
            <a:spLocks noChangeArrowheads="1"/>
          </p:cNvSpPr>
          <p:nvPr/>
        </p:nvSpPr>
        <p:spPr bwMode="auto">
          <a:xfrm>
            <a:off x="7086600" y="4740275"/>
            <a:ext cx="423863" cy="420688"/>
          </a:xfrm>
          <a:prstGeom prst="ellipse">
            <a:avLst/>
          </a:prstGeom>
          <a:solidFill>
            <a:schemeClr val="accent2"/>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000000"/>
                  </a:outerShdw>
                </a:effectLst>
              </a:rPr>
              <a:t> V </a:t>
            </a:r>
          </a:p>
        </p:txBody>
      </p:sp>
      <p:sp>
        <p:nvSpPr>
          <p:cNvPr id="260107" name="Oval 11"/>
          <p:cNvSpPr>
            <a:spLocks noChangeArrowheads="1"/>
          </p:cNvSpPr>
          <p:nvPr/>
        </p:nvSpPr>
        <p:spPr bwMode="auto">
          <a:xfrm>
            <a:off x="6804025" y="5292725"/>
            <a:ext cx="423863" cy="420688"/>
          </a:xfrm>
          <a:prstGeom prst="ellipse">
            <a:avLst/>
          </a:prstGeom>
          <a:solidFill>
            <a:srgbClr val="FF0000"/>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FF00"/>
                </a:solidFill>
                <a:effectLst>
                  <a:outerShdw blurRad="38100" dist="38100" dir="2700000" algn="tl">
                    <a:srgbClr val="000000"/>
                  </a:outerShdw>
                </a:effectLst>
              </a:rPr>
              <a:t> T </a:t>
            </a:r>
          </a:p>
        </p:txBody>
      </p:sp>
      <p:sp>
        <p:nvSpPr>
          <p:cNvPr id="12299" name="Line 12"/>
          <p:cNvSpPr>
            <a:spLocks noChangeShapeType="1"/>
          </p:cNvSpPr>
          <p:nvPr/>
        </p:nvSpPr>
        <p:spPr bwMode="auto">
          <a:xfrm flipV="1">
            <a:off x="5643563" y="3617913"/>
            <a:ext cx="552450" cy="13493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Line 13"/>
          <p:cNvSpPr>
            <a:spLocks noChangeShapeType="1"/>
          </p:cNvSpPr>
          <p:nvPr/>
        </p:nvSpPr>
        <p:spPr bwMode="auto">
          <a:xfrm>
            <a:off x="5600700" y="3933825"/>
            <a:ext cx="679450" cy="268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Line 14"/>
          <p:cNvSpPr>
            <a:spLocks noChangeShapeType="1"/>
          </p:cNvSpPr>
          <p:nvPr/>
        </p:nvSpPr>
        <p:spPr bwMode="auto">
          <a:xfrm>
            <a:off x="6450013" y="3752850"/>
            <a:ext cx="42862" cy="3143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Line 15"/>
          <p:cNvSpPr>
            <a:spLocks noChangeShapeType="1"/>
          </p:cNvSpPr>
          <p:nvPr/>
        </p:nvSpPr>
        <p:spPr bwMode="auto">
          <a:xfrm>
            <a:off x="6619875" y="3573463"/>
            <a:ext cx="466725" cy="9048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Line 16"/>
          <p:cNvSpPr>
            <a:spLocks noChangeShapeType="1"/>
          </p:cNvSpPr>
          <p:nvPr/>
        </p:nvSpPr>
        <p:spPr bwMode="auto">
          <a:xfrm flipV="1">
            <a:off x="6662738" y="3843338"/>
            <a:ext cx="466725" cy="3143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Line 17"/>
          <p:cNvSpPr>
            <a:spLocks noChangeShapeType="1"/>
          </p:cNvSpPr>
          <p:nvPr/>
        </p:nvSpPr>
        <p:spPr bwMode="auto">
          <a:xfrm>
            <a:off x="6704013" y="4292600"/>
            <a:ext cx="466725" cy="889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5" name="Line 18"/>
          <p:cNvSpPr>
            <a:spLocks noChangeShapeType="1"/>
          </p:cNvSpPr>
          <p:nvPr/>
        </p:nvSpPr>
        <p:spPr bwMode="auto">
          <a:xfrm>
            <a:off x="6619875" y="4425950"/>
            <a:ext cx="466725" cy="44926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6" name="Line 19"/>
          <p:cNvSpPr>
            <a:spLocks noChangeShapeType="1"/>
          </p:cNvSpPr>
          <p:nvPr/>
        </p:nvSpPr>
        <p:spPr bwMode="auto">
          <a:xfrm>
            <a:off x="7340600" y="3933825"/>
            <a:ext cx="42863" cy="3143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7" name="Line 20"/>
          <p:cNvSpPr>
            <a:spLocks noChangeShapeType="1"/>
          </p:cNvSpPr>
          <p:nvPr/>
        </p:nvSpPr>
        <p:spPr bwMode="auto">
          <a:xfrm flipH="1">
            <a:off x="7383463" y="4651375"/>
            <a:ext cx="42862" cy="13335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2308" name="Picture 23" descr="question-mark2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6375" y="4652963"/>
            <a:ext cx="1943100"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120" name="Text Box 24"/>
          <p:cNvSpPr txBox="1">
            <a:spLocks noChangeArrowheads="1"/>
          </p:cNvSpPr>
          <p:nvPr/>
        </p:nvSpPr>
        <p:spPr bwMode="auto">
          <a:xfrm>
            <a:off x="7596188" y="3500438"/>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1</a:t>
            </a:r>
          </a:p>
        </p:txBody>
      </p:sp>
      <p:sp>
        <p:nvSpPr>
          <p:cNvPr id="260121" name="Text Box 25"/>
          <p:cNvSpPr txBox="1">
            <a:spLocks noChangeArrowheads="1"/>
          </p:cNvSpPr>
          <p:nvPr/>
        </p:nvSpPr>
        <p:spPr bwMode="auto">
          <a:xfrm>
            <a:off x="7667625" y="4221163"/>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2</a:t>
            </a:r>
          </a:p>
        </p:txBody>
      </p:sp>
      <p:sp>
        <p:nvSpPr>
          <p:cNvPr id="260122" name="Text Box 26"/>
          <p:cNvSpPr txBox="1">
            <a:spLocks noChangeArrowheads="1"/>
          </p:cNvSpPr>
          <p:nvPr/>
        </p:nvSpPr>
        <p:spPr bwMode="auto">
          <a:xfrm>
            <a:off x="7596188" y="4868863"/>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3</a:t>
            </a:r>
          </a:p>
        </p:txBody>
      </p:sp>
      <p:sp>
        <p:nvSpPr>
          <p:cNvPr id="260123" name="Text Box 27"/>
          <p:cNvSpPr txBox="1">
            <a:spLocks noChangeArrowheads="1"/>
          </p:cNvSpPr>
          <p:nvPr/>
        </p:nvSpPr>
        <p:spPr bwMode="auto">
          <a:xfrm>
            <a:off x="7164388" y="5661025"/>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4</a:t>
            </a:r>
          </a:p>
        </p:txBody>
      </p:sp>
      <p:sp>
        <p:nvSpPr>
          <p:cNvPr id="260124" name="Text Box 28"/>
          <p:cNvSpPr txBox="1">
            <a:spLocks noChangeArrowheads="1"/>
          </p:cNvSpPr>
          <p:nvPr/>
        </p:nvSpPr>
        <p:spPr bwMode="auto">
          <a:xfrm>
            <a:off x="6227763" y="4508500"/>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5</a:t>
            </a:r>
          </a:p>
        </p:txBody>
      </p:sp>
      <p:sp>
        <p:nvSpPr>
          <p:cNvPr id="260125" name="Text Box 29"/>
          <p:cNvSpPr txBox="1">
            <a:spLocks noChangeArrowheads="1"/>
          </p:cNvSpPr>
          <p:nvPr/>
        </p:nvSpPr>
        <p:spPr bwMode="auto">
          <a:xfrm>
            <a:off x="5076825" y="4005263"/>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6</a:t>
            </a:r>
          </a:p>
        </p:txBody>
      </p:sp>
      <p:sp>
        <p:nvSpPr>
          <p:cNvPr id="260126" name="Text Box 30"/>
          <p:cNvSpPr txBox="1">
            <a:spLocks noChangeArrowheads="1"/>
          </p:cNvSpPr>
          <p:nvPr/>
        </p:nvSpPr>
        <p:spPr bwMode="auto">
          <a:xfrm>
            <a:off x="5940425" y="2997200"/>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7</a:t>
            </a:r>
          </a:p>
        </p:txBody>
      </p:sp>
      <p:sp>
        <p:nvSpPr>
          <p:cNvPr id="260127" name="AutoShape 31"/>
          <p:cNvSpPr>
            <a:spLocks noChangeArrowheads="1"/>
          </p:cNvSpPr>
          <p:nvPr/>
        </p:nvSpPr>
        <p:spPr bwMode="auto">
          <a:xfrm>
            <a:off x="6948488" y="3284538"/>
            <a:ext cx="719137" cy="1944687"/>
          </a:xfrm>
          <a:prstGeom prst="roundRect">
            <a:avLst>
              <a:gd name="adj" fmla="val 16667"/>
            </a:avLst>
          </a:prstGeom>
          <a:noFill/>
          <a:ln w="28575">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0128" name="AutoShape 32"/>
          <p:cNvSpPr>
            <a:spLocks/>
          </p:cNvSpPr>
          <p:nvPr/>
        </p:nvSpPr>
        <p:spPr bwMode="auto">
          <a:xfrm>
            <a:off x="7816850" y="2667000"/>
            <a:ext cx="1147763" cy="474663"/>
          </a:xfrm>
          <a:prstGeom prst="borderCallout1">
            <a:avLst>
              <a:gd name="adj1" fmla="val 24079"/>
              <a:gd name="adj2" fmla="val -6639"/>
              <a:gd name="adj3" fmla="val 130102"/>
              <a:gd name="adj4" fmla="val -44259"/>
            </a:avLst>
          </a:prstGeom>
          <a:solidFill>
            <a:schemeClr val="accent1"/>
          </a:solidFill>
          <a:ln w="2857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000" b="1">
                <a:solidFill>
                  <a:srgbClr val="FF0000"/>
                </a:solidFill>
                <a:effectLst>
                  <a:outerShdw blurRad="38100" dist="38100" dir="2700000" algn="tl">
                    <a:srgbClr val="000000"/>
                  </a:outerShdw>
                </a:effectLst>
              </a:rPr>
              <a:t> </a:t>
            </a:r>
            <a:r>
              <a:rPr lang="zh-CN" altLang="en-US" sz="2000" b="1">
                <a:solidFill>
                  <a:srgbClr val="FF0000"/>
                </a:solidFill>
                <a:effectLst>
                  <a:outerShdw blurRad="38100" dist="38100" dir="2700000" algn="tl">
                    <a:srgbClr val="000000"/>
                  </a:outerShdw>
                </a:effectLst>
              </a:rPr>
              <a:t>冲突集 </a:t>
            </a:r>
          </a:p>
        </p:txBody>
      </p:sp>
      <p:sp>
        <p:nvSpPr>
          <p:cNvPr id="260129" name="Rectangle 33"/>
          <p:cNvSpPr>
            <a:spLocks noChangeArrowheads="1"/>
          </p:cNvSpPr>
          <p:nvPr/>
        </p:nvSpPr>
        <p:spPr bwMode="auto">
          <a:xfrm>
            <a:off x="3276600" y="5229225"/>
            <a:ext cx="3168650" cy="1016000"/>
          </a:xfrm>
          <a:prstGeom prst="rect">
            <a:avLst/>
          </a:prstGeom>
          <a:solidFill>
            <a:srgbClr val="FFFF99"/>
          </a:solidFill>
          <a:ln w="9525">
            <a:solidFill>
              <a:schemeClr val="accent2"/>
            </a:solidFill>
            <a:miter lim="800000"/>
            <a:headEnd/>
            <a:tailEnd/>
          </a:ln>
          <a:effectLst>
            <a:outerShdw sy="50000" kx="-2453608" rotWithShape="0">
              <a:schemeClr val="bg2">
                <a:alpha val="50000"/>
              </a:schemeClr>
            </a:outerShdw>
          </a:effectLst>
        </p:spPr>
        <p:txBody>
          <a:bodyPr>
            <a:spAutoFit/>
          </a:bodyPr>
          <a:lstStyle/>
          <a:p>
            <a:pPr>
              <a:defRPr/>
            </a:pPr>
            <a:r>
              <a:rPr lang="zh-CN" altLang="en-US" sz="2000" b="1">
                <a:solidFill>
                  <a:schemeClr val="accent2"/>
                </a:solidFill>
                <a:effectLst>
                  <a:outerShdw blurRad="38100" dist="38100" dir="2700000" algn="tl">
                    <a:srgbClr val="000000"/>
                  </a:outerShdw>
                </a:effectLst>
              </a:rPr>
              <a:t>变量</a:t>
            </a:r>
            <a:r>
              <a:rPr lang="en-US" altLang="zh-CN" sz="2000" b="1" i="1">
                <a:solidFill>
                  <a:schemeClr val="accent2"/>
                </a:solidFill>
                <a:effectLst>
                  <a:outerShdw blurRad="38100" dist="38100" dir="2700000" algn="tl">
                    <a:srgbClr val="000000"/>
                  </a:outerShdw>
                </a:effectLst>
              </a:rPr>
              <a:t>X</a:t>
            </a:r>
            <a:r>
              <a:rPr lang="zh-CN" altLang="en-US" sz="2000" b="1">
                <a:solidFill>
                  <a:schemeClr val="accent2"/>
                </a:solidFill>
                <a:effectLst>
                  <a:outerShdw blurRad="38100" dist="38100" dir="2700000" algn="tl">
                    <a:srgbClr val="000000"/>
                  </a:outerShdw>
                </a:effectLst>
              </a:rPr>
              <a:t>的冲突集是通过约束与</a:t>
            </a:r>
            <a:r>
              <a:rPr lang="en-US" altLang="zh-CN" sz="2000" b="1" i="1">
                <a:solidFill>
                  <a:schemeClr val="accent2"/>
                </a:solidFill>
                <a:effectLst>
                  <a:outerShdw blurRad="38100" dist="38100" dir="2700000" algn="tl">
                    <a:srgbClr val="000000"/>
                  </a:outerShdw>
                </a:effectLst>
              </a:rPr>
              <a:t>X</a:t>
            </a:r>
            <a:r>
              <a:rPr lang="zh-CN" altLang="en-US" sz="2000" b="1">
                <a:solidFill>
                  <a:schemeClr val="accent2"/>
                </a:solidFill>
                <a:effectLst>
                  <a:outerShdw blurRad="38100" dist="38100" dir="2700000" algn="tl">
                    <a:srgbClr val="000000"/>
                  </a:outerShdw>
                </a:effectLst>
              </a:rPr>
              <a:t>相连接的先前已赋值变量的集合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0127"/>
                                        </p:tgtEl>
                                        <p:attrNameLst>
                                          <p:attrName>style.visibility</p:attrName>
                                        </p:attrNameLst>
                                      </p:cBhvr>
                                      <p:to>
                                        <p:strVal val="visible"/>
                                      </p:to>
                                    </p:set>
                                    <p:animEffect transition="in" filter="wheel(1)">
                                      <p:cBhvr>
                                        <p:cTn id="7" dur="500"/>
                                        <p:tgtEl>
                                          <p:spTgt spid="26012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0128"/>
                                        </p:tgtEl>
                                        <p:attrNameLst>
                                          <p:attrName>style.visibility</p:attrName>
                                        </p:attrNameLst>
                                      </p:cBhvr>
                                      <p:to>
                                        <p:strVal val="visible"/>
                                      </p:to>
                                    </p:set>
                                    <p:animEffect transition="in" filter="wipe(left)">
                                      <p:cBhvr>
                                        <p:cTn id="11" dur="500"/>
                                        <p:tgtEl>
                                          <p:spTgt spid="260128"/>
                                        </p:tgtEl>
                                      </p:cBhvr>
                                    </p:animEffect>
                                  </p:childTnLst>
                                </p:cTn>
                              </p:par>
                            </p:childTnLst>
                          </p:cTn>
                        </p:par>
                        <p:par>
                          <p:cTn id="12" fill="hold" nodeType="afterGroup">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260129"/>
                                        </p:tgtEl>
                                        <p:attrNameLst>
                                          <p:attrName>style.visibility</p:attrName>
                                        </p:attrNameLst>
                                      </p:cBhvr>
                                      <p:to>
                                        <p:strVal val="visible"/>
                                      </p:to>
                                    </p:set>
                                    <p:animEffect transition="in" filter="fade">
                                      <p:cBhvr>
                                        <p:cTn id="15" dur="1000"/>
                                        <p:tgtEl>
                                          <p:spTgt spid="260129"/>
                                        </p:tgtEl>
                                      </p:cBhvr>
                                    </p:animEffect>
                                    <p:anim calcmode="lin" valueType="num">
                                      <p:cBhvr>
                                        <p:cTn id="16" dur="1000" fill="hold"/>
                                        <p:tgtEl>
                                          <p:spTgt spid="260129"/>
                                        </p:tgtEl>
                                        <p:attrNameLst>
                                          <p:attrName>ppt_x</p:attrName>
                                        </p:attrNameLst>
                                      </p:cBhvr>
                                      <p:tavLst>
                                        <p:tav tm="0">
                                          <p:val>
                                            <p:strVal val="#ppt_x"/>
                                          </p:val>
                                        </p:tav>
                                        <p:tav tm="100000">
                                          <p:val>
                                            <p:strVal val="#ppt_x"/>
                                          </p:val>
                                        </p:tav>
                                      </p:tavLst>
                                    </p:anim>
                                    <p:anim calcmode="lin" valueType="num">
                                      <p:cBhvr>
                                        <p:cTn id="17" dur="1000" fill="hold"/>
                                        <p:tgtEl>
                                          <p:spTgt spid="260129"/>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4435">
                                            <p:txEl>
                                              <p:pRg st="2" end="2"/>
                                            </p:txEl>
                                          </p:spTgt>
                                        </p:tgtEl>
                                        <p:attrNameLst>
                                          <p:attrName>style.visibility</p:attrName>
                                        </p:attrNameLst>
                                      </p:cBhvr>
                                      <p:to>
                                        <p:strVal val="visible"/>
                                      </p:to>
                                    </p:set>
                                    <p:animEffect transition="in" filter="wipe(left)">
                                      <p:cBhvr>
                                        <p:cTn id="22" dur="500"/>
                                        <p:tgtEl>
                                          <p:spTgt spid="274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P spid="260127" grpId="0" animBg="1"/>
      <p:bldP spid="260128" grpId="0" animBg="1"/>
      <p:bldP spid="2601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defRPr/>
            </a:pPr>
            <a:r>
              <a:rPr lang="en-US" altLang="zh-CN" sz="4400" dirty="0" smtClean="0"/>
              <a:t>Backtracking Search for CSPs</a:t>
            </a:r>
          </a:p>
        </p:txBody>
      </p:sp>
      <p:sp>
        <p:nvSpPr>
          <p:cNvPr id="268291" name="Rectangle 3"/>
          <p:cNvSpPr>
            <a:spLocks noGrp="1" noChangeArrowheads="1"/>
          </p:cNvSpPr>
          <p:nvPr>
            <p:ph type="body" idx="1"/>
          </p:nvPr>
        </p:nvSpPr>
        <p:spPr/>
        <p:txBody>
          <a:bodyPr/>
          <a:lstStyle/>
          <a:p>
            <a:pPr eaLnBrk="1" hangingPunct="1">
              <a:defRPr/>
            </a:pPr>
            <a:r>
              <a:rPr lang="zh-CN" altLang="en-US" smtClean="0"/>
              <a:t>前向检验</a:t>
            </a:r>
          </a:p>
          <a:p>
            <a:pPr lvl="1" eaLnBrk="1" hangingPunct="1">
              <a:defRPr/>
            </a:pPr>
            <a:r>
              <a:rPr lang="zh-CN" altLang="en-US" smtClean="0"/>
              <a:t>只要变量</a:t>
            </a:r>
            <a:r>
              <a:rPr lang="en-US" altLang="zh-CN" i="1" smtClean="0"/>
              <a:t>X</a:t>
            </a:r>
            <a:r>
              <a:rPr lang="zh-CN" altLang="en-US" smtClean="0"/>
              <a:t>被赋值，向前检验</a:t>
            </a:r>
            <a:br>
              <a:rPr lang="zh-CN" altLang="en-US" smtClean="0"/>
            </a:br>
            <a:r>
              <a:rPr lang="zh-CN" altLang="en-US" smtClean="0"/>
              <a:t>考察每个通过约束和</a:t>
            </a:r>
            <a:r>
              <a:rPr lang="en-US" altLang="zh-CN" i="1" smtClean="0"/>
              <a:t>X</a:t>
            </a:r>
            <a:r>
              <a:rPr lang="zh-CN" altLang="en-US" smtClean="0"/>
              <a:t>相连的</a:t>
            </a:r>
            <a:br>
              <a:rPr lang="zh-CN" altLang="en-US" smtClean="0"/>
            </a:br>
            <a:r>
              <a:rPr lang="zh-CN" altLang="en-US" smtClean="0"/>
              <a:t>未赋值变量</a:t>
            </a:r>
            <a:r>
              <a:rPr lang="en-US" altLang="zh-CN" i="1" smtClean="0"/>
              <a:t>Y</a:t>
            </a:r>
            <a:r>
              <a:rPr lang="zh-CN" altLang="en-US" smtClean="0"/>
              <a:t>，并从</a:t>
            </a:r>
            <a:r>
              <a:rPr lang="en-US" altLang="zh-CN" i="1" smtClean="0"/>
              <a:t>Y</a:t>
            </a:r>
            <a:r>
              <a:rPr lang="zh-CN" altLang="en-US" smtClean="0"/>
              <a:t>的值域</a:t>
            </a:r>
            <a:br>
              <a:rPr lang="zh-CN" altLang="en-US" smtClean="0"/>
            </a:br>
            <a:r>
              <a:rPr lang="zh-CN" altLang="en-US" smtClean="0"/>
              <a:t>中删除与</a:t>
            </a:r>
            <a:r>
              <a:rPr lang="en-US" altLang="zh-CN" i="1" smtClean="0"/>
              <a:t>X</a:t>
            </a:r>
            <a:r>
              <a:rPr lang="zh-CN" altLang="en-US" smtClean="0"/>
              <a:t>的取值矛盾的值。</a:t>
            </a:r>
          </a:p>
          <a:p>
            <a:pPr eaLnBrk="1" hangingPunct="1">
              <a:defRPr/>
            </a:pPr>
            <a:endParaRPr lang="en-US" altLang="zh-CN" smtClean="0"/>
          </a:p>
        </p:txBody>
      </p:sp>
      <p:pic>
        <p:nvPicPr>
          <p:cNvPr id="13316" name="Picture 4" descr="australia-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149725"/>
            <a:ext cx="77660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320" name="Oval 1024"/>
          <p:cNvSpPr>
            <a:spLocks noChangeArrowheads="1"/>
          </p:cNvSpPr>
          <p:nvPr/>
        </p:nvSpPr>
        <p:spPr bwMode="auto">
          <a:xfrm>
            <a:off x="6032500" y="1484313"/>
            <a:ext cx="423863" cy="422275"/>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WA </a:t>
            </a:r>
          </a:p>
        </p:txBody>
      </p:sp>
      <p:sp>
        <p:nvSpPr>
          <p:cNvPr id="312321" name="Oval 1025"/>
          <p:cNvSpPr>
            <a:spLocks noChangeArrowheads="1"/>
          </p:cNvSpPr>
          <p:nvPr/>
        </p:nvSpPr>
        <p:spPr bwMode="auto">
          <a:xfrm>
            <a:off x="7008813" y="1216025"/>
            <a:ext cx="423862" cy="420688"/>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NT </a:t>
            </a:r>
          </a:p>
        </p:txBody>
      </p:sp>
      <p:sp>
        <p:nvSpPr>
          <p:cNvPr id="312322" name="Oval 1026"/>
          <p:cNvSpPr>
            <a:spLocks noChangeArrowheads="1"/>
          </p:cNvSpPr>
          <p:nvPr/>
        </p:nvSpPr>
        <p:spPr bwMode="auto">
          <a:xfrm>
            <a:off x="7092950" y="1916113"/>
            <a:ext cx="423863" cy="420687"/>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SA </a:t>
            </a:r>
          </a:p>
        </p:txBody>
      </p:sp>
      <p:sp>
        <p:nvSpPr>
          <p:cNvPr id="312323" name="Oval 1027"/>
          <p:cNvSpPr>
            <a:spLocks noChangeArrowheads="1"/>
          </p:cNvSpPr>
          <p:nvPr/>
        </p:nvSpPr>
        <p:spPr bwMode="auto">
          <a:xfrm>
            <a:off x="7899400" y="1395413"/>
            <a:ext cx="423863" cy="422275"/>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Q </a:t>
            </a:r>
          </a:p>
        </p:txBody>
      </p:sp>
      <p:sp>
        <p:nvSpPr>
          <p:cNvPr id="312324" name="Oval 1028"/>
          <p:cNvSpPr>
            <a:spLocks noChangeArrowheads="1"/>
          </p:cNvSpPr>
          <p:nvPr/>
        </p:nvSpPr>
        <p:spPr bwMode="auto">
          <a:xfrm>
            <a:off x="7985125" y="2112963"/>
            <a:ext cx="423863" cy="420687"/>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a:t>
            </a:r>
            <a:r>
              <a:rPr lang="en-US" altLang="zh-CN" sz="1400" b="1">
                <a:solidFill>
                  <a:srgbClr val="FF0000"/>
                </a:solidFill>
                <a:effectLst>
                  <a:outerShdw blurRad="38100" dist="38100" dir="2700000" algn="tl">
                    <a:srgbClr val="C0C0C0"/>
                  </a:outerShdw>
                </a:effectLst>
              </a:rPr>
              <a:t>NSW </a:t>
            </a:r>
          </a:p>
        </p:txBody>
      </p:sp>
      <p:sp>
        <p:nvSpPr>
          <p:cNvPr id="312325" name="Oval 1029"/>
          <p:cNvSpPr>
            <a:spLocks noChangeArrowheads="1"/>
          </p:cNvSpPr>
          <p:nvPr/>
        </p:nvSpPr>
        <p:spPr bwMode="auto">
          <a:xfrm>
            <a:off x="7899400" y="2606675"/>
            <a:ext cx="423863" cy="420688"/>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V </a:t>
            </a:r>
          </a:p>
        </p:txBody>
      </p:sp>
      <p:sp>
        <p:nvSpPr>
          <p:cNvPr id="312326" name="Oval 1030"/>
          <p:cNvSpPr>
            <a:spLocks noChangeArrowheads="1"/>
          </p:cNvSpPr>
          <p:nvPr/>
        </p:nvSpPr>
        <p:spPr bwMode="auto">
          <a:xfrm>
            <a:off x="7616825" y="3159125"/>
            <a:ext cx="423863" cy="420688"/>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1600" b="1">
                <a:solidFill>
                  <a:srgbClr val="FF0000"/>
                </a:solidFill>
                <a:effectLst>
                  <a:outerShdw blurRad="38100" dist="38100" dir="2700000" algn="tl">
                    <a:srgbClr val="C0C0C0"/>
                  </a:outerShdw>
                </a:effectLst>
              </a:rPr>
              <a:t> T </a:t>
            </a:r>
          </a:p>
        </p:txBody>
      </p:sp>
      <p:sp>
        <p:nvSpPr>
          <p:cNvPr id="13324" name="Line 1031"/>
          <p:cNvSpPr>
            <a:spLocks noChangeShapeType="1"/>
          </p:cNvSpPr>
          <p:nvPr/>
        </p:nvSpPr>
        <p:spPr bwMode="auto">
          <a:xfrm flipV="1">
            <a:off x="6456363" y="1484313"/>
            <a:ext cx="552450" cy="13493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Line 1032"/>
          <p:cNvSpPr>
            <a:spLocks noChangeShapeType="1"/>
          </p:cNvSpPr>
          <p:nvPr/>
        </p:nvSpPr>
        <p:spPr bwMode="auto">
          <a:xfrm>
            <a:off x="6413500" y="1800225"/>
            <a:ext cx="679450" cy="268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6" name="Line 1033"/>
          <p:cNvSpPr>
            <a:spLocks noChangeShapeType="1"/>
          </p:cNvSpPr>
          <p:nvPr/>
        </p:nvSpPr>
        <p:spPr bwMode="auto">
          <a:xfrm>
            <a:off x="7262813" y="1619250"/>
            <a:ext cx="42862" cy="3143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7" name="Line 1034"/>
          <p:cNvSpPr>
            <a:spLocks noChangeShapeType="1"/>
          </p:cNvSpPr>
          <p:nvPr/>
        </p:nvSpPr>
        <p:spPr bwMode="auto">
          <a:xfrm>
            <a:off x="7432675" y="1439863"/>
            <a:ext cx="466725" cy="9048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8" name="Line 1035"/>
          <p:cNvSpPr>
            <a:spLocks noChangeShapeType="1"/>
          </p:cNvSpPr>
          <p:nvPr/>
        </p:nvSpPr>
        <p:spPr bwMode="auto">
          <a:xfrm flipV="1">
            <a:off x="7475538" y="1709738"/>
            <a:ext cx="466725" cy="3143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Line 1036"/>
          <p:cNvSpPr>
            <a:spLocks noChangeShapeType="1"/>
          </p:cNvSpPr>
          <p:nvPr/>
        </p:nvSpPr>
        <p:spPr bwMode="auto">
          <a:xfrm>
            <a:off x="7516813" y="2159000"/>
            <a:ext cx="466725" cy="889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Line 1037"/>
          <p:cNvSpPr>
            <a:spLocks noChangeShapeType="1"/>
          </p:cNvSpPr>
          <p:nvPr/>
        </p:nvSpPr>
        <p:spPr bwMode="auto">
          <a:xfrm>
            <a:off x="7432675" y="2292350"/>
            <a:ext cx="466725" cy="44926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1" name="Line 1038"/>
          <p:cNvSpPr>
            <a:spLocks noChangeShapeType="1"/>
          </p:cNvSpPr>
          <p:nvPr/>
        </p:nvSpPr>
        <p:spPr bwMode="auto">
          <a:xfrm>
            <a:off x="8153400" y="1800225"/>
            <a:ext cx="42863" cy="3143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Line 1039"/>
          <p:cNvSpPr>
            <a:spLocks noChangeShapeType="1"/>
          </p:cNvSpPr>
          <p:nvPr/>
        </p:nvSpPr>
        <p:spPr bwMode="auto">
          <a:xfrm flipH="1">
            <a:off x="8196263" y="2517775"/>
            <a:ext cx="42862" cy="13335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338" name="Rectangle 1042"/>
          <p:cNvSpPr>
            <a:spLocks noChangeArrowheads="1"/>
          </p:cNvSpPr>
          <p:nvPr/>
        </p:nvSpPr>
        <p:spPr bwMode="auto">
          <a:xfrm>
            <a:off x="755650" y="4752975"/>
            <a:ext cx="7777163" cy="2603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341" name="Rectangle 1045"/>
          <p:cNvSpPr>
            <a:spLocks noChangeArrowheads="1"/>
          </p:cNvSpPr>
          <p:nvPr/>
        </p:nvSpPr>
        <p:spPr bwMode="auto">
          <a:xfrm>
            <a:off x="755650" y="5013325"/>
            <a:ext cx="7777163" cy="2603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342" name="Rectangle 1046"/>
          <p:cNvSpPr>
            <a:spLocks noChangeArrowheads="1"/>
          </p:cNvSpPr>
          <p:nvPr/>
        </p:nvSpPr>
        <p:spPr bwMode="auto">
          <a:xfrm>
            <a:off x="755650" y="5256213"/>
            <a:ext cx="7777163" cy="2603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343" name="AutoShape 1047"/>
          <p:cNvSpPr>
            <a:spLocks noChangeArrowheads="1"/>
          </p:cNvSpPr>
          <p:nvPr/>
        </p:nvSpPr>
        <p:spPr bwMode="auto">
          <a:xfrm>
            <a:off x="7164388" y="5278438"/>
            <a:ext cx="215900" cy="215900"/>
          </a:xfrm>
          <a:prstGeom prst="flowChartSummingJunction">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344" name="Oval 1048"/>
          <p:cNvSpPr>
            <a:spLocks noChangeArrowheads="1"/>
          </p:cNvSpPr>
          <p:nvPr/>
        </p:nvSpPr>
        <p:spPr bwMode="auto">
          <a:xfrm>
            <a:off x="3851275" y="5013325"/>
            <a:ext cx="215900" cy="2159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345" name="Oval 1049"/>
          <p:cNvSpPr>
            <a:spLocks noChangeArrowheads="1"/>
          </p:cNvSpPr>
          <p:nvPr/>
        </p:nvSpPr>
        <p:spPr bwMode="auto">
          <a:xfrm>
            <a:off x="7380288" y="5013325"/>
            <a:ext cx="215900" cy="2159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346" name="Text Box 1050"/>
          <p:cNvSpPr txBox="1">
            <a:spLocks noChangeArrowheads="1"/>
          </p:cNvSpPr>
          <p:nvPr/>
        </p:nvSpPr>
        <p:spPr bwMode="auto">
          <a:xfrm>
            <a:off x="4140200" y="4508500"/>
            <a:ext cx="4105275" cy="434975"/>
          </a:xfrm>
          <a:prstGeom prst="rect">
            <a:avLst/>
          </a:prstGeom>
          <a:solidFill>
            <a:schemeClr val="bg1"/>
          </a:solidFill>
          <a:ln w="38100" cmpd="dbl">
            <a:solidFill>
              <a:schemeClr val="accent2"/>
            </a:solidFill>
            <a:miter lim="800000"/>
            <a:headEnd/>
            <a:tailEnd/>
          </a:ln>
          <a:effectLst>
            <a:outerShdw dist="107763" dir="18900000" algn="ctr" rotWithShape="0">
              <a:schemeClr val="bg2">
                <a:alpha val="50000"/>
              </a:schemeClr>
            </a:outerShdw>
          </a:effectLst>
        </p:spPr>
        <p:txBody>
          <a:bodyPr>
            <a:spAutoFit/>
          </a:bodyPr>
          <a:lstStyle/>
          <a:p>
            <a:pPr>
              <a:spcBef>
                <a:spcPct val="50000"/>
              </a:spcBef>
              <a:defRPr/>
            </a:pPr>
            <a:r>
              <a:rPr lang="zh-CN" altLang="en-US" sz="2000" b="1">
                <a:solidFill>
                  <a:srgbClr val="FF0000"/>
                </a:solidFill>
                <a:effectLst>
                  <a:outerShdw blurRad="38100" dist="38100" dir="2700000" algn="tl">
                    <a:srgbClr val="C0C0C0"/>
                  </a:outerShdw>
                </a:effectLst>
              </a:rPr>
              <a:t>向前检验还发现不了这种不相容！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312320"/>
                                        </p:tgtEl>
                                        <p:attrNameLst>
                                          <p:attrName>fillcolor</p:attrName>
                                        </p:attrNameLst>
                                      </p:cBhvr>
                                      <p:to>
                                        <a:srgbClr val="FF0000"/>
                                      </p:to>
                                    </p:animClr>
                                    <p:set>
                                      <p:cBhvr>
                                        <p:cTn id="7" dur="500" fill="hold"/>
                                        <p:tgtEl>
                                          <p:spTgt spid="312320"/>
                                        </p:tgtEl>
                                        <p:attrNameLst>
                                          <p:attrName>fill.type</p:attrName>
                                        </p:attrNameLst>
                                      </p:cBhvr>
                                      <p:to>
                                        <p:strVal val="solid"/>
                                      </p:to>
                                    </p:set>
                                    <p:set>
                                      <p:cBhvr>
                                        <p:cTn id="8" dur="500" fill="hold"/>
                                        <p:tgtEl>
                                          <p:spTgt spid="312320"/>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500" fill="hold"/>
                                        <p:tgtEl>
                                          <p:spTgt spid="312320">
                                            <p:txEl>
                                              <p:charRg st="4294967295" end="4294967295"/>
                                            </p:txEl>
                                          </p:spTgt>
                                        </p:tgtEl>
                                        <p:attrNameLst>
                                          <p:attrName>style.color</p:attrName>
                                        </p:attrNameLst>
                                      </p:cBhvr>
                                      <p:to>
                                        <a:srgbClr val="FFFF00"/>
                                      </p:to>
                                    </p:animClr>
                                  </p:childTnLst>
                                </p:cTn>
                              </p:par>
                            </p:childTnLst>
                          </p:cTn>
                        </p:par>
                        <p:par>
                          <p:cTn id="11" fill="hold" nodeType="afterGroup">
                            <p:stCondLst>
                              <p:cond delay="500"/>
                            </p:stCondLst>
                            <p:childTnLst>
                              <p:par>
                                <p:cTn id="12" presetID="22" presetClass="exit" presetSubtype="1" fill="hold" grpId="0" nodeType="afterEffect">
                                  <p:stCondLst>
                                    <p:cond delay="0"/>
                                  </p:stCondLst>
                                  <p:childTnLst>
                                    <p:animEffect transition="out" filter="wipe(up)">
                                      <p:cBhvr>
                                        <p:cTn id="13" dur="500"/>
                                        <p:tgtEl>
                                          <p:spTgt spid="312338"/>
                                        </p:tgtEl>
                                      </p:cBhvr>
                                    </p:animEffect>
                                    <p:set>
                                      <p:cBhvr>
                                        <p:cTn id="14" dur="1" fill="hold">
                                          <p:stCondLst>
                                            <p:cond delay="499"/>
                                          </p:stCondLst>
                                        </p:cTn>
                                        <p:tgtEl>
                                          <p:spTgt spid="31233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mph" presetSubtype="2" fill="hold" nodeType="clickEffect">
                                  <p:stCondLst>
                                    <p:cond delay="0"/>
                                  </p:stCondLst>
                                  <p:childTnLst>
                                    <p:animClr clrSpc="rgb" dir="cw">
                                      <p:cBhvr>
                                        <p:cTn id="18" dur="500" fill="hold"/>
                                        <p:tgtEl>
                                          <p:spTgt spid="312323"/>
                                        </p:tgtEl>
                                        <p:attrNameLst>
                                          <p:attrName>fillcolor</p:attrName>
                                        </p:attrNameLst>
                                      </p:cBhvr>
                                      <p:to>
                                        <a:srgbClr val="00FF00"/>
                                      </p:to>
                                    </p:animClr>
                                    <p:set>
                                      <p:cBhvr>
                                        <p:cTn id="19" dur="500" fill="hold"/>
                                        <p:tgtEl>
                                          <p:spTgt spid="312323"/>
                                        </p:tgtEl>
                                        <p:attrNameLst>
                                          <p:attrName>fill.type</p:attrName>
                                        </p:attrNameLst>
                                      </p:cBhvr>
                                      <p:to>
                                        <p:strVal val="solid"/>
                                      </p:to>
                                    </p:set>
                                    <p:set>
                                      <p:cBhvr>
                                        <p:cTn id="20" dur="500" fill="hold"/>
                                        <p:tgtEl>
                                          <p:spTgt spid="312323"/>
                                        </p:tgtEl>
                                        <p:attrNameLst>
                                          <p:attrName>fill.on</p:attrName>
                                        </p:attrNameLst>
                                      </p:cBhvr>
                                      <p:to>
                                        <p:strVal val="true"/>
                                      </p:to>
                                    </p:set>
                                  </p:childTnLst>
                                </p:cTn>
                              </p:par>
                            </p:childTnLst>
                          </p:cTn>
                        </p:par>
                        <p:par>
                          <p:cTn id="21" fill="hold" nodeType="afterGroup">
                            <p:stCondLst>
                              <p:cond delay="500"/>
                            </p:stCondLst>
                            <p:childTnLst>
                              <p:par>
                                <p:cTn id="22" presetID="22" presetClass="exit" presetSubtype="1" fill="hold" grpId="0" nodeType="afterEffect">
                                  <p:stCondLst>
                                    <p:cond delay="0"/>
                                  </p:stCondLst>
                                  <p:childTnLst>
                                    <p:animEffect transition="out" filter="wipe(up)">
                                      <p:cBhvr>
                                        <p:cTn id="23" dur="500"/>
                                        <p:tgtEl>
                                          <p:spTgt spid="312341"/>
                                        </p:tgtEl>
                                      </p:cBhvr>
                                    </p:animEffect>
                                    <p:set>
                                      <p:cBhvr>
                                        <p:cTn id="24" dur="1" fill="hold">
                                          <p:stCondLst>
                                            <p:cond delay="499"/>
                                          </p:stCondLst>
                                        </p:cTn>
                                        <p:tgtEl>
                                          <p:spTgt spid="312341"/>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mph" presetSubtype="2" fill="hold" nodeType="clickEffect">
                                  <p:stCondLst>
                                    <p:cond delay="0"/>
                                  </p:stCondLst>
                                  <p:childTnLst>
                                    <p:animClr clrSpc="rgb" dir="cw">
                                      <p:cBhvr>
                                        <p:cTn id="28" dur="500" fill="hold"/>
                                        <p:tgtEl>
                                          <p:spTgt spid="312325"/>
                                        </p:tgtEl>
                                        <p:attrNameLst>
                                          <p:attrName>fillcolor</p:attrName>
                                        </p:attrNameLst>
                                      </p:cBhvr>
                                      <p:to>
                                        <a:schemeClr val="accent2"/>
                                      </p:to>
                                    </p:animClr>
                                    <p:set>
                                      <p:cBhvr>
                                        <p:cTn id="29" dur="500" fill="hold"/>
                                        <p:tgtEl>
                                          <p:spTgt spid="312325"/>
                                        </p:tgtEl>
                                        <p:attrNameLst>
                                          <p:attrName>fill.type</p:attrName>
                                        </p:attrNameLst>
                                      </p:cBhvr>
                                      <p:to>
                                        <p:strVal val="solid"/>
                                      </p:to>
                                    </p:set>
                                    <p:set>
                                      <p:cBhvr>
                                        <p:cTn id="30" dur="500" fill="hold"/>
                                        <p:tgtEl>
                                          <p:spTgt spid="312325"/>
                                        </p:tgtEl>
                                        <p:attrNameLst>
                                          <p:attrName>fill.on</p:attrName>
                                        </p:attrNameLst>
                                      </p:cBhvr>
                                      <p:to>
                                        <p:strVal val="true"/>
                                      </p:to>
                                    </p:set>
                                  </p:childTnLst>
                                </p:cTn>
                              </p:par>
                            </p:childTnLst>
                          </p:cTn>
                        </p:par>
                        <p:par>
                          <p:cTn id="31" fill="hold" nodeType="afterGroup">
                            <p:stCondLst>
                              <p:cond delay="500"/>
                            </p:stCondLst>
                            <p:childTnLst>
                              <p:par>
                                <p:cTn id="32" presetID="22" presetClass="exit" presetSubtype="1" fill="hold" grpId="0" nodeType="afterEffect">
                                  <p:stCondLst>
                                    <p:cond delay="0"/>
                                  </p:stCondLst>
                                  <p:childTnLst>
                                    <p:animEffect transition="out" filter="wipe(up)">
                                      <p:cBhvr>
                                        <p:cTn id="33" dur="500"/>
                                        <p:tgtEl>
                                          <p:spTgt spid="312342"/>
                                        </p:tgtEl>
                                      </p:cBhvr>
                                    </p:animEffect>
                                    <p:set>
                                      <p:cBhvr>
                                        <p:cTn id="34" dur="1" fill="hold">
                                          <p:stCondLst>
                                            <p:cond delay="499"/>
                                          </p:stCondLst>
                                        </p:cTn>
                                        <p:tgtEl>
                                          <p:spTgt spid="312342"/>
                                        </p:tgtEl>
                                        <p:attrNameLst>
                                          <p:attrName>style.visibility</p:attrName>
                                        </p:attrNameLst>
                                      </p:cBhvr>
                                      <p:to>
                                        <p:strVal val="hidden"/>
                                      </p:to>
                                    </p:set>
                                  </p:childTnLst>
                                </p:cTn>
                              </p:par>
                            </p:childTnLst>
                          </p:cTn>
                        </p:par>
                        <p:par>
                          <p:cTn id="35" fill="hold" nodeType="afterGroup">
                            <p:stCondLst>
                              <p:cond delay="1000"/>
                            </p:stCondLst>
                            <p:childTnLst>
                              <p:par>
                                <p:cTn id="36" presetID="23" presetClass="entr" presetSubtype="288" fill="hold" grpId="0" nodeType="afterEffect">
                                  <p:stCondLst>
                                    <p:cond delay="0"/>
                                  </p:stCondLst>
                                  <p:childTnLst>
                                    <p:set>
                                      <p:cBhvr>
                                        <p:cTn id="37" dur="1" fill="hold">
                                          <p:stCondLst>
                                            <p:cond delay="0"/>
                                          </p:stCondLst>
                                        </p:cTn>
                                        <p:tgtEl>
                                          <p:spTgt spid="312343"/>
                                        </p:tgtEl>
                                        <p:attrNameLst>
                                          <p:attrName>style.visibility</p:attrName>
                                        </p:attrNameLst>
                                      </p:cBhvr>
                                      <p:to>
                                        <p:strVal val="visible"/>
                                      </p:to>
                                    </p:set>
                                    <p:anim calcmode="lin" valueType="num">
                                      <p:cBhvr>
                                        <p:cTn id="38" dur="500" fill="hold"/>
                                        <p:tgtEl>
                                          <p:spTgt spid="312343"/>
                                        </p:tgtEl>
                                        <p:attrNameLst>
                                          <p:attrName>ppt_w</p:attrName>
                                        </p:attrNameLst>
                                      </p:cBhvr>
                                      <p:tavLst>
                                        <p:tav tm="0">
                                          <p:val>
                                            <p:strVal val="4/3*#ppt_w"/>
                                          </p:val>
                                        </p:tav>
                                        <p:tav tm="100000">
                                          <p:val>
                                            <p:strVal val="#ppt_w"/>
                                          </p:val>
                                        </p:tav>
                                      </p:tavLst>
                                    </p:anim>
                                    <p:anim calcmode="lin" valueType="num">
                                      <p:cBhvr>
                                        <p:cTn id="39" dur="500" fill="hold"/>
                                        <p:tgtEl>
                                          <p:spTgt spid="312343"/>
                                        </p:tgtEl>
                                        <p:attrNameLst>
                                          <p:attrName>ppt_h</p:attrName>
                                        </p:attrNameLst>
                                      </p:cBhvr>
                                      <p:tavLst>
                                        <p:tav tm="0">
                                          <p:val>
                                            <p:strVal val="4/3*#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12344"/>
                                        </p:tgtEl>
                                        <p:attrNameLst>
                                          <p:attrName>style.visibility</p:attrName>
                                        </p:attrNameLst>
                                      </p:cBhvr>
                                      <p:to>
                                        <p:strVal val="visible"/>
                                      </p:to>
                                    </p:set>
                                    <p:animEffect transition="in" filter="wheel(1)">
                                      <p:cBhvr>
                                        <p:cTn id="44" dur="500"/>
                                        <p:tgtEl>
                                          <p:spTgt spid="312344"/>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312345"/>
                                        </p:tgtEl>
                                        <p:attrNameLst>
                                          <p:attrName>style.visibility</p:attrName>
                                        </p:attrNameLst>
                                      </p:cBhvr>
                                      <p:to>
                                        <p:strVal val="visible"/>
                                      </p:to>
                                    </p:set>
                                    <p:animEffect transition="in" filter="wheel(1)">
                                      <p:cBhvr>
                                        <p:cTn id="47" dur="500"/>
                                        <p:tgtEl>
                                          <p:spTgt spid="312345"/>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12346"/>
                                        </p:tgtEl>
                                        <p:attrNameLst>
                                          <p:attrName>style.visibility</p:attrName>
                                        </p:attrNameLst>
                                      </p:cBhvr>
                                      <p:to>
                                        <p:strVal val="visible"/>
                                      </p:to>
                                    </p:set>
                                    <p:animEffect transition="in" filter="wipe(left)">
                                      <p:cBhvr>
                                        <p:cTn id="51" dur="500"/>
                                        <p:tgtEl>
                                          <p:spTgt spid="31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0" grpId="0"/>
      <p:bldP spid="312338" grpId="0" animBg="1"/>
      <p:bldP spid="312341" grpId="0" animBg="1"/>
      <p:bldP spid="312342" grpId="0" animBg="1"/>
      <p:bldP spid="312343" grpId="0" animBg="1"/>
      <p:bldP spid="312344" grpId="0" animBg="1"/>
      <p:bldP spid="312345" grpId="0" animBg="1"/>
      <p:bldP spid="3123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altLang="zh-CN" sz="4400" dirty="0" smtClean="0"/>
              <a:t>Backtracking Search for CSPs</a:t>
            </a:r>
          </a:p>
        </p:txBody>
      </p:sp>
      <p:sp>
        <p:nvSpPr>
          <p:cNvPr id="269315" name="Rectangle 3"/>
          <p:cNvSpPr>
            <a:spLocks noGrp="1" noChangeArrowheads="1"/>
          </p:cNvSpPr>
          <p:nvPr>
            <p:ph type="body" idx="1"/>
          </p:nvPr>
        </p:nvSpPr>
        <p:spPr/>
        <p:txBody>
          <a:bodyPr/>
          <a:lstStyle/>
          <a:p>
            <a:pPr eaLnBrk="1" hangingPunct="1">
              <a:defRPr/>
            </a:pPr>
            <a:r>
              <a:rPr lang="zh-CN" altLang="en-US" dirty="0" smtClean="0"/>
              <a:t>约束传播</a:t>
            </a:r>
          </a:p>
          <a:p>
            <a:pPr lvl="1" eaLnBrk="1" hangingPunct="1">
              <a:defRPr/>
            </a:pPr>
            <a:r>
              <a:rPr lang="en-US" altLang="zh-CN" dirty="0" smtClean="0"/>
              <a:t>AC-3</a:t>
            </a:r>
            <a:r>
              <a:rPr lang="zh-CN" altLang="en-US" dirty="0" smtClean="0"/>
              <a:t>算法（</a:t>
            </a:r>
            <a:r>
              <a:rPr lang="en-US" altLang="zh-CN" dirty="0" err="1" smtClean="0"/>
              <a:t>Mackworth</a:t>
            </a:r>
            <a:r>
              <a:rPr lang="en-US" altLang="zh-CN" dirty="0" smtClean="0"/>
              <a:t>, 1977</a:t>
            </a:r>
            <a:r>
              <a:rPr lang="zh-CN" altLang="en-US" dirty="0" smtClean="0"/>
              <a:t>）</a:t>
            </a:r>
          </a:p>
        </p:txBody>
      </p:sp>
      <p:pic>
        <p:nvPicPr>
          <p:cNvPr id="14340" name="Picture 1"/>
          <p:cNvPicPr>
            <a:picLocks noChangeAspect="1" noChangeArrowheads="1"/>
          </p:cNvPicPr>
          <p:nvPr/>
        </p:nvPicPr>
        <p:blipFill>
          <a:blip r:embed="rId2">
            <a:extLst>
              <a:ext uri="{28A0092B-C50C-407E-A947-70E740481C1C}">
                <a14:useLocalDpi xmlns:a14="http://schemas.microsoft.com/office/drawing/2010/main" val="0"/>
              </a:ext>
            </a:extLst>
          </a:blip>
          <a:srcRect l="16406" t="21875" r="13281" b="22917"/>
          <a:stretch>
            <a:fillRect/>
          </a:stretch>
        </p:blipFill>
        <p:spPr bwMode="auto">
          <a:xfrm>
            <a:off x="395288" y="2133600"/>
            <a:ext cx="59055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WordArt 3"/>
          <p:cNvSpPr>
            <a:spLocks noChangeArrowheads="1" noChangeShapeType="1" noTextEdit="1"/>
          </p:cNvSpPr>
          <p:nvPr/>
        </p:nvSpPr>
        <p:spPr bwMode="auto">
          <a:xfrm>
            <a:off x="6372225" y="4581525"/>
            <a:ext cx="2520950" cy="1435100"/>
          </a:xfrm>
          <a:prstGeom prst="rect">
            <a:avLst/>
          </a:prstGeom>
        </p:spPr>
        <p:txBody>
          <a:bodyPr wrap="none" fromWordArt="1">
            <a:prstTxWarp prst="textSlantUp">
              <a:avLst>
                <a:gd name="adj" fmla="val 32056"/>
              </a:avLst>
            </a:prstTxWarp>
          </a:bodyPr>
          <a:lstStyle/>
          <a:p>
            <a:pPr algn="ctr"/>
            <a:r>
              <a:rPr lang="en-US" altLang="zh-CN" sz="3600" b="1"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Comic Sans MS" panose="030F0702030302020204" pitchFamily="66" charset="0"/>
              </a:rPr>
              <a:t>Arc Consistency</a:t>
            </a:r>
            <a:endParaRPr lang="zh-CN" altLang="en-US" sz="3600" b="1"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Comic Sans MS" panose="030F0702030302020204" pitchFamily="66" charset="0"/>
            </a:endParaRPr>
          </a:p>
        </p:txBody>
      </p:sp>
      <p:grpSp>
        <p:nvGrpSpPr>
          <p:cNvPr id="313350" name="Group 6"/>
          <p:cNvGrpSpPr>
            <a:grpSpLocks/>
          </p:cNvGrpSpPr>
          <p:nvPr/>
        </p:nvGrpSpPr>
        <p:grpSpPr bwMode="auto">
          <a:xfrm>
            <a:off x="611188" y="4652963"/>
            <a:ext cx="5473700" cy="1728787"/>
            <a:chOff x="385" y="2931"/>
            <a:chExt cx="3448" cy="1089"/>
          </a:xfrm>
        </p:grpSpPr>
        <p:sp>
          <p:nvSpPr>
            <p:cNvPr id="14350" name="AutoShape 4"/>
            <p:cNvSpPr>
              <a:spLocks noChangeArrowheads="1"/>
            </p:cNvSpPr>
            <p:nvPr/>
          </p:nvSpPr>
          <p:spPr bwMode="auto">
            <a:xfrm>
              <a:off x="385" y="2931"/>
              <a:ext cx="3448" cy="1089"/>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1" name="WordArt 5"/>
            <p:cNvSpPr>
              <a:spLocks noChangeArrowheads="1" noChangeShapeType="1" noTextEdit="1"/>
            </p:cNvSpPr>
            <p:nvPr/>
          </p:nvSpPr>
          <p:spPr bwMode="auto">
            <a:xfrm>
              <a:off x="567" y="2976"/>
              <a:ext cx="3175" cy="363"/>
            </a:xfrm>
            <a:prstGeom prst="rect">
              <a:avLst/>
            </a:prstGeom>
          </p:spPr>
          <p:txBody>
            <a:bodyPr wrap="none" fromWordArt="1">
              <a:prstTxWarp prst="textSlantUp">
                <a:avLst>
                  <a:gd name="adj" fmla="val 0"/>
                </a:avLst>
              </a:prstTxWarp>
            </a:bodyPr>
            <a:lstStyle/>
            <a:p>
              <a:pPr algn="ctr"/>
              <a:r>
                <a:rPr lang="zh-CN" altLang="en-US" sz="3600" b="1"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华文行楷" panose="02010800040101010101" pitchFamily="2" charset="-122"/>
                  <a:ea typeface="华文行楷" panose="02010800040101010101" pitchFamily="2" charset="-122"/>
                </a:rPr>
                <a:t>删除导致弧不相容的变量取值</a:t>
              </a:r>
            </a:p>
          </p:txBody>
        </p:sp>
      </p:grpSp>
      <p:grpSp>
        <p:nvGrpSpPr>
          <p:cNvPr id="313353" name="Group 9"/>
          <p:cNvGrpSpPr>
            <a:grpSpLocks/>
          </p:cNvGrpSpPr>
          <p:nvPr/>
        </p:nvGrpSpPr>
        <p:grpSpPr bwMode="auto">
          <a:xfrm>
            <a:off x="4067175" y="3141663"/>
            <a:ext cx="1296988" cy="431800"/>
            <a:chOff x="2245" y="1979"/>
            <a:chExt cx="1088" cy="272"/>
          </a:xfrm>
        </p:grpSpPr>
        <p:sp>
          <p:nvSpPr>
            <p:cNvPr id="14348" name="Line 7"/>
            <p:cNvSpPr>
              <a:spLocks noChangeShapeType="1"/>
            </p:cNvSpPr>
            <p:nvPr/>
          </p:nvSpPr>
          <p:spPr bwMode="auto">
            <a:xfrm>
              <a:off x="2245" y="1979"/>
              <a:ext cx="1043"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9" name="WordArt 8"/>
            <p:cNvSpPr>
              <a:spLocks noChangeArrowheads="1" noChangeShapeType="1" noTextEdit="1"/>
            </p:cNvSpPr>
            <p:nvPr/>
          </p:nvSpPr>
          <p:spPr bwMode="auto">
            <a:xfrm>
              <a:off x="2245" y="2024"/>
              <a:ext cx="1088" cy="227"/>
            </a:xfrm>
            <a:prstGeom prst="rect">
              <a:avLst/>
            </a:prstGeom>
          </p:spPr>
          <p:txBody>
            <a:bodyPr wrap="none" fromWordArt="1">
              <a:prstTxWarp prst="textSlantUp">
                <a:avLst>
                  <a:gd name="adj" fmla="val 0"/>
                </a:avLst>
              </a:prstTxWarp>
            </a:bodyPr>
            <a:lstStyle/>
            <a:p>
              <a:pPr algn="ctr"/>
              <a:r>
                <a:rPr lang="zh-CN" altLang="en-US" sz="3600" b="1"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华文行楷" panose="02010800040101010101" pitchFamily="2" charset="-122"/>
                  <a:ea typeface="华文行楷" panose="02010800040101010101" pitchFamily="2" charset="-122"/>
                </a:rPr>
                <a:t>检查所有弧</a:t>
              </a:r>
            </a:p>
          </p:txBody>
        </p:sp>
      </p:grpSp>
      <p:grpSp>
        <p:nvGrpSpPr>
          <p:cNvPr id="313356" name="Group 12"/>
          <p:cNvGrpSpPr>
            <a:grpSpLocks/>
          </p:cNvGrpSpPr>
          <p:nvPr/>
        </p:nvGrpSpPr>
        <p:grpSpPr bwMode="auto">
          <a:xfrm>
            <a:off x="971550" y="3716338"/>
            <a:ext cx="4968875" cy="792162"/>
            <a:chOff x="612" y="2341"/>
            <a:chExt cx="3130" cy="499"/>
          </a:xfrm>
        </p:grpSpPr>
        <p:sp>
          <p:nvSpPr>
            <p:cNvPr id="14346" name="AutoShape 10"/>
            <p:cNvSpPr>
              <a:spLocks noChangeArrowheads="1"/>
            </p:cNvSpPr>
            <p:nvPr/>
          </p:nvSpPr>
          <p:spPr bwMode="auto">
            <a:xfrm>
              <a:off x="612" y="2341"/>
              <a:ext cx="3130" cy="499"/>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7" name="WordArt 11"/>
            <p:cNvSpPr>
              <a:spLocks noChangeArrowheads="1" noChangeShapeType="1" noTextEdit="1"/>
            </p:cNvSpPr>
            <p:nvPr/>
          </p:nvSpPr>
          <p:spPr bwMode="auto">
            <a:xfrm>
              <a:off x="2381" y="2523"/>
              <a:ext cx="1316" cy="269"/>
            </a:xfrm>
            <a:prstGeom prst="rect">
              <a:avLst/>
            </a:prstGeom>
          </p:spPr>
          <p:txBody>
            <a:bodyPr wrap="none" fromWordArt="1">
              <a:prstTxWarp prst="textSlantUp">
                <a:avLst>
                  <a:gd name="adj" fmla="val 0"/>
                </a:avLst>
              </a:prstTxWarp>
            </a:bodyPr>
            <a:lstStyle/>
            <a:p>
              <a:pPr algn="ctr"/>
              <a:r>
                <a:rPr lang="zh-CN" altLang="en-US" sz="3600" b="1"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华文行楷" panose="02010800040101010101" pitchFamily="2" charset="-122"/>
                  <a:ea typeface="华文行楷" panose="02010800040101010101" pitchFamily="2" charset="-122"/>
                </a:rPr>
                <a:t>删除值后重新检查</a:t>
              </a:r>
            </a:p>
          </p:txBody>
        </p:sp>
      </p:grpSp>
      <p:pic>
        <p:nvPicPr>
          <p:cNvPr id="1434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413" y="889000"/>
            <a:ext cx="2462212" cy="332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21757" y="4067219"/>
            <a:ext cx="2433680" cy="461665"/>
          </a:xfrm>
          <a:prstGeom prst="rect">
            <a:avLst/>
          </a:prstGeom>
        </p:spPr>
        <p:txBody>
          <a:bodyPr wrap="none">
            <a:spAutoFit/>
          </a:bodyPr>
          <a:lstStyle/>
          <a:p>
            <a:r>
              <a:rPr lang="en-US" altLang="zh-CN" b="1" dirty="0" smtClean="0">
                <a:solidFill>
                  <a:srgbClr val="0033CC"/>
                </a:solidFill>
                <a:effectLst>
                  <a:outerShdw blurRad="38100" dist="38100" dir="2700000" algn="tl">
                    <a:srgbClr val="000000">
                      <a:alpha val="43137"/>
                    </a:srgbClr>
                  </a:outerShdw>
                </a:effectLst>
              </a:rPr>
              <a:t>Alan </a:t>
            </a:r>
            <a:r>
              <a:rPr lang="en-US" altLang="zh-CN" b="1" dirty="0" err="1" smtClean="0">
                <a:solidFill>
                  <a:srgbClr val="0033CC"/>
                </a:solidFill>
                <a:effectLst>
                  <a:outerShdw blurRad="38100" dist="38100" dir="2700000" algn="tl">
                    <a:srgbClr val="000000">
                      <a:alpha val="43137"/>
                    </a:srgbClr>
                  </a:outerShdw>
                </a:effectLst>
              </a:rPr>
              <a:t>Mackworth</a:t>
            </a:r>
            <a:endParaRPr lang="zh-CN" altLang="en-US" b="1" dirty="0">
              <a:solidFill>
                <a:srgbClr val="0033CC"/>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3353"/>
                                        </p:tgtEl>
                                        <p:attrNameLst>
                                          <p:attrName>style.visibility</p:attrName>
                                        </p:attrNameLst>
                                      </p:cBhvr>
                                      <p:to>
                                        <p:strVal val="visible"/>
                                      </p:to>
                                    </p:set>
                                    <p:animEffect transition="in" filter="wipe(left)">
                                      <p:cBhvr>
                                        <p:cTn id="7" dur="500"/>
                                        <p:tgtEl>
                                          <p:spTgt spid="313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313350"/>
                                        </p:tgtEl>
                                        <p:attrNameLst>
                                          <p:attrName>style.visibility</p:attrName>
                                        </p:attrNameLst>
                                      </p:cBhvr>
                                      <p:to>
                                        <p:strVal val="visible"/>
                                      </p:to>
                                    </p:set>
                                    <p:animEffect transition="in" filter="wedge">
                                      <p:cBhvr>
                                        <p:cTn id="12" dur="2000"/>
                                        <p:tgtEl>
                                          <p:spTgt spid="313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2" fill="hold" nodeType="clickEffect">
                                  <p:stCondLst>
                                    <p:cond delay="0"/>
                                  </p:stCondLst>
                                  <p:childTnLst>
                                    <p:set>
                                      <p:cBhvr>
                                        <p:cTn id="16" dur="1" fill="hold">
                                          <p:stCondLst>
                                            <p:cond delay="0"/>
                                          </p:stCondLst>
                                        </p:cTn>
                                        <p:tgtEl>
                                          <p:spTgt spid="313356"/>
                                        </p:tgtEl>
                                        <p:attrNameLst>
                                          <p:attrName>style.visibility</p:attrName>
                                        </p:attrNameLst>
                                      </p:cBhvr>
                                      <p:to>
                                        <p:strVal val="visible"/>
                                      </p:to>
                                    </p:set>
                                    <p:animEffect transition="in" filter="wheel(2)">
                                      <p:cBhvr>
                                        <p:cTn id="17" dur="500"/>
                                        <p:tgtEl>
                                          <p:spTgt spid="313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altLang="zh-CN" sz="4400" dirty="0" smtClean="0"/>
              <a:t>Backtracking Search for CSPs</a:t>
            </a:r>
          </a:p>
        </p:txBody>
      </p:sp>
      <p:sp>
        <p:nvSpPr>
          <p:cNvPr id="272387" name="Rectangle 3"/>
          <p:cNvSpPr>
            <a:spLocks noGrp="1" noChangeArrowheads="1"/>
          </p:cNvSpPr>
          <p:nvPr>
            <p:ph type="body" idx="1"/>
          </p:nvPr>
        </p:nvSpPr>
        <p:spPr/>
        <p:txBody>
          <a:bodyPr/>
          <a:lstStyle/>
          <a:p>
            <a:pPr eaLnBrk="1" hangingPunct="1">
              <a:defRPr/>
            </a:pPr>
            <a:r>
              <a:rPr lang="en-US" altLang="zh-CN" i="1" smtClean="0"/>
              <a:t>k</a:t>
            </a:r>
            <a:r>
              <a:rPr lang="zh-CN" altLang="en-US" smtClean="0"/>
              <a:t>相容</a:t>
            </a:r>
          </a:p>
          <a:p>
            <a:pPr lvl="1" eaLnBrk="1" hangingPunct="1">
              <a:defRPr/>
            </a:pPr>
            <a:r>
              <a:rPr lang="zh-CN" altLang="en-US" smtClean="0"/>
              <a:t>如果对于任何</a:t>
            </a:r>
            <a:r>
              <a:rPr lang="en-US" altLang="zh-CN" i="1" smtClean="0"/>
              <a:t>k</a:t>
            </a:r>
            <a:r>
              <a:rPr lang="en-US" altLang="zh-CN" smtClean="0"/>
              <a:t>-1</a:t>
            </a:r>
            <a:r>
              <a:rPr lang="zh-CN" altLang="en-US" smtClean="0"/>
              <a:t>个变量的相容赋值，第</a:t>
            </a:r>
            <a:r>
              <a:rPr lang="en-US" altLang="zh-CN" i="1" smtClean="0"/>
              <a:t>k</a:t>
            </a:r>
            <a:r>
              <a:rPr lang="zh-CN" altLang="en-US" smtClean="0"/>
              <a:t>个变量总能被赋予一个和前</a:t>
            </a:r>
            <a:r>
              <a:rPr lang="en-US" altLang="zh-CN" i="1" smtClean="0"/>
              <a:t>k</a:t>
            </a:r>
            <a:r>
              <a:rPr lang="en-US" altLang="zh-CN" smtClean="0"/>
              <a:t>-1</a:t>
            </a:r>
            <a:r>
              <a:rPr lang="zh-CN" altLang="en-US" smtClean="0"/>
              <a:t>个变量相容的值，那么这个</a:t>
            </a:r>
            <a:r>
              <a:rPr lang="en-US" altLang="zh-CN" smtClean="0"/>
              <a:t>CSP</a:t>
            </a:r>
            <a:r>
              <a:rPr lang="zh-CN" altLang="en-US" smtClean="0"/>
              <a:t>就是</a:t>
            </a:r>
            <a:r>
              <a:rPr lang="en-US" altLang="zh-CN" i="1" smtClean="0"/>
              <a:t>k</a:t>
            </a:r>
            <a:r>
              <a:rPr lang="zh-CN" altLang="en-US" smtClean="0"/>
              <a:t>相容的。</a:t>
            </a:r>
          </a:p>
          <a:p>
            <a:pPr lvl="2" eaLnBrk="1" hangingPunct="1">
              <a:defRPr/>
            </a:pPr>
            <a:r>
              <a:rPr lang="en-US" altLang="zh-CN" smtClean="0"/>
              <a:t>1</a:t>
            </a:r>
            <a:r>
              <a:rPr lang="zh-CN" altLang="en-US" smtClean="0"/>
              <a:t>相容：节点相容</a:t>
            </a:r>
          </a:p>
          <a:p>
            <a:pPr lvl="2" eaLnBrk="1" hangingPunct="1">
              <a:defRPr/>
            </a:pPr>
            <a:r>
              <a:rPr lang="en-US" altLang="zh-CN" smtClean="0"/>
              <a:t>2</a:t>
            </a:r>
            <a:r>
              <a:rPr lang="zh-CN" altLang="en-US" smtClean="0"/>
              <a:t>相容：弧相容</a:t>
            </a:r>
          </a:p>
          <a:p>
            <a:pPr lvl="2" eaLnBrk="1" hangingPunct="1">
              <a:defRPr/>
            </a:pPr>
            <a:r>
              <a:rPr lang="en-US" altLang="zh-CN" smtClean="0"/>
              <a:t>3</a:t>
            </a:r>
            <a:r>
              <a:rPr lang="zh-CN" altLang="en-US" smtClean="0"/>
              <a:t>相容：路径相容</a:t>
            </a:r>
          </a:p>
        </p:txBody>
      </p:sp>
      <p:sp>
        <p:nvSpPr>
          <p:cNvPr id="314368" name="WordArt 0"/>
          <p:cNvSpPr>
            <a:spLocks noChangeArrowheads="1" noChangeShapeType="1" noTextEdit="1"/>
          </p:cNvSpPr>
          <p:nvPr/>
        </p:nvSpPr>
        <p:spPr bwMode="auto">
          <a:xfrm>
            <a:off x="3851275" y="4292600"/>
            <a:ext cx="4200525" cy="1092200"/>
          </a:xfrm>
          <a:prstGeom prst="rect">
            <a:avLst/>
          </a:prstGeom>
        </p:spPr>
        <p:txBody>
          <a:bodyPr wrap="none" fromWordArt="1">
            <a:prstTxWarp prst="textSlantUp">
              <a:avLst>
                <a:gd name="adj" fmla="val 32056"/>
              </a:avLst>
            </a:prstTxWarp>
          </a:bodyPr>
          <a:lstStyle/>
          <a:p>
            <a:pPr algn="ctr"/>
            <a:r>
              <a:rPr lang="zh-CN" altLang="en-US" sz="3600" b="1"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华文行楷" panose="02010800040101010101" pitchFamily="2" charset="-122"/>
                <a:ea typeface="华文行楷" panose="02010800040101010101" pitchFamily="2" charset="-122"/>
              </a:rPr>
              <a:t>相容性检查能力更强</a:t>
            </a:r>
          </a:p>
        </p:txBody>
      </p:sp>
      <p:sp>
        <p:nvSpPr>
          <p:cNvPr id="314369" name="WordArt 1"/>
          <p:cNvSpPr>
            <a:spLocks noChangeArrowheads="1" noChangeShapeType="1" noTextEdit="1"/>
          </p:cNvSpPr>
          <p:nvPr/>
        </p:nvSpPr>
        <p:spPr bwMode="auto">
          <a:xfrm>
            <a:off x="3922713" y="5084763"/>
            <a:ext cx="4200525" cy="1092200"/>
          </a:xfrm>
          <a:prstGeom prst="rect">
            <a:avLst/>
          </a:prstGeom>
        </p:spPr>
        <p:txBody>
          <a:bodyPr wrap="none" fromWordArt="1">
            <a:prstTxWarp prst="textSlantUp">
              <a:avLst>
                <a:gd name="adj" fmla="val 32056"/>
              </a:avLst>
            </a:prstTxWarp>
          </a:bodyPr>
          <a:lstStyle/>
          <a:p>
            <a:pPr algn="ctr"/>
            <a:r>
              <a:rPr lang="zh-CN" altLang="en-US" sz="3600" b="1"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华文行楷" panose="02010800040101010101" pitchFamily="2" charset="-122"/>
                <a:ea typeface="华文行楷" panose="02010800040101010101" pitchFamily="2" charset="-122"/>
              </a:rPr>
              <a:t>相容性检查耗时更多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14368"/>
                                        </p:tgtEl>
                                        <p:attrNameLst>
                                          <p:attrName>style.visibility</p:attrName>
                                        </p:attrNameLst>
                                      </p:cBhvr>
                                      <p:to>
                                        <p:strVal val="visible"/>
                                      </p:to>
                                    </p:set>
                                    <p:animEffect transition="in" filter="slide(fromLeft)">
                                      <p:cBhvr>
                                        <p:cTn id="7" dur="500"/>
                                        <p:tgtEl>
                                          <p:spTgt spid="314368"/>
                                        </p:tgtEl>
                                      </p:cBhvr>
                                    </p:animEffect>
                                  </p:childTnLst>
                                </p:cTn>
                              </p:par>
                              <p:par>
                                <p:cTn id="8" presetID="12" presetClass="entr" presetSubtype="2" fill="hold" grpId="0" nodeType="withEffect">
                                  <p:stCondLst>
                                    <p:cond delay="0"/>
                                  </p:stCondLst>
                                  <p:childTnLst>
                                    <p:set>
                                      <p:cBhvr>
                                        <p:cTn id="9" dur="1" fill="hold">
                                          <p:stCondLst>
                                            <p:cond delay="0"/>
                                          </p:stCondLst>
                                        </p:cTn>
                                        <p:tgtEl>
                                          <p:spTgt spid="314369"/>
                                        </p:tgtEl>
                                        <p:attrNameLst>
                                          <p:attrName>style.visibility</p:attrName>
                                        </p:attrNameLst>
                                      </p:cBhvr>
                                      <p:to>
                                        <p:strVal val="visible"/>
                                      </p:to>
                                    </p:set>
                                    <p:animEffect transition="in" filter="slide(fromRight)">
                                      <p:cBhvr>
                                        <p:cTn id="10" dur="500"/>
                                        <p:tgtEl>
                                          <p:spTgt spid="314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68" grpId="0" animBg="1"/>
      <p:bldP spid="3143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defRPr/>
            </a:pPr>
            <a:r>
              <a:rPr lang="en-US" altLang="zh-CN" smtClean="0"/>
              <a:t>Local Search for CSPs</a:t>
            </a:r>
          </a:p>
        </p:txBody>
      </p:sp>
      <p:sp>
        <p:nvSpPr>
          <p:cNvPr id="260099" name="Rectangle 3"/>
          <p:cNvSpPr>
            <a:spLocks noGrp="1" noChangeArrowheads="1"/>
          </p:cNvSpPr>
          <p:nvPr>
            <p:ph type="body" idx="1"/>
          </p:nvPr>
        </p:nvSpPr>
        <p:spPr/>
        <p:txBody>
          <a:bodyPr/>
          <a:lstStyle/>
          <a:p>
            <a:pPr eaLnBrk="1" hangingPunct="1">
              <a:defRPr/>
            </a:pPr>
            <a:r>
              <a:rPr lang="zh-CN" altLang="en-US" dirty="0" smtClean="0"/>
              <a:t>基本思想：</a:t>
            </a:r>
          </a:p>
          <a:p>
            <a:pPr lvl="1" eaLnBrk="1" hangingPunct="1">
              <a:defRPr/>
            </a:pPr>
            <a:r>
              <a:rPr lang="zh-CN" altLang="en-US" dirty="0" smtClean="0"/>
              <a:t>初始状态完全赋值，一次改变一个变量的取值。</a:t>
            </a:r>
          </a:p>
          <a:p>
            <a:pPr lvl="1" eaLnBrk="1" hangingPunct="1">
              <a:defRPr/>
            </a:pPr>
            <a:r>
              <a:rPr lang="zh-CN" altLang="en-US" dirty="0" smtClean="0"/>
              <a:t>为变量选择新值的启发式函数：最小冲突启发式。</a:t>
            </a:r>
          </a:p>
          <a:p>
            <a:pPr eaLnBrk="1" hangingPunct="1">
              <a:defRPr/>
            </a:pPr>
            <a:r>
              <a:rPr lang="en-US" altLang="zh-CN" dirty="0" smtClean="0"/>
              <a:t>Min-Conflicts</a:t>
            </a:r>
            <a:r>
              <a:rPr lang="zh-CN" altLang="en-US" dirty="0" smtClean="0"/>
              <a:t>算法</a:t>
            </a:r>
          </a:p>
        </p:txBody>
      </p:sp>
      <p:sp>
        <p:nvSpPr>
          <p:cNvPr id="315392" name="Rectangle 0"/>
          <p:cNvSpPr>
            <a:spLocks noChangeArrowheads="1"/>
          </p:cNvSpPr>
          <p:nvPr/>
        </p:nvSpPr>
        <p:spPr bwMode="auto">
          <a:xfrm>
            <a:off x="323850" y="3644900"/>
            <a:ext cx="4248150" cy="2735263"/>
          </a:xfrm>
          <a:prstGeom prst="rect">
            <a:avLst/>
          </a:prstGeom>
          <a:solidFill>
            <a:srgbClr val="FFFF99"/>
          </a:solidFill>
          <a:ln w="38100" cmpd="dbl">
            <a:solidFill>
              <a:schemeClr val="accent1"/>
            </a:solidFill>
            <a:miter lim="800000"/>
            <a:headEnd/>
            <a:tailEnd/>
          </a:ln>
          <a:effectLst>
            <a:outerShdw dist="107763" dir="18900000" algn="ctr" rotWithShape="0">
              <a:schemeClr val="bg2">
                <a:alpha val="50000"/>
              </a:schemeClr>
            </a:outerShdw>
          </a:effectLst>
        </p:spPr>
        <p:txBody>
          <a:bodyPr/>
          <a:lstStyle/>
          <a:p>
            <a:pPr marL="342900" indent="-342900">
              <a:lnSpc>
                <a:spcPct val="90000"/>
              </a:lnSpc>
              <a:spcBef>
                <a:spcPct val="20000"/>
              </a:spcBef>
              <a:buFont typeface="Wingdings" pitchFamily="2" charset="2"/>
              <a:buNone/>
              <a:defRPr/>
            </a:pPr>
            <a:r>
              <a:rPr lang="en-US" altLang="zh-CN" sz="1700" dirty="0">
                <a:solidFill>
                  <a:schemeClr val="accent2"/>
                </a:solidFill>
                <a:effectLst>
                  <a:outerShdw blurRad="38100" dist="38100" dir="2700000" algn="tl">
                    <a:srgbClr val="000000"/>
                  </a:outerShdw>
                </a:effectLst>
                <a:ea typeface="仿宋_GB2312" pitchFamily="49" charset="-122"/>
              </a:rPr>
              <a:t>function</a:t>
            </a:r>
            <a:r>
              <a:rPr lang="en-US" altLang="zh-CN" sz="1700" b="1" dirty="0">
                <a:solidFill>
                  <a:schemeClr val="accent2"/>
                </a:solidFill>
                <a:effectLst>
                  <a:outerShdw blurRad="38100" dist="38100" dir="2700000" algn="tl">
                    <a:srgbClr val="000000"/>
                  </a:outerShdw>
                </a:effectLst>
                <a:ea typeface="仿宋_GB2312" pitchFamily="49" charset="-122"/>
              </a:rPr>
              <a:t> MIN-CONFLICTS(</a:t>
            </a:r>
            <a:r>
              <a:rPr lang="en-US" altLang="zh-CN" sz="1700" b="1" i="1" dirty="0" err="1">
                <a:solidFill>
                  <a:schemeClr val="accent2"/>
                </a:solidFill>
                <a:effectLst>
                  <a:outerShdw blurRad="38100" dist="38100" dir="2700000" algn="tl">
                    <a:srgbClr val="000000"/>
                  </a:outerShdw>
                </a:effectLst>
                <a:ea typeface="仿宋_GB2312" pitchFamily="49" charset="-122"/>
              </a:rPr>
              <a:t>csp</a:t>
            </a:r>
            <a:r>
              <a:rPr lang="en-US" altLang="zh-CN" sz="1700" b="1" i="1" dirty="0">
                <a:solidFill>
                  <a:schemeClr val="accent2"/>
                </a:solidFill>
                <a:effectLst>
                  <a:outerShdw blurRad="38100" dist="38100" dir="2700000" algn="tl">
                    <a:srgbClr val="000000"/>
                  </a:outerShdw>
                </a:effectLst>
                <a:ea typeface="仿宋_GB2312" pitchFamily="49" charset="-122"/>
              </a:rPr>
              <a:t>, </a:t>
            </a:r>
            <a:r>
              <a:rPr lang="en-US" altLang="zh-CN" sz="1700" b="1" i="1" dirty="0" err="1">
                <a:solidFill>
                  <a:schemeClr val="accent2"/>
                </a:solidFill>
                <a:effectLst>
                  <a:outerShdw blurRad="38100" dist="38100" dir="2700000" algn="tl">
                    <a:srgbClr val="000000"/>
                  </a:outerShdw>
                </a:effectLst>
                <a:ea typeface="仿宋_GB2312" pitchFamily="49" charset="-122"/>
              </a:rPr>
              <a:t>max_steps</a:t>
            </a:r>
            <a:r>
              <a:rPr lang="en-US" altLang="zh-CN" sz="1700" b="1" dirty="0">
                <a:solidFill>
                  <a:schemeClr val="accent2"/>
                </a:solidFill>
                <a:effectLst>
                  <a:outerShdw blurRad="38100" dist="38100" dir="2700000" algn="tl">
                    <a:srgbClr val="000000"/>
                  </a:outerShdw>
                </a:effectLst>
                <a:ea typeface="仿宋_GB2312" pitchFamily="49" charset="-122"/>
              </a:rPr>
              <a:t>)</a:t>
            </a:r>
          </a:p>
          <a:p>
            <a:pPr marL="342900" indent="-342900">
              <a:lnSpc>
                <a:spcPct val="90000"/>
              </a:lnSpc>
              <a:spcBef>
                <a:spcPct val="20000"/>
              </a:spcBef>
              <a:buFont typeface="Wingdings" pitchFamily="2" charset="2"/>
              <a:buNone/>
              <a:defRPr/>
            </a:pP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dirty="0">
                <a:solidFill>
                  <a:schemeClr val="accent2"/>
                </a:solidFill>
                <a:effectLst>
                  <a:outerShdw blurRad="38100" dist="38100" dir="2700000" algn="tl">
                    <a:srgbClr val="000000"/>
                  </a:outerShdw>
                </a:effectLst>
                <a:ea typeface="仿宋_GB2312" pitchFamily="49" charset="-122"/>
              </a:rPr>
              <a:t>inputs</a:t>
            </a: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b="1" i="1" dirty="0" err="1">
                <a:solidFill>
                  <a:schemeClr val="accent2"/>
                </a:solidFill>
                <a:effectLst>
                  <a:outerShdw blurRad="38100" dist="38100" dir="2700000" algn="tl">
                    <a:srgbClr val="000000"/>
                  </a:outerShdw>
                </a:effectLst>
                <a:ea typeface="仿宋_GB2312" pitchFamily="49" charset="-122"/>
              </a:rPr>
              <a:t>csp</a:t>
            </a: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b="1" i="1" dirty="0" err="1">
                <a:solidFill>
                  <a:schemeClr val="accent2"/>
                </a:solidFill>
                <a:effectLst>
                  <a:outerShdw blurRad="38100" dist="38100" dir="2700000" algn="tl">
                    <a:srgbClr val="000000"/>
                  </a:outerShdw>
                </a:effectLst>
                <a:ea typeface="仿宋_GB2312" pitchFamily="49" charset="-122"/>
              </a:rPr>
              <a:t>max_steps</a:t>
            </a:r>
            <a:endParaRPr lang="en-US" altLang="zh-CN" sz="1700" b="1" dirty="0">
              <a:solidFill>
                <a:schemeClr val="accent2"/>
              </a:solidFill>
              <a:effectLst>
                <a:outerShdw blurRad="38100" dist="38100" dir="2700000" algn="tl">
                  <a:srgbClr val="000000"/>
                </a:outerShdw>
              </a:effectLst>
              <a:ea typeface="仿宋_GB2312" pitchFamily="49" charset="-122"/>
            </a:endParaRPr>
          </a:p>
          <a:p>
            <a:pPr marL="342900" indent="-342900">
              <a:lnSpc>
                <a:spcPct val="90000"/>
              </a:lnSpc>
              <a:spcBef>
                <a:spcPct val="20000"/>
              </a:spcBef>
              <a:buFont typeface="Wingdings" pitchFamily="2" charset="2"/>
              <a:buNone/>
              <a:defRPr/>
            </a:pP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b="1" i="1" dirty="0">
                <a:solidFill>
                  <a:schemeClr val="accent2"/>
                </a:solidFill>
                <a:effectLst>
                  <a:outerShdw blurRad="38100" dist="38100" dir="2700000" algn="tl">
                    <a:srgbClr val="000000"/>
                  </a:outerShdw>
                </a:effectLst>
                <a:ea typeface="仿宋_GB2312" pitchFamily="49" charset="-122"/>
              </a:rPr>
              <a:t>current</a:t>
            </a: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b="1" dirty="0">
                <a:solidFill>
                  <a:schemeClr val="accent2"/>
                </a:solidFill>
                <a:effectLst>
                  <a:outerShdw blurRad="38100" dist="38100" dir="2700000" algn="tl">
                    <a:srgbClr val="000000"/>
                  </a:outerShdw>
                </a:effectLst>
                <a:ea typeface="仿宋_GB2312" pitchFamily="49" charset="-122"/>
                <a:sym typeface="Symbol" pitchFamily="18" charset="2"/>
              </a:rPr>
              <a:t>  </a:t>
            </a:r>
            <a:r>
              <a:rPr lang="en-US" altLang="zh-CN" sz="1700" b="1" i="1" dirty="0">
                <a:solidFill>
                  <a:schemeClr val="accent2"/>
                </a:solidFill>
                <a:effectLst>
                  <a:outerShdw blurRad="38100" dist="38100" dir="2700000" algn="tl">
                    <a:srgbClr val="000000"/>
                  </a:outerShdw>
                </a:effectLst>
                <a:ea typeface="仿宋_GB2312" pitchFamily="49" charset="-122"/>
              </a:rPr>
              <a:t> </a:t>
            </a:r>
            <a:r>
              <a:rPr lang="zh-CN" altLang="en-US" sz="1700" b="1" dirty="0">
                <a:solidFill>
                  <a:schemeClr val="accent2"/>
                </a:solidFill>
                <a:effectLst>
                  <a:outerShdw blurRad="38100" dist="38100" dir="2700000" algn="tl">
                    <a:srgbClr val="000000"/>
                  </a:outerShdw>
                </a:effectLst>
                <a:ea typeface="仿宋_GB2312" pitchFamily="49" charset="-122"/>
              </a:rPr>
              <a:t>初始完全赋值</a:t>
            </a:r>
          </a:p>
          <a:p>
            <a:pPr marL="342900" indent="-342900">
              <a:lnSpc>
                <a:spcPct val="90000"/>
              </a:lnSpc>
              <a:spcBef>
                <a:spcPct val="20000"/>
              </a:spcBef>
              <a:buFont typeface="Wingdings" pitchFamily="2" charset="2"/>
              <a:buNone/>
              <a:defRPr/>
            </a:pPr>
            <a:r>
              <a:rPr lang="zh-CN" altLang="en-US" sz="1700" b="1" dirty="0">
                <a:solidFill>
                  <a:schemeClr val="accent2"/>
                </a:solidFill>
                <a:effectLst>
                  <a:outerShdw blurRad="38100" dist="38100" dir="2700000" algn="tl">
                    <a:srgbClr val="000000"/>
                  </a:outerShdw>
                </a:effectLst>
                <a:ea typeface="仿宋_GB2312" pitchFamily="49" charset="-122"/>
              </a:rPr>
              <a:t>    </a:t>
            </a:r>
            <a:r>
              <a:rPr lang="en-US" altLang="zh-CN" sz="1700" dirty="0">
                <a:solidFill>
                  <a:schemeClr val="accent2"/>
                </a:solidFill>
                <a:effectLst>
                  <a:outerShdw blurRad="38100" dist="38100" dir="2700000" algn="tl">
                    <a:srgbClr val="000000"/>
                  </a:outerShdw>
                </a:effectLst>
                <a:ea typeface="仿宋_GB2312" pitchFamily="49" charset="-122"/>
              </a:rPr>
              <a:t>for </a:t>
            </a:r>
            <a:r>
              <a:rPr lang="en-US" altLang="zh-CN" sz="1700" b="1" i="1" dirty="0">
                <a:solidFill>
                  <a:schemeClr val="accent2"/>
                </a:solidFill>
                <a:effectLst>
                  <a:outerShdw blurRad="38100" dist="38100" dir="2700000" algn="tl">
                    <a:srgbClr val="000000"/>
                  </a:outerShdw>
                </a:effectLst>
                <a:ea typeface="仿宋_GB2312" pitchFamily="49" charset="-122"/>
              </a:rPr>
              <a:t>i</a:t>
            </a: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b="1" i="1" dirty="0">
                <a:solidFill>
                  <a:schemeClr val="accent2"/>
                </a:solidFill>
                <a:effectLst>
                  <a:outerShdw blurRad="38100" dist="38100" dir="2700000" algn="tl">
                    <a:srgbClr val="000000"/>
                  </a:outerShdw>
                </a:effectLst>
                <a:ea typeface="仿宋_GB2312" pitchFamily="49" charset="-122"/>
              </a:rPr>
              <a:t>= </a:t>
            </a:r>
            <a:r>
              <a:rPr lang="en-US" altLang="zh-CN" sz="1700" b="1" dirty="0">
                <a:solidFill>
                  <a:schemeClr val="accent2"/>
                </a:solidFill>
                <a:effectLst>
                  <a:outerShdw blurRad="38100" dist="38100" dir="2700000" algn="tl">
                    <a:srgbClr val="000000"/>
                  </a:outerShdw>
                </a:effectLst>
                <a:ea typeface="仿宋_GB2312" pitchFamily="49" charset="-122"/>
              </a:rPr>
              <a:t>1 to </a:t>
            </a:r>
            <a:r>
              <a:rPr lang="en-US" altLang="zh-CN" sz="1700" b="1" i="1" dirty="0" err="1">
                <a:solidFill>
                  <a:schemeClr val="accent2"/>
                </a:solidFill>
                <a:effectLst>
                  <a:outerShdw blurRad="38100" dist="38100" dir="2700000" algn="tl">
                    <a:srgbClr val="000000"/>
                  </a:outerShdw>
                </a:effectLst>
                <a:ea typeface="仿宋_GB2312" pitchFamily="49" charset="-122"/>
              </a:rPr>
              <a:t>max_steps</a:t>
            </a: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dirty="0">
                <a:solidFill>
                  <a:schemeClr val="accent2"/>
                </a:solidFill>
                <a:effectLst>
                  <a:outerShdw blurRad="38100" dist="38100" dir="2700000" algn="tl">
                    <a:srgbClr val="000000"/>
                  </a:outerShdw>
                </a:effectLst>
                <a:ea typeface="仿宋_GB2312" pitchFamily="49" charset="-122"/>
              </a:rPr>
              <a:t>do</a:t>
            </a:r>
          </a:p>
          <a:p>
            <a:pPr marL="342900" indent="-342900">
              <a:lnSpc>
                <a:spcPct val="90000"/>
              </a:lnSpc>
              <a:spcBef>
                <a:spcPct val="20000"/>
              </a:spcBef>
              <a:buFont typeface="Wingdings" pitchFamily="2" charset="2"/>
              <a:buNone/>
              <a:defRPr/>
            </a:pP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dirty="0">
                <a:solidFill>
                  <a:schemeClr val="accent2"/>
                </a:solidFill>
                <a:effectLst>
                  <a:outerShdw blurRad="38100" dist="38100" dir="2700000" algn="tl">
                    <a:srgbClr val="000000"/>
                  </a:outerShdw>
                </a:effectLst>
                <a:ea typeface="仿宋_GB2312" pitchFamily="49" charset="-122"/>
              </a:rPr>
              <a:t>if</a:t>
            </a: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b="1" i="1" dirty="0">
                <a:solidFill>
                  <a:schemeClr val="accent2"/>
                </a:solidFill>
                <a:effectLst>
                  <a:outerShdw blurRad="38100" dist="38100" dir="2700000" algn="tl">
                    <a:srgbClr val="000000"/>
                  </a:outerShdw>
                </a:effectLst>
                <a:ea typeface="仿宋_GB2312" pitchFamily="49" charset="-122"/>
              </a:rPr>
              <a:t>current</a:t>
            </a:r>
            <a:r>
              <a:rPr lang="en-US" altLang="zh-CN" sz="1700" b="1" dirty="0">
                <a:solidFill>
                  <a:schemeClr val="accent2"/>
                </a:solidFill>
                <a:effectLst>
                  <a:outerShdw blurRad="38100" dist="38100" dir="2700000" algn="tl">
                    <a:srgbClr val="000000"/>
                  </a:outerShdw>
                </a:effectLst>
                <a:ea typeface="仿宋_GB2312" pitchFamily="49" charset="-122"/>
              </a:rPr>
              <a:t> </a:t>
            </a:r>
            <a:r>
              <a:rPr lang="zh-CN" altLang="en-US" sz="1700" b="1" dirty="0">
                <a:solidFill>
                  <a:schemeClr val="accent2"/>
                </a:solidFill>
                <a:effectLst>
                  <a:outerShdw blurRad="38100" dist="38100" dir="2700000" algn="tl">
                    <a:srgbClr val="000000"/>
                  </a:outerShdw>
                </a:effectLst>
                <a:ea typeface="仿宋_GB2312" pitchFamily="49" charset="-122"/>
              </a:rPr>
              <a:t>是解 </a:t>
            </a:r>
            <a:r>
              <a:rPr lang="en-US" altLang="zh-CN" sz="1700" b="1" dirty="0">
                <a:solidFill>
                  <a:schemeClr val="accent2"/>
                </a:solidFill>
                <a:effectLst>
                  <a:outerShdw blurRad="38100" dist="38100" dir="2700000" algn="tl">
                    <a:srgbClr val="000000"/>
                  </a:outerShdw>
                </a:effectLst>
                <a:ea typeface="仿宋_GB2312" pitchFamily="49" charset="-122"/>
              </a:rPr>
              <a:t>then return </a:t>
            </a:r>
            <a:r>
              <a:rPr lang="en-US" altLang="zh-CN" sz="1700" b="1" i="1" dirty="0">
                <a:solidFill>
                  <a:schemeClr val="accent2"/>
                </a:solidFill>
                <a:effectLst>
                  <a:outerShdw blurRad="38100" dist="38100" dir="2700000" algn="tl">
                    <a:srgbClr val="000000"/>
                  </a:outerShdw>
                </a:effectLst>
                <a:ea typeface="仿宋_GB2312" pitchFamily="49" charset="-122"/>
              </a:rPr>
              <a:t>current</a:t>
            </a:r>
            <a:endParaRPr lang="en-US" altLang="zh-CN" sz="1700" b="1" dirty="0">
              <a:solidFill>
                <a:schemeClr val="accent2"/>
              </a:solidFill>
              <a:effectLst>
                <a:outerShdw blurRad="38100" dist="38100" dir="2700000" algn="tl">
                  <a:srgbClr val="000000"/>
                </a:outerShdw>
              </a:effectLst>
              <a:ea typeface="仿宋_GB2312" pitchFamily="49" charset="-122"/>
            </a:endParaRPr>
          </a:p>
          <a:p>
            <a:pPr marL="342900" indent="-342900">
              <a:lnSpc>
                <a:spcPct val="90000"/>
              </a:lnSpc>
              <a:spcBef>
                <a:spcPct val="20000"/>
              </a:spcBef>
              <a:buFont typeface="Wingdings" pitchFamily="2" charset="2"/>
              <a:buNone/>
              <a:defRPr/>
            </a:pP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b="1" i="1" dirty="0" err="1">
                <a:solidFill>
                  <a:schemeClr val="accent2"/>
                </a:solidFill>
                <a:effectLst>
                  <a:outerShdw blurRad="38100" dist="38100" dir="2700000" algn="tl">
                    <a:srgbClr val="000000"/>
                  </a:outerShdw>
                </a:effectLst>
                <a:ea typeface="仿宋_GB2312" pitchFamily="49" charset="-122"/>
              </a:rPr>
              <a:t>var</a:t>
            </a: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b="1" dirty="0">
                <a:solidFill>
                  <a:schemeClr val="accent2"/>
                </a:solidFill>
                <a:effectLst>
                  <a:outerShdw blurRad="38100" dist="38100" dir="2700000" algn="tl">
                    <a:srgbClr val="000000"/>
                  </a:outerShdw>
                </a:effectLst>
                <a:ea typeface="仿宋_GB2312" pitchFamily="49" charset="-122"/>
                <a:sym typeface="Symbol" pitchFamily="18" charset="2"/>
              </a:rPr>
              <a:t>  </a:t>
            </a:r>
            <a:r>
              <a:rPr lang="zh-CN" altLang="en-US" sz="1700" b="1" dirty="0">
                <a:solidFill>
                  <a:schemeClr val="accent2"/>
                </a:solidFill>
                <a:effectLst>
                  <a:outerShdw blurRad="38100" dist="38100" dir="2700000" algn="tl">
                    <a:srgbClr val="000000"/>
                  </a:outerShdw>
                </a:effectLst>
                <a:ea typeface="仿宋_GB2312" pitchFamily="49" charset="-122"/>
                <a:sym typeface="Symbol" pitchFamily="18" charset="2"/>
              </a:rPr>
              <a:t>随机选择一个冲突变量</a:t>
            </a:r>
            <a:endParaRPr lang="zh-CN" altLang="en-US" sz="1700" b="1" dirty="0">
              <a:solidFill>
                <a:schemeClr val="accent2"/>
              </a:solidFill>
              <a:effectLst>
                <a:outerShdw blurRad="38100" dist="38100" dir="2700000" algn="tl">
                  <a:srgbClr val="000000"/>
                </a:outerShdw>
              </a:effectLst>
              <a:ea typeface="仿宋_GB2312" pitchFamily="49" charset="-122"/>
            </a:endParaRPr>
          </a:p>
          <a:p>
            <a:pPr marL="342900" indent="-342900">
              <a:lnSpc>
                <a:spcPct val="90000"/>
              </a:lnSpc>
              <a:spcBef>
                <a:spcPct val="20000"/>
              </a:spcBef>
              <a:buFont typeface="Wingdings" pitchFamily="2" charset="2"/>
              <a:buNone/>
              <a:defRPr/>
            </a:pPr>
            <a:r>
              <a:rPr lang="zh-CN" altLang="en-US" sz="1700" b="1" dirty="0">
                <a:solidFill>
                  <a:schemeClr val="accent2"/>
                </a:solidFill>
                <a:effectLst>
                  <a:outerShdw blurRad="38100" dist="38100" dir="2700000" algn="tl">
                    <a:srgbClr val="000000"/>
                  </a:outerShdw>
                </a:effectLst>
                <a:ea typeface="仿宋_GB2312" pitchFamily="49" charset="-122"/>
              </a:rPr>
              <a:t>        </a:t>
            </a:r>
            <a:r>
              <a:rPr lang="en-US" altLang="zh-CN" sz="1700" b="1" i="1" dirty="0">
                <a:solidFill>
                  <a:schemeClr val="accent2"/>
                </a:solidFill>
                <a:effectLst>
                  <a:outerShdw blurRad="38100" dist="38100" dir="2700000" algn="tl">
                    <a:srgbClr val="000000"/>
                  </a:outerShdw>
                </a:effectLst>
                <a:ea typeface="仿宋_GB2312" pitchFamily="49" charset="-122"/>
              </a:rPr>
              <a:t>value</a:t>
            </a:r>
            <a:r>
              <a:rPr lang="en-US" altLang="zh-CN" sz="1700" b="1" dirty="0">
                <a:solidFill>
                  <a:schemeClr val="accent2"/>
                </a:solidFill>
                <a:effectLst>
                  <a:outerShdw blurRad="38100" dist="38100" dir="2700000" algn="tl">
                    <a:srgbClr val="000000"/>
                  </a:outerShdw>
                </a:effectLst>
                <a:ea typeface="仿宋_GB2312" pitchFamily="49" charset="-122"/>
              </a:rPr>
              <a:t>  </a:t>
            </a:r>
            <a:r>
              <a:rPr lang="en-US" altLang="zh-CN" sz="1700" b="1" dirty="0">
                <a:solidFill>
                  <a:schemeClr val="accent2"/>
                </a:solidFill>
                <a:effectLst>
                  <a:outerShdw blurRad="38100" dist="38100" dir="2700000" algn="tl">
                    <a:srgbClr val="000000"/>
                  </a:outerShdw>
                </a:effectLst>
                <a:ea typeface="仿宋_GB2312" pitchFamily="49" charset="-122"/>
                <a:sym typeface="Symbol" pitchFamily="18" charset="2"/>
              </a:rPr>
              <a:t>  </a:t>
            </a:r>
            <a:r>
              <a:rPr lang="zh-CN" altLang="en-US" sz="1700" b="1" dirty="0">
                <a:solidFill>
                  <a:schemeClr val="accent2"/>
                </a:solidFill>
                <a:effectLst>
                  <a:outerShdw blurRad="38100" dist="38100" dir="2700000" algn="tl">
                    <a:srgbClr val="000000"/>
                  </a:outerShdw>
                </a:effectLst>
                <a:ea typeface="仿宋_GB2312" pitchFamily="49" charset="-122"/>
                <a:sym typeface="Symbol" pitchFamily="18" charset="2"/>
              </a:rPr>
              <a:t>选择最小冲突值</a:t>
            </a:r>
            <a:endParaRPr lang="zh-CN" altLang="en-US" sz="1700" b="1" dirty="0">
              <a:solidFill>
                <a:schemeClr val="accent2"/>
              </a:solidFill>
              <a:effectLst>
                <a:outerShdw blurRad="38100" dist="38100" dir="2700000" algn="tl">
                  <a:srgbClr val="000000"/>
                </a:outerShdw>
              </a:effectLst>
              <a:ea typeface="仿宋_GB2312" pitchFamily="49" charset="-122"/>
            </a:endParaRPr>
          </a:p>
          <a:p>
            <a:pPr marL="342900" indent="-342900">
              <a:lnSpc>
                <a:spcPct val="90000"/>
              </a:lnSpc>
              <a:spcBef>
                <a:spcPct val="20000"/>
              </a:spcBef>
              <a:buFont typeface="Wingdings" pitchFamily="2" charset="2"/>
              <a:buNone/>
              <a:defRPr/>
            </a:pPr>
            <a:r>
              <a:rPr lang="zh-CN" altLang="en-US" sz="1700" b="1" dirty="0">
                <a:solidFill>
                  <a:schemeClr val="accent2"/>
                </a:solidFill>
                <a:effectLst>
                  <a:outerShdw blurRad="38100" dist="38100" dir="2700000" algn="tl">
                    <a:srgbClr val="000000"/>
                  </a:outerShdw>
                </a:effectLst>
                <a:ea typeface="仿宋_GB2312" pitchFamily="49" charset="-122"/>
              </a:rPr>
              <a:t>        </a:t>
            </a:r>
            <a:r>
              <a:rPr lang="en-US" altLang="zh-CN" sz="1700" b="1" dirty="0">
                <a:solidFill>
                  <a:schemeClr val="accent2"/>
                </a:solidFill>
                <a:effectLst>
                  <a:outerShdw blurRad="38100" dist="38100" dir="2700000" algn="tl">
                    <a:srgbClr val="000000"/>
                  </a:outerShdw>
                </a:effectLst>
                <a:ea typeface="仿宋_GB2312" pitchFamily="49" charset="-122"/>
              </a:rPr>
              <a:t>set </a:t>
            </a:r>
            <a:r>
              <a:rPr lang="en-US" altLang="zh-CN" sz="1700" b="1" i="1" dirty="0" err="1">
                <a:solidFill>
                  <a:schemeClr val="accent2"/>
                </a:solidFill>
                <a:effectLst>
                  <a:outerShdw blurRad="38100" dist="38100" dir="2700000" algn="tl">
                    <a:srgbClr val="000000"/>
                  </a:outerShdw>
                </a:effectLst>
                <a:ea typeface="仿宋_GB2312" pitchFamily="49" charset="-122"/>
              </a:rPr>
              <a:t>var</a:t>
            </a:r>
            <a:r>
              <a:rPr lang="en-US" altLang="zh-CN" sz="1700" b="1" i="1" dirty="0">
                <a:solidFill>
                  <a:schemeClr val="accent2"/>
                </a:solidFill>
                <a:effectLst>
                  <a:outerShdw blurRad="38100" dist="38100" dir="2700000" algn="tl">
                    <a:srgbClr val="000000"/>
                  </a:outerShdw>
                </a:effectLst>
                <a:ea typeface="仿宋_GB2312" pitchFamily="49" charset="-122"/>
              </a:rPr>
              <a:t> = value</a:t>
            </a:r>
            <a:r>
              <a:rPr lang="en-US" altLang="zh-CN" sz="1700" b="1" dirty="0">
                <a:solidFill>
                  <a:schemeClr val="accent2"/>
                </a:solidFill>
                <a:effectLst>
                  <a:outerShdw blurRad="38100" dist="38100" dir="2700000" algn="tl">
                    <a:srgbClr val="000000"/>
                  </a:outerShdw>
                </a:effectLst>
                <a:ea typeface="仿宋_GB2312" pitchFamily="49" charset="-122"/>
              </a:rPr>
              <a:t> in </a:t>
            </a:r>
            <a:r>
              <a:rPr lang="en-US" altLang="zh-CN" sz="1700" b="1" i="1" dirty="0">
                <a:solidFill>
                  <a:schemeClr val="accent2"/>
                </a:solidFill>
                <a:effectLst>
                  <a:outerShdw blurRad="38100" dist="38100" dir="2700000" algn="tl">
                    <a:srgbClr val="000000"/>
                  </a:outerShdw>
                </a:effectLst>
                <a:ea typeface="仿宋_GB2312" pitchFamily="49" charset="-122"/>
              </a:rPr>
              <a:t>current</a:t>
            </a:r>
            <a:endParaRPr lang="en-US" altLang="zh-CN" sz="1700" b="1" dirty="0">
              <a:solidFill>
                <a:schemeClr val="accent2"/>
              </a:solidFill>
              <a:effectLst>
                <a:outerShdw blurRad="38100" dist="38100" dir="2700000" algn="tl">
                  <a:srgbClr val="000000"/>
                </a:outerShdw>
              </a:effectLst>
              <a:ea typeface="仿宋_GB2312" pitchFamily="49" charset="-122"/>
            </a:endParaRPr>
          </a:p>
          <a:p>
            <a:pPr marL="342900" indent="-342900">
              <a:lnSpc>
                <a:spcPct val="90000"/>
              </a:lnSpc>
              <a:spcBef>
                <a:spcPct val="20000"/>
              </a:spcBef>
              <a:buFont typeface="Wingdings" pitchFamily="2" charset="2"/>
              <a:buNone/>
              <a:defRPr/>
            </a:pPr>
            <a:r>
              <a:rPr lang="en-US" altLang="zh-CN" sz="1700" dirty="0">
                <a:solidFill>
                  <a:schemeClr val="accent2"/>
                </a:solidFill>
                <a:effectLst>
                  <a:outerShdw blurRad="38100" dist="38100" dir="2700000" algn="tl">
                    <a:srgbClr val="000000"/>
                  </a:outerShdw>
                </a:effectLst>
                <a:ea typeface="仿宋_GB2312" pitchFamily="49" charset="-122"/>
              </a:rPr>
              <a:t>    return </a:t>
            </a:r>
            <a:r>
              <a:rPr lang="en-US" altLang="zh-CN" sz="1700" b="1" i="1" dirty="0">
                <a:solidFill>
                  <a:schemeClr val="accent2"/>
                </a:solidFill>
                <a:effectLst>
                  <a:outerShdw blurRad="38100" dist="38100" dir="2700000" algn="tl">
                    <a:srgbClr val="000000"/>
                  </a:outerShdw>
                </a:effectLst>
                <a:ea typeface="仿宋_GB2312" pitchFamily="49" charset="-122"/>
              </a:rPr>
              <a:t>failure</a:t>
            </a:r>
            <a:endParaRPr lang="en-US" altLang="zh-CN" sz="1700" dirty="0">
              <a:solidFill>
                <a:schemeClr val="accent2"/>
              </a:solidFill>
              <a:effectLst>
                <a:outerShdw blurRad="38100" dist="38100" dir="2700000" algn="tl">
                  <a:srgbClr val="000000"/>
                </a:outerShdw>
              </a:effectLst>
              <a:ea typeface="仿宋_GB2312" pitchFamily="49" charset="-122"/>
            </a:endParaRPr>
          </a:p>
        </p:txBody>
      </p:sp>
      <p:grpSp>
        <p:nvGrpSpPr>
          <p:cNvPr id="315398" name="Group 6"/>
          <p:cNvGrpSpPr>
            <a:grpSpLocks/>
          </p:cNvGrpSpPr>
          <p:nvPr/>
        </p:nvGrpSpPr>
        <p:grpSpPr bwMode="auto">
          <a:xfrm>
            <a:off x="4716463" y="3213100"/>
            <a:ext cx="4048125" cy="3238500"/>
            <a:chOff x="2925" y="1933"/>
            <a:chExt cx="2550" cy="2040"/>
          </a:xfrm>
        </p:grpSpPr>
        <p:pic>
          <p:nvPicPr>
            <p:cNvPr id="16390" name="Picture 3" descr="hubble-space-telesc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 y="1933"/>
              <a:ext cx="2550" cy="1998"/>
            </a:xfrm>
            <a:prstGeom prst="rect">
              <a:avLst/>
            </a:prstGeom>
            <a:noFill/>
            <a:ln w="38100" cmpd="dbl">
              <a:solidFill>
                <a:schemeClr val="accent1"/>
              </a:solidFill>
              <a:miter lim="800000"/>
              <a:headEnd/>
              <a:tailEnd/>
            </a:ln>
            <a:effectLst>
              <a:outerShdw dist="107763" dir="189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315396" name="Text Box 4"/>
            <p:cNvSpPr txBox="1">
              <a:spLocks noChangeArrowheads="1"/>
            </p:cNvSpPr>
            <p:nvPr/>
          </p:nvSpPr>
          <p:spPr bwMode="auto">
            <a:xfrm>
              <a:off x="2925" y="3339"/>
              <a:ext cx="254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solidFill>
                    <a:srgbClr val="FF0000"/>
                  </a:solidFill>
                  <a:effectLst>
                    <a:outerShdw blurRad="38100" dist="38100" dir="2700000" algn="tl">
                      <a:srgbClr val="C0C0C0"/>
                    </a:outerShdw>
                  </a:effectLst>
                </a:rPr>
                <a:t>Min-Conflicts</a:t>
              </a:r>
              <a:r>
                <a:rPr lang="zh-CN" altLang="en-US" sz="2000" b="1">
                  <a:solidFill>
                    <a:srgbClr val="FF0000"/>
                  </a:solidFill>
                  <a:effectLst>
                    <a:outerShdw blurRad="38100" dist="38100" dir="2700000" algn="tl">
                      <a:srgbClr val="C0C0C0"/>
                    </a:outerShdw>
                  </a:effectLst>
                </a:rPr>
                <a:t>算法用于安排</a:t>
              </a:r>
              <a:r>
                <a:rPr lang="en-US" altLang="zh-CN" sz="2000" b="1">
                  <a:solidFill>
                    <a:srgbClr val="FF0000"/>
                  </a:solidFill>
                  <a:effectLst>
                    <a:outerShdw blurRad="38100" dist="38100" dir="2700000" algn="tl">
                      <a:srgbClr val="C0C0C0"/>
                    </a:outerShdw>
                  </a:effectLst>
                </a:rPr>
                <a:t>Hubble</a:t>
              </a:r>
              <a:r>
                <a:rPr lang="zh-CN" altLang="en-US" sz="2000" b="1">
                  <a:solidFill>
                    <a:srgbClr val="FF0000"/>
                  </a:solidFill>
                  <a:effectLst>
                    <a:outerShdw blurRad="38100" dist="38100" dir="2700000" algn="tl">
                      <a:srgbClr val="C0C0C0"/>
                    </a:outerShdw>
                  </a:effectLst>
                </a:rPr>
                <a:t>望远镜一周观测日程表，将原来所需的</a:t>
              </a:r>
              <a:r>
                <a:rPr lang="en-US" altLang="zh-CN" sz="2000" b="1">
                  <a:solidFill>
                    <a:srgbClr val="FF0000"/>
                  </a:solidFill>
                  <a:effectLst>
                    <a:outerShdw blurRad="38100" dist="38100" dir="2700000" algn="tl">
                      <a:srgbClr val="C0C0C0"/>
                    </a:outerShdw>
                  </a:effectLst>
                </a:rPr>
                <a:t>3</a:t>
              </a:r>
              <a:r>
                <a:rPr lang="zh-CN" altLang="en-US" sz="2000" b="1">
                  <a:solidFill>
                    <a:srgbClr val="FF0000"/>
                  </a:solidFill>
                  <a:effectLst>
                    <a:outerShdw blurRad="38100" dist="38100" dir="2700000" algn="tl">
                      <a:srgbClr val="C0C0C0"/>
                    </a:outerShdw>
                  </a:effectLst>
                </a:rPr>
                <a:t>周时间缩短为</a:t>
              </a:r>
              <a:r>
                <a:rPr lang="en-US" altLang="zh-CN" sz="2000" b="1">
                  <a:solidFill>
                    <a:srgbClr val="FF0000"/>
                  </a:solidFill>
                  <a:effectLst>
                    <a:outerShdw blurRad="38100" dist="38100" dir="2700000" algn="tl">
                      <a:srgbClr val="C0C0C0"/>
                    </a:outerShdw>
                  </a:effectLst>
                </a:rPr>
                <a:t>10</a:t>
              </a:r>
              <a:r>
                <a:rPr lang="zh-CN" altLang="en-US" sz="2000" b="1">
                  <a:solidFill>
                    <a:srgbClr val="FF0000"/>
                  </a:solidFill>
                  <a:effectLst>
                    <a:outerShdw blurRad="38100" dist="38100" dir="2700000" algn="tl">
                      <a:srgbClr val="C0C0C0"/>
                    </a:outerShdw>
                  </a:effectLst>
                </a:rPr>
                <a:t>分钟。</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0099">
                                            <p:txEl>
                                              <p:pRg st="3" end="3"/>
                                            </p:txEl>
                                          </p:spTgt>
                                        </p:tgtEl>
                                        <p:attrNameLst>
                                          <p:attrName>style.visibility</p:attrName>
                                        </p:attrNameLst>
                                      </p:cBhvr>
                                      <p:to>
                                        <p:strVal val="visible"/>
                                      </p:to>
                                    </p:set>
                                    <p:animEffect transition="in" filter="wipe(left)">
                                      <p:cBhvr>
                                        <p:cTn id="7" dur="500"/>
                                        <p:tgtEl>
                                          <p:spTgt spid="260099">
                                            <p:txEl>
                                              <p:pRg st="3" end="3"/>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15392"/>
                                        </p:tgtEl>
                                        <p:attrNameLst>
                                          <p:attrName>style.visibility</p:attrName>
                                        </p:attrNameLst>
                                      </p:cBhvr>
                                      <p:to>
                                        <p:strVal val="visible"/>
                                      </p:to>
                                    </p:set>
                                    <p:animEffect transition="in" filter="diamond(in)">
                                      <p:cBhvr>
                                        <p:cTn id="10" dur="2000"/>
                                        <p:tgtEl>
                                          <p:spTgt spid="3153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315398"/>
                                        </p:tgtEl>
                                        <p:attrNameLst>
                                          <p:attrName>style.visibility</p:attrName>
                                        </p:attrNameLst>
                                      </p:cBhvr>
                                      <p:to>
                                        <p:strVal val="visible"/>
                                      </p:to>
                                    </p:set>
                                    <p:animEffect transition="in" filter="diamond(in)">
                                      <p:cBhvr>
                                        <p:cTn id="15" dur="2000"/>
                                        <p:tgtEl>
                                          <p:spTgt spid="3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81000" y="0"/>
            <a:ext cx="9159875" cy="762000"/>
          </a:xfrm>
        </p:spPr>
        <p:txBody>
          <a:bodyPr/>
          <a:lstStyle/>
          <a:p>
            <a:pPr eaLnBrk="1" hangingPunct="1">
              <a:defRPr/>
            </a:pPr>
            <a:r>
              <a:rPr lang="en-US" altLang="zh-CN" dirty="0" smtClean="0"/>
              <a:t>Constraint Graphs Reducing </a:t>
            </a:r>
          </a:p>
        </p:txBody>
      </p:sp>
      <p:sp>
        <p:nvSpPr>
          <p:cNvPr id="280579" name="Rectangle 3"/>
          <p:cNvSpPr>
            <a:spLocks noGrp="1" noChangeArrowheads="1"/>
          </p:cNvSpPr>
          <p:nvPr>
            <p:ph type="body" idx="1"/>
          </p:nvPr>
        </p:nvSpPr>
        <p:spPr/>
        <p:txBody>
          <a:bodyPr/>
          <a:lstStyle/>
          <a:p>
            <a:pPr eaLnBrk="1" hangingPunct="1">
              <a:defRPr/>
            </a:pPr>
            <a:r>
              <a:rPr lang="zh-CN" altLang="en-US" smtClean="0"/>
              <a:t>基本思想：</a:t>
            </a:r>
          </a:p>
          <a:p>
            <a:pPr lvl="1" eaLnBrk="1" hangingPunct="1">
              <a:defRPr/>
            </a:pPr>
            <a:r>
              <a:rPr lang="zh-CN" altLang="en-US" smtClean="0"/>
              <a:t>将约束图化简为树结构</a:t>
            </a:r>
          </a:p>
          <a:p>
            <a:pPr lvl="1" eaLnBrk="1" hangingPunct="1">
              <a:defRPr/>
            </a:pPr>
            <a:r>
              <a:rPr lang="zh-CN" altLang="en-US" smtClean="0"/>
              <a:t>寻找求解树结构</a:t>
            </a:r>
            <a:r>
              <a:rPr lang="en-US" altLang="zh-CN" smtClean="0"/>
              <a:t>CSP</a:t>
            </a:r>
            <a:r>
              <a:rPr lang="zh-CN" altLang="en-US" smtClean="0"/>
              <a:t>的多项式时间算法</a:t>
            </a:r>
          </a:p>
          <a:p>
            <a:pPr eaLnBrk="1" hangingPunct="1">
              <a:defRPr/>
            </a:pPr>
            <a:endParaRPr lang="en-US" altLang="zh-CN" smtClean="0"/>
          </a:p>
        </p:txBody>
      </p:sp>
      <p:pic>
        <p:nvPicPr>
          <p:cNvPr id="17412" name="Picture 4" descr="tree-c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3284538"/>
            <a:ext cx="6116637"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82" name="Rectangle 6"/>
          <p:cNvSpPr>
            <a:spLocks noChangeArrowheads="1"/>
          </p:cNvSpPr>
          <p:nvPr/>
        </p:nvSpPr>
        <p:spPr bwMode="auto">
          <a:xfrm>
            <a:off x="539750" y="5084763"/>
            <a:ext cx="753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FF0000"/>
                </a:solidFill>
                <a:effectLst>
                  <a:outerShdw blurRad="38100" dist="38100" dir="2700000" algn="tl">
                    <a:srgbClr val="C0C0C0"/>
                  </a:outerShdw>
                </a:effectLst>
              </a:rPr>
              <a:t>约束图是树，即任何两个变量最多通过一条路径连通。</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81000" y="0"/>
            <a:ext cx="8943975" cy="762000"/>
          </a:xfrm>
        </p:spPr>
        <p:txBody>
          <a:bodyPr/>
          <a:lstStyle/>
          <a:p>
            <a:pPr eaLnBrk="1" hangingPunct="1">
              <a:defRPr/>
            </a:pPr>
            <a:r>
              <a:rPr lang="en-US" altLang="zh-CN" dirty="0" smtClean="0"/>
              <a:t>Constraint Graphs Reducing </a:t>
            </a:r>
          </a:p>
        </p:txBody>
      </p:sp>
      <p:sp>
        <p:nvSpPr>
          <p:cNvPr id="283651" name="Rectangle 3"/>
          <p:cNvSpPr>
            <a:spLocks noGrp="1" noChangeArrowheads="1"/>
          </p:cNvSpPr>
          <p:nvPr>
            <p:ph type="body" idx="1"/>
          </p:nvPr>
        </p:nvSpPr>
        <p:spPr/>
        <p:txBody>
          <a:bodyPr/>
          <a:lstStyle/>
          <a:p>
            <a:pPr eaLnBrk="1" hangingPunct="1">
              <a:defRPr/>
            </a:pPr>
            <a:r>
              <a:rPr lang="zh-CN" altLang="en-US" smtClean="0"/>
              <a:t>基于删除节点的约束图化简</a:t>
            </a:r>
          </a:p>
          <a:p>
            <a:pPr lvl="1" eaLnBrk="1" hangingPunct="1">
              <a:defRPr/>
            </a:pPr>
            <a:r>
              <a:rPr lang="zh-CN" altLang="en-US" smtClean="0"/>
              <a:t>从</a:t>
            </a:r>
            <a:r>
              <a:rPr lang="en-US" altLang="zh-CN" i="1" smtClean="0"/>
              <a:t>X</a:t>
            </a:r>
            <a:r>
              <a:rPr lang="zh-CN" altLang="en-US" smtClean="0"/>
              <a:t>中选择一个子集</a:t>
            </a:r>
            <a:r>
              <a:rPr lang="en-US" altLang="zh-CN" i="1" smtClean="0"/>
              <a:t>S</a:t>
            </a:r>
            <a:r>
              <a:rPr lang="zh-CN" altLang="en-US" smtClean="0"/>
              <a:t>，使得约束图在删除</a:t>
            </a:r>
            <a:r>
              <a:rPr lang="en-US" altLang="zh-CN" i="1" smtClean="0"/>
              <a:t>S</a:t>
            </a:r>
            <a:r>
              <a:rPr lang="zh-CN" altLang="en-US" smtClean="0"/>
              <a:t>之后成为一颗树，</a:t>
            </a:r>
            <a:r>
              <a:rPr lang="en-US" altLang="zh-CN" i="1" smtClean="0"/>
              <a:t>S</a:t>
            </a:r>
            <a:r>
              <a:rPr lang="zh-CN" altLang="en-US" smtClean="0"/>
              <a:t>称为环割集。</a:t>
            </a:r>
          </a:p>
          <a:p>
            <a:pPr lvl="1" eaLnBrk="1" hangingPunct="1">
              <a:defRPr/>
            </a:pPr>
            <a:r>
              <a:rPr lang="en-US" altLang="zh-CN" smtClean="0"/>
              <a:t>FOR EACH assignment in </a:t>
            </a:r>
            <a:r>
              <a:rPr lang="en-US" altLang="zh-CN" i="1" smtClean="0"/>
              <a:t>S</a:t>
            </a:r>
            <a:r>
              <a:rPr lang="zh-CN" altLang="en-US" smtClean="0"/>
              <a:t>的相容赋值 </a:t>
            </a:r>
            <a:r>
              <a:rPr lang="en-US" altLang="zh-CN" smtClean="0"/>
              <a:t>DO</a:t>
            </a:r>
          </a:p>
          <a:p>
            <a:pPr lvl="2" eaLnBrk="1" hangingPunct="1">
              <a:defRPr/>
            </a:pPr>
            <a:r>
              <a:rPr lang="zh-CN" altLang="en-US" smtClean="0"/>
              <a:t>从剩余变量的值域中删除与</a:t>
            </a:r>
            <a:r>
              <a:rPr lang="en-US" altLang="zh-CN" i="1" smtClean="0"/>
              <a:t>S</a:t>
            </a:r>
            <a:r>
              <a:rPr lang="zh-CN" altLang="en-US" smtClean="0"/>
              <a:t>的赋值不相容的值</a:t>
            </a:r>
          </a:p>
          <a:p>
            <a:pPr lvl="2" eaLnBrk="1" hangingPunct="1">
              <a:defRPr/>
            </a:pPr>
            <a:r>
              <a:rPr lang="zh-CN" altLang="en-US" smtClean="0"/>
              <a:t>如果剩余的</a:t>
            </a:r>
            <a:r>
              <a:rPr lang="en-US" altLang="zh-CN" smtClean="0"/>
              <a:t>CSP</a:t>
            </a:r>
            <a:r>
              <a:rPr lang="zh-CN" altLang="en-US" smtClean="0"/>
              <a:t>有解，把解和</a:t>
            </a:r>
            <a:r>
              <a:rPr lang="en-US" altLang="zh-CN" i="1" smtClean="0"/>
              <a:t>S</a:t>
            </a:r>
            <a:r>
              <a:rPr lang="zh-CN" altLang="en-US" smtClean="0"/>
              <a:t>的赋值一起返回。</a:t>
            </a:r>
          </a:p>
        </p:txBody>
      </p:sp>
      <p:sp>
        <p:nvSpPr>
          <p:cNvPr id="283655" name="AutoShape 7"/>
          <p:cNvSpPr>
            <a:spLocks noChangeArrowheads="1"/>
          </p:cNvSpPr>
          <p:nvPr/>
        </p:nvSpPr>
        <p:spPr bwMode="auto">
          <a:xfrm>
            <a:off x="4211638" y="2060575"/>
            <a:ext cx="1081087" cy="504825"/>
          </a:xfrm>
          <a:prstGeom prst="roundRect">
            <a:avLst>
              <a:gd name="adj" fmla="val 16667"/>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3656" name="AutoShape 8"/>
          <p:cNvSpPr>
            <a:spLocks/>
          </p:cNvSpPr>
          <p:nvPr/>
        </p:nvSpPr>
        <p:spPr bwMode="auto">
          <a:xfrm>
            <a:off x="5795963" y="981075"/>
            <a:ext cx="3024187" cy="401638"/>
          </a:xfrm>
          <a:prstGeom prst="borderCallout1">
            <a:avLst>
              <a:gd name="adj1" fmla="val 28458"/>
              <a:gd name="adj2" fmla="val -2519"/>
              <a:gd name="adj3" fmla="val 268773"/>
              <a:gd name="adj4" fmla="val -33333"/>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000" b="1">
                <a:solidFill>
                  <a:srgbClr val="FF0000"/>
                </a:solidFill>
                <a:effectLst>
                  <a:outerShdw blurRad="38100" dist="38100" dir="2700000" algn="tl">
                    <a:srgbClr val="000000"/>
                  </a:outerShdw>
                </a:effectLst>
              </a:rPr>
              <a:t> </a:t>
            </a:r>
            <a:r>
              <a:rPr lang="zh-CN" altLang="en-US" sz="2000" b="1">
                <a:solidFill>
                  <a:srgbClr val="FF0000"/>
                </a:solidFill>
                <a:effectLst>
                  <a:outerShdw blurRad="38100" dist="38100" dir="2700000" algn="tl">
                    <a:srgbClr val="000000"/>
                  </a:outerShdw>
                </a:effectLst>
              </a:rPr>
              <a:t>寻找环割集是</a:t>
            </a:r>
            <a:r>
              <a:rPr lang="en-US" altLang="zh-CN" sz="2000" b="1">
                <a:solidFill>
                  <a:srgbClr val="FF0000"/>
                </a:solidFill>
                <a:effectLst>
                  <a:outerShdw blurRad="38100" dist="38100" dir="2700000" algn="tl">
                    <a:srgbClr val="000000"/>
                  </a:outerShdw>
                </a:effectLst>
              </a:rPr>
              <a:t>NP</a:t>
            </a:r>
            <a:r>
              <a:rPr lang="zh-CN" altLang="en-US" sz="2000" b="1">
                <a:solidFill>
                  <a:srgbClr val="FF0000"/>
                </a:solidFill>
                <a:effectLst>
                  <a:outerShdw blurRad="38100" dist="38100" dir="2700000" algn="tl">
                    <a:srgbClr val="000000"/>
                  </a:outerShdw>
                </a:effectLst>
              </a:rPr>
              <a:t>难题 </a:t>
            </a:r>
          </a:p>
        </p:txBody>
      </p:sp>
      <p:pic>
        <p:nvPicPr>
          <p:cNvPr id="18438" name="Picture 9" descr="australia-csp"/>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0748"/>
          <a:stretch>
            <a:fillRect/>
          </a:stretch>
        </p:blipFill>
        <p:spPr bwMode="auto">
          <a:xfrm>
            <a:off x="900113" y="4149725"/>
            <a:ext cx="312102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0" descr="australia-tre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3551"/>
          <a:stretch>
            <a:fillRect/>
          </a:stretch>
        </p:blipFill>
        <p:spPr bwMode="auto">
          <a:xfrm>
            <a:off x="4862513" y="4294188"/>
            <a:ext cx="3063875"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AutoShape 11"/>
          <p:cNvSpPr>
            <a:spLocks noChangeArrowheads="1"/>
          </p:cNvSpPr>
          <p:nvPr/>
        </p:nvSpPr>
        <p:spPr bwMode="auto">
          <a:xfrm>
            <a:off x="3948113" y="4700588"/>
            <a:ext cx="976312"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3655"/>
                                        </p:tgtEl>
                                        <p:attrNameLst>
                                          <p:attrName>style.visibility</p:attrName>
                                        </p:attrNameLst>
                                      </p:cBhvr>
                                      <p:to>
                                        <p:strVal val="visible"/>
                                      </p:to>
                                    </p:set>
                                    <p:animEffect transition="in" filter="wheel(1)">
                                      <p:cBhvr>
                                        <p:cTn id="7" dur="500"/>
                                        <p:tgtEl>
                                          <p:spTgt spid="28365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3656"/>
                                        </p:tgtEl>
                                        <p:attrNameLst>
                                          <p:attrName>style.visibility</p:attrName>
                                        </p:attrNameLst>
                                      </p:cBhvr>
                                      <p:to>
                                        <p:strVal val="visible"/>
                                      </p:to>
                                    </p:set>
                                    <p:animEffect transition="in" filter="wipe(left)">
                                      <p:cBhvr>
                                        <p:cTn id="11" dur="500"/>
                                        <p:tgtEl>
                                          <p:spTgt spid="283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5" grpId="0" animBg="1"/>
      <p:bldP spid="2836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381000" y="0"/>
            <a:ext cx="9015413" cy="762000"/>
          </a:xfrm>
        </p:spPr>
        <p:txBody>
          <a:bodyPr/>
          <a:lstStyle/>
          <a:p>
            <a:pPr eaLnBrk="1" hangingPunct="1">
              <a:defRPr/>
            </a:pPr>
            <a:r>
              <a:rPr lang="en-US" altLang="zh-CN" dirty="0" smtClean="0"/>
              <a:t>Constraint Graphs Reducing </a:t>
            </a:r>
          </a:p>
        </p:txBody>
      </p:sp>
      <p:sp>
        <p:nvSpPr>
          <p:cNvPr id="285699" name="Rectangle 3"/>
          <p:cNvSpPr>
            <a:spLocks noGrp="1" noChangeArrowheads="1"/>
          </p:cNvSpPr>
          <p:nvPr>
            <p:ph type="body" idx="1"/>
          </p:nvPr>
        </p:nvSpPr>
        <p:spPr>
          <a:xfrm>
            <a:off x="304800" y="1066800"/>
            <a:ext cx="6715125" cy="2362200"/>
          </a:xfrm>
        </p:spPr>
        <p:txBody>
          <a:bodyPr/>
          <a:lstStyle/>
          <a:p>
            <a:pPr eaLnBrk="1" hangingPunct="1">
              <a:defRPr/>
            </a:pPr>
            <a:r>
              <a:rPr lang="zh-CN" altLang="en-US" smtClean="0"/>
              <a:t>基于合并节点的约束图化简</a:t>
            </a:r>
          </a:p>
          <a:p>
            <a:pPr lvl="1" eaLnBrk="1" hangingPunct="1">
              <a:defRPr/>
            </a:pPr>
            <a:r>
              <a:rPr lang="zh-CN" altLang="en-US" smtClean="0"/>
              <a:t>把约束图分解为相关联的子问题集</a:t>
            </a:r>
          </a:p>
          <a:p>
            <a:pPr lvl="1" eaLnBrk="1" hangingPunct="1">
              <a:defRPr/>
            </a:pPr>
            <a:r>
              <a:rPr lang="zh-CN" altLang="en-US" smtClean="0"/>
              <a:t>独立求解每个子问题</a:t>
            </a:r>
          </a:p>
          <a:p>
            <a:pPr lvl="1" eaLnBrk="1" hangingPunct="1">
              <a:defRPr/>
            </a:pPr>
            <a:r>
              <a:rPr lang="zh-CN" altLang="en-US" smtClean="0"/>
              <a:t>合并结果</a:t>
            </a:r>
          </a:p>
          <a:p>
            <a:pPr eaLnBrk="1" hangingPunct="1">
              <a:defRPr/>
            </a:pPr>
            <a:endParaRPr lang="en-US" altLang="zh-CN" smtClean="0"/>
          </a:p>
        </p:txBody>
      </p:sp>
      <p:pic>
        <p:nvPicPr>
          <p:cNvPr id="19460" name="Picture 4" descr="australia-decomposition"/>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313" y="3357563"/>
            <a:ext cx="447992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702" name="Rectangle 6"/>
          <p:cNvSpPr>
            <a:spLocks noChangeArrowheads="1"/>
          </p:cNvSpPr>
          <p:nvPr/>
        </p:nvSpPr>
        <p:spPr bwMode="auto">
          <a:xfrm>
            <a:off x="4284663" y="2708275"/>
            <a:ext cx="4538662" cy="2808288"/>
          </a:xfrm>
          <a:prstGeom prst="rect">
            <a:avLst/>
          </a:prstGeom>
          <a:solidFill>
            <a:srgbClr val="FFFF99"/>
          </a:solidFill>
          <a:ln w="38100" cmpd="dbl">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itchFamily="2" charset="2"/>
              <a:buChar char="Ø"/>
              <a:defRPr/>
            </a:pPr>
            <a:r>
              <a:rPr lang="zh-CN" altLang="en-US" sz="2000" b="1">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每个原始问题中的变量至少在一个子问题中出现；</a:t>
            </a:r>
          </a:p>
          <a:p>
            <a:pPr marL="342900" indent="-342900">
              <a:spcBef>
                <a:spcPct val="20000"/>
              </a:spcBef>
              <a:buFont typeface="Wingdings" pitchFamily="2" charset="2"/>
              <a:buChar char="Ø"/>
              <a:defRPr/>
            </a:pPr>
            <a:r>
              <a:rPr lang="zh-CN" altLang="en-US" sz="2000" b="1">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如果两个变量在原始问题中由一个约束相连，那么它们至少连同约束同时出现在同一个子问题中；</a:t>
            </a:r>
          </a:p>
          <a:p>
            <a:pPr marL="342900" indent="-342900">
              <a:spcBef>
                <a:spcPct val="20000"/>
              </a:spcBef>
              <a:buFont typeface="Wingdings" pitchFamily="2" charset="2"/>
              <a:buChar char="Ø"/>
              <a:defRPr/>
            </a:pPr>
            <a:r>
              <a:rPr lang="zh-CN" altLang="en-US" sz="2000" b="1">
                <a:solidFill>
                  <a:schemeClr val="accent2"/>
                </a:solidFill>
                <a:effectLst>
                  <a:outerShdw blurRad="38100" dist="38100" dir="2700000" algn="tl">
                    <a:srgbClr val="000000"/>
                  </a:outerShdw>
                </a:effectLst>
                <a:latin typeface="幼圆" panose="02010509060101010101" pitchFamily="49" charset="-122"/>
                <a:ea typeface="幼圆" panose="02010509060101010101" pitchFamily="49" charset="-122"/>
              </a:rPr>
              <a:t>如果一个变量出现在树中的两个子问题中，它必须出现在连接这些子问题的路径上的所有子问题里。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set>
                                      <p:cBhvr>
                                        <p:cTn id="7" dur="455" fill="hold">
                                          <p:stCondLst>
                                            <p:cond delay="0"/>
                                          </p:stCondLst>
                                        </p:cTn>
                                        <p:tgtEl>
                                          <p:spTgt spid="285702"/>
                                        </p:tgtEl>
                                        <p:attrNameLst>
                                          <p:attrName>style.rotation</p:attrName>
                                        </p:attrNameLst>
                                      </p:cBhvr>
                                      <p:to>
                                        <p:strVal val="-45.0"/>
                                      </p:to>
                                    </p:set>
                                    <p:anim calcmode="lin" valueType="num">
                                      <p:cBhvr>
                                        <p:cTn id="8" dur="455" fill="hold">
                                          <p:stCondLst>
                                            <p:cond delay="455"/>
                                          </p:stCondLst>
                                        </p:cTn>
                                        <p:tgtEl>
                                          <p:spTgt spid="28570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8570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8570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8570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381000" y="0"/>
            <a:ext cx="9086850" cy="762000"/>
          </a:xfrm>
        </p:spPr>
        <p:txBody>
          <a:bodyPr/>
          <a:lstStyle/>
          <a:p>
            <a:pPr eaLnBrk="1" hangingPunct="1">
              <a:defRPr/>
            </a:pPr>
            <a:r>
              <a:rPr lang="en-US" altLang="zh-CN" dirty="0" smtClean="0"/>
              <a:t>Constraint Graphs Reducing </a:t>
            </a:r>
          </a:p>
        </p:txBody>
      </p:sp>
      <p:sp>
        <p:nvSpPr>
          <p:cNvPr id="317443" name="Rectangle 3"/>
          <p:cNvSpPr>
            <a:spLocks noGrp="1" noChangeArrowheads="1"/>
          </p:cNvSpPr>
          <p:nvPr>
            <p:ph type="body" idx="1"/>
          </p:nvPr>
        </p:nvSpPr>
        <p:spPr/>
        <p:txBody>
          <a:bodyPr/>
          <a:lstStyle/>
          <a:p>
            <a:pPr eaLnBrk="1" hangingPunct="1">
              <a:defRPr/>
            </a:pPr>
            <a:r>
              <a:rPr lang="zh-CN" altLang="en-US" smtClean="0"/>
              <a:t>树结构</a:t>
            </a:r>
            <a:r>
              <a:rPr lang="en-US" altLang="zh-CN" smtClean="0"/>
              <a:t>CSP</a:t>
            </a:r>
            <a:r>
              <a:rPr lang="zh-CN" altLang="en-US" smtClean="0"/>
              <a:t>求解算法</a:t>
            </a:r>
          </a:p>
          <a:p>
            <a:pPr lvl="1" eaLnBrk="1" hangingPunct="1">
              <a:spcBef>
                <a:spcPct val="50000"/>
              </a:spcBef>
              <a:defRPr/>
            </a:pPr>
            <a:r>
              <a:rPr lang="zh-CN" altLang="en-US" smtClean="0"/>
              <a:t>任选一个节点作为根节点，从根节点到叶节点按顺序排列，每个节点的父节点都在它前面。按顺序把它们标为</a:t>
            </a:r>
            <a:r>
              <a:rPr lang="en-US" altLang="zh-CN" i="1" smtClean="0"/>
              <a:t>X</a:t>
            </a:r>
            <a:r>
              <a:rPr lang="en-US" altLang="zh-CN" baseline="-25000" smtClean="0"/>
              <a:t>1</a:t>
            </a:r>
            <a:r>
              <a:rPr lang="zh-CN" altLang="en-US" smtClean="0"/>
              <a:t>，</a:t>
            </a:r>
            <a:r>
              <a:rPr lang="zh-CN" altLang="en-US" smtClean="0">
                <a:sym typeface="Symbol" pitchFamily="18" charset="2"/>
              </a:rPr>
              <a:t>，</a:t>
            </a:r>
            <a:r>
              <a:rPr lang="en-US" altLang="zh-CN" i="1" smtClean="0">
                <a:sym typeface="Symbol" pitchFamily="18" charset="2"/>
              </a:rPr>
              <a:t>X</a:t>
            </a:r>
            <a:r>
              <a:rPr lang="en-US" altLang="zh-CN" i="1" baseline="-25000" smtClean="0">
                <a:sym typeface="Symbol" pitchFamily="18" charset="2"/>
              </a:rPr>
              <a:t>n</a:t>
            </a:r>
            <a:r>
              <a:rPr lang="zh-CN" altLang="en-US" smtClean="0">
                <a:sym typeface="Symbol" pitchFamily="18" charset="2"/>
              </a:rPr>
              <a:t>。</a:t>
            </a:r>
            <a:endParaRPr lang="zh-CN" altLang="en-US" smtClean="0"/>
          </a:p>
          <a:p>
            <a:pPr lvl="1" eaLnBrk="1" hangingPunct="1">
              <a:spcBef>
                <a:spcPct val="50000"/>
              </a:spcBef>
              <a:defRPr/>
            </a:pPr>
            <a:r>
              <a:rPr lang="zh-CN" altLang="en-US" smtClean="0"/>
              <a:t>令</a:t>
            </a:r>
            <a:r>
              <a:rPr lang="en-US" altLang="zh-CN" i="1" smtClean="0"/>
              <a:t>j</a:t>
            </a:r>
            <a:r>
              <a:rPr lang="zh-CN" altLang="en-US" smtClean="0"/>
              <a:t>从</a:t>
            </a:r>
            <a:r>
              <a:rPr lang="en-US" altLang="zh-CN" i="1" smtClean="0"/>
              <a:t>n</a:t>
            </a:r>
            <a:r>
              <a:rPr lang="zh-CN" altLang="en-US" smtClean="0"/>
              <a:t>到</a:t>
            </a:r>
            <a:r>
              <a:rPr lang="en-US" altLang="zh-CN" smtClean="0"/>
              <a:t>2</a:t>
            </a:r>
            <a:r>
              <a:rPr lang="zh-CN" altLang="en-US" smtClean="0"/>
              <a:t>，在弧</a:t>
            </a:r>
            <a:r>
              <a:rPr lang="en-US" altLang="zh-CN" smtClean="0"/>
              <a:t>(</a:t>
            </a:r>
            <a:r>
              <a:rPr lang="en-US" altLang="zh-CN" i="1" smtClean="0"/>
              <a:t>X</a:t>
            </a:r>
            <a:r>
              <a:rPr lang="en-US" altLang="zh-CN" i="1" baseline="-25000" smtClean="0"/>
              <a:t>i</a:t>
            </a:r>
            <a:r>
              <a:rPr lang="en-US" altLang="zh-CN" smtClean="0"/>
              <a:t>,</a:t>
            </a:r>
            <a:r>
              <a:rPr lang="en-US" altLang="zh-CN" i="1" smtClean="0"/>
              <a:t> X</a:t>
            </a:r>
            <a:r>
              <a:rPr lang="en-US" altLang="zh-CN" i="1" baseline="-25000" smtClean="0"/>
              <a:t>j</a:t>
            </a:r>
            <a:r>
              <a:rPr lang="en-US" altLang="zh-CN" smtClean="0"/>
              <a:t>)</a:t>
            </a:r>
            <a:r>
              <a:rPr lang="zh-CN" altLang="en-US" smtClean="0"/>
              <a:t>上应用弧相容算法，其中</a:t>
            </a:r>
            <a:r>
              <a:rPr lang="en-US" altLang="zh-CN" i="1" smtClean="0"/>
              <a:t>X</a:t>
            </a:r>
            <a:r>
              <a:rPr lang="en-US" altLang="zh-CN" i="1" baseline="-25000" smtClean="0"/>
              <a:t>i</a:t>
            </a:r>
            <a:r>
              <a:rPr lang="zh-CN" altLang="en-US" smtClean="0"/>
              <a:t>是</a:t>
            </a:r>
            <a:r>
              <a:rPr lang="en-US" altLang="zh-CN" i="1" smtClean="0"/>
              <a:t>X</a:t>
            </a:r>
            <a:r>
              <a:rPr lang="en-US" altLang="zh-CN" i="1" baseline="-25000" smtClean="0"/>
              <a:t>j</a:t>
            </a:r>
            <a:r>
              <a:rPr lang="zh-CN" altLang="en-US" smtClean="0"/>
              <a:t>的父节点，从</a:t>
            </a:r>
            <a:r>
              <a:rPr lang="en-US" altLang="zh-CN" i="1" smtClean="0"/>
              <a:t>D</a:t>
            </a:r>
            <a:r>
              <a:rPr lang="en-US" altLang="zh-CN" i="1" baseline="-25000" smtClean="0"/>
              <a:t>i</a:t>
            </a:r>
            <a:r>
              <a:rPr lang="zh-CN" altLang="en-US" smtClean="0"/>
              <a:t>中删除存在冲突的值。</a:t>
            </a:r>
          </a:p>
          <a:p>
            <a:pPr lvl="1" eaLnBrk="1" hangingPunct="1">
              <a:spcBef>
                <a:spcPct val="50000"/>
              </a:spcBef>
              <a:defRPr/>
            </a:pPr>
            <a:r>
              <a:rPr lang="zh-CN" altLang="en-US" smtClean="0"/>
              <a:t>令</a:t>
            </a:r>
            <a:r>
              <a:rPr lang="en-US" altLang="zh-CN" i="1" smtClean="0"/>
              <a:t>j</a:t>
            </a:r>
            <a:r>
              <a:rPr lang="zh-CN" altLang="en-US" smtClean="0"/>
              <a:t>从</a:t>
            </a:r>
            <a:r>
              <a:rPr lang="en-US" altLang="zh-CN" smtClean="0"/>
              <a:t>1</a:t>
            </a:r>
            <a:r>
              <a:rPr lang="zh-CN" altLang="en-US" smtClean="0"/>
              <a:t>到</a:t>
            </a:r>
            <a:r>
              <a:rPr lang="en-US" altLang="zh-CN" i="1" smtClean="0"/>
              <a:t>n</a:t>
            </a:r>
            <a:r>
              <a:rPr lang="zh-CN" altLang="en-US" smtClean="0"/>
              <a:t>，赋给</a:t>
            </a:r>
            <a:r>
              <a:rPr lang="en-US" altLang="zh-CN" i="1" smtClean="0"/>
              <a:t>X</a:t>
            </a:r>
            <a:r>
              <a:rPr lang="en-US" altLang="zh-CN" i="1" baseline="-25000" smtClean="0"/>
              <a:t>j</a:t>
            </a:r>
            <a:r>
              <a:rPr lang="zh-CN" altLang="en-US" smtClean="0"/>
              <a:t>与</a:t>
            </a:r>
            <a:r>
              <a:rPr lang="en-US" altLang="zh-CN" i="1" smtClean="0"/>
              <a:t>X</a:t>
            </a:r>
            <a:r>
              <a:rPr lang="en-US" altLang="zh-CN" i="1" baseline="-25000" smtClean="0"/>
              <a:t>i</a:t>
            </a:r>
            <a:r>
              <a:rPr lang="zh-CN" altLang="en-US" smtClean="0"/>
              <a:t>的值相容的值。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en-US" altLang="zh-CN" smtClean="0"/>
              <a:t>Review</a:t>
            </a:r>
          </a:p>
        </p:txBody>
      </p:sp>
      <p:sp>
        <p:nvSpPr>
          <p:cNvPr id="167939" name="Rectangle 3"/>
          <p:cNvSpPr>
            <a:spLocks noGrp="1" noChangeArrowheads="1"/>
          </p:cNvSpPr>
          <p:nvPr>
            <p:ph type="body" idx="1"/>
          </p:nvPr>
        </p:nvSpPr>
        <p:spPr/>
        <p:txBody>
          <a:bodyPr/>
          <a:lstStyle/>
          <a:p>
            <a:pPr eaLnBrk="1" hangingPunct="1">
              <a:defRPr/>
            </a:pPr>
            <a:r>
              <a:rPr lang="zh-CN" altLang="en-US" smtClean="0"/>
              <a:t>盲目搜索和启发式搜索各有什么特点？</a:t>
            </a:r>
          </a:p>
        </p:txBody>
      </p:sp>
      <p:grpSp>
        <p:nvGrpSpPr>
          <p:cNvPr id="3076" name="Group 34"/>
          <p:cNvGrpSpPr>
            <a:grpSpLocks/>
          </p:cNvGrpSpPr>
          <p:nvPr/>
        </p:nvGrpSpPr>
        <p:grpSpPr bwMode="auto">
          <a:xfrm>
            <a:off x="781050" y="2328863"/>
            <a:ext cx="8313738" cy="4402137"/>
            <a:chOff x="492" y="1467"/>
            <a:chExt cx="5237" cy="2773"/>
          </a:xfrm>
        </p:grpSpPr>
        <p:sp>
          <p:nvSpPr>
            <p:cNvPr id="3077" name="Freeform 30"/>
            <p:cNvSpPr>
              <a:spLocks/>
            </p:cNvSpPr>
            <p:nvPr/>
          </p:nvSpPr>
          <p:spPr bwMode="auto">
            <a:xfrm>
              <a:off x="737" y="1475"/>
              <a:ext cx="4631" cy="2096"/>
            </a:xfrm>
            <a:custGeom>
              <a:avLst/>
              <a:gdLst>
                <a:gd name="T0" fmla="*/ 0 w 4631"/>
                <a:gd name="T1" fmla="*/ 2065 h 2096"/>
                <a:gd name="T2" fmla="*/ 269 w 4631"/>
                <a:gd name="T3" fmla="*/ 2065 h 2096"/>
                <a:gd name="T4" fmla="*/ 338 w 4631"/>
                <a:gd name="T5" fmla="*/ 2042 h 2096"/>
                <a:gd name="T6" fmla="*/ 400 w 4631"/>
                <a:gd name="T7" fmla="*/ 2012 h 2096"/>
                <a:gd name="T8" fmla="*/ 438 w 4631"/>
                <a:gd name="T9" fmla="*/ 1989 h 2096"/>
                <a:gd name="T10" fmla="*/ 476 w 4631"/>
                <a:gd name="T11" fmla="*/ 1966 h 2096"/>
                <a:gd name="T12" fmla="*/ 515 w 4631"/>
                <a:gd name="T13" fmla="*/ 1935 h 2096"/>
                <a:gd name="T14" fmla="*/ 523 w 4631"/>
                <a:gd name="T15" fmla="*/ 1912 h 2096"/>
                <a:gd name="T16" fmla="*/ 584 w 4631"/>
                <a:gd name="T17" fmla="*/ 1866 h 2096"/>
                <a:gd name="T18" fmla="*/ 691 w 4631"/>
                <a:gd name="T19" fmla="*/ 1774 h 2096"/>
                <a:gd name="T20" fmla="*/ 753 w 4631"/>
                <a:gd name="T21" fmla="*/ 1728 h 2096"/>
                <a:gd name="T22" fmla="*/ 822 w 4631"/>
                <a:gd name="T23" fmla="*/ 1666 h 2096"/>
                <a:gd name="T24" fmla="*/ 853 w 4631"/>
                <a:gd name="T25" fmla="*/ 1628 h 2096"/>
                <a:gd name="T26" fmla="*/ 883 w 4631"/>
                <a:gd name="T27" fmla="*/ 1566 h 2096"/>
                <a:gd name="T28" fmla="*/ 914 w 4631"/>
                <a:gd name="T29" fmla="*/ 1466 h 2096"/>
                <a:gd name="T30" fmla="*/ 922 w 4631"/>
                <a:gd name="T31" fmla="*/ 1443 h 2096"/>
                <a:gd name="T32" fmla="*/ 945 w 4631"/>
                <a:gd name="T33" fmla="*/ 1436 h 2096"/>
                <a:gd name="T34" fmla="*/ 1029 w 4631"/>
                <a:gd name="T35" fmla="*/ 1390 h 2096"/>
                <a:gd name="T36" fmla="*/ 1267 w 4631"/>
                <a:gd name="T37" fmla="*/ 1321 h 2096"/>
                <a:gd name="T38" fmla="*/ 1337 w 4631"/>
                <a:gd name="T39" fmla="*/ 1290 h 2096"/>
                <a:gd name="T40" fmla="*/ 1767 w 4631"/>
                <a:gd name="T41" fmla="*/ 1228 h 2096"/>
                <a:gd name="T42" fmla="*/ 2089 w 4631"/>
                <a:gd name="T43" fmla="*/ 1175 h 2096"/>
                <a:gd name="T44" fmla="*/ 2166 w 4631"/>
                <a:gd name="T45" fmla="*/ 1152 h 2096"/>
                <a:gd name="T46" fmla="*/ 2681 w 4631"/>
                <a:gd name="T47" fmla="*/ 1059 h 2096"/>
                <a:gd name="T48" fmla="*/ 3180 w 4631"/>
                <a:gd name="T49" fmla="*/ 1029 h 2096"/>
                <a:gd name="T50" fmla="*/ 3310 w 4631"/>
                <a:gd name="T51" fmla="*/ 944 h 2096"/>
                <a:gd name="T52" fmla="*/ 3441 w 4631"/>
                <a:gd name="T53" fmla="*/ 760 h 2096"/>
                <a:gd name="T54" fmla="*/ 3717 w 4631"/>
                <a:gd name="T55" fmla="*/ 591 h 2096"/>
                <a:gd name="T56" fmla="*/ 3925 w 4631"/>
                <a:gd name="T57" fmla="*/ 445 h 2096"/>
                <a:gd name="T58" fmla="*/ 4071 w 4631"/>
                <a:gd name="T59" fmla="*/ 299 h 2096"/>
                <a:gd name="T60" fmla="*/ 4109 w 4631"/>
                <a:gd name="T61" fmla="*/ 261 h 2096"/>
                <a:gd name="T62" fmla="*/ 4171 w 4631"/>
                <a:gd name="T63" fmla="*/ 215 h 2096"/>
                <a:gd name="T64" fmla="*/ 4332 w 4631"/>
                <a:gd name="T65" fmla="*/ 145 h 2096"/>
                <a:gd name="T66" fmla="*/ 4401 w 4631"/>
                <a:gd name="T67" fmla="*/ 115 h 2096"/>
                <a:gd name="T68" fmla="*/ 4478 w 4631"/>
                <a:gd name="T69" fmla="*/ 69 h 2096"/>
                <a:gd name="T70" fmla="*/ 4531 w 4631"/>
                <a:gd name="T71" fmla="*/ 46 h 2096"/>
                <a:gd name="T72" fmla="*/ 4547 w 4631"/>
                <a:gd name="T73" fmla="*/ 30 h 2096"/>
                <a:gd name="T74" fmla="*/ 4631 w 4631"/>
                <a:gd name="T75" fmla="*/ 0 h 209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631" h="2096">
                  <a:moveTo>
                    <a:pt x="0" y="2065"/>
                  </a:moveTo>
                  <a:cubicBezTo>
                    <a:pt x="88" y="2096"/>
                    <a:pt x="177" y="2075"/>
                    <a:pt x="269" y="2065"/>
                  </a:cubicBezTo>
                  <a:cubicBezTo>
                    <a:pt x="292" y="2058"/>
                    <a:pt x="338" y="2042"/>
                    <a:pt x="338" y="2042"/>
                  </a:cubicBezTo>
                  <a:cubicBezTo>
                    <a:pt x="357" y="2024"/>
                    <a:pt x="375" y="2020"/>
                    <a:pt x="400" y="2012"/>
                  </a:cubicBezTo>
                  <a:cubicBezTo>
                    <a:pt x="438" y="1971"/>
                    <a:pt x="388" y="2019"/>
                    <a:pt x="438" y="1989"/>
                  </a:cubicBezTo>
                  <a:cubicBezTo>
                    <a:pt x="490" y="1958"/>
                    <a:pt x="412" y="1986"/>
                    <a:pt x="476" y="1966"/>
                  </a:cubicBezTo>
                  <a:cubicBezTo>
                    <a:pt x="488" y="1954"/>
                    <a:pt x="505" y="1948"/>
                    <a:pt x="515" y="1935"/>
                  </a:cubicBezTo>
                  <a:cubicBezTo>
                    <a:pt x="520" y="1929"/>
                    <a:pt x="518" y="1918"/>
                    <a:pt x="523" y="1912"/>
                  </a:cubicBezTo>
                  <a:cubicBezTo>
                    <a:pt x="537" y="1895"/>
                    <a:pt x="567" y="1880"/>
                    <a:pt x="584" y="1866"/>
                  </a:cubicBezTo>
                  <a:cubicBezTo>
                    <a:pt x="622" y="1835"/>
                    <a:pt x="641" y="1789"/>
                    <a:pt x="691" y="1774"/>
                  </a:cubicBezTo>
                  <a:cubicBezTo>
                    <a:pt x="720" y="1745"/>
                    <a:pt x="701" y="1762"/>
                    <a:pt x="753" y="1728"/>
                  </a:cubicBezTo>
                  <a:cubicBezTo>
                    <a:pt x="778" y="1711"/>
                    <a:pt x="796" y="1683"/>
                    <a:pt x="822" y="1666"/>
                  </a:cubicBezTo>
                  <a:cubicBezTo>
                    <a:pt x="831" y="1652"/>
                    <a:pt x="845" y="1642"/>
                    <a:pt x="853" y="1628"/>
                  </a:cubicBezTo>
                  <a:cubicBezTo>
                    <a:pt x="867" y="1605"/>
                    <a:pt x="864" y="1587"/>
                    <a:pt x="883" y="1566"/>
                  </a:cubicBezTo>
                  <a:cubicBezTo>
                    <a:pt x="895" y="1533"/>
                    <a:pt x="903" y="1499"/>
                    <a:pt x="914" y="1466"/>
                  </a:cubicBezTo>
                  <a:cubicBezTo>
                    <a:pt x="917" y="1458"/>
                    <a:pt x="916" y="1449"/>
                    <a:pt x="922" y="1443"/>
                  </a:cubicBezTo>
                  <a:cubicBezTo>
                    <a:pt x="928" y="1437"/>
                    <a:pt x="937" y="1438"/>
                    <a:pt x="945" y="1436"/>
                  </a:cubicBezTo>
                  <a:cubicBezTo>
                    <a:pt x="970" y="1409"/>
                    <a:pt x="995" y="1401"/>
                    <a:pt x="1029" y="1390"/>
                  </a:cubicBezTo>
                  <a:cubicBezTo>
                    <a:pt x="1108" y="1364"/>
                    <a:pt x="1188" y="1345"/>
                    <a:pt x="1267" y="1321"/>
                  </a:cubicBezTo>
                  <a:cubicBezTo>
                    <a:pt x="1291" y="1305"/>
                    <a:pt x="1310" y="1298"/>
                    <a:pt x="1337" y="1290"/>
                  </a:cubicBezTo>
                  <a:cubicBezTo>
                    <a:pt x="1419" y="1203"/>
                    <a:pt x="1737" y="1229"/>
                    <a:pt x="1767" y="1228"/>
                  </a:cubicBezTo>
                  <a:cubicBezTo>
                    <a:pt x="1878" y="1219"/>
                    <a:pt x="1979" y="1186"/>
                    <a:pt x="2089" y="1175"/>
                  </a:cubicBezTo>
                  <a:cubicBezTo>
                    <a:pt x="2145" y="1156"/>
                    <a:pt x="2119" y="1163"/>
                    <a:pt x="2166" y="1152"/>
                  </a:cubicBezTo>
                  <a:cubicBezTo>
                    <a:pt x="2292" y="1064"/>
                    <a:pt x="2542" y="1067"/>
                    <a:pt x="2681" y="1059"/>
                  </a:cubicBezTo>
                  <a:cubicBezTo>
                    <a:pt x="2861" y="1064"/>
                    <a:pt x="3012" y="1080"/>
                    <a:pt x="3180" y="1029"/>
                  </a:cubicBezTo>
                  <a:cubicBezTo>
                    <a:pt x="3213" y="994"/>
                    <a:pt x="3264" y="960"/>
                    <a:pt x="3310" y="944"/>
                  </a:cubicBezTo>
                  <a:cubicBezTo>
                    <a:pt x="3348" y="887"/>
                    <a:pt x="3386" y="803"/>
                    <a:pt x="3441" y="760"/>
                  </a:cubicBezTo>
                  <a:cubicBezTo>
                    <a:pt x="3527" y="693"/>
                    <a:pt x="3628" y="653"/>
                    <a:pt x="3717" y="591"/>
                  </a:cubicBezTo>
                  <a:cubicBezTo>
                    <a:pt x="3785" y="543"/>
                    <a:pt x="3850" y="481"/>
                    <a:pt x="3925" y="445"/>
                  </a:cubicBezTo>
                  <a:cubicBezTo>
                    <a:pt x="3976" y="394"/>
                    <a:pt x="4012" y="338"/>
                    <a:pt x="4071" y="299"/>
                  </a:cubicBezTo>
                  <a:cubicBezTo>
                    <a:pt x="4102" y="251"/>
                    <a:pt x="4067" y="298"/>
                    <a:pt x="4109" y="261"/>
                  </a:cubicBezTo>
                  <a:cubicBezTo>
                    <a:pt x="4163" y="213"/>
                    <a:pt x="4125" y="228"/>
                    <a:pt x="4171" y="215"/>
                  </a:cubicBezTo>
                  <a:cubicBezTo>
                    <a:pt x="4221" y="180"/>
                    <a:pt x="4272" y="157"/>
                    <a:pt x="4332" y="145"/>
                  </a:cubicBezTo>
                  <a:cubicBezTo>
                    <a:pt x="4355" y="130"/>
                    <a:pt x="4375" y="123"/>
                    <a:pt x="4401" y="115"/>
                  </a:cubicBezTo>
                  <a:cubicBezTo>
                    <a:pt x="4417" y="98"/>
                    <a:pt x="4455" y="76"/>
                    <a:pt x="4478" y="69"/>
                  </a:cubicBezTo>
                  <a:cubicBezTo>
                    <a:pt x="4558" y="13"/>
                    <a:pt x="4439" y="92"/>
                    <a:pt x="4531" y="46"/>
                  </a:cubicBezTo>
                  <a:cubicBezTo>
                    <a:pt x="4538" y="43"/>
                    <a:pt x="4540" y="33"/>
                    <a:pt x="4547" y="30"/>
                  </a:cubicBezTo>
                  <a:cubicBezTo>
                    <a:pt x="4574" y="17"/>
                    <a:pt x="4608" y="23"/>
                    <a:pt x="4631" y="0"/>
                  </a:cubicBezTo>
                </a:path>
              </a:pathLst>
            </a:custGeom>
            <a:noFill/>
            <a:ln w="19050"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 name="Oval 14"/>
            <p:cNvSpPr>
              <a:spLocks noChangeArrowheads="1"/>
            </p:cNvSpPr>
            <p:nvPr/>
          </p:nvSpPr>
          <p:spPr bwMode="auto">
            <a:xfrm>
              <a:off x="2304" y="1824"/>
              <a:ext cx="336" cy="336"/>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9" name="AutoShape 15"/>
            <p:cNvSpPr>
              <a:spLocks noChangeArrowheads="1"/>
            </p:cNvSpPr>
            <p:nvPr/>
          </p:nvSpPr>
          <p:spPr bwMode="auto">
            <a:xfrm>
              <a:off x="2352" y="2160"/>
              <a:ext cx="240" cy="768"/>
            </a:xfrm>
            <a:prstGeom prst="flowChartAlternateProcess">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0" name="AutoShape 16"/>
            <p:cNvSpPr>
              <a:spLocks noChangeArrowheads="1"/>
            </p:cNvSpPr>
            <p:nvPr/>
          </p:nvSpPr>
          <p:spPr bwMode="auto">
            <a:xfrm rot="2700000">
              <a:off x="2191" y="2152"/>
              <a:ext cx="144" cy="384"/>
            </a:xfrm>
            <a:prstGeom prst="flowChartAlternateProcess">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1" name="AutoShape 17"/>
            <p:cNvSpPr>
              <a:spLocks noChangeArrowheads="1"/>
            </p:cNvSpPr>
            <p:nvPr/>
          </p:nvSpPr>
          <p:spPr bwMode="auto">
            <a:xfrm rot="-507161">
              <a:off x="2111" y="2399"/>
              <a:ext cx="140" cy="384"/>
            </a:xfrm>
            <a:prstGeom prst="flowChartAlternateProcess">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2" name="AutoShape 18"/>
            <p:cNvSpPr>
              <a:spLocks noChangeArrowheads="1"/>
            </p:cNvSpPr>
            <p:nvPr/>
          </p:nvSpPr>
          <p:spPr bwMode="auto">
            <a:xfrm rot="-2284163">
              <a:off x="2651" y="2120"/>
              <a:ext cx="142" cy="691"/>
            </a:xfrm>
            <a:prstGeom prst="flowChartAlternateProcess">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3" name="AutoShape 19"/>
            <p:cNvSpPr>
              <a:spLocks noChangeArrowheads="1"/>
            </p:cNvSpPr>
            <p:nvPr/>
          </p:nvSpPr>
          <p:spPr bwMode="auto">
            <a:xfrm rot="1701049">
              <a:off x="2208" y="2784"/>
              <a:ext cx="192" cy="768"/>
            </a:xfrm>
            <a:prstGeom prst="flowChartAlternateProcess">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4" name="AutoShape 20"/>
            <p:cNvSpPr>
              <a:spLocks noChangeArrowheads="1"/>
            </p:cNvSpPr>
            <p:nvPr/>
          </p:nvSpPr>
          <p:spPr bwMode="auto">
            <a:xfrm rot="-1684578">
              <a:off x="2544" y="2784"/>
              <a:ext cx="192" cy="768"/>
            </a:xfrm>
            <a:prstGeom prst="flowChartAlternateProcess">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5" name="Line 24"/>
            <p:cNvSpPr>
              <a:spLocks noChangeShapeType="1"/>
            </p:cNvSpPr>
            <p:nvPr/>
          </p:nvSpPr>
          <p:spPr bwMode="auto">
            <a:xfrm>
              <a:off x="2928" y="2736"/>
              <a:ext cx="384" cy="768"/>
            </a:xfrm>
            <a:prstGeom prst="line">
              <a:avLst/>
            </a:prstGeom>
            <a:noFill/>
            <a:ln w="38100">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6" name="Oval 27"/>
            <p:cNvSpPr>
              <a:spLocks noChangeArrowheads="1"/>
            </p:cNvSpPr>
            <p:nvPr/>
          </p:nvSpPr>
          <p:spPr bwMode="auto">
            <a:xfrm>
              <a:off x="2640" y="1920"/>
              <a:ext cx="25"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7" name="Freeform 28"/>
            <p:cNvSpPr>
              <a:spLocks/>
            </p:cNvSpPr>
            <p:nvPr/>
          </p:nvSpPr>
          <p:spPr bwMode="auto">
            <a:xfrm>
              <a:off x="492" y="3209"/>
              <a:ext cx="5222" cy="378"/>
            </a:xfrm>
            <a:custGeom>
              <a:avLst/>
              <a:gdLst>
                <a:gd name="T0" fmla="*/ 0 w 5222"/>
                <a:gd name="T1" fmla="*/ 308 h 378"/>
                <a:gd name="T2" fmla="*/ 967 w 5222"/>
                <a:gd name="T3" fmla="*/ 355 h 378"/>
                <a:gd name="T4" fmla="*/ 1128 w 5222"/>
                <a:gd name="T5" fmla="*/ 362 h 378"/>
                <a:gd name="T6" fmla="*/ 1681 w 5222"/>
                <a:gd name="T7" fmla="*/ 378 h 378"/>
                <a:gd name="T8" fmla="*/ 2373 w 5222"/>
                <a:gd name="T9" fmla="*/ 370 h 378"/>
                <a:gd name="T10" fmla="*/ 2641 w 5222"/>
                <a:gd name="T11" fmla="*/ 339 h 378"/>
                <a:gd name="T12" fmla="*/ 2711 w 5222"/>
                <a:gd name="T13" fmla="*/ 331 h 378"/>
                <a:gd name="T14" fmla="*/ 2864 w 5222"/>
                <a:gd name="T15" fmla="*/ 293 h 378"/>
                <a:gd name="T16" fmla="*/ 3033 w 5222"/>
                <a:gd name="T17" fmla="*/ 186 h 378"/>
                <a:gd name="T18" fmla="*/ 3095 w 5222"/>
                <a:gd name="T19" fmla="*/ 124 h 378"/>
                <a:gd name="T20" fmla="*/ 3179 w 5222"/>
                <a:gd name="T21" fmla="*/ 40 h 378"/>
                <a:gd name="T22" fmla="*/ 3310 w 5222"/>
                <a:gd name="T23" fmla="*/ 24 h 378"/>
                <a:gd name="T24" fmla="*/ 3440 w 5222"/>
                <a:gd name="T25" fmla="*/ 132 h 378"/>
                <a:gd name="T26" fmla="*/ 3532 w 5222"/>
                <a:gd name="T27" fmla="*/ 147 h 378"/>
                <a:gd name="T28" fmla="*/ 3786 w 5222"/>
                <a:gd name="T29" fmla="*/ 124 h 378"/>
                <a:gd name="T30" fmla="*/ 4316 w 5222"/>
                <a:gd name="T31" fmla="*/ 170 h 378"/>
                <a:gd name="T32" fmla="*/ 4631 w 5222"/>
                <a:gd name="T33" fmla="*/ 109 h 378"/>
                <a:gd name="T34" fmla="*/ 4761 w 5222"/>
                <a:gd name="T35" fmla="*/ 139 h 378"/>
                <a:gd name="T36" fmla="*/ 4807 w 5222"/>
                <a:gd name="T37" fmla="*/ 155 h 378"/>
                <a:gd name="T38" fmla="*/ 4830 w 5222"/>
                <a:gd name="T39" fmla="*/ 163 h 378"/>
                <a:gd name="T40" fmla="*/ 5222 w 5222"/>
                <a:gd name="T41" fmla="*/ 239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222" h="378">
                  <a:moveTo>
                    <a:pt x="0" y="308"/>
                  </a:moveTo>
                  <a:cubicBezTo>
                    <a:pt x="323" y="357"/>
                    <a:pt x="638" y="350"/>
                    <a:pt x="967" y="355"/>
                  </a:cubicBezTo>
                  <a:cubicBezTo>
                    <a:pt x="1021" y="357"/>
                    <a:pt x="1074" y="360"/>
                    <a:pt x="1128" y="362"/>
                  </a:cubicBezTo>
                  <a:cubicBezTo>
                    <a:pt x="1312" y="368"/>
                    <a:pt x="1681" y="378"/>
                    <a:pt x="1681" y="378"/>
                  </a:cubicBezTo>
                  <a:cubicBezTo>
                    <a:pt x="1912" y="375"/>
                    <a:pt x="2142" y="375"/>
                    <a:pt x="2373" y="370"/>
                  </a:cubicBezTo>
                  <a:cubicBezTo>
                    <a:pt x="2454" y="368"/>
                    <a:pt x="2566" y="347"/>
                    <a:pt x="2641" y="339"/>
                  </a:cubicBezTo>
                  <a:cubicBezTo>
                    <a:pt x="2664" y="336"/>
                    <a:pt x="2711" y="331"/>
                    <a:pt x="2711" y="331"/>
                  </a:cubicBezTo>
                  <a:cubicBezTo>
                    <a:pt x="2761" y="319"/>
                    <a:pt x="2815" y="310"/>
                    <a:pt x="2864" y="293"/>
                  </a:cubicBezTo>
                  <a:cubicBezTo>
                    <a:pt x="2909" y="251"/>
                    <a:pt x="2987" y="235"/>
                    <a:pt x="3033" y="186"/>
                  </a:cubicBezTo>
                  <a:cubicBezTo>
                    <a:pt x="3052" y="165"/>
                    <a:pt x="3078" y="147"/>
                    <a:pt x="3095" y="124"/>
                  </a:cubicBezTo>
                  <a:cubicBezTo>
                    <a:pt x="3122" y="88"/>
                    <a:pt x="3134" y="54"/>
                    <a:pt x="3179" y="40"/>
                  </a:cubicBezTo>
                  <a:cubicBezTo>
                    <a:pt x="3216" y="0"/>
                    <a:pt x="3251" y="20"/>
                    <a:pt x="3310" y="24"/>
                  </a:cubicBezTo>
                  <a:cubicBezTo>
                    <a:pt x="3369" y="44"/>
                    <a:pt x="3389" y="101"/>
                    <a:pt x="3440" y="132"/>
                  </a:cubicBezTo>
                  <a:cubicBezTo>
                    <a:pt x="3467" y="148"/>
                    <a:pt x="3501" y="143"/>
                    <a:pt x="3532" y="147"/>
                  </a:cubicBezTo>
                  <a:cubicBezTo>
                    <a:pt x="3622" y="143"/>
                    <a:pt x="3700" y="142"/>
                    <a:pt x="3786" y="124"/>
                  </a:cubicBezTo>
                  <a:cubicBezTo>
                    <a:pt x="3965" y="131"/>
                    <a:pt x="4139" y="143"/>
                    <a:pt x="4316" y="170"/>
                  </a:cubicBezTo>
                  <a:cubicBezTo>
                    <a:pt x="4419" y="166"/>
                    <a:pt x="4539" y="169"/>
                    <a:pt x="4631" y="109"/>
                  </a:cubicBezTo>
                  <a:cubicBezTo>
                    <a:pt x="4676" y="115"/>
                    <a:pt x="4718" y="125"/>
                    <a:pt x="4761" y="139"/>
                  </a:cubicBezTo>
                  <a:cubicBezTo>
                    <a:pt x="4776" y="144"/>
                    <a:pt x="4792" y="150"/>
                    <a:pt x="4807" y="155"/>
                  </a:cubicBezTo>
                  <a:cubicBezTo>
                    <a:pt x="4815" y="158"/>
                    <a:pt x="4830" y="163"/>
                    <a:pt x="4830" y="163"/>
                  </a:cubicBezTo>
                  <a:cubicBezTo>
                    <a:pt x="4924" y="251"/>
                    <a:pt x="5108" y="239"/>
                    <a:pt x="5222" y="239"/>
                  </a:cubicBezTo>
                </a:path>
              </a:pathLst>
            </a:custGeom>
            <a:noFill/>
            <a:ln w="19050"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8" name="Freeform 29"/>
            <p:cNvSpPr>
              <a:spLocks/>
            </p:cNvSpPr>
            <p:nvPr/>
          </p:nvSpPr>
          <p:spPr bwMode="auto">
            <a:xfrm>
              <a:off x="3602" y="2358"/>
              <a:ext cx="2127" cy="960"/>
            </a:xfrm>
            <a:custGeom>
              <a:avLst/>
              <a:gdLst>
                <a:gd name="T0" fmla="*/ 0 w 2127"/>
                <a:gd name="T1" fmla="*/ 960 h 960"/>
                <a:gd name="T2" fmla="*/ 54 w 2127"/>
                <a:gd name="T3" fmla="*/ 921 h 960"/>
                <a:gd name="T4" fmla="*/ 69 w 2127"/>
                <a:gd name="T5" fmla="*/ 898 h 960"/>
                <a:gd name="T6" fmla="*/ 92 w 2127"/>
                <a:gd name="T7" fmla="*/ 883 h 960"/>
                <a:gd name="T8" fmla="*/ 100 w 2127"/>
                <a:gd name="T9" fmla="*/ 860 h 960"/>
                <a:gd name="T10" fmla="*/ 146 w 2127"/>
                <a:gd name="T11" fmla="*/ 798 h 960"/>
                <a:gd name="T12" fmla="*/ 215 w 2127"/>
                <a:gd name="T13" fmla="*/ 722 h 960"/>
                <a:gd name="T14" fmla="*/ 238 w 2127"/>
                <a:gd name="T15" fmla="*/ 683 h 960"/>
                <a:gd name="T16" fmla="*/ 269 w 2127"/>
                <a:gd name="T17" fmla="*/ 614 h 960"/>
                <a:gd name="T18" fmla="*/ 361 w 2127"/>
                <a:gd name="T19" fmla="*/ 568 h 960"/>
                <a:gd name="T20" fmla="*/ 507 w 2127"/>
                <a:gd name="T21" fmla="*/ 576 h 960"/>
                <a:gd name="T22" fmla="*/ 699 w 2127"/>
                <a:gd name="T23" fmla="*/ 645 h 960"/>
                <a:gd name="T24" fmla="*/ 845 w 2127"/>
                <a:gd name="T25" fmla="*/ 653 h 960"/>
                <a:gd name="T26" fmla="*/ 1021 w 2127"/>
                <a:gd name="T27" fmla="*/ 637 h 960"/>
                <a:gd name="T28" fmla="*/ 1306 w 2127"/>
                <a:gd name="T29" fmla="*/ 491 h 960"/>
                <a:gd name="T30" fmla="*/ 1390 w 2127"/>
                <a:gd name="T31" fmla="*/ 430 h 960"/>
                <a:gd name="T32" fmla="*/ 1436 w 2127"/>
                <a:gd name="T33" fmla="*/ 399 h 960"/>
                <a:gd name="T34" fmla="*/ 1498 w 2127"/>
                <a:gd name="T35" fmla="*/ 384 h 960"/>
                <a:gd name="T36" fmla="*/ 1736 w 2127"/>
                <a:gd name="T37" fmla="*/ 353 h 960"/>
                <a:gd name="T38" fmla="*/ 1920 w 2127"/>
                <a:gd name="T39" fmla="*/ 330 h 960"/>
                <a:gd name="T40" fmla="*/ 2043 w 2127"/>
                <a:gd name="T41" fmla="*/ 115 h 960"/>
                <a:gd name="T42" fmla="*/ 2074 w 2127"/>
                <a:gd name="T43" fmla="*/ 77 h 960"/>
                <a:gd name="T44" fmla="*/ 2127 w 2127"/>
                <a:gd name="T45" fmla="*/ 0 h 9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27" h="960">
                  <a:moveTo>
                    <a:pt x="0" y="960"/>
                  </a:moveTo>
                  <a:cubicBezTo>
                    <a:pt x="18" y="940"/>
                    <a:pt x="28" y="930"/>
                    <a:pt x="54" y="921"/>
                  </a:cubicBezTo>
                  <a:cubicBezTo>
                    <a:pt x="59" y="913"/>
                    <a:pt x="63" y="904"/>
                    <a:pt x="69" y="898"/>
                  </a:cubicBezTo>
                  <a:cubicBezTo>
                    <a:pt x="75" y="892"/>
                    <a:pt x="86" y="890"/>
                    <a:pt x="92" y="883"/>
                  </a:cubicBezTo>
                  <a:cubicBezTo>
                    <a:pt x="97" y="877"/>
                    <a:pt x="96" y="867"/>
                    <a:pt x="100" y="860"/>
                  </a:cubicBezTo>
                  <a:cubicBezTo>
                    <a:pt x="122" y="819"/>
                    <a:pt x="122" y="822"/>
                    <a:pt x="146" y="798"/>
                  </a:cubicBezTo>
                  <a:cubicBezTo>
                    <a:pt x="155" y="771"/>
                    <a:pt x="190" y="738"/>
                    <a:pt x="215" y="722"/>
                  </a:cubicBezTo>
                  <a:cubicBezTo>
                    <a:pt x="238" y="657"/>
                    <a:pt x="206" y="736"/>
                    <a:pt x="238" y="683"/>
                  </a:cubicBezTo>
                  <a:cubicBezTo>
                    <a:pt x="249" y="664"/>
                    <a:pt x="255" y="631"/>
                    <a:pt x="269" y="614"/>
                  </a:cubicBezTo>
                  <a:cubicBezTo>
                    <a:pt x="281" y="599"/>
                    <a:pt x="342" y="575"/>
                    <a:pt x="361" y="568"/>
                  </a:cubicBezTo>
                  <a:cubicBezTo>
                    <a:pt x="410" y="571"/>
                    <a:pt x="458" y="572"/>
                    <a:pt x="507" y="576"/>
                  </a:cubicBezTo>
                  <a:cubicBezTo>
                    <a:pt x="575" y="582"/>
                    <a:pt x="630" y="639"/>
                    <a:pt x="699" y="645"/>
                  </a:cubicBezTo>
                  <a:cubicBezTo>
                    <a:pt x="748" y="649"/>
                    <a:pt x="796" y="650"/>
                    <a:pt x="845" y="653"/>
                  </a:cubicBezTo>
                  <a:cubicBezTo>
                    <a:pt x="910" y="649"/>
                    <a:pt x="960" y="649"/>
                    <a:pt x="1021" y="637"/>
                  </a:cubicBezTo>
                  <a:cubicBezTo>
                    <a:pt x="1127" y="616"/>
                    <a:pt x="1213" y="539"/>
                    <a:pt x="1306" y="491"/>
                  </a:cubicBezTo>
                  <a:cubicBezTo>
                    <a:pt x="1329" y="456"/>
                    <a:pt x="1358" y="448"/>
                    <a:pt x="1390" y="430"/>
                  </a:cubicBezTo>
                  <a:cubicBezTo>
                    <a:pt x="1406" y="421"/>
                    <a:pt x="1421" y="409"/>
                    <a:pt x="1436" y="399"/>
                  </a:cubicBezTo>
                  <a:cubicBezTo>
                    <a:pt x="1439" y="397"/>
                    <a:pt x="1494" y="385"/>
                    <a:pt x="1498" y="384"/>
                  </a:cubicBezTo>
                  <a:cubicBezTo>
                    <a:pt x="1573" y="363"/>
                    <a:pt x="1658" y="360"/>
                    <a:pt x="1736" y="353"/>
                  </a:cubicBezTo>
                  <a:cubicBezTo>
                    <a:pt x="1797" y="340"/>
                    <a:pt x="1859" y="337"/>
                    <a:pt x="1920" y="330"/>
                  </a:cubicBezTo>
                  <a:cubicBezTo>
                    <a:pt x="2004" y="301"/>
                    <a:pt x="2017" y="191"/>
                    <a:pt x="2043" y="115"/>
                  </a:cubicBezTo>
                  <a:cubicBezTo>
                    <a:pt x="2053" y="86"/>
                    <a:pt x="2059" y="98"/>
                    <a:pt x="2074" y="77"/>
                  </a:cubicBezTo>
                  <a:cubicBezTo>
                    <a:pt x="2084" y="63"/>
                    <a:pt x="2118" y="20"/>
                    <a:pt x="2127" y="0"/>
                  </a:cubicBezTo>
                </a:path>
              </a:pathLst>
            </a:custGeom>
            <a:noFill/>
            <a:ln w="19050"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9" name="Freeform 31"/>
            <p:cNvSpPr>
              <a:spLocks/>
            </p:cNvSpPr>
            <p:nvPr/>
          </p:nvSpPr>
          <p:spPr bwMode="auto">
            <a:xfrm>
              <a:off x="3133" y="1467"/>
              <a:ext cx="1321" cy="1083"/>
            </a:xfrm>
            <a:custGeom>
              <a:avLst/>
              <a:gdLst>
                <a:gd name="T0" fmla="*/ 0 w 1321"/>
                <a:gd name="T1" fmla="*/ 1083 h 1083"/>
                <a:gd name="T2" fmla="*/ 100 w 1321"/>
                <a:gd name="T3" fmla="*/ 1052 h 1083"/>
                <a:gd name="T4" fmla="*/ 200 w 1321"/>
                <a:gd name="T5" fmla="*/ 991 h 1083"/>
                <a:gd name="T6" fmla="*/ 254 w 1321"/>
                <a:gd name="T7" fmla="*/ 952 h 1083"/>
                <a:gd name="T8" fmla="*/ 331 w 1321"/>
                <a:gd name="T9" fmla="*/ 883 h 1083"/>
                <a:gd name="T10" fmla="*/ 392 w 1321"/>
                <a:gd name="T11" fmla="*/ 806 h 1083"/>
                <a:gd name="T12" fmla="*/ 423 w 1321"/>
                <a:gd name="T13" fmla="*/ 745 h 1083"/>
                <a:gd name="T14" fmla="*/ 446 w 1321"/>
                <a:gd name="T15" fmla="*/ 706 h 1083"/>
                <a:gd name="T16" fmla="*/ 477 w 1321"/>
                <a:gd name="T17" fmla="*/ 645 h 1083"/>
                <a:gd name="T18" fmla="*/ 500 w 1321"/>
                <a:gd name="T19" fmla="*/ 607 h 1083"/>
                <a:gd name="T20" fmla="*/ 523 w 1321"/>
                <a:gd name="T21" fmla="*/ 568 h 1083"/>
                <a:gd name="T22" fmla="*/ 546 w 1321"/>
                <a:gd name="T23" fmla="*/ 530 h 1083"/>
                <a:gd name="T24" fmla="*/ 569 w 1321"/>
                <a:gd name="T25" fmla="*/ 491 h 1083"/>
                <a:gd name="T26" fmla="*/ 615 w 1321"/>
                <a:gd name="T27" fmla="*/ 407 h 1083"/>
                <a:gd name="T28" fmla="*/ 684 w 1321"/>
                <a:gd name="T29" fmla="*/ 345 h 1083"/>
                <a:gd name="T30" fmla="*/ 768 w 1321"/>
                <a:gd name="T31" fmla="*/ 292 h 1083"/>
                <a:gd name="T32" fmla="*/ 838 w 1321"/>
                <a:gd name="T33" fmla="*/ 253 h 1083"/>
                <a:gd name="T34" fmla="*/ 884 w 1321"/>
                <a:gd name="T35" fmla="*/ 223 h 1083"/>
                <a:gd name="T36" fmla="*/ 899 w 1321"/>
                <a:gd name="T37" fmla="*/ 207 h 1083"/>
                <a:gd name="T38" fmla="*/ 945 w 1321"/>
                <a:gd name="T39" fmla="*/ 192 h 1083"/>
                <a:gd name="T40" fmla="*/ 983 w 1321"/>
                <a:gd name="T41" fmla="*/ 161 h 1083"/>
                <a:gd name="T42" fmla="*/ 1030 w 1321"/>
                <a:gd name="T43" fmla="*/ 146 h 1083"/>
                <a:gd name="T44" fmla="*/ 1091 w 1321"/>
                <a:gd name="T45" fmla="*/ 115 h 1083"/>
                <a:gd name="T46" fmla="*/ 1206 w 1321"/>
                <a:gd name="T47" fmla="*/ 61 h 1083"/>
                <a:gd name="T48" fmla="*/ 1268 w 1321"/>
                <a:gd name="T49" fmla="*/ 31 h 1083"/>
                <a:gd name="T50" fmla="*/ 1321 w 1321"/>
                <a:gd name="T51" fmla="*/ 0 h 10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21" h="1083">
                  <a:moveTo>
                    <a:pt x="0" y="1083"/>
                  </a:moveTo>
                  <a:cubicBezTo>
                    <a:pt x="34" y="1074"/>
                    <a:pt x="67" y="1063"/>
                    <a:pt x="100" y="1052"/>
                  </a:cubicBezTo>
                  <a:cubicBezTo>
                    <a:pt x="117" y="1036"/>
                    <a:pt x="178" y="998"/>
                    <a:pt x="200" y="991"/>
                  </a:cubicBezTo>
                  <a:cubicBezTo>
                    <a:pt x="218" y="971"/>
                    <a:pt x="228" y="961"/>
                    <a:pt x="254" y="952"/>
                  </a:cubicBezTo>
                  <a:cubicBezTo>
                    <a:pt x="278" y="928"/>
                    <a:pt x="310" y="910"/>
                    <a:pt x="331" y="883"/>
                  </a:cubicBezTo>
                  <a:cubicBezTo>
                    <a:pt x="355" y="851"/>
                    <a:pt x="366" y="834"/>
                    <a:pt x="392" y="806"/>
                  </a:cubicBezTo>
                  <a:cubicBezTo>
                    <a:pt x="401" y="781"/>
                    <a:pt x="403" y="764"/>
                    <a:pt x="423" y="745"/>
                  </a:cubicBezTo>
                  <a:cubicBezTo>
                    <a:pt x="446" y="680"/>
                    <a:pt x="414" y="759"/>
                    <a:pt x="446" y="706"/>
                  </a:cubicBezTo>
                  <a:cubicBezTo>
                    <a:pt x="460" y="682"/>
                    <a:pt x="455" y="665"/>
                    <a:pt x="477" y="645"/>
                  </a:cubicBezTo>
                  <a:cubicBezTo>
                    <a:pt x="497" y="581"/>
                    <a:pt x="469" y="659"/>
                    <a:pt x="500" y="607"/>
                  </a:cubicBezTo>
                  <a:cubicBezTo>
                    <a:pt x="532" y="554"/>
                    <a:pt x="480" y="611"/>
                    <a:pt x="523" y="568"/>
                  </a:cubicBezTo>
                  <a:cubicBezTo>
                    <a:pt x="543" y="504"/>
                    <a:pt x="515" y="582"/>
                    <a:pt x="546" y="530"/>
                  </a:cubicBezTo>
                  <a:cubicBezTo>
                    <a:pt x="578" y="477"/>
                    <a:pt x="526" y="534"/>
                    <a:pt x="569" y="491"/>
                  </a:cubicBezTo>
                  <a:cubicBezTo>
                    <a:pt x="579" y="457"/>
                    <a:pt x="588" y="432"/>
                    <a:pt x="615" y="407"/>
                  </a:cubicBezTo>
                  <a:cubicBezTo>
                    <a:pt x="627" y="372"/>
                    <a:pt x="654" y="362"/>
                    <a:pt x="684" y="345"/>
                  </a:cubicBezTo>
                  <a:cubicBezTo>
                    <a:pt x="714" y="328"/>
                    <a:pt x="736" y="302"/>
                    <a:pt x="768" y="292"/>
                  </a:cubicBezTo>
                  <a:cubicBezTo>
                    <a:pt x="791" y="276"/>
                    <a:pt x="814" y="266"/>
                    <a:pt x="838" y="253"/>
                  </a:cubicBezTo>
                  <a:cubicBezTo>
                    <a:pt x="854" y="244"/>
                    <a:pt x="871" y="236"/>
                    <a:pt x="884" y="223"/>
                  </a:cubicBezTo>
                  <a:cubicBezTo>
                    <a:pt x="889" y="218"/>
                    <a:pt x="893" y="211"/>
                    <a:pt x="899" y="207"/>
                  </a:cubicBezTo>
                  <a:cubicBezTo>
                    <a:pt x="913" y="199"/>
                    <a:pt x="931" y="199"/>
                    <a:pt x="945" y="192"/>
                  </a:cubicBezTo>
                  <a:cubicBezTo>
                    <a:pt x="960" y="185"/>
                    <a:pt x="968" y="168"/>
                    <a:pt x="983" y="161"/>
                  </a:cubicBezTo>
                  <a:cubicBezTo>
                    <a:pt x="998" y="154"/>
                    <a:pt x="1030" y="146"/>
                    <a:pt x="1030" y="146"/>
                  </a:cubicBezTo>
                  <a:cubicBezTo>
                    <a:pt x="1050" y="125"/>
                    <a:pt x="1066" y="127"/>
                    <a:pt x="1091" y="115"/>
                  </a:cubicBezTo>
                  <a:cubicBezTo>
                    <a:pt x="1128" y="97"/>
                    <a:pt x="1167" y="75"/>
                    <a:pt x="1206" y="61"/>
                  </a:cubicBezTo>
                  <a:cubicBezTo>
                    <a:pt x="1225" y="43"/>
                    <a:pt x="1243" y="39"/>
                    <a:pt x="1268" y="31"/>
                  </a:cubicBezTo>
                  <a:cubicBezTo>
                    <a:pt x="1285" y="13"/>
                    <a:pt x="1300" y="11"/>
                    <a:pt x="1321" y="0"/>
                  </a:cubicBezTo>
                </a:path>
              </a:pathLst>
            </a:custGeom>
            <a:noFill/>
            <a:ln w="19050"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0" name="Freeform 32"/>
            <p:cNvSpPr>
              <a:spLocks/>
            </p:cNvSpPr>
            <p:nvPr/>
          </p:nvSpPr>
          <p:spPr bwMode="auto">
            <a:xfrm>
              <a:off x="3878" y="2081"/>
              <a:ext cx="1821" cy="438"/>
            </a:xfrm>
            <a:custGeom>
              <a:avLst/>
              <a:gdLst>
                <a:gd name="T0" fmla="*/ 0 w 1821"/>
                <a:gd name="T1" fmla="*/ 438 h 438"/>
                <a:gd name="T2" fmla="*/ 622 w 1821"/>
                <a:gd name="T3" fmla="*/ 392 h 438"/>
                <a:gd name="T4" fmla="*/ 814 w 1821"/>
                <a:gd name="T5" fmla="*/ 346 h 438"/>
                <a:gd name="T6" fmla="*/ 891 w 1821"/>
                <a:gd name="T7" fmla="*/ 300 h 438"/>
                <a:gd name="T8" fmla="*/ 999 w 1821"/>
                <a:gd name="T9" fmla="*/ 284 h 438"/>
                <a:gd name="T10" fmla="*/ 1076 w 1821"/>
                <a:gd name="T11" fmla="*/ 307 h 438"/>
                <a:gd name="T12" fmla="*/ 1114 w 1821"/>
                <a:gd name="T13" fmla="*/ 331 h 438"/>
                <a:gd name="T14" fmla="*/ 1160 w 1821"/>
                <a:gd name="T15" fmla="*/ 361 h 438"/>
                <a:gd name="T16" fmla="*/ 1291 w 1821"/>
                <a:gd name="T17" fmla="*/ 415 h 438"/>
                <a:gd name="T18" fmla="*/ 1483 w 1821"/>
                <a:gd name="T19" fmla="*/ 369 h 438"/>
                <a:gd name="T20" fmla="*/ 1552 w 1821"/>
                <a:gd name="T21" fmla="*/ 338 h 438"/>
                <a:gd name="T22" fmla="*/ 1613 w 1821"/>
                <a:gd name="T23" fmla="*/ 300 h 438"/>
                <a:gd name="T24" fmla="*/ 1698 w 1821"/>
                <a:gd name="T25" fmla="*/ 200 h 438"/>
                <a:gd name="T26" fmla="*/ 1736 w 1821"/>
                <a:gd name="T27" fmla="*/ 146 h 438"/>
                <a:gd name="T28" fmla="*/ 1798 w 1821"/>
                <a:gd name="T29" fmla="*/ 39 h 438"/>
                <a:gd name="T30" fmla="*/ 1805 w 1821"/>
                <a:gd name="T31" fmla="*/ 16 h 438"/>
                <a:gd name="T32" fmla="*/ 1821 w 1821"/>
                <a:gd name="T33" fmla="*/ 0 h 4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1" h="438">
                  <a:moveTo>
                    <a:pt x="0" y="438"/>
                  </a:moveTo>
                  <a:cubicBezTo>
                    <a:pt x="208" y="416"/>
                    <a:pt x="412" y="400"/>
                    <a:pt x="622" y="392"/>
                  </a:cubicBezTo>
                  <a:cubicBezTo>
                    <a:pt x="689" y="383"/>
                    <a:pt x="751" y="368"/>
                    <a:pt x="814" y="346"/>
                  </a:cubicBezTo>
                  <a:cubicBezTo>
                    <a:pt x="831" y="330"/>
                    <a:pt x="868" y="307"/>
                    <a:pt x="891" y="300"/>
                  </a:cubicBezTo>
                  <a:cubicBezTo>
                    <a:pt x="924" y="267"/>
                    <a:pt x="952" y="279"/>
                    <a:pt x="999" y="284"/>
                  </a:cubicBezTo>
                  <a:cubicBezTo>
                    <a:pt x="1025" y="291"/>
                    <a:pt x="1050" y="299"/>
                    <a:pt x="1076" y="307"/>
                  </a:cubicBezTo>
                  <a:cubicBezTo>
                    <a:pt x="1119" y="353"/>
                    <a:pt x="1059" y="294"/>
                    <a:pt x="1114" y="331"/>
                  </a:cubicBezTo>
                  <a:cubicBezTo>
                    <a:pt x="1168" y="367"/>
                    <a:pt x="1108" y="345"/>
                    <a:pt x="1160" y="361"/>
                  </a:cubicBezTo>
                  <a:cubicBezTo>
                    <a:pt x="1190" y="393"/>
                    <a:pt x="1249" y="400"/>
                    <a:pt x="1291" y="415"/>
                  </a:cubicBezTo>
                  <a:cubicBezTo>
                    <a:pt x="1354" y="407"/>
                    <a:pt x="1425" y="398"/>
                    <a:pt x="1483" y="369"/>
                  </a:cubicBezTo>
                  <a:cubicBezTo>
                    <a:pt x="1556" y="332"/>
                    <a:pt x="1432" y="380"/>
                    <a:pt x="1552" y="338"/>
                  </a:cubicBezTo>
                  <a:cubicBezTo>
                    <a:pt x="1578" y="329"/>
                    <a:pt x="1586" y="308"/>
                    <a:pt x="1613" y="300"/>
                  </a:cubicBezTo>
                  <a:cubicBezTo>
                    <a:pt x="1645" y="268"/>
                    <a:pt x="1666" y="230"/>
                    <a:pt x="1698" y="200"/>
                  </a:cubicBezTo>
                  <a:cubicBezTo>
                    <a:pt x="1706" y="174"/>
                    <a:pt x="1718" y="166"/>
                    <a:pt x="1736" y="146"/>
                  </a:cubicBezTo>
                  <a:cubicBezTo>
                    <a:pt x="1749" y="108"/>
                    <a:pt x="1768" y="67"/>
                    <a:pt x="1798" y="39"/>
                  </a:cubicBezTo>
                  <a:cubicBezTo>
                    <a:pt x="1800" y="31"/>
                    <a:pt x="1801" y="23"/>
                    <a:pt x="1805" y="16"/>
                  </a:cubicBezTo>
                  <a:cubicBezTo>
                    <a:pt x="1809" y="10"/>
                    <a:pt x="1821" y="0"/>
                    <a:pt x="1821" y="0"/>
                  </a:cubicBezTo>
                </a:path>
              </a:pathLst>
            </a:custGeom>
            <a:noFill/>
            <a:ln w="19050"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1" name="Freeform 33"/>
            <p:cNvSpPr>
              <a:spLocks/>
            </p:cNvSpPr>
            <p:nvPr/>
          </p:nvSpPr>
          <p:spPr bwMode="auto">
            <a:xfrm>
              <a:off x="3164" y="3556"/>
              <a:ext cx="2412" cy="684"/>
            </a:xfrm>
            <a:custGeom>
              <a:avLst/>
              <a:gdLst>
                <a:gd name="T0" fmla="*/ 0 w 2412"/>
                <a:gd name="T1" fmla="*/ 0 h 684"/>
                <a:gd name="T2" fmla="*/ 338 w 2412"/>
                <a:gd name="T3" fmla="*/ 23 h 684"/>
                <a:gd name="T4" fmla="*/ 461 w 2412"/>
                <a:gd name="T5" fmla="*/ 61 h 684"/>
                <a:gd name="T6" fmla="*/ 522 w 2412"/>
                <a:gd name="T7" fmla="*/ 92 h 684"/>
                <a:gd name="T8" fmla="*/ 592 w 2412"/>
                <a:gd name="T9" fmla="*/ 130 h 684"/>
                <a:gd name="T10" fmla="*/ 661 w 2412"/>
                <a:gd name="T11" fmla="*/ 161 h 684"/>
                <a:gd name="T12" fmla="*/ 737 w 2412"/>
                <a:gd name="T13" fmla="*/ 207 h 684"/>
                <a:gd name="T14" fmla="*/ 860 w 2412"/>
                <a:gd name="T15" fmla="*/ 276 h 684"/>
                <a:gd name="T16" fmla="*/ 1022 w 2412"/>
                <a:gd name="T17" fmla="*/ 345 h 684"/>
                <a:gd name="T18" fmla="*/ 1191 w 2412"/>
                <a:gd name="T19" fmla="*/ 399 h 684"/>
                <a:gd name="T20" fmla="*/ 1544 w 2412"/>
                <a:gd name="T21" fmla="*/ 484 h 684"/>
                <a:gd name="T22" fmla="*/ 1759 w 2412"/>
                <a:gd name="T23" fmla="*/ 530 h 684"/>
                <a:gd name="T24" fmla="*/ 1928 w 2412"/>
                <a:gd name="T25" fmla="*/ 591 h 684"/>
                <a:gd name="T26" fmla="*/ 2181 w 2412"/>
                <a:gd name="T27" fmla="*/ 668 h 684"/>
                <a:gd name="T28" fmla="*/ 2412 w 2412"/>
                <a:gd name="T29" fmla="*/ 683 h 6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12" h="684">
                  <a:moveTo>
                    <a:pt x="0" y="0"/>
                  </a:moveTo>
                  <a:cubicBezTo>
                    <a:pt x="114" y="5"/>
                    <a:pt x="225" y="8"/>
                    <a:pt x="338" y="23"/>
                  </a:cubicBezTo>
                  <a:cubicBezTo>
                    <a:pt x="379" y="37"/>
                    <a:pt x="420" y="48"/>
                    <a:pt x="461" y="61"/>
                  </a:cubicBezTo>
                  <a:cubicBezTo>
                    <a:pt x="481" y="82"/>
                    <a:pt x="498" y="78"/>
                    <a:pt x="522" y="92"/>
                  </a:cubicBezTo>
                  <a:cubicBezTo>
                    <a:pt x="596" y="134"/>
                    <a:pt x="541" y="115"/>
                    <a:pt x="592" y="130"/>
                  </a:cubicBezTo>
                  <a:cubicBezTo>
                    <a:pt x="615" y="146"/>
                    <a:pt x="635" y="152"/>
                    <a:pt x="661" y="161"/>
                  </a:cubicBezTo>
                  <a:cubicBezTo>
                    <a:pt x="687" y="187"/>
                    <a:pt x="706" y="189"/>
                    <a:pt x="737" y="207"/>
                  </a:cubicBezTo>
                  <a:cubicBezTo>
                    <a:pt x="778" y="231"/>
                    <a:pt x="814" y="262"/>
                    <a:pt x="860" y="276"/>
                  </a:cubicBezTo>
                  <a:cubicBezTo>
                    <a:pt x="901" y="317"/>
                    <a:pt x="967" y="328"/>
                    <a:pt x="1022" y="345"/>
                  </a:cubicBezTo>
                  <a:cubicBezTo>
                    <a:pt x="1071" y="379"/>
                    <a:pt x="1134" y="385"/>
                    <a:pt x="1191" y="399"/>
                  </a:cubicBezTo>
                  <a:cubicBezTo>
                    <a:pt x="1308" y="428"/>
                    <a:pt x="1425" y="466"/>
                    <a:pt x="1544" y="484"/>
                  </a:cubicBezTo>
                  <a:cubicBezTo>
                    <a:pt x="1615" y="506"/>
                    <a:pt x="1687" y="513"/>
                    <a:pt x="1759" y="530"/>
                  </a:cubicBezTo>
                  <a:cubicBezTo>
                    <a:pt x="1818" y="544"/>
                    <a:pt x="1870" y="573"/>
                    <a:pt x="1928" y="591"/>
                  </a:cubicBezTo>
                  <a:cubicBezTo>
                    <a:pt x="1970" y="636"/>
                    <a:pt x="2122" y="663"/>
                    <a:pt x="2181" y="668"/>
                  </a:cubicBezTo>
                  <a:cubicBezTo>
                    <a:pt x="2374" y="684"/>
                    <a:pt x="2322" y="683"/>
                    <a:pt x="2412" y="683"/>
                  </a:cubicBezTo>
                </a:path>
              </a:pathLst>
            </a:custGeom>
            <a:noFill/>
            <a:ln w="19050"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altLang="zh-CN" smtClean="0"/>
              <a:t>Exercise</a:t>
            </a:r>
          </a:p>
        </p:txBody>
      </p:sp>
      <p:sp>
        <p:nvSpPr>
          <p:cNvPr id="278531" name="Rectangle 3"/>
          <p:cNvSpPr>
            <a:spLocks noGrp="1" noChangeArrowheads="1"/>
          </p:cNvSpPr>
          <p:nvPr>
            <p:ph type="body" idx="1"/>
          </p:nvPr>
        </p:nvSpPr>
        <p:spPr/>
        <p:txBody>
          <a:bodyPr/>
          <a:lstStyle/>
          <a:p>
            <a:pPr eaLnBrk="1" hangingPunct="1">
              <a:defRPr/>
            </a:pPr>
            <a:r>
              <a:rPr lang="zh-CN" altLang="en-US" sz="2000" dirty="0" smtClean="0"/>
              <a:t>在一条街上，有</a:t>
            </a:r>
            <a:r>
              <a:rPr lang="en-US" altLang="zh-CN" sz="2000" dirty="0" smtClean="0"/>
              <a:t>5</a:t>
            </a:r>
            <a:r>
              <a:rPr lang="zh-CN" altLang="en-US" sz="2000" dirty="0" smtClean="0"/>
              <a:t>座房子，喷了</a:t>
            </a:r>
            <a:r>
              <a:rPr lang="en-US" altLang="zh-CN" sz="2000" dirty="0" smtClean="0"/>
              <a:t>5</a:t>
            </a:r>
            <a:r>
              <a:rPr lang="zh-CN" altLang="en-US" sz="2000" dirty="0" smtClean="0"/>
              <a:t>种颜色。每个房里住着不同国籍的人。每个人喝不同的饮料，抽不同品牌的香烟，养不同的宠物。 给定下列已知条件，问：谁养鱼？ </a:t>
            </a:r>
          </a:p>
          <a:p>
            <a:pPr lvl="1" eaLnBrk="1" hangingPunct="1">
              <a:defRPr/>
            </a:pPr>
            <a:r>
              <a:rPr lang="zh-CN" altLang="en-US" sz="1800" dirty="0" smtClean="0"/>
              <a:t>英国人住红色房子 </a:t>
            </a:r>
          </a:p>
          <a:p>
            <a:pPr lvl="1" eaLnBrk="1" hangingPunct="1">
              <a:defRPr/>
            </a:pPr>
            <a:r>
              <a:rPr lang="zh-CN" altLang="en-US" sz="1800" dirty="0" smtClean="0"/>
              <a:t>瑞典人养狗 </a:t>
            </a:r>
          </a:p>
          <a:p>
            <a:pPr lvl="1" eaLnBrk="1" hangingPunct="1">
              <a:defRPr/>
            </a:pPr>
            <a:r>
              <a:rPr lang="zh-CN" altLang="en-US" sz="1800" dirty="0" smtClean="0"/>
              <a:t>丹麦人喝茶 </a:t>
            </a:r>
          </a:p>
          <a:p>
            <a:pPr lvl="1" eaLnBrk="1" hangingPunct="1">
              <a:defRPr/>
            </a:pPr>
            <a:r>
              <a:rPr lang="zh-CN" altLang="en-US" sz="1800" dirty="0" smtClean="0"/>
              <a:t>绿色房子挨在白色房子左面 </a:t>
            </a:r>
          </a:p>
          <a:p>
            <a:pPr lvl="1" eaLnBrk="1" hangingPunct="1">
              <a:defRPr/>
            </a:pPr>
            <a:r>
              <a:rPr lang="zh-CN" altLang="en-US" sz="1800" dirty="0" smtClean="0"/>
              <a:t>绿色房子主人喝咖啡 </a:t>
            </a:r>
          </a:p>
          <a:p>
            <a:pPr lvl="1" eaLnBrk="1" hangingPunct="1">
              <a:defRPr/>
            </a:pPr>
            <a:r>
              <a:rPr lang="zh-CN" altLang="en-US" sz="1800" dirty="0" smtClean="0"/>
              <a:t>抽</a:t>
            </a:r>
            <a:r>
              <a:rPr lang="en-US" altLang="zh-CN" sz="1800" dirty="0" err="1" smtClean="0"/>
              <a:t>PallMall</a:t>
            </a:r>
            <a:r>
              <a:rPr lang="zh-CN" altLang="en-US" sz="1800" dirty="0" smtClean="0"/>
              <a:t>香烟的人养鸟 </a:t>
            </a:r>
          </a:p>
          <a:p>
            <a:pPr lvl="1" eaLnBrk="1" hangingPunct="1">
              <a:defRPr/>
            </a:pPr>
            <a:r>
              <a:rPr lang="zh-CN" altLang="en-US" sz="1800" dirty="0" smtClean="0"/>
              <a:t>黄色房子主人抽</a:t>
            </a:r>
            <a:r>
              <a:rPr lang="en-US" altLang="zh-CN" sz="1800" dirty="0" smtClean="0"/>
              <a:t>Dunhill</a:t>
            </a:r>
            <a:r>
              <a:rPr lang="zh-CN" altLang="en-US" sz="1800" dirty="0" smtClean="0"/>
              <a:t>香烟 </a:t>
            </a:r>
          </a:p>
          <a:p>
            <a:pPr lvl="1" eaLnBrk="1" hangingPunct="1">
              <a:defRPr/>
            </a:pPr>
            <a:r>
              <a:rPr lang="zh-CN" altLang="en-US" sz="1800" dirty="0" smtClean="0"/>
              <a:t>住在中间房子的人喝牛奶</a:t>
            </a:r>
            <a:endParaRPr lang="zh-CN" altLang="en-US" sz="2000" dirty="0" smtClean="0"/>
          </a:p>
        </p:txBody>
      </p:sp>
      <p:sp>
        <p:nvSpPr>
          <p:cNvPr id="278533" name="Rectangle 5"/>
          <p:cNvSpPr>
            <a:spLocks noChangeArrowheads="1"/>
          </p:cNvSpPr>
          <p:nvPr/>
        </p:nvSpPr>
        <p:spPr bwMode="auto">
          <a:xfrm>
            <a:off x="4038600" y="2438400"/>
            <a:ext cx="4724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defRPr/>
            </a:pPr>
            <a:r>
              <a:rPr lang="zh-CN" altLang="en-US" sz="1800" b="1">
                <a:solidFill>
                  <a:schemeClr val="accent2"/>
                </a:solidFill>
                <a:effectLst>
                  <a:outerShdw blurRad="38100" dist="38100" dir="2700000" algn="tl">
                    <a:srgbClr val="C0C0C0"/>
                  </a:outerShdw>
                </a:effectLst>
                <a:ea typeface="仿宋_GB2312" pitchFamily="49" charset="-122"/>
              </a:rPr>
              <a:t>挪威人住第一间房 </a:t>
            </a:r>
          </a:p>
          <a:p>
            <a:pPr marL="742950" lvl="1" indent="-285750">
              <a:spcBef>
                <a:spcPct val="20000"/>
              </a:spcBef>
              <a:buFontTx/>
              <a:buChar char="–"/>
              <a:defRPr/>
            </a:pPr>
            <a:r>
              <a:rPr lang="zh-CN" altLang="en-US" sz="1800" b="1">
                <a:solidFill>
                  <a:schemeClr val="accent2"/>
                </a:solidFill>
                <a:effectLst>
                  <a:outerShdw blurRad="38100" dist="38100" dir="2700000" algn="tl">
                    <a:srgbClr val="C0C0C0"/>
                  </a:outerShdw>
                </a:effectLst>
                <a:ea typeface="仿宋_GB2312" pitchFamily="49" charset="-122"/>
              </a:rPr>
              <a:t>抽</a:t>
            </a:r>
            <a:r>
              <a:rPr lang="en-US" altLang="zh-CN" sz="1800" b="1">
                <a:solidFill>
                  <a:schemeClr val="accent2"/>
                </a:solidFill>
                <a:effectLst>
                  <a:outerShdw blurRad="38100" dist="38100" dir="2700000" algn="tl">
                    <a:srgbClr val="C0C0C0"/>
                  </a:outerShdw>
                </a:effectLst>
                <a:ea typeface="仿宋_GB2312" pitchFamily="49" charset="-122"/>
              </a:rPr>
              <a:t>Blends</a:t>
            </a:r>
            <a:r>
              <a:rPr lang="zh-CN" altLang="en-US" sz="1800" b="1">
                <a:solidFill>
                  <a:schemeClr val="accent2"/>
                </a:solidFill>
                <a:effectLst>
                  <a:outerShdw blurRad="38100" dist="38100" dir="2700000" algn="tl">
                    <a:srgbClr val="C0C0C0"/>
                  </a:outerShdw>
                </a:effectLst>
                <a:ea typeface="仿宋_GB2312" pitchFamily="49" charset="-122"/>
              </a:rPr>
              <a:t>香烟的人住在养猫的人隔壁 </a:t>
            </a:r>
          </a:p>
          <a:p>
            <a:pPr marL="742950" lvl="1" indent="-285750">
              <a:spcBef>
                <a:spcPct val="20000"/>
              </a:spcBef>
              <a:buFontTx/>
              <a:buChar char="–"/>
              <a:defRPr/>
            </a:pPr>
            <a:r>
              <a:rPr lang="zh-CN" altLang="en-US" sz="1800" b="1">
                <a:solidFill>
                  <a:schemeClr val="accent2"/>
                </a:solidFill>
                <a:effectLst>
                  <a:outerShdw blurRad="38100" dist="38100" dir="2700000" algn="tl">
                    <a:srgbClr val="C0C0C0"/>
                  </a:outerShdw>
                </a:effectLst>
                <a:ea typeface="仿宋_GB2312" pitchFamily="49" charset="-122"/>
              </a:rPr>
              <a:t>养马的人住抽</a:t>
            </a:r>
            <a:r>
              <a:rPr lang="en-US" altLang="zh-CN" sz="1800" b="1">
                <a:solidFill>
                  <a:schemeClr val="accent2"/>
                </a:solidFill>
                <a:effectLst>
                  <a:outerShdw blurRad="38100" dist="38100" dir="2700000" algn="tl">
                    <a:srgbClr val="C0C0C0"/>
                  </a:outerShdw>
                </a:effectLst>
                <a:ea typeface="仿宋_GB2312" pitchFamily="49" charset="-122"/>
              </a:rPr>
              <a:t>Dunhill</a:t>
            </a:r>
            <a:r>
              <a:rPr lang="zh-CN" altLang="en-US" sz="1800" b="1">
                <a:solidFill>
                  <a:schemeClr val="accent2"/>
                </a:solidFill>
                <a:effectLst>
                  <a:outerShdw blurRad="38100" dist="38100" dir="2700000" algn="tl">
                    <a:srgbClr val="C0C0C0"/>
                  </a:outerShdw>
                </a:effectLst>
                <a:ea typeface="仿宋_GB2312" pitchFamily="49" charset="-122"/>
              </a:rPr>
              <a:t>香烟的人隔壁 </a:t>
            </a:r>
          </a:p>
          <a:p>
            <a:pPr marL="742950" lvl="1" indent="-285750">
              <a:spcBef>
                <a:spcPct val="20000"/>
              </a:spcBef>
              <a:buFontTx/>
              <a:buChar char="–"/>
              <a:defRPr/>
            </a:pPr>
            <a:r>
              <a:rPr lang="zh-CN" altLang="en-US" sz="1800" b="1">
                <a:solidFill>
                  <a:schemeClr val="accent2"/>
                </a:solidFill>
                <a:effectLst>
                  <a:outerShdw blurRad="38100" dist="38100" dir="2700000" algn="tl">
                    <a:srgbClr val="C0C0C0"/>
                  </a:outerShdw>
                </a:effectLst>
                <a:ea typeface="仿宋_GB2312" pitchFamily="49" charset="-122"/>
              </a:rPr>
              <a:t>抽</a:t>
            </a:r>
            <a:r>
              <a:rPr lang="en-US" altLang="zh-CN" sz="1800" b="1">
                <a:solidFill>
                  <a:schemeClr val="accent2"/>
                </a:solidFill>
                <a:effectLst>
                  <a:outerShdw blurRad="38100" dist="38100" dir="2700000" algn="tl">
                    <a:srgbClr val="C0C0C0"/>
                  </a:outerShdw>
                </a:effectLst>
                <a:ea typeface="仿宋_GB2312" pitchFamily="49" charset="-122"/>
              </a:rPr>
              <a:t>BlueMaster</a:t>
            </a:r>
            <a:r>
              <a:rPr lang="zh-CN" altLang="en-US" sz="1800" b="1">
                <a:solidFill>
                  <a:schemeClr val="accent2"/>
                </a:solidFill>
                <a:effectLst>
                  <a:outerShdw blurRad="38100" dist="38100" dir="2700000" algn="tl">
                    <a:srgbClr val="C0C0C0"/>
                  </a:outerShdw>
                </a:effectLst>
                <a:ea typeface="仿宋_GB2312" pitchFamily="49" charset="-122"/>
              </a:rPr>
              <a:t>的人喝啤酒 </a:t>
            </a:r>
          </a:p>
          <a:p>
            <a:pPr marL="742950" lvl="1" indent="-285750">
              <a:spcBef>
                <a:spcPct val="20000"/>
              </a:spcBef>
              <a:buFontTx/>
              <a:buChar char="–"/>
              <a:defRPr/>
            </a:pPr>
            <a:r>
              <a:rPr lang="zh-CN" altLang="en-US" sz="1800" b="1">
                <a:solidFill>
                  <a:schemeClr val="accent2"/>
                </a:solidFill>
                <a:effectLst>
                  <a:outerShdw blurRad="38100" dist="38100" dir="2700000" algn="tl">
                    <a:srgbClr val="C0C0C0"/>
                  </a:outerShdw>
                </a:effectLst>
                <a:ea typeface="仿宋_GB2312" pitchFamily="49" charset="-122"/>
              </a:rPr>
              <a:t>德国人抽</a:t>
            </a:r>
            <a:r>
              <a:rPr lang="en-US" altLang="zh-CN" sz="1800" b="1">
                <a:solidFill>
                  <a:schemeClr val="accent2"/>
                </a:solidFill>
                <a:effectLst>
                  <a:outerShdw blurRad="38100" dist="38100" dir="2700000" algn="tl">
                    <a:srgbClr val="C0C0C0"/>
                  </a:outerShdw>
                </a:effectLst>
                <a:ea typeface="仿宋_GB2312" pitchFamily="49" charset="-122"/>
              </a:rPr>
              <a:t>Prince</a:t>
            </a:r>
            <a:r>
              <a:rPr lang="zh-CN" altLang="en-US" sz="1800" b="1">
                <a:solidFill>
                  <a:schemeClr val="accent2"/>
                </a:solidFill>
                <a:effectLst>
                  <a:outerShdw blurRad="38100" dist="38100" dir="2700000" algn="tl">
                    <a:srgbClr val="C0C0C0"/>
                  </a:outerShdw>
                </a:effectLst>
                <a:ea typeface="仿宋_GB2312" pitchFamily="49" charset="-122"/>
              </a:rPr>
              <a:t>香烟 </a:t>
            </a:r>
          </a:p>
          <a:p>
            <a:pPr marL="742950" lvl="1" indent="-285750">
              <a:spcBef>
                <a:spcPct val="20000"/>
              </a:spcBef>
              <a:buFontTx/>
              <a:buChar char="–"/>
              <a:defRPr/>
            </a:pPr>
            <a:r>
              <a:rPr lang="zh-CN" altLang="en-US" sz="1800" b="1">
                <a:solidFill>
                  <a:schemeClr val="accent2"/>
                </a:solidFill>
                <a:effectLst>
                  <a:outerShdw blurRad="38100" dist="38100" dir="2700000" algn="tl">
                    <a:srgbClr val="C0C0C0"/>
                  </a:outerShdw>
                </a:effectLst>
                <a:ea typeface="仿宋_GB2312" pitchFamily="49" charset="-122"/>
              </a:rPr>
              <a:t>挪威人住蓝色房子隔壁 </a:t>
            </a:r>
          </a:p>
          <a:p>
            <a:pPr marL="742950" lvl="1" indent="-285750">
              <a:spcBef>
                <a:spcPct val="20000"/>
              </a:spcBef>
              <a:buFontTx/>
              <a:buChar char="–"/>
              <a:defRPr/>
            </a:pPr>
            <a:r>
              <a:rPr lang="zh-CN" altLang="en-US" sz="1800" b="1">
                <a:solidFill>
                  <a:schemeClr val="accent2"/>
                </a:solidFill>
                <a:effectLst>
                  <a:outerShdw blurRad="38100" dist="38100" dir="2700000" algn="tl">
                    <a:srgbClr val="C0C0C0"/>
                  </a:outerShdw>
                </a:effectLst>
                <a:ea typeface="仿宋_GB2312" pitchFamily="49" charset="-122"/>
              </a:rPr>
              <a:t>抽</a:t>
            </a:r>
            <a:r>
              <a:rPr lang="en-US" altLang="zh-CN" sz="1800" b="1">
                <a:solidFill>
                  <a:schemeClr val="accent2"/>
                </a:solidFill>
                <a:effectLst>
                  <a:outerShdw blurRad="38100" dist="38100" dir="2700000" algn="tl">
                    <a:srgbClr val="C0C0C0"/>
                  </a:outerShdw>
                </a:effectLst>
                <a:ea typeface="仿宋_GB2312" pitchFamily="49" charset="-122"/>
              </a:rPr>
              <a:t>Blends</a:t>
            </a:r>
            <a:r>
              <a:rPr lang="zh-CN" altLang="en-US" sz="1800" b="1">
                <a:solidFill>
                  <a:schemeClr val="accent2"/>
                </a:solidFill>
                <a:effectLst>
                  <a:outerShdw blurRad="38100" dist="38100" dir="2700000" algn="tl">
                    <a:srgbClr val="C0C0C0"/>
                  </a:outerShdw>
                </a:effectLst>
                <a:ea typeface="仿宋_GB2312" pitchFamily="49" charset="-122"/>
              </a:rPr>
              <a:t>香烟的人有一个喝水的邻居</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defRPr/>
            </a:pPr>
            <a:r>
              <a:rPr lang="en-US" altLang="zh-CN" smtClean="0"/>
              <a:t>Answer</a:t>
            </a:r>
          </a:p>
        </p:txBody>
      </p:sp>
      <p:grpSp>
        <p:nvGrpSpPr>
          <p:cNvPr id="22531" name="Group 96"/>
          <p:cNvGrpSpPr>
            <a:grpSpLocks/>
          </p:cNvGrpSpPr>
          <p:nvPr/>
        </p:nvGrpSpPr>
        <p:grpSpPr bwMode="auto">
          <a:xfrm>
            <a:off x="457200" y="1900238"/>
            <a:ext cx="8153400" cy="3057525"/>
            <a:chOff x="-3" y="-3"/>
            <a:chExt cx="2738" cy="1926"/>
          </a:xfrm>
        </p:grpSpPr>
        <p:grpSp>
          <p:nvGrpSpPr>
            <p:cNvPr id="22532" name="Group 94"/>
            <p:cNvGrpSpPr>
              <a:grpSpLocks/>
            </p:cNvGrpSpPr>
            <p:nvPr/>
          </p:nvGrpSpPr>
          <p:grpSpPr bwMode="auto">
            <a:xfrm>
              <a:off x="0" y="0"/>
              <a:ext cx="2732" cy="1920"/>
              <a:chOff x="0" y="0"/>
              <a:chExt cx="2732" cy="1920"/>
            </a:xfrm>
          </p:grpSpPr>
          <p:grpSp>
            <p:nvGrpSpPr>
              <p:cNvPr id="22534" name="Group 35"/>
              <p:cNvGrpSpPr>
                <a:grpSpLocks/>
              </p:cNvGrpSpPr>
              <p:nvPr/>
            </p:nvGrpSpPr>
            <p:grpSpPr bwMode="auto">
              <a:xfrm>
                <a:off x="0" y="0"/>
                <a:ext cx="362" cy="384"/>
                <a:chOff x="0" y="0"/>
                <a:chExt cx="362" cy="384"/>
              </a:xfrm>
            </p:grpSpPr>
            <p:sp>
              <p:nvSpPr>
                <p:cNvPr id="279556" name="Rectangle 4"/>
                <p:cNvSpPr>
                  <a:spLocks noChangeArrowheads="1"/>
                </p:cNvSpPr>
                <p:nvPr/>
              </p:nvSpPr>
              <p:spPr bwMode="auto">
                <a:xfrm>
                  <a:off x="43" y="0"/>
                  <a:ext cx="2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国家</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23" name="Rectangle 34"/>
                <p:cNvSpPr>
                  <a:spLocks noChangeArrowheads="1"/>
                </p:cNvSpPr>
                <p:nvPr/>
              </p:nvSpPr>
              <p:spPr bwMode="auto">
                <a:xfrm>
                  <a:off x="0" y="0"/>
                  <a:ext cx="3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5" name="Group 37"/>
              <p:cNvGrpSpPr>
                <a:grpSpLocks/>
              </p:cNvGrpSpPr>
              <p:nvPr/>
            </p:nvGrpSpPr>
            <p:grpSpPr bwMode="auto">
              <a:xfrm>
                <a:off x="362" y="0"/>
                <a:ext cx="446" cy="384"/>
                <a:chOff x="362" y="0"/>
                <a:chExt cx="446" cy="384"/>
              </a:xfrm>
            </p:grpSpPr>
            <p:sp>
              <p:nvSpPr>
                <p:cNvPr id="279557" name="Rectangle 5"/>
                <p:cNvSpPr>
                  <a:spLocks noChangeArrowheads="1"/>
                </p:cNvSpPr>
                <p:nvPr/>
              </p:nvSpPr>
              <p:spPr bwMode="auto">
                <a:xfrm>
                  <a:off x="405" y="0"/>
                  <a:ext cx="35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挪威</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21" name="Rectangle 36"/>
                <p:cNvSpPr>
                  <a:spLocks noChangeArrowheads="1"/>
                </p:cNvSpPr>
                <p:nvPr/>
              </p:nvSpPr>
              <p:spPr bwMode="auto">
                <a:xfrm>
                  <a:off x="362" y="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6" name="Group 39"/>
              <p:cNvGrpSpPr>
                <a:grpSpLocks/>
              </p:cNvGrpSpPr>
              <p:nvPr/>
            </p:nvGrpSpPr>
            <p:grpSpPr bwMode="auto">
              <a:xfrm>
                <a:off x="808" y="0"/>
                <a:ext cx="424" cy="384"/>
                <a:chOff x="808" y="0"/>
                <a:chExt cx="424" cy="384"/>
              </a:xfrm>
            </p:grpSpPr>
            <p:sp>
              <p:nvSpPr>
                <p:cNvPr id="279558" name="Rectangle 6"/>
                <p:cNvSpPr>
                  <a:spLocks noChangeArrowheads="1"/>
                </p:cNvSpPr>
                <p:nvPr/>
              </p:nvSpPr>
              <p:spPr bwMode="auto">
                <a:xfrm>
                  <a:off x="851" y="0"/>
                  <a:ext cx="3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丹麦</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19" name="Rectangle 38"/>
                <p:cNvSpPr>
                  <a:spLocks noChangeArrowheads="1"/>
                </p:cNvSpPr>
                <p:nvPr/>
              </p:nvSpPr>
              <p:spPr bwMode="auto">
                <a:xfrm>
                  <a:off x="808" y="0"/>
                  <a:ext cx="42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7" name="Group 41"/>
              <p:cNvGrpSpPr>
                <a:grpSpLocks/>
              </p:cNvGrpSpPr>
              <p:nvPr/>
            </p:nvGrpSpPr>
            <p:grpSpPr bwMode="auto">
              <a:xfrm>
                <a:off x="1232" y="0"/>
                <a:ext cx="497" cy="384"/>
                <a:chOff x="1232" y="0"/>
                <a:chExt cx="497" cy="384"/>
              </a:xfrm>
            </p:grpSpPr>
            <p:sp>
              <p:nvSpPr>
                <p:cNvPr id="279559" name="Rectangle 7"/>
                <p:cNvSpPr>
                  <a:spLocks noChangeArrowheads="1"/>
                </p:cNvSpPr>
                <p:nvPr/>
              </p:nvSpPr>
              <p:spPr bwMode="auto">
                <a:xfrm>
                  <a:off x="1275" y="0"/>
                  <a:ext cx="4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英国</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17" name="Rectangle 40"/>
                <p:cNvSpPr>
                  <a:spLocks noChangeArrowheads="1"/>
                </p:cNvSpPr>
                <p:nvPr/>
              </p:nvSpPr>
              <p:spPr bwMode="auto">
                <a:xfrm>
                  <a:off x="1232" y="0"/>
                  <a:ext cx="4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8" name="Group 43"/>
              <p:cNvGrpSpPr>
                <a:grpSpLocks/>
              </p:cNvGrpSpPr>
              <p:nvPr/>
            </p:nvGrpSpPr>
            <p:grpSpPr bwMode="auto">
              <a:xfrm>
                <a:off x="1729" y="0"/>
                <a:ext cx="407" cy="384"/>
                <a:chOff x="1729" y="0"/>
                <a:chExt cx="407" cy="384"/>
              </a:xfrm>
            </p:grpSpPr>
            <p:sp>
              <p:nvSpPr>
                <p:cNvPr id="279560" name="Rectangle 8"/>
                <p:cNvSpPr>
                  <a:spLocks noChangeArrowheads="1"/>
                </p:cNvSpPr>
                <p:nvPr/>
              </p:nvSpPr>
              <p:spPr bwMode="auto">
                <a:xfrm>
                  <a:off x="1772" y="0"/>
                  <a:ext cx="3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rgbClr val="FF0000"/>
                      </a:solidFill>
                      <a:effectLst>
                        <a:outerShdw blurRad="38100" dist="38100" dir="2700000" algn="tl">
                          <a:srgbClr val="C0C0C0"/>
                        </a:outerShdw>
                      </a:effectLst>
                    </a:rPr>
                    <a:t>德国</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15" name="Rectangle 42"/>
                <p:cNvSpPr>
                  <a:spLocks noChangeArrowheads="1"/>
                </p:cNvSpPr>
                <p:nvPr/>
              </p:nvSpPr>
              <p:spPr bwMode="auto">
                <a:xfrm>
                  <a:off x="1729" y="0"/>
                  <a:ext cx="40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9" name="Group 45"/>
              <p:cNvGrpSpPr>
                <a:grpSpLocks/>
              </p:cNvGrpSpPr>
              <p:nvPr/>
            </p:nvGrpSpPr>
            <p:grpSpPr bwMode="auto">
              <a:xfrm>
                <a:off x="2136" y="0"/>
                <a:ext cx="596" cy="384"/>
                <a:chOff x="2136" y="0"/>
                <a:chExt cx="596" cy="384"/>
              </a:xfrm>
            </p:grpSpPr>
            <p:sp>
              <p:nvSpPr>
                <p:cNvPr id="279561" name="Rectangle 9"/>
                <p:cNvSpPr>
                  <a:spLocks noChangeArrowheads="1"/>
                </p:cNvSpPr>
                <p:nvPr/>
              </p:nvSpPr>
              <p:spPr bwMode="auto">
                <a:xfrm>
                  <a:off x="2179" y="0"/>
                  <a:ext cx="5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瑞典</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13" name="Rectangle 44"/>
                <p:cNvSpPr>
                  <a:spLocks noChangeArrowheads="1"/>
                </p:cNvSpPr>
                <p:nvPr/>
              </p:nvSpPr>
              <p:spPr bwMode="auto">
                <a:xfrm>
                  <a:off x="2136" y="0"/>
                  <a:ext cx="5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0" name="Group 47"/>
              <p:cNvGrpSpPr>
                <a:grpSpLocks/>
              </p:cNvGrpSpPr>
              <p:nvPr/>
            </p:nvGrpSpPr>
            <p:grpSpPr bwMode="auto">
              <a:xfrm>
                <a:off x="0" y="384"/>
                <a:ext cx="362" cy="384"/>
                <a:chOff x="0" y="384"/>
                <a:chExt cx="362" cy="384"/>
              </a:xfrm>
            </p:grpSpPr>
            <p:sp>
              <p:nvSpPr>
                <p:cNvPr id="279562" name="Rectangle 10"/>
                <p:cNvSpPr>
                  <a:spLocks noChangeArrowheads="1"/>
                </p:cNvSpPr>
                <p:nvPr/>
              </p:nvSpPr>
              <p:spPr bwMode="auto">
                <a:xfrm>
                  <a:off x="43" y="384"/>
                  <a:ext cx="2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颜色</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11" name="Rectangle 46"/>
                <p:cNvSpPr>
                  <a:spLocks noChangeArrowheads="1"/>
                </p:cNvSpPr>
                <p:nvPr/>
              </p:nvSpPr>
              <p:spPr bwMode="auto">
                <a:xfrm>
                  <a:off x="0" y="384"/>
                  <a:ext cx="3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1" name="Group 49"/>
              <p:cNvGrpSpPr>
                <a:grpSpLocks/>
              </p:cNvGrpSpPr>
              <p:nvPr/>
            </p:nvGrpSpPr>
            <p:grpSpPr bwMode="auto">
              <a:xfrm>
                <a:off x="362" y="384"/>
                <a:ext cx="446" cy="384"/>
                <a:chOff x="362" y="384"/>
                <a:chExt cx="446" cy="384"/>
              </a:xfrm>
            </p:grpSpPr>
            <p:sp>
              <p:nvSpPr>
                <p:cNvPr id="279563" name="Rectangle 11"/>
                <p:cNvSpPr>
                  <a:spLocks noChangeArrowheads="1"/>
                </p:cNvSpPr>
                <p:nvPr/>
              </p:nvSpPr>
              <p:spPr bwMode="auto">
                <a:xfrm>
                  <a:off x="405" y="384"/>
                  <a:ext cx="35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黄</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09" name="Rectangle 48"/>
                <p:cNvSpPr>
                  <a:spLocks noChangeArrowheads="1"/>
                </p:cNvSpPr>
                <p:nvPr/>
              </p:nvSpPr>
              <p:spPr bwMode="auto">
                <a:xfrm>
                  <a:off x="362"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2" name="Group 51"/>
              <p:cNvGrpSpPr>
                <a:grpSpLocks/>
              </p:cNvGrpSpPr>
              <p:nvPr/>
            </p:nvGrpSpPr>
            <p:grpSpPr bwMode="auto">
              <a:xfrm>
                <a:off x="808" y="384"/>
                <a:ext cx="424" cy="384"/>
                <a:chOff x="808" y="384"/>
                <a:chExt cx="424" cy="384"/>
              </a:xfrm>
            </p:grpSpPr>
            <p:sp>
              <p:nvSpPr>
                <p:cNvPr id="279564" name="Rectangle 12"/>
                <p:cNvSpPr>
                  <a:spLocks noChangeArrowheads="1"/>
                </p:cNvSpPr>
                <p:nvPr/>
              </p:nvSpPr>
              <p:spPr bwMode="auto">
                <a:xfrm>
                  <a:off x="851" y="384"/>
                  <a:ext cx="3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蓝</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07" name="Rectangle 50"/>
                <p:cNvSpPr>
                  <a:spLocks noChangeArrowheads="1"/>
                </p:cNvSpPr>
                <p:nvPr/>
              </p:nvSpPr>
              <p:spPr bwMode="auto">
                <a:xfrm>
                  <a:off x="808" y="384"/>
                  <a:ext cx="42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3" name="Group 53"/>
              <p:cNvGrpSpPr>
                <a:grpSpLocks/>
              </p:cNvGrpSpPr>
              <p:nvPr/>
            </p:nvGrpSpPr>
            <p:grpSpPr bwMode="auto">
              <a:xfrm>
                <a:off x="1232" y="384"/>
                <a:ext cx="497" cy="384"/>
                <a:chOff x="1232" y="384"/>
                <a:chExt cx="497" cy="384"/>
              </a:xfrm>
            </p:grpSpPr>
            <p:sp>
              <p:nvSpPr>
                <p:cNvPr id="279565" name="Rectangle 13"/>
                <p:cNvSpPr>
                  <a:spLocks noChangeArrowheads="1"/>
                </p:cNvSpPr>
                <p:nvPr/>
              </p:nvSpPr>
              <p:spPr bwMode="auto">
                <a:xfrm>
                  <a:off x="1275" y="384"/>
                  <a:ext cx="4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红</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05" name="Rectangle 52"/>
                <p:cNvSpPr>
                  <a:spLocks noChangeArrowheads="1"/>
                </p:cNvSpPr>
                <p:nvPr/>
              </p:nvSpPr>
              <p:spPr bwMode="auto">
                <a:xfrm>
                  <a:off x="1232" y="384"/>
                  <a:ext cx="4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4" name="Group 55"/>
              <p:cNvGrpSpPr>
                <a:grpSpLocks/>
              </p:cNvGrpSpPr>
              <p:nvPr/>
            </p:nvGrpSpPr>
            <p:grpSpPr bwMode="auto">
              <a:xfrm>
                <a:off x="1729" y="384"/>
                <a:ext cx="407" cy="384"/>
                <a:chOff x="1729" y="384"/>
                <a:chExt cx="407" cy="384"/>
              </a:xfrm>
            </p:grpSpPr>
            <p:sp>
              <p:nvSpPr>
                <p:cNvPr id="279566" name="Rectangle 14"/>
                <p:cNvSpPr>
                  <a:spLocks noChangeArrowheads="1"/>
                </p:cNvSpPr>
                <p:nvPr/>
              </p:nvSpPr>
              <p:spPr bwMode="auto">
                <a:xfrm>
                  <a:off x="1772" y="384"/>
                  <a:ext cx="3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绿</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03" name="Rectangle 54"/>
                <p:cNvSpPr>
                  <a:spLocks noChangeArrowheads="1"/>
                </p:cNvSpPr>
                <p:nvPr/>
              </p:nvSpPr>
              <p:spPr bwMode="auto">
                <a:xfrm>
                  <a:off x="1729" y="384"/>
                  <a:ext cx="40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5" name="Group 57"/>
              <p:cNvGrpSpPr>
                <a:grpSpLocks/>
              </p:cNvGrpSpPr>
              <p:nvPr/>
            </p:nvGrpSpPr>
            <p:grpSpPr bwMode="auto">
              <a:xfrm>
                <a:off x="2136" y="384"/>
                <a:ext cx="596" cy="384"/>
                <a:chOff x="2136" y="384"/>
                <a:chExt cx="596" cy="384"/>
              </a:xfrm>
            </p:grpSpPr>
            <p:sp>
              <p:nvSpPr>
                <p:cNvPr id="279567" name="Rectangle 15"/>
                <p:cNvSpPr>
                  <a:spLocks noChangeArrowheads="1"/>
                </p:cNvSpPr>
                <p:nvPr/>
              </p:nvSpPr>
              <p:spPr bwMode="auto">
                <a:xfrm>
                  <a:off x="2179" y="384"/>
                  <a:ext cx="5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白</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601" name="Rectangle 56"/>
                <p:cNvSpPr>
                  <a:spLocks noChangeArrowheads="1"/>
                </p:cNvSpPr>
                <p:nvPr/>
              </p:nvSpPr>
              <p:spPr bwMode="auto">
                <a:xfrm>
                  <a:off x="2136" y="384"/>
                  <a:ext cx="5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6" name="Group 59"/>
              <p:cNvGrpSpPr>
                <a:grpSpLocks/>
              </p:cNvGrpSpPr>
              <p:nvPr/>
            </p:nvGrpSpPr>
            <p:grpSpPr bwMode="auto">
              <a:xfrm>
                <a:off x="0" y="768"/>
                <a:ext cx="362" cy="384"/>
                <a:chOff x="0" y="768"/>
                <a:chExt cx="362" cy="384"/>
              </a:xfrm>
            </p:grpSpPr>
            <p:sp>
              <p:nvSpPr>
                <p:cNvPr id="279568" name="Rectangle 16"/>
                <p:cNvSpPr>
                  <a:spLocks noChangeArrowheads="1"/>
                </p:cNvSpPr>
                <p:nvPr/>
              </p:nvSpPr>
              <p:spPr bwMode="auto">
                <a:xfrm>
                  <a:off x="43" y="768"/>
                  <a:ext cx="2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饮料</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99" name="Rectangle 58"/>
                <p:cNvSpPr>
                  <a:spLocks noChangeArrowheads="1"/>
                </p:cNvSpPr>
                <p:nvPr/>
              </p:nvSpPr>
              <p:spPr bwMode="auto">
                <a:xfrm>
                  <a:off x="0" y="768"/>
                  <a:ext cx="3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7" name="Group 61"/>
              <p:cNvGrpSpPr>
                <a:grpSpLocks/>
              </p:cNvGrpSpPr>
              <p:nvPr/>
            </p:nvGrpSpPr>
            <p:grpSpPr bwMode="auto">
              <a:xfrm>
                <a:off x="362" y="768"/>
                <a:ext cx="446" cy="384"/>
                <a:chOff x="362" y="768"/>
                <a:chExt cx="446" cy="384"/>
              </a:xfrm>
            </p:grpSpPr>
            <p:sp>
              <p:nvSpPr>
                <p:cNvPr id="279569" name="Rectangle 17"/>
                <p:cNvSpPr>
                  <a:spLocks noChangeArrowheads="1"/>
                </p:cNvSpPr>
                <p:nvPr/>
              </p:nvSpPr>
              <p:spPr bwMode="auto">
                <a:xfrm>
                  <a:off x="405" y="768"/>
                  <a:ext cx="35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水</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97" name="Rectangle 60"/>
                <p:cNvSpPr>
                  <a:spLocks noChangeArrowheads="1"/>
                </p:cNvSpPr>
                <p:nvPr/>
              </p:nvSpPr>
              <p:spPr bwMode="auto">
                <a:xfrm>
                  <a:off x="362"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8" name="Group 63"/>
              <p:cNvGrpSpPr>
                <a:grpSpLocks/>
              </p:cNvGrpSpPr>
              <p:nvPr/>
            </p:nvGrpSpPr>
            <p:grpSpPr bwMode="auto">
              <a:xfrm>
                <a:off x="808" y="768"/>
                <a:ext cx="424" cy="384"/>
                <a:chOff x="808" y="768"/>
                <a:chExt cx="424" cy="384"/>
              </a:xfrm>
            </p:grpSpPr>
            <p:sp>
              <p:nvSpPr>
                <p:cNvPr id="279570" name="Rectangle 18"/>
                <p:cNvSpPr>
                  <a:spLocks noChangeArrowheads="1"/>
                </p:cNvSpPr>
                <p:nvPr/>
              </p:nvSpPr>
              <p:spPr bwMode="auto">
                <a:xfrm>
                  <a:off x="851" y="768"/>
                  <a:ext cx="3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茶</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95" name="Rectangle 62"/>
                <p:cNvSpPr>
                  <a:spLocks noChangeArrowheads="1"/>
                </p:cNvSpPr>
                <p:nvPr/>
              </p:nvSpPr>
              <p:spPr bwMode="auto">
                <a:xfrm>
                  <a:off x="808" y="768"/>
                  <a:ext cx="42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9" name="Group 65"/>
              <p:cNvGrpSpPr>
                <a:grpSpLocks/>
              </p:cNvGrpSpPr>
              <p:nvPr/>
            </p:nvGrpSpPr>
            <p:grpSpPr bwMode="auto">
              <a:xfrm>
                <a:off x="1232" y="768"/>
                <a:ext cx="497" cy="384"/>
                <a:chOff x="1232" y="768"/>
                <a:chExt cx="497" cy="384"/>
              </a:xfrm>
            </p:grpSpPr>
            <p:sp>
              <p:nvSpPr>
                <p:cNvPr id="279571" name="Rectangle 19"/>
                <p:cNvSpPr>
                  <a:spLocks noChangeArrowheads="1"/>
                </p:cNvSpPr>
                <p:nvPr/>
              </p:nvSpPr>
              <p:spPr bwMode="auto">
                <a:xfrm>
                  <a:off x="1275" y="768"/>
                  <a:ext cx="4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牛奶</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93" name="Rectangle 64"/>
                <p:cNvSpPr>
                  <a:spLocks noChangeArrowheads="1"/>
                </p:cNvSpPr>
                <p:nvPr/>
              </p:nvSpPr>
              <p:spPr bwMode="auto">
                <a:xfrm>
                  <a:off x="1232" y="768"/>
                  <a:ext cx="4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0" name="Group 67"/>
              <p:cNvGrpSpPr>
                <a:grpSpLocks/>
              </p:cNvGrpSpPr>
              <p:nvPr/>
            </p:nvGrpSpPr>
            <p:grpSpPr bwMode="auto">
              <a:xfrm>
                <a:off x="1729" y="768"/>
                <a:ext cx="407" cy="384"/>
                <a:chOff x="1729" y="768"/>
                <a:chExt cx="407" cy="384"/>
              </a:xfrm>
            </p:grpSpPr>
            <p:sp>
              <p:nvSpPr>
                <p:cNvPr id="279572" name="Rectangle 20"/>
                <p:cNvSpPr>
                  <a:spLocks noChangeArrowheads="1"/>
                </p:cNvSpPr>
                <p:nvPr/>
              </p:nvSpPr>
              <p:spPr bwMode="auto">
                <a:xfrm>
                  <a:off x="1772" y="768"/>
                  <a:ext cx="3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咖啡</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91" name="Rectangle 66"/>
                <p:cNvSpPr>
                  <a:spLocks noChangeArrowheads="1"/>
                </p:cNvSpPr>
                <p:nvPr/>
              </p:nvSpPr>
              <p:spPr bwMode="auto">
                <a:xfrm>
                  <a:off x="1729" y="768"/>
                  <a:ext cx="40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1" name="Group 69"/>
              <p:cNvGrpSpPr>
                <a:grpSpLocks/>
              </p:cNvGrpSpPr>
              <p:nvPr/>
            </p:nvGrpSpPr>
            <p:grpSpPr bwMode="auto">
              <a:xfrm>
                <a:off x="2136" y="768"/>
                <a:ext cx="596" cy="384"/>
                <a:chOff x="2136" y="768"/>
                <a:chExt cx="596" cy="384"/>
              </a:xfrm>
            </p:grpSpPr>
            <p:sp>
              <p:nvSpPr>
                <p:cNvPr id="279573" name="Rectangle 21"/>
                <p:cNvSpPr>
                  <a:spLocks noChangeArrowheads="1"/>
                </p:cNvSpPr>
                <p:nvPr/>
              </p:nvSpPr>
              <p:spPr bwMode="auto">
                <a:xfrm>
                  <a:off x="2179" y="768"/>
                  <a:ext cx="5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啤酒</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89" name="Rectangle 68"/>
                <p:cNvSpPr>
                  <a:spLocks noChangeArrowheads="1"/>
                </p:cNvSpPr>
                <p:nvPr/>
              </p:nvSpPr>
              <p:spPr bwMode="auto">
                <a:xfrm>
                  <a:off x="2136" y="768"/>
                  <a:ext cx="5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2" name="Group 71"/>
              <p:cNvGrpSpPr>
                <a:grpSpLocks/>
              </p:cNvGrpSpPr>
              <p:nvPr/>
            </p:nvGrpSpPr>
            <p:grpSpPr bwMode="auto">
              <a:xfrm>
                <a:off x="0" y="1152"/>
                <a:ext cx="362" cy="384"/>
                <a:chOff x="0" y="1152"/>
                <a:chExt cx="362" cy="384"/>
              </a:xfrm>
            </p:grpSpPr>
            <p:sp>
              <p:nvSpPr>
                <p:cNvPr id="279574" name="Rectangle 22"/>
                <p:cNvSpPr>
                  <a:spLocks noChangeArrowheads="1"/>
                </p:cNvSpPr>
                <p:nvPr/>
              </p:nvSpPr>
              <p:spPr bwMode="auto">
                <a:xfrm>
                  <a:off x="43" y="1152"/>
                  <a:ext cx="2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香烟</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87" name="Rectangle 70"/>
                <p:cNvSpPr>
                  <a:spLocks noChangeArrowheads="1"/>
                </p:cNvSpPr>
                <p:nvPr/>
              </p:nvSpPr>
              <p:spPr bwMode="auto">
                <a:xfrm>
                  <a:off x="0" y="1152"/>
                  <a:ext cx="3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3" name="Group 73"/>
              <p:cNvGrpSpPr>
                <a:grpSpLocks/>
              </p:cNvGrpSpPr>
              <p:nvPr/>
            </p:nvGrpSpPr>
            <p:grpSpPr bwMode="auto">
              <a:xfrm>
                <a:off x="362" y="1152"/>
                <a:ext cx="446" cy="384"/>
                <a:chOff x="362" y="1152"/>
                <a:chExt cx="446" cy="384"/>
              </a:xfrm>
            </p:grpSpPr>
            <p:sp>
              <p:nvSpPr>
                <p:cNvPr id="279575" name="Rectangle 23"/>
                <p:cNvSpPr>
                  <a:spLocks noChangeArrowheads="1"/>
                </p:cNvSpPr>
                <p:nvPr/>
              </p:nvSpPr>
              <p:spPr bwMode="auto">
                <a:xfrm>
                  <a:off x="405" y="1152"/>
                  <a:ext cx="35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en-US" altLang="zh-CN" sz="2000" b="1">
                      <a:solidFill>
                        <a:schemeClr val="accent2"/>
                      </a:solidFill>
                      <a:effectLst>
                        <a:outerShdw blurRad="38100" dist="38100" dir="2700000" algn="tl">
                          <a:srgbClr val="C0C0C0"/>
                        </a:outerShdw>
                      </a:effectLst>
                    </a:rPr>
                    <a:t>Dunhill</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85" name="Rectangle 72"/>
                <p:cNvSpPr>
                  <a:spLocks noChangeArrowheads="1"/>
                </p:cNvSpPr>
                <p:nvPr/>
              </p:nvSpPr>
              <p:spPr bwMode="auto">
                <a:xfrm>
                  <a:off x="362"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4" name="Group 75"/>
              <p:cNvGrpSpPr>
                <a:grpSpLocks/>
              </p:cNvGrpSpPr>
              <p:nvPr/>
            </p:nvGrpSpPr>
            <p:grpSpPr bwMode="auto">
              <a:xfrm>
                <a:off x="808" y="1152"/>
                <a:ext cx="424" cy="384"/>
                <a:chOff x="808" y="1152"/>
                <a:chExt cx="424" cy="384"/>
              </a:xfrm>
            </p:grpSpPr>
            <p:sp>
              <p:nvSpPr>
                <p:cNvPr id="279576" name="Rectangle 24"/>
                <p:cNvSpPr>
                  <a:spLocks noChangeArrowheads="1"/>
                </p:cNvSpPr>
                <p:nvPr/>
              </p:nvSpPr>
              <p:spPr bwMode="auto">
                <a:xfrm>
                  <a:off x="851" y="1152"/>
                  <a:ext cx="3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en-US" altLang="zh-CN" sz="2000" b="1">
                      <a:solidFill>
                        <a:schemeClr val="accent2"/>
                      </a:solidFill>
                      <a:effectLst>
                        <a:outerShdw blurRad="38100" dist="38100" dir="2700000" algn="tl">
                          <a:srgbClr val="C0C0C0"/>
                        </a:outerShdw>
                      </a:effectLst>
                    </a:rPr>
                    <a:t>Blends</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83" name="Rectangle 74"/>
                <p:cNvSpPr>
                  <a:spLocks noChangeArrowheads="1"/>
                </p:cNvSpPr>
                <p:nvPr/>
              </p:nvSpPr>
              <p:spPr bwMode="auto">
                <a:xfrm>
                  <a:off x="808" y="1152"/>
                  <a:ext cx="42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5" name="Group 77"/>
              <p:cNvGrpSpPr>
                <a:grpSpLocks/>
              </p:cNvGrpSpPr>
              <p:nvPr/>
            </p:nvGrpSpPr>
            <p:grpSpPr bwMode="auto">
              <a:xfrm>
                <a:off x="1232" y="1152"/>
                <a:ext cx="497" cy="384"/>
                <a:chOff x="1232" y="1152"/>
                <a:chExt cx="497" cy="384"/>
              </a:xfrm>
            </p:grpSpPr>
            <p:sp>
              <p:nvSpPr>
                <p:cNvPr id="279577" name="Rectangle 25"/>
                <p:cNvSpPr>
                  <a:spLocks noChangeArrowheads="1"/>
                </p:cNvSpPr>
                <p:nvPr/>
              </p:nvSpPr>
              <p:spPr bwMode="auto">
                <a:xfrm>
                  <a:off x="1275" y="1152"/>
                  <a:ext cx="4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en-US" altLang="zh-CN" sz="2000" b="1">
                      <a:solidFill>
                        <a:schemeClr val="accent2"/>
                      </a:solidFill>
                      <a:effectLst>
                        <a:outerShdw blurRad="38100" dist="38100" dir="2700000" algn="tl">
                          <a:srgbClr val="C0C0C0"/>
                        </a:outerShdw>
                      </a:effectLst>
                    </a:rPr>
                    <a:t>Pall Mall</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81" name="Rectangle 76"/>
                <p:cNvSpPr>
                  <a:spLocks noChangeArrowheads="1"/>
                </p:cNvSpPr>
                <p:nvPr/>
              </p:nvSpPr>
              <p:spPr bwMode="auto">
                <a:xfrm>
                  <a:off x="1232" y="1152"/>
                  <a:ext cx="4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6" name="Group 79"/>
              <p:cNvGrpSpPr>
                <a:grpSpLocks/>
              </p:cNvGrpSpPr>
              <p:nvPr/>
            </p:nvGrpSpPr>
            <p:grpSpPr bwMode="auto">
              <a:xfrm>
                <a:off x="1729" y="1152"/>
                <a:ext cx="407" cy="384"/>
                <a:chOff x="1729" y="1152"/>
                <a:chExt cx="407" cy="384"/>
              </a:xfrm>
            </p:grpSpPr>
            <p:sp>
              <p:nvSpPr>
                <p:cNvPr id="279578" name="Rectangle 26"/>
                <p:cNvSpPr>
                  <a:spLocks noChangeArrowheads="1"/>
                </p:cNvSpPr>
                <p:nvPr/>
              </p:nvSpPr>
              <p:spPr bwMode="auto">
                <a:xfrm>
                  <a:off x="1772" y="1152"/>
                  <a:ext cx="3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en-US" altLang="zh-CN" sz="2000" b="1">
                      <a:solidFill>
                        <a:schemeClr val="accent2"/>
                      </a:solidFill>
                      <a:effectLst>
                        <a:outerShdw blurRad="38100" dist="38100" dir="2700000" algn="tl">
                          <a:srgbClr val="C0C0C0"/>
                        </a:outerShdw>
                      </a:effectLst>
                    </a:rPr>
                    <a:t>Prince</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79" name="Rectangle 78"/>
                <p:cNvSpPr>
                  <a:spLocks noChangeArrowheads="1"/>
                </p:cNvSpPr>
                <p:nvPr/>
              </p:nvSpPr>
              <p:spPr bwMode="auto">
                <a:xfrm>
                  <a:off x="1729" y="1152"/>
                  <a:ext cx="40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7" name="Group 81"/>
              <p:cNvGrpSpPr>
                <a:grpSpLocks/>
              </p:cNvGrpSpPr>
              <p:nvPr/>
            </p:nvGrpSpPr>
            <p:grpSpPr bwMode="auto">
              <a:xfrm>
                <a:off x="2136" y="1152"/>
                <a:ext cx="596" cy="384"/>
                <a:chOff x="2136" y="1152"/>
                <a:chExt cx="596" cy="384"/>
              </a:xfrm>
            </p:grpSpPr>
            <p:sp>
              <p:nvSpPr>
                <p:cNvPr id="279579" name="Rectangle 27"/>
                <p:cNvSpPr>
                  <a:spLocks noChangeArrowheads="1"/>
                </p:cNvSpPr>
                <p:nvPr/>
              </p:nvSpPr>
              <p:spPr bwMode="auto">
                <a:xfrm>
                  <a:off x="2179" y="1152"/>
                  <a:ext cx="5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en-US" altLang="zh-CN" sz="2000" b="1">
                      <a:solidFill>
                        <a:schemeClr val="accent2"/>
                      </a:solidFill>
                      <a:effectLst>
                        <a:outerShdw blurRad="38100" dist="38100" dir="2700000" algn="tl">
                          <a:srgbClr val="C0C0C0"/>
                        </a:outerShdw>
                      </a:effectLst>
                    </a:rPr>
                    <a:t>Blue Master</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77" name="Rectangle 80"/>
                <p:cNvSpPr>
                  <a:spLocks noChangeArrowheads="1"/>
                </p:cNvSpPr>
                <p:nvPr/>
              </p:nvSpPr>
              <p:spPr bwMode="auto">
                <a:xfrm>
                  <a:off x="2136" y="1152"/>
                  <a:ext cx="5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8" name="Group 83"/>
              <p:cNvGrpSpPr>
                <a:grpSpLocks/>
              </p:cNvGrpSpPr>
              <p:nvPr/>
            </p:nvGrpSpPr>
            <p:grpSpPr bwMode="auto">
              <a:xfrm>
                <a:off x="0" y="1536"/>
                <a:ext cx="362" cy="384"/>
                <a:chOff x="0" y="1536"/>
                <a:chExt cx="362" cy="384"/>
              </a:xfrm>
            </p:grpSpPr>
            <p:sp>
              <p:nvSpPr>
                <p:cNvPr id="279580" name="Rectangle 28"/>
                <p:cNvSpPr>
                  <a:spLocks noChangeArrowheads="1"/>
                </p:cNvSpPr>
                <p:nvPr/>
              </p:nvSpPr>
              <p:spPr bwMode="auto">
                <a:xfrm>
                  <a:off x="43" y="1536"/>
                  <a:ext cx="2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宠物</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75" name="Rectangle 82"/>
                <p:cNvSpPr>
                  <a:spLocks noChangeArrowheads="1"/>
                </p:cNvSpPr>
                <p:nvPr/>
              </p:nvSpPr>
              <p:spPr bwMode="auto">
                <a:xfrm>
                  <a:off x="0" y="1536"/>
                  <a:ext cx="3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9" name="Group 85"/>
              <p:cNvGrpSpPr>
                <a:grpSpLocks/>
              </p:cNvGrpSpPr>
              <p:nvPr/>
            </p:nvGrpSpPr>
            <p:grpSpPr bwMode="auto">
              <a:xfrm>
                <a:off x="362" y="1536"/>
                <a:ext cx="446" cy="384"/>
                <a:chOff x="362" y="1536"/>
                <a:chExt cx="446" cy="384"/>
              </a:xfrm>
            </p:grpSpPr>
            <p:sp>
              <p:nvSpPr>
                <p:cNvPr id="279581" name="Rectangle 29"/>
                <p:cNvSpPr>
                  <a:spLocks noChangeArrowheads="1"/>
                </p:cNvSpPr>
                <p:nvPr/>
              </p:nvSpPr>
              <p:spPr bwMode="auto">
                <a:xfrm>
                  <a:off x="405" y="1536"/>
                  <a:ext cx="35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猫</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73" name="Rectangle 84"/>
                <p:cNvSpPr>
                  <a:spLocks noChangeArrowheads="1"/>
                </p:cNvSpPr>
                <p:nvPr/>
              </p:nvSpPr>
              <p:spPr bwMode="auto">
                <a:xfrm>
                  <a:off x="362"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0" name="Group 87"/>
              <p:cNvGrpSpPr>
                <a:grpSpLocks/>
              </p:cNvGrpSpPr>
              <p:nvPr/>
            </p:nvGrpSpPr>
            <p:grpSpPr bwMode="auto">
              <a:xfrm>
                <a:off x="808" y="1536"/>
                <a:ext cx="424" cy="384"/>
                <a:chOff x="808" y="1536"/>
                <a:chExt cx="424" cy="384"/>
              </a:xfrm>
            </p:grpSpPr>
            <p:sp>
              <p:nvSpPr>
                <p:cNvPr id="279582" name="Rectangle 30"/>
                <p:cNvSpPr>
                  <a:spLocks noChangeArrowheads="1"/>
                </p:cNvSpPr>
                <p:nvPr/>
              </p:nvSpPr>
              <p:spPr bwMode="auto">
                <a:xfrm>
                  <a:off x="851" y="1536"/>
                  <a:ext cx="3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马</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71" name="Rectangle 86"/>
                <p:cNvSpPr>
                  <a:spLocks noChangeArrowheads="1"/>
                </p:cNvSpPr>
                <p:nvPr/>
              </p:nvSpPr>
              <p:spPr bwMode="auto">
                <a:xfrm>
                  <a:off x="808" y="1536"/>
                  <a:ext cx="42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1" name="Group 89"/>
              <p:cNvGrpSpPr>
                <a:grpSpLocks/>
              </p:cNvGrpSpPr>
              <p:nvPr/>
            </p:nvGrpSpPr>
            <p:grpSpPr bwMode="auto">
              <a:xfrm>
                <a:off x="1232" y="1536"/>
                <a:ext cx="497" cy="384"/>
                <a:chOff x="1232" y="1536"/>
                <a:chExt cx="497" cy="384"/>
              </a:xfrm>
            </p:grpSpPr>
            <p:sp>
              <p:nvSpPr>
                <p:cNvPr id="279583" name="Rectangle 31"/>
                <p:cNvSpPr>
                  <a:spLocks noChangeArrowheads="1"/>
                </p:cNvSpPr>
                <p:nvPr/>
              </p:nvSpPr>
              <p:spPr bwMode="auto">
                <a:xfrm>
                  <a:off x="1275" y="1536"/>
                  <a:ext cx="4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鸟</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69" name="Rectangle 88"/>
                <p:cNvSpPr>
                  <a:spLocks noChangeArrowheads="1"/>
                </p:cNvSpPr>
                <p:nvPr/>
              </p:nvSpPr>
              <p:spPr bwMode="auto">
                <a:xfrm>
                  <a:off x="1232" y="1536"/>
                  <a:ext cx="49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2" name="Group 91"/>
              <p:cNvGrpSpPr>
                <a:grpSpLocks/>
              </p:cNvGrpSpPr>
              <p:nvPr/>
            </p:nvGrpSpPr>
            <p:grpSpPr bwMode="auto">
              <a:xfrm>
                <a:off x="1729" y="1536"/>
                <a:ext cx="407" cy="384"/>
                <a:chOff x="1729" y="1536"/>
                <a:chExt cx="407" cy="384"/>
              </a:xfrm>
            </p:grpSpPr>
            <p:sp>
              <p:nvSpPr>
                <p:cNvPr id="279584" name="Rectangle 32"/>
                <p:cNvSpPr>
                  <a:spLocks noChangeArrowheads="1"/>
                </p:cNvSpPr>
                <p:nvPr/>
              </p:nvSpPr>
              <p:spPr bwMode="auto">
                <a:xfrm>
                  <a:off x="1772" y="1536"/>
                  <a:ext cx="3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rgbClr val="FF0000"/>
                      </a:solidFill>
                      <a:effectLst>
                        <a:outerShdw blurRad="38100" dist="38100" dir="2700000" algn="tl">
                          <a:srgbClr val="C0C0C0"/>
                        </a:outerShdw>
                      </a:effectLst>
                    </a:rPr>
                    <a:t>鱼</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67" name="Rectangle 90"/>
                <p:cNvSpPr>
                  <a:spLocks noChangeArrowheads="1"/>
                </p:cNvSpPr>
                <p:nvPr/>
              </p:nvSpPr>
              <p:spPr bwMode="auto">
                <a:xfrm>
                  <a:off x="1729" y="1536"/>
                  <a:ext cx="407"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3" name="Group 93"/>
              <p:cNvGrpSpPr>
                <a:grpSpLocks/>
              </p:cNvGrpSpPr>
              <p:nvPr/>
            </p:nvGrpSpPr>
            <p:grpSpPr bwMode="auto">
              <a:xfrm>
                <a:off x="2136" y="1536"/>
                <a:ext cx="596" cy="384"/>
                <a:chOff x="2136" y="1536"/>
                <a:chExt cx="596" cy="384"/>
              </a:xfrm>
            </p:grpSpPr>
            <p:sp>
              <p:nvSpPr>
                <p:cNvPr id="279585" name="Rectangle 33"/>
                <p:cNvSpPr>
                  <a:spLocks noChangeArrowheads="1"/>
                </p:cNvSpPr>
                <p:nvPr/>
              </p:nvSpPr>
              <p:spPr bwMode="auto">
                <a:xfrm>
                  <a:off x="2179" y="1536"/>
                  <a:ext cx="51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defRPr/>
                  </a:pPr>
                  <a:r>
                    <a:rPr lang="zh-CN" altLang="en-US" sz="2000" b="1">
                      <a:solidFill>
                        <a:schemeClr val="accent2"/>
                      </a:solidFill>
                      <a:effectLst>
                        <a:outerShdw blurRad="38100" dist="38100" dir="2700000" algn="tl">
                          <a:srgbClr val="C0C0C0"/>
                        </a:outerShdw>
                      </a:effectLst>
                    </a:rPr>
                    <a:t>狗</a:t>
                  </a:r>
                </a:p>
                <a:p>
                  <a:pPr algn="just" eaLnBrk="0" hangingPunct="0">
                    <a:defRPr/>
                  </a:pPr>
                  <a:endParaRPr lang="en-US" altLang="zh-CN" sz="2000" b="1">
                    <a:solidFill>
                      <a:schemeClr val="accent2"/>
                    </a:solidFill>
                    <a:effectLst>
                      <a:outerShdw blurRad="38100" dist="38100" dir="2700000" algn="tl">
                        <a:srgbClr val="C0C0C0"/>
                      </a:outerShdw>
                    </a:effectLst>
                  </a:endParaRPr>
                </a:p>
              </p:txBody>
            </p:sp>
            <p:sp>
              <p:nvSpPr>
                <p:cNvPr id="22565" name="Rectangle 92"/>
                <p:cNvSpPr>
                  <a:spLocks noChangeArrowheads="1"/>
                </p:cNvSpPr>
                <p:nvPr/>
              </p:nvSpPr>
              <p:spPr bwMode="auto">
                <a:xfrm>
                  <a:off x="2136" y="1536"/>
                  <a:ext cx="59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22533" name="Rectangle 95"/>
            <p:cNvSpPr>
              <a:spLocks noChangeArrowheads="1"/>
            </p:cNvSpPr>
            <p:nvPr/>
          </p:nvSpPr>
          <p:spPr bwMode="auto">
            <a:xfrm>
              <a:off x="-3" y="-3"/>
              <a:ext cx="2738" cy="192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en-US" altLang="zh-CN" smtClean="0"/>
              <a:t>Questions</a:t>
            </a:r>
          </a:p>
        </p:txBody>
      </p:sp>
      <p:sp>
        <p:nvSpPr>
          <p:cNvPr id="182275" name="Rectangle 3"/>
          <p:cNvSpPr>
            <a:spLocks noGrp="1" noChangeArrowheads="1"/>
          </p:cNvSpPr>
          <p:nvPr>
            <p:ph type="body" idx="1"/>
          </p:nvPr>
        </p:nvSpPr>
        <p:spPr/>
        <p:txBody>
          <a:bodyPr/>
          <a:lstStyle/>
          <a:p>
            <a:pPr eaLnBrk="1" hangingPunct="1">
              <a:defRPr/>
            </a:pPr>
            <a:r>
              <a:rPr lang="zh-CN" altLang="en-US" smtClean="0"/>
              <a:t>如何有效解决减少搜索分支与相容性检查在计算时间复杂度上的矛盾？</a:t>
            </a:r>
          </a:p>
        </p:txBody>
      </p:sp>
      <p:pic>
        <p:nvPicPr>
          <p:cNvPr id="235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459038"/>
            <a:ext cx="3887787"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879725"/>
            <a:ext cx="385762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0274" name="Rectangle 2"/>
          <p:cNvSpPr>
            <a:spLocks noGrp="1" noChangeArrowheads="1"/>
          </p:cNvSpPr>
          <p:nvPr>
            <p:ph type="title"/>
          </p:nvPr>
        </p:nvSpPr>
        <p:spPr/>
        <p:txBody>
          <a:bodyPr/>
          <a:lstStyle/>
          <a:p>
            <a:pPr eaLnBrk="1" hangingPunct="1">
              <a:defRPr/>
            </a:pPr>
            <a:r>
              <a:rPr lang="en-US" altLang="zh-CN" sz="4400" smtClean="0"/>
              <a:t>Sudoku</a:t>
            </a:r>
          </a:p>
        </p:txBody>
      </p:sp>
      <p:pic>
        <p:nvPicPr>
          <p:cNvPr id="310277" name="Picture 5" descr="The previous puzzle, solved with additional numbers that each fill a blank 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873375"/>
            <a:ext cx="385445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0287" name="Group 15"/>
          <p:cNvGrpSpPr>
            <a:grpSpLocks/>
          </p:cNvGrpSpPr>
          <p:nvPr/>
        </p:nvGrpSpPr>
        <p:grpSpPr bwMode="auto">
          <a:xfrm>
            <a:off x="292100" y="2879725"/>
            <a:ext cx="3816350" cy="3816350"/>
            <a:chOff x="1519" y="1026"/>
            <a:chExt cx="2404" cy="2404"/>
          </a:xfrm>
        </p:grpSpPr>
        <p:sp>
          <p:nvSpPr>
            <p:cNvPr id="4110" name="Line 10"/>
            <p:cNvSpPr>
              <a:spLocks noChangeShapeType="1"/>
            </p:cNvSpPr>
            <p:nvPr/>
          </p:nvSpPr>
          <p:spPr bwMode="auto">
            <a:xfrm>
              <a:off x="1519" y="1818"/>
              <a:ext cx="2404"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1" name="Line 11"/>
            <p:cNvSpPr>
              <a:spLocks noChangeShapeType="1"/>
            </p:cNvSpPr>
            <p:nvPr/>
          </p:nvSpPr>
          <p:spPr bwMode="auto">
            <a:xfrm>
              <a:off x="1519" y="2614"/>
              <a:ext cx="2404"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2" name="Line 12"/>
            <p:cNvSpPr>
              <a:spLocks noChangeShapeType="1"/>
            </p:cNvSpPr>
            <p:nvPr/>
          </p:nvSpPr>
          <p:spPr bwMode="auto">
            <a:xfrm>
              <a:off x="2304" y="1026"/>
              <a:ext cx="0" cy="2404"/>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3" name="Line 13"/>
            <p:cNvSpPr>
              <a:spLocks noChangeShapeType="1"/>
            </p:cNvSpPr>
            <p:nvPr/>
          </p:nvSpPr>
          <p:spPr bwMode="auto">
            <a:xfrm>
              <a:off x="3100" y="1026"/>
              <a:ext cx="0" cy="2404"/>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4" name="Rectangle 14"/>
            <p:cNvSpPr>
              <a:spLocks noChangeArrowheads="1"/>
            </p:cNvSpPr>
            <p:nvPr/>
          </p:nvSpPr>
          <p:spPr bwMode="auto">
            <a:xfrm>
              <a:off x="1519" y="1026"/>
              <a:ext cx="2385" cy="2389"/>
            </a:xfrm>
            <a:prstGeom prst="rect">
              <a:avLst/>
            </a:prstGeom>
            <a:noFill/>
            <a:ln w="571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410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550" y="2847975"/>
            <a:ext cx="385762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descr="The previous puzzle, solved with additional numbers that each fill a blank 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550" y="2841625"/>
            <a:ext cx="385445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5"/>
          <p:cNvGrpSpPr>
            <a:grpSpLocks/>
          </p:cNvGrpSpPr>
          <p:nvPr/>
        </p:nvGrpSpPr>
        <p:grpSpPr bwMode="auto">
          <a:xfrm>
            <a:off x="5076825" y="2847975"/>
            <a:ext cx="3816350" cy="3816350"/>
            <a:chOff x="1519" y="1026"/>
            <a:chExt cx="2404" cy="2404"/>
          </a:xfrm>
        </p:grpSpPr>
        <p:sp>
          <p:nvSpPr>
            <p:cNvPr id="4105" name="Line 10"/>
            <p:cNvSpPr>
              <a:spLocks noChangeShapeType="1"/>
            </p:cNvSpPr>
            <p:nvPr/>
          </p:nvSpPr>
          <p:spPr bwMode="auto">
            <a:xfrm>
              <a:off x="1519" y="1818"/>
              <a:ext cx="2404"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Line 11"/>
            <p:cNvSpPr>
              <a:spLocks noChangeShapeType="1"/>
            </p:cNvSpPr>
            <p:nvPr/>
          </p:nvSpPr>
          <p:spPr bwMode="auto">
            <a:xfrm>
              <a:off x="1519" y="2614"/>
              <a:ext cx="2404"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7" name="Line 12"/>
            <p:cNvSpPr>
              <a:spLocks noChangeShapeType="1"/>
            </p:cNvSpPr>
            <p:nvPr/>
          </p:nvSpPr>
          <p:spPr bwMode="auto">
            <a:xfrm>
              <a:off x="2304" y="1026"/>
              <a:ext cx="0" cy="2404"/>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8" name="Line 13"/>
            <p:cNvSpPr>
              <a:spLocks noChangeShapeType="1"/>
            </p:cNvSpPr>
            <p:nvPr/>
          </p:nvSpPr>
          <p:spPr bwMode="auto">
            <a:xfrm>
              <a:off x="3100" y="1026"/>
              <a:ext cx="0" cy="2404"/>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9" name="Rectangle 14"/>
            <p:cNvSpPr>
              <a:spLocks noChangeArrowheads="1"/>
            </p:cNvSpPr>
            <p:nvPr/>
          </p:nvSpPr>
          <p:spPr bwMode="auto">
            <a:xfrm>
              <a:off x="1519" y="1026"/>
              <a:ext cx="2385" cy="2389"/>
            </a:xfrm>
            <a:prstGeom prst="rect">
              <a:avLst/>
            </a:prstGeom>
            <a:noFill/>
            <a:ln w="571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0287"/>
                                        </p:tgtEl>
                                        <p:attrNameLst>
                                          <p:attrName>style.visibility</p:attrName>
                                        </p:attrNameLst>
                                      </p:cBhvr>
                                      <p:to>
                                        <p:strVal val="visible"/>
                                      </p:to>
                                    </p:set>
                                    <p:animEffect transition="in" filter="box(in)">
                                      <p:cBhvr>
                                        <p:cTn id="7" dur="500"/>
                                        <p:tgtEl>
                                          <p:spTgt spid="310287"/>
                                        </p:tgtEl>
                                      </p:cBhvr>
                                    </p:animEffect>
                                  </p:childTnLst>
                                </p:cTn>
                              </p:par>
                              <p:par>
                                <p:cTn id="8" presetID="4"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3" presetClass="entr" presetSubtype="32" fill="hold" nodeType="clickEffect">
                                  <p:stCondLst>
                                    <p:cond delay="0"/>
                                  </p:stCondLst>
                                  <p:childTnLst>
                                    <p:set>
                                      <p:cBhvr>
                                        <p:cTn id="14" dur="1" fill="hold">
                                          <p:stCondLst>
                                            <p:cond delay="0"/>
                                          </p:stCondLst>
                                        </p:cTn>
                                        <p:tgtEl>
                                          <p:spTgt spid="310277"/>
                                        </p:tgtEl>
                                        <p:attrNameLst>
                                          <p:attrName>style.visibility</p:attrName>
                                        </p:attrNameLst>
                                      </p:cBhvr>
                                      <p:to>
                                        <p:strVal val="visible"/>
                                      </p:to>
                                    </p:set>
                                    <p:animEffect transition="in" filter="plus(out)">
                                      <p:cBhvr>
                                        <p:cTn id="15" dur="2000"/>
                                        <p:tgtEl>
                                          <p:spTgt spid="310277"/>
                                        </p:tgtEl>
                                      </p:cBhvr>
                                    </p:animEffect>
                                  </p:childTnLst>
                                </p:cTn>
                              </p:par>
                              <p:par>
                                <p:cTn id="16" presetID="13" presetClass="entr" presetSubtype="3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plus(out)">
                                      <p:cBhvr>
                                        <p:cTn id="1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752600"/>
            <a:ext cx="9144000" cy="1676400"/>
          </a:xfrm>
        </p:spPr>
        <p:txBody>
          <a:bodyPr/>
          <a:lstStyle/>
          <a:p>
            <a:pPr algn="ctr" eaLnBrk="1" hangingPunct="1">
              <a:defRPr/>
            </a:pPr>
            <a:r>
              <a:rPr lang="en-US" altLang="zh-CN" sz="6000" b="0" dirty="0" smtClean="0">
                <a:latin typeface="华文新魏" pitchFamily="2" charset="-122"/>
                <a:ea typeface="华文新魏" pitchFamily="2" charset="-122"/>
              </a:rPr>
              <a:t>8 CSP &amp; Backtracking Search</a:t>
            </a:r>
          </a:p>
        </p:txBody>
      </p:sp>
      <p:sp>
        <p:nvSpPr>
          <p:cNvPr id="5123" name="Rectangle 4"/>
          <p:cNvSpPr>
            <a:spLocks noChangeArrowheads="1"/>
          </p:cNvSpPr>
          <p:nvPr/>
        </p:nvSpPr>
        <p:spPr bwMode="auto">
          <a:xfrm>
            <a:off x="1295400" y="4724400"/>
            <a:ext cx="6553200" cy="39688"/>
          </a:xfrm>
          <a:prstGeom prst="rect">
            <a:avLst/>
          </a:prstGeom>
          <a:gradFill rotWithShape="0">
            <a:gsLst>
              <a:gs pos="0">
                <a:srgbClr val="FF99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5124" name="Picture 1029" descr="employee-motivation-chain-brea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840163"/>
            <a:ext cx="4643438"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zh-CN" altLang="en-US" smtClean="0"/>
              <a:t>学习要求</a:t>
            </a:r>
          </a:p>
        </p:txBody>
      </p:sp>
      <p:sp>
        <p:nvSpPr>
          <p:cNvPr id="49155" name="Rectangle 3"/>
          <p:cNvSpPr>
            <a:spLocks noGrp="1" noChangeArrowheads="1"/>
          </p:cNvSpPr>
          <p:nvPr>
            <p:ph type="body" idx="1"/>
          </p:nvPr>
        </p:nvSpPr>
        <p:spPr/>
        <p:txBody>
          <a:bodyPr/>
          <a:lstStyle/>
          <a:p>
            <a:pPr eaLnBrk="1" hangingPunct="1">
              <a:defRPr/>
            </a:pPr>
            <a:r>
              <a:rPr lang="zh-CN" altLang="en-US" dirty="0"/>
              <a:t>能</a:t>
            </a:r>
            <a:r>
              <a:rPr lang="zh-CN" altLang="en-US" dirty="0" smtClean="0"/>
              <a:t>解释什么是</a:t>
            </a:r>
            <a:r>
              <a:rPr lang="zh-CN" altLang="en-US" dirty="0" smtClean="0"/>
              <a:t>约束满足问题</a:t>
            </a:r>
            <a:endParaRPr lang="zh-CN" altLang="en-US" dirty="0" smtClean="0"/>
          </a:p>
          <a:p>
            <a:pPr eaLnBrk="1" hangingPunct="1">
              <a:defRPr/>
            </a:pPr>
            <a:r>
              <a:rPr lang="zh-CN" altLang="en-US" dirty="0" smtClean="0"/>
              <a:t>能</a:t>
            </a:r>
            <a:r>
              <a:rPr lang="zh-CN" altLang="en-US" dirty="0"/>
              <a:t>实现</a:t>
            </a:r>
            <a:r>
              <a:rPr lang="zh-CN" altLang="en-US" dirty="0" smtClean="0"/>
              <a:t>约束满足</a:t>
            </a:r>
            <a:r>
              <a:rPr lang="zh-CN" altLang="en-US" dirty="0" smtClean="0"/>
              <a:t>问题的回溯搜索方法</a:t>
            </a:r>
          </a:p>
          <a:p>
            <a:pPr eaLnBrk="1" hangingPunct="1">
              <a:defRPr/>
            </a:pPr>
            <a:r>
              <a:rPr lang="zh-CN" altLang="en-US" dirty="0"/>
              <a:t>能实现</a:t>
            </a:r>
            <a:r>
              <a:rPr lang="zh-CN" altLang="en-US" dirty="0" smtClean="0"/>
              <a:t>约束满足</a:t>
            </a:r>
            <a:r>
              <a:rPr lang="zh-CN" altLang="en-US" dirty="0" smtClean="0"/>
              <a:t>问题的局部搜索方法</a:t>
            </a:r>
          </a:p>
          <a:p>
            <a:pPr eaLnBrk="1" hangingPunct="1">
              <a:defRPr/>
            </a:pPr>
            <a:r>
              <a:rPr lang="zh-CN" altLang="en-US" dirty="0" smtClean="0"/>
              <a:t>能对</a:t>
            </a:r>
            <a:r>
              <a:rPr lang="zh-CN" altLang="en-US" dirty="0" smtClean="0"/>
              <a:t>约束图进行化简</a:t>
            </a:r>
            <a:endParaRPr lang="zh-CN" altLang="en-US" dirty="0" smtClean="0"/>
          </a:p>
        </p:txBody>
      </p:sp>
      <p:pic>
        <p:nvPicPr>
          <p:cNvPr id="6148" name="Picture 1030" descr="435751a-f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11638" y="3367088"/>
            <a:ext cx="3995737" cy="34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altLang="zh-CN" sz="4000" dirty="0" smtClean="0"/>
              <a:t>Constraint Satisfaction Problems</a:t>
            </a:r>
          </a:p>
        </p:txBody>
      </p:sp>
      <p:sp>
        <p:nvSpPr>
          <p:cNvPr id="228355" name="Rectangle 3"/>
          <p:cNvSpPr>
            <a:spLocks noGrp="1" noChangeArrowheads="1"/>
          </p:cNvSpPr>
          <p:nvPr>
            <p:ph type="body" idx="1"/>
          </p:nvPr>
        </p:nvSpPr>
        <p:spPr>
          <a:xfrm>
            <a:off x="3059113" y="1412875"/>
            <a:ext cx="5780087" cy="2160588"/>
          </a:xfrm>
        </p:spPr>
        <p:txBody>
          <a:bodyPr/>
          <a:lstStyle/>
          <a:p>
            <a:pPr eaLnBrk="1" hangingPunct="1">
              <a:defRPr/>
            </a:pPr>
            <a:r>
              <a:rPr lang="zh-CN" altLang="en-US" smtClean="0"/>
              <a:t>变量集合</a:t>
            </a:r>
            <a:r>
              <a:rPr lang="en-US" altLang="zh-CN" i="1" smtClean="0"/>
              <a:t>X</a:t>
            </a:r>
            <a:r>
              <a:rPr lang="en-US" altLang="zh-CN" smtClean="0"/>
              <a:t>={</a:t>
            </a:r>
            <a:r>
              <a:rPr lang="en-US" altLang="zh-CN" i="1" smtClean="0"/>
              <a:t>X</a:t>
            </a:r>
            <a:r>
              <a:rPr lang="en-US" altLang="zh-CN" baseline="-25000" smtClean="0"/>
              <a:t>1</a:t>
            </a:r>
            <a:r>
              <a:rPr lang="en-US" altLang="zh-CN" smtClean="0"/>
              <a:t>, </a:t>
            </a:r>
            <a:r>
              <a:rPr lang="en-US" altLang="zh-CN" i="1" smtClean="0"/>
              <a:t>X</a:t>
            </a:r>
            <a:r>
              <a:rPr lang="en-US" altLang="zh-CN" baseline="-25000" smtClean="0"/>
              <a:t>2</a:t>
            </a:r>
            <a:r>
              <a:rPr lang="en-US" altLang="zh-CN" smtClean="0"/>
              <a:t>,…, </a:t>
            </a:r>
            <a:r>
              <a:rPr lang="en-US" altLang="zh-CN" i="1" smtClean="0"/>
              <a:t>X</a:t>
            </a:r>
            <a:r>
              <a:rPr lang="en-US" altLang="zh-CN" i="1" baseline="-25000" smtClean="0"/>
              <a:t>n</a:t>
            </a:r>
            <a:r>
              <a:rPr lang="en-US" altLang="zh-CN" smtClean="0"/>
              <a:t>}</a:t>
            </a:r>
          </a:p>
          <a:p>
            <a:pPr eaLnBrk="1" hangingPunct="1">
              <a:defRPr/>
            </a:pPr>
            <a:r>
              <a:rPr lang="zh-CN" altLang="en-US" smtClean="0"/>
              <a:t>约束集合</a:t>
            </a:r>
            <a:r>
              <a:rPr lang="en-US" altLang="zh-CN" i="1" smtClean="0"/>
              <a:t>C</a:t>
            </a:r>
            <a:r>
              <a:rPr lang="en-US" altLang="zh-CN" smtClean="0"/>
              <a:t>={</a:t>
            </a:r>
            <a:r>
              <a:rPr lang="en-US" altLang="zh-CN" i="1" smtClean="0"/>
              <a:t>C</a:t>
            </a:r>
            <a:r>
              <a:rPr lang="en-US" altLang="zh-CN" baseline="-25000" smtClean="0"/>
              <a:t>1</a:t>
            </a:r>
            <a:r>
              <a:rPr lang="en-US" altLang="zh-CN" smtClean="0"/>
              <a:t>, </a:t>
            </a:r>
            <a:r>
              <a:rPr lang="en-US" altLang="zh-CN" i="1" smtClean="0"/>
              <a:t>C</a:t>
            </a:r>
            <a:r>
              <a:rPr lang="en-US" altLang="zh-CN" baseline="-25000" smtClean="0"/>
              <a:t>2</a:t>
            </a:r>
            <a:r>
              <a:rPr lang="en-US" altLang="zh-CN" smtClean="0"/>
              <a:t>,…, </a:t>
            </a:r>
            <a:r>
              <a:rPr lang="en-US" altLang="zh-CN" i="1" smtClean="0"/>
              <a:t>C</a:t>
            </a:r>
            <a:r>
              <a:rPr lang="en-US" altLang="zh-CN" i="1" baseline="-25000" smtClean="0"/>
              <a:t>m</a:t>
            </a:r>
            <a:r>
              <a:rPr lang="en-US" altLang="zh-CN" smtClean="0"/>
              <a:t>}</a:t>
            </a:r>
          </a:p>
          <a:p>
            <a:pPr eaLnBrk="1" hangingPunct="1">
              <a:defRPr/>
            </a:pPr>
            <a:r>
              <a:rPr lang="zh-CN" altLang="en-US" smtClean="0"/>
              <a:t>值域集合</a:t>
            </a:r>
            <a:r>
              <a:rPr lang="en-US" altLang="zh-CN" i="1" smtClean="0"/>
              <a:t>D</a:t>
            </a:r>
            <a:r>
              <a:rPr lang="en-US" altLang="zh-CN" smtClean="0"/>
              <a:t>={</a:t>
            </a:r>
            <a:r>
              <a:rPr lang="en-US" altLang="zh-CN" i="1" smtClean="0"/>
              <a:t>D</a:t>
            </a:r>
            <a:r>
              <a:rPr lang="en-US" altLang="zh-CN" baseline="-25000" smtClean="0"/>
              <a:t>1</a:t>
            </a:r>
            <a:r>
              <a:rPr lang="en-US" altLang="zh-CN" smtClean="0"/>
              <a:t>, </a:t>
            </a:r>
            <a:r>
              <a:rPr lang="en-US" altLang="zh-CN" i="1" smtClean="0"/>
              <a:t>D</a:t>
            </a:r>
            <a:r>
              <a:rPr lang="en-US" altLang="zh-CN" baseline="-25000" smtClean="0"/>
              <a:t>2</a:t>
            </a:r>
            <a:r>
              <a:rPr lang="en-US" altLang="zh-CN" smtClean="0"/>
              <a:t>,…, </a:t>
            </a:r>
            <a:r>
              <a:rPr lang="en-US" altLang="zh-CN" i="1" smtClean="0"/>
              <a:t>D</a:t>
            </a:r>
            <a:r>
              <a:rPr lang="en-US" altLang="zh-CN" i="1" baseline="-25000" smtClean="0"/>
              <a:t>n</a:t>
            </a:r>
            <a:r>
              <a:rPr lang="en-US" altLang="zh-CN" smtClean="0"/>
              <a:t>}</a:t>
            </a:r>
          </a:p>
        </p:txBody>
      </p:sp>
      <p:pic>
        <p:nvPicPr>
          <p:cNvPr id="7172" name="Picture 1029" descr="4108-teaching101-300x300"/>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95288" y="90805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6" name="Rectangle 1030"/>
          <p:cNvSpPr>
            <a:spLocks noChangeArrowheads="1"/>
          </p:cNvSpPr>
          <p:nvPr/>
        </p:nvSpPr>
        <p:spPr bwMode="auto">
          <a:xfrm>
            <a:off x="1116013" y="4652963"/>
            <a:ext cx="7127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46088" indent="-446088">
              <a:spcBef>
                <a:spcPct val="20000"/>
              </a:spcBef>
              <a:buFont typeface="Wingdings" pitchFamily="2" charset="2"/>
              <a:buChar char="F"/>
              <a:defRPr/>
            </a:pPr>
            <a:r>
              <a:rPr lang="en-US" altLang="zh-CN" sz="3200" b="1">
                <a:solidFill>
                  <a:schemeClr val="accent2"/>
                </a:solidFill>
                <a:effectLst>
                  <a:outerShdw blurRad="38100" dist="38100" dir="2700000" algn="tl">
                    <a:srgbClr val="C0C0C0"/>
                  </a:outerShdw>
                </a:effectLst>
              </a:rPr>
              <a:t>CSP</a:t>
            </a:r>
            <a:r>
              <a:rPr lang="zh-CN" altLang="en-US" sz="3200" b="1">
                <a:solidFill>
                  <a:schemeClr val="accent2"/>
                </a:solidFill>
                <a:effectLst>
                  <a:outerShdw blurRad="38100" dist="38100" dir="2700000" algn="tl">
                    <a:srgbClr val="C0C0C0"/>
                  </a:outerShdw>
                </a:effectLst>
              </a:rPr>
              <a:t>的解是一组</a:t>
            </a:r>
            <a:r>
              <a:rPr lang="zh-CN" altLang="en-US" sz="3200" b="1">
                <a:solidFill>
                  <a:srgbClr val="9900CC"/>
                </a:solidFill>
                <a:effectLst>
                  <a:outerShdw blurRad="38100" dist="38100" dir="2700000" algn="tl">
                    <a:srgbClr val="C0C0C0"/>
                  </a:outerShdw>
                </a:effectLst>
              </a:rPr>
              <a:t>使目标函数最大化</a:t>
            </a:r>
            <a:r>
              <a:rPr lang="zh-CN" altLang="en-US" sz="3200" b="1">
                <a:solidFill>
                  <a:schemeClr val="accent2"/>
                </a:solidFill>
                <a:effectLst>
                  <a:outerShdw blurRad="38100" dist="38100" dir="2700000" algn="tl">
                    <a:srgbClr val="C0C0C0"/>
                  </a:outerShdw>
                </a:effectLst>
              </a:rPr>
              <a:t>的</a:t>
            </a:r>
            <a:r>
              <a:rPr lang="zh-CN" altLang="en-US" sz="3200" b="1">
                <a:solidFill>
                  <a:srgbClr val="FF0000"/>
                </a:solidFill>
                <a:effectLst>
                  <a:outerShdw blurRad="38100" dist="38100" dir="2700000" algn="tl">
                    <a:srgbClr val="C0C0C0"/>
                  </a:outerShdw>
                </a:effectLst>
              </a:rPr>
              <a:t>相容完全赋值</a:t>
            </a:r>
          </a:p>
        </p:txBody>
      </p:sp>
      <p:sp>
        <p:nvSpPr>
          <p:cNvPr id="7174" name="WordArt 1031"/>
          <p:cNvSpPr>
            <a:spLocks noChangeArrowheads="1" noChangeShapeType="1" noTextEdit="1"/>
          </p:cNvSpPr>
          <p:nvPr/>
        </p:nvSpPr>
        <p:spPr bwMode="auto">
          <a:xfrm>
            <a:off x="1547813" y="1916113"/>
            <a:ext cx="1008062" cy="642937"/>
          </a:xfrm>
          <a:prstGeom prst="rect">
            <a:avLst/>
          </a:prstGeom>
        </p:spPr>
        <p:txBody>
          <a:bodyPr wrap="none" fromWordArt="1">
            <a:prstTxWarp prst="textSlantUp">
              <a:avLst>
                <a:gd name="adj" fmla="val 23704"/>
              </a:avLst>
            </a:prstTxWarp>
          </a:bodyPr>
          <a:lstStyle/>
          <a:p>
            <a:pPr algn="ctr"/>
            <a:r>
              <a:rPr lang="en-US" altLang="zh-CN" sz="3600" b="1"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Comic Sans MS" panose="030F0702030302020204" pitchFamily="66" charset="0"/>
              </a:rPr>
              <a:t>CSP</a:t>
            </a:r>
            <a:endParaRPr lang="zh-CN" altLang="en-US" sz="3600" b="1"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8" name="Picture 4"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773238"/>
            <a:ext cx="5486400"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26" name="Rectangle 2"/>
          <p:cNvSpPr>
            <a:spLocks noGrp="1" noChangeArrowheads="1"/>
          </p:cNvSpPr>
          <p:nvPr>
            <p:ph type="title"/>
          </p:nvPr>
        </p:nvSpPr>
        <p:spPr/>
        <p:txBody>
          <a:bodyPr/>
          <a:lstStyle/>
          <a:p>
            <a:pPr eaLnBrk="1" hangingPunct="1">
              <a:defRPr/>
            </a:pPr>
            <a:r>
              <a:rPr lang="en-US" altLang="zh-CN" sz="4000" dirty="0" smtClean="0"/>
              <a:t>Constraint Satisfaction Problems</a:t>
            </a:r>
          </a:p>
        </p:txBody>
      </p:sp>
      <p:sp>
        <p:nvSpPr>
          <p:cNvPr id="257027" name="Rectangle 3"/>
          <p:cNvSpPr>
            <a:spLocks noGrp="1" noChangeArrowheads="1"/>
          </p:cNvSpPr>
          <p:nvPr>
            <p:ph type="body" idx="1"/>
          </p:nvPr>
        </p:nvSpPr>
        <p:spPr/>
        <p:txBody>
          <a:bodyPr/>
          <a:lstStyle/>
          <a:p>
            <a:pPr eaLnBrk="1" hangingPunct="1">
              <a:defRPr/>
            </a:pPr>
            <a:r>
              <a:rPr lang="zh-CN" altLang="en-US" sz="2700" smtClean="0"/>
              <a:t>给每个区域染上</a:t>
            </a:r>
            <a:r>
              <a:rPr lang="zh-CN" altLang="en-US" sz="2700" smtClean="0">
                <a:solidFill>
                  <a:srgbClr val="FF0000"/>
                </a:solidFill>
              </a:rPr>
              <a:t>红</a:t>
            </a:r>
            <a:r>
              <a:rPr lang="zh-CN" altLang="en-US" sz="2700" smtClean="0"/>
              <a:t>、</a:t>
            </a:r>
            <a:r>
              <a:rPr lang="zh-CN" altLang="en-US" sz="2700" smtClean="0">
                <a:solidFill>
                  <a:schemeClr val="accent1"/>
                </a:solidFill>
              </a:rPr>
              <a:t>绿</a:t>
            </a:r>
            <a:r>
              <a:rPr lang="zh-CN" altLang="en-US" sz="2700" smtClean="0"/>
              <a:t>或</a:t>
            </a:r>
            <a:r>
              <a:rPr lang="zh-CN" altLang="en-US" sz="2700" smtClean="0">
                <a:solidFill>
                  <a:srgbClr val="3366FF"/>
                </a:solidFill>
              </a:rPr>
              <a:t>蓝色</a:t>
            </a:r>
            <a:r>
              <a:rPr lang="zh-CN" altLang="en-US" sz="2700" smtClean="0"/>
              <a:t>，相邻区域颜色不同。</a:t>
            </a:r>
          </a:p>
        </p:txBody>
      </p:sp>
      <p:grpSp>
        <p:nvGrpSpPr>
          <p:cNvPr id="273413" name="Group 1029"/>
          <p:cNvGrpSpPr>
            <a:grpSpLocks/>
          </p:cNvGrpSpPr>
          <p:nvPr/>
        </p:nvGrpSpPr>
        <p:grpSpPr bwMode="auto">
          <a:xfrm>
            <a:off x="2052638" y="2852738"/>
            <a:ext cx="4032250" cy="3744912"/>
            <a:chOff x="1293" y="1797"/>
            <a:chExt cx="2540" cy="2359"/>
          </a:xfrm>
        </p:grpSpPr>
        <p:sp>
          <p:nvSpPr>
            <p:cNvPr id="257032" name="Oval 8"/>
            <p:cNvSpPr>
              <a:spLocks noChangeArrowheads="1"/>
            </p:cNvSpPr>
            <p:nvPr/>
          </p:nvSpPr>
          <p:spPr bwMode="auto">
            <a:xfrm>
              <a:off x="1293" y="2069"/>
              <a:ext cx="453" cy="426"/>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rgbClr val="FF0000"/>
                  </a:solidFill>
                  <a:effectLst>
                    <a:outerShdw blurRad="38100" dist="38100" dir="2700000" algn="tl">
                      <a:srgbClr val="C0C0C0"/>
                    </a:outerShdw>
                  </a:effectLst>
                </a:rPr>
                <a:t> WA </a:t>
              </a:r>
            </a:p>
          </p:txBody>
        </p:sp>
        <p:sp>
          <p:nvSpPr>
            <p:cNvPr id="257033" name="Oval 9"/>
            <p:cNvSpPr>
              <a:spLocks noChangeArrowheads="1"/>
            </p:cNvSpPr>
            <p:nvPr/>
          </p:nvSpPr>
          <p:spPr bwMode="auto">
            <a:xfrm>
              <a:off x="2337" y="1797"/>
              <a:ext cx="453" cy="426"/>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rgbClr val="FF0000"/>
                  </a:solidFill>
                  <a:effectLst>
                    <a:outerShdw blurRad="38100" dist="38100" dir="2700000" algn="tl">
                      <a:srgbClr val="C0C0C0"/>
                    </a:outerShdw>
                  </a:effectLst>
                </a:rPr>
                <a:t> NT </a:t>
              </a:r>
            </a:p>
          </p:txBody>
        </p:sp>
        <p:sp>
          <p:nvSpPr>
            <p:cNvPr id="257034" name="Oval 10"/>
            <p:cNvSpPr>
              <a:spLocks noChangeArrowheads="1"/>
            </p:cNvSpPr>
            <p:nvPr/>
          </p:nvSpPr>
          <p:spPr bwMode="auto">
            <a:xfrm>
              <a:off x="2426" y="2505"/>
              <a:ext cx="453" cy="426"/>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rgbClr val="FF0000"/>
                  </a:solidFill>
                  <a:effectLst>
                    <a:outerShdw blurRad="38100" dist="38100" dir="2700000" algn="tl">
                      <a:srgbClr val="C0C0C0"/>
                    </a:outerShdw>
                  </a:effectLst>
                </a:rPr>
                <a:t> SA </a:t>
              </a:r>
            </a:p>
          </p:txBody>
        </p:sp>
        <p:sp>
          <p:nvSpPr>
            <p:cNvPr id="257035" name="Oval 11"/>
            <p:cNvSpPr>
              <a:spLocks noChangeArrowheads="1"/>
            </p:cNvSpPr>
            <p:nvPr/>
          </p:nvSpPr>
          <p:spPr bwMode="auto">
            <a:xfrm>
              <a:off x="3289" y="1979"/>
              <a:ext cx="453" cy="426"/>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rgbClr val="FF0000"/>
                  </a:solidFill>
                  <a:effectLst>
                    <a:outerShdw blurRad="38100" dist="38100" dir="2700000" algn="tl">
                      <a:srgbClr val="C0C0C0"/>
                    </a:outerShdw>
                  </a:effectLst>
                </a:rPr>
                <a:t> Q </a:t>
              </a:r>
            </a:p>
          </p:txBody>
        </p:sp>
        <p:sp>
          <p:nvSpPr>
            <p:cNvPr id="257036" name="Oval 12"/>
            <p:cNvSpPr>
              <a:spLocks noChangeArrowheads="1"/>
            </p:cNvSpPr>
            <p:nvPr/>
          </p:nvSpPr>
          <p:spPr bwMode="auto">
            <a:xfrm>
              <a:off x="3380" y="2704"/>
              <a:ext cx="453" cy="426"/>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rgbClr val="FF0000"/>
                  </a:solidFill>
                  <a:effectLst>
                    <a:outerShdw blurRad="38100" dist="38100" dir="2700000" algn="tl">
                      <a:srgbClr val="C0C0C0"/>
                    </a:outerShdw>
                  </a:effectLst>
                </a:rPr>
                <a:t> NSW </a:t>
              </a:r>
            </a:p>
          </p:txBody>
        </p:sp>
        <p:sp>
          <p:nvSpPr>
            <p:cNvPr id="257037" name="Oval 13"/>
            <p:cNvSpPr>
              <a:spLocks noChangeArrowheads="1"/>
            </p:cNvSpPr>
            <p:nvPr/>
          </p:nvSpPr>
          <p:spPr bwMode="auto">
            <a:xfrm>
              <a:off x="3288" y="3203"/>
              <a:ext cx="453" cy="426"/>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rgbClr val="FF0000"/>
                  </a:solidFill>
                  <a:effectLst>
                    <a:outerShdw blurRad="38100" dist="38100" dir="2700000" algn="tl">
                      <a:srgbClr val="C0C0C0"/>
                    </a:outerShdw>
                  </a:effectLst>
                </a:rPr>
                <a:t> V </a:t>
              </a:r>
            </a:p>
          </p:txBody>
        </p:sp>
        <p:sp>
          <p:nvSpPr>
            <p:cNvPr id="257038" name="Oval 14"/>
            <p:cNvSpPr>
              <a:spLocks noChangeArrowheads="1"/>
            </p:cNvSpPr>
            <p:nvPr/>
          </p:nvSpPr>
          <p:spPr bwMode="auto">
            <a:xfrm>
              <a:off x="3243" y="3730"/>
              <a:ext cx="453" cy="426"/>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rgbClr val="FF0000"/>
                  </a:solidFill>
                  <a:effectLst>
                    <a:outerShdw blurRad="38100" dist="38100" dir="2700000" algn="tl">
                      <a:srgbClr val="C0C0C0"/>
                    </a:outerShdw>
                  </a:effectLst>
                </a:rPr>
                <a:t> T </a:t>
              </a:r>
            </a:p>
          </p:txBody>
        </p:sp>
        <p:sp>
          <p:nvSpPr>
            <p:cNvPr id="8208" name="Line 15"/>
            <p:cNvSpPr>
              <a:spLocks noChangeShapeType="1"/>
            </p:cNvSpPr>
            <p:nvPr/>
          </p:nvSpPr>
          <p:spPr bwMode="auto">
            <a:xfrm flipV="1">
              <a:off x="1746" y="2069"/>
              <a:ext cx="590" cy="1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9" name="Line 16"/>
            <p:cNvSpPr>
              <a:spLocks noChangeShapeType="1"/>
            </p:cNvSpPr>
            <p:nvPr/>
          </p:nvSpPr>
          <p:spPr bwMode="auto">
            <a:xfrm>
              <a:off x="1701" y="2387"/>
              <a:ext cx="725" cy="2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 name="Line 17"/>
            <p:cNvSpPr>
              <a:spLocks noChangeShapeType="1"/>
            </p:cNvSpPr>
            <p:nvPr/>
          </p:nvSpPr>
          <p:spPr bwMode="auto">
            <a:xfrm>
              <a:off x="2608" y="2205"/>
              <a:ext cx="45" cy="31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1" name="Line 18"/>
            <p:cNvSpPr>
              <a:spLocks noChangeShapeType="1"/>
            </p:cNvSpPr>
            <p:nvPr/>
          </p:nvSpPr>
          <p:spPr bwMode="auto">
            <a:xfrm>
              <a:off x="2789" y="2024"/>
              <a:ext cx="499" cy="9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2" name="Line 19"/>
            <p:cNvSpPr>
              <a:spLocks noChangeShapeType="1"/>
            </p:cNvSpPr>
            <p:nvPr/>
          </p:nvSpPr>
          <p:spPr bwMode="auto">
            <a:xfrm flipV="1">
              <a:off x="2835" y="2296"/>
              <a:ext cx="499" cy="31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3" name="Line 20"/>
            <p:cNvSpPr>
              <a:spLocks noChangeShapeType="1"/>
            </p:cNvSpPr>
            <p:nvPr/>
          </p:nvSpPr>
          <p:spPr bwMode="auto">
            <a:xfrm>
              <a:off x="2880" y="2750"/>
              <a:ext cx="499" cy="9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4" name="Line 21"/>
            <p:cNvSpPr>
              <a:spLocks noChangeShapeType="1"/>
            </p:cNvSpPr>
            <p:nvPr/>
          </p:nvSpPr>
          <p:spPr bwMode="auto">
            <a:xfrm>
              <a:off x="2789" y="2886"/>
              <a:ext cx="499" cy="45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5" name="Line 22"/>
            <p:cNvSpPr>
              <a:spLocks noChangeShapeType="1"/>
            </p:cNvSpPr>
            <p:nvPr/>
          </p:nvSpPr>
          <p:spPr bwMode="auto">
            <a:xfrm>
              <a:off x="3560" y="2387"/>
              <a:ext cx="45" cy="31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6" name="Line 23"/>
            <p:cNvSpPr>
              <a:spLocks noChangeShapeType="1"/>
            </p:cNvSpPr>
            <p:nvPr/>
          </p:nvSpPr>
          <p:spPr bwMode="auto">
            <a:xfrm flipH="1">
              <a:off x="3606" y="3113"/>
              <a:ext cx="45" cy="1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7049" name="AutoShape 25"/>
          <p:cNvSpPr>
            <a:spLocks/>
          </p:cNvSpPr>
          <p:nvPr/>
        </p:nvSpPr>
        <p:spPr bwMode="auto">
          <a:xfrm>
            <a:off x="6516688" y="2349500"/>
            <a:ext cx="2376487" cy="609600"/>
          </a:xfrm>
          <a:prstGeom prst="borderCallout2">
            <a:avLst>
              <a:gd name="adj1" fmla="val 18750"/>
              <a:gd name="adj2" fmla="val -3208"/>
              <a:gd name="adj3" fmla="val 18750"/>
              <a:gd name="adj4" fmla="val -20440"/>
              <a:gd name="adj5" fmla="val 121356"/>
              <a:gd name="adj6" fmla="val -38278"/>
            </a:avLst>
          </a:prstGeom>
          <a:solidFill>
            <a:srgbClr val="00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a:solidFill>
                  <a:srgbClr val="FF0000"/>
                </a:solidFill>
                <a:effectLst>
                  <a:outerShdw blurRad="38100" dist="38100" dir="2700000" algn="tl">
                    <a:srgbClr val="000000"/>
                  </a:outerShdw>
                </a:effectLst>
                <a:ea typeface="仿宋_GB2312" pitchFamily="49" charset="-122"/>
              </a:rPr>
              <a:t>节点对应变量</a:t>
            </a:r>
          </a:p>
        </p:txBody>
      </p:sp>
      <p:sp>
        <p:nvSpPr>
          <p:cNvPr id="257050" name="AutoShape 26"/>
          <p:cNvSpPr>
            <a:spLocks/>
          </p:cNvSpPr>
          <p:nvPr/>
        </p:nvSpPr>
        <p:spPr bwMode="auto">
          <a:xfrm>
            <a:off x="539750" y="5229225"/>
            <a:ext cx="2038350" cy="609600"/>
          </a:xfrm>
          <a:prstGeom prst="borderCallout2">
            <a:avLst>
              <a:gd name="adj1" fmla="val 18750"/>
              <a:gd name="adj2" fmla="val 103736"/>
              <a:gd name="adj3" fmla="val 18750"/>
              <a:gd name="adj4" fmla="val 114875"/>
              <a:gd name="adj5" fmla="val -203648"/>
              <a:gd name="adj6" fmla="val 126403"/>
            </a:avLst>
          </a:prstGeom>
          <a:solidFill>
            <a:srgbClr val="00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a:solidFill>
                  <a:srgbClr val="FF0000"/>
                </a:solidFill>
                <a:effectLst>
                  <a:outerShdw blurRad="38100" dist="38100" dir="2700000" algn="tl">
                    <a:srgbClr val="000000"/>
                  </a:outerShdw>
                </a:effectLst>
                <a:ea typeface="仿宋_GB2312" pitchFamily="49" charset="-122"/>
              </a:rPr>
              <a:t>弧对应约束</a:t>
            </a:r>
          </a:p>
        </p:txBody>
      </p:sp>
      <p:sp>
        <p:nvSpPr>
          <p:cNvPr id="257051" name="Rectangle 27"/>
          <p:cNvSpPr>
            <a:spLocks noChangeArrowheads="1"/>
          </p:cNvSpPr>
          <p:nvPr/>
        </p:nvSpPr>
        <p:spPr bwMode="auto">
          <a:xfrm>
            <a:off x="6372225" y="5805488"/>
            <a:ext cx="2530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b="1">
                <a:solidFill>
                  <a:schemeClr val="accent2"/>
                </a:solidFill>
                <a:effectLst>
                  <a:outerShdw blurRad="38100" dist="38100" dir="2700000" algn="tl">
                    <a:srgbClr val="C0C0C0"/>
                  </a:outerShdw>
                </a:effectLst>
              </a:rPr>
              <a:t>Constraint Graph</a:t>
            </a:r>
            <a:br>
              <a:rPr lang="en-US" altLang="zh-CN" b="1">
                <a:solidFill>
                  <a:schemeClr val="accent2"/>
                </a:solidFill>
                <a:effectLst>
                  <a:outerShdw blurRad="38100" dist="38100" dir="2700000" algn="tl">
                    <a:srgbClr val="C0C0C0"/>
                  </a:outerShdw>
                </a:effectLst>
              </a:rPr>
            </a:br>
            <a:r>
              <a:rPr lang="zh-CN" altLang="en-US" b="1">
                <a:solidFill>
                  <a:schemeClr val="accent2"/>
                </a:solidFill>
                <a:effectLst>
                  <a:outerShdw blurRad="38100" dist="38100" dir="2700000" algn="tl">
                    <a:srgbClr val="C0C0C0"/>
                  </a:outerShdw>
                </a:effectLst>
              </a:rPr>
              <a:t>（约束图）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dissolve">
                                      <p:cBhvr>
                                        <p:cTn id="7" dur="500"/>
                                        <p:tgtEl>
                                          <p:spTgt spid="273413"/>
                                        </p:tgtEl>
                                      </p:cBhvr>
                                    </p:animEffect>
                                  </p:childTnLst>
                                </p:cTn>
                              </p:par>
                              <p:par>
                                <p:cTn id="8" presetID="10" presetClass="exit" presetSubtype="0" fill="hold" nodeType="withEffect">
                                  <p:stCondLst>
                                    <p:cond delay="0"/>
                                  </p:stCondLst>
                                  <p:childTnLst>
                                    <p:animEffect transition="out" filter="fade">
                                      <p:cBhvr>
                                        <p:cTn id="9" dur="5000"/>
                                        <p:tgtEl>
                                          <p:spTgt spid="257028"/>
                                        </p:tgtEl>
                                      </p:cBhvr>
                                    </p:animEffect>
                                    <p:set>
                                      <p:cBhvr>
                                        <p:cTn id="10" dur="1" fill="hold">
                                          <p:stCondLst>
                                            <p:cond delay="4999"/>
                                          </p:stCondLst>
                                        </p:cTn>
                                        <p:tgtEl>
                                          <p:spTgt spid="257028"/>
                                        </p:tgtEl>
                                        <p:attrNameLst>
                                          <p:attrName>style.visibility</p:attrName>
                                        </p:attrNameLst>
                                      </p:cBhvr>
                                      <p:to>
                                        <p:strVal val="hidden"/>
                                      </p:to>
                                    </p:set>
                                  </p:childTnLst>
                                </p:cTn>
                              </p:par>
                              <p:par>
                                <p:cTn id="11" presetID="22" presetClass="entr" presetSubtype="8" fill="hold" grpId="0" nodeType="withEffect">
                                  <p:stCondLst>
                                    <p:cond delay="3000"/>
                                  </p:stCondLst>
                                  <p:childTnLst>
                                    <p:set>
                                      <p:cBhvr>
                                        <p:cTn id="12" dur="1" fill="hold">
                                          <p:stCondLst>
                                            <p:cond delay="0"/>
                                          </p:stCondLst>
                                        </p:cTn>
                                        <p:tgtEl>
                                          <p:spTgt spid="257049"/>
                                        </p:tgtEl>
                                        <p:attrNameLst>
                                          <p:attrName>style.visibility</p:attrName>
                                        </p:attrNameLst>
                                      </p:cBhvr>
                                      <p:to>
                                        <p:strVal val="visible"/>
                                      </p:to>
                                    </p:set>
                                    <p:animEffect transition="in" filter="wipe(left)">
                                      <p:cBhvr>
                                        <p:cTn id="13" dur="500"/>
                                        <p:tgtEl>
                                          <p:spTgt spid="257049"/>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257050"/>
                                        </p:tgtEl>
                                        <p:attrNameLst>
                                          <p:attrName>style.visibility</p:attrName>
                                        </p:attrNameLst>
                                      </p:cBhvr>
                                      <p:to>
                                        <p:strVal val="visible"/>
                                      </p:to>
                                    </p:set>
                                    <p:animEffect transition="in" filter="wipe(up)">
                                      <p:cBhvr>
                                        <p:cTn id="16" dur="500"/>
                                        <p:tgtEl>
                                          <p:spTgt spid="257050"/>
                                        </p:tgtEl>
                                      </p:cBhvr>
                                    </p:animEffect>
                                  </p:childTnLst>
                                </p:cTn>
                              </p:par>
                            </p:childTnLst>
                          </p:cTn>
                        </p:par>
                        <p:par>
                          <p:cTn id="17" fill="hold" nodeType="afterGroup">
                            <p:stCondLst>
                              <p:cond delay="5000"/>
                            </p:stCondLst>
                            <p:childTnLst>
                              <p:par>
                                <p:cTn id="18" presetID="22" presetClass="entr" presetSubtype="8" fill="hold" grpId="0" nodeType="afterEffect">
                                  <p:stCondLst>
                                    <p:cond delay="0"/>
                                  </p:stCondLst>
                                  <p:childTnLst>
                                    <p:set>
                                      <p:cBhvr>
                                        <p:cTn id="19" dur="1" fill="hold">
                                          <p:stCondLst>
                                            <p:cond delay="0"/>
                                          </p:stCondLst>
                                        </p:cTn>
                                        <p:tgtEl>
                                          <p:spTgt spid="257051"/>
                                        </p:tgtEl>
                                        <p:attrNameLst>
                                          <p:attrName>style.visibility</p:attrName>
                                        </p:attrNameLst>
                                      </p:cBhvr>
                                      <p:to>
                                        <p:strVal val="visible"/>
                                      </p:to>
                                    </p:set>
                                    <p:animEffect transition="in" filter="wipe(left)">
                                      <p:cBhvr>
                                        <p:cTn id="20" dur="500"/>
                                        <p:tgtEl>
                                          <p:spTgt spid="257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49" grpId="0" animBg="1"/>
      <p:bldP spid="257050" grpId="0" animBg="1"/>
      <p:bldP spid="2570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defRPr/>
            </a:pPr>
            <a:r>
              <a:rPr lang="en-US" altLang="zh-CN" sz="4400" dirty="0" smtClean="0"/>
              <a:t>Backtracking Search for CSPs</a:t>
            </a:r>
          </a:p>
        </p:txBody>
      </p:sp>
      <p:sp>
        <p:nvSpPr>
          <p:cNvPr id="259075" name="Rectangle 3"/>
          <p:cNvSpPr>
            <a:spLocks noGrp="1" noChangeArrowheads="1"/>
          </p:cNvSpPr>
          <p:nvPr>
            <p:ph type="body" idx="1"/>
          </p:nvPr>
        </p:nvSpPr>
        <p:spPr/>
        <p:txBody>
          <a:bodyPr/>
          <a:lstStyle/>
          <a:p>
            <a:pPr eaLnBrk="1" hangingPunct="1">
              <a:defRPr/>
            </a:pPr>
            <a:r>
              <a:rPr lang="en-US" altLang="zh-CN" smtClean="0"/>
              <a:t>CSP</a:t>
            </a:r>
            <a:r>
              <a:rPr lang="zh-CN" altLang="en-US" smtClean="0"/>
              <a:t>多采用回溯方法求解</a:t>
            </a:r>
          </a:p>
        </p:txBody>
      </p:sp>
      <p:pic>
        <p:nvPicPr>
          <p:cNvPr id="9220" name="Picture 4" descr="australia-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420938"/>
            <a:ext cx="74945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4" name="Line 1030"/>
          <p:cNvSpPr>
            <a:spLocks noChangeShapeType="1"/>
          </p:cNvSpPr>
          <p:nvPr/>
        </p:nvSpPr>
        <p:spPr bwMode="auto">
          <a:xfrm flipH="1">
            <a:off x="3563938" y="2636838"/>
            <a:ext cx="1512887" cy="2873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5" name="Line 1031"/>
          <p:cNvSpPr>
            <a:spLocks noChangeShapeType="1"/>
          </p:cNvSpPr>
          <p:nvPr/>
        </p:nvSpPr>
        <p:spPr bwMode="auto">
          <a:xfrm flipH="1">
            <a:off x="2411413" y="3213100"/>
            <a:ext cx="1081087" cy="431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6" name="Line 1032"/>
          <p:cNvSpPr>
            <a:spLocks noChangeShapeType="1"/>
          </p:cNvSpPr>
          <p:nvPr/>
        </p:nvSpPr>
        <p:spPr bwMode="auto">
          <a:xfrm flipH="1">
            <a:off x="1187450" y="4149725"/>
            <a:ext cx="1081088" cy="431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7" name="Line 1033"/>
          <p:cNvSpPr>
            <a:spLocks noChangeShapeType="1"/>
          </p:cNvSpPr>
          <p:nvPr/>
        </p:nvSpPr>
        <p:spPr bwMode="auto">
          <a:xfrm flipV="1">
            <a:off x="1620838" y="4221163"/>
            <a:ext cx="935037" cy="3603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8" name="Line 1034"/>
          <p:cNvSpPr>
            <a:spLocks noChangeShapeType="1"/>
          </p:cNvSpPr>
          <p:nvPr/>
        </p:nvSpPr>
        <p:spPr bwMode="auto">
          <a:xfrm>
            <a:off x="2771775" y="4149725"/>
            <a:ext cx="936625" cy="3587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9" name="Text Box 1035"/>
          <p:cNvSpPr txBox="1">
            <a:spLocks noChangeArrowheads="1"/>
          </p:cNvSpPr>
          <p:nvPr/>
        </p:nvSpPr>
        <p:spPr bwMode="auto">
          <a:xfrm>
            <a:off x="827088" y="2276475"/>
            <a:ext cx="302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rgbClr val="FF0000"/>
                </a:solidFill>
                <a:effectLst>
                  <a:outerShdw blurRad="38100" dist="38100" dir="2700000" algn="tl">
                    <a:srgbClr val="C0C0C0"/>
                  </a:outerShdw>
                </a:effectLst>
              </a:rPr>
              <a:t>一次赋值一个变量</a:t>
            </a:r>
          </a:p>
        </p:txBody>
      </p:sp>
      <p:sp>
        <p:nvSpPr>
          <p:cNvPr id="268300" name="Text Box 1036"/>
          <p:cNvSpPr txBox="1">
            <a:spLocks noChangeArrowheads="1"/>
          </p:cNvSpPr>
          <p:nvPr/>
        </p:nvSpPr>
        <p:spPr bwMode="auto">
          <a:xfrm>
            <a:off x="827088" y="5445125"/>
            <a:ext cx="302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rgbClr val="FF0000"/>
                </a:solidFill>
                <a:effectLst>
                  <a:outerShdw blurRad="38100" dist="38100" dir="2700000" algn="tl">
                    <a:srgbClr val="C0C0C0"/>
                  </a:outerShdw>
                </a:effectLst>
              </a:rPr>
              <a:t>无法赋值时回溯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8294"/>
                                        </p:tgtEl>
                                        <p:attrNameLst>
                                          <p:attrName>style.visibility</p:attrName>
                                        </p:attrNameLst>
                                      </p:cBhvr>
                                      <p:to>
                                        <p:strVal val="visible"/>
                                      </p:to>
                                    </p:set>
                                    <p:animEffect transition="in" filter="wipe(up)">
                                      <p:cBhvr>
                                        <p:cTn id="7" dur="500"/>
                                        <p:tgtEl>
                                          <p:spTgt spid="26829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8295"/>
                                        </p:tgtEl>
                                        <p:attrNameLst>
                                          <p:attrName>style.visibility</p:attrName>
                                        </p:attrNameLst>
                                      </p:cBhvr>
                                      <p:to>
                                        <p:strVal val="visible"/>
                                      </p:to>
                                    </p:set>
                                    <p:animEffect transition="in" filter="wipe(up)">
                                      <p:cBhvr>
                                        <p:cTn id="11" dur="500"/>
                                        <p:tgtEl>
                                          <p:spTgt spid="26829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68299"/>
                                        </p:tgtEl>
                                        <p:attrNameLst>
                                          <p:attrName>style.visibility</p:attrName>
                                        </p:attrNameLst>
                                      </p:cBhvr>
                                      <p:to>
                                        <p:strVal val="visible"/>
                                      </p:to>
                                    </p:set>
                                    <p:animEffect transition="in" filter="wipe(left)">
                                      <p:cBhvr>
                                        <p:cTn id="14" dur="500"/>
                                        <p:tgtEl>
                                          <p:spTgt spid="268299"/>
                                        </p:tgtEl>
                                      </p:cBhvr>
                                    </p:animEffect>
                                  </p:childTnLst>
                                </p:cTn>
                              </p:par>
                            </p:childTnLst>
                          </p:cTn>
                        </p:par>
                        <p:par>
                          <p:cTn id="15" fill="hold" nodeType="afterGroup">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68296"/>
                                        </p:tgtEl>
                                        <p:attrNameLst>
                                          <p:attrName>style.visibility</p:attrName>
                                        </p:attrNameLst>
                                      </p:cBhvr>
                                      <p:to>
                                        <p:strVal val="visible"/>
                                      </p:to>
                                    </p:set>
                                    <p:animEffect transition="in" filter="wipe(up)">
                                      <p:cBhvr>
                                        <p:cTn id="18" dur="500"/>
                                        <p:tgtEl>
                                          <p:spTgt spid="268296"/>
                                        </p:tgtEl>
                                      </p:cBhvr>
                                    </p:animEffect>
                                  </p:childTnLst>
                                </p:cTn>
                              </p:par>
                            </p:childTnLst>
                          </p:cTn>
                        </p:par>
                        <p:par>
                          <p:cTn id="19" fill="hold" nodeType="afterGroup">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268297"/>
                                        </p:tgtEl>
                                        <p:attrNameLst>
                                          <p:attrName>style.visibility</p:attrName>
                                        </p:attrNameLst>
                                      </p:cBhvr>
                                      <p:to>
                                        <p:strVal val="visible"/>
                                      </p:to>
                                    </p:set>
                                    <p:animEffect transition="in" filter="wipe(down)">
                                      <p:cBhvr>
                                        <p:cTn id="22" dur="500"/>
                                        <p:tgtEl>
                                          <p:spTgt spid="26829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68300"/>
                                        </p:tgtEl>
                                        <p:attrNameLst>
                                          <p:attrName>style.visibility</p:attrName>
                                        </p:attrNameLst>
                                      </p:cBhvr>
                                      <p:to>
                                        <p:strVal val="visible"/>
                                      </p:to>
                                    </p:set>
                                    <p:animEffect transition="in" filter="wipe(left)">
                                      <p:cBhvr>
                                        <p:cTn id="25" dur="500"/>
                                        <p:tgtEl>
                                          <p:spTgt spid="268300"/>
                                        </p:tgtEl>
                                      </p:cBhvr>
                                    </p:animEffect>
                                  </p:childTnLst>
                                </p:cTn>
                              </p:par>
                            </p:childTnLst>
                          </p:cTn>
                        </p:par>
                        <p:par>
                          <p:cTn id="26" fill="hold" nodeType="afterGroup">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8298"/>
                                        </p:tgtEl>
                                        <p:attrNameLst>
                                          <p:attrName>style.visibility</p:attrName>
                                        </p:attrNameLst>
                                      </p:cBhvr>
                                      <p:to>
                                        <p:strVal val="visible"/>
                                      </p:to>
                                    </p:set>
                                    <p:animEffect transition="in" filter="wipe(up)">
                                      <p:cBhvr>
                                        <p:cTn id="29" dur="500"/>
                                        <p:tgtEl>
                                          <p:spTgt spid="268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4" grpId="0" animBg="1"/>
      <p:bldP spid="268295" grpId="0" animBg="1"/>
      <p:bldP spid="268296" grpId="0" animBg="1"/>
      <p:bldP spid="268297" grpId="0" animBg="1"/>
      <p:bldP spid="268298" grpId="0" animBg="1"/>
      <p:bldP spid="268299" grpId="0"/>
      <p:bldP spid="2683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Rectangle 1028"/>
          <p:cNvSpPr>
            <a:spLocks noGrp="1" noChangeArrowheads="1"/>
          </p:cNvSpPr>
          <p:nvPr>
            <p:ph type="body" idx="1"/>
          </p:nvPr>
        </p:nvSpPr>
        <p:spPr/>
        <p:txBody>
          <a:bodyPr/>
          <a:lstStyle/>
          <a:p>
            <a:pPr eaLnBrk="1" hangingPunct="1">
              <a:lnSpc>
                <a:spcPct val="90000"/>
              </a:lnSpc>
              <a:defRPr/>
            </a:pPr>
            <a:r>
              <a:rPr lang="en-US" altLang="zh-CN" sz="2000" smtClean="0"/>
              <a:t>FUNCTION Backtracking(assignment, csp)</a:t>
            </a:r>
          </a:p>
          <a:p>
            <a:pPr lvl="1" eaLnBrk="1" hangingPunct="1">
              <a:lnSpc>
                <a:spcPct val="90000"/>
              </a:lnSpc>
              <a:defRPr/>
            </a:pPr>
            <a:r>
              <a:rPr lang="en-US" altLang="zh-CN" sz="2000" smtClean="0"/>
              <a:t>IF assignment</a:t>
            </a:r>
            <a:r>
              <a:rPr lang="zh-CN" altLang="en-US" sz="2000" smtClean="0"/>
              <a:t>是完全赋值 </a:t>
            </a:r>
            <a:r>
              <a:rPr lang="en-US" altLang="zh-CN" sz="2000" smtClean="0"/>
              <a:t>THEN return assignment</a:t>
            </a:r>
          </a:p>
          <a:p>
            <a:pPr lvl="1" eaLnBrk="1" hangingPunct="1">
              <a:lnSpc>
                <a:spcPct val="90000"/>
              </a:lnSpc>
              <a:defRPr/>
            </a:pPr>
            <a:r>
              <a:rPr lang="en-US" altLang="zh-CN" sz="2000" smtClean="0"/>
              <a:t>ELSE</a:t>
            </a:r>
          </a:p>
          <a:p>
            <a:pPr lvl="2" eaLnBrk="1" hangingPunct="1">
              <a:lnSpc>
                <a:spcPct val="90000"/>
              </a:lnSpc>
              <a:defRPr/>
            </a:pPr>
            <a:r>
              <a:rPr lang="zh-CN" altLang="en-US" sz="2000" smtClean="0"/>
              <a:t>选择一个未赋值变量</a:t>
            </a:r>
            <a:r>
              <a:rPr lang="en-US" altLang="zh-CN" sz="2000" i="1" smtClean="0"/>
              <a:t>X</a:t>
            </a:r>
            <a:r>
              <a:rPr lang="en-US" altLang="zh-CN" sz="2000" i="1" baseline="-25000" smtClean="0"/>
              <a:t>i</a:t>
            </a:r>
          </a:p>
          <a:p>
            <a:pPr lvl="2" eaLnBrk="1" hangingPunct="1">
              <a:lnSpc>
                <a:spcPct val="90000"/>
              </a:lnSpc>
              <a:defRPr/>
            </a:pPr>
            <a:r>
              <a:rPr lang="en-US" altLang="zh-CN" sz="2000" smtClean="0"/>
              <a:t>FOR EACH </a:t>
            </a:r>
            <a:r>
              <a:rPr lang="en-US" altLang="zh-CN" sz="2000" i="1" smtClean="0"/>
              <a:t>v</a:t>
            </a:r>
            <a:r>
              <a:rPr lang="en-US" altLang="zh-CN" sz="2000" smtClean="0"/>
              <a:t> in </a:t>
            </a:r>
            <a:r>
              <a:rPr lang="en-US" altLang="zh-CN" sz="2000" i="1" smtClean="0"/>
              <a:t>D</a:t>
            </a:r>
            <a:r>
              <a:rPr lang="en-US" altLang="zh-CN" sz="2000" i="1" baseline="-25000" smtClean="0"/>
              <a:t>i</a:t>
            </a:r>
            <a:r>
              <a:rPr lang="en-US" altLang="zh-CN" sz="2000" smtClean="0"/>
              <a:t> DO</a:t>
            </a:r>
          </a:p>
          <a:p>
            <a:pPr lvl="3" eaLnBrk="1" hangingPunct="1">
              <a:lnSpc>
                <a:spcPct val="90000"/>
              </a:lnSpc>
              <a:defRPr/>
            </a:pPr>
            <a:r>
              <a:rPr lang="en-US" altLang="zh-CN" smtClean="0"/>
              <a:t>IF </a:t>
            </a:r>
            <a:r>
              <a:rPr lang="en-US" altLang="zh-CN" i="1" smtClean="0"/>
              <a:t>v</a:t>
            </a:r>
            <a:r>
              <a:rPr lang="en-US" altLang="zh-CN" smtClean="0"/>
              <a:t> </a:t>
            </a:r>
            <a:r>
              <a:rPr lang="zh-CN" altLang="en-US" smtClean="0"/>
              <a:t>是相容赋值 </a:t>
            </a:r>
            <a:r>
              <a:rPr lang="en-US" altLang="zh-CN" smtClean="0"/>
              <a:t>THEN</a:t>
            </a:r>
          </a:p>
          <a:p>
            <a:pPr lvl="4" eaLnBrk="1" hangingPunct="1">
              <a:lnSpc>
                <a:spcPct val="90000"/>
              </a:lnSpc>
              <a:defRPr/>
            </a:pPr>
            <a:r>
              <a:rPr lang="zh-CN" altLang="en-US" smtClean="0"/>
              <a:t>将</a:t>
            </a:r>
            <a:r>
              <a:rPr lang="en-US" altLang="zh-CN" smtClean="0"/>
              <a:t>{</a:t>
            </a:r>
            <a:r>
              <a:rPr lang="en-US" altLang="zh-CN" i="1" smtClean="0"/>
              <a:t>X</a:t>
            </a:r>
            <a:r>
              <a:rPr lang="en-US" altLang="zh-CN" i="1" baseline="-25000" smtClean="0"/>
              <a:t>i</a:t>
            </a:r>
            <a:r>
              <a:rPr lang="en-US" altLang="zh-CN" smtClean="0"/>
              <a:t> = </a:t>
            </a:r>
            <a:r>
              <a:rPr lang="en-US" altLang="zh-CN" i="1" smtClean="0"/>
              <a:t>v</a:t>
            </a:r>
            <a:r>
              <a:rPr lang="en-US" altLang="zh-CN" smtClean="0"/>
              <a:t>}</a:t>
            </a:r>
            <a:r>
              <a:rPr lang="zh-CN" altLang="en-US" smtClean="0"/>
              <a:t>加入</a:t>
            </a:r>
            <a:r>
              <a:rPr lang="en-US" altLang="zh-CN" smtClean="0"/>
              <a:t>assignment</a:t>
            </a:r>
          </a:p>
          <a:p>
            <a:pPr lvl="4" eaLnBrk="1" hangingPunct="1">
              <a:lnSpc>
                <a:spcPct val="90000"/>
              </a:lnSpc>
              <a:defRPr/>
            </a:pPr>
            <a:r>
              <a:rPr lang="en-US" altLang="zh-CN" smtClean="0"/>
              <a:t>result</a:t>
            </a:r>
            <a:r>
              <a:rPr lang="en-US" altLang="zh-CN" smtClean="0">
                <a:sym typeface="Wingdings" pitchFamily="2" charset="2"/>
              </a:rPr>
              <a:t> </a:t>
            </a:r>
            <a:r>
              <a:rPr lang="en-US" altLang="zh-CN" smtClean="0"/>
              <a:t>Backtracking(assignment, csp)</a:t>
            </a:r>
          </a:p>
          <a:p>
            <a:pPr lvl="4" eaLnBrk="1" hangingPunct="1">
              <a:lnSpc>
                <a:spcPct val="90000"/>
              </a:lnSpc>
              <a:defRPr/>
            </a:pPr>
            <a:r>
              <a:rPr lang="en-US" altLang="zh-CN" smtClean="0"/>
              <a:t>IF result=failure THEN </a:t>
            </a:r>
            <a:r>
              <a:rPr lang="zh-CN" altLang="en-US" smtClean="0"/>
              <a:t>从</a:t>
            </a:r>
            <a:r>
              <a:rPr lang="en-US" altLang="zh-CN" smtClean="0"/>
              <a:t>assignment</a:t>
            </a:r>
            <a:r>
              <a:rPr lang="zh-CN" altLang="en-US" smtClean="0"/>
              <a:t>中删除</a:t>
            </a:r>
            <a:r>
              <a:rPr lang="en-US" altLang="zh-CN" smtClean="0"/>
              <a:t>{</a:t>
            </a:r>
            <a:r>
              <a:rPr lang="en-US" altLang="zh-CN" i="1" smtClean="0"/>
              <a:t>X</a:t>
            </a:r>
            <a:r>
              <a:rPr lang="en-US" altLang="zh-CN" i="1" baseline="-25000" smtClean="0"/>
              <a:t>i</a:t>
            </a:r>
            <a:r>
              <a:rPr lang="en-US" altLang="zh-CN" smtClean="0"/>
              <a:t> = </a:t>
            </a:r>
            <a:r>
              <a:rPr lang="en-US" altLang="zh-CN" i="1" smtClean="0"/>
              <a:t>v</a:t>
            </a:r>
            <a:r>
              <a:rPr lang="en-US" altLang="zh-CN" smtClean="0"/>
              <a:t>} </a:t>
            </a:r>
          </a:p>
          <a:p>
            <a:pPr lvl="4" eaLnBrk="1" hangingPunct="1">
              <a:lnSpc>
                <a:spcPct val="90000"/>
              </a:lnSpc>
              <a:defRPr/>
            </a:pPr>
            <a:r>
              <a:rPr lang="en-US" altLang="zh-CN" smtClean="0"/>
              <a:t>ELSE RETURN result</a:t>
            </a:r>
          </a:p>
          <a:p>
            <a:pPr lvl="4" eaLnBrk="1" hangingPunct="1">
              <a:lnSpc>
                <a:spcPct val="90000"/>
              </a:lnSpc>
              <a:defRPr/>
            </a:pPr>
            <a:r>
              <a:rPr lang="en-US" altLang="zh-CN" smtClean="0"/>
              <a:t>ENDIF</a:t>
            </a:r>
          </a:p>
          <a:p>
            <a:pPr lvl="3" eaLnBrk="1" hangingPunct="1">
              <a:lnSpc>
                <a:spcPct val="90000"/>
              </a:lnSpc>
              <a:defRPr/>
            </a:pPr>
            <a:r>
              <a:rPr lang="en-US" altLang="zh-CN" smtClean="0"/>
              <a:t>ENDIF</a:t>
            </a:r>
          </a:p>
          <a:p>
            <a:pPr lvl="2" eaLnBrk="1" hangingPunct="1">
              <a:lnSpc>
                <a:spcPct val="90000"/>
              </a:lnSpc>
              <a:defRPr/>
            </a:pPr>
            <a:r>
              <a:rPr lang="en-US" altLang="zh-CN" sz="2000" smtClean="0"/>
              <a:t>END FOR</a:t>
            </a:r>
          </a:p>
          <a:p>
            <a:pPr lvl="2" eaLnBrk="1" hangingPunct="1">
              <a:lnSpc>
                <a:spcPct val="90000"/>
              </a:lnSpc>
              <a:defRPr/>
            </a:pPr>
            <a:r>
              <a:rPr lang="en-US" altLang="zh-CN" sz="2000" smtClean="0"/>
              <a:t>RETURN failure</a:t>
            </a:r>
          </a:p>
          <a:p>
            <a:pPr lvl="1" eaLnBrk="1" hangingPunct="1">
              <a:lnSpc>
                <a:spcPct val="90000"/>
              </a:lnSpc>
              <a:defRPr/>
            </a:pPr>
            <a:r>
              <a:rPr lang="en-US" altLang="zh-CN" sz="2000" smtClean="0"/>
              <a:t>END IF</a:t>
            </a:r>
          </a:p>
          <a:p>
            <a:pPr eaLnBrk="1" hangingPunct="1">
              <a:lnSpc>
                <a:spcPct val="90000"/>
              </a:lnSpc>
              <a:defRPr/>
            </a:pPr>
            <a:r>
              <a:rPr lang="en-US" altLang="zh-CN" sz="2000" smtClean="0"/>
              <a:t>END FUNCTION</a:t>
            </a:r>
          </a:p>
        </p:txBody>
      </p:sp>
      <p:sp>
        <p:nvSpPr>
          <p:cNvPr id="262146" name="Rectangle 2"/>
          <p:cNvSpPr>
            <a:spLocks noGrp="1" noChangeArrowheads="1"/>
          </p:cNvSpPr>
          <p:nvPr>
            <p:ph type="title"/>
          </p:nvPr>
        </p:nvSpPr>
        <p:spPr/>
        <p:txBody>
          <a:bodyPr/>
          <a:lstStyle/>
          <a:p>
            <a:pPr eaLnBrk="1" hangingPunct="1">
              <a:defRPr/>
            </a:pPr>
            <a:r>
              <a:rPr lang="en-US" altLang="zh-CN" sz="4400" dirty="0" smtClean="0"/>
              <a:t>Backtracking Search for CSPs</a:t>
            </a:r>
          </a:p>
        </p:txBody>
      </p:sp>
      <p:sp>
        <p:nvSpPr>
          <p:cNvPr id="265222" name="Line 1030"/>
          <p:cNvSpPr>
            <a:spLocks noChangeShapeType="1"/>
          </p:cNvSpPr>
          <p:nvPr/>
        </p:nvSpPr>
        <p:spPr bwMode="auto">
          <a:xfrm>
            <a:off x="1619250" y="2420938"/>
            <a:ext cx="244792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23" name="AutoShape 1031"/>
          <p:cNvSpPr>
            <a:spLocks/>
          </p:cNvSpPr>
          <p:nvPr/>
        </p:nvSpPr>
        <p:spPr bwMode="auto">
          <a:xfrm>
            <a:off x="4932363" y="1773238"/>
            <a:ext cx="2876550" cy="474662"/>
          </a:xfrm>
          <a:prstGeom prst="borderCallout1">
            <a:avLst>
              <a:gd name="adj1" fmla="val 24079"/>
              <a:gd name="adj2" fmla="val -2648"/>
              <a:gd name="adj3" fmla="val 131440"/>
              <a:gd name="adj4" fmla="val -28972"/>
            </a:avLst>
          </a:prstGeom>
          <a:solidFill>
            <a:srgbClr val="00FF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b="1">
                <a:solidFill>
                  <a:srgbClr val="FF0000"/>
                </a:solidFill>
                <a:effectLst>
                  <a:outerShdw blurRad="38100" dist="38100" dir="2700000" algn="tl">
                    <a:srgbClr val="000000"/>
                  </a:outerShdw>
                </a:effectLst>
              </a:rPr>
              <a:t> </a:t>
            </a:r>
            <a:r>
              <a:rPr lang="zh-CN" altLang="en-US" b="1">
                <a:solidFill>
                  <a:srgbClr val="FF0000"/>
                </a:solidFill>
                <a:effectLst>
                  <a:outerShdw blurRad="38100" dist="38100" dir="2700000" algn="tl">
                    <a:srgbClr val="000000"/>
                  </a:outerShdw>
                </a:effectLst>
              </a:rPr>
              <a:t>先给谁赋值为好？ </a:t>
            </a:r>
          </a:p>
        </p:txBody>
      </p:sp>
      <p:sp>
        <p:nvSpPr>
          <p:cNvPr id="265224" name="Line 1032"/>
          <p:cNvSpPr>
            <a:spLocks noChangeShapeType="1"/>
          </p:cNvSpPr>
          <p:nvPr/>
        </p:nvSpPr>
        <p:spPr bwMode="auto">
          <a:xfrm>
            <a:off x="2268538" y="3068638"/>
            <a:ext cx="1582737"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25" name="AutoShape 1033"/>
          <p:cNvSpPr>
            <a:spLocks/>
          </p:cNvSpPr>
          <p:nvPr/>
        </p:nvSpPr>
        <p:spPr bwMode="auto">
          <a:xfrm>
            <a:off x="5580063" y="2349500"/>
            <a:ext cx="2876550" cy="474663"/>
          </a:xfrm>
          <a:prstGeom prst="borderCallout1">
            <a:avLst>
              <a:gd name="adj1" fmla="val 24079"/>
              <a:gd name="adj2" fmla="val -2648"/>
              <a:gd name="adj3" fmla="val 146153"/>
              <a:gd name="adj4" fmla="val -59273"/>
            </a:avLst>
          </a:prstGeom>
          <a:solidFill>
            <a:srgbClr val="00FF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b="1">
                <a:solidFill>
                  <a:srgbClr val="FF0000"/>
                </a:solidFill>
                <a:effectLst>
                  <a:outerShdw blurRad="38100" dist="38100" dir="2700000" algn="tl">
                    <a:srgbClr val="000000"/>
                  </a:outerShdw>
                </a:effectLst>
              </a:rPr>
              <a:t> </a:t>
            </a:r>
            <a:r>
              <a:rPr lang="zh-CN" altLang="en-US" b="1">
                <a:solidFill>
                  <a:srgbClr val="FF0000"/>
                </a:solidFill>
                <a:effectLst>
                  <a:outerShdw blurRad="38100" dist="38100" dir="2700000" algn="tl">
                    <a:srgbClr val="000000"/>
                  </a:outerShdw>
                </a:effectLst>
              </a:rPr>
              <a:t>先赋哪个值为好？ </a:t>
            </a:r>
          </a:p>
        </p:txBody>
      </p:sp>
      <p:sp>
        <p:nvSpPr>
          <p:cNvPr id="265226" name="Line 1034"/>
          <p:cNvSpPr>
            <a:spLocks noChangeShapeType="1"/>
          </p:cNvSpPr>
          <p:nvPr/>
        </p:nvSpPr>
        <p:spPr bwMode="auto">
          <a:xfrm>
            <a:off x="2484438" y="4078288"/>
            <a:ext cx="5616575" cy="7143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27" name="AutoShape 1035"/>
          <p:cNvSpPr>
            <a:spLocks/>
          </p:cNvSpPr>
          <p:nvPr/>
        </p:nvSpPr>
        <p:spPr bwMode="auto">
          <a:xfrm>
            <a:off x="6372225" y="2924175"/>
            <a:ext cx="2590800" cy="576263"/>
          </a:xfrm>
          <a:prstGeom prst="borderCallout1">
            <a:avLst>
              <a:gd name="adj1" fmla="val 19833"/>
              <a:gd name="adj2" fmla="val -2940"/>
              <a:gd name="adj3" fmla="val 201380"/>
              <a:gd name="adj4" fmla="val -52204"/>
            </a:avLst>
          </a:prstGeom>
          <a:solidFill>
            <a:srgbClr val="00FFFF"/>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b="1">
                <a:solidFill>
                  <a:srgbClr val="FF0000"/>
                </a:solidFill>
                <a:effectLst>
                  <a:outerShdw blurRad="38100" dist="38100" dir="2700000" algn="tl">
                    <a:srgbClr val="000000"/>
                  </a:outerShdw>
                </a:effectLst>
              </a:rPr>
              <a:t> </a:t>
            </a:r>
            <a:r>
              <a:rPr lang="zh-CN" altLang="en-US" b="1">
                <a:solidFill>
                  <a:srgbClr val="FF0000"/>
                </a:solidFill>
                <a:effectLst>
                  <a:outerShdw blurRad="38100" dist="38100" dir="2700000" algn="tl">
                    <a:srgbClr val="000000"/>
                  </a:outerShdw>
                </a:effectLst>
              </a:rPr>
              <a:t>如何回溯为好？ </a:t>
            </a:r>
          </a:p>
        </p:txBody>
      </p:sp>
      <p:pic>
        <p:nvPicPr>
          <p:cNvPr id="265229" name="Picture 1037" descr="question-mark5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9749" r="21666"/>
          <a:stretch>
            <a:fillRect/>
          </a:stretch>
        </p:blipFill>
        <p:spPr bwMode="auto">
          <a:xfrm>
            <a:off x="6877050" y="4292600"/>
            <a:ext cx="1874838"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65229"/>
                                        </p:tgtEl>
                                        <p:attrNameLst>
                                          <p:attrName>style.visibility</p:attrName>
                                        </p:attrNameLst>
                                      </p:cBhvr>
                                      <p:to>
                                        <p:strVal val="visible"/>
                                      </p:to>
                                    </p:set>
                                    <p:animEffect transition="in" filter="wipe(down)">
                                      <p:cBhvr>
                                        <p:cTn id="7" dur="580">
                                          <p:stCondLst>
                                            <p:cond delay="0"/>
                                          </p:stCondLst>
                                        </p:cTn>
                                        <p:tgtEl>
                                          <p:spTgt spid="265229"/>
                                        </p:tgtEl>
                                      </p:cBhvr>
                                    </p:animEffect>
                                    <p:anim calcmode="lin" valueType="num">
                                      <p:cBhvr>
                                        <p:cTn id="8" dur="1822" tmFilter="0,0; 0.14,0.36; 0.43,0.73; 0.71,0.91; 1.0,1.0">
                                          <p:stCondLst>
                                            <p:cond delay="0"/>
                                          </p:stCondLst>
                                        </p:cTn>
                                        <p:tgtEl>
                                          <p:spTgt spid="26522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522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522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522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5229"/>
                                        </p:tgtEl>
                                        <p:attrNameLst>
                                          <p:attrName>ppt_y</p:attrName>
                                        </p:attrNameLst>
                                      </p:cBhvr>
                                      <p:tavLst>
                                        <p:tav tm="0" fmla="#ppt_y-sin(pi*$)/81">
                                          <p:val>
                                            <p:fltVal val="0"/>
                                          </p:val>
                                        </p:tav>
                                        <p:tav tm="100000">
                                          <p:val>
                                            <p:fltVal val="1"/>
                                          </p:val>
                                        </p:tav>
                                      </p:tavLst>
                                    </p:anim>
                                    <p:animScale>
                                      <p:cBhvr>
                                        <p:cTn id="13" dur="26">
                                          <p:stCondLst>
                                            <p:cond delay="650"/>
                                          </p:stCondLst>
                                        </p:cTn>
                                        <p:tgtEl>
                                          <p:spTgt spid="265229"/>
                                        </p:tgtEl>
                                      </p:cBhvr>
                                      <p:to x="100000" y="60000"/>
                                    </p:animScale>
                                    <p:animScale>
                                      <p:cBhvr>
                                        <p:cTn id="14" dur="166" decel="50000">
                                          <p:stCondLst>
                                            <p:cond delay="676"/>
                                          </p:stCondLst>
                                        </p:cTn>
                                        <p:tgtEl>
                                          <p:spTgt spid="265229"/>
                                        </p:tgtEl>
                                      </p:cBhvr>
                                      <p:to x="100000" y="100000"/>
                                    </p:animScale>
                                    <p:animScale>
                                      <p:cBhvr>
                                        <p:cTn id="15" dur="26">
                                          <p:stCondLst>
                                            <p:cond delay="1312"/>
                                          </p:stCondLst>
                                        </p:cTn>
                                        <p:tgtEl>
                                          <p:spTgt spid="265229"/>
                                        </p:tgtEl>
                                      </p:cBhvr>
                                      <p:to x="100000" y="80000"/>
                                    </p:animScale>
                                    <p:animScale>
                                      <p:cBhvr>
                                        <p:cTn id="16" dur="166" decel="50000">
                                          <p:stCondLst>
                                            <p:cond delay="1338"/>
                                          </p:stCondLst>
                                        </p:cTn>
                                        <p:tgtEl>
                                          <p:spTgt spid="265229"/>
                                        </p:tgtEl>
                                      </p:cBhvr>
                                      <p:to x="100000" y="100000"/>
                                    </p:animScale>
                                    <p:animScale>
                                      <p:cBhvr>
                                        <p:cTn id="17" dur="26">
                                          <p:stCondLst>
                                            <p:cond delay="1642"/>
                                          </p:stCondLst>
                                        </p:cTn>
                                        <p:tgtEl>
                                          <p:spTgt spid="265229"/>
                                        </p:tgtEl>
                                      </p:cBhvr>
                                      <p:to x="100000" y="90000"/>
                                    </p:animScale>
                                    <p:animScale>
                                      <p:cBhvr>
                                        <p:cTn id="18" dur="166" decel="50000">
                                          <p:stCondLst>
                                            <p:cond delay="1668"/>
                                          </p:stCondLst>
                                        </p:cTn>
                                        <p:tgtEl>
                                          <p:spTgt spid="265229"/>
                                        </p:tgtEl>
                                      </p:cBhvr>
                                      <p:to x="100000" y="100000"/>
                                    </p:animScale>
                                    <p:animScale>
                                      <p:cBhvr>
                                        <p:cTn id="19" dur="26">
                                          <p:stCondLst>
                                            <p:cond delay="1808"/>
                                          </p:stCondLst>
                                        </p:cTn>
                                        <p:tgtEl>
                                          <p:spTgt spid="265229"/>
                                        </p:tgtEl>
                                      </p:cBhvr>
                                      <p:to x="100000" y="95000"/>
                                    </p:animScale>
                                    <p:animScale>
                                      <p:cBhvr>
                                        <p:cTn id="20" dur="166" decel="50000">
                                          <p:stCondLst>
                                            <p:cond delay="1834"/>
                                          </p:stCondLst>
                                        </p:cTn>
                                        <p:tgtEl>
                                          <p:spTgt spid="265229"/>
                                        </p:tgtEl>
                                      </p:cBhvr>
                                      <p:to x="100000" y="100000"/>
                                    </p:animScale>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65222"/>
                                        </p:tgtEl>
                                        <p:attrNameLst>
                                          <p:attrName>style.visibility</p:attrName>
                                        </p:attrNameLst>
                                      </p:cBhvr>
                                      <p:to>
                                        <p:strVal val="visible"/>
                                      </p:to>
                                    </p:set>
                                    <p:animEffect transition="in" filter="wipe(left)">
                                      <p:cBhvr>
                                        <p:cTn id="24" dur="500"/>
                                        <p:tgtEl>
                                          <p:spTgt spid="265222"/>
                                        </p:tgtEl>
                                      </p:cBhvr>
                                    </p:animEffect>
                                  </p:childTnLst>
                                </p:cTn>
                              </p:par>
                            </p:childTnLst>
                          </p:cTn>
                        </p:par>
                        <p:par>
                          <p:cTn id="25" fill="hold" nodeType="afterGroup">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265223"/>
                                        </p:tgtEl>
                                        <p:attrNameLst>
                                          <p:attrName>style.visibility</p:attrName>
                                        </p:attrNameLst>
                                      </p:cBhvr>
                                      <p:to>
                                        <p:strVal val="visible"/>
                                      </p:to>
                                    </p:set>
                                    <p:animEffect transition="in" filter="wipe(left)">
                                      <p:cBhvr>
                                        <p:cTn id="28" dur="500"/>
                                        <p:tgtEl>
                                          <p:spTgt spid="2652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5224"/>
                                        </p:tgtEl>
                                        <p:attrNameLst>
                                          <p:attrName>style.visibility</p:attrName>
                                        </p:attrNameLst>
                                      </p:cBhvr>
                                      <p:to>
                                        <p:strVal val="visible"/>
                                      </p:to>
                                    </p:set>
                                    <p:animEffect transition="in" filter="wipe(left)">
                                      <p:cBhvr>
                                        <p:cTn id="33" dur="500"/>
                                        <p:tgtEl>
                                          <p:spTgt spid="265224"/>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65225"/>
                                        </p:tgtEl>
                                        <p:attrNameLst>
                                          <p:attrName>style.visibility</p:attrName>
                                        </p:attrNameLst>
                                      </p:cBhvr>
                                      <p:to>
                                        <p:strVal val="visible"/>
                                      </p:to>
                                    </p:set>
                                    <p:animEffect transition="in" filter="wipe(left)">
                                      <p:cBhvr>
                                        <p:cTn id="37" dur="500"/>
                                        <p:tgtEl>
                                          <p:spTgt spid="2652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5226"/>
                                        </p:tgtEl>
                                        <p:attrNameLst>
                                          <p:attrName>style.visibility</p:attrName>
                                        </p:attrNameLst>
                                      </p:cBhvr>
                                      <p:to>
                                        <p:strVal val="visible"/>
                                      </p:to>
                                    </p:set>
                                    <p:animEffect transition="in" filter="wipe(left)">
                                      <p:cBhvr>
                                        <p:cTn id="42" dur="500"/>
                                        <p:tgtEl>
                                          <p:spTgt spid="265226"/>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65227"/>
                                        </p:tgtEl>
                                        <p:attrNameLst>
                                          <p:attrName>style.visibility</p:attrName>
                                        </p:attrNameLst>
                                      </p:cBhvr>
                                      <p:to>
                                        <p:strVal val="visible"/>
                                      </p:to>
                                    </p:set>
                                    <p:animEffect transition="in" filter="wipe(left)">
                                      <p:cBhvr>
                                        <p:cTn id="46" dur="500"/>
                                        <p:tgtEl>
                                          <p:spTgt spid="265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2" grpId="0" animBg="1"/>
      <p:bldP spid="265223" grpId="0" animBg="1"/>
      <p:bldP spid="265224" grpId="0" animBg="1"/>
      <p:bldP spid="265225" grpId="0" animBg="1"/>
      <p:bldP spid="265226" grpId="0" animBg="1"/>
      <p:bldP spid="265227" grpId="0" animBg="1"/>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FFFF"/>
      </a:hlink>
      <a:folHlink>
        <a:srgbClr val="FFFFFF"/>
      </a:folHlink>
    </a:clrScheme>
    <a:fontScheme name="默认设计模板">
      <a:majorFont>
        <a:latin typeface="Times New Roman"/>
        <a:ea typeface="仿宋_GB2312"/>
        <a:cs typeface=""/>
      </a:majorFont>
      <a:minorFont>
        <a:latin typeface="Times New Roman"/>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Office\Templates\Powerpoint模板集\ARTERIES.POT</Template>
  <TotalTime>5627</TotalTime>
  <Words>1189</Words>
  <Application>Microsoft Office PowerPoint</Application>
  <PresentationFormat>全屏显示(4:3)</PresentationFormat>
  <Paragraphs>204</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微软雅黑</vt:lpstr>
      <vt:lpstr>仿宋_GB2312</vt:lpstr>
      <vt:lpstr>Times New Roman</vt:lpstr>
      <vt:lpstr>Wingdings</vt:lpstr>
      <vt:lpstr>隶书</vt:lpstr>
      <vt:lpstr>Comic Sans MS</vt:lpstr>
      <vt:lpstr>华文新魏</vt:lpstr>
      <vt:lpstr>Symbol</vt:lpstr>
      <vt:lpstr>宋体</vt:lpstr>
      <vt:lpstr>幼圆</vt:lpstr>
      <vt:lpstr>华文行楷</vt:lpstr>
      <vt:lpstr>默认设计模板</vt:lpstr>
      <vt:lpstr>人工智能</vt:lpstr>
      <vt:lpstr>Review</vt:lpstr>
      <vt:lpstr>Sudoku</vt:lpstr>
      <vt:lpstr>8 CSP &amp; Backtracking Search</vt:lpstr>
      <vt:lpstr>学习要求</vt:lpstr>
      <vt:lpstr>Constraint Satisfaction Problems</vt:lpstr>
      <vt:lpstr>Constraint Satisfaction Problems</vt:lpstr>
      <vt:lpstr>Backtracking Search for CSPs</vt:lpstr>
      <vt:lpstr>Backtracking Search for CSPs</vt:lpstr>
      <vt:lpstr>Backtracking Search for CSPs</vt:lpstr>
      <vt:lpstr>Backtracking Search for CSPs</vt:lpstr>
      <vt:lpstr>Backtracking Search for CSPs</vt:lpstr>
      <vt:lpstr>Backtracking Search for CSPs</vt:lpstr>
      <vt:lpstr>Backtracking Search for CSPs</vt:lpstr>
      <vt:lpstr>Local Search for CSPs</vt:lpstr>
      <vt:lpstr>Constraint Graphs Reducing </vt:lpstr>
      <vt:lpstr>Constraint Graphs Reducing </vt:lpstr>
      <vt:lpstr>Constraint Graphs Reducing </vt:lpstr>
      <vt:lpstr>Constraint Graphs Reducing </vt:lpstr>
      <vt:lpstr>Exercise</vt:lpstr>
      <vt:lpstr>Answer</vt:lpstr>
      <vt:lpstr>Questions</vt:lpstr>
    </vt:vector>
  </TitlesOfParts>
  <Company>哈尔滨工程大学计算机科学与技术学院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刘海波</dc:creator>
  <cp:lastModifiedBy>OO</cp:lastModifiedBy>
  <cp:revision>1490</cp:revision>
  <cp:lastPrinted>2012-09-26T04:47:15Z</cp:lastPrinted>
  <dcterms:created xsi:type="dcterms:W3CDTF">2006-06-27T12:52:39Z</dcterms:created>
  <dcterms:modified xsi:type="dcterms:W3CDTF">2020-10-11T16:42:22Z</dcterms:modified>
</cp:coreProperties>
</file>