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75" r:id="rId2"/>
    <p:sldId id="336" r:id="rId3"/>
    <p:sldId id="256" r:id="rId4"/>
    <p:sldId id="288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79" r:id="rId15"/>
    <p:sldId id="366" r:id="rId16"/>
    <p:sldId id="380" r:id="rId17"/>
    <p:sldId id="376" r:id="rId18"/>
    <p:sldId id="361" r:id="rId19"/>
    <p:sldId id="362" r:id="rId20"/>
    <p:sldId id="382" r:id="rId21"/>
    <p:sldId id="377" r:id="rId22"/>
    <p:sldId id="363" r:id="rId23"/>
    <p:sldId id="364" r:id="rId24"/>
    <p:sldId id="365" r:id="rId25"/>
    <p:sldId id="378" r:id="rId26"/>
    <p:sldId id="351" r:id="rId27"/>
    <p:sldId id="381" r:id="rId28"/>
    <p:sldId id="367" r:id="rId29"/>
    <p:sldId id="374" r:id="rId30"/>
    <p:sldId id="368" r:id="rId31"/>
    <p:sldId id="373" r:id="rId32"/>
    <p:sldId id="372" r:id="rId33"/>
    <p:sldId id="369" r:id="rId34"/>
    <p:sldId id="370" r:id="rId35"/>
    <p:sldId id="383" r:id="rId36"/>
    <p:sldId id="371" r:id="rId37"/>
    <p:sldId id="384" r:id="rId38"/>
    <p:sldId id="350" r:id="rId39"/>
  </p:sldIdLst>
  <p:sldSz cx="9144000" cy="6858000" type="screen4x3"/>
  <p:notesSz cx="6858000" cy="9144000"/>
  <p:embeddedFontLst>
    <p:embeddedFont>
      <p:font typeface="仿宋_GB2312" panose="02010609030101010101" pitchFamily="49" charset="-122"/>
      <p:regular r:id="rId40"/>
    </p:embeddedFont>
    <p:embeddedFont>
      <p:font typeface="幼圆" panose="02010509060101010101" pitchFamily="49" charset="-122"/>
      <p:regular r:id="rId41"/>
    </p:embeddedFont>
    <p:embeddedFont>
      <p:font typeface="微软雅黑" panose="020B0503020204020204" pitchFamily="34" charset="-122"/>
      <p:regular r:id="rId42"/>
      <p:bold r:id="rId43"/>
    </p:embeddedFont>
    <p:embeddedFont>
      <p:font typeface="隶书" panose="02010509060101010101" pitchFamily="49" charset="-122"/>
      <p:regular r:id="rId44"/>
    </p:embeddedFont>
    <p:embeddedFont>
      <p:font typeface="华文新魏" panose="02010800040101010101" pitchFamily="2" charset="-122"/>
      <p:regular r:id="rId45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F9D107"/>
    <a:srgbClr val="F5B20B"/>
    <a:srgbClr val="FBC605"/>
    <a:srgbClr val="FFCC00"/>
    <a:srgbClr val="FF9900"/>
    <a:srgbClr val="FF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6" autoAdjust="0"/>
    <p:restoredTop sz="94699" autoAdjust="0"/>
  </p:normalViewPr>
  <p:slideViewPr>
    <p:cSldViewPr>
      <p:cViewPr varScale="1">
        <p:scale>
          <a:sx n="68" d="100"/>
          <a:sy n="68" d="100"/>
        </p:scale>
        <p:origin x="116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E405C-CF35-431B-A3C5-7C39D1ECD8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258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26961A-CFD1-4864-93D6-BC6972662A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053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34200" y="0"/>
            <a:ext cx="2209800" cy="6629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477000" cy="6629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B01F8-6B15-48D2-B21A-C0A75898B3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46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C4D3B-38BA-494A-87A6-3F39E022E9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580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91614-5F9F-4C9C-B956-A07C028F57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442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910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1910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3E4B8-3D22-435B-BBDC-DB6E34339F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815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4ADF6-E7FE-4546-82D8-CFF7E4763D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87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1ECF7-B00D-49C4-BD98-8BDB4C0538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747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09924-13C1-48CE-A39F-94E72BA8D3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839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36592-FD03-477F-9FEC-23376D8E34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077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42301-1E54-4882-AB7D-E042858B68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39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763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5344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F9285D12-782C-4FB0-B6C1-78237668AF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381000" y="762000"/>
            <a:ext cx="8458200" cy="36513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F"/>
        <a:defRPr kumimoji="1"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幼圆" panose="020105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幼圆" panose="020105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幼圆" panose="020105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幼圆" panose="020105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幼圆" panose="02010509060101010101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26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66FFFF"/>
            </a:gs>
            <a:gs pos="100000">
              <a:srgbClr val="FFFF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968500"/>
            <a:ext cx="8172450" cy="1676400"/>
          </a:xfrm>
        </p:spPr>
        <p:txBody>
          <a:bodyPr/>
          <a:lstStyle/>
          <a:p>
            <a:pPr algn="r" eaLnBrk="1" hangingPunct="1">
              <a:defRPr/>
            </a:pPr>
            <a:r>
              <a:rPr lang="zh-CN" altLang="en-US" sz="8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人工智能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36097" y="3933825"/>
            <a:ext cx="3168154" cy="990600"/>
          </a:xfrm>
        </p:spPr>
        <p:txBody>
          <a:bodyPr/>
          <a:lstStyle/>
          <a:p>
            <a:pPr algn="r" eaLnBrk="1" hangingPunct="1">
              <a:defRPr/>
            </a:pPr>
            <a:r>
              <a:rPr lang="zh-CN" altLang="en-US" sz="4400" dirty="0"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刘海波 沈晶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330325" y="3676650"/>
            <a:ext cx="7273925" cy="396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99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2053" name="Picture 5" descr="aimovie-logo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60800"/>
            <a:ext cx="35909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6"/>
          <p:cNvGrpSpPr>
            <a:grpSpLocks/>
          </p:cNvGrpSpPr>
          <p:nvPr/>
        </p:nvGrpSpPr>
        <p:grpSpPr bwMode="auto">
          <a:xfrm>
            <a:off x="6443663" y="260350"/>
            <a:ext cx="2490787" cy="579438"/>
            <a:chOff x="3833" y="346"/>
            <a:chExt cx="1569" cy="365"/>
          </a:xfrm>
        </p:grpSpPr>
        <p:pic>
          <p:nvPicPr>
            <p:cNvPr id="2055" name="Picture 7" descr="学校标志（彩色）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3" y="346"/>
              <a:ext cx="398" cy="24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F8FC4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6" name="Picture 8" descr="maoti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1" y="346"/>
              <a:ext cx="1079" cy="22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F8FC4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2329" name="Text Box 9"/>
            <p:cNvSpPr txBox="1">
              <a:spLocks noChangeArrowheads="1"/>
            </p:cNvSpPr>
            <p:nvPr/>
          </p:nvSpPr>
          <p:spPr bwMode="auto">
            <a:xfrm>
              <a:off x="4010" y="538"/>
              <a:ext cx="13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1200" b="1" i="1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Harbin Engineering University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Reasoning</a:t>
            </a:r>
          </a:p>
        </p:txBody>
      </p:sp>
      <p:sp>
        <p:nvSpPr>
          <p:cNvPr id="293891" name="Text Box 3"/>
          <p:cNvSpPr txBox="1">
            <a:spLocks noChangeArrowheads="1"/>
          </p:cNvSpPr>
          <p:nvPr/>
        </p:nvSpPr>
        <p:spPr bwMode="auto">
          <a:xfrm>
            <a:off x="228600" y="1066800"/>
            <a:ext cx="8686800" cy="8953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kumimoji="0" lang="en-US" altLang="zh-CN" sz="2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kumimoji="0" lang="zh-CN" altLang="en-US" sz="2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启发式推理</a:t>
            </a:r>
            <a:r>
              <a:rPr kumimoji="0" lang="zh-CN" altLang="en-US" sz="2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（</a:t>
            </a:r>
            <a:r>
              <a:rPr kumimoji="0" lang="en-US" altLang="zh-CN" sz="26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Heuristical</a:t>
            </a:r>
            <a:r>
              <a:rPr kumimoji="0" lang="zh-CN" altLang="en-US" sz="2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）：在推理过程中运用启发式信息</a:t>
            </a:r>
          </a:p>
        </p:txBody>
      </p:sp>
      <p:sp>
        <p:nvSpPr>
          <p:cNvPr id="293893" name="Text Box 5"/>
          <p:cNvSpPr txBox="1">
            <a:spLocks noChangeArrowheads="1"/>
          </p:cNvSpPr>
          <p:nvPr/>
        </p:nvSpPr>
        <p:spPr bwMode="auto">
          <a:xfrm>
            <a:off x="228600" y="2133600"/>
            <a:ext cx="8686800" cy="8953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kumimoji="0" lang="en-US" altLang="zh-CN" sz="2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kumimoji="0" lang="zh-CN" altLang="en-US" sz="2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非启发式推理</a:t>
            </a:r>
            <a:r>
              <a:rPr kumimoji="0" lang="zh-CN" altLang="en-US" sz="2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（</a:t>
            </a:r>
            <a:r>
              <a:rPr kumimoji="0" lang="en-US" altLang="zh-CN" sz="26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Nonheuristical</a:t>
            </a:r>
            <a:r>
              <a:rPr kumimoji="0" lang="zh-CN" altLang="en-US" sz="2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）：在推理过程中未运用启发式信息</a:t>
            </a:r>
          </a:p>
        </p:txBody>
      </p:sp>
      <p:sp>
        <p:nvSpPr>
          <p:cNvPr id="293895" name="Rectangle 7"/>
          <p:cNvSpPr>
            <a:spLocks noChangeArrowheads="1"/>
          </p:cNvSpPr>
          <p:nvPr/>
        </p:nvSpPr>
        <p:spPr bwMode="auto">
          <a:xfrm>
            <a:off x="228600" y="3276600"/>
            <a:ext cx="8686800" cy="296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EBFF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CN" sz="2000">
                <a:latin typeface="幼圆" panose="02010509060101010101" pitchFamily="49" charset="-122"/>
              </a:rPr>
              <a:t> </a:t>
            </a:r>
            <a:r>
              <a:rPr kumimoji="0" lang="zh-CN" altLang="en-US" sz="2000">
                <a:latin typeface="幼圆" panose="02010509060101010101" pitchFamily="49" charset="-122"/>
              </a:rPr>
              <a:t>例：</a:t>
            </a:r>
          </a:p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Blip>
                <a:blip r:embed="rId2"/>
              </a:buBlip>
            </a:pPr>
            <a:r>
              <a:rPr kumimoji="0" lang="zh-CN" altLang="en-US" sz="2000">
                <a:latin typeface="幼圆" panose="02010509060101010101" pitchFamily="49" charset="-122"/>
              </a:rPr>
              <a:t> 推理的目标：在脑膜炎、肺炎、流感这三种疾病选择一个</a:t>
            </a:r>
          </a:p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Blip>
                <a:blip r:embed="rId2"/>
              </a:buBlip>
            </a:pPr>
            <a:r>
              <a:rPr kumimoji="0" lang="zh-CN" altLang="en-US" sz="2000">
                <a:latin typeface="幼圆" panose="02010509060101010101" pitchFamily="49" charset="-122"/>
              </a:rPr>
              <a:t> 知识规则：</a:t>
            </a:r>
            <a:r>
              <a:rPr kumimoji="0" lang="en-US" altLang="zh-CN" sz="2000">
                <a:latin typeface="幼圆" panose="02010509060101010101" pitchFamily="49" charset="-122"/>
              </a:rPr>
              <a:t>r1</a:t>
            </a:r>
            <a:r>
              <a:rPr kumimoji="0" lang="zh-CN" altLang="en-US" sz="2000">
                <a:latin typeface="幼圆" panose="02010509060101010101" pitchFamily="49" charset="-122"/>
              </a:rPr>
              <a:t>推出的是脑膜炎，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zh-CN" altLang="en-US" sz="2000">
                <a:latin typeface="幼圆" panose="02010509060101010101" pitchFamily="49" charset="-122"/>
              </a:rPr>
              <a:t>            </a:t>
            </a:r>
            <a:r>
              <a:rPr kumimoji="0" lang="en-US" altLang="zh-CN" sz="2000">
                <a:latin typeface="幼圆" panose="02010509060101010101" pitchFamily="49" charset="-122"/>
              </a:rPr>
              <a:t>r2</a:t>
            </a:r>
            <a:r>
              <a:rPr kumimoji="0" lang="zh-CN" altLang="en-US" sz="2000">
                <a:latin typeface="幼圆" panose="02010509060101010101" pitchFamily="49" charset="-122"/>
              </a:rPr>
              <a:t>推出的是肺炎，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zh-CN" altLang="en-US" sz="2000">
                <a:latin typeface="幼圆" panose="02010509060101010101" pitchFamily="49" charset="-122"/>
              </a:rPr>
              <a:t>            </a:t>
            </a:r>
            <a:r>
              <a:rPr kumimoji="0" lang="en-US" altLang="zh-CN" sz="2000">
                <a:latin typeface="幼圆" panose="02010509060101010101" pitchFamily="49" charset="-122"/>
              </a:rPr>
              <a:t>r3</a:t>
            </a:r>
            <a:r>
              <a:rPr kumimoji="0" lang="zh-CN" altLang="en-US" sz="2000">
                <a:latin typeface="幼圆" panose="02010509060101010101" pitchFamily="49" charset="-122"/>
              </a:rPr>
              <a:t>推出的是流感。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zh-CN" altLang="en-US" sz="2000">
                <a:latin typeface="幼圆" panose="02010509060101010101" pitchFamily="49" charset="-122"/>
              </a:rPr>
              <a:t>  如果希望尽早地排除脑膜炎这一危险疾病，应该先选用</a:t>
            </a:r>
            <a:r>
              <a:rPr kumimoji="0" lang="en-US" altLang="zh-CN" sz="2000">
                <a:latin typeface="幼圆" panose="02010509060101010101" pitchFamily="49" charset="-122"/>
              </a:rPr>
              <a:t>r1</a:t>
            </a:r>
            <a:r>
              <a:rPr kumimoji="0" lang="zh-CN" altLang="en-US" sz="2000">
                <a:latin typeface="幼圆" panose="02010509060101010101" pitchFamily="49" charset="-122"/>
              </a:rPr>
              <a:t>；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zh-CN" altLang="en-US" sz="2000">
                <a:latin typeface="幼圆" panose="02010509060101010101" pitchFamily="49" charset="-122"/>
              </a:rPr>
              <a:t>  如果本地区目前正在盛行流感，则应考虑首先选择</a:t>
            </a:r>
            <a:r>
              <a:rPr kumimoji="0" lang="en-US" altLang="zh-CN" sz="2000">
                <a:latin typeface="幼圆" panose="02010509060101010101" pitchFamily="49" charset="-122"/>
              </a:rPr>
              <a:t>r3</a:t>
            </a:r>
            <a:r>
              <a:rPr kumimoji="0" lang="zh-CN" altLang="en-US" sz="2000">
                <a:latin typeface="幼圆" panose="02010509060101010101" pitchFamily="49" charset="-122"/>
              </a:rPr>
              <a:t>。</a:t>
            </a:r>
          </a:p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Blip>
                <a:blip r:embed="rId2"/>
              </a:buBlip>
            </a:pPr>
            <a:r>
              <a:rPr kumimoji="0" lang="zh-CN" altLang="en-US" sz="2000">
                <a:latin typeface="幼圆" panose="02010509060101010101" pitchFamily="49" charset="-122"/>
              </a:rPr>
              <a:t>  启发式知识：“脑膜炎危险”、“目前正在盛行流感”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3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animBg="1" autoUpdateAnimBg="0"/>
      <p:bldP spid="293893" grpId="0" animBg="1" autoUpdateAnimBg="0"/>
      <p:bldP spid="293895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Reasoning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dirty="0" smtClean="0"/>
              <a:t>推理控制策略</a:t>
            </a:r>
          </a:p>
          <a:p>
            <a:pPr lvl="1" eaLnBrk="1" hangingPunct="1">
              <a:defRPr/>
            </a:pPr>
            <a:r>
              <a:rPr lang="zh-CN" altLang="en-US" sz="2400" dirty="0" smtClean="0"/>
              <a:t>正向推理</a:t>
            </a:r>
            <a:r>
              <a:rPr lang="en-US" altLang="zh-CN" sz="2400" dirty="0" smtClean="0"/>
              <a:t>:  </a:t>
            </a:r>
            <a:r>
              <a:rPr lang="zh-CN" altLang="en-US" sz="2400" dirty="0" smtClean="0"/>
              <a:t>以已知事实作为出发点</a:t>
            </a:r>
          </a:p>
          <a:p>
            <a:pPr lvl="1" eaLnBrk="1" hangingPunct="1">
              <a:defRPr/>
            </a:pPr>
            <a:r>
              <a:rPr lang="zh-CN" altLang="en-US" sz="2400" dirty="0" smtClean="0"/>
              <a:t>逆向推理：以某个假设目标作为出发点</a:t>
            </a:r>
          </a:p>
          <a:p>
            <a:pPr lvl="1" eaLnBrk="1" hangingPunct="1">
              <a:defRPr/>
            </a:pPr>
            <a:r>
              <a:rPr lang="zh-CN" altLang="en-US" sz="2400" dirty="0" smtClean="0"/>
              <a:t>混合推理：</a:t>
            </a:r>
          </a:p>
          <a:p>
            <a:pPr marL="1371600" lvl="2" indent="-457200" eaLnBrk="1" hangingPunct="1">
              <a:buFont typeface="+mj-ea"/>
              <a:buAutoNum type="circleNumDbPlain"/>
              <a:defRPr/>
            </a:pPr>
            <a:r>
              <a:rPr lang="zh-CN" altLang="en-US" sz="2000" dirty="0" smtClean="0"/>
              <a:t>先进行正向推理，帮助选择某个目标，即从已知事实演绎出部分结果，然后再用逆向推理证实该目标或提高其可信度；</a:t>
            </a:r>
          </a:p>
          <a:p>
            <a:pPr marL="1371600" lvl="2" indent="-457200" eaLnBrk="1" hangingPunct="1">
              <a:buFont typeface="+mj-ea"/>
              <a:buAutoNum type="circleNumDbPlain"/>
              <a:defRPr/>
            </a:pPr>
            <a:r>
              <a:rPr lang="zh-CN" altLang="en-US" sz="2000" dirty="0" smtClean="0"/>
              <a:t>先假设一个目标进行逆向推理，然后再利用逆向推理中得到的信息进行正向推理，以推出更多的结论。 </a:t>
            </a:r>
          </a:p>
          <a:p>
            <a:pPr lvl="1" eaLnBrk="1" hangingPunct="1">
              <a:defRPr/>
            </a:pPr>
            <a:r>
              <a:rPr lang="zh-CN" altLang="en-US" sz="2400" dirty="0" smtClean="0"/>
              <a:t>双向推理：指正向推理与逆向推理同时进行，且在推理过程中的某一步骤上“碰头”的一种推理。 </a:t>
            </a:r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5516563"/>
            <a:ext cx="4383087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Reasoning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smtClean="0"/>
              <a:t>冲突（已知事实与多条知识匹配成功）消解策略</a:t>
            </a:r>
          </a:p>
          <a:p>
            <a:pPr lvl="1" eaLnBrk="1" hangingPunct="1">
              <a:defRPr/>
            </a:pPr>
            <a:r>
              <a:rPr lang="zh-CN" altLang="en-US" sz="2400" smtClean="0"/>
              <a:t>按针对性排序</a:t>
            </a:r>
          </a:p>
          <a:p>
            <a:pPr lvl="1" eaLnBrk="1" hangingPunct="1">
              <a:defRPr/>
            </a:pPr>
            <a:r>
              <a:rPr lang="zh-CN" altLang="en-US" sz="2400" smtClean="0"/>
              <a:t>按已知事实的新鲜性排序</a:t>
            </a:r>
          </a:p>
          <a:p>
            <a:pPr lvl="1" eaLnBrk="1" hangingPunct="1">
              <a:defRPr/>
            </a:pPr>
            <a:r>
              <a:rPr lang="zh-CN" altLang="en-US" sz="2400" smtClean="0"/>
              <a:t>按匹配度排序</a:t>
            </a:r>
          </a:p>
          <a:p>
            <a:pPr lvl="1" eaLnBrk="1" hangingPunct="1">
              <a:defRPr/>
            </a:pPr>
            <a:r>
              <a:rPr lang="zh-CN" altLang="en-US" sz="2400" smtClean="0"/>
              <a:t>根据领域问题的特点排序</a:t>
            </a:r>
          </a:p>
          <a:p>
            <a:pPr lvl="1" eaLnBrk="1" hangingPunct="1">
              <a:defRPr/>
            </a:pPr>
            <a:r>
              <a:rPr lang="zh-CN" altLang="en-US" sz="2400" smtClean="0"/>
              <a:t>按上下文限制排序</a:t>
            </a:r>
          </a:p>
          <a:p>
            <a:pPr lvl="1" eaLnBrk="1" hangingPunct="1">
              <a:defRPr/>
            </a:pPr>
            <a:r>
              <a:rPr lang="zh-CN" altLang="en-US" sz="2400" smtClean="0"/>
              <a:t>按冗余限制排序</a:t>
            </a:r>
          </a:p>
          <a:p>
            <a:pPr lvl="1" eaLnBrk="1" hangingPunct="1">
              <a:defRPr/>
            </a:pPr>
            <a:r>
              <a:rPr lang="zh-CN" altLang="en-US" sz="2400" smtClean="0"/>
              <a:t>按条件个数排序</a:t>
            </a:r>
          </a:p>
        </p:txBody>
      </p:sp>
      <p:pic>
        <p:nvPicPr>
          <p:cNvPr id="1331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789363"/>
            <a:ext cx="3779837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Reasoning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dirty="0" smtClean="0"/>
              <a:t>自然演绎推理</a:t>
            </a:r>
          </a:p>
          <a:p>
            <a:pPr lvl="1" eaLnBrk="1" hangingPunct="1">
              <a:defRPr/>
            </a:pPr>
            <a:r>
              <a:rPr lang="zh-CN" altLang="en-US" sz="2400" dirty="0" smtClean="0"/>
              <a:t>从一组已知为真的事实出发，直接运用经典逻辑的推理规则推出结论的过程。</a:t>
            </a:r>
          </a:p>
          <a:p>
            <a:pPr lvl="1" eaLnBrk="1" hangingPunct="1">
              <a:defRPr/>
            </a:pPr>
            <a:r>
              <a:rPr lang="zh-CN" altLang="en-US" sz="2400" dirty="0" smtClean="0"/>
              <a:t>优点：表达定理证明过程自然，容易理解，且拥有丰富的推理规则，推理过程灵活，便于在推理规则中嵌入领域启发式知识。</a:t>
            </a:r>
          </a:p>
          <a:p>
            <a:pPr lvl="1" eaLnBrk="1" hangingPunct="1">
              <a:defRPr/>
            </a:pPr>
            <a:r>
              <a:rPr lang="zh-CN" altLang="en-US" sz="2400" dirty="0" smtClean="0"/>
              <a:t>缺点：易产生组合爆炸，推理过程得到的中间结论一般呈指数形式递增。</a:t>
            </a:r>
          </a:p>
        </p:txBody>
      </p:sp>
      <p:pic>
        <p:nvPicPr>
          <p:cNvPr id="14340" name="Picture 5" descr="PHIL-22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83"/>
          <a:stretch>
            <a:fillRect/>
          </a:stretch>
        </p:blipFill>
        <p:spPr bwMode="auto">
          <a:xfrm>
            <a:off x="2051050" y="4797425"/>
            <a:ext cx="5524500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Automated </a:t>
            </a:r>
            <a:r>
              <a:rPr lang="en-US" altLang="zh-CN" dirty="0" smtClean="0"/>
              <a:t>Reasoning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dirty="0"/>
              <a:t>The study in </a:t>
            </a:r>
            <a:r>
              <a:rPr lang="en-US" altLang="zh-CN" sz="2800" dirty="0">
                <a:solidFill>
                  <a:srgbClr val="FF0000"/>
                </a:solidFill>
              </a:rPr>
              <a:t>automated reasoning </a:t>
            </a:r>
            <a:r>
              <a:rPr lang="en-US" altLang="zh-CN" sz="2800" dirty="0"/>
              <a:t>helps produce software which allows computers to reason completely, or nearly completely, </a:t>
            </a:r>
            <a:r>
              <a:rPr lang="en-US" altLang="zh-CN" sz="2800" dirty="0">
                <a:solidFill>
                  <a:srgbClr val="FF0000"/>
                </a:solidFill>
              </a:rPr>
              <a:t>automatically</a:t>
            </a:r>
            <a:r>
              <a:rPr lang="en-US" altLang="zh-CN" sz="2800" dirty="0"/>
              <a:t>. </a:t>
            </a:r>
            <a:endParaRPr lang="en-US" altLang="zh-CN" sz="2800" dirty="0" smtClean="0"/>
          </a:p>
          <a:p>
            <a:pPr eaLnBrk="1" hangingPunct="1">
              <a:defRPr/>
            </a:pPr>
            <a:r>
              <a:rPr lang="en-US" altLang="zh-CN" sz="2800" dirty="0"/>
              <a:t>The most developed subareas of automated reasoning are </a:t>
            </a:r>
            <a:r>
              <a:rPr lang="en-US" altLang="zh-CN" sz="2800" dirty="0">
                <a:solidFill>
                  <a:srgbClr val="FF0000"/>
                </a:solidFill>
              </a:rPr>
              <a:t>automated theorem proving </a:t>
            </a:r>
            <a:r>
              <a:rPr lang="en-US" altLang="zh-CN" sz="2800" dirty="0" smtClean="0"/>
              <a:t>and </a:t>
            </a:r>
            <a:r>
              <a:rPr lang="en-US" altLang="zh-CN" sz="2800" dirty="0">
                <a:solidFill>
                  <a:srgbClr val="FF0000"/>
                </a:solidFill>
              </a:rPr>
              <a:t>automated proof </a:t>
            </a:r>
            <a:r>
              <a:rPr lang="en-US" altLang="zh-CN" sz="2800" dirty="0" smtClean="0">
                <a:solidFill>
                  <a:srgbClr val="FF0000"/>
                </a:solidFill>
              </a:rPr>
              <a:t>checking</a:t>
            </a:r>
            <a:r>
              <a:rPr lang="en-US" altLang="zh-CN" sz="2800" dirty="0" smtClean="0"/>
              <a:t>. </a:t>
            </a:r>
            <a:endParaRPr lang="zh-CN" altLang="en-US" sz="2800" dirty="0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797425"/>
            <a:ext cx="330517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400" dirty="0"/>
              <a:t>Automated </a:t>
            </a:r>
            <a:r>
              <a:rPr lang="en-US" altLang="zh-CN" sz="4400" dirty="0" smtClean="0"/>
              <a:t>Theorem Proving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59813" cy="5562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FF0000"/>
                </a:solidFill>
              </a:rPr>
              <a:t>Automated </a:t>
            </a:r>
            <a:r>
              <a:rPr lang="en-US" altLang="zh-CN" dirty="0" smtClean="0">
                <a:solidFill>
                  <a:srgbClr val="FF0000"/>
                </a:solidFill>
              </a:rPr>
              <a:t>Theorem Proving </a:t>
            </a:r>
            <a:r>
              <a:rPr lang="en-US" altLang="zh-CN" dirty="0"/>
              <a:t>(also known as ATP or automated deduction) is the proving of mathematical theorems by a computer </a:t>
            </a:r>
            <a:r>
              <a:rPr lang="en-US" altLang="zh-CN" dirty="0" smtClean="0"/>
              <a:t>program.</a:t>
            </a:r>
            <a:endParaRPr lang="zh-CN" altLang="en-US" dirty="0" smtClean="0"/>
          </a:p>
        </p:txBody>
      </p:sp>
      <p:pic>
        <p:nvPicPr>
          <p:cNvPr id="16390" name="Picture 6" descr="random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3789363"/>
            <a:ext cx="227647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400" dirty="0"/>
              <a:t>Automated </a:t>
            </a:r>
            <a:r>
              <a:rPr lang="en-US" altLang="zh-CN" sz="4400" dirty="0" smtClean="0"/>
              <a:t>Theorem Proving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59813" cy="5562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自然演绎推理中</a:t>
            </a:r>
            <a:r>
              <a:rPr lang="zh-CN" altLang="en-US" smtClean="0">
                <a:solidFill>
                  <a:srgbClr val="FF0000"/>
                </a:solidFill>
              </a:rPr>
              <a:t>永真性证明</a:t>
            </a:r>
            <a:r>
              <a:rPr lang="zh-CN" altLang="en-US" smtClean="0"/>
              <a:t>很困难</a:t>
            </a:r>
          </a:p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defRPr/>
            </a:pPr>
            <a:r>
              <a:rPr lang="en-US" altLang="zh-CN" smtClean="0"/>
              <a:t>Herbrand</a:t>
            </a:r>
            <a:r>
              <a:rPr lang="zh-CN" altLang="en-US" smtClean="0"/>
              <a:t>采用</a:t>
            </a:r>
            <a:r>
              <a:rPr lang="zh-CN" altLang="en-US" smtClean="0">
                <a:solidFill>
                  <a:srgbClr val="FF0000"/>
                </a:solidFill>
              </a:rPr>
              <a:t>反证法</a:t>
            </a:r>
            <a:r>
              <a:rPr lang="zh-CN" altLang="en-US" smtClean="0"/>
              <a:t>思想将问题转化为</a:t>
            </a:r>
            <a:r>
              <a:rPr lang="zh-CN" altLang="en-US" smtClean="0">
                <a:solidFill>
                  <a:srgbClr val="FF0000"/>
                </a:solidFill>
              </a:rPr>
              <a:t>证明不可满足性</a:t>
            </a:r>
            <a:r>
              <a:rPr lang="zh-CN" altLang="en-US" smtClean="0"/>
              <a:t>，为自动定理证明奠定了理论基础</a:t>
            </a:r>
          </a:p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defRPr/>
            </a:pPr>
            <a:r>
              <a:rPr lang="en-US" altLang="zh-CN" smtClean="0"/>
              <a:t>Robinson</a:t>
            </a:r>
            <a:r>
              <a:rPr lang="zh-CN" altLang="en-US" smtClean="0"/>
              <a:t>提出</a:t>
            </a:r>
            <a:r>
              <a:rPr lang="zh-CN" altLang="en-US" smtClean="0">
                <a:solidFill>
                  <a:srgbClr val="FF0000"/>
                </a:solidFill>
              </a:rPr>
              <a:t>归结原理</a:t>
            </a:r>
            <a:r>
              <a:rPr lang="zh-CN" altLang="en-US" smtClean="0"/>
              <a:t>使得自动定理证明得以实现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400" smtClean="0"/>
              <a:t>Automated Theorem Proving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59813" cy="5562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定理：谓词公式不可满足的充要条件是其</a:t>
            </a:r>
            <a:r>
              <a:rPr lang="zh-CN" altLang="en-US" dirty="0" smtClean="0">
                <a:solidFill>
                  <a:srgbClr val="FF0000"/>
                </a:solidFill>
              </a:rPr>
              <a:t>子句集</a:t>
            </a:r>
            <a:r>
              <a:rPr lang="zh-CN" altLang="en-US" dirty="0" smtClean="0"/>
              <a:t>不可满足。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539750" y="3170238"/>
            <a:ext cx="7961313" cy="2320925"/>
            <a:chOff x="539552" y="3169894"/>
            <a:chExt cx="7961163" cy="2320698"/>
          </a:xfrm>
        </p:grpSpPr>
        <p:pic>
          <p:nvPicPr>
            <p:cNvPr id="1843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356992"/>
              <a:ext cx="2143125" cy="213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43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3169894"/>
              <a:ext cx="6376987" cy="12747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Clause Set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dirty="0" smtClean="0"/>
              <a:t>原子</a:t>
            </a:r>
            <a:r>
              <a:rPr lang="en-US" altLang="zh-CN" sz="2800" dirty="0" smtClean="0"/>
              <a:t>(atom) </a:t>
            </a:r>
            <a:r>
              <a:rPr lang="zh-CN" altLang="en-US" sz="2800" dirty="0" smtClean="0"/>
              <a:t>谓词公式</a:t>
            </a:r>
            <a:r>
              <a:rPr lang="en-US" altLang="zh-CN" sz="2800" dirty="0" smtClean="0"/>
              <a:t>: </a:t>
            </a:r>
            <a:r>
              <a:rPr lang="zh-CN" altLang="en-US" sz="2800" dirty="0" smtClean="0"/>
              <a:t>一个不能再分解的命题</a:t>
            </a:r>
          </a:p>
          <a:p>
            <a:pPr eaLnBrk="1" hangingPunct="1">
              <a:defRPr/>
            </a:pPr>
            <a:r>
              <a:rPr lang="zh-CN" altLang="en-US" sz="2800" dirty="0" smtClean="0"/>
              <a:t>文字（</a:t>
            </a:r>
            <a:r>
              <a:rPr lang="en-US" altLang="zh-CN" sz="2800" dirty="0" smtClean="0"/>
              <a:t>literal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: </a:t>
            </a:r>
            <a:r>
              <a:rPr lang="zh-CN" altLang="en-US" sz="2800" dirty="0" smtClean="0"/>
              <a:t>原子谓词公式及其否定</a:t>
            </a:r>
          </a:p>
          <a:p>
            <a:pPr eaLnBrk="1" hangingPunct="1">
              <a:defRPr/>
            </a:pPr>
            <a:r>
              <a:rPr lang="en-US" altLang="zh-CN" sz="2800" dirty="0" smtClean="0"/>
              <a:t>P</a:t>
            </a:r>
            <a:r>
              <a:rPr lang="zh-CN" altLang="en-US" sz="2800" dirty="0" smtClean="0"/>
              <a:t>：正文字， 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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：负文字。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与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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为互补文字</a:t>
            </a:r>
          </a:p>
          <a:p>
            <a:pPr eaLnBrk="1" hangingPunct="1">
              <a:defRPr/>
            </a:pPr>
            <a:r>
              <a:rPr lang="zh-CN" altLang="en-US" sz="2800" dirty="0">
                <a:solidFill>
                  <a:srgbClr val="CC00FF"/>
                </a:solidFill>
              </a:rPr>
              <a:t>子句（</a:t>
            </a:r>
            <a:r>
              <a:rPr lang="en-US" altLang="zh-CN" sz="2800" dirty="0">
                <a:solidFill>
                  <a:srgbClr val="CC00FF"/>
                </a:solidFill>
              </a:rPr>
              <a:t>clause</a:t>
            </a:r>
            <a:r>
              <a:rPr lang="zh-CN" altLang="en-US" sz="2800" dirty="0">
                <a:solidFill>
                  <a:srgbClr val="CC00FF"/>
                </a:solidFill>
              </a:rPr>
              <a:t>）</a:t>
            </a:r>
            <a:r>
              <a:rPr lang="en-US" altLang="zh-CN" sz="2800" dirty="0">
                <a:solidFill>
                  <a:srgbClr val="CC00FF"/>
                </a:solidFill>
              </a:rPr>
              <a:t>: </a:t>
            </a:r>
            <a:r>
              <a:rPr lang="zh-CN" altLang="en-US" sz="2800" dirty="0">
                <a:solidFill>
                  <a:srgbClr val="CC00FF"/>
                </a:solidFill>
              </a:rPr>
              <a:t>任何文字的析取式</a:t>
            </a:r>
          </a:p>
          <a:p>
            <a:pPr eaLnBrk="1" hangingPunct="1">
              <a:defRPr/>
            </a:pPr>
            <a:r>
              <a:rPr lang="zh-CN" altLang="en-US" sz="2800" dirty="0" smtClean="0">
                <a:solidFill>
                  <a:srgbClr val="FF0000"/>
                </a:solidFill>
              </a:rPr>
              <a:t>子句集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clause set</a:t>
            </a:r>
            <a:r>
              <a:rPr lang="zh-CN" altLang="en-US" sz="2800" dirty="0" smtClean="0"/>
              <a:t>） </a:t>
            </a:r>
            <a:r>
              <a:rPr lang="en-US" altLang="zh-CN" sz="2800" dirty="0" smtClean="0"/>
              <a:t>: </a:t>
            </a:r>
            <a:r>
              <a:rPr lang="zh-CN" altLang="en-US" sz="2800" dirty="0" smtClean="0"/>
              <a:t>由子句构成的集合</a:t>
            </a:r>
          </a:p>
          <a:p>
            <a:pPr eaLnBrk="1" hangingPunct="1">
              <a:defRPr/>
            </a:pPr>
            <a:r>
              <a:rPr lang="zh-CN" altLang="en-US" sz="2800" dirty="0" smtClean="0"/>
              <a:t>空子句（</a:t>
            </a:r>
            <a:r>
              <a:rPr lang="en-US" altLang="zh-CN" sz="2800" dirty="0" smtClean="0"/>
              <a:t>NIL</a:t>
            </a:r>
            <a:r>
              <a:rPr lang="zh-CN" altLang="en-US" sz="2800" dirty="0" smtClean="0"/>
              <a:t>） </a:t>
            </a:r>
            <a:r>
              <a:rPr lang="en-US" altLang="zh-CN" sz="2800" dirty="0" smtClean="0"/>
              <a:t>: </a:t>
            </a:r>
            <a:r>
              <a:rPr lang="zh-CN" altLang="en-US" sz="2800" dirty="0" smtClean="0"/>
              <a:t>不包含任何文字的子句</a:t>
            </a: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4652963"/>
            <a:ext cx="38862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Clause Set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defRPr/>
            </a:pPr>
            <a:r>
              <a:rPr lang="zh-CN" altLang="en-US" sz="2800" dirty="0" smtClean="0"/>
              <a:t>将谓词公式化为子句集的步骤</a:t>
            </a:r>
          </a:p>
          <a:p>
            <a:pPr marL="990600" lvl="1" indent="-533400" eaLnBrk="1" hangingPunct="1">
              <a:buFontTx/>
              <a:buAutoNum type="arabicParenR"/>
              <a:defRPr/>
            </a:pPr>
            <a:r>
              <a:rPr lang="zh-CN" altLang="en-US" sz="2400" dirty="0" smtClean="0"/>
              <a:t>消去蕴含</a:t>
            </a:r>
            <a:r>
              <a:rPr lang="zh-CN" altLang="en-US" sz="2400" dirty="0"/>
              <a:t>符号（</a:t>
            </a:r>
            <a:r>
              <a:rPr lang="en-US" altLang="zh-CN" sz="2400" dirty="0"/>
              <a:t>Eliminate → and ←→</a:t>
            </a:r>
            <a:r>
              <a:rPr lang="zh-CN" altLang="en-US" sz="2400" dirty="0"/>
              <a:t>）</a:t>
            </a:r>
            <a:endParaRPr lang="zh-CN" altLang="en-US" sz="2400" dirty="0" smtClean="0"/>
          </a:p>
          <a:p>
            <a:pPr marL="990600" lvl="1" indent="-533400" eaLnBrk="1" hangingPunct="1">
              <a:buFontTx/>
              <a:buAutoNum type="arabicParenR"/>
              <a:defRPr/>
            </a:pPr>
            <a:r>
              <a:rPr lang="zh-CN" altLang="en-US" sz="2400" dirty="0" smtClean="0"/>
              <a:t>缩小否定符号作用范围</a:t>
            </a:r>
            <a:r>
              <a:rPr lang="zh-CN" altLang="zh-CN" sz="2400" dirty="0">
                <a:effectLst/>
              </a:rPr>
              <a:t>（</a:t>
            </a:r>
            <a:r>
              <a:rPr lang="en-US" altLang="zh-CN" sz="2400" dirty="0">
                <a:effectLst/>
              </a:rPr>
              <a:t>Move </a:t>
            </a:r>
            <a:r>
              <a:rPr lang="en-US" altLang="zh-CN" sz="2400" dirty="0">
                <a:effectLst/>
                <a:sym typeface="Symbol"/>
              </a:rPr>
              <a:t></a:t>
            </a:r>
            <a:r>
              <a:rPr lang="en-US" altLang="zh-CN" sz="2400" dirty="0">
                <a:effectLst/>
              </a:rPr>
              <a:t> inwards</a:t>
            </a:r>
            <a:r>
              <a:rPr lang="zh-CN" altLang="zh-CN" sz="2400" dirty="0">
                <a:effectLst/>
              </a:rPr>
              <a:t>）</a:t>
            </a:r>
            <a:endParaRPr lang="zh-CN" altLang="en-US" sz="2400" dirty="0" smtClean="0"/>
          </a:p>
          <a:p>
            <a:pPr marL="990600" lvl="1" indent="-533400" eaLnBrk="1" hangingPunct="1">
              <a:buFontTx/>
              <a:buAutoNum type="arabicParenR"/>
              <a:defRPr/>
            </a:pPr>
            <a:r>
              <a:rPr lang="zh-CN" altLang="en-US" sz="2400" dirty="0" smtClean="0"/>
              <a:t>变量命名</a:t>
            </a:r>
            <a:r>
              <a:rPr lang="zh-CN" altLang="en-US" sz="2400" dirty="0"/>
              <a:t>标准化（</a:t>
            </a:r>
            <a:r>
              <a:rPr lang="en-US" altLang="zh-CN" sz="2400" dirty="0"/>
              <a:t>Standardize variables</a:t>
            </a:r>
            <a:r>
              <a:rPr lang="zh-CN" altLang="en-US" sz="2400" dirty="0"/>
              <a:t>）</a:t>
            </a:r>
            <a:endParaRPr lang="zh-CN" altLang="en-US" sz="2400" dirty="0" smtClean="0"/>
          </a:p>
          <a:p>
            <a:pPr marL="990600" lvl="1" indent="-533400" eaLnBrk="1" hangingPunct="1">
              <a:buFontTx/>
              <a:buAutoNum type="arabicParenR"/>
              <a:defRPr/>
            </a:pPr>
            <a:r>
              <a:rPr lang="zh-CN" altLang="en-US" sz="2400" dirty="0" smtClean="0"/>
              <a:t>消去存在量词（</a:t>
            </a:r>
            <a:r>
              <a:rPr lang="en-US" altLang="zh-CN" sz="2400" dirty="0" err="1" smtClean="0"/>
              <a:t>Skolemize</a:t>
            </a:r>
            <a:r>
              <a:rPr lang="zh-CN" altLang="en-US" sz="2400" dirty="0" smtClean="0"/>
              <a:t>）</a:t>
            </a:r>
          </a:p>
          <a:p>
            <a:pPr marL="1371600" lvl="2" indent="-457200" eaLnBrk="1" hangingPunct="1">
              <a:buFontTx/>
              <a:buChar char="–"/>
              <a:defRPr/>
            </a:pPr>
            <a:r>
              <a:rPr lang="en-US" altLang="zh-CN" sz="2000" dirty="0" smtClean="0"/>
              <a:t>(</a:t>
            </a:r>
            <a:r>
              <a:rPr lang="en-US" altLang="zh-CN" dirty="0" smtClean="0">
                <a:sym typeface="Symbol" pitchFamily="18" charset="2"/>
              </a:rPr>
              <a:t>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)(</a:t>
            </a:r>
            <a:r>
              <a:rPr lang="en-US" altLang="zh-CN" dirty="0" smtClean="0">
                <a:sym typeface="Symbol" pitchFamily="18" charset="2"/>
              </a:rPr>
              <a:t>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)P(</a:t>
            </a:r>
            <a:r>
              <a:rPr lang="en-US" altLang="zh-CN" i="1" dirty="0" err="1" smtClean="0"/>
              <a:t>x</a:t>
            </a:r>
            <a:r>
              <a:rPr lang="en-US" altLang="zh-CN" dirty="0" err="1" smtClean="0"/>
              <a:t>,</a:t>
            </a:r>
            <a:r>
              <a:rPr lang="en-US" altLang="zh-CN" i="1" dirty="0" err="1" smtClean="0"/>
              <a:t>y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Wingdings" pitchFamily="2" charset="2"/>
              </a:rPr>
              <a:t> </a:t>
            </a:r>
            <a:r>
              <a:rPr lang="en-US" altLang="zh-CN" sz="2000" dirty="0" smtClean="0"/>
              <a:t>(</a:t>
            </a:r>
            <a:r>
              <a:rPr lang="en-US" altLang="zh-CN" dirty="0" smtClean="0">
                <a:sym typeface="Symbol" pitchFamily="18" charset="2"/>
              </a:rPr>
              <a:t>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P(</a:t>
            </a:r>
            <a:r>
              <a:rPr lang="en-US" altLang="zh-CN" i="1" dirty="0" err="1" smtClean="0"/>
              <a:t>x</a:t>
            </a:r>
            <a:r>
              <a:rPr lang="en-US" altLang="zh-CN" dirty="0" err="1" smtClean="0"/>
              <a:t>,g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))</a:t>
            </a:r>
          </a:p>
          <a:p>
            <a:pPr marL="1371600" lvl="2" indent="-457200" eaLnBrk="1" hangingPunct="1">
              <a:buFontTx/>
              <a:buChar char="–"/>
              <a:defRPr/>
            </a:pPr>
            <a:r>
              <a:rPr lang="en-US" altLang="zh-CN" dirty="0" smtClean="0"/>
              <a:t>(</a:t>
            </a:r>
            <a:r>
              <a:rPr lang="en-US" altLang="zh-CN" dirty="0" smtClean="0">
                <a:sym typeface="Symbol" pitchFamily="18" charset="2"/>
              </a:rPr>
              <a:t>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)</a:t>
            </a:r>
            <a:r>
              <a:rPr lang="en-US" altLang="zh-CN" sz="2000" dirty="0" smtClean="0"/>
              <a:t>(</a:t>
            </a:r>
            <a:r>
              <a:rPr lang="en-US" altLang="zh-CN" dirty="0" smtClean="0">
                <a:sym typeface="Symbol" pitchFamily="18" charset="2"/>
              </a:rPr>
              <a:t>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P(</a:t>
            </a:r>
            <a:r>
              <a:rPr lang="en-US" altLang="zh-CN" i="1" dirty="0" err="1" smtClean="0"/>
              <a:t>x</a:t>
            </a:r>
            <a:r>
              <a:rPr lang="en-US" altLang="zh-CN" dirty="0" err="1" smtClean="0"/>
              <a:t>,</a:t>
            </a:r>
            <a:r>
              <a:rPr lang="en-US" altLang="zh-CN" i="1" dirty="0" err="1" smtClean="0"/>
              <a:t>y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Wingdings" pitchFamily="2" charset="2"/>
              </a:rPr>
              <a:t> </a:t>
            </a:r>
            <a:r>
              <a:rPr lang="en-US" altLang="zh-CN" sz="2000" dirty="0" smtClean="0"/>
              <a:t>(</a:t>
            </a:r>
            <a:r>
              <a:rPr lang="en-US" altLang="zh-CN" dirty="0" smtClean="0">
                <a:sym typeface="Symbol" pitchFamily="18" charset="2"/>
              </a:rPr>
              <a:t>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P(</a:t>
            </a:r>
            <a:r>
              <a:rPr lang="en-US" altLang="zh-CN" i="1" dirty="0" err="1" smtClean="0"/>
              <a:t>x</a:t>
            </a:r>
            <a:r>
              <a:rPr lang="en-US" altLang="zh-CN" dirty="0" err="1" smtClean="0"/>
              <a:t>,A</a:t>
            </a:r>
            <a:r>
              <a:rPr lang="en-US" altLang="zh-CN" dirty="0" smtClean="0"/>
              <a:t>)</a:t>
            </a:r>
            <a:endParaRPr lang="en-US" altLang="zh-CN" sz="2000" dirty="0" smtClean="0"/>
          </a:p>
          <a:p>
            <a:pPr marL="990600" lvl="1" indent="-533400" eaLnBrk="1" hangingPunct="1">
              <a:buFontTx/>
              <a:buAutoNum type="arabicParenR"/>
              <a:defRPr/>
            </a:pPr>
            <a:r>
              <a:rPr lang="zh-CN" altLang="en-US" sz="2400" dirty="0"/>
              <a:t>隐去</a:t>
            </a:r>
            <a:r>
              <a:rPr lang="zh-CN" altLang="en-US" sz="2400" dirty="0" smtClean="0"/>
              <a:t>全称量词</a:t>
            </a:r>
            <a:r>
              <a:rPr lang="zh-CN" altLang="zh-CN" sz="2400" dirty="0">
                <a:effectLst/>
              </a:rPr>
              <a:t>（</a:t>
            </a:r>
            <a:r>
              <a:rPr lang="en-US" altLang="zh-CN" sz="2400" dirty="0">
                <a:effectLst/>
              </a:rPr>
              <a:t>Drop </a:t>
            </a:r>
            <a:r>
              <a:rPr lang="en-US" altLang="zh-CN" sz="2400" dirty="0">
                <a:effectLst/>
                <a:sym typeface="Symbol"/>
              </a:rPr>
              <a:t></a:t>
            </a:r>
            <a:r>
              <a:rPr lang="zh-CN" altLang="zh-CN" sz="2400" dirty="0">
                <a:effectLst/>
              </a:rPr>
              <a:t>）</a:t>
            </a:r>
            <a:endParaRPr lang="zh-CN" altLang="en-US" sz="2400" dirty="0"/>
          </a:p>
          <a:p>
            <a:pPr marL="990600" lvl="1" indent="-533400" eaLnBrk="1" hangingPunct="1">
              <a:buFontTx/>
              <a:buAutoNum type="arabicParenR"/>
              <a:defRPr/>
            </a:pPr>
            <a:r>
              <a:rPr lang="zh-CN" altLang="en-US" sz="2400" dirty="0"/>
              <a:t>化为合取范式（</a:t>
            </a:r>
            <a:r>
              <a:rPr lang="en-US" altLang="zh-CN" sz="2400" dirty="0"/>
              <a:t>Distribute ∨ over ∧</a:t>
            </a:r>
            <a:r>
              <a:rPr lang="zh-CN" altLang="en-US" sz="2400" dirty="0"/>
              <a:t>）</a:t>
            </a:r>
            <a:endParaRPr lang="zh-CN" altLang="en-US" sz="2400" dirty="0" smtClean="0"/>
          </a:p>
          <a:p>
            <a:pPr marL="990600" lvl="1" indent="-533400" eaLnBrk="1" hangingPunct="1">
              <a:buFontTx/>
              <a:buAutoNum type="arabicParenR"/>
              <a:defRPr/>
            </a:pPr>
            <a:r>
              <a:rPr lang="zh-CN" altLang="en-US" sz="2400" dirty="0" smtClean="0"/>
              <a:t>消去合取词，公式用子句集</a:t>
            </a:r>
            <a:r>
              <a:rPr lang="zh-CN" altLang="en-US" sz="2400" dirty="0"/>
              <a:t>表示（</a:t>
            </a:r>
            <a:r>
              <a:rPr lang="en-US" altLang="zh-CN" sz="2400" dirty="0"/>
              <a:t>Drop ∧</a:t>
            </a:r>
            <a:r>
              <a:rPr lang="zh-CN" altLang="en-US" sz="2400" dirty="0"/>
              <a:t>）</a:t>
            </a:r>
            <a:endParaRPr lang="zh-CN" altLang="en-US" sz="2400" dirty="0" smtClean="0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6856413" y="2144713"/>
            <a:ext cx="1808162" cy="2971800"/>
            <a:chOff x="6864853" y="2420888"/>
            <a:chExt cx="1808508" cy="2973286"/>
          </a:xfrm>
        </p:grpSpPr>
        <p:pic>
          <p:nvPicPr>
            <p:cNvPr id="20485" name="Picture 5" descr="http://serge.mehl.free.fr/jpeg/skolem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4853" y="2420888"/>
              <a:ext cx="1800225" cy="241935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486" name="矩形 1"/>
            <p:cNvSpPr>
              <a:spLocks noChangeArrowheads="1"/>
            </p:cNvSpPr>
            <p:nvPr/>
          </p:nvSpPr>
          <p:spPr bwMode="auto">
            <a:xfrm>
              <a:off x="6864853" y="4686288"/>
              <a:ext cx="180850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F"/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7030A0"/>
                  </a:solidFill>
                  <a:ea typeface="宋体" panose="02010600030101010101" pitchFamily="2" charset="-122"/>
                </a:rPr>
                <a:t>Skolem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7030A0"/>
                  </a:solidFill>
                  <a:ea typeface="宋体" panose="02010600030101010101" pitchFamily="2" charset="-122"/>
                </a:rPr>
                <a:t>（</a:t>
              </a:r>
              <a:r>
                <a:rPr lang="en-US" altLang="zh-CN" sz="2000">
                  <a:solidFill>
                    <a:srgbClr val="7030A0"/>
                  </a:solidFill>
                  <a:ea typeface="宋体" panose="02010600030101010101" pitchFamily="2" charset="-122"/>
                </a:rPr>
                <a:t>1887-1963</a:t>
              </a:r>
              <a:r>
                <a:rPr lang="zh-CN" altLang="en-US" sz="2000">
                  <a:solidFill>
                    <a:srgbClr val="7030A0"/>
                  </a:solidFill>
                  <a:ea typeface="宋体" panose="02010600030101010101" pitchFamily="2" charset="-122"/>
                </a:rPr>
                <a:t>）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Review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你都知道谓词逻辑中的哪些常用的等价式、蕴涵式和推理规则？</a:t>
            </a:r>
          </a:p>
        </p:txBody>
      </p:sp>
      <p:pic>
        <p:nvPicPr>
          <p:cNvPr id="3076" name="Picture 35" descr="BD05537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667000"/>
            <a:ext cx="2646363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t2.gstatic.com/images?q=tbn:ANd9GcRsM-Ye_KCFXhHfW0TGSbjJ71C7BjYNZAtm2o97w8gFWNQMfdX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4392613"/>
            <a:ext cx="1703387" cy="196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Clause Set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lvl="1" indent="-609600" eaLnBrk="1" hangingPunct="1">
              <a:buFont typeface="Wingdings" pitchFamily="2" charset="2"/>
              <a:buChar char="F"/>
              <a:defRPr/>
            </a:pPr>
            <a:r>
              <a:rPr lang="zh-CN" altLang="en-US" dirty="0" smtClean="0"/>
              <a:t>例题：</a:t>
            </a:r>
            <a:r>
              <a:rPr lang="zh-CN" altLang="zh-CN" dirty="0" smtClean="0">
                <a:effectLst/>
              </a:rPr>
              <a:t>将</a:t>
            </a:r>
            <a:r>
              <a:rPr lang="zh-CN" altLang="en-US" dirty="0" smtClean="0">
                <a:effectLst/>
              </a:rPr>
              <a:t>以下下谓词公式</a:t>
            </a:r>
            <a:r>
              <a:rPr lang="zh-CN" altLang="zh-CN" dirty="0">
                <a:effectLst/>
              </a:rPr>
              <a:t>化为子句</a:t>
            </a:r>
            <a:r>
              <a:rPr lang="zh-CN" altLang="zh-CN" dirty="0" smtClean="0">
                <a:effectLst/>
              </a:rPr>
              <a:t>集</a:t>
            </a:r>
            <a:endParaRPr lang="en-US" altLang="zh-CN" dirty="0" smtClean="0">
              <a:effectLst/>
            </a:endParaRPr>
          </a:p>
          <a:p>
            <a:pPr marL="400050" lvl="1" indent="0" eaLnBrk="1" hangingPunct="1">
              <a:buFontTx/>
              <a:buNone/>
              <a:defRPr/>
            </a:pPr>
            <a:endParaRPr lang="en-US" altLang="zh-CN" dirty="0" smtClean="0">
              <a:effectLst/>
            </a:endParaRPr>
          </a:p>
          <a:p>
            <a:pPr marL="0" lvl="1" indent="0" algn="ctr" eaLnBrk="1" hangingPunct="1">
              <a:buFontTx/>
              <a:buNone/>
              <a:defRPr/>
            </a:pPr>
            <a:r>
              <a:rPr lang="en-US" altLang="zh-CN" sz="2400" dirty="0" smtClean="0">
                <a:effectLst/>
              </a:rPr>
              <a:t>(</a:t>
            </a:r>
            <a:r>
              <a:rPr lang="en-US" altLang="zh-CN" sz="2400" dirty="0">
                <a:effectLst/>
                <a:sym typeface="Symbol"/>
              </a:rPr>
              <a:t></a:t>
            </a:r>
            <a:r>
              <a:rPr lang="en-US" altLang="zh-CN" sz="2400" i="1" dirty="0">
                <a:effectLst/>
              </a:rPr>
              <a:t>x</a:t>
            </a:r>
            <a:r>
              <a:rPr lang="en-US" altLang="zh-CN" sz="2400" dirty="0">
                <a:effectLst/>
              </a:rPr>
              <a:t>){ P(</a:t>
            </a:r>
            <a:r>
              <a:rPr lang="en-US" altLang="zh-CN" sz="2400" i="1" dirty="0">
                <a:effectLst/>
              </a:rPr>
              <a:t>x</a:t>
            </a:r>
            <a:r>
              <a:rPr lang="en-US" altLang="zh-CN" sz="2400" dirty="0">
                <a:effectLst/>
              </a:rPr>
              <a:t>) </a:t>
            </a:r>
            <a:r>
              <a:rPr lang="en-US" altLang="zh-CN" sz="2400" dirty="0">
                <a:effectLst/>
                <a:sym typeface="Symbol"/>
              </a:rPr>
              <a:t></a:t>
            </a:r>
            <a:r>
              <a:rPr lang="en-US" altLang="zh-CN" sz="2400" dirty="0">
                <a:effectLst/>
              </a:rPr>
              <a:t>{(</a:t>
            </a:r>
            <a:r>
              <a:rPr lang="en-US" altLang="zh-CN" sz="2400" dirty="0">
                <a:effectLst/>
                <a:sym typeface="Symbol"/>
              </a:rPr>
              <a:t></a:t>
            </a:r>
            <a:r>
              <a:rPr lang="en-US" altLang="zh-CN" sz="2400" i="1" dirty="0">
                <a:effectLst/>
              </a:rPr>
              <a:t>y</a:t>
            </a:r>
            <a:r>
              <a:rPr lang="en-US" altLang="zh-CN" sz="2400" dirty="0">
                <a:effectLst/>
              </a:rPr>
              <a:t>)[ P(</a:t>
            </a:r>
            <a:r>
              <a:rPr lang="en-US" altLang="zh-CN" sz="2400" i="1" dirty="0">
                <a:effectLst/>
              </a:rPr>
              <a:t>y</a:t>
            </a:r>
            <a:r>
              <a:rPr lang="en-US" altLang="zh-CN" sz="2400" dirty="0">
                <a:effectLst/>
              </a:rPr>
              <a:t>) </a:t>
            </a:r>
            <a:r>
              <a:rPr lang="en-US" altLang="zh-CN" sz="2400" dirty="0">
                <a:effectLst/>
                <a:sym typeface="Symbol"/>
              </a:rPr>
              <a:t></a:t>
            </a:r>
            <a:r>
              <a:rPr lang="en-US" altLang="zh-CN" sz="2400" dirty="0">
                <a:effectLst/>
              </a:rPr>
              <a:t>P(</a:t>
            </a:r>
            <a:r>
              <a:rPr lang="en-US" altLang="zh-CN" sz="2400" i="1" dirty="0">
                <a:effectLst/>
              </a:rPr>
              <a:t>f</a:t>
            </a:r>
            <a:r>
              <a:rPr lang="en-US" altLang="zh-CN" sz="2400" dirty="0">
                <a:effectLst/>
              </a:rPr>
              <a:t>(</a:t>
            </a:r>
            <a:r>
              <a:rPr lang="en-US" altLang="zh-CN" sz="2400" i="1" dirty="0" err="1">
                <a:effectLst/>
              </a:rPr>
              <a:t>x</a:t>
            </a:r>
            <a:r>
              <a:rPr lang="en-US" altLang="zh-CN" sz="2400" dirty="0" err="1">
                <a:effectLst/>
              </a:rPr>
              <a:t>,</a:t>
            </a:r>
            <a:r>
              <a:rPr lang="en-US" altLang="zh-CN" sz="2400" i="1" dirty="0" err="1">
                <a:effectLst/>
              </a:rPr>
              <a:t>y</a:t>
            </a:r>
            <a:r>
              <a:rPr lang="en-US" altLang="zh-CN" sz="2400" dirty="0">
                <a:effectLst/>
              </a:rPr>
              <a:t>))] </a:t>
            </a:r>
            <a:r>
              <a:rPr lang="en-US" altLang="zh-CN" sz="2400" dirty="0">
                <a:effectLst/>
                <a:sym typeface="Symbol"/>
              </a:rPr>
              <a:t></a:t>
            </a:r>
            <a:r>
              <a:rPr lang="en-US" altLang="zh-CN" sz="2400" dirty="0">
                <a:effectLst/>
              </a:rPr>
              <a:t> </a:t>
            </a:r>
            <a:r>
              <a:rPr lang="en-US" altLang="zh-CN" sz="2400" dirty="0">
                <a:effectLst/>
                <a:sym typeface="Symbol"/>
              </a:rPr>
              <a:t></a:t>
            </a:r>
            <a:r>
              <a:rPr lang="en-US" altLang="zh-CN" sz="2400" dirty="0">
                <a:effectLst/>
              </a:rPr>
              <a:t>(</a:t>
            </a:r>
            <a:r>
              <a:rPr lang="en-US" altLang="zh-CN" sz="2400" dirty="0">
                <a:effectLst/>
                <a:sym typeface="Symbol"/>
              </a:rPr>
              <a:t></a:t>
            </a:r>
            <a:r>
              <a:rPr lang="en-US" altLang="zh-CN" sz="2400" i="1" dirty="0">
                <a:effectLst/>
              </a:rPr>
              <a:t>y</a:t>
            </a:r>
            <a:r>
              <a:rPr lang="en-US" altLang="zh-CN" sz="2400" dirty="0">
                <a:effectLst/>
              </a:rPr>
              <a:t>)[ Q(</a:t>
            </a:r>
            <a:r>
              <a:rPr lang="en-US" altLang="zh-CN" sz="2400" i="1" dirty="0" err="1">
                <a:effectLst/>
              </a:rPr>
              <a:t>x</a:t>
            </a:r>
            <a:r>
              <a:rPr lang="en-US" altLang="zh-CN" sz="2400" dirty="0" err="1">
                <a:effectLst/>
              </a:rPr>
              <a:t>,</a:t>
            </a:r>
            <a:r>
              <a:rPr lang="en-US" altLang="zh-CN" sz="2400" i="1" dirty="0" err="1">
                <a:effectLst/>
              </a:rPr>
              <a:t>y</a:t>
            </a:r>
            <a:r>
              <a:rPr lang="en-US" altLang="zh-CN" sz="2400" dirty="0">
                <a:effectLst/>
              </a:rPr>
              <a:t>) </a:t>
            </a:r>
            <a:r>
              <a:rPr lang="en-US" altLang="zh-CN" sz="2400" dirty="0">
                <a:effectLst/>
                <a:sym typeface="Symbol"/>
              </a:rPr>
              <a:t></a:t>
            </a:r>
            <a:r>
              <a:rPr lang="en-US" altLang="zh-CN" sz="2400" dirty="0">
                <a:effectLst/>
              </a:rPr>
              <a:t>P(</a:t>
            </a:r>
            <a:r>
              <a:rPr lang="en-US" altLang="zh-CN" sz="2400" i="1" dirty="0">
                <a:effectLst/>
              </a:rPr>
              <a:t>y</a:t>
            </a:r>
            <a:r>
              <a:rPr lang="en-US" altLang="zh-CN" sz="2400" dirty="0">
                <a:effectLst/>
              </a:rPr>
              <a:t>)]}} </a:t>
            </a:r>
            <a:endParaRPr lang="en-US" altLang="zh-CN" sz="2400" dirty="0" smtClean="0">
              <a:effectLst/>
            </a:endParaRPr>
          </a:p>
          <a:p>
            <a:pPr marL="0" lvl="1" indent="0" algn="ctr" eaLnBrk="1" hangingPunct="1">
              <a:buFontTx/>
              <a:buNone/>
              <a:defRPr/>
            </a:pPr>
            <a:endParaRPr lang="en-US" altLang="zh-CN" sz="2400" dirty="0" smtClean="0">
              <a:effectLst/>
            </a:endParaRPr>
          </a:p>
          <a:p>
            <a:pPr marL="0" lvl="1" indent="0" algn="ctr" eaLnBrk="1" hangingPunct="1">
              <a:buFontTx/>
              <a:buNone/>
              <a:defRPr/>
            </a:pPr>
            <a:endParaRPr lang="en-US" altLang="zh-CN" sz="2400" dirty="0">
              <a:effectLst/>
            </a:endParaRPr>
          </a:p>
          <a:p>
            <a:pPr marL="0" lvl="1" indent="0" algn="ctr" eaLnBrk="1" hangingPunct="1">
              <a:buFontTx/>
              <a:buNone/>
              <a:defRPr/>
            </a:pPr>
            <a:endParaRPr lang="en-US" altLang="zh-CN" sz="2400" dirty="0" smtClean="0">
              <a:effectLst/>
            </a:endParaRPr>
          </a:p>
          <a:p>
            <a:pPr marL="0" lvl="1" indent="0" algn="ctr" eaLnBrk="1" hangingPunct="1">
              <a:buFontTx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  <a:effectLst/>
                <a:sym typeface="Symbol"/>
              </a:rPr>
              <a:t></a:t>
            </a:r>
            <a:r>
              <a:rPr lang="en-US" altLang="zh-CN" sz="2400" dirty="0">
                <a:solidFill>
                  <a:srgbClr val="FF0000"/>
                </a:solidFill>
                <a:effectLst/>
              </a:rPr>
              <a:t>P(</a:t>
            </a:r>
            <a:r>
              <a:rPr lang="en-US" altLang="zh-CN" sz="2400" i="1" dirty="0">
                <a:solidFill>
                  <a:srgbClr val="FF0000"/>
                </a:solidFill>
                <a:effectLst/>
              </a:rPr>
              <a:t>x</a:t>
            </a:r>
            <a:r>
              <a:rPr lang="en-US" altLang="zh-CN" sz="2400" dirty="0">
                <a:solidFill>
                  <a:srgbClr val="FF0000"/>
                </a:solidFill>
                <a:effectLst/>
              </a:rPr>
              <a:t>) </a:t>
            </a:r>
            <a:r>
              <a:rPr lang="en-US" altLang="zh-CN" sz="2400" dirty="0">
                <a:solidFill>
                  <a:srgbClr val="FF0000"/>
                </a:solidFill>
                <a:effectLst/>
                <a:sym typeface="Symbol"/>
              </a:rPr>
              <a:t></a:t>
            </a:r>
            <a:r>
              <a:rPr lang="en-US" altLang="zh-CN" sz="2400" dirty="0">
                <a:solidFill>
                  <a:srgbClr val="FF0000"/>
                </a:solidFill>
                <a:effectLst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ffectLst/>
                <a:sym typeface="Symbol"/>
              </a:rPr>
              <a:t></a:t>
            </a:r>
            <a:r>
              <a:rPr lang="en-US" altLang="zh-CN" sz="2400" dirty="0">
                <a:solidFill>
                  <a:srgbClr val="FF0000"/>
                </a:solidFill>
                <a:effectLst/>
              </a:rPr>
              <a:t>P(</a:t>
            </a:r>
            <a:r>
              <a:rPr lang="en-US" altLang="zh-CN" sz="2400" i="1" dirty="0">
                <a:solidFill>
                  <a:srgbClr val="FF0000"/>
                </a:solidFill>
                <a:effectLst/>
              </a:rPr>
              <a:t>y</a:t>
            </a:r>
            <a:r>
              <a:rPr lang="en-US" altLang="zh-CN" sz="2400" dirty="0">
                <a:solidFill>
                  <a:srgbClr val="FF0000"/>
                </a:solidFill>
                <a:effectLst/>
              </a:rPr>
              <a:t>) </a:t>
            </a:r>
            <a:r>
              <a:rPr lang="en-US" altLang="zh-CN" sz="2400" dirty="0">
                <a:solidFill>
                  <a:srgbClr val="FF0000"/>
                </a:solidFill>
                <a:effectLst/>
                <a:sym typeface="Symbol"/>
              </a:rPr>
              <a:t></a:t>
            </a:r>
            <a:r>
              <a:rPr lang="en-US" altLang="zh-CN" sz="2400" dirty="0">
                <a:solidFill>
                  <a:srgbClr val="FF0000"/>
                </a:solidFill>
                <a:effectLst/>
              </a:rPr>
              <a:t>P(</a:t>
            </a:r>
            <a:r>
              <a:rPr lang="en-US" altLang="zh-CN" sz="2400" i="1" dirty="0">
                <a:solidFill>
                  <a:srgbClr val="FF0000"/>
                </a:solidFill>
                <a:effectLst/>
              </a:rPr>
              <a:t>f</a:t>
            </a:r>
            <a:r>
              <a:rPr lang="en-US" altLang="zh-CN" sz="2400" dirty="0">
                <a:solidFill>
                  <a:srgbClr val="FF0000"/>
                </a:solidFill>
                <a:effectLst/>
              </a:rPr>
              <a:t>(</a:t>
            </a:r>
            <a:r>
              <a:rPr lang="en-US" altLang="zh-CN" sz="2400" i="1" dirty="0" err="1">
                <a:solidFill>
                  <a:srgbClr val="FF0000"/>
                </a:solidFill>
                <a:effectLst/>
              </a:rPr>
              <a:t>x</a:t>
            </a:r>
            <a:r>
              <a:rPr lang="en-US" altLang="zh-CN" sz="2400" dirty="0" err="1">
                <a:solidFill>
                  <a:srgbClr val="FF0000"/>
                </a:solidFill>
                <a:effectLst/>
              </a:rPr>
              <a:t>,</a:t>
            </a:r>
            <a:r>
              <a:rPr lang="en-US" altLang="zh-CN" sz="2400" i="1" dirty="0" err="1">
                <a:solidFill>
                  <a:srgbClr val="FF0000"/>
                </a:solidFill>
                <a:effectLst/>
              </a:rPr>
              <a:t>y</a:t>
            </a:r>
            <a:r>
              <a:rPr lang="en-US" altLang="zh-CN" sz="2400" dirty="0">
                <a:solidFill>
                  <a:srgbClr val="FF0000"/>
                </a:solidFill>
                <a:effectLst/>
              </a:rPr>
              <a:t>))</a:t>
            </a:r>
            <a:r>
              <a:rPr lang="zh-CN" altLang="zh-CN" sz="2400" dirty="0">
                <a:effectLst/>
              </a:rPr>
              <a:t>，</a:t>
            </a:r>
            <a:r>
              <a:rPr lang="en-US" altLang="zh-CN" sz="2400" dirty="0">
                <a:solidFill>
                  <a:srgbClr val="0070C0"/>
                </a:solidFill>
                <a:effectLst/>
                <a:sym typeface="Symbol"/>
              </a:rPr>
              <a:t></a:t>
            </a:r>
            <a:r>
              <a:rPr lang="en-US" altLang="zh-CN" sz="2400" dirty="0">
                <a:solidFill>
                  <a:srgbClr val="0070C0"/>
                </a:solidFill>
                <a:effectLst/>
              </a:rPr>
              <a:t>P(</a:t>
            </a:r>
            <a:r>
              <a:rPr lang="en-US" altLang="zh-CN" sz="2400" i="1" dirty="0">
                <a:solidFill>
                  <a:srgbClr val="0070C0"/>
                </a:solidFill>
                <a:effectLst/>
              </a:rPr>
              <a:t>x</a:t>
            </a:r>
            <a:r>
              <a:rPr lang="en-US" altLang="zh-CN" sz="2400" dirty="0">
                <a:solidFill>
                  <a:srgbClr val="0070C0"/>
                </a:solidFill>
                <a:effectLst/>
              </a:rPr>
              <a:t>) </a:t>
            </a:r>
            <a:r>
              <a:rPr lang="en-US" altLang="zh-CN" sz="2400" dirty="0">
                <a:solidFill>
                  <a:srgbClr val="0070C0"/>
                </a:solidFill>
                <a:effectLst/>
                <a:sym typeface="Symbol"/>
              </a:rPr>
              <a:t></a:t>
            </a:r>
            <a:r>
              <a:rPr lang="en-US" altLang="zh-CN" sz="2400" dirty="0">
                <a:solidFill>
                  <a:srgbClr val="0070C0"/>
                </a:solidFill>
                <a:effectLst/>
              </a:rPr>
              <a:t> Q(</a:t>
            </a:r>
            <a:r>
              <a:rPr lang="en-US" altLang="zh-CN" sz="2400" i="1" dirty="0" err="1">
                <a:solidFill>
                  <a:srgbClr val="0070C0"/>
                </a:solidFill>
                <a:effectLst/>
              </a:rPr>
              <a:t>x</a:t>
            </a:r>
            <a:r>
              <a:rPr lang="en-US" altLang="zh-CN" sz="2400" dirty="0" err="1">
                <a:solidFill>
                  <a:srgbClr val="0070C0"/>
                </a:solidFill>
                <a:effectLst/>
              </a:rPr>
              <a:t>,g</a:t>
            </a:r>
            <a:r>
              <a:rPr lang="en-US" altLang="zh-CN" sz="2400" dirty="0">
                <a:solidFill>
                  <a:srgbClr val="0070C0"/>
                </a:solidFill>
                <a:effectLst/>
              </a:rPr>
              <a:t>(</a:t>
            </a:r>
            <a:r>
              <a:rPr lang="en-US" altLang="zh-CN" sz="2400" i="1" dirty="0">
                <a:solidFill>
                  <a:srgbClr val="0070C0"/>
                </a:solidFill>
                <a:effectLst/>
              </a:rPr>
              <a:t>x</a:t>
            </a:r>
            <a:r>
              <a:rPr lang="en-US" altLang="zh-CN" sz="2400" dirty="0">
                <a:solidFill>
                  <a:srgbClr val="0070C0"/>
                </a:solidFill>
                <a:effectLst/>
              </a:rPr>
              <a:t>))</a:t>
            </a:r>
            <a:r>
              <a:rPr lang="zh-CN" altLang="zh-CN" sz="2400" dirty="0">
                <a:effectLst/>
              </a:rPr>
              <a:t>，</a:t>
            </a:r>
            <a:r>
              <a:rPr lang="en-US" altLang="zh-CN" sz="2400" dirty="0">
                <a:solidFill>
                  <a:srgbClr val="CC00FF"/>
                </a:solidFill>
                <a:effectLst/>
                <a:sym typeface="Symbol"/>
              </a:rPr>
              <a:t></a:t>
            </a:r>
            <a:r>
              <a:rPr lang="en-US" altLang="zh-CN" sz="2400" dirty="0">
                <a:solidFill>
                  <a:srgbClr val="CC00FF"/>
                </a:solidFill>
                <a:effectLst/>
              </a:rPr>
              <a:t>P(</a:t>
            </a:r>
            <a:r>
              <a:rPr lang="en-US" altLang="zh-CN" sz="2400" i="1" dirty="0">
                <a:solidFill>
                  <a:srgbClr val="CC00FF"/>
                </a:solidFill>
                <a:effectLst/>
              </a:rPr>
              <a:t>x</a:t>
            </a:r>
            <a:r>
              <a:rPr lang="en-US" altLang="zh-CN" sz="2400" dirty="0">
                <a:solidFill>
                  <a:srgbClr val="CC00FF"/>
                </a:solidFill>
                <a:effectLst/>
              </a:rPr>
              <a:t>) </a:t>
            </a:r>
            <a:r>
              <a:rPr lang="en-US" altLang="zh-CN" sz="2400" dirty="0">
                <a:solidFill>
                  <a:srgbClr val="CC00FF"/>
                </a:solidFill>
                <a:effectLst/>
                <a:sym typeface="Symbol"/>
              </a:rPr>
              <a:t></a:t>
            </a:r>
            <a:r>
              <a:rPr lang="en-US" altLang="zh-CN" sz="2400" dirty="0">
                <a:solidFill>
                  <a:srgbClr val="CC00FF"/>
                </a:solidFill>
                <a:effectLst/>
              </a:rPr>
              <a:t> </a:t>
            </a:r>
            <a:r>
              <a:rPr lang="en-US" altLang="zh-CN" sz="2400" dirty="0">
                <a:solidFill>
                  <a:srgbClr val="CC00FF"/>
                </a:solidFill>
                <a:effectLst/>
                <a:sym typeface="Symbol"/>
              </a:rPr>
              <a:t></a:t>
            </a:r>
            <a:r>
              <a:rPr lang="en-US" altLang="zh-CN" sz="2400" dirty="0">
                <a:solidFill>
                  <a:srgbClr val="CC00FF"/>
                </a:solidFill>
                <a:effectLst/>
              </a:rPr>
              <a:t>P(g(</a:t>
            </a:r>
            <a:r>
              <a:rPr lang="en-US" altLang="zh-CN" sz="2400" i="1" dirty="0">
                <a:solidFill>
                  <a:srgbClr val="CC00FF"/>
                </a:solidFill>
                <a:effectLst/>
              </a:rPr>
              <a:t>x</a:t>
            </a:r>
            <a:r>
              <a:rPr lang="en-US" altLang="zh-CN" sz="2400" dirty="0">
                <a:solidFill>
                  <a:srgbClr val="CC00FF"/>
                </a:solidFill>
                <a:effectLst/>
              </a:rPr>
              <a:t>))</a:t>
            </a:r>
            <a:endParaRPr lang="en-US" altLang="zh-CN" sz="2400" dirty="0" smtClean="0">
              <a:solidFill>
                <a:srgbClr val="CC00FF"/>
              </a:solidFill>
              <a:effectLst/>
            </a:endParaRPr>
          </a:p>
        </p:txBody>
      </p:sp>
      <p:sp>
        <p:nvSpPr>
          <p:cNvPr id="2" name="下箭头 1"/>
          <p:cNvSpPr>
            <a:spLocks noChangeArrowheads="1"/>
          </p:cNvSpPr>
          <p:nvPr/>
        </p:nvSpPr>
        <p:spPr bwMode="auto">
          <a:xfrm>
            <a:off x="3851275" y="2708275"/>
            <a:ext cx="936625" cy="1008063"/>
          </a:xfrm>
          <a:prstGeom prst="downArrow">
            <a:avLst>
              <a:gd name="adj1" fmla="val 50000"/>
              <a:gd name="adj2" fmla="val 4997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9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build="p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Herbrand</a:t>
            </a:r>
            <a:r>
              <a:rPr lang="en-US" altLang="zh-CN" dirty="0" err="1" smtClean="0">
                <a:latin typeface="+mn-lt"/>
              </a:rPr>
              <a:t>'</a:t>
            </a:r>
            <a:r>
              <a:rPr lang="en-US" altLang="zh-CN" dirty="0" err="1" smtClean="0"/>
              <a:t>s</a:t>
            </a:r>
            <a:r>
              <a:rPr lang="en-US" altLang="zh-CN" dirty="0" smtClean="0"/>
              <a:t> Theorem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为判定子句集中各子句的不可满足性，需要对个体域上的一切解释逐个进行判定，这</a:t>
            </a:r>
            <a:r>
              <a:rPr lang="zh-CN" altLang="en-US" dirty="0" smtClean="0">
                <a:solidFill>
                  <a:srgbClr val="FF0000"/>
                </a:solidFill>
              </a:rPr>
              <a:t>相当难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395288" y="3201988"/>
            <a:ext cx="8783637" cy="2698750"/>
            <a:chOff x="395536" y="3201285"/>
            <a:chExt cx="8784119" cy="2700023"/>
          </a:xfrm>
        </p:grpSpPr>
        <p:pic>
          <p:nvPicPr>
            <p:cNvPr id="2253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3501008"/>
              <a:ext cx="1905000" cy="2400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53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1068" y="3201285"/>
              <a:ext cx="7748587" cy="12747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err="1" smtClean="0"/>
              <a:t>Herbrand</a:t>
            </a:r>
            <a:r>
              <a:rPr lang="en-US" altLang="zh-CN" dirty="0" err="1"/>
              <a:t>'</a:t>
            </a:r>
            <a:r>
              <a:rPr lang="en-US" altLang="zh-CN" dirty="0" err="1" smtClean="0"/>
              <a:t>s</a:t>
            </a:r>
            <a:r>
              <a:rPr lang="en-US" altLang="zh-CN" dirty="0" smtClean="0"/>
              <a:t> Theorem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defRPr/>
            </a:pPr>
            <a:r>
              <a:rPr lang="en-US" altLang="zh-CN" dirty="0" smtClean="0"/>
              <a:t>H</a:t>
            </a:r>
            <a:r>
              <a:rPr lang="zh-CN" altLang="en-US" dirty="0" smtClean="0"/>
              <a:t>域</a:t>
            </a:r>
          </a:p>
          <a:p>
            <a:pPr marL="990600" lvl="1" indent="-533400" eaLnBrk="1" hangingPunct="1">
              <a:defRPr/>
            </a:pPr>
            <a:r>
              <a:rPr lang="zh-CN" altLang="en-US" dirty="0" smtClean="0"/>
              <a:t>设 </a:t>
            </a:r>
            <a:r>
              <a:rPr lang="en-US" altLang="zh-CN" dirty="0" smtClean="0"/>
              <a:t>S </a:t>
            </a:r>
            <a:r>
              <a:rPr lang="zh-CN" altLang="en-US" dirty="0" smtClean="0"/>
              <a:t>为子句集，则按下述方法构造的域</a:t>
            </a:r>
            <a:r>
              <a:rPr lang="en-US" altLang="zh-CN" dirty="0" smtClean="0"/>
              <a:t>H</a:t>
            </a:r>
            <a:r>
              <a:rPr lang="en-US" altLang="zh-CN" baseline="-25000" dirty="0" smtClean="0">
                <a:sym typeface="Symbol" pitchFamily="18" charset="2"/>
              </a:rPr>
              <a:t></a:t>
            </a:r>
            <a:r>
              <a:rPr lang="zh-CN" altLang="en-US" dirty="0" smtClean="0"/>
              <a:t>称为海伯伦域，简记为 </a:t>
            </a:r>
            <a:r>
              <a:rPr lang="en-US" altLang="zh-CN" dirty="0" smtClean="0"/>
              <a:t>H </a:t>
            </a:r>
            <a:r>
              <a:rPr lang="zh-CN" altLang="en-US" dirty="0" smtClean="0"/>
              <a:t>域。</a:t>
            </a:r>
          </a:p>
          <a:p>
            <a:pPr marL="1371600" lvl="2" indent="-457200" eaLnBrk="1" hangingPunct="1">
              <a:buFontTx/>
              <a:buAutoNum type="arabicParenR"/>
              <a:defRPr/>
            </a:pPr>
            <a:r>
              <a:rPr lang="zh-CN" altLang="en-US" dirty="0" smtClean="0"/>
              <a:t>令</a:t>
            </a:r>
            <a:r>
              <a:rPr lang="en-US" altLang="zh-CN" dirty="0" smtClean="0"/>
              <a:t>H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S </a:t>
            </a:r>
            <a:r>
              <a:rPr lang="zh-CN" altLang="en-US" dirty="0" smtClean="0"/>
              <a:t>中所有个体常量的集合，若 </a:t>
            </a:r>
            <a:r>
              <a:rPr lang="en-US" altLang="zh-CN" dirty="0" smtClean="0"/>
              <a:t>S </a:t>
            </a:r>
            <a:r>
              <a:rPr lang="zh-CN" altLang="en-US" dirty="0" smtClean="0"/>
              <a:t>中不包含个体常量，则令</a:t>
            </a:r>
            <a:r>
              <a:rPr lang="en-US" altLang="zh-CN" dirty="0" smtClean="0"/>
              <a:t>H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={a} 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a</a:t>
            </a:r>
            <a:r>
              <a:rPr lang="zh-CN" altLang="en-US" dirty="0" smtClean="0"/>
              <a:t>为 任意指定的一个个体常量。</a:t>
            </a:r>
          </a:p>
          <a:p>
            <a:pPr marL="1371600" lvl="2" indent="-457200" eaLnBrk="1" hangingPunct="1">
              <a:buFontTx/>
              <a:buAutoNum type="arabicParenR"/>
              <a:defRPr/>
            </a:pPr>
            <a:r>
              <a:rPr lang="zh-CN" altLang="en-US" dirty="0" smtClean="0"/>
              <a:t>令</a:t>
            </a:r>
            <a:r>
              <a:rPr lang="en-US" altLang="zh-CN" dirty="0" smtClean="0"/>
              <a:t>H</a:t>
            </a:r>
            <a:r>
              <a:rPr lang="en-US" altLang="zh-CN" i="1" baseline="-25000" dirty="0" smtClean="0"/>
              <a:t>i</a:t>
            </a:r>
            <a:r>
              <a:rPr lang="en-US" altLang="zh-CN" baseline="-25000" dirty="0" smtClean="0"/>
              <a:t>+1</a:t>
            </a:r>
            <a:r>
              <a:rPr lang="en-US" altLang="zh-CN" dirty="0" smtClean="0"/>
              <a:t>=H</a:t>
            </a:r>
            <a:r>
              <a:rPr lang="en-US" altLang="zh-CN" baseline="-25000" dirty="0" smtClean="0"/>
              <a:t>i</a:t>
            </a:r>
            <a:r>
              <a:rPr lang="en-US" altLang="zh-CN" dirty="0" smtClean="0">
                <a:sym typeface="Symbol" pitchFamily="18" charset="2"/>
              </a:rPr>
              <a:t></a:t>
            </a:r>
            <a:r>
              <a:rPr lang="en-US" altLang="zh-CN" dirty="0" smtClean="0"/>
              <a:t>{ S </a:t>
            </a:r>
            <a:r>
              <a:rPr lang="zh-CN" altLang="en-US" dirty="0" smtClean="0"/>
              <a:t>中所有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</a:t>
            </a:r>
            <a:r>
              <a:rPr lang="zh-CN" altLang="en-US" dirty="0" smtClean="0"/>
              <a:t>元函数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t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…, 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 </a:t>
            </a:r>
            <a:r>
              <a:rPr lang="en-US" altLang="zh-CN" i="1" dirty="0" smtClean="0"/>
              <a:t>t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…, 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n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H</a:t>
            </a:r>
            <a:r>
              <a:rPr lang="en-US" altLang="zh-CN" i="1" baseline="-25000" dirty="0" smtClean="0"/>
              <a:t>i</a:t>
            </a:r>
            <a:r>
              <a:rPr lang="zh-CN" altLang="en-US" dirty="0" smtClean="0"/>
              <a:t>中的元素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，其中，</a:t>
            </a:r>
            <a:r>
              <a:rPr lang="en-US" altLang="zh-CN" i="1" dirty="0" smtClean="0"/>
              <a:t>i</a:t>
            </a:r>
            <a:r>
              <a:rPr lang="en-US" altLang="zh-CN" dirty="0" smtClean="0"/>
              <a:t>=0,1,2,…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err="1" smtClean="0"/>
              <a:t>Herbrand</a:t>
            </a:r>
            <a:r>
              <a:rPr lang="en-US" altLang="zh-CN" dirty="0" err="1"/>
              <a:t>'</a:t>
            </a:r>
            <a:r>
              <a:rPr lang="en-US" altLang="zh-CN" dirty="0" err="1" smtClean="0"/>
              <a:t>s</a:t>
            </a:r>
            <a:r>
              <a:rPr lang="en-US" altLang="zh-CN" dirty="0" smtClean="0"/>
              <a:t> Theorem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defRPr/>
            </a:pPr>
            <a:r>
              <a:rPr lang="zh-CN" altLang="en-US" dirty="0" smtClean="0"/>
              <a:t>例：求子句</a:t>
            </a:r>
            <a:r>
              <a:rPr lang="en-US" altLang="zh-CN" dirty="0" smtClean="0"/>
              <a:t>S={P(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itchFamily="18" charset="2"/>
              </a:rPr>
              <a:t></a:t>
            </a:r>
            <a:r>
              <a:rPr lang="en-US" altLang="zh-CN" dirty="0" smtClean="0"/>
              <a:t>Q(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), R(f(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))}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</a:t>
            </a:r>
            <a:r>
              <a:rPr lang="zh-CN" altLang="en-US" dirty="0" smtClean="0"/>
              <a:t>域</a:t>
            </a:r>
          </a:p>
        </p:txBody>
      </p:sp>
      <p:grpSp>
        <p:nvGrpSpPr>
          <p:cNvPr id="24580" name="Group 5"/>
          <p:cNvGrpSpPr>
            <a:grpSpLocks/>
          </p:cNvGrpSpPr>
          <p:nvPr/>
        </p:nvGrpSpPr>
        <p:grpSpPr bwMode="auto">
          <a:xfrm>
            <a:off x="609600" y="1828800"/>
            <a:ext cx="7696200" cy="4267200"/>
            <a:chOff x="336" y="1056"/>
            <a:chExt cx="4848" cy="2688"/>
          </a:xfrm>
        </p:grpSpPr>
        <p:sp>
          <p:nvSpPr>
            <p:cNvPr id="24581" name="Rectangle 6"/>
            <p:cNvSpPr>
              <a:spLocks noChangeArrowheads="1"/>
            </p:cNvSpPr>
            <p:nvPr/>
          </p:nvSpPr>
          <p:spPr bwMode="auto">
            <a:xfrm>
              <a:off x="432" y="1056"/>
              <a:ext cx="4752" cy="26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E7FFE7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F"/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24582" name="Group 7"/>
            <p:cNvGrpSpPr>
              <a:grpSpLocks/>
            </p:cNvGrpSpPr>
            <p:nvPr/>
          </p:nvGrpSpPr>
          <p:grpSpPr bwMode="auto">
            <a:xfrm>
              <a:off x="336" y="1066"/>
              <a:ext cx="4704" cy="288"/>
              <a:chOff x="192" y="1066"/>
              <a:chExt cx="4704" cy="288"/>
            </a:xfrm>
          </p:grpSpPr>
          <p:sp>
            <p:nvSpPr>
              <p:cNvPr id="24589" name="Text Box 8"/>
              <p:cNvSpPr txBox="1">
                <a:spLocks noChangeArrowheads="1"/>
              </p:cNvSpPr>
              <p:nvPr/>
            </p:nvSpPr>
            <p:spPr bwMode="auto">
              <a:xfrm>
                <a:off x="192" y="1066"/>
                <a:ext cx="470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F"/>
                  <a:defRPr kumimoji="1" sz="32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rgbClr val="0000FF"/>
                  </a:buClr>
                  <a:buFont typeface="Wingdings" panose="05000000000000000000" pitchFamily="2" charset="2"/>
                  <a:buNone/>
                </a:pPr>
                <a:r>
                  <a:rPr kumimoji="0" lang="en-US" altLang="zh-CN" sz="24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  </a:t>
                </a:r>
                <a:r>
                  <a:rPr kumimoji="0" lang="zh-CN" altLang="en-US" sz="24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解：指定一个常量     作为个体常量，则得：</a:t>
                </a:r>
              </a:p>
            </p:txBody>
          </p:sp>
          <p:graphicFrame>
            <p:nvGraphicFramePr>
              <p:cNvPr id="24590" name="Object 9"/>
              <p:cNvGraphicFramePr>
                <a:graphicFrameLocks noChangeAspect="1"/>
              </p:cNvGraphicFramePr>
              <p:nvPr/>
            </p:nvGraphicFramePr>
            <p:xfrm>
              <a:off x="2064" y="1104"/>
              <a:ext cx="175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33" name="Equation" r:id="rId3" imgW="126835" imgH="139518" progId="Equation.3">
                      <p:embed/>
                    </p:oleObj>
                  </mc:Choice>
                  <mc:Fallback>
                    <p:oleObj name="Equation" r:id="rId3" imgW="126835" imgH="139518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4" y="1104"/>
                            <a:ext cx="175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4583" name="Object 10"/>
            <p:cNvGraphicFramePr>
              <a:graphicFrameLocks noChangeAspect="1"/>
            </p:cNvGraphicFramePr>
            <p:nvPr/>
          </p:nvGraphicFramePr>
          <p:xfrm>
            <a:off x="870" y="1488"/>
            <a:ext cx="71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4" r:id="rId5" imgW="622030" imgH="228501" progId="Equation.3">
                    <p:embed/>
                  </p:oleObj>
                </mc:Choice>
                <mc:Fallback>
                  <p:oleObj r:id="rId5" imgW="622030" imgH="228501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0" y="1488"/>
                          <a:ext cx="71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4" name="Object 11"/>
            <p:cNvGraphicFramePr>
              <a:graphicFrameLocks noChangeAspect="1"/>
            </p:cNvGraphicFramePr>
            <p:nvPr/>
          </p:nvGraphicFramePr>
          <p:xfrm>
            <a:off x="864" y="1824"/>
            <a:ext cx="3648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5" r:id="rId7" imgW="2921000" imgH="228600" progId="Equation.3">
                    <p:embed/>
                  </p:oleObj>
                </mc:Choice>
                <mc:Fallback>
                  <p:oleObj r:id="rId7" imgW="292100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824"/>
                          <a:ext cx="3648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5" name="Object 12"/>
            <p:cNvGraphicFramePr>
              <a:graphicFrameLocks noChangeAspect="1"/>
            </p:cNvGraphicFramePr>
            <p:nvPr/>
          </p:nvGraphicFramePr>
          <p:xfrm>
            <a:off x="822" y="2208"/>
            <a:ext cx="421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6" r:id="rId9" imgW="3111500" imgH="215900" progId="Equation.3">
                    <p:embed/>
                  </p:oleObj>
                </mc:Choice>
                <mc:Fallback>
                  <p:oleObj r:id="rId9" imgW="3111500" imgH="2159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2" y="2208"/>
                          <a:ext cx="421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6" name="Object 13"/>
            <p:cNvGraphicFramePr>
              <a:graphicFrameLocks noChangeAspect="1"/>
            </p:cNvGraphicFramePr>
            <p:nvPr/>
          </p:nvGraphicFramePr>
          <p:xfrm>
            <a:off x="864" y="2592"/>
            <a:ext cx="3120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7" r:id="rId11" imgW="2374900" imgH="228600" progId="Equation.3">
                    <p:embed/>
                  </p:oleObj>
                </mc:Choice>
                <mc:Fallback>
                  <p:oleObj r:id="rId11" imgW="2374900" imgH="2286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592"/>
                          <a:ext cx="3120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7" name="Object 14"/>
            <p:cNvGraphicFramePr>
              <a:graphicFrameLocks noChangeAspect="1"/>
            </p:cNvGraphicFramePr>
            <p:nvPr/>
          </p:nvGraphicFramePr>
          <p:xfrm>
            <a:off x="864" y="3404"/>
            <a:ext cx="3648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8" r:id="rId13" imgW="2578100" imgH="215900" progId="Equation.3">
                    <p:embed/>
                  </p:oleObj>
                </mc:Choice>
                <mc:Fallback>
                  <p:oleObj r:id="rId13" imgW="2578100" imgH="2159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3404"/>
                          <a:ext cx="3648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8" name="Text Box 15"/>
            <p:cNvSpPr txBox="1">
              <a:spLocks noChangeArrowheads="1"/>
            </p:cNvSpPr>
            <p:nvPr/>
          </p:nvSpPr>
          <p:spPr bwMode="auto">
            <a:xfrm>
              <a:off x="1008" y="2928"/>
              <a:ext cx="240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F"/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10000"/>
                </a:spcBef>
                <a:buFontTx/>
                <a:buNone/>
              </a:pPr>
              <a:r>
                <a:rPr kumimoji="0" lang="en-US" altLang="zh-CN" sz="24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.</a:t>
              </a:r>
            </a:p>
            <a:p>
              <a:pPr eaLnBrk="1" hangingPunct="1">
                <a:lnSpc>
                  <a:spcPct val="50000"/>
                </a:lnSpc>
                <a:spcBef>
                  <a:spcPct val="10000"/>
                </a:spcBef>
                <a:buFontTx/>
                <a:buNone/>
              </a:pPr>
              <a:r>
                <a:rPr kumimoji="0" lang="en-US" altLang="zh-CN" sz="24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.</a:t>
              </a:r>
            </a:p>
            <a:p>
              <a:pPr eaLnBrk="1" hangingPunct="1">
                <a:lnSpc>
                  <a:spcPct val="50000"/>
                </a:lnSpc>
                <a:spcBef>
                  <a:spcPct val="10000"/>
                </a:spcBef>
                <a:buFontTx/>
                <a:buNone/>
              </a:pPr>
              <a:r>
                <a:rPr kumimoji="0" lang="en-US" altLang="zh-CN" sz="24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err="1" smtClean="0"/>
              <a:t>Herbrand</a:t>
            </a:r>
            <a:r>
              <a:rPr lang="en-US" altLang="zh-CN" dirty="0" err="1"/>
              <a:t>'</a:t>
            </a:r>
            <a:r>
              <a:rPr lang="en-US" altLang="zh-CN" dirty="0" err="1" smtClean="0"/>
              <a:t>s</a:t>
            </a:r>
            <a:r>
              <a:rPr lang="en-US" altLang="zh-CN" dirty="0" smtClean="0"/>
              <a:t> Theorem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defRPr/>
            </a:pPr>
            <a:r>
              <a:rPr lang="zh-CN" altLang="en-US" dirty="0" smtClean="0"/>
              <a:t>如果用域中的元素代换子句中的变元，则所得子句称为</a:t>
            </a:r>
            <a:r>
              <a:rPr lang="zh-CN" altLang="en-US" dirty="0" smtClean="0">
                <a:solidFill>
                  <a:srgbClr val="FF0000"/>
                </a:solidFill>
              </a:rPr>
              <a:t>基子句</a:t>
            </a:r>
            <a:r>
              <a:rPr lang="zh-CN" altLang="en-US" dirty="0" smtClean="0"/>
              <a:t>，其中的谓词称为基原子。</a:t>
            </a:r>
          </a:p>
          <a:p>
            <a:pPr marL="609600" indent="-609600" eaLnBrk="1" hangingPunct="1">
              <a:defRPr/>
            </a:pPr>
            <a:endParaRPr lang="zh-CN" altLang="en-US" dirty="0" smtClean="0"/>
          </a:p>
          <a:p>
            <a:pPr marL="609600" indent="-609600" eaLnBrk="1" hangingPunct="1">
              <a:defRPr/>
            </a:pPr>
            <a:r>
              <a:rPr lang="zh-CN" altLang="en-US" dirty="0" smtClean="0"/>
              <a:t>海伯伦定理（</a:t>
            </a:r>
            <a:r>
              <a:rPr lang="en-US" altLang="zh-CN" dirty="0" smtClean="0"/>
              <a:t>1930</a:t>
            </a:r>
            <a:r>
              <a:rPr lang="zh-CN" altLang="en-US" dirty="0" smtClean="0"/>
              <a:t>年）：</a:t>
            </a:r>
            <a:br>
              <a:rPr lang="zh-CN" altLang="en-US" dirty="0" smtClean="0"/>
            </a:br>
            <a:r>
              <a:rPr lang="zh-CN" altLang="en-US" dirty="0" smtClean="0"/>
              <a:t>子句集</a:t>
            </a:r>
            <a:r>
              <a:rPr lang="en-US" altLang="zh-CN" dirty="0" smtClean="0"/>
              <a:t>S</a:t>
            </a:r>
            <a:r>
              <a:rPr lang="zh-CN" altLang="en-US" dirty="0" smtClean="0"/>
              <a:t>不可满足的充要</a:t>
            </a:r>
            <a:br>
              <a:rPr lang="zh-CN" altLang="en-US" dirty="0" smtClean="0"/>
            </a:br>
            <a:r>
              <a:rPr lang="zh-CN" altLang="en-US" dirty="0" smtClean="0"/>
              <a:t>条件是存在一个有限的</a:t>
            </a:r>
            <a:br>
              <a:rPr lang="zh-CN" altLang="en-US" dirty="0" smtClean="0"/>
            </a:br>
            <a:r>
              <a:rPr lang="zh-CN" altLang="en-US" dirty="0" smtClean="0"/>
              <a:t>不可满足的基子句集</a:t>
            </a:r>
            <a:r>
              <a:rPr lang="en-US" altLang="zh-CN" dirty="0" smtClean="0"/>
              <a:t>S'</a:t>
            </a:r>
            <a:r>
              <a:rPr lang="zh-CN" altLang="en-US" dirty="0" smtClean="0"/>
              <a:t>。 </a:t>
            </a:r>
          </a:p>
        </p:txBody>
      </p:sp>
      <p:grpSp>
        <p:nvGrpSpPr>
          <p:cNvPr id="25604" name="Group 18"/>
          <p:cNvGrpSpPr>
            <a:grpSpLocks/>
          </p:cNvGrpSpPr>
          <p:nvPr/>
        </p:nvGrpSpPr>
        <p:grpSpPr bwMode="auto">
          <a:xfrm>
            <a:off x="6084888" y="2492375"/>
            <a:ext cx="2519362" cy="3438525"/>
            <a:chOff x="3833" y="1434"/>
            <a:chExt cx="1587" cy="2166"/>
          </a:xfrm>
        </p:grpSpPr>
        <p:sp>
          <p:nvSpPr>
            <p:cNvPr id="302095" name="Rectangle 15"/>
            <p:cNvSpPr>
              <a:spLocks noChangeArrowheads="1"/>
            </p:cNvSpPr>
            <p:nvPr/>
          </p:nvSpPr>
          <p:spPr bwMode="auto">
            <a:xfrm>
              <a:off x="3833" y="3158"/>
              <a:ext cx="1587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Jacques Herbrand</a:t>
              </a:r>
            </a:p>
            <a:p>
              <a:pPr algn="ctr" eaLnBrk="1" hangingPunct="1">
                <a:defRPr/>
              </a:pPr>
              <a:r>
                <a:rPr lang="zh-CN" altLang="en-US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（</a:t>
              </a:r>
              <a:r>
                <a:rPr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1908-1931</a:t>
              </a:r>
              <a:r>
                <a:rPr lang="zh-CN" altLang="en-US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）</a:t>
              </a:r>
            </a:p>
          </p:txBody>
        </p:sp>
        <p:pic>
          <p:nvPicPr>
            <p:cNvPr id="25606" name="Picture 17" descr="Herbra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" y="1434"/>
              <a:ext cx="1384" cy="1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Herbrand</a:t>
            </a:r>
            <a:r>
              <a:rPr lang="en-US" altLang="zh-CN" dirty="0" err="1"/>
              <a:t>'</a:t>
            </a:r>
            <a:r>
              <a:rPr lang="en-US" altLang="zh-CN" dirty="0" err="1" smtClean="0"/>
              <a:t>s</a:t>
            </a:r>
            <a:r>
              <a:rPr lang="en-US" altLang="zh-CN" dirty="0" smtClean="0"/>
              <a:t> Theorem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海伯伦定理只是从理论上给出了证明子句集不可满足性的可行性，但要在计算机上实现其证明过程却</a:t>
            </a:r>
            <a:r>
              <a:rPr lang="zh-CN" altLang="en-US" dirty="0" smtClean="0">
                <a:solidFill>
                  <a:srgbClr val="FF0000"/>
                </a:solidFill>
              </a:rPr>
              <a:t>很难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539750" y="3335338"/>
            <a:ext cx="8907463" cy="2303462"/>
            <a:chOff x="539552" y="3334838"/>
            <a:chExt cx="8907065" cy="2304256"/>
          </a:xfrm>
        </p:grpSpPr>
        <p:pic>
          <p:nvPicPr>
            <p:cNvPr id="2662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334838"/>
              <a:ext cx="2304256" cy="2304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63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3429000"/>
              <a:ext cx="7754937" cy="12747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Resolution Principle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smtClean="0"/>
              <a:t>鲁宾逊归结原理（</a:t>
            </a:r>
            <a:r>
              <a:rPr lang="en-US" altLang="zh-CN" sz="2800" smtClean="0"/>
              <a:t>Robinson</a:t>
            </a:r>
            <a:r>
              <a:rPr lang="zh-CN" altLang="en-US" sz="2800" smtClean="0"/>
              <a:t>，</a:t>
            </a:r>
            <a:r>
              <a:rPr lang="en-US" altLang="zh-CN" sz="2800" smtClean="0"/>
              <a:t>1965</a:t>
            </a:r>
            <a:r>
              <a:rPr lang="zh-CN" altLang="en-US" sz="2800" smtClean="0"/>
              <a:t>） ，又称消解原理：一种通过归结出空子句来证明子句集不可满足性的方法。</a:t>
            </a:r>
          </a:p>
        </p:txBody>
      </p:sp>
      <p:pic>
        <p:nvPicPr>
          <p:cNvPr id="26630" name="Picture 6" descr="File:John Alan Robinson IMG 049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564904"/>
            <a:ext cx="4667250" cy="349408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Resolution Principle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dirty="0" smtClean="0"/>
              <a:t>归结式：设有两个只包含文字析取的表达式，即两个子句，</a:t>
            </a:r>
            <a:r>
              <a:rPr lang="en-US" altLang="zh-CN" sz="2800" dirty="0" smtClean="0">
                <a:solidFill>
                  <a:srgbClr val="FF0000"/>
                </a:solidFill>
              </a:rPr>
              <a:t>C</a:t>
            </a:r>
            <a:r>
              <a:rPr lang="en-US" altLang="zh-CN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sz="2800" dirty="0" smtClean="0">
                <a:solidFill>
                  <a:srgbClr val="FF0000"/>
                </a:solidFill>
              </a:rPr>
              <a:t>=P </a:t>
            </a:r>
            <a:r>
              <a:rPr lang="en-US" altLang="zh-CN" sz="2800" dirty="0" smtClean="0">
                <a:solidFill>
                  <a:srgbClr val="FF0000"/>
                </a:solidFill>
                <a:sym typeface="Symbol" pitchFamily="18" charset="2"/>
              </a:rPr>
              <a:t> </a:t>
            </a:r>
            <a:r>
              <a:rPr lang="en-US" altLang="zh-CN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L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，</a:t>
            </a:r>
            <a:r>
              <a:rPr lang="en-US" altLang="zh-CN" sz="2800" dirty="0" smtClean="0">
                <a:solidFill>
                  <a:srgbClr val="FF0000"/>
                </a:solidFill>
              </a:rPr>
              <a:t>C</a:t>
            </a:r>
            <a:r>
              <a:rPr lang="en-US" altLang="zh-CN" sz="2800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sz="2800" dirty="0" smtClean="0">
                <a:solidFill>
                  <a:srgbClr val="FF0000"/>
                </a:solidFill>
              </a:rPr>
              <a:t>=Q </a:t>
            </a:r>
            <a:r>
              <a:rPr lang="en-US" altLang="zh-CN" sz="2800" dirty="0" smtClean="0">
                <a:solidFill>
                  <a:srgbClr val="FF0000"/>
                </a:solidFill>
                <a:sym typeface="Symbol" pitchFamily="18" charset="2"/>
              </a:rPr>
              <a:t> </a:t>
            </a:r>
            <a:r>
              <a:rPr lang="en-US" altLang="zh-CN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，消去互补文字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和</a:t>
            </a:r>
            <a:r>
              <a:rPr lang="zh-CN" altLang="en-US" sz="2800" dirty="0" smtClean="0">
                <a:sym typeface="Symbol" pitchFamily="18" charset="2"/>
              </a:rPr>
              <a:t> 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将剩下部分的析取构成一个新的子句</a:t>
            </a:r>
            <a:r>
              <a:rPr lang="en-US" altLang="zh-CN" sz="2800" dirty="0" smtClean="0">
                <a:solidFill>
                  <a:srgbClr val="FF0000"/>
                </a:solidFill>
              </a:rPr>
              <a:t>C</a:t>
            </a:r>
            <a:r>
              <a:rPr lang="en-US" altLang="zh-CN" sz="2800" baseline="-25000" dirty="0" smtClean="0">
                <a:solidFill>
                  <a:srgbClr val="FF0000"/>
                </a:solidFill>
              </a:rPr>
              <a:t>12</a:t>
            </a:r>
            <a:r>
              <a:rPr lang="en-US" altLang="zh-CN" sz="2800" dirty="0" smtClean="0">
                <a:solidFill>
                  <a:srgbClr val="FF0000"/>
                </a:solidFill>
              </a:rPr>
              <a:t>=P </a:t>
            </a:r>
            <a:r>
              <a:rPr lang="en-US" altLang="zh-CN" sz="2800" dirty="0" smtClean="0">
                <a:solidFill>
                  <a:srgbClr val="FF0000"/>
                </a:solidFill>
                <a:sym typeface="Symbol" pitchFamily="18" charset="2"/>
              </a:rPr>
              <a:t>Q</a:t>
            </a:r>
            <a:r>
              <a:rPr lang="zh-CN" altLang="en-US" sz="2800" dirty="0" smtClean="0">
                <a:sym typeface="Symbol" pitchFamily="18" charset="2"/>
              </a:rPr>
              <a:t>，叫做</a:t>
            </a:r>
            <a:r>
              <a:rPr lang="en-US" altLang="zh-CN" sz="2800" dirty="0" smtClean="0"/>
              <a:t>C</a:t>
            </a:r>
            <a:r>
              <a:rPr lang="en-US" altLang="zh-CN" sz="2800" baseline="-25000" dirty="0" smtClean="0"/>
              <a:t>1</a:t>
            </a:r>
            <a:r>
              <a:rPr lang="zh-CN" altLang="en-US" sz="2800" dirty="0" smtClean="0">
                <a:sym typeface="Symbol" pitchFamily="18" charset="2"/>
              </a:rPr>
              <a:t>和</a:t>
            </a:r>
            <a:r>
              <a:rPr lang="en-US" altLang="zh-CN" sz="2800" dirty="0" smtClean="0"/>
              <a:t>C</a:t>
            </a:r>
            <a:r>
              <a:rPr lang="en-US" altLang="zh-CN" sz="2800" baseline="-25000" dirty="0" smtClean="0"/>
              <a:t>2</a:t>
            </a:r>
            <a:r>
              <a:rPr lang="zh-CN" altLang="en-US" sz="2800" dirty="0" smtClean="0">
                <a:sym typeface="Symbol" pitchFamily="18" charset="2"/>
              </a:rPr>
              <a:t>两个子句 的归结式或消解式。</a:t>
            </a:r>
          </a:p>
          <a:p>
            <a:pPr eaLnBrk="1" hangingPunct="1">
              <a:defRPr/>
            </a:pPr>
            <a:endParaRPr lang="zh-CN" altLang="en-US" sz="2800" dirty="0" smtClean="0">
              <a:sym typeface="Symbol" pitchFamily="18" charset="2"/>
            </a:endParaRPr>
          </a:p>
          <a:p>
            <a:pPr eaLnBrk="1" hangingPunct="1">
              <a:defRPr/>
            </a:pPr>
            <a:r>
              <a:rPr lang="zh-CN" altLang="en-US" sz="2800" dirty="0" smtClean="0">
                <a:sym typeface="Symbol" pitchFamily="18" charset="2"/>
              </a:rPr>
              <a:t>定理：</a:t>
            </a:r>
            <a:r>
              <a:rPr lang="en-US" altLang="zh-CN" sz="2800" dirty="0" smtClean="0">
                <a:sym typeface="Symbol" pitchFamily="18" charset="2"/>
              </a:rPr>
              <a:t/>
            </a:r>
            <a:br>
              <a:rPr lang="en-US" altLang="zh-CN" sz="2800" dirty="0" smtClean="0">
                <a:sym typeface="Symbol" pitchFamily="18" charset="2"/>
              </a:rPr>
            </a:br>
            <a:r>
              <a:rPr lang="zh-CN" altLang="en-US" sz="2800" dirty="0" smtClean="0">
                <a:sym typeface="Symbol" pitchFamily="18" charset="2"/>
              </a:rPr>
              <a:t>　　若</a:t>
            </a:r>
            <a:r>
              <a:rPr lang="en-US" altLang="zh-CN" sz="2800" dirty="0" smtClean="0"/>
              <a:t>C</a:t>
            </a:r>
            <a:r>
              <a:rPr lang="en-US" altLang="zh-CN" sz="2800" baseline="-25000" dirty="0" smtClean="0"/>
              <a:t>1</a:t>
            </a:r>
            <a:r>
              <a:rPr lang="zh-CN" altLang="en-US" sz="2800" dirty="0" smtClean="0">
                <a:sym typeface="Symbol" pitchFamily="18" charset="2"/>
              </a:rPr>
              <a:t>和</a:t>
            </a:r>
            <a:r>
              <a:rPr lang="en-US" altLang="zh-CN" sz="2800" dirty="0" smtClean="0"/>
              <a:t>C</a:t>
            </a:r>
            <a:r>
              <a:rPr lang="en-US" altLang="zh-CN" sz="2800" baseline="-25000" dirty="0" smtClean="0"/>
              <a:t>2</a:t>
            </a:r>
            <a:r>
              <a:rPr lang="zh-CN" altLang="en-US" sz="2800" dirty="0" smtClean="0">
                <a:sym typeface="Symbol" pitchFamily="18" charset="2"/>
              </a:rPr>
              <a:t>的归结式为</a:t>
            </a:r>
            <a:r>
              <a:rPr lang="en-US" altLang="zh-CN" sz="2800" dirty="0" smtClean="0"/>
              <a:t>C</a:t>
            </a:r>
            <a:r>
              <a:rPr lang="en-US" altLang="zh-CN" sz="2800" baseline="-25000" dirty="0" smtClean="0"/>
              <a:t>12</a:t>
            </a:r>
            <a:r>
              <a:rPr lang="zh-CN" altLang="en-US" sz="2800" dirty="0" smtClean="0">
                <a:sym typeface="Symbol" pitchFamily="18" charset="2"/>
              </a:rPr>
              <a:t>，</a:t>
            </a:r>
            <a:r>
              <a:rPr lang="en-US" altLang="zh-CN" sz="2800" dirty="0" smtClean="0">
                <a:sym typeface="Symbol" pitchFamily="18" charset="2"/>
              </a:rPr>
              <a:t/>
            </a:r>
            <a:br>
              <a:rPr lang="en-US" altLang="zh-CN" sz="2800" dirty="0" smtClean="0">
                <a:sym typeface="Symbol" pitchFamily="18" charset="2"/>
              </a:rPr>
            </a:br>
            <a:r>
              <a:rPr lang="zh-CN" altLang="en-US" sz="2800" dirty="0" smtClean="0">
                <a:sym typeface="Symbol" pitchFamily="18" charset="2"/>
              </a:rPr>
              <a:t>　　则</a:t>
            </a:r>
            <a:r>
              <a:rPr lang="en-US" altLang="zh-CN" sz="2800" dirty="0" smtClean="0"/>
              <a:t>C</a:t>
            </a:r>
            <a:r>
              <a:rPr lang="en-US" altLang="zh-CN" sz="2800" baseline="-25000" dirty="0" smtClean="0"/>
              <a:t>12</a:t>
            </a:r>
            <a:r>
              <a:rPr lang="zh-CN" altLang="en-US" sz="2800" dirty="0" smtClean="0">
                <a:sym typeface="Symbol" pitchFamily="18" charset="2"/>
              </a:rPr>
              <a:t>是</a:t>
            </a:r>
            <a:r>
              <a:rPr lang="en-US" altLang="zh-CN" sz="2800" dirty="0" smtClean="0"/>
              <a:t>C</a:t>
            </a:r>
            <a:r>
              <a:rPr lang="en-US" altLang="zh-CN" sz="2800" baseline="-25000" dirty="0" smtClean="0"/>
              <a:t>1</a:t>
            </a:r>
            <a:r>
              <a:rPr lang="zh-CN" altLang="en-US" sz="2800" dirty="0" smtClean="0">
                <a:sym typeface="Symbol" pitchFamily="18" charset="2"/>
              </a:rPr>
              <a:t>、</a:t>
            </a:r>
            <a:r>
              <a:rPr lang="en-US" altLang="zh-CN" sz="2800" dirty="0" smtClean="0"/>
              <a:t>C</a:t>
            </a:r>
            <a:r>
              <a:rPr lang="en-US" altLang="zh-CN" sz="2800" baseline="-25000" dirty="0" smtClean="0"/>
              <a:t>2</a:t>
            </a:r>
            <a:r>
              <a:rPr lang="zh-CN" altLang="en-US" sz="2800" dirty="0" smtClean="0">
                <a:sym typeface="Symbol" pitchFamily="18" charset="2"/>
              </a:rPr>
              <a:t>的逻辑结论。</a:t>
            </a:r>
            <a:endParaRPr lang="en-US" altLang="zh-CN" sz="2800" dirty="0" smtClean="0">
              <a:sym typeface="Symbol" pitchFamily="18" charset="2"/>
            </a:endParaRPr>
          </a:p>
          <a:p>
            <a:pPr eaLnBrk="1" hangingPunct="1">
              <a:defRPr/>
            </a:pPr>
            <a:r>
              <a:rPr lang="zh-CN" altLang="en-US" sz="2800" dirty="0" smtClean="0">
                <a:sym typeface="Symbol" pitchFamily="18" charset="2"/>
              </a:rPr>
              <a:t>意义：</a:t>
            </a:r>
            <a:r>
              <a:rPr lang="en-US" altLang="zh-CN" sz="2800" dirty="0" smtClean="0">
                <a:sym typeface="Symbol" pitchFamily="18" charset="2"/>
              </a:rPr>
              <a:t/>
            </a:r>
            <a:br>
              <a:rPr lang="en-US" altLang="zh-CN" sz="2800" dirty="0" smtClean="0">
                <a:sym typeface="Symbol" pitchFamily="18" charset="2"/>
              </a:rPr>
            </a:br>
            <a:r>
              <a:rPr lang="zh-CN" altLang="en-US" sz="2800" dirty="0" smtClean="0">
                <a:sym typeface="Symbol" pitchFamily="18" charset="2"/>
              </a:rPr>
              <a:t>　　若能归结出空子句，则原</a:t>
            </a:r>
            <a:r>
              <a:rPr lang="en-US" altLang="zh-CN" sz="2800" dirty="0" smtClean="0">
                <a:sym typeface="Symbol" pitchFamily="18" charset="2"/>
              </a:rPr>
              <a:t/>
            </a:r>
            <a:br>
              <a:rPr lang="en-US" altLang="zh-CN" sz="2800" dirty="0" smtClean="0">
                <a:sym typeface="Symbol" pitchFamily="18" charset="2"/>
              </a:rPr>
            </a:br>
            <a:r>
              <a:rPr lang="zh-CN" altLang="en-US" sz="2800" dirty="0" smtClean="0">
                <a:sym typeface="Symbol" pitchFamily="18" charset="2"/>
              </a:rPr>
              <a:t>　　子句集是不可满足的。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3644900"/>
            <a:ext cx="2420937" cy="252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Resolution Principle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dirty="0" smtClean="0">
                <a:sym typeface="Symbol" pitchFamily="18" charset="2"/>
              </a:rPr>
              <a:t>谓词逻辑子句中常含有变量，需要先进行置换、合一处理</a:t>
            </a:r>
          </a:p>
          <a:p>
            <a:pPr eaLnBrk="1" hangingPunct="1">
              <a:defRPr/>
            </a:pPr>
            <a:r>
              <a:rPr lang="zh-CN" altLang="en-US" sz="2800" dirty="0" smtClean="0">
                <a:solidFill>
                  <a:srgbClr val="FF0000"/>
                </a:solidFill>
                <a:sym typeface="Symbol" pitchFamily="18" charset="2"/>
              </a:rPr>
              <a:t>置换</a:t>
            </a:r>
            <a:r>
              <a:rPr lang="zh-CN" altLang="en-US" sz="2800" dirty="0" smtClean="0">
                <a:sym typeface="Symbol" pitchFamily="18" charset="2"/>
              </a:rPr>
              <a:t>（</a:t>
            </a:r>
            <a:r>
              <a:rPr lang="en-US" altLang="zh-CN" sz="2800" dirty="0" smtClean="0">
                <a:sym typeface="Symbol" pitchFamily="18" charset="2"/>
              </a:rPr>
              <a:t>Substitution</a:t>
            </a:r>
            <a:r>
              <a:rPr lang="zh-CN" altLang="en-US" sz="2800" dirty="0" smtClean="0">
                <a:sym typeface="Symbol" pitchFamily="18" charset="2"/>
              </a:rPr>
              <a:t>）是使用项替换变量的操作，即置换是形为</a:t>
            </a:r>
            <a:r>
              <a:rPr lang="en-US" altLang="zh-CN" sz="2800" dirty="0" smtClean="0">
                <a:sym typeface="Symbol" pitchFamily="18" charset="2"/>
              </a:rPr>
              <a:t>{</a:t>
            </a:r>
            <a:r>
              <a:rPr lang="en-US" altLang="zh-CN" sz="2800" i="1" dirty="0" smtClean="0">
                <a:sym typeface="Symbol" pitchFamily="18" charset="2"/>
              </a:rPr>
              <a:t>t</a:t>
            </a:r>
            <a:r>
              <a:rPr lang="en-US" altLang="zh-CN" sz="2800" baseline="-25000" dirty="0" smtClean="0">
                <a:sym typeface="Symbol" pitchFamily="18" charset="2"/>
              </a:rPr>
              <a:t>1</a:t>
            </a:r>
            <a:r>
              <a:rPr lang="en-US" altLang="zh-CN" sz="2800" dirty="0" smtClean="0">
                <a:sym typeface="Symbol" pitchFamily="18" charset="2"/>
              </a:rPr>
              <a:t>/</a:t>
            </a:r>
            <a:r>
              <a:rPr lang="en-US" altLang="zh-CN" sz="2800" i="1" dirty="0" smtClean="0">
                <a:sym typeface="Symbol" pitchFamily="18" charset="2"/>
              </a:rPr>
              <a:t>x</a:t>
            </a:r>
            <a:r>
              <a:rPr lang="en-US" altLang="zh-CN" sz="2800" baseline="-25000" dirty="0" smtClean="0">
                <a:sym typeface="Symbol" pitchFamily="18" charset="2"/>
              </a:rPr>
              <a:t>1</a:t>
            </a:r>
            <a:r>
              <a:rPr lang="en-US" altLang="zh-CN" sz="2800" dirty="0" smtClean="0">
                <a:sym typeface="Symbol" pitchFamily="18" charset="2"/>
              </a:rPr>
              <a:t>,…,</a:t>
            </a:r>
            <a:r>
              <a:rPr lang="en-US" altLang="zh-CN" sz="2800" i="1" dirty="0" smtClean="0">
                <a:sym typeface="Symbol" pitchFamily="18" charset="2"/>
              </a:rPr>
              <a:t>t</a:t>
            </a:r>
            <a:r>
              <a:rPr lang="en-US" altLang="zh-CN" sz="2800" baseline="-25000" dirty="0" smtClean="0">
                <a:sym typeface="Symbol" pitchFamily="18" charset="2"/>
              </a:rPr>
              <a:t>2</a:t>
            </a:r>
            <a:r>
              <a:rPr lang="en-US" altLang="zh-CN" sz="2800" dirty="0" smtClean="0">
                <a:sym typeface="Symbol" pitchFamily="18" charset="2"/>
              </a:rPr>
              <a:t>/</a:t>
            </a:r>
            <a:r>
              <a:rPr lang="en-US" altLang="zh-CN" sz="2800" i="1" dirty="0" smtClean="0">
                <a:sym typeface="Symbol" pitchFamily="18" charset="2"/>
              </a:rPr>
              <a:t>x</a:t>
            </a:r>
            <a:r>
              <a:rPr lang="en-US" altLang="zh-CN" sz="2800" baseline="-25000" dirty="0" smtClean="0">
                <a:sym typeface="Symbol" pitchFamily="18" charset="2"/>
              </a:rPr>
              <a:t>2</a:t>
            </a:r>
            <a:r>
              <a:rPr lang="en-US" altLang="zh-CN" sz="2800" dirty="0" smtClean="0">
                <a:sym typeface="Symbol" pitchFamily="18" charset="2"/>
              </a:rPr>
              <a:t>,…,</a:t>
            </a:r>
            <a:r>
              <a:rPr lang="en-US" altLang="zh-CN" sz="2800" i="1" dirty="0" err="1" smtClean="0">
                <a:sym typeface="Symbol" pitchFamily="18" charset="2"/>
              </a:rPr>
              <a:t>t</a:t>
            </a:r>
            <a:r>
              <a:rPr lang="en-US" altLang="zh-CN" sz="2800" i="1" baseline="-25000" dirty="0" err="1" smtClean="0">
                <a:sym typeface="Symbol" pitchFamily="18" charset="2"/>
              </a:rPr>
              <a:t>n</a:t>
            </a:r>
            <a:r>
              <a:rPr lang="en-US" altLang="zh-CN" sz="2800" dirty="0" smtClean="0">
                <a:sym typeface="Symbol" pitchFamily="18" charset="2"/>
              </a:rPr>
              <a:t>/</a:t>
            </a:r>
            <a:r>
              <a:rPr lang="en-US" altLang="zh-CN" sz="2800" i="1" dirty="0" err="1" smtClean="0">
                <a:sym typeface="Symbol" pitchFamily="18" charset="2"/>
              </a:rPr>
              <a:t>x</a:t>
            </a:r>
            <a:r>
              <a:rPr lang="en-US" altLang="zh-CN" sz="2800" i="1" baseline="-25000" dirty="0" err="1" smtClean="0">
                <a:sym typeface="Symbol" pitchFamily="18" charset="2"/>
              </a:rPr>
              <a:t>n</a:t>
            </a:r>
            <a:r>
              <a:rPr lang="en-US" altLang="zh-CN" sz="2800" dirty="0" smtClean="0">
                <a:sym typeface="Symbol" pitchFamily="18" charset="2"/>
              </a:rPr>
              <a:t>}</a:t>
            </a:r>
            <a:r>
              <a:rPr lang="zh-CN" altLang="en-US" sz="2800" dirty="0" smtClean="0">
                <a:sym typeface="Symbol" pitchFamily="18" charset="2"/>
              </a:rPr>
              <a:t>的有限集合。其中，</a:t>
            </a:r>
            <a:r>
              <a:rPr lang="en-US" altLang="zh-CN" sz="2800" i="1" dirty="0" smtClean="0">
                <a:sym typeface="Symbol" pitchFamily="18" charset="2"/>
              </a:rPr>
              <a:t>x</a:t>
            </a:r>
            <a:r>
              <a:rPr lang="zh-CN" altLang="en-US" sz="2800" dirty="0" smtClean="0">
                <a:sym typeface="Symbol" pitchFamily="18" charset="2"/>
              </a:rPr>
              <a:t>是变量，</a:t>
            </a:r>
            <a:r>
              <a:rPr lang="en-US" altLang="zh-CN" sz="2800" i="1" dirty="0" smtClean="0">
                <a:sym typeface="Symbol" pitchFamily="18" charset="2"/>
              </a:rPr>
              <a:t>t</a:t>
            </a:r>
            <a:r>
              <a:rPr lang="zh-CN" altLang="en-US" sz="2800" dirty="0" smtClean="0">
                <a:sym typeface="Symbol" pitchFamily="18" charset="2"/>
              </a:rPr>
              <a:t>是项，即变量、常量、函数等，</a:t>
            </a:r>
            <a:r>
              <a:rPr lang="en-US" altLang="zh-CN" sz="2800" i="1" dirty="0" err="1" smtClean="0">
                <a:sym typeface="Symbol" pitchFamily="18" charset="2"/>
              </a:rPr>
              <a:t>t</a:t>
            </a:r>
            <a:r>
              <a:rPr lang="en-US" altLang="zh-CN" sz="2800" i="1" baseline="-25000" dirty="0" err="1" smtClean="0">
                <a:sym typeface="Symbol" pitchFamily="18" charset="2"/>
              </a:rPr>
              <a:t>i</a:t>
            </a:r>
            <a:r>
              <a:rPr lang="en-US" altLang="zh-CN" sz="2800" dirty="0" err="1" smtClean="0">
                <a:sym typeface="Symbol" pitchFamily="18" charset="2"/>
              </a:rPr>
              <a:t></a:t>
            </a:r>
            <a:r>
              <a:rPr lang="en-US" altLang="zh-CN" sz="2800" i="1" dirty="0" err="1" smtClean="0">
                <a:sym typeface="Symbol" pitchFamily="18" charset="2"/>
              </a:rPr>
              <a:t>x</a:t>
            </a:r>
            <a:r>
              <a:rPr lang="en-US" altLang="zh-CN" sz="2800" i="1" baseline="-25000" dirty="0" err="1" smtClean="0">
                <a:sym typeface="Symbol" pitchFamily="18" charset="2"/>
              </a:rPr>
              <a:t>i</a:t>
            </a:r>
            <a:r>
              <a:rPr lang="zh-CN" altLang="en-US" sz="2800" dirty="0" smtClean="0">
                <a:sym typeface="Symbol" pitchFamily="18" charset="2"/>
              </a:rPr>
              <a:t>，</a:t>
            </a:r>
            <a:r>
              <a:rPr lang="en-US" altLang="zh-CN" sz="2800" i="1" dirty="0" err="1" smtClean="0">
                <a:sym typeface="Symbol" pitchFamily="18" charset="2"/>
              </a:rPr>
              <a:t>x</a:t>
            </a:r>
            <a:r>
              <a:rPr lang="en-US" altLang="zh-CN" sz="2800" i="1" baseline="-25000" dirty="0" err="1" smtClean="0">
                <a:sym typeface="Symbol" pitchFamily="18" charset="2"/>
              </a:rPr>
              <a:t>i</a:t>
            </a:r>
            <a:r>
              <a:rPr lang="en-US" altLang="zh-CN" sz="2800" dirty="0" err="1" smtClean="0">
                <a:sym typeface="Symbol" pitchFamily="18" charset="2"/>
              </a:rPr>
              <a:t></a:t>
            </a:r>
            <a:r>
              <a:rPr lang="en-US" altLang="zh-CN" sz="2800" i="1" dirty="0" err="1" smtClean="0">
                <a:sym typeface="Symbol" pitchFamily="18" charset="2"/>
              </a:rPr>
              <a:t>x</a:t>
            </a:r>
            <a:r>
              <a:rPr lang="en-US" altLang="zh-CN" sz="2800" i="1" baseline="-25000" dirty="0" err="1" smtClean="0">
                <a:sym typeface="Symbol" pitchFamily="18" charset="2"/>
              </a:rPr>
              <a:t>j</a:t>
            </a:r>
            <a:r>
              <a:rPr lang="zh-CN" altLang="en-US" sz="2800" dirty="0" smtClean="0">
                <a:sym typeface="Symbol" pitchFamily="18" charset="2"/>
              </a:rPr>
              <a:t>，</a:t>
            </a:r>
            <a:r>
              <a:rPr lang="en-US" altLang="zh-CN" sz="2800" i="1" dirty="0" smtClean="0">
                <a:sym typeface="Symbol" pitchFamily="18" charset="2"/>
              </a:rPr>
              <a:t>i</a:t>
            </a:r>
            <a:r>
              <a:rPr lang="en-US" altLang="zh-CN" sz="2800" dirty="0" smtClean="0">
                <a:sym typeface="Symbol" pitchFamily="18" charset="2"/>
              </a:rPr>
              <a:t>, </a:t>
            </a:r>
            <a:r>
              <a:rPr lang="en-US" altLang="zh-CN" sz="2800" i="1" dirty="0" smtClean="0">
                <a:sym typeface="Symbol" pitchFamily="18" charset="2"/>
              </a:rPr>
              <a:t>j</a:t>
            </a:r>
            <a:r>
              <a:rPr lang="en-US" altLang="zh-CN" sz="2800" dirty="0" smtClean="0">
                <a:sym typeface="Symbol" pitchFamily="18" charset="2"/>
              </a:rPr>
              <a:t>=1,2,…,</a:t>
            </a:r>
            <a:r>
              <a:rPr lang="en-US" altLang="zh-CN" sz="2800" i="1" dirty="0" smtClean="0">
                <a:sym typeface="Symbol" pitchFamily="18" charset="2"/>
              </a:rPr>
              <a:t>n</a:t>
            </a:r>
          </a:p>
          <a:p>
            <a:pPr eaLnBrk="1" hangingPunct="1">
              <a:defRPr/>
            </a:pPr>
            <a:endParaRPr lang="en-US" altLang="zh-CN" sz="2800" dirty="0" smtClean="0">
              <a:sym typeface="Symbol" pitchFamily="18" charset="2"/>
            </a:endParaRPr>
          </a:p>
          <a:p>
            <a:pPr eaLnBrk="1" hangingPunct="1">
              <a:defRPr/>
            </a:pPr>
            <a:r>
              <a:rPr lang="zh-CN" altLang="en-US" sz="2800" dirty="0" smtClean="0">
                <a:sym typeface="Symbol" pitchFamily="18" charset="2"/>
              </a:rPr>
              <a:t>例：有效置换：</a:t>
            </a:r>
            <a:r>
              <a:rPr lang="en-US" altLang="zh-CN" sz="2800" dirty="0" smtClean="0">
                <a:sym typeface="Symbol" pitchFamily="18" charset="2"/>
              </a:rPr>
              <a:t>{</a:t>
            </a:r>
            <a:r>
              <a:rPr lang="en-US" altLang="zh-CN" sz="2800" i="1" dirty="0" smtClean="0">
                <a:sym typeface="Symbol" pitchFamily="18" charset="2"/>
              </a:rPr>
              <a:t>f</a:t>
            </a:r>
            <a:r>
              <a:rPr lang="en-US" altLang="zh-CN" sz="2800" dirty="0" smtClean="0">
                <a:sym typeface="Symbol" pitchFamily="18" charset="2"/>
              </a:rPr>
              <a:t>(</a:t>
            </a:r>
            <a:r>
              <a:rPr lang="en-US" altLang="zh-CN" sz="2800" i="1" dirty="0" smtClean="0">
                <a:sym typeface="Symbol" pitchFamily="18" charset="2"/>
              </a:rPr>
              <a:t>a</a:t>
            </a:r>
            <a:r>
              <a:rPr lang="en-US" altLang="zh-CN" sz="2800" dirty="0" smtClean="0">
                <a:sym typeface="Symbol" pitchFamily="18" charset="2"/>
              </a:rPr>
              <a:t>)/</a:t>
            </a:r>
            <a:r>
              <a:rPr lang="en-US" altLang="zh-CN" sz="2800" i="1" dirty="0" smtClean="0">
                <a:sym typeface="Symbol" pitchFamily="18" charset="2"/>
              </a:rPr>
              <a:t>x</a:t>
            </a:r>
            <a:r>
              <a:rPr lang="en-US" altLang="zh-CN" sz="2800" dirty="0" smtClean="0">
                <a:sym typeface="Symbol" pitchFamily="18" charset="2"/>
              </a:rPr>
              <a:t>, </a:t>
            </a:r>
            <a:r>
              <a:rPr lang="en-US" altLang="zh-CN" sz="2800" i="1" dirty="0" smtClean="0">
                <a:sym typeface="Symbol" pitchFamily="18" charset="2"/>
              </a:rPr>
              <a:t>b</a:t>
            </a:r>
            <a:r>
              <a:rPr lang="en-US" altLang="zh-CN" sz="2800" dirty="0" smtClean="0">
                <a:sym typeface="Symbol" pitchFamily="18" charset="2"/>
              </a:rPr>
              <a:t>/</a:t>
            </a:r>
            <a:r>
              <a:rPr lang="en-US" altLang="zh-CN" sz="2800" i="1" dirty="0" smtClean="0">
                <a:sym typeface="Symbol" pitchFamily="18" charset="2"/>
              </a:rPr>
              <a:t>y</a:t>
            </a:r>
            <a:r>
              <a:rPr lang="en-US" altLang="zh-CN" sz="2800" dirty="0" smtClean="0">
                <a:sym typeface="Symbol" pitchFamily="18" charset="2"/>
              </a:rPr>
              <a:t>}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581525"/>
            <a:ext cx="29051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Resolution Principle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lang="zh-CN" altLang="en-US" sz="2800" dirty="0" smtClean="0">
                <a:solidFill>
                  <a:srgbClr val="FF0000"/>
                </a:solidFill>
                <a:sym typeface="Symbol" pitchFamily="18" charset="2"/>
              </a:rPr>
              <a:t>置换的合成</a:t>
            </a:r>
            <a:r>
              <a:rPr lang="zh-CN" altLang="en-US" sz="2800" dirty="0" smtClean="0">
                <a:sym typeface="Symbol" pitchFamily="18" charset="2"/>
              </a:rPr>
              <a:t>：设</a:t>
            </a:r>
            <a:r>
              <a:rPr lang="zh-CN" altLang="en-US" sz="2800" i="1" dirty="0" smtClean="0">
                <a:cs typeface="Times New Roman" pitchFamily="18" charset="0"/>
                <a:sym typeface="Symbol" pitchFamily="18" charset="2"/>
              </a:rPr>
              <a:t></a:t>
            </a:r>
            <a:r>
              <a:rPr lang="zh-CN" altLang="en-US" sz="2800" dirty="0" smtClean="0">
                <a:sym typeface="Symbol" pitchFamily="18" charset="2"/>
              </a:rPr>
              <a:t> </a:t>
            </a:r>
            <a:r>
              <a:rPr lang="en-US" altLang="zh-CN" sz="2800" dirty="0" smtClean="0">
                <a:sym typeface="Symbol" pitchFamily="18" charset="2"/>
              </a:rPr>
              <a:t>={</a:t>
            </a:r>
            <a:r>
              <a:rPr lang="en-US" altLang="zh-CN" sz="2800" i="1" dirty="0" smtClean="0">
                <a:sym typeface="Symbol" pitchFamily="18" charset="2"/>
              </a:rPr>
              <a:t>t</a:t>
            </a:r>
            <a:r>
              <a:rPr lang="en-US" altLang="zh-CN" sz="2800" baseline="-25000" dirty="0" smtClean="0">
                <a:sym typeface="Symbol" pitchFamily="18" charset="2"/>
              </a:rPr>
              <a:t>1</a:t>
            </a:r>
            <a:r>
              <a:rPr lang="en-US" altLang="zh-CN" sz="2800" dirty="0" smtClean="0">
                <a:sym typeface="Symbol" pitchFamily="18" charset="2"/>
              </a:rPr>
              <a:t>/</a:t>
            </a:r>
            <a:r>
              <a:rPr lang="en-US" altLang="zh-CN" sz="2800" i="1" dirty="0" smtClean="0">
                <a:sym typeface="Symbol" pitchFamily="18" charset="2"/>
              </a:rPr>
              <a:t>x</a:t>
            </a:r>
            <a:r>
              <a:rPr lang="en-US" altLang="zh-CN" sz="2800" baseline="-25000" dirty="0" smtClean="0">
                <a:sym typeface="Symbol" pitchFamily="18" charset="2"/>
              </a:rPr>
              <a:t>1</a:t>
            </a:r>
            <a:r>
              <a:rPr lang="en-US" altLang="zh-CN" sz="2800" dirty="0" smtClean="0">
                <a:sym typeface="Symbol" pitchFamily="18" charset="2"/>
              </a:rPr>
              <a:t>, </a:t>
            </a:r>
            <a:r>
              <a:rPr lang="en-US" altLang="zh-CN" sz="2800" i="1" dirty="0" smtClean="0">
                <a:sym typeface="Symbol" pitchFamily="18" charset="2"/>
              </a:rPr>
              <a:t>t</a:t>
            </a:r>
            <a:r>
              <a:rPr lang="en-US" altLang="zh-CN" sz="2800" baseline="-25000" dirty="0" smtClean="0">
                <a:sym typeface="Symbol" pitchFamily="18" charset="2"/>
              </a:rPr>
              <a:t>2</a:t>
            </a:r>
            <a:r>
              <a:rPr lang="en-US" altLang="zh-CN" sz="2800" dirty="0" smtClean="0">
                <a:sym typeface="Symbol" pitchFamily="18" charset="2"/>
              </a:rPr>
              <a:t>/</a:t>
            </a:r>
            <a:r>
              <a:rPr lang="en-US" altLang="zh-CN" sz="2800" i="1" dirty="0" smtClean="0">
                <a:sym typeface="Symbol" pitchFamily="18" charset="2"/>
              </a:rPr>
              <a:t>x</a:t>
            </a:r>
            <a:r>
              <a:rPr lang="en-US" altLang="zh-CN" sz="2800" baseline="-25000" dirty="0" smtClean="0">
                <a:sym typeface="Symbol" pitchFamily="18" charset="2"/>
              </a:rPr>
              <a:t>2</a:t>
            </a:r>
            <a:r>
              <a:rPr lang="en-US" altLang="zh-CN" sz="2800" dirty="0" smtClean="0">
                <a:sym typeface="Symbol" pitchFamily="18" charset="2"/>
              </a:rPr>
              <a:t>,…, </a:t>
            </a:r>
            <a:r>
              <a:rPr lang="en-US" altLang="zh-CN" sz="2800" i="1" dirty="0" err="1" smtClean="0">
                <a:sym typeface="Symbol" pitchFamily="18" charset="2"/>
              </a:rPr>
              <a:t>t</a:t>
            </a:r>
            <a:r>
              <a:rPr lang="en-US" altLang="zh-CN" sz="2800" i="1" baseline="-25000" dirty="0" err="1" smtClean="0">
                <a:sym typeface="Symbol" pitchFamily="18" charset="2"/>
              </a:rPr>
              <a:t>n</a:t>
            </a:r>
            <a:r>
              <a:rPr lang="en-US" altLang="zh-CN" sz="2800" dirty="0" smtClean="0">
                <a:sym typeface="Symbol" pitchFamily="18" charset="2"/>
              </a:rPr>
              <a:t>/</a:t>
            </a:r>
            <a:r>
              <a:rPr lang="en-US" altLang="zh-CN" sz="2800" i="1" dirty="0" err="1" smtClean="0">
                <a:sym typeface="Symbol" pitchFamily="18" charset="2"/>
              </a:rPr>
              <a:t>x</a:t>
            </a:r>
            <a:r>
              <a:rPr lang="en-US" altLang="zh-CN" sz="2800" i="1" baseline="-25000" dirty="0" err="1" smtClean="0">
                <a:sym typeface="Symbol" pitchFamily="18" charset="2"/>
              </a:rPr>
              <a:t>n</a:t>
            </a:r>
            <a:r>
              <a:rPr lang="en-US" altLang="zh-CN" sz="2800" dirty="0" smtClean="0">
                <a:sym typeface="Symbol" pitchFamily="18" charset="2"/>
              </a:rPr>
              <a:t>}</a:t>
            </a:r>
            <a:r>
              <a:rPr lang="zh-CN" altLang="en-US" sz="2800" dirty="0" smtClean="0">
                <a:sym typeface="Symbol" pitchFamily="18" charset="2"/>
              </a:rPr>
              <a:t>和</a:t>
            </a:r>
            <a:r>
              <a:rPr lang="zh-CN" altLang="en-US" sz="2800" i="1" dirty="0" smtClean="0">
                <a:sym typeface="Symbol" pitchFamily="18" charset="2"/>
              </a:rPr>
              <a:t></a:t>
            </a:r>
            <a:r>
              <a:rPr lang="zh-CN" altLang="en-US" sz="2800" dirty="0" smtClean="0">
                <a:sym typeface="Symbol" pitchFamily="18" charset="2"/>
              </a:rPr>
              <a:t> </a:t>
            </a:r>
            <a:r>
              <a:rPr lang="en-US" altLang="zh-CN" sz="2800" dirty="0" smtClean="0">
                <a:sym typeface="Symbol" pitchFamily="18" charset="2"/>
              </a:rPr>
              <a:t>={</a:t>
            </a:r>
            <a:r>
              <a:rPr lang="en-US" altLang="zh-CN" sz="2800" i="1" dirty="0" smtClean="0">
                <a:sym typeface="Symbol" pitchFamily="18" charset="2"/>
              </a:rPr>
              <a:t>u</a:t>
            </a:r>
            <a:r>
              <a:rPr lang="en-US" altLang="zh-CN" sz="2800" baseline="-25000" dirty="0" smtClean="0">
                <a:sym typeface="Symbol" pitchFamily="18" charset="2"/>
              </a:rPr>
              <a:t>1</a:t>
            </a:r>
            <a:r>
              <a:rPr lang="en-US" altLang="zh-CN" sz="2800" dirty="0" smtClean="0">
                <a:sym typeface="Symbol" pitchFamily="18" charset="2"/>
              </a:rPr>
              <a:t>/</a:t>
            </a:r>
            <a:r>
              <a:rPr lang="en-US" altLang="zh-CN" sz="2800" i="1" dirty="0" smtClean="0">
                <a:sym typeface="Symbol" pitchFamily="18" charset="2"/>
              </a:rPr>
              <a:t>y</a:t>
            </a:r>
            <a:r>
              <a:rPr lang="en-US" altLang="zh-CN" sz="2800" baseline="-25000" dirty="0" smtClean="0">
                <a:sym typeface="Symbol" pitchFamily="18" charset="2"/>
              </a:rPr>
              <a:t>1</a:t>
            </a:r>
            <a:r>
              <a:rPr lang="en-US" altLang="zh-CN" sz="2800" dirty="0" smtClean="0">
                <a:sym typeface="Symbol" pitchFamily="18" charset="2"/>
              </a:rPr>
              <a:t>, </a:t>
            </a:r>
            <a:r>
              <a:rPr lang="en-US" altLang="zh-CN" sz="2800" i="1" dirty="0" smtClean="0">
                <a:sym typeface="Symbol" pitchFamily="18" charset="2"/>
              </a:rPr>
              <a:t>u</a:t>
            </a:r>
            <a:r>
              <a:rPr lang="en-US" altLang="zh-CN" sz="2800" baseline="-25000" dirty="0" smtClean="0">
                <a:sym typeface="Symbol" pitchFamily="18" charset="2"/>
              </a:rPr>
              <a:t>2</a:t>
            </a:r>
            <a:r>
              <a:rPr lang="en-US" altLang="zh-CN" sz="2800" dirty="0" smtClean="0">
                <a:sym typeface="Symbol" pitchFamily="18" charset="2"/>
              </a:rPr>
              <a:t>/</a:t>
            </a:r>
            <a:r>
              <a:rPr lang="en-US" altLang="zh-CN" sz="2800" i="1" dirty="0" smtClean="0">
                <a:sym typeface="Symbol" pitchFamily="18" charset="2"/>
              </a:rPr>
              <a:t>y</a:t>
            </a:r>
            <a:r>
              <a:rPr lang="en-US" altLang="zh-CN" sz="2800" baseline="-25000" dirty="0" smtClean="0">
                <a:sym typeface="Symbol" pitchFamily="18" charset="2"/>
              </a:rPr>
              <a:t>2</a:t>
            </a:r>
            <a:r>
              <a:rPr lang="en-US" altLang="zh-CN" sz="2800" dirty="0" smtClean="0">
                <a:sym typeface="Symbol" pitchFamily="18" charset="2"/>
              </a:rPr>
              <a:t>,…, </a:t>
            </a:r>
            <a:r>
              <a:rPr lang="en-US" altLang="zh-CN" sz="2800" i="1" dirty="0" smtClean="0">
                <a:sym typeface="Symbol" pitchFamily="18" charset="2"/>
              </a:rPr>
              <a:t>u</a:t>
            </a:r>
            <a:r>
              <a:rPr lang="en-US" altLang="zh-CN" sz="2800" i="1" baseline="-25000" dirty="0" smtClean="0">
                <a:sym typeface="Symbol" pitchFamily="18" charset="2"/>
              </a:rPr>
              <a:t>n</a:t>
            </a:r>
            <a:r>
              <a:rPr lang="en-US" altLang="zh-CN" sz="2800" dirty="0" smtClean="0">
                <a:sym typeface="Symbol" pitchFamily="18" charset="2"/>
              </a:rPr>
              <a:t>/</a:t>
            </a:r>
            <a:r>
              <a:rPr lang="en-US" altLang="zh-CN" sz="2800" i="1" dirty="0" err="1" smtClean="0">
                <a:sym typeface="Symbol" pitchFamily="18" charset="2"/>
              </a:rPr>
              <a:t>y</a:t>
            </a:r>
            <a:r>
              <a:rPr lang="en-US" altLang="zh-CN" sz="2800" i="1" baseline="-25000" dirty="0" err="1" smtClean="0">
                <a:sym typeface="Symbol" pitchFamily="18" charset="2"/>
              </a:rPr>
              <a:t>m</a:t>
            </a:r>
            <a:r>
              <a:rPr lang="en-US" altLang="zh-CN" sz="2800" dirty="0" smtClean="0">
                <a:sym typeface="Symbol" pitchFamily="18" charset="2"/>
              </a:rPr>
              <a:t>}</a:t>
            </a:r>
            <a:r>
              <a:rPr lang="zh-CN" altLang="en-US" sz="2800" dirty="0" smtClean="0">
                <a:sym typeface="Symbol" pitchFamily="18" charset="2"/>
              </a:rPr>
              <a:t>是两个置换，则</a:t>
            </a:r>
            <a:r>
              <a:rPr lang="zh-CN" altLang="en-US" sz="2800" i="1" dirty="0" smtClean="0">
                <a:cs typeface="Times New Roman" pitchFamily="18" charset="0"/>
                <a:sym typeface="Symbol" pitchFamily="18" charset="2"/>
              </a:rPr>
              <a:t></a:t>
            </a:r>
            <a:r>
              <a:rPr lang="zh-CN" altLang="en-US" sz="2800" dirty="0" smtClean="0">
                <a:cs typeface="Times New Roman" pitchFamily="18" charset="0"/>
                <a:sym typeface="Symbol" pitchFamily="18" charset="2"/>
              </a:rPr>
              <a:t>与</a:t>
            </a:r>
            <a:r>
              <a:rPr lang="zh-CN" altLang="en-US" sz="2800" i="1" dirty="0" smtClean="0">
                <a:sym typeface="Symbol" pitchFamily="18" charset="2"/>
              </a:rPr>
              <a:t></a:t>
            </a:r>
            <a:r>
              <a:rPr lang="zh-CN" altLang="en-US" sz="2800" dirty="0" smtClean="0">
                <a:sym typeface="Symbol" pitchFamily="18" charset="2"/>
              </a:rPr>
              <a:t>的合成也是一个置换，记作 </a:t>
            </a:r>
            <a:r>
              <a:rPr lang="zh-CN" altLang="en-US" sz="2800" i="1" dirty="0" smtClean="0">
                <a:cs typeface="Times New Roman" pitchFamily="18" charset="0"/>
                <a:sym typeface="Symbol" pitchFamily="18" charset="2"/>
              </a:rPr>
              <a:t></a:t>
            </a:r>
            <a:r>
              <a:rPr lang="en-US" altLang="zh-CN" sz="2800" dirty="0" smtClean="0">
                <a:cs typeface="Times New Roman" pitchFamily="18" charset="0"/>
                <a:sym typeface="Symbol" pitchFamily="18" charset="2"/>
              </a:rPr>
              <a:t>·</a:t>
            </a:r>
            <a:r>
              <a:rPr lang="en-US" altLang="zh-CN" sz="2800" i="1" dirty="0" smtClean="0">
                <a:sym typeface="Symbol" pitchFamily="18" charset="2"/>
              </a:rPr>
              <a:t></a:t>
            </a:r>
            <a:r>
              <a:rPr lang="en-US" altLang="zh-CN" sz="2800" dirty="0" smtClean="0">
                <a:sym typeface="Symbol" pitchFamily="18" charset="2"/>
              </a:rPr>
              <a:t>={</a:t>
            </a:r>
            <a:r>
              <a:rPr lang="en-US" altLang="zh-CN" sz="2800" i="1" dirty="0" smtClean="0">
                <a:sym typeface="Symbol" pitchFamily="18" charset="2"/>
              </a:rPr>
              <a:t>t</a:t>
            </a:r>
            <a:r>
              <a:rPr lang="en-US" altLang="zh-CN" sz="2800" baseline="-25000" dirty="0" smtClean="0">
                <a:sym typeface="Symbol" pitchFamily="18" charset="2"/>
              </a:rPr>
              <a:t>1 </a:t>
            </a:r>
            <a:r>
              <a:rPr lang="en-US" altLang="zh-CN" sz="2800" dirty="0" smtClean="0">
                <a:cs typeface="Times New Roman" pitchFamily="18" charset="0"/>
                <a:sym typeface="Symbol" pitchFamily="18" charset="2"/>
              </a:rPr>
              <a:t>·</a:t>
            </a:r>
            <a:r>
              <a:rPr lang="en-US" altLang="zh-CN" sz="2800" i="1" dirty="0" smtClean="0">
                <a:sym typeface="Symbol" pitchFamily="18" charset="2"/>
              </a:rPr>
              <a:t></a:t>
            </a:r>
            <a:r>
              <a:rPr lang="en-US" altLang="zh-CN" sz="2800" baseline="-25000" dirty="0" smtClean="0">
                <a:sym typeface="Symbol" pitchFamily="18" charset="2"/>
              </a:rPr>
              <a:t> </a:t>
            </a:r>
            <a:r>
              <a:rPr lang="en-US" altLang="zh-CN" sz="2800" dirty="0" smtClean="0">
                <a:sym typeface="Symbol" pitchFamily="18" charset="2"/>
              </a:rPr>
              <a:t>/</a:t>
            </a:r>
            <a:r>
              <a:rPr lang="en-US" altLang="zh-CN" sz="2800" i="1" dirty="0" smtClean="0">
                <a:sym typeface="Symbol" pitchFamily="18" charset="2"/>
              </a:rPr>
              <a:t>x</a:t>
            </a:r>
            <a:r>
              <a:rPr lang="en-US" altLang="zh-CN" sz="2800" baseline="-25000" dirty="0" smtClean="0">
                <a:sym typeface="Symbol" pitchFamily="18" charset="2"/>
              </a:rPr>
              <a:t>1</a:t>
            </a:r>
            <a:r>
              <a:rPr lang="en-US" altLang="zh-CN" sz="2800" dirty="0" smtClean="0">
                <a:sym typeface="Symbol" pitchFamily="18" charset="2"/>
              </a:rPr>
              <a:t>, </a:t>
            </a:r>
            <a:r>
              <a:rPr lang="en-US" altLang="zh-CN" sz="2800" i="1" dirty="0" smtClean="0">
                <a:sym typeface="Symbol" pitchFamily="18" charset="2"/>
              </a:rPr>
              <a:t>t</a:t>
            </a:r>
            <a:r>
              <a:rPr lang="en-US" altLang="zh-CN" sz="2800" baseline="-25000" dirty="0" smtClean="0">
                <a:sym typeface="Symbol" pitchFamily="18" charset="2"/>
              </a:rPr>
              <a:t>2</a:t>
            </a:r>
            <a:r>
              <a:rPr lang="en-US" altLang="zh-CN" sz="2800" dirty="0" smtClean="0">
                <a:cs typeface="Times New Roman" pitchFamily="18" charset="0"/>
                <a:sym typeface="Symbol" pitchFamily="18" charset="2"/>
              </a:rPr>
              <a:t>·</a:t>
            </a:r>
            <a:r>
              <a:rPr lang="en-US" altLang="zh-CN" sz="2800" i="1" dirty="0" smtClean="0">
                <a:sym typeface="Symbol" pitchFamily="18" charset="2"/>
              </a:rPr>
              <a:t></a:t>
            </a:r>
            <a:r>
              <a:rPr lang="en-US" altLang="zh-CN" sz="2800" baseline="-25000" dirty="0" smtClean="0">
                <a:sym typeface="Symbol" pitchFamily="18" charset="2"/>
              </a:rPr>
              <a:t> </a:t>
            </a:r>
            <a:r>
              <a:rPr lang="en-US" altLang="zh-CN" sz="2800" dirty="0" smtClean="0">
                <a:sym typeface="Symbol" pitchFamily="18" charset="2"/>
              </a:rPr>
              <a:t>/</a:t>
            </a:r>
            <a:r>
              <a:rPr lang="en-US" altLang="zh-CN" sz="2800" i="1" dirty="0" smtClean="0">
                <a:sym typeface="Symbol" pitchFamily="18" charset="2"/>
              </a:rPr>
              <a:t>x</a:t>
            </a:r>
            <a:r>
              <a:rPr lang="en-US" altLang="zh-CN" sz="2800" baseline="-25000" dirty="0" smtClean="0">
                <a:sym typeface="Symbol" pitchFamily="18" charset="2"/>
              </a:rPr>
              <a:t>2</a:t>
            </a:r>
            <a:r>
              <a:rPr lang="en-US" altLang="zh-CN" sz="2800" dirty="0" smtClean="0">
                <a:sym typeface="Symbol" pitchFamily="18" charset="2"/>
              </a:rPr>
              <a:t>,…, </a:t>
            </a:r>
            <a:r>
              <a:rPr lang="en-US" altLang="zh-CN" sz="2800" i="1" dirty="0" err="1" smtClean="0">
                <a:sym typeface="Symbol" pitchFamily="18" charset="2"/>
              </a:rPr>
              <a:t>t</a:t>
            </a:r>
            <a:r>
              <a:rPr lang="en-US" altLang="zh-CN" sz="2800" i="1" baseline="-25000" dirty="0" err="1" smtClean="0">
                <a:sym typeface="Symbol" pitchFamily="18" charset="2"/>
              </a:rPr>
              <a:t>n</a:t>
            </a:r>
            <a:r>
              <a:rPr lang="en-US" altLang="zh-CN" sz="2800" dirty="0" smtClean="0">
                <a:cs typeface="Times New Roman" pitchFamily="18" charset="0"/>
                <a:sym typeface="Symbol" pitchFamily="18" charset="2"/>
              </a:rPr>
              <a:t>·</a:t>
            </a:r>
            <a:r>
              <a:rPr lang="en-US" altLang="zh-CN" sz="2800" i="1" dirty="0" smtClean="0">
                <a:sym typeface="Symbol" pitchFamily="18" charset="2"/>
              </a:rPr>
              <a:t></a:t>
            </a:r>
            <a:r>
              <a:rPr lang="en-US" altLang="zh-CN" sz="2800" baseline="-25000" dirty="0" smtClean="0">
                <a:sym typeface="Symbol" pitchFamily="18" charset="2"/>
              </a:rPr>
              <a:t> </a:t>
            </a:r>
            <a:r>
              <a:rPr lang="en-US" altLang="zh-CN" sz="2800" dirty="0" smtClean="0">
                <a:sym typeface="Symbol" pitchFamily="18" charset="2"/>
              </a:rPr>
              <a:t>/</a:t>
            </a:r>
            <a:r>
              <a:rPr lang="en-US" altLang="zh-CN" sz="2800" i="1" dirty="0" err="1" smtClean="0">
                <a:sym typeface="Symbol" pitchFamily="18" charset="2"/>
              </a:rPr>
              <a:t>x</a:t>
            </a:r>
            <a:r>
              <a:rPr lang="en-US" altLang="zh-CN" sz="2800" i="1" baseline="-25000" dirty="0" err="1" smtClean="0">
                <a:sym typeface="Symbol" pitchFamily="18" charset="2"/>
              </a:rPr>
              <a:t>n</a:t>
            </a:r>
            <a:r>
              <a:rPr lang="en-US" altLang="zh-CN" sz="2800" dirty="0" smtClean="0">
                <a:sym typeface="Symbol" pitchFamily="18" charset="2"/>
              </a:rPr>
              <a:t>, </a:t>
            </a:r>
            <a:r>
              <a:rPr lang="en-US" altLang="zh-CN" sz="2800" i="1" dirty="0" smtClean="0">
                <a:sym typeface="Symbol" pitchFamily="18" charset="2"/>
              </a:rPr>
              <a:t>u</a:t>
            </a:r>
            <a:r>
              <a:rPr lang="en-US" altLang="zh-CN" sz="2800" baseline="-25000" dirty="0" smtClean="0">
                <a:sym typeface="Symbol" pitchFamily="18" charset="2"/>
              </a:rPr>
              <a:t>1</a:t>
            </a:r>
            <a:r>
              <a:rPr lang="en-US" altLang="zh-CN" sz="2800" dirty="0" smtClean="0">
                <a:sym typeface="Symbol" pitchFamily="18" charset="2"/>
              </a:rPr>
              <a:t>/</a:t>
            </a:r>
            <a:r>
              <a:rPr lang="en-US" altLang="zh-CN" sz="2800" i="1" dirty="0" smtClean="0">
                <a:sym typeface="Symbol" pitchFamily="18" charset="2"/>
              </a:rPr>
              <a:t>y</a:t>
            </a:r>
            <a:r>
              <a:rPr lang="en-US" altLang="zh-CN" sz="2800" baseline="-25000" dirty="0" smtClean="0">
                <a:sym typeface="Symbol" pitchFamily="18" charset="2"/>
              </a:rPr>
              <a:t>1</a:t>
            </a:r>
            <a:r>
              <a:rPr lang="en-US" altLang="zh-CN" sz="2800" dirty="0" smtClean="0">
                <a:sym typeface="Symbol" pitchFamily="18" charset="2"/>
              </a:rPr>
              <a:t>, </a:t>
            </a:r>
            <a:r>
              <a:rPr lang="en-US" altLang="zh-CN" sz="2800" i="1" dirty="0" smtClean="0">
                <a:sym typeface="Symbol" pitchFamily="18" charset="2"/>
              </a:rPr>
              <a:t>u</a:t>
            </a:r>
            <a:r>
              <a:rPr lang="en-US" altLang="zh-CN" sz="2800" baseline="-25000" dirty="0" smtClean="0">
                <a:sym typeface="Symbol" pitchFamily="18" charset="2"/>
              </a:rPr>
              <a:t>2</a:t>
            </a:r>
            <a:r>
              <a:rPr lang="en-US" altLang="zh-CN" sz="2800" dirty="0" smtClean="0">
                <a:sym typeface="Symbol" pitchFamily="18" charset="2"/>
              </a:rPr>
              <a:t>/</a:t>
            </a:r>
            <a:r>
              <a:rPr lang="en-US" altLang="zh-CN" sz="2800" i="1" dirty="0" smtClean="0">
                <a:sym typeface="Symbol" pitchFamily="18" charset="2"/>
              </a:rPr>
              <a:t>y</a:t>
            </a:r>
            <a:r>
              <a:rPr lang="en-US" altLang="zh-CN" sz="2800" baseline="-25000" dirty="0" smtClean="0">
                <a:sym typeface="Symbol" pitchFamily="18" charset="2"/>
              </a:rPr>
              <a:t>2</a:t>
            </a:r>
            <a:r>
              <a:rPr lang="en-US" altLang="zh-CN" sz="2800" dirty="0" smtClean="0">
                <a:sym typeface="Symbol" pitchFamily="18" charset="2"/>
              </a:rPr>
              <a:t>,…, </a:t>
            </a:r>
            <a:r>
              <a:rPr lang="en-US" altLang="zh-CN" sz="2800" i="1" dirty="0" smtClean="0">
                <a:sym typeface="Symbol" pitchFamily="18" charset="2"/>
              </a:rPr>
              <a:t>u</a:t>
            </a:r>
            <a:r>
              <a:rPr lang="en-US" altLang="zh-CN" sz="2800" i="1" baseline="-25000" dirty="0" smtClean="0">
                <a:sym typeface="Symbol" pitchFamily="18" charset="2"/>
              </a:rPr>
              <a:t>m</a:t>
            </a:r>
            <a:r>
              <a:rPr lang="en-US" altLang="zh-CN" sz="2800" dirty="0" smtClean="0">
                <a:sym typeface="Symbol" pitchFamily="18" charset="2"/>
              </a:rPr>
              <a:t>/</a:t>
            </a:r>
            <a:r>
              <a:rPr lang="en-US" altLang="zh-CN" sz="2800" i="1" dirty="0" err="1" smtClean="0">
                <a:sym typeface="Symbol" pitchFamily="18" charset="2"/>
              </a:rPr>
              <a:t>y</a:t>
            </a:r>
            <a:r>
              <a:rPr lang="en-US" altLang="zh-CN" sz="2800" i="1" baseline="-25000" dirty="0" err="1" smtClean="0">
                <a:sym typeface="Symbol" pitchFamily="18" charset="2"/>
              </a:rPr>
              <a:t>m</a:t>
            </a:r>
            <a:r>
              <a:rPr lang="en-US" altLang="zh-CN" sz="2800" dirty="0" smtClean="0">
                <a:sym typeface="Symbol" pitchFamily="18" charset="2"/>
              </a:rPr>
              <a:t>}</a:t>
            </a:r>
            <a:r>
              <a:rPr lang="zh-CN" altLang="en-US" sz="2800" dirty="0" smtClean="0">
                <a:sym typeface="Symbol" pitchFamily="18" charset="2"/>
              </a:rPr>
              <a:t>，即对</a:t>
            </a:r>
            <a:r>
              <a:rPr lang="en-US" altLang="zh-CN" sz="2800" i="1" dirty="0" smtClean="0">
                <a:sym typeface="Symbol" pitchFamily="18" charset="2"/>
              </a:rPr>
              <a:t>t</a:t>
            </a:r>
            <a:r>
              <a:rPr lang="en-US" altLang="zh-CN" sz="2800" baseline="-25000" dirty="0" smtClean="0">
                <a:sym typeface="Symbol" pitchFamily="18" charset="2"/>
              </a:rPr>
              <a:t>1</a:t>
            </a:r>
            <a:r>
              <a:rPr lang="zh-CN" altLang="en-US" sz="2800" dirty="0" smtClean="0">
                <a:sym typeface="Symbol" pitchFamily="18" charset="2"/>
              </a:rPr>
              <a:t>先做置换，然后再做</a:t>
            </a:r>
            <a:r>
              <a:rPr lang="zh-CN" altLang="en-US" sz="2800" i="1" dirty="0" smtClean="0">
                <a:cs typeface="Times New Roman" pitchFamily="18" charset="0"/>
                <a:sym typeface="Symbol" pitchFamily="18" charset="2"/>
              </a:rPr>
              <a:t></a:t>
            </a:r>
            <a:r>
              <a:rPr lang="zh-CN" altLang="en-US" sz="2800" dirty="0" smtClean="0">
                <a:sym typeface="Symbol" pitchFamily="18" charset="2"/>
              </a:rPr>
              <a:t>置换，其中删去以下两种元素：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zh-CN" sz="2400" i="1" dirty="0" err="1" smtClean="0">
                <a:sym typeface="Symbol" pitchFamily="18" charset="2"/>
              </a:rPr>
              <a:t>t</a:t>
            </a:r>
            <a:r>
              <a:rPr lang="en-US" altLang="zh-CN" sz="2400" i="1" baseline="-25000" dirty="0" err="1" smtClean="0">
                <a:sym typeface="Symbol" pitchFamily="18" charset="2"/>
              </a:rPr>
              <a:t>i</a:t>
            </a:r>
            <a:r>
              <a:rPr lang="en-US" altLang="zh-CN" sz="2400" dirty="0" smtClean="0">
                <a:cs typeface="Times New Roman" pitchFamily="18" charset="0"/>
                <a:sym typeface="Symbol" pitchFamily="18" charset="2"/>
              </a:rPr>
              <a:t>·</a:t>
            </a:r>
            <a:r>
              <a:rPr lang="en-US" altLang="zh-CN" sz="2400" i="1" dirty="0" smtClean="0">
                <a:sym typeface="Symbol" pitchFamily="18" charset="2"/>
              </a:rPr>
              <a:t></a:t>
            </a:r>
            <a:r>
              <a:rPr lang="en-US" altLang="zh-CN" sz="2400" dirty="0" smtClean="0">
                <a:sym typeface="Symbol" pitchFamily="18" charset="2"/>
              </a:rPr>
              <a:t>=</a:t>
            </a:r>
            <a:r>
              <a:rPr lang="en-US" altLang="zh-CN" sz="2400" i="1" dirty="0" smtClean="0">
                <a:sym typeface="Symbol" pitchFamily="18" charset="2"/>
              </a:rPr>
              <a:t>x</a:t>
            </a:r>
            <a:r>
              <a:rPr lang="en-US" altLang="zh-CN" sz="2400" i="1" baseline="-25000" dirty="0" smtClean="0">
                <a:sym typeface="Symbol" pitchFamily="18" charset="2"/>
              </a:rPr>
              <a:t>i</a:t>
            </a:r>
            <a:r>
              <a:rPr lang="zh-CN" altLang="en-US" sz="2400" dirty="0" smtClean="0">
                <a:sym typeface="Symbol" pitchFamily="18" charset="2"/>
              </a:rPr>
              <a:t>时，删去</a:t>
            </a:r>
            <a:r>
              <a:rPr lang="en-US" altLang="zh-CN" sz="2400" i="1" dirty="0" err="1" smtClean="0">
                <a:sym typeface="Symbol" pitchFamily="18" charset="2"/>
              </a:rPr>
              <a:t>t</a:t>
            </a:r>
            <a:r>
              <a:rPr lang="en-US" altLang="zh-CN" sz="2400" i="1" baseline="-25000" dirty="0" err="1" smtClean="0">
                <a:sym typeface="Symbol" pitchFamily="18" charset="2"/>
              </a:rPr>
              <a:t>i</a:t>
            </a:r>
            <a:r>
              <a:rPr lang="en-US" altLang="zh-CN" sz="2400" dirty="0" smtClean="0">
                <a:cs typeface="Times New Roman" pitchFamily="18" charset="0"/>
                <a:sym typeface="Symbol" pitchFamily="18" charset="2"/>
              </a:rPr>
              <a:t>·</a:t>
            </a:r>
            <a:r>
              <a:rPr lang="en-US" altLang="zh-CN" sz="2400" i="1" dirty="0" smtClean="0">
                <a:sym typeface="Symbol" pitchFamily="18" charset="2"/>
              </a:rPr>
              <a:t></a:t>
            </a:r>
            <a:r>
              <a:rPr lang="en-US" altLang="zh-CN" sz="2400" dirty="0" smtClean="0">
                <a:sym typeface="Symbol" pitchFamily="18" charset="2"/>
              </a:rPr>
              <a:t>/</a:t>
            </a:r>
            <a:r>
              <a:rPr lang="en-US" altLang="zh-CN" sz="2400" i="1" dirty="0" smtClean="0">
                <a:sym typeface="Symbol" pitchFamily="18" charset="2"/>
              </a:rPr>
              <a:t>x</a:t>
            </a:r>
            <a:r>
              <a:rPr lang="en-US" altLang="zh-CN" sz="2400" i="1" baseline="-25000" dirty="0" smtClean="0">
                <a:sym typeface="Symbol" pitchFamily="18" charset="2"/>
              </a:rPr>
              <a:t>i </a:t>
            </a:r>
            <a:r>
              <a:rPr lang="en-US" altLang="zh-CN" sz="2400" dirty="0" smtClean="0">
                <a:sym typeface="Symbol" pitchFamily="18" charset="2"/>
              </a:rPr>
              <a:t>(</a:t>
            </a:r>
            <a:r>
              <a:rPr lang="en-US" altLang="zh-CN" sz="2400" i="1" dirty="0" smtClean="0">
                <a:sym typeface="Symbol" pitchFamily="18" charset="2"/>
              </a:rPr>
              <a:t>i</a:t>
            </a:r>
            <a:r>
              <a:rPr lang="en-US" altLang="zh-CN" sz="2400" dirty="0" smtClean="0">
                <a:sym typeface="Symbol" pitchFamily="18" charset="2"/>
              </a:rPr>
              <a:t>=1,2,…,</a:t>
            </a:r>
            <a:r>
              <a:rPr lang="en-US" altLang="zh-CN" sz="2400" i="1" dirty="0" smtClean="0">
                <a:sym typeface="Symbol" pitchFamily="18" charset="2"/>
              </a:rPr>
              <a:t>n</a:t>
            </a:r>
            <a:r>
              <a:rPr lang="en-US" altLang="zh-CN" sz="2400" dirty="0" smtClean="0">
                <a:sym typeface="Symbol" pitchFamily="18" charset="2"/>
              </a:rPr>
              <a:t>)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lang="zh-CN" altLang="en-US" sz="2400" dirty="0" smtClean="0">
                <a:sym typeface="Symbol" pitchFamily="18" charset="2"/>
              </a:rPr>
              <a:t>当</a:t>
            </a:r>
            <a:r>
              <a:rPr lang="en-US" altLang="zh-CN" sz="2400" i="1" dirty="0" err="1" smtClean="0">
                <a:sym typeface="Symbol" pitchFamily="18" charset="2"/>
              </a:rPr>
              <a:t>y</a:t>
            </a:r>
            <a:r>
              <a:rPr lang="en-US" altLang="zh-CN" sz="2400" i="1" baseline="-25000" dirty="0" err="1" smtClean="0">
                <a:sym typeface="Symbol" pitchFamily="18" charset="2"/>
              </a:rPr>
              <a:t>j</a:t>
            </a:r>
            <a:r>
              <a:rPr lang="en-US" altLang="zh-CN" sz="2400" dirty="0" smtClean="0">
                <a:sym typeface="Symbol" pitchFamily="18" charset="2"/>
              </a:rPr>
              <a:t>{</a:t>
            </a:r>
            <a:r>
              <a:rPr lang="en-US" altLang="zh-CN" sz="2400" i="1" dirty="0" smtClean="0">
                <a:sym typeface="Symbol" pitchFamily="18" charset="2"/>
              </a:rPr>
              <a:t>x</a:t>
            </a:r>
            <a:r>
              <a:rPr lang="en-US" altLang="zh-CN" sz="2400" baseline="-25000" dirty="0" smtClean="0">
                <a:sym typeface="Symbol" pitchFamily="18" charset="2"/>
              </a:rPr>
              <a:t>1</a:t>
            </a:r>
            <a:r>
              <a:rPr lang="en-US" altLang="zh-CN" sz="2400" dirty="0" smtClean="0">
                <a:sym typeface="Symbol" pitchFamily="18" charset="2"/>
              </a:rPr>
              <a:t>, </a:t>
            </a:r>
            <a:r>
              <a:rPr lang="en-US" altLang="zh-CN" sz="2400" i="1" dirty="0" smtClean="0">
                <a:sym typeface="Symbol" pitchFamily="18" charset="2"/>
              </a:rPr>
              <a:t>x</a:t>
            </a:r>
            <a:r>
              <a:rPr lang="en-US" altLang="zh-CN" sz="2400" baseline="-25000" dirty="0" smtClean="0">
                <a:sym typeface="Symbol" pitchFamily="18" charset="2"/>
              </a:rPr>
              <a:t>2</a:t>
            </a:r>
            <a:r>
              <a:rPr lang="en-US" altLang="zh-CN" sz="2400" dirty="0" smtClean="0">
                <a:sym typeface="Symbol" pitchFamily="18" charset="2"/>
              </a:rPr>
              <a:t>,…,</a:t>
            </a:r>
            <a:r>
              <a:rPr lang="en-US" altLang="zh-CN" sz="2400" i="1" dirty="0" err="1" smtClean="0">
                <a:sym typeface="Symbol" pitchFamily="18" charset="2"/>
              </a:rPr>
              <a:t>x</a:t>
            </a:r>
            <a:r>
              <a:rPr lang="en-US" altLang="zh-CN" sz="2400" i="1" baseline="-25000" dirty="0" err="1" smtClean="0">
                <a:sym typeface="Symbol" pitchFamily="18" charset="2"/>
              </a:rPr>
              <a:t>n</a:t>
            </a:r>
            <a:r>
              <a:rPr lang="en-US" altLang="zh-CN" sz="2400" dirty="0" smtClean="0">
                <a:sym typeface="Symbol" pitchFamily="18" charset="2"/>
              </a:rPr>
              <a:t>}</a:t>
            </a:r>
            <a:r>
              <a:rPr lang="zh-CN" altLang="en-US" sz="2400" dirty="0" smtClean="0">
                <a:sym typeface="Symbol" pitchFamily="18" charset="2"/>
              </a:rPr>
              <a:t>时，删去</a:t>
            </a:r>
            <a:r>
              <a:rPr lang="en-US" altLang="zh-CN" sz="2400" i="1" dirty="0" err="1" smtClean="0">
                <a:sym typeface="Symbol" pitchFamily="18" charset="2"/>
              </a:rPr>
              <a:t>u</a:t>
            </a:r>
            <a:r>
              <a:rPr lang="en-US" altLang="zh-CN" sz="2400" i="1" baseline="-25000" dirty="0" err="1" smtClean="0">
                <a:sym typeface="Symbol" pitchFamily="18" charset="2"/>
              </a:rPr>
              <a:t>j</a:t>
            </a:r>
            <a:r>
              <a:rPr lang="en-US" altLang="zh-CN" sz="2400" dirty="0" smtClean="0">
                <a:sym typeface="Symbol" pitchFamily="18" charset="2"/>
              </a:rPr>
              <a:t>/</a:t>
            </a:r>
            <a:r>
              <a:rPr lang="en-US" altLang="zh-CN" sz="2400" i="1" dirty="0" err="1" smtClean="0">
                <a:sym typeface="Symbol" pitchFamily="18" charset="2"/>
              </a:rPr>
              <a:t>y</a:t>
            </a:r>
            <a:r>
              <a:rPr lang="en-US" altLang="zh-CN" sz="2400" i="1" baseline="-25000" dirty="0" err="1" smtClean="0">
                <a:sym typeface="Symbol" pitchFamily="18" charset="2"/>
              </a:rPr>
              <a:t>j</a:t>
            </a:r>
            <a:r>
              <a:rPr lang="en-US" altLang="zh-CN" sz="2400" dirty="0" smtClean="0">
                <a:sym typeface="Symbol" pitchFamily="18" charset="2"/>
              </a:rPr>
              <a:t> (</a:t>
            </a:r>
            <a:r>
              <a:rPr lang="en-US" altLang="zh-CN" sz="2400" i="1" dirty="0" smtClean="0">
                <a:sym typeface="Symbol" pitchFamily="18" charset="2"/>
              </a:rPr>
              <a:t>j</a:t>
            </a:r>
            <a:r>
              <a:rPr lang="en-US" altLang="zh-CN" sz="2400" dirty="0" smtClean="0">
                <a:sym typeface="Symbol" pitchFamily="18" charset="2"/>
              </a:rPr>
              <a:t>=1,2,…,</a:t>
            </a:r>
            <a:r>
              <a:rPr lang="en-US" altLang="zh-CN" sz="2400" i="1" dirty="0" smtClean="0">
                <a:sym typeface="Symbol" pitchFamily="18" charset="2"/>
              </a:rPr>
              <a:t>m</a:t>
            </a:r>
            <a:r>
              <a:rPr lang="en-US" altLang="zh-CN" sz="2400" dirty="0" smtClean="0"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752600"/>
            <a:ext cx="9144000" cy="16764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6000" b="0" smtClean="0">
                <a:latin typeface="华文新魏" pitchFamily="2" charset="-122"/>
                <a:ea typeface="华文新魏" pitchFamily="2" charset="-122"/>
              </a:rPr>
              <a:t>11 </a:t>
            </a:r>
            <a:r>
              <a:rPr lang="en-US" altLang="zh-CN" sz="6000" b="0" smtClean="0">
                <a:latin typeface="华文新魏" pitchFamily="2" charset="-122"/>
                <a:ea typeface="华文新魏" pitchFamily="2" charset="-122"/>
              </a:rPr>
              <a:t>Reasoning &amp; </a:t>
            </a:r>
            <a:br>
              <a:rPr lang="en-US" altLang="zh-CN" sz="6000" b="0" smtClean="0">
                <a:latin typeface="华文新魏" pitchFamily="2" charset="-122"/>
                <a:ea typeface="华文新魏" pitchFamily="2" charset="-122"/>
              </a:rPr>
            </a:br>
            <a:r>
              <a:rPr lang="en-US" altLang="zh-CN" sz="6000" b="0" smtClean="0">
                <a:latin typeface="华文新魏" pitchFamily="2" charset="-122"/>
                <a:ea typeface="华文新魏" pitchFamily="2" charset="-122"/>
              </a:rPr>
              <a:t>Resolution </a:t>
            </a:r>
            <a:r>
              <a:rPr lang="en-US" altLang="zh-CN" sz="6000" b="0" dirty="0" smtClean="0">
                <a:latin typeface="华文新魏" pitchFamily="2" charset="-122"/>
                <a:ea typeface="华文新魏" pitchFamily="2" charset="-122"/>
              </a:rPr>
              <a:t>Principle</a:t>
            </a: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1295400" y="4724400"/>
            <a:ext cx="6553200" cy="39688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4100" name="Picture 1034" descr="two_happy_one_sa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43375"/>
            <a:ext cx="38100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Resolution Principle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dirty="0" smtClean="0">
                <a:solidFill>
                  <a:srgbClr val="FF0000"/>
                </a:solidFill>
                <a:sym typeface="Symbol" pitchFamily="18" charset="2"/>
              </a:rPr>
              <a:t>合一</a:t>
            </a:r>
            <a:r>
              <a:rPr lang="zh-CN" altLang="en-US" sz="2800" dirty="0" smtClean="0">
                <a:sym typeface="Symbol" pitchFamily="18" charset="2"/>
              </a:rPr>
              <a:t>（</a:t>
            </a:r>
            <a:r>
              <a:rPr lang="en-US" altLang="zh-CN" sz="2800" dirty="0" smtClean="0">
                <a:sym typeface="Symbol" pitchFamily="18" charset="2"/>
              </a:rPr>
              <a:t>Unification</a:t>
            </a:r>
            <a:r>
              <a:rPr lang="zh-CN" altLang="en-US" sz="2800" dirty="0" smtClean="0">
                <a:sym typeface="Symbol" pitchFamily="18" charset="2"/>
              </a:rPr>
              <a:t>）：设</a:t>
            </a:r>
            <a:r>
              <a:rPr lang="en-US" altLang="zh-CN" sz="2800" dirty="0" smtClean="0">
                <a:sym typeface="Symbol" pitchFamily="18" charset="2"/>
              </a:rPr>
              <a:t>F={F</a:t>
            </a:r>
            <a:r>
              <a:rPr lang="en-US" altLang="zh-CN" sz="2800" baseline="-25000" dirty="0" smtClean="0">
                <a:sym typeface="Symbol" pitchFamily="18" charset="2"/>
              </a:rPr>
              <a:t>1</a:t>
            </a:r>
            <a:r>
              <a:rPr lang="en-US" altLang="zh-CN" sz="2800" dirty="0" smtClean="0">
                <a:sym typeface="Symbol" pitchFamily="18" charset="2"/>
              </a:rPr>
              <a:t>,F</a:t>
            </a:r>
            <a:r>
              <a:rPr lang="en-US" altLang="zh-CN" sz="2800" baseline="-25000" dirty="0" smtClean="0">
                <a:sym typeface="Symbol" pitchFamily="18" charset="2"/>
              </a:rPr>
              <a:t>2</a:t>
            </a:r>
            <a:r>
              <a:rPr lang="en-US" altLang="zh-CN" sz="2800" dirty="0" smtClean="0">
                <a:sym typeface="Symbol" pitchFamily="18" charset="2"/>
              </a:rPr>
              <a:t>,…,</a:t>
            </a:r>
            <a:r>
              <a:rPr lang="en-US" altLang="zh-CN" sz="2800" dirty="0" err="1" smtClean="0">
                <a:sym typeface="Symbol" pitchFamily="18" charset="2"/>
              </a:rPr>
              <a:t>F</a:t>
            </a:r>
            <a:r>
              <a:rPr lang="en-US" altLang="zh-CN" sz="2800" i="1" baseline="-25000" dirty="0" err="1" smtClean="0">
                <a:sym typeface="Symbol" pitchFamily="18" charset="2"/>
              </a:rPr>
              <a:t>n</a:t>
            </a:r>
            <a:r>
              <a:rPr lang="en-US" altLang="zh-CN" sz="2800" dirty="0" smtClean="0">
                <a:sym typeface="Symbol" pitchFamily="18" charset="2"/>
              </a:rPr>
              <a:t>}</a:t>
            </a:r>
            <a:r>
              <a:rPr lang="zh-CN" altLang="en-US" sz="2800" dirty="0" smtClean="0">
                <a:sym typeface="Symbol" pitchFamily="18" charset="2"/>
              </a:rPr>
              <a:t>是一个有限公式集合，如果存在置换</a:t>
            </a:r>
            <a:r>
              <a:rPr lang="en-US" altLang="zh-CN" sz="2800" i="1" dirty="0" smtClean="0">
                <a:sym typeface="Symbol" pitchFamily="18" charset="2"/>
              </a:rPr>
              <a:t>s</a:t>
            </a:r>
            <a:r>
              <a:rPr lang="zh-CN" altLang="en-US" sz="2800" dirty="0" smtClean="0">
                <a:sym typeface="Symbol" pitchFamily="18" charset="2"/>
              </a:rPr>
              <a:t>使得</a:t>
            </a:r>
            <a:r>
              <a:rPr lang="en-US" altLang="zh-CN" sz="2800" dirty="0" smtClean="0">
                <a:sym typeface="Symbol" pitchFamily="18" charset="2"/>
              </a:rPr>
              <a:t>F</a:t>
            </a:r>
            <a:r>
              <a:rPr lang="en-US" altLang="zh-CN" sz="2800" baseline="-25000" dirty="0" smtClean="0">
                <a:sym typeface="Symbol" pitchFamily="18" charset="2"/>
              </a:rPr>
              <a:t>1</a:t>
            </a:r>
            <a:r>
              <a:rPr lang="en-US" altLang="zh-CN" sz="2800" i="1" dirty="0" smtClean="0">
                <a:sym typeface="Symbol" pitchFamily="18" charset="2"/>
              </a:rPr>
              <a:t>s</a:t>
            </a:r>
            <a:r>
              <a:rPr lang="en-US" altLang="zh-CN" sz="2800" dirty="0" smtClean="0">
                <a:sym typeface="Symbol" pitchFamily="18" charset="2"/>
              </a:rPr>
              <a:t>=F</a:t>
            </a:r>
            <a:r>
              <a:rPr lang="en-US" altLang="zh-CN" sz="2800" baseline="-25000" dirty="0" smtClean="0">
                <a:sym typeface="Symbol" pitchFamily="18" charset="2"/>
              </a:rPr>
              <a:t>2</a:t>
            </a:r>
            <a:r>
              <a:rPr lang="en-US" altLang="zh-CN" sz="2800" i="1" dirty="0" smtClean="0">
                <a:sym typeface="Symbol" pitchFamily="18" charset="2"/>
              </a:rPr>
              <a:t>s</a:t>
            </a:r>
            <a:r>
              <a:rPr lang="en-US" altLang="zh-CN" sz="2800" dirty="0" smtClean="0">
                <a:sym typeface="Symbol" pitchFamily="18" charset="2"/>
              </a:rPr>
              <a:t>…=</a:t>
            </a:r>
            <a:r>
              <a:rPr lang="en-US" altLang="zh-CN" sz="2800" dirty="0" err="1" smtClean="0">
                <a:sym typeface="Symbol" pitchFamily="18" charset="2"/>
              </a:rPr>
              <a:t>F</a:t>
            </a:r>
            <a:r>
              <a:rPr lang="en-US" altLang="zh-CN" sz="2800" i="1" baseline="-25000" dirty="0" err="1" smtClean="0">
                <a:sym typeface="Symbol" pitchFamily="18" charset="2"/>
              </a:rPr>
              <a:t>n</a:t>
            </a:r>
            <a:r>
              <a:rPr lang="en-US" altLang="zh-CN" sz="2800" i="1" dirty="0" err="1" smtClean="0">
                <a:sym typeface="Symbol" pitchFamily="18" charset="2"/>
              </a:rPr>
              <a:t>s</a:t>
            </a:r>
            <a:r>
              <a:rPr lang="zh-CN" altLang="en-US" sz="2800" dirty="0" smtClean="0">
                <a:sym typeface="Symbol" pitchFamily="18" charset="2"/>
              </a:rPr>
              <a:t>，则称</a:t>
            </a:r>
            <a:r>
              <a:rPr lang="en-US" altLang="zh-CN" sz="2800" dirty="0" smtClean="0">
                <a:sym typeface="Symbol" pitchFamily="18" charset="2"/>
              </a:rPr>
              <a:t>F</a:t>
            </a:r>
            <a:r>
              <a:rPr lang="zh-CN" altLang="en-US" sz="2800" dirty="0" smtClean="0">
                <a:sym typeface="Symbol" pitchFamily="18" charset="2"/>
              </a:rPr>
              <a:t>是可合一公式集，</a:t>
            </a:r>
            <a:r>
              <a:rPr lang="en-US" altLang="zh-CN" sz="2800" i="1" dirty="0" smtClean="0">
                <a:sym typeface="Symbol" pitchFamily="18" charset="2"/>
              </a:rPr>
              <a:t>s</a:t>
            </a:r>
            <a:r>
              <a:rPr lang="zh-CN" altLang="en-US" sz="2800" dirty="0" smtClean="0">
                <a:sym typeface="Symbol" pitchFamily="18" charset="2"/>
              </a:rPr>
              <a:t>为</a:t>
            </a:r>
            <a:r>
              <a:rPr lang="en-US" altLang="zh-CN" sz="2800" dirty="0" smtClean="0">
                <a:sym typeface="Symbol" pitchFamily="18" charset="2"/>
              </a:rPr>
              <a:t>F</a:t>
            </a:r>
            <a:r>
              <a:rPr lang="zh-CN" altLang="en-US" sz="2800" dirty="0" smtClean="0">
                <a:sym typeface="Symbol" pitchFamily="18" charset="2"/>
              </a:rPr>
              <a:t>的一个</a:t>
            </a:r>
            <a:r>
              <a:rPr lang="zh-CN" altLang="en-US" sz="2800" dirty="0" smtClean="0">
                <a:solidFill>
                  <a:srgbClr val="FF0000"/>
                </a:solidFill>
                <a:sym typeface="Symbol" pitchFamily="18" charset="2"/>
              </a:rPr>
              <a:t>合一置换</a:t>
            </a:r>
            <a:r>
              <a:rPr lang="zh-CN" altLang="en-US" sz="2800" dirty="0" smtClean="0">
                <a:sym typeface="Symbol" pitchFamily="18" charset="2"/>
              </a:rPr>
              <a:t>。</a:t>
            </a:r>
          </a:p>
          <a:p>
            <a:pPr eaLnBrk="1" hangingPunct="1">
              <a:defRPr/>
            </a:pPr>
            <a:r>
              <a:rPr lang="zh-CN" altLang="en-US" sz="2800" dirty="0" smtClean="0">
                <a:sym typeface="Symbol" pitchFamily="18" charset="2"/>
              </a:rPr>
              <a:t>设</a:t>
            </a:r>
            <a:r>
              <a:rPr lang="en-US" altLang="zh-CN" sz="2800" dirty="0" smtClean="0">
                <a:sym typeface="Symbol" pitchFamily="18" charset="2"/>
              </a:rPr>
              <a:t>F={F</a:t>
            </a:r>
            <a:r>
              <a:rPr lang="en-US" altLang="zh-CN" sz="2800" baseline="-25000" dirty="0" smtClean="0">
                <a:sym typeface="Symbol" pitchFamily="18" charset="2"/>
              </a:rPr>
              <a:t>1</a:t>
            </a:r>
            <a:r>
              <a:rPr lang="en-US" altLang="zh-CN" sz="2800" dirty="0" smtClean="0">
                <a:sym typeface="Symbol" pitchFamily="18" charset="2"/>
              </a:rPr>
              <a:t>,F</a:t>
            </a:r>
            <a:r>
              <a:rPr lang="en-US" altLang="zh-CN" sz="2800" baseline="-25000" dirty="0" smtClean="0">
                <a:sym typeface="Symbol" pitchFamily="18" charset="2"/>
              </a:rPr>
              <a:t>2</a:t>
            </a:r>
            <a:r>
              <a:rPr lang="en-US" altLang="zh-CN" sz="2800" dirty="0" smtClean="0">
                <a:sym typeface="Symbol" pitchFamily="18" charset="2"/>
              </a:rPr>
              <a:t>,…,</a:t>
            </a:r>
            <a:r>
              <a:rPr lang="en-US" altLang="zh-CN" sz="2800" dirty="0" err="1" smtClean="0">
                <a:sym typeface="Symbol" pitchFamily="18" charset="2"/>
              </a:rPr>
              <a:t>F</a:t>
            </a:r>
            <a:r>
              <a:rPr lang="en-US" altLang="zh-CN" sz="2800" i="1" baseline="-25000" dirty="0" err="1" smtClean="0">
                <a:sym typeface="Symbol" pitchFamily="18" charset="2"/>
              </a:rPr>
              <a:t>n</a:t>
            </a:r>
            <a:r>
              <a:rPr lang="en-US" altLang="zh-CN" sz="2800" dirty="0" smtClean="0">
                <a:sym typeface="Symbol" pitchFamily="18" charset="2"/>
              </a:rPr>
              <a:t>}</a:t>
            </a:r>
            <a:r>
              <a:rPr lang="zh-CN" altLang="en-US" sz="2800" dirty="0" smtClean="0">
                <a:sym typeface="Symbol" pitchFamily="18" charset="2"/>
              </a:rPr>
              <a:t>是一个可合一公式集合，</a:t>
            </a:r>
            <a:r>
              <a:rPr lang="zh-CN" altLang="en-US" sz="2800" i="1" dirty="0" smtClean="0">
                <a:cs typeface="Times New Roman" pitchFamily="18" charset="0"/>
                <a:sym typeface="Symbol" pitchFamily="18" charset="2"/>
              </a:rPr>
              <a:t></a:t>
            </a:r>
            <a:r>
              <a:rPr lang="zh-CN" altLang="en-US" sz="2800" dirty="0" smtClean="0">
                <a:sym typeface="Symbol" pitchFamily="18" charset="2"/>
              </a:rPr>
              <a:t>是</a:t>
            </a:r>
            <a:r>
              <a:rPr lang="zh-CN" altLang="en-US" sz="2800" dirty="0">
                <a:sym typeface="Symbol" pitchFamily="18" charset="2"/>
              </a:rPr>
              <a:t>公式集</a:t>
            </a:r>
            <a:r>
              <a:rPr lang="en-US" altLang="zh-CN" sz="2800" dirty="0">
                <a:sym typeface="Symbol" pitchFamily="18" charset="2"/>
              </a:rPr>
              <a:t>F</a:t>
            </a:r>
            <a:r>
              <a:rPr lang="zh-CN" altLang="en-US" sz="2800" dirty="0">
                <a:sym typeface="Symbol" pitchFamily="18" charset="2"/>
              </a:rPr>
              <a:t>的一个合一置换，如果对于</a:t>
            </a:r>
            <a:r>
              <a:rPr lang="en-US" altLang="zh-CN" sz="2800" dirty="0">
                <a:sym typeface="Symbol" pitchFamily="18" charset="2"/>
              </a:rPr>
              <a:t>F</a:t>
            </a:r>
            <a:r>
              <a:rPr lang="zh-CN" altLang="en-US" sz="2800" dirty="0">
                <a:sym typeface="Symbol" pitchFamily="18" charset="2"/>
              </a:rPr>
              <a:t>的任意一个合一置换</a:t>
            </a:r>
            <a:r>
              <a:rPr lang="en-US" altLang="zh-CN" sz="2800" i="1" dirty="0">
                <a:sym typeface="Symbol" pitchFamily="18" charset="2"/>
              </a:rPr>
              <a:t>s</a:t>
            </a:r>
            <a:r>
              <a:rPr lang="zh-CN" altLang="en-US" sz="2800" dirty="0">
                <a:sym typeface="Symbol" pitchFamily="18" charset="2"/>
              </a:rPr>
              <a:t>，均存在</a:t>
            </a:r>
            <a:r>
              <a:rPr lang="zh-CN" altLang="en-US" sz="2800" dirty="0" smtClean="0">
                <a:sym typeface="Symbol" pitchFamily="18" charset="2"/>
              </a:rPr>
              <a:t>置换</a:t>
            </a:r>
            <a:r>
              <a:rPr lang="zh-CN" altLang="en-US" sz="2800" i="1" dirty="0" smtClean="0">
                <a:sym typeface="Symbol" pitchFamily="18" charset="2"/>
              </a:rPr>
              <a:t></a:t>
            </a:r>
            <a:r>
              <a:rPr lang="zh-CN" altLang="en-US" sz="2800" dirty="0" smtClean="0">
                <a:sym typeface="Symbol" pitchFamily="18" charset="2"/>
              </a:rPr>
              <a:t>使得</a:t>
            </a:r>
            <a:r>
              <a:rPr lang="en-US" altLang="zh-CN" sz="2800" i="1" dirty="0" smtClean="0">
                <a:sym typeface="Symbol" pitchFamily="18" charset="2"/>
              </a:rPr>
              <a:t>s</a:t>
            </a:r>
            <a:r>
              <a:rPr lang="en-US" altLang="zh-CN" sz="2800" dirty="0" smtClean="0">
                <a:sym typeface="Symbol" pitchFamily="18" charset="2"/>
              </a:rPr>
              <a:t>=</a:t>
            </a:r>
            <a:r>
              <a:rPr lang="en-US" altLang="zh-CN" sz="2800" i="1" dirty="0" smtClean="0">
                <a:cs typeface="Times New Roman" pitchFamily="18" charset="0"/>
                <a:sym typeface="Symbol" pitchFamily="18" charset="2"/>
              </a:rPr>
              <a:t> </a:t>
            </a:r>
            <a:r>
              <a:rPr lang="en-US" altLang="zh-CN" sz="2800" dirty="0" smtClean="0">
                <a:cs typeface="Times New Roman" pitchFamily="18" charset="0"/>
                <a:sym typeface="Symbol" pitchFamily="18" charset="2"/>
              </a:rPr>
              <a:t>·</a:t>
            </a:r>
            <a:r>
              <a:rPr lang="en-US" altLang="zh-CN" sz="2800" i="1" dirty="0" smtClean="0">
                <a:sym typeface="Symbol" pitchFamily="18" charset="2"/>
              </a:rPr>
              <a:t></a:t>
            </a:r>
            <a:r>
              <a:rPr lang="zh-CN" altLang="en-US" sz="2800" dirty="0" smtClean="0">
                <a:sym typeface="Symbol" pitchFamily="18" charset="2"/>
              </a:rPr>
              <a:t>，则称</a:t>
            </a:r>
            <a:r>
              <a:rPr lang="zh-CN" altLang="en-US" sz="2800" i="1" dirty="0" smtClean="0">
                <a:cs typeface="Times New Roman" pitchFamily="18" charset="0"/>
                <a:sym typeface="Symbol" pitchFamily="18" charset="2"/>
              </a:rPr>
              <a:t></a:t>
            </a:r>
            <a:r>
              <a:rPr lang="zh-CN" altLang="en-US" sz="2800" dirty="0" smtClean="0">
                <a:sym typeface="Symbol" pitchFamily="18" charset="2"/>
              </a:rPr>
              <a:t>是公式集</a:t>
            </a:r>
            <a:r>
              <a:rPr lang="en-US" altLang="zh-CN" sz="2800" dirty="0" smtClean="0">
                <a:sym typeface="Symbol" pitchFamily="18" charset="2"/>
              </a:rPr>
              <a:t>F</a:t>
            </a:r>
            <a:r>
              <a:rPr lang="zh-CN" altLang="en-US" sz="2800" dirty="0" smtClean="0">
                <a:sym typeface="Symbol" pitchFamily="18" charset="2"/>
              </a:rPr>
              <a:t>的</a:t>
            </a:r>
            <a:r>
              <a:rPr lang="zh-CN" altLang="en-US" sz="2800" dirty="0" smtClean="0">
                <a:solidFill>
                  <a:srgbClr val="FF0000"/>
                </a:solidFill>
                <a:sym typeface="Symbol" pitchFamily="18" charset="2"/>
              </a:rPr>
              <a:t>最一般合一者</a:t>
            </a:r>
            <a:r>
              <a:rPr lang="en-US" altLang="zh-CN" sz="2800" dirty="0" smtClean="0">
                <a:solidFill>
                  <a:srgbClr val="FF0000"/>
                </a:solidFill>
                <a:sym typeface="Symbol" pitchFamily="18" charset="2"/>
              </a:rPr>
              <a:t>MGU</a:t>
            </a:r>
            <a:r>
              <a:rPr lang="zh-CN" altLang="en-US" sz="2800" dirty="0" smtClean="0">
                <a:sym typeface="Symbol" pitchFamily="18" charset="2"/>
              </a:rPr>
              <a:t>（</a:t>
            </a:r>
            <a:r>
              <a:rPr lang="en-US" altLang="zh-CN" sz="2800" dirty="0" smtClean="0">
                <a:sym typeface="Symbol" pitchFamily="18" charset="2"/>
              </a:rPr>
              <a:t>Most General Unifier</a:t>
            </a:r>
            <a:r>
              <a:rPr lang="zh-CN" altLang="en-US" sz="2800" dirty="0" smtClean="0">
                <a:sym typeface="Symbol" pitchFamily="18" charset="2"/>
              </a:rPr>
              <a:t>）。</a:t>
            </a:r>
          </a:p>
          <a:p>
            <a:pPr eaLnBrk="1" hangingPunct="1">
              <a:defRPr/>
            </a:pPr>
            <a:endParaRPr lang="zh-CN" altLang="en-US" sz="2800" dirty="0" smtClean="0">
              <a:sym typeface="Symbol" pitchFamily="18" charset="2"/>
            </a:endParaRPr>
          </a:p>
          <a:p>
            <a:pPr eaLnBrk="1" hangingPunct="1">
              <a:defRPr/>
            </a:pPr>
            <a:r>
              <a:rPr lang="zh-CN" altLang="en-US" sz="2800" dirty="0" smtClean="0">
                <a:solidFill>
                  <a:srgbClr val="FF0000"/>
                </a:solidFill>
                <a:sym typeface="Symbol" pitchFamily="18" charset="2"/>
              </a:rPr>
              <a:t>可合一公式集的</a:t>
            </a:r>
            <a:r>
              <a:rPr lang="en-US" altLang="zh-CN" sz="2800" dirty="0" smtClean="0">
                <a:solidFill>
                  <a:srgbClr val="FF0000"/>
                </a:solidFill>
                <a:sym typeface="Symbol" pitchFamily="18" charset="2"/>
              </a:rPr>
              <a:t>MGU</a:t>
            </a:r>
            <a:r>
              <a:rPr lang="zh-CN" altLang="en-US" sz="2800" dirty="0" smtClean="0">
                <a:solidFill>
                  <a:srgbClr val="FF0000"/>
                </a:solidFill>
                <a:sym typeface="Symbol" pitchFamily="18" charset="2"/>
              </a:rPr>
              <a:t>是惟一的</a:t>
            </a:r>
            <a:r>
              <a:rPr lang="zh-CN" altLang="en-US" sz="2800" dirty="0" smtClean="0">
                <a:sym typeface="Symbol" pitchFamily="18" charset="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Resolution Principle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731250" cy="55626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altLang="zh-CN" sz="2800" dirty="0" smtClean="0">
                <a:sym typeface="Symbol" pitchFamily="18" charset="2"/>
              </a:rPr>
              <a:t>MGU</a:t>
            </a:r>
            <a:r>
              <a:rPr lang="zh-CN" altLang="en-US" sz="2800" dirty="0" smtClean="0">
                <a:sym typeface="Symbol" pitchFamily="18" charset="2"/>
              </a:rPr>
              <a:t>求取算法（给定谓词公式</a:t>
            </a:r>
            <a:r>
              <a:rPr lang="en-US" altLang="zh-CN" sz="2800" dirty="0" smtClean="0">
                <a:sym typeface="Symbol" pitchFamily="18" charset="2"/>
              </a:rPr>
              <a:t>F</a:t>
            </a:r>
            <a:r>
              <a:rPr lang="en-US" altLang="zh-CN" sz="2800" baseline="-25000" dirty="0" smtClean="0">
                <a:sym typeface="Symbol" pitchFamily="18" charset="2"/>
              </a:rPr>
              <a:t>1</a:t>
            </a:r>
            <a:r>
              <a:rPr lang="zh-CN" altLang="en-US" sz="2800" dirty="0" smtClean="0">
                <a:sym typeface="Symbol" pitchFamily="18" charset="2"/>
              </a:rPr>
              <a:t>和</a:t>
            </a:r>
            <a:r>
              <a:rPr lang="en-US" altLang="zh-CN" sz="2800" dirty="0" smtClean="0">
                <a:sym typeface="Symbol" pitchFamily="18" charset="2"/>
              </a:rPr>
              <a:t>F</a:t>
            </a:r>
            <a:r>
              <a:rPr lang="en-US" altLang="zh-CN" sz="2800" baseline="-25000" dirty="0" smtClean="0">
                <a:sym typeface="Symbol" pitchFamily="18" charset="2"/>
              </a:rPr>
              <a:t>2</a:t>
            </a:r>
            <a:r>
              <a:rPr lang="zh-CN" altLang="en-US" sz="2800" dirty="0" smtClean="0">
                <a:sym typeface="Symbol" pitchFamily="18" charset="2"/>
              </a:rPr>
              <a:t>）</a:t>
            </a:r>
          </a:p>
          <a:p>
            <a:pPr marL="990600" lvl="1" indent="-533400" eaLnBrk="1" hangingPunct="1">
              <a:lnSpc>
                <a:spcPct val="135000"/>
              </a:lnSpc>
              <a:buFontTx/>
              <a:buAutoNum type="circleNumDbPlain"/>
              <a:defRPr/>
            </a:pPr>
            <a:r>
              <a:rPr lang="zh-CN" altLang="en-US" sz="2400" dirty="0" smtClean="0">
                <a:sym typeface="Symbol" pitchFamily="18" charset="2"/>
              </a:rPr>
              <a:t>令</a:t>
            </a:r>
            <a:r>
              <a:rPr lang="en-US" altLang="zh-CN" sz="2400" dirty="0" smtClean="0">
                <a:sym typeface="Symbol" pitchFamily="18" charset="2"/>
              </a:rPr>
              <a:t>W={F</a:t>
            </a:r>
            <a:r>
              <a:rPr lang="en-US" altLang="zh-CN" sz="2400" baseline="-25000" dirty="0" smtClean="0">
                <a:sym typeface="Symbol" pitchFamily="18" charset="2"/>
              </a:rPr>
              <a:t>1</a:t>
            </a:r>
            <a:r>
              <a:rPr lang="en-US" altLang="zh-CN" sz="2400" dirty="0" smtClean="0">
                <a:sym typeface="Symbol" pitchFamily="18" charset="2"/>
              </a:rPr>
              <a:t>,F</a:t>
            </a:r>
            <a:r>
              <a:rPr lang="en-US" altLang="zh-CN" sz="2400" baseline="-25000" dirty="0" smtClean="0">
                <a:sym typeface="Symbol" pitchFamily="18" charset="2"/>
              </a:rPr>
              <a:t>2</a:t>
            </a:r>
            <a:r>
              <a:rPr lang="en-US" altLang="zh-CN" sz="2400" dirty="0" smtClean="0">
                <a:sym typeface="Symbol" pitchFamily="18" charset="2"/>
              </a:rPr>
              <a:t>}</a:t>
            </a:r>
          </a:p>
          <a:p>
            <a:pPr marL="990600" lvl="1" indent="-533400" eaLnBrk="1" hangingPunct="1">
              <a:lnSpc>
                <a:spcPct val="135000"/>
              </a:lnSpc>
              <a:buFontTx/>
              <a:buAutoNum type="circleNumDbPlain"/>
              <a:defRPr/>
            </a:pPr>
            <a:r>
              <a:rPr lang="zh-CN" altLang="en-US" sz="2400" dirty="0" smtClean="0">
                <a:sym typeface="Symbol" pitchFamily="18" charset="2"/>
              </a:rPr>
              <a:t>令</a:t>
            </a:r>
            <a:r>
              <a:rPr lang="en-US" altLang="zh-CN" sz="2400" dirty="0" smtClean="0">
                <a:sym typeface="Symbol" pitchFamily="18" charset="2"/>
              </a:rPr>
              <a:t>k=0, W</a:t>
            </a:r>
            <a:r>
              <a:rPr lang="en-US" altLang="zh-CN" sz="2400" baseline="-25000" dirty="0" smtClean="0">
                <a:sym typeface="Symbol" pitchFamily="18" charset="2"/>
              </a:rPr>
              <a:t>0</a:t>
            </a:r>
            <a:r>
              <a:rPr lang="en-US" altLang="zh-CN" sz="2400" dirty="0" smtClean="0">
                <a:sym typeface="Symbol" pitchFamily="18" charset="2"/>
              </a:rPr>
              <a:t>=W, </a:t>
            </a:r>
            <a:r>
              <a:rPr lang="en-US" altLang="zh-CN" sz="2400" dirty="0" smtClean="0">
                <a:cs typeface="Times New Roman" pitchFamily="18" charset="0"/>
                <a:sym typeface="Symbol" pitchFamily="18" charset="2"/>
              </a:rPr>
              <a:t></a:t>
            </a:r>
            <a:r>
              <a:rPr lang="en-US" altLang="zh-CN" sz="2400" baseline="-25000" dirty="0" smtClean="0">
                <a:cs typeface="Times New Roman" pitchFamily="18" charset="0"/>
                <a:sym typeface="Symbol" pitchFamily="18" charset="2"/>
              </a:rPr>
              <a:t>0</a:t>
            </a:r>
            <a:r>
              <a:rPr lang="en-US" altLang="zh-CN" sz="2400" dirty="0" smtClean="0">
                <a:cs typeface="Times New Roman" pitchFamily="18" charset="0"/>
                <a:sym typeface="Symbol" pitchFamily="18" charset="2"/>
              </a:rPr>
              <a:t>=</a:t>
            </a:r>
          </a:p>
          <a:p>
            <a:pPr marL="990600" lvl="1" indent="-533400" eaLnBrk="1" hangingPunct="1">
              <a:lnSpc>
                <a:spcPct val="135000"/>
              </a:lnSpc>
              <a:buFontTx/>
              <a:buAutoNum type="circleNumDbPlain"/>
              <a:defRPr/>
            </a:pPr>
            <a:r>
              <a:rPr lang="zh-CN" altLang="en-US" sz="2400" dirty="0" smtClean="0">
                <a:cs typeface="Times New Roman" pitchFamily="18" charset="0"/>
                <a:sym typeface="Symbol" pitchFamily="18" charset="2"/>
              </a:rPr>
              <a:t>如果</a:t>
            </a:r>
            <a:r>
              <a:rPr lang="en-US" altLang="zh-CN" sz="2400" dirty="0" err="1" smtClean="0">
                <a:cs typeface="Times New Roman" pitchFamily="18" charset="0"/>
                <a:sym typeface="Symbol" pitchFamily="18" charset="2"/>
              </a:rPr>
              <a:t>W</a:t>
            </a:r>
            <a:r>
              <a:rPr lang="en-US" altLang="zh-CN" sz="2400" baseline="-25000" dirty="0" err="1" smtClean="0">
                <a:cs typeface="Times New Roman" pitchFamily="18" charset="0"/>
                <a:sym typeface="Symbol" pitchFamily="18" charset="2"/>
              </a:rPr>
              <a:t>k</a:t>
            </a:r>
            <a:r>
              <a:rPr lang="zh-CN" altLang="en-US" sz="2400" dirty="0" smtClean="0">
                <a:cs typeface="Times New Roman" pitchFamily="18" charset="0"/>
                <a:sym typeface="Symbol" pitchFamily="18" charset="2"/>
              </a:rPr>
              <a:t>已合一，停止， </a:t>
            </a:r>
            <a:r>
              <a:rPr lang="en-US" altLang="zh-CN" sz="2400" dirty="0" smtClean="0">
                <a:cs typeface="Times New Roman" pitchFamily="18" charset="0"/>
                <a:sym typeface="Symbol" pitchFamily="18" charset="2"/>
              </a:rPr>
              <a:t>MGU=</a:t>
            </a:r>
            <a:r>
              <a:rPr lang="en-US" altLang="zh-CN" sz="2400" baseline="-25000" dirty="0" smtClean="0">
                <a:cs typeface="Times New Roman" pitchFamily="18" charset="0"/>
                <a:sym typeface="Symbol" pitchFamily="18" charset="2"/>
              </a:rPr>
              <a:t>k</a:t>
            </a:r>
            <a:r>
              <a:rPr lang="zh-CN" altLang="en-US" sz="2400" dirty="0" smtClean="0">
                <a:cs typeface="Times New Roman" pitchFamily="18" charset="0"/>
                <a:sym typeface="Symbol" pitchFamily="18" charset="2"/>
              </a:rPr>
              <a:t>；否则，找不一致集</a:t>
            </a:r>
            <a:r>
              <a:rPr lang="en-US" altLang="zh-CN" sz="2400" dirty="0" err="1" smtClean="0">
                <a:cs typeface="Times New Roman" pitchFamily="18" charset="0"/>
                <a:sym typeface="Symbol" pitchFamily="18" charset="2"/>
              </a:rPr>
              <a:t>D</a:t>
            </a:r>
            <a:r>
              <a:rPr lang="en-US" altLang="zh-CN" sz="2400" baseline="-25000" dirty="0" err="1" smtClean="0">
                <a:cs typeface="Times New Roman" pitchFamily="18" charset="0"/>
                <a:sym typeface="Symbol" pitchFamily="18" charset="2"/>
              </a:rPr>
              <a:t>k</a:t>
            </a:r>
            <a:endParaRPr lang="en-US" altLang="zh-CN" sz="2400" baseline="-25000" dirty="0" smtClean="0">
              <a:cs typeface="Times New Roman" pitchFamily="18" charset="0"/>
              <a:sym typeface="Symbol" pitchFamily="18" charset="2"/>
            </a:endParaRPr>
          </a:p>
          <a:p>
            <a:pPr marL="990600" lvl="1" indent="-533400" eaLnBrk="1" hangingPunct="1">
              <a:lnSpc>
                <a:spcPct val="135000"/>
              </a:lnSpc>
              <a:buFontTx/>
              <a:buAutoNum type="circleNumDbPlain"/>
              <a:defRPr/>
            </a:pPr>
            <a:r>
              <a:rPr lang="zh-CN" altLang="en-US" sz="2400" dirty="0" smtClean="0">
                <a:cs typeface="Times New Roman" pitchFamily="18" charset="0"/>
                <a:sym typeface="Symbol" pitchFamily="18" charset="2"/>
              </a:rPr>
              <a:t>若</a:t>
            </a:r>
            <a:r>
              <a:rPr lang="en-US" altLang="zh-CN" sz="2400" dirty="0" err="1" smtClean="0">
                <a:cs typeface="Times New Roman" pitchFamily="18" charset="0"/>
                <a:sym typeface="Symbol" pitchFamily="18" charset="2"/>
              </a:rPr>
              <a:t>D</a:t>
            </a:r>
            <a:r>
              <a:rPr lang="en-US" altLang="zh-CN" sz="2400" baseline="-25000" dirty="0" err="1" smtClean="0">
                <a:cs typeface="Times New Roman" pitchFamily="18" charset="0"/>
                <a:sym typeface="Symbol" pitchFamily="18" charset="2"/>
              </a:rPr>
              <a:t>k</a:t>
            </a:r>
            <a:r>
              <a:rPr lang="zh-CN" altLang="en-US" sz="2400" dirty="0" smtClean="0">
                <a:cs typeface="Times New Roman" pitchFamily="18" charset="0"/>
                <a:sym typeface="Symbol" pitchFamily="18" charset="2"/>
              </a:rPr>
              <a:t>中存在元素</a:t>
            </a:r>
            <a:r>
              <a:rPr lang="en-US" altLang="zh-CN" sz="2400" dirty="0" err="1" smtClean="0"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zh-CN" sz="2400" baseline="-25000" dirty="0" err="1" smtClean="0">
                <a:cs typeface="Times New Roman" pitchFamily="18" charset="0"/>
                <a:sym typeface="Symbol" pitchFamily="18" charset="2"/>
              </a:rPr>
              <a:t>k</a:t>
            </a:r>
            <a:r>
              <a:rPr lang="zh-CN" altLang="en-US" sz="2400" dirty="0" smtClean="0">
                <a:cs typeface="Times New Roman" pitchFamily="18" charset="0"/>
                <a:sym typeface="Symbol" pitchFamily="18" charset="2"/>
              </a:rPr>
              <a:t>和</a:t>
            </a:r>
            <a:r>
              <a:rPr lang="en-US" altLang="zh-CN" sz="2400" dirty="0" err="1" smtClean="0"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zh-CN" sz="2400" baseline="-25000" dirty="0" err="1" smtClean="0">
                <a:cs typeface="Times New Roman" pitchFamily="18" charset="0"/>
                <a:sym typeface="Symbol" pitchFamily="18" charset="2"/>
              </a:rPr>
              <a:t>k</a:t>
            </a:r>
            <a:r>
              <a:rPr lang="zh-CN" altLang="en-US" sz="2400" dirty="0" smtClean="0">
                <a:cs typeface="Times New Roman" pitchFamily="18" charset="0"/>
                <a:sym typeface="Symbol" pitchFamily="18" charset="2"/>
              </a:rPr>
              <a:t>，其中</a:t>
            </a:r>
            <a:r>
              <a:rPr lang="en-US" altLang="zh-CN" sz="2400" dirty="0" err="1" smtClean="0"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zh-CN" sz="2400" baseline="-25000" dirty="0" err="1" smtClean="0">
                <a:cs typeface="Times New Roman" pitchFamily="18" charset="0"/>
                <a:sym typeface="Symbol" pitchFamily="18" charset="2"/>
              </a:rPr>
              <a:t>k</a:t>
            </a:r>
            <a:r>
              <a:rPr lang="zh-CN" altLang="en-US" sz="2400" dirty="0" smtClean="0">
                <a:cs typeface="Times New Roman" pitchFamily="18" charset="0"/>
                <a:sym typeface="Symbol" pitchFamily="18" charset="2"/>
              </a:rPr>
              <a:t>不出现于</a:t>
            </a:r>
            <a:r>
              <a:rPr lang="en-US" altLang="zh-CN" sz="2400" dirty="0" err="1" smtClean="0"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zh-CN" sz="2400" baseline="-25000" dirty="0" err="1" smtClean="0">
                <a:cs typeface="Times New Roman" pitchFamily="18" charset="0"/>
                <a:sym typeface="Symbol" pitchFamily="18" charset="2"/>
              </a:rPr>
              <a:t>k</a:t>
            </a:r>
            <a:r>
              <a:rPr lang="zh-CN" altLang="en-US" sz="2400" dirty="0" smtClean="0">
                <a:cs typeface="Times New Roman" pitchFamily="18" charset="0"/>
                <a:sym typeface="Symbol" pitchFamily="18" charset="2"/>
              </a:rPr>
              <a:t>中，转</a:t>
            </a:r>
            <a:r>
              <a:rPr lang="zh-CN" altLang="en-US" sz="2400" dirty="0" smtClean="0">
                <a:latin typeface="仿宋_GB2312" pitchFamily="49" charset="-122"/>
                <a:cs typeface="Times New Roman" pitchFamily="18" charset="0"/>
                <a:sym typeface="Symbol" pitchFamily="18" charset="2"/>
              </a:rPr>
              <a:t>⑤；否则，不可合一</a:t>
            </a:r>
          </a:p>
          <a:p>
            <a:pPr marL="990600" lvl="1" indent="-533400" eaLnBrk="1" hangingPunct="1">
              <a:lnSpc>
                <a:spcPct val="135000"/>
              </a:lnSpc>
              <a:buFontTx/>
              <a:buAutoNum type="circleNumDbPlain"/>
              <a:defRPr/>
            </a:pPr>
            <a:r>
              <a:rPr lang="zh-CN" altLang="en-US" sz="2400" dirty="0" smtClean="0">
                <a:latin typeface="仿宋_GB2312" pitchFamily="49" charset="-122"/>
                <a:cs typeface="Times New Roman" pitchFamily="18" charset="0"/>
                <a:sym typeface="Symbol" pitchFamily="18" charset="2"/>
              </a:rPr>
              <a:t>令</a:t>
            </a:r>
            <a:r>
              <a:rPr lang="zh-CN" altLang="en-US" sz="2400" dirty="0" smtClean="0">
                <a:cs typeface="Times New Roman" pitchFamily="18" charset="0"/>
                <a:sym typeface="Symbol" pitchFamily="18" charset="2"/>
              </a:rPr>
              <a:t></a:t>
            </a:r>
            <a:r>
              <a:rPr lang="en-US" altLang="zh-CN" sz="2400" baseline="-25000" dirty="0" smtClean="0">
                <a:cs typeface="Times New Roman" pitchFamily="18" charset="0"/>
                <a:sym typeface="Symbol" pitchFamily="18" charset="2"/>
              </a:rPr>
              <a:t>k+1</a:t>
            </a:r>
            <a:r>
              <a:rPr lang="en-US" altLang="zh-CN" sz="2400" dirty="0" smtClean="0">
                <a:latin typeface="仿宋_GB2312" pitchFamily="49" charset="-122"/>
                <a:cs typeface="Times New Roman" pitchFamily="18" charset="0"/>
                <a:sym typeface="Symbol" pitchFamily="18" charset="2"/>
              </a:rPr>
              <a:t> = </a:t>
            </a:r>
            <a:r>
              <a:rPr lang="en-US" altLang="zh-CN" sz="2400" dirty="0" smtClean="0">
                <a:cs typeface="Times New Roman" pitchFamily="18" charset="0"/>
                <a:sym typeface="Symbol" pitchFamily="18" charset="2"/>
              </a:rPr>
              <a:t></a:t>
            </a:r>
            <a:r>
              <a:rPr lang="en-US" altLang="zh-CN" sz="2400" baseline="-25000" dirty="0" smtClean="0">
                <a:cs typeface="Times New Roman" pitchFamily="18" charset="0"/>
                <a:sym typeface="Symbol" pitchFamily="18" charset="2"/>
              </a:rPr>
              <a:t>k </a:t>
            </a:r>
            <a:r>
              <a:rPr lang="en-US" altLang="zh-CN" sz="2400" dirty="0" smtClean="0">
                <a:cs typeface="Times New Roman" pitchFamily="18" charset="0"/>
                <a:sym typeface="Symbol" pitchFamily="18" charset="2"/>
              </a:rPr>
              <a:t>·{</a:t>
            </a:r>
            <a:r>
              <a:rPr lang="en-US" altLang="zh-CN" sz="2400" dirty="0" err="1" smtClean="0"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zh-CN" sz="2400" baseline="-25000" dirty="0" err="1" smtClean="0"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zh-CN" sz="2400" dirty="0" smtClean="0">
                <a:cs typeface="Times New Roman" pitchFamily="18" charset="0"/>
                <a:sym typeface="Symbol" pitchFamily="18" charset="2"/>
              </a:rPr>
              <a:t> /</a:t>
            </a:r>
            <a:r>
              <a:rPr lang="en-US" altLang="zh-CN" sz="2400" dirty="0" err="1" smtClean="0"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zh-CN" sz="2400" baseline="-25000" dirty="0" err="1" smtClean="0"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zh-CN" sz="2400" dirty="0" smtClean="0">
                <a:cs typeface="Times New Roman" pitchFamily="18" charset="0"/>
                <a:sym typeface="Symbol" pitchFamily="18" charset="2"/>
              </a:rPr>
              <a:t>}, W</a:t>
            </a:r>
            <a:r>
              <a:rPr lang="en-US" altLang="zh-CN" sz="2400" baseline="-25000" dirty="0" smtClean="0">
                <a:cs typeface="Times New Roman" pitchFamily="18" charset="0"/>
                <a:sym typeface="Symbol" pitchFamily="18" charset="2"/>
              </a:rPr>
              <a:t>k+1</a:t>
            </a:r>
            <a:r>
              <a:rPr lang="en-US" altLang="zh-CN" sz="2400" dirty="0" smtClean="0">
                <a:cs typeface="Times New Roman" pitchFamily="18" charset="0"/>
                <a:sym typeface="Symbol" pitchFamily="18" charset="2"/>
              </a:rPr>
              <a:t> = </a:t>
            </a:r>
            <a:r>
              <a:rPr lang="en-US" altLang="zh-CN" sz="2400" dirty="0" err="1" smtClean="0">
                <a:cs typeface="Times New Roman" pitchFamily="18" charset="0"/>
                <a:sym typeface="Symbol" pitchFamily="18" charset="2"/>
              </a:rPr>
              <a:t>W</a:t>
            </a:r>
            <a:r>
              <a:rPr lang="en-US" altLang="zh-CN" sz="2400" baseline="-25000" dirty="0" err="1" smtClean="0"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zh-CN" sz="2400" dirty="0" smtClean="0">
                <a:cs typeface="Times New Roman" pitchFamily="18" charset="0"/>
                <a:sym typeface="Symbol" pitchFamily="18" charset="2"/>
              </a:rPr>
              <a:t>{</a:t>
            </a:r>
            <a:r>
              <a:rPr lang="en-US" altLang="zh-CN" sz="2400" dirty="0" err="1" smtClean="0"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zh-CN" sz="2400" baseline="-25000" dirty="0" err="1" smtClean="0"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zh-CN" sz="2400" dirty="0" smtClean="0">
                <a:cs typeface="Times New Roman" pitchFamily="18" charset="0"/>
                <a:sym typeface="Symbol" pitchFamily="18" charset="2"/>
              </a:rPr>
              <a:t> /</a:t>
            </a:r>
            <a:r>
              <a:rPr lang="en-US" altLang="zh-CN" sz="2400" dirty="0" err="1" smtClean="0"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zh-CN" sz="2400" baseline="-25000" dirty="0" err="1" smtClean="0"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zh-CN" sz="2400" dirty="0" smtClean="0">
                <a:cs typeface="Times New Roman" pitchFamily="18" charset="0"/>
                <a:sym typeface="Symbol" pitchFamily="18" charset="2"/>
              </a:rPr>
              <a:t>}=W  </a:t>
            </a:r>
            <a:r>
              <a:rPr lang="en-US" altLang="zh-CN" sz="2400" baseline="-25000" dirty="0" smtClean="0">
                <a:cs typeface="Times New Roman" pitchFamily="18" charset="0"/>
                <a:sym typeface="Symbol" pitchFamily="18" charset="2"/>
              </a:rPr>
              <a:t>k+1</a:t>
            </a:r>
            <a:endParaRPr lang="en-US" altLang="zh-CN" sz="2400" dirty="0" smtClean="0">
              <a:latin typeface="仿宋_GB2312" pitchFamily="49" charset="-122"/>
              <a:cs typeface="Times New Roman" pitchFamily="18" charset="0"/>
              <a:sym typeface="Symbol" pitchFamily="18" charset="2"/>
            </a:endParaRPr>
          </a:p>
          <a:p>
            <a:pPr marL="990600" lvl="1" indent="-533400" eaLnBrk="1" hangingPunct="1">
              <a:lnSpc>
                <a:spcPct val="135000"/>
              </a:lnSpc>
              <a:buFontTx/>
              <a:buAutoNum type="circleNumDbPlain"/>
              <a:defRPr/>
            </a:pPr>
            <a:r>
              <a:rPr lang="en-US" altLang="zh-CN" sz="2400" dirty="0" smtClean="0">
                <a:latin typeface="仿宋_GB2312" pitchFamily="49" charset="-122"/>
                <a:cs typeface="Times New Roman" pitchFamily="18" charset="0"/>
                <a:sym typeface="Symbol" pitchFamily="18" charset="2"/>
              </a:rPr>
              <a:t>k=k+1</a:t>
            </a:r>
            <a:r>
              <a:rPr lang="zh-CN" altLang="en-US" sz="2400" dirty="0" smtClean="0">
                <a:latin typeface="仿宋_GB2312" pitchFamily="49" charset="-122"/>
                <a:cs typeface="Times New Roman" pitchFamily="18" charset="0"/>
                <a:sym typeface="Symbol" pitchFamily="18" charset="2"/>
              </a:rPr>
              <a:t>，转③</a:t>
            </a:r>
          </a:p>
          <a:p>
            <a:pPr marL="990600" lvl="1" indent="-533400" eaLnBrk="1" hangingPunct="1">
              <a:defRPr/>
            </a:pPr>
            <a:endParaRPr lang="en-US" altLang="zh-CN" sz="2400" baseline="-25000" dirty="0" smtClean="0"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Resolution Principle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dirty="0" smtClean="0">
                <a:sym typeface="Symbol" pitchFamily="18" charset="2"/>
              </a:rPr>
              <a:t>在谓词逻辑中，设</a:t>
            </a:r>
            <a:r>
              <a:rPr lang="en-US" altLang="zh-CN" sz="2800" dirty="0" smtClean="0">
                <a:sym typeface="Symbol" pitchFamily="18" charset="2"/>
              </a:rPr>
              <a:t>C</a:t>
            </a:r>
            <a:r>
              <a:rPr lang="en-US" altLang="zh-CN" sz="2800" baseline="-25000" dirty="0" smtClean="0">
                <a:sym typeface="Symbol" pitchFamily="18" charset="2"/>
              </a:rPr>
              <a:t>1</a:t>
            </a:r>
            <a:r>
              <a:rPr lang="zh-CN" altLang="en-US" sz="2800" dirty="0" smtClean="0">
                <a:sym typeface="Symbol" pitchFamily="18" charset="2"/>
              </a:rPr>
              <a:t>，</a:t>
            </a:r>
            <a:r>
              <a:rPr lang="en-US" altLang="zh-CN" sz="2800" dirty="0" smtClean="0">
                <a:sym typeface="Symbol" pitchFamily="18" charset="2"/>
              </a:rPr>
              <a:t>C</a:t>
            </a:r>
            <a:r>
              <a:rPr lang="en-US" altLang="zh-CN" sz="2800" baseline="-25000" dirty="0" smtClean="0">
                <a:sym typeface="Symbol" pitchFamily="18" charset="2"/>
              </a:rPr>
              <a:t>2</a:t>
            </a:r>
            <a:r>
              <a:rPr lang="zh-CN" altLang="en-US" sz="2800" dirty="0" smtClean="0">
                <a:sym typeface="Symbol" pitchFamily="18" charset="2"/>
              </a:rPr>
              <a:t>是两个无公共变量的子句，</a:t>
            </a:r>
            <a:r>
              <a:rPr lang="en-US" altLang="zh-CN" sz="2800" dirty="0" smtClean="0">
                <a:sym typeface="Symbol" pitchFamily="18" charset="2"/>
              </a:rPr>
              <a:t>L</a:t>
            </a:r>
            <a:r>
              <a:rPr lang="en-US" altLang="zh-CN" sz="2800" baseline="-25000" dirty="0" smtClean="0">
                <a:sym typeface="Symbol" pitchFamily="18" charset="2"/>
              </a:rPr>
              <a:t>1</a:t>
            </a:r>
            <a:r>
              <a:rPr lang="zh-CN" altLang="en-US" sz="2800" dirty="0" smtClean="0">
                <a:sym typeface="Symbol" pitchFamily="18" charset="2"/>
              </a:rPr>
              <a:t>，</a:t>
            </a:r>
            <a:r>
              <a:rPr lang="en-US" altLang="zh-CN" sz="2800" dirty="0" smtClean="0">
                <a:sym typeface="Symbol" pitchFamily="18" charset="2"/>
              </a:rPr>
              <a:t>L</a:t>
            </a:r>
            <a:r>
              <a:rPr lang="en-US" altLang="zh-CN" sz="2800" baseline="-25000" dirty="0" smtClean="0">
                <a:sym typeface="Symbol" pitchFamily="18" charset="2"/>
              </a:rPr>
              <a:t>2</a:t>
            </a:r>
            <a:r>
              <a:rPr lang="zh-CN" altLang="en-US" sz="2800" dirty="0" smtClean="0">
                <a:sym typeface="Symbol" pitchFamily="18" charset="2"/>
              </a:rPr>
              <a:t>分别是</a:t>
            </a:r>
            <a:r>
              <a:rPr lang="en-US" altLang="zh-CN" sz="2800" dirty="0" smtClean="0">
                <a:sym typeface="Symbol" pitchFamily="18" charset="2"/>
              </a:rPr>
              <a:t>C</a:t>
            </a:r>
            <a:r>
              <a:rPr lang="en-US" altLang="zh-CN" sz="2800" baseline="-25000" dirty="0" smtClean="0">
                <a:sym typeface="Symbol" pitchFamily="18" charset="2"/>
              </a:rPr>
              <a:t>1</a:t>
            </a:r>
            <a:r>
              <a:rPr lang="zh-CN" altLang="en-US" sz="2800" dirty="0" smtClean="0">
                <a:sym typeface="Symbol" pitchFamily="18" charset="2"/>
              </a:rPr>
              <a:t>，</a:t>
            </a:r>
            <a:r>
              <a:rPr lang="en-US" altLang="zh-CN" sz="2800" dirty="0" smtClean="0">
                <a:sym typeface="Symbol" pitchFamily="18" charset="2"/>
              </a:rPr>
              <a:t>C</a:t>
            </a:r>
            <a:r>
              <a:rPr lang="en-US" altLang="zh-CN" sz="2800" baseline="-25000" dirty="0" smtClean="0">
                <a:sym typeface="Symbol" pitchFamily="18" charset="2"/>
              </a:rPr>
              <a:t>2</a:t>
            </a:r>
            <a:r>
              <a:rPr lang="zh-CN" altLang="en-US" sz="2800" dirty="0" smtClean="0">
                <a:sym typeface="Symbol" pitchFamily="18" charset="2"/>
              </a:rPr>
              <a:t>的文字，如果</a:t>
            </a:r>
            <a:r>
              <a:rPr lang="en-US" altLang="zh-CN" sz="2800" dirty="0" smtClean="0">
                <a:sym typeface="Symbol" pitchFamily="18" charset="2"/>
              </a:rPr>
              <a:t>L</a:t>
            </a:r>
            <a:r>
              <a:rPr lang="en-US" altLang="zh-CN" sz="2800" baseline="-25000" dirty="0" smtClean="0">
                <a:sym typeface="Symbol" pitchFamily="18" charset="2"/>
              </a:rPr>
              <a:t>1</a:t>
            </a:r>
            <a:r>
              <a:rPr lang="zh-CN" altLang="en-US" sz="2800" dirty="0" smtClean="0">
                <a:sym typeface="Symbol" pitchFamily="18" charset="2"/>
              </a:rPr>
              <a:t>和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</a:t>
            </a:r>
            <a:r>
              <a:rPr lang="zh-CN" altLang="en-US" sz="2800" dirty="0" smtClean="0">
                <a:sym typeface="Symbol" pitchFamily="18" charset="2"/>
              </a:rPr>
              <a:t> </a:t>
            </a:r>
            <a:r>
              <a:rPr lang="en-US" altLang="zh-CN" sz="2800" dirty="0" smtClean="0">
                <a:sym typeface="Symbol" pitchFamily="18" charset="2"/>
              </a:rPr>
              <a:t>L</a:t>
            </a:r>
            <a:r>
              <a:rPr lang="en-US" altLang="zh-CN" sz="2800" baseline="-25000" dirty="0" smtClean="0">
                <a:sym typeface="Symbol" pitchFamily="18" charset="2"/>
              </a:rPr>
              <a:t>2</a:t>
            </a:r>
            <a:r>
              <a:rPr lang="zh-CN" altLang="en-US" sz="2800" dirty="0" smtClean="0">
                <a:sym typeface="Symbol" pitchFamily="18" charset="2"/>
              </a:rPr>
              <a:t>有</a:t>
            </a:r>
            <a:r>
              <a:rPr lang="en-US" altLang="zh-CN" sz="2800" dirty="0" smtClean="0">
                <a:sym typeface="Symbol" pitchFamily="18" charset="2"/>
              </a:rPr>
              <a:t>MGU </a:t>
            </a:r>
            <a:r>
              <a:rPr lang="en-US" altLang="zh-CN" sz="2800" i="1" dirty="0" smtClean="0">
                <a:cs typeface="Times New Roman" pitchFamily="18" charset="0"/>
                <a:sym typeface="Symbol" pitchFamily="18" charset="2"/>
              </a:rPr>
              <a:t></a:t>
            </a:r>
            <a:r>
              <a:rPr lang="zh-CN" altLang="en-US" sz="2800" dirty="0" smtClean="0">
                <a:cs typeface="Times New Roman" pitchFamily="18" charset="0"/>
                <a:sym typeface="Symbol" pitchFamily="18" charset="2"/>
              </a:rPr>
              <a:t>，则</a:t>
            </a:r>
            <a:r>
              <a:rPr lang="en-US" altLang="zh-CN" sz="2800" dirty="0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sz="2800" baseline="-25000" dirty="0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12</a:t>
            </a:r>
            <a:r>
              <a:rPr lang="en-US" altLang="zh-CN" sz="2800" dirty="0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=(C</a:t>
            </a:r>
            <a:r>
              <a:rPr lang="en-US" altLang="zh-CN" sz="2800" baseline="-25000" dirty="0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800" i="1" dirty="0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</a:t>
            </a:r>
            <a:r>
              <a:rPr lang="en-US" altLang="zh-CN" sz="2800" dirty="0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-{L</a:t>
            </a:r>
            <a:r>
              <a:rPr lang="en-US" altLang="zh-CN" sz="2800" baseline="-25000" dirty="0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800" dirty="0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800" i="1" dirty="0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</a:t>
            </a:r>
            <a:r>
              <a:rPr lang="en-US" altLang="zh-CN" sz="2800" dirty="0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}) </a:t>
            </a:r>
            <a:r>
              <a:rPr lang="en-US" altLang="zh-CN" sz="2800" dirty="0">
                <a:solidFill>
                  <a:srgbClr val="FF0000"/>
                </a:solidFill>
                <a:effectLst/>
                <a:sym typeface="Symbol"/>
              </a:rPr>
              <a:t></a:t>
            </a:r>
            <a:r>
              <a:rPr lang="en-US" altLang="zh-CN" sz="2800" dirty="0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(C</a:t>
            </a:r>
            <a:r>
              <a:rPr lang="en-US" altLang="zh-CN" sz="2800" baseline="-25000" dirty="0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800" i="1" dirty="0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</a:t>
            </a:r>
            <a:r>
              <a:rPr lang="en-US" altLang="zh-CN" sz="2800" dirty="0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-{L</a:t>
            </a:r>
            <a:r>
              <a:rPr lang="en-US" altLang="zh-CN" sz="2800" baseline="-25000" dirty="0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800" dirty="0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800" i="1" dirty="0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</a:t>
            </a:r>
            <a:r>
              <a:rPr lang="en-US" altLang="zh-CN" sz="2800" dirty="0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}) </a:t>
            </a:r>
            <a:r>
              <a:rPr lang="zh-CN" altLang="en-US" sz="2800" dirty="0" smtClean="0">
                <a:cs typeface="Times New Roman" pitchFamily="18" charset="0"/>
                <a:sym typeface="Symbol" pitchFamily="18" charset="2"/>
              </a:rPr>
              <a:t>称作</a:t>
            </a:r>
            <a:r>
              <a:rPr lang="en-US" altLang="zh-CN" sz="2800" dirty="0" smtClean="0"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sz="2800" baseline="-25000" dirty="0" smtClean="0">
                <a:cs typeface="Times New Roman" pitchFamily="18" charset="0"/>
                <a:sym typeface="Symbol" pitchFamily="18" charset="2"/>
              </a:rPr>
              <a:t>12</a:t>
            </a:r>
            <a:r>
              <a:rPr lang="zh-CN" altLang="en-US" sz="2800" dirty="0" smtClean="0">
                <a:cs typeface="Times New Roman" pitchFamily="18" charset="0"/>
                <a:sym typeface="Symbol" pitchFamily="18" charset="2"/>
              </a:rPr>
              <a:t>是子句</a:t>
            </a:r>
            <a:r>
              <a:rPr lang="en-US" altLang="zh-CN" sz="2800" dirty="0" smtClean="0">
                <a:sym typeface="Symbol" pitchFamily="18" charset="2"/>
              </a:rPr>
              <a:t>C</a:t>
            </a:r>
            <a:r>
              <a:rPr lang="en-US" altLang="zh-CN" sz="2800" baseline="-25000" dirty="0" smtClean="0">
                <a:sym typeface="Symbol" pitchFamily="18" charset="2"/>
              </a:rPr>
              <a:t>1</a:t>
            </a:r>
            <a:r>
              <a:rPr lang="zh-CN" altLang="en-US" sz="2800" dirty="0" smtClean="0">
                <a:sym typeface="Symbol" pitchFamily="18" charset="2"/>
              </a:rPr>
              <a:t>，</a:t>
            </a:r>
            <a:r>
              <a:rPr lang="en-US" altLang="zh-CN" sz="2800" dirty="0" smtClean="0">
                <a:sym typeface="Symbol" pitchFamily="18" charset="2"/>
              </a:rPr>
              <a:t>C</a:t>
            </a:r>
            <a:r>
              <a:rPr lang="en-US" altLang="zh-CN" sz="2800" baseline="-25000" dirty="0" smtClean="0">
                <a:sym typeface="Symbol" pitchFamily="18" charset="2"/>
              </a:rPr>
              <a:t>2</a:t>
            </a:r>
            <a:r>
              <a:rPr lang="zh-CN" altLang="en-US" sz="2800" dirty="0" smtClean="0">
                <a:cs typeface="Times New Roman" pitchFamily="18" charset="0"/>
                <a:sym typeface="Symbol" pitchFamily="18" charset="2"/>
              </a:rPr>
              <a:t>的一个</a:t>
            </a:r>
            <a:r>
              <a:rPr lang="zh-CN" altLang="en-US" sz="2800" dirty="0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二元归结式</a:t>
            </a:r>
            <a:r>
              <a:rPr lang="zh-CN" altLang="en-US" sz="2800" dirty="0" smtClean="0">
                <a:cs typeface="Times New Roman" pitchFamily="18" charset="0"/>
                <a:sym typeface="Symbol" pitchFamily="18" charset="2"/>
              </a:rPr>
              <a:t>，而</a:t>
            </a:r>
            <a:r>
              <a:rPr lang="en-US" altLang="zh-CN" sz="2800" dirty="0" smtClean="0">
                <a:sym typeface="Symbol" pitchFamily="18" charset="2"/>
              </a:rPr>
              <a:t>L</a:t>
            </a:r>
            <a:r>
              <a:rPr lang="en-US" altLang="zh-CN" sz="2800" baseline="-25000" dirty="0" smtClean="0">
                <a:sym typeface="Symbol" pitchFamily="18" charset="2"/>
              </a:rPr>
              <a:t>1</a:t>
            </a:r>
            <a:r>
              <a:rPr lang="zh-CN" altLang="en-US" sz="2800" dirty="0" smtClean="0">
                <a:sym typeface="Symbol" pitchFamily="18" charset="2"/>
              </a:rPr>
              <a:t>和</a:t>
            </a:r>
            <a:r>
              <a:rPr lang="en-US" altLang="zh-CN" sz="2800" dirty="0" smtClean="0">
                <a:sym typeface="Symbol" pitchFamily="18" charset="2"/>
              </a:rPr>
              <a:t>L</a:t>
            </a:r>
            <a:r>
              <a:rPr lang="en-US" altLang="zh-CN" sz="2800" baseline="-25000" dirty="0" smtClean="0">
                <a:sym typeface="Symbol" pitchFamily="18" charset="2"/>
              </a:rPr>
              <a:t>2</a:t>
            </a:r>
            <a:r>
              <a:rPr lang="zh-CN" altLang="en-US" sz="2800" dirty="0" smtClean="0">
                <a:cs typeface="Times New Roman" pitchFamily="18" charset="0"/>
                <a:sym typeface="Symbol" pitchFamily="18" charset="2"/>
              </a:rPr>
              <a:t>为被归结的文字。</a:t>
            </a:r>
            <a:endParaRPr lang="en-US" altLang="zh-CN" sz="2800" dirty="0" smtClean="0">
              <a:cs typeface="Times New Roman" pitchFamily="18" charset="0"/>
              <a:sym typeface="Symbol" pitchFamily="18" charset="2"/>
            </a:endParaRPr>
          </a:p>
          <a:p>
            <a:pPr eaLnBrk="1" hangingPunct="1">
              <a:defRPr/>
            </a:pPr>
            <a:endParaRPr lang="en-US" altLang="zh-CN" sz="2800" dirty="0" smtClean="0">
              <a:cs typeface="Times New Roman" pitchFamily="18" charset="0"/>
              <a:sym typeface="Symbol" pitchFamily="18" charset="2"/>
            </a:endParaRPr>
          </a:p>
          <a:p>
            <a:pPr eaLnBrk="1" hangingPunct="1">
              <a:defRPr/>
            </a:pPr>
            <a:r>
              <a:rPr lang="zh-CN" altLang="en-US" sz="2800" dirty="0" smtClean="0">
                <a:cs typeface="Times New Roman" pitchFamily="18" charset="0"/>
                <a:sym typeface="Symbol" pitchFamily="18" charset="2"/>
              </a:rPr>
              <a:t>例题：</a:t>
            </a:r>
            <a:r>
              <a:rPr lang="zh-CN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</a:t>
            </a:r>
            <a:r>
              <a:rPr lang="en-US" altLang="zh-CN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zh-CN" sz="2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altLang="zh-CN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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</a:t>
            </a:r>
            <a:r>
              <a:rPr lang="en-US" altLang="zh-CN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</a:t>
            </a:r>
            <a:r>
              <a:rPr lang="en-US" altLang="zh-CN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zh-CN" sz="2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</a:t>
            </a:r>
            <a:r>
              <a:rPr lang="en-US" altLang="zh-CN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</a:t>
            </a:r>
            <a:r>
              <a:rPr lang="en-US" altLang="zh-CN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，求其二元归结式</a:t>
            </a:r>
            <a:r>
              <a:rPr lang="en-US" altLang="zh-CN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zh-CN" sz="2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r>
              <a:rPr lang="zh-CN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itchFamily="18" charset="2"/>
            </a:endParaRPr>
          </a:p>
          <a:p>
            <a:pPr eaLnBrk="1" hangingPunct="1">
              <a:defRPr/>
            </a:pPr>
            <a:endParaRPr lang="en-US" altLang="zh-CN" sz="2800" dirty="0" smtClean="0">
              <a:sym typeface="Symbol" pitchFamily="18" charset="2"/>
            </a:endParaRPr>
          </a:p>
        </p:txBody>
      </p:sp>
      <p:sp>
        <p:nvSpPr>
          <p:cNvPr id="33796" name="Rectangle 6"/>
          <p:cNvSpPr>
            <a:spLocks noChangeArrowheads="1"/>
          </p:cNvSpPr>
          <p:nvPr/>
        </p:nvSpPr>
        <p:spPr bwMode="auto">
          <a:xfrm>
            <a:off x="7308850" y="5665788"/>
            <a:ext cx="936625" cy="57626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797" name="Rectangle 7"/>
          <p:cNvSpPr>
            <a:spLocks noChangeArrowheads="1"/>
          </p:cNvSpPr>
          <p:nvPr/>
        </p:nvSpPr>
        <p:spPr bwMode="auto">
          <a:xfrm>
            <a:off x="6372225" y="5665788"/>
            <a:ext cx="936625" cy="576262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798" name="Rectangle 8"/>
          <p:cNvSpPr>
            <a:spLocks noChangeArrowheads="1"/>
          </p:cNvSpPr>
          <p:nvPr/>
        </p:nvSpPr>
        <p:spPr bwMode="auto">
          <a:xfrm>
            <a:off x="6372225" y="5089525"/>
            <a:ext cx="936625" cy="576263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799" name="Rectangle 9"/>
          <p:cNvSpPr>
            <a:spLocks noChangeArrowheads="1"/>
          </p:cNvSpPr>
          <p:nvPr/>
        </p:nvSpPr>
        <p:spPr bwMode="auto">
          <a:xfrm>
            <a:off x="5435600" y="5089525"/>
            <a:ext cx="936625" cy="576263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Resolution Principle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defRPr/>
            </a:pPr>
            <a:r>
              <a:rPr lang="zh-CN" altLang="en-US" smtClean="0">
                <a:sym typeface="Symbol" pitchFamily="18" charset="2"/>
              </a:rPr>
              <a:t>常用归结推理规则</a:t>
            </a:r>
          </a:p>
        </p:txBody>
      </p:sp>
      <p:grpSp>
        <p:nvGrpSpPr>
          <p:cNvPr id="34820" name="Group 8"/>
          <p:cNvGrpSpPr>
            <a:grpSpLocks/>
          </p:cNvGrpSpPr>
          <p:nvPr/>
        </p:nvGrpSpPr>
        <p:grpSpPr bwMode="auto">
          <a:xfrm>
            <a:off x="685800" y="1676400"/>
            <a:ext cx="1828800" cy="2224088"/>
            <a:chOff x="288" y="2832"/>
            <a:chExt cx="1152" cy="1401"/>
          </a:xfrm>
        </p:grpSpPr>
        <p:sp>
          <p:nvSpPr>
            <p:cNvPr id="306180" name="Text Box 4"/>
            <p:cNvSpPr txBox="1">
              <a:spLocks noChangeArrowheads="1"/>
            </p:cNvSpPr>
            <p:nvPr/>
          </p:nvSpPr>
          <p:spPr bwMode="auto">
            <a:xfrm>
              <a:off x="384" y="2832"/>
              <a:ext cx="10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P    </a:t>
              </a:r>
              <a:r>
                <a:rPr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sym typeface="Symbol" pitchFamily="18" charset="2"/>
                </a:rPr>
                <a:t>P</a:t>
              </a:r>
            </a:p>
          </p:txBody>
        </p:sp>
        <p:sp>
          <p:nvSpPr>
            <p:cNvPr id="34843" name="Line 5"/>
            <p:cNvSpPr>
              <a:spLocks noChangeShapeType="1"/>
            </p:cNvSpPr>
            <p:nvPr/>
          </p:nvSpPr>
          <p:spPr bwMode="auto">
            <a:xfrm>
              <a:off x="480" y="3168"/>
              <a:ext cx="288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4" name="Line 6"/>
            <p:cNvSpPr>
              <a:spLocks noChangeShapeType="1"/>
            </p:cNvSpPr>
            <p:nvPr/>
          </p:nvSpPr>
          <p:spPr bwMode="auto">
            <a:xfrm flipH="1">
              <a:off x="768" y="3168"/>
              <a:ext cx="336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183" name="Text Box 7"/>
            <p:cNvSpPr txBox="1">
              <a:spLocks noChangeArrowheads="1"/>
            </p:cNvSpPr>
            <p:nvPr/>
          </p:nvSpPr>
          <p:spPr bwMode="auto">
            <a:xfrm>
              <a:off x="288" y="3600"/>
              <a:ext cx="1056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NIL</a:t>
              </a: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空子句</a:t>
              </a:r>
              <a:endPara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Symbol" pitchFamily="18" charset="2"/>
              </a:endParaRPr>
            </a:p>
          </p:txBody>
        </p:sp>
      </p:grpSp>
      <p:grpSp>
        <p:nvGrpSpPr>
          <p:cNvPr id="34821" name="Group 9"/>
          <p:cNvGrpSpPr>
            <a:grpSpLocks/>
          </p:cNvGrpSpPr>
          <p:nvPr/>
        </p:nvGrpSpPr>
        <p:grpSpPr bwMode="auto">
          <a:xfrm>
            <a:off x="2819400" y="1676400"/>
            <a:ext cx="1828800" cy="2224088"/>
            <a:chOff x="288" y="2832"/>
            <a:chExt cx="1152" cy="1401"/>
          </a:xfrm>
        </p:grpSpPr>
        <p:sp>
          <p:nvSpPr>
            <p:cNvPr id="306186" name="Text Box 10"/>
            <p:cNvSpPr txBox="1">
              <a:spLocks noChangeArrowheads="1"/>
            </p:cNvSpPr>
            <p:nvPr/>
          </p:nvSpPr>
          <p:spPr bwMode="auto">
            <a:xfrm>
              <a:off x="384" y="2832"/>
              <a:ext cx="10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P  </a:t>
              </a:r>
              <a:r>
                <a:rPr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sym typeface="Symbol" pitchFamily="18" charset="2"/>
                </a:rPr>
                <a:t>PQ</a:t>
              </a:r>
            </a:p>
          </p:txBody>
        </p:sp>
        <p:sp>
          <p:nvSpPr>
            <p:cNvPr id="34839" name="Line 11"/>
            <p:cNvSpPr>
              <a:spLocks noChangeShapeType="1"/>
            </p:cNvSpPr>
            <p:nvPr/>
          </p:nvSpPr>
          <p:spPr bwMode="auto">
            <a:xfrm>
              <a:off x="480" y="3168"/>
              <a:ext cx="288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0" name="Line 12"/>
            <p:cNvSpPr>
              <a:spLocks noChangeShapeType="1"/>
            </p:cNvSpPr>
            <p:nvPr/>
          </p:nvSpPr>
          <p:spPr bwMode="auto">
            <a:xfrm flipH="1">
              <a:off x="768" y="3168"/>
              <a:ext cx="336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189" name="Text Box 13"/>
            <p:cNvSpPr txBox="1">
              <a:spLocks noChangeArrowheads="1"/>
            </p:cNvSpPr>
            <p:nvPr/>
          </p:nvSpPr>
          <p:spPr bwMode="auto">
            <a:xfrm>
              <a:off x="288" y="3600"/>
              <a:ext cx="1056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Q</a:t>
              </a: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假言推理</a:t>
              </a:r>
            </a:p>
          </p:txBody>
        </p:sp>
      </p:grpSp>
      <p:grpSp>
        <p:nvGrpSpPr>
          <p:cNvPr id="34822" name="Group 14"/>
          <p:cNvGrpSpPr>
            <a:grpSpLocks/>
          </p:cNvGrpSpPr>
          <p:nvPr/>
        </p:nvGrpSpPr>
        <p:grpSpPr bwMode="auto">
          <a:xfrm>
            <a:off x="5105400" y="1676400"/>
            <a:ext cx="2286000" cy="2224088"/>
            <a:chOff x="288" y="2832"/>
            <a:chExt cx="1152" cy="1401"/>
          </a:xfrm>
        </p:grpSpPr>
        <p:sp>
          <p:nvSpPr>
            <p:cNvPr id="306191" name="Text Box 15"/>
            <p:cNvSpPr txBox="1">
              <a:spLocks noChangeArrowheads="1"/>
            </p:cNvSpPr>
            <p:nvPr/>
          </p:nvSpPr>
          <p:spPr bwMode="auto">
            <a:xfrm>
              <a:off x="384" y="2832"/>
              <a:ext cx="10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P</a:t>
              </a:r>
              <a:r>
                <a:rPr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sym typeface="Symbol" pitchFamily="18" charset="2"/>
                </a:rPr>
                <a:t>Q  PQ</a:t>
              </a:r>
            </a:p>
          </p:txBody>
        </p:sp>
        <p:sp>
          <p:nvSpPr>
            <p:cNvPr id="34835" name="Line 16"/>
            <p:cNvSpPr>
              <a:spLocks noChangeShapeType="1"/>
            </p:cNvSpPr>
            <p:nvPr/>
          </p:nvSpPr>
          <p:spPr bwMode="auto">
            <a:xfrm>
              <a:off x="480" y="3168"/>
              <a:ext cx="288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6" name="Line 17"/>
            <p:cNvSpPr>
              <a:spLocks noChangeShapeType="1"/>
            </p:cNvSpPr>
            <p:nvPr/>
          </p:nvSpPr>
          <p:spPr bwMode="auto">
            <a:xfrm flipH="1">
              <a:off x="768" y="3168"/>
              <a:ext cx="336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194" name="Text Box 18"/>
            <p:cNvSpPr txBox="1">
              <a:spLocks noChangeArrowheads="1"/>
            </p:cNvSpPr>
            <p:nvPr/>
          </p:nvSpPr>
          <p:spPr bwMode="auto">
            <a:xfrm>
              <a:off x="288" y="3600"/>
              <a:ext cx="1056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Q</a:t>
              </a: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合并</a:t>
              </a:r>
              <a:endPara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Symbol" pitchFamily="18" charset="2"/>
              </a:endParaRPr>
            </a:p>
          </p:txBody>
        </p:sp>
      </p:grpSp>
      <p:sp>
        <p:nvSpPr>
          <p:cNvPr id="306196" name="Text Box 20"/>
          <p:cNvSpPr txBox="1">
            <a:spLocks noChangeArrowheads="1"/>
          </p:cNvSpPr>
          <p:nvPr/>
        </p:nvSpPr>
        <p:spPr bwMode="auto">
          <a:xfrm>
            <a:off x="1485900" y="4038600"/>
            <a:ext cx="209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P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Symbol" pitchFamily="18" charset="2"/>
              </a:rPr>
              <a:t>Q  PQ</a:t>
            </a:r>
          </a:p>
        </p:txBody>
      </p:sp>
      <p:sp>
        <p:nvSpPr>
          <p:cNvPr id="34824" name="Line 21"/>
          <p:cNvSpPr>
            <a:spLocks noChangeShapeType="1"/>
          </p:cNvSpPr>
          <p:nvPr/>
        </p:nvSpPr>
        <p:spPr bwMode="auto">
          <a:xfrm>
            <a:off x="1676400" y="4572000"/>
            <a:ext cx="76200" cy="7620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5" name="Line 22"/>
          <p:cNvSpPr>
            <a:spLocks noChangeShapeType="1"/>
          </p:cNvSpPr>
          <p:nvPr/>
        </p:nvSpPr>
        <p:spPr bwMode="auto">
          <a:xfrm flipH="1">
            <a:off x="1752600" y="4572000"/>
            <a:ext cx="1162050" cy="7620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6199" name="Text Box 23"/>
          <p:cNvSpPr txBox="1">
            <a:spLocks noChangeArrowheads="1"/>
          </p:cNvSpPr>
          <p:nvPr/>
        </p:nvSpPr>
        <p:spPr bwMode="auto">
          <a:xfrm>
            <a:off x="1295400" y="5257800"/>
            <a:ext cx="20955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P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Symbol" pitchFamily="18" charset="2"/>
              </a:rPr>
              <a:t>P 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Q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Symbol" pitchFamily="18" charset="2"/>
              </a:rPr>
              <a:t>Q</a:t>
            </a:r>
            <a:endParaRPr lang="en-US" altLang="zh-CN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重言式</a:t>
            </a:r>
          </a:p>
        </p:txBody>
      </p:sp>
      <p:grpSp>
        <p:nvGrpSpPr>
          <p:cNvPr id="34827" name="Group 24"/>
          <p:cNvGrpSpPr>
            <a:grpSpLocks/>
          </p:cNvGrpSpPr>
          <p:nvPr/>
        </p:nvGrpSpPr>
        <p:grpSpPr bwMode="auto">
          <a:xfrm>
            <a:off x="5181600" y="4038600"/>
            <a:ext cx="2286000" cy="2224088"/>
            <a:chOff x="288" y="2832"/>
            <a:chExt cx="1152" cy="1401"/>
          </a:xfrm>
        </p:grpSpPr>
        <p:sp>
          <p:nvSpPr>
            <p:cNvPr id="306201" name="Text Box 25"/>
            <p:cNvSpPr txBox="1">
              <a:spLocks noChangeArrowheads="1"/>
            </p:cNvSpPr>
            <p:nvPr/>
          </p:nvSpPr>
          <p:spPr bwMode="auto">
            <a:xfrm>
              <a:off x="384" y="2832"/>
              <a:ext cx="10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sym typeface="Symbol" pitchFamily="18" charset="2"/>
                </a:rPr>
                <a:t></a:t>
              </a:r>
              <a:r>
                <a:rPr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P</a:t>
              </a:r>
              <a:r>
                <a:rPr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sym typeface="Symbol" pitchFamily="18" charset="2"/>
                </a:rPr>
                <a:t>Q  QR</a:t>
              </a:r>
            </a:p>
          </p:txBody>
        </p:sp>
        <p:sp>
          <p:nvSpPr>
            <p:cNvPr id="34831" name="Line 26"/>
            <p:cNvSpPr>
              <a:spLocks noChangeShapeType="1"/>
            </p:cNvSpPr>
            <p:nvPr/>
          </p:nvSpPr>
          <p:spPr bwMode="auto">
            <a:xfrm>
              <a:off x="480" y="3168"/>
              <a:ext cx="288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2" name="Line 27"/>
            <p:cNvSpPr>
              <a:spLocks noChangeShapeType="1"/>
            </p:cNvSpPr>
            <p:nvPr/>
          </p:nvSpPr>
          <p:spPr bwMode="auto">
            <a:xfrm flipH="1">
              <a:off x="768" y="3168"/>
              <a:ext cx="336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204" name="Text Box 28"/>
            <p:cNvSpPr txBox="1">
              <a:spLocks noChangeArrowheads="1"/>
            </p:cNvSpPr>
            <p:nvPr/>
          </p:nvSpPr>
          <p:spPr bwMode="auto">
            <a:xfrm>
              <a:off x="288" y="3600"/>
              <a:ext cx="1056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sym typeface="Symbol" pitchFamily="18" charset="2"/>
                </a:rPr>
                <a:t>PR</a:t>
              </a:r>
              <a:endPara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endParaRP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sym typeface="Symbol" pitchFamily="18" charset="2"/>
                </a:rPr>
                <a:t>链式</a:t>
              </a:r>
            </a:p>
          </p:txBody>
        </p:sp>
      </p:grpSp>
      <p:sp>
        <p:nvSpPr>
          <p:cNvPr id="34828" name="Line 29"/>
          <p:cNvSpPr>
            <a:spLocks noChangeShapeType="1"/>
          </p:cNvSpPr>
          <p:nvPr/>
        </p:nvSpPr>
        <p:spPr bwMode="auto">
          <a:xfrm>
            <a:off x="1676400" y="4572000"/>
            <a:ext cx="1219200" cy="7620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9" name="Line 30"/>
          <p:cNvSpPr>
            <a:spLocks noChangeShapeType="1"/>
          </p:cNvSpPr>
          <p:nvPr/>
        </p:nvSpPr>
        <p:spPr bwMode="auto">
          <a:xfrm>
            <a:off x="2819400" y="4572000"/>
            <a:ext cx="76200" cy="7620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Resolution Refutation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defRPr/>
            </a:pPr>
            <a:r>
              <a:rPr lang="zh-CN" altLang="en-US" dirty="0" smtClean="0">
                <a:sym typeface="Symbol" pitchFamily="18" charset="2"/>
              </a:rPr>
              <a:t>证明</a:t>
            </a:r>
            <a:r>
              <a:rPr lang="en-US" altLang="zh-CN" dirty="0" smtClean="0">
                <a:sym typeface="Symbol" pitchFamily="18" charset="2"/>
              </a:rPr>
              <a:t>F</a:t>
            </a:r>
            <a:r>
              <a:rPr lang="en-US" altLang="zh-CN" dirty="0" smtClean="0">
                <a:cs typeface="Times New Roman" pitchFamily="18" charset="0"/>
                <a:sym typeface="Symbol" pitchFamily="18" charset="2"/>
              </a:rPr>
              <a:t>╞</a:t>
            </a:r>
            <a:r>
              <a:rPr lang="en-US" altLang="zh-CN" dirty="0" smtClean="0">
                <a:sym typeface="Symbol" pitchFamily="18" charset="2"/>
              </a:rPr>
              <a:t>Q</a:t>
            </a:r>
          </a:p>
          <a:p>
            <a:pPr marL="609600" indent="-609600" eaLnBrk="1" hangingPunct="1">
              <a:defRPr/>
            </a:pPr>
            <a:r>
              <a:rPr lang="zh-CN" altLang="en-US" dirty="0" smtClean="0">
                <a:sym typeface="Symbol" pitchFamily="18" charset="2"/>
              </a:rPr>
              <a:t>归结反演</a:t>
            </a:r>
            <a:r>
              <a:rPr lang="zh-CN" altLang="en-US" dirty="0" smtClean="0">
                <a:solidFill>
                  <a:srgbClr val="FF0000"/>
                </a:solidFill>
                <a:sym typeface="Symbol" pitchFamily="18" charset="2"/>
              </a:rPr>
              <a:t>证明</a:t>
            </a:r>
            <a:r>
              <a:rPr lang="zh-CN" altLang="en-US" dirty="0" smtClean="0">
                <a:sym typeface="Symbol" pitchFamily="18" charset="2"/>
              </a:rPr>
              <a:t>过程</a:t>
            </a:r>
          </a:p>
          <a:p>
            <a:pPr marL="609600" indent="-609600" eaLnBrk="1" hangingPunct="1"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kumimoji="0" lang="zh-CN" altLang="en-US" sz="2600" dirty="0" smtClean="0"/>
              <a:t>（</a:t>
            </a:r>
            <a:r>
              <a:rPr kumimoji="0" lang="en-US" altLang="zh-CN" sz="2600" dirty="0" smtClean="0"/>
              <a:t>1</a:t>
            </a:r>
            <a:r>
              <a:rPr kumimoji="0" lang="zh-CN" altLang="en-US" sz="2600" dirty="0" smtClean="0"/>
              <a:t>）把</a:t>
            </a:r>
            <a:r>
              <a:rPr lang="zh-CN" altLang="en-US" sz="2400" dirty="0" smtClean="0">
                <a:ea typeface="宋体" pitchFamily="2" charset="-122"/>
                <a:sym typeface="Symbol" pitchFamily="18" charset="2"/>
              </a:rPr>
              <a:t></a:t>
            </a:r>
            <a:r>
              <a:rPr kumimoji="0" lang="en-US" altLang="zh-CN" sz="2600" dirty="0" smtClean="0"/>
              <a:t>Q </a:t>
            </a:r>
            <a:r>
              <a:rPr kumimoji="0" lang="zh-CN" altLang="en-US" sz="2600" dirty="0" smtClean="0"/>
              <a:t>并入到公式集 </a:t>
            </a:r>
            <a:r>
              <a:rPr kumimoji="0" lang="en-US" altLang="zh-CN" sz="2600" dirty="0" smtClean="0"/>
              <a:t>F </a:t>
            </a:r>
            <a:r>
              <a:rPr kumimoji="0" lang="zh-CN" altLang="en-US" sz="2600" dirty="0" smtClean="0"/>
              <a:t>中，得到 </a:t>
            </a:r>
            <a:r>
              <a:rPr kumimoji="0" lang="en-US" altLang="zh-CN" sz="2600" dirty="0" smtClean="0"/>
              <a:t>{F ,</a:t>
            </a: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</a:t>
            </a:r>
            <a:r>
              <a:rPr kumimoji="0" lang="en-US" altLang="zh-CN" sz="2600" dirty="0" smtClean="0"/>
              <a:t>Q }</a:t>
            </a:r>
            <a:r>
              <a:rPr kumimoji="0" lang="zh-CN" altLang="en-US" sz="2600" dirty="0" smtClean="0"/>
              <a:t>；</a:t>
            </a:r>
          </a:p>
          <a:p>
            <a:pPr marL="609600" indent="-609600" eaLnBrk="1" hangingPunct="1"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kumimoji="0" lang="zh-CN" altLang="en-US" sz="2600" dirty="0" smtClean="0"/>
              <a:t>（</a:t>
            </a:r>
            <a:r>
              <a:rPr kumimoji="0" lang="en-US" altLang="zh-CN" sz="2600" dirty="0" smtClean="0"/>
              <a:t>2</a:t>
            </a:r>
            <a:r>
              <a:rPr kumimoji="0" lang="zh-CN" altLang="en-US" sz="2600" dirty="0" smtClean="0"/>
              <a:t>）把公式集</a:t>
            </a:r>
            <a:r>
              <a:rPr kumimoji="0" lang="en-US" altLang="zh-CN" sz="2600" dirty="0" smtClean="0"/>
              <a:t>{F,</a:t>
            </a: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</a:t>
            </a:r>
            <a:r>
              <a:rPr kumimoji="0" lang="en-US" altLang="zh-CN" sz="2600" dirty="0" smtClean="0"/>
              <a:t>Q }</a:t>
            </a:r>
            <a:r>
              <a:rPr kumimoji="0" lang="zh-CN" altLang="en-US" sz="2600" dirty="0" smtClean="0"/>
              <a:t>化为子句集 </a:t>
            </a:r>
            <a:r>
              <a:rPr kumimoji="0" lang="en-US" altLang="zh-CN" sz="2600" dirty="0" smtClean="0"/>
              <a:t>S </a:t>
            </a:r>
            <a:r>
              <a:rPr kumimoji="0" lang="zh-CN" altLang="en-US" sz="2600" dirty="0" smtClean="0"/>
              <a:t>；</a:t>
            </a:r>
          </a:p>
          <a:p>
            <a:pPr marL="609600" indent="-609600" eaLnBrk="1" hangingPunct="1"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kumimoji="0" lang="zh-CN" altLang="en-US" sz="2600" dirty="0" smtClean="0"/>
              <a:t>（</a:t>
            </a:r>
            <a:r>
              <a:rPr kumimoji="0" lang="en-US" altLang="zh-CN" sz="2600" dirty="0" smtClean="0"/>
              <a:t>3</a:t>
            </a:r>
            <a:r>
              <a:rPr kumimoji="0" lang="zh-CN" altLang="en-US" sz="2600" dirty="0" smtClean="0"/>
              <a:t>）应用归结原理对子句集 </a:t>
            </a:r>
            <a:r>
              <a:rPr kumimoji="0" lang="en-US" altLang="zh-CN" sz="2600" dirty="0" smtClean="0"/>
              <a:t>S </a:t>
            </a:r>
            <a:r>
              <a:rPr kumimoji="0" lang="zh-CN" altLang="en-US" sz="2600" dirty="0" smtClean="0"/>
              <a:t>中的子句进行归结，并把每次归结得到的归结式都并入到 </a:t>
            </a:r>
            <a:r>
              <a:rPr kumimoji="0" lang="en-US" altLang="zh-CN" sz="2600" dirty="0" smtClean="0"/>
              <a:t>S </a:t>
            </a:r>
            <a:r>
              <a:rPr kumimoji="0" lang="zh-CN" altLang="en-US" sz="2600" dirty="0" smtClean="0"/>
              <a:t>中。如此反复执行，若出现了空子句，则停止归结，此时就证明了 </a:t>
            </a:r>
            <a:r>
              <a:rPr kumimoji="0" lang="en-US" altLang="zh-CN" sz="2600" dirty="0" smtClean="0"/>
              <a:t>Q </a:t>
            </a:r>
            <a:r>
              <a:rPr kumimoji="0" lang="zh-CN" altLang="en-US" sz="2600" dirty="0" smtClean="0"/>
              <a:t>为真。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Resolution Refutation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defRPr/>
            </a:pPr>
            <a:r>
              <a:rPr lang="zh-CN" altLang="en-US" dirty="0" smtClean="0">
                <a:sym typeface="Symbol" pitchFamily="18" charset="2"/>
              </a:rPr>
              <a:t>例题</a:t>
            </a:r>
            <a:endParaRPr lang="en-US" altLang="zh-CN" dirty="0" smtClean="0">
              <a:sym typeface="Symbol" pitchFamily="18" charset="2"/>
            </a:endParaRPr>
          </a:p>
          <a:p>
            <a:pPr marL="1009650" lvl="1" indent="-609600" eaLnBrk="1" hangingPunct="1">
              <a:defRPr/>
            </a:pPr>
            <a:r>
              <a:rPr lang="zh-CN" altLang="en-US" dirty="0">
                <a:sym typeface="Symbol" pitchFamily="18" charset="2"/>
              </a:rPr>
              <a:t>某公司招聘，</a:t>
            </a:r>
            <a:r>
              <a:rPr lang="en-US" altLang="zh-CN" dirty="0">
                <a:sym typeface="Symbol" pitchFamily="18" charset="2"/>
              </a:rPr>
              <a:t>A</a:t>
            </a:r>
            <a:r>
              <a:rPr lang="zh-CN" altLang="en-US" dirty="0">
                <a:sym typeface="Symbol" pitchFamily="18" charset="2"/>
              </a:rPr>
              <a:t>、</a:t>
            </a:r>
            <a:r>
              <a:rPr lang="en-US" altLang="zh-CN" dirty="0">
                <a:sym typeface="Symbol" pitchFamily="18" charset="2"/>
              </a:rPr>
              <a:t>B</a:t>
            </a:r>
            <a:r>
              <a:rPr lang="zh-CN" altLang="en-US" dirty="0">
                <a:sym typeface="Symbol" pitchFamily="18" charset="2"/>
              </a:rPr>
              <a:t>、</a:t>
            </a:r>
            <a:r>
              <a:rPr lang="en-US" altLang="zh-CN" dirty="0">
                <a:sym typeface="Symbol" pitchFamily="18" charset="2"/>
              </a:rPr>
              <a:t>C</a:t>
            </a:r>
            <a:r>
              <a:rPr lang="zh-CN" altLang="en-US" dirty="0">
                <a:sym typeface="Symbol" pitchFamily="18" charset="2"/>
              </a:rPr>
              <a:t>三人应聘，经面试后公司表示如下想法：</a:t>
            </a:r>
          </a:p>
          <a:p>
            <a:pPr marL="800100" lvl="2" indent="0" eaLnBrk="1" hangingPunct="1">
              <a:buFontTx/>
              <a:buNone/>
              <a:defRPr/>
            </a:pPr>
            <a:r>
              <a:rPr lang="zh-CN" altLang="en-US" dirty="0" smtClean="0">
                <a:sym typeface="Symbol" pitchFamily="18" charset="2"/>
              </a:rPr>
              <a:t>（</a:t>
            </a:r>
            <a:r>
              <a:rPr lang="en-US" altLang="zh-CN" dirty="0" smtClean="0">
                <a:sym typeface="Symbol" pitchFamily="18" charset="2"/>
              </a:rPr>
              <a:t>1</a:t>
            </a:r>
            <a:r>
              <a:rPr lang="zh-CN" altLang="en-US" dirty="0" smtClean="0">
                <a:sym typeface="Symbol" pitchFamily="18" charset="2"/>
              </a:rPr>
              <a:t>）三</a:t>
            </a:r>
            <a:r>
              <a:rPr lang="zh-CN" altLang="en-US" dirty="0">
                <a:sym typeface="Symbol" pitchFamily="18" charset="2"/>
              </a:rPr>
              <a:t>人中至少录取一人；</a:t>
            </a:r>
          </a:p>
          <a:p>
            <a:pPr marL="800100" lvl="2" indent="0" eaLnBrk="1" hangingPunct="1">
              <a:buFontTx/>
              <a:buNone/>
              <a:defRPr/>
            </a:pPr>
            <a:r>
              <a:rPr lang="zh-CN" altLang="en-US" dirty="0" smtClean="0">
                <a:sym typeface="Symbol" pitchFamily="18" charset="2"/>
              </a:rPr>
              <a:t>（</a:t>
            </a:r>
            <a:r>
              <a:rPr lang="en-US" altLang="zh-CN" dirty="0" smtClean="0">
                <a:sym typeface="Symbol" pitchFamily="18" charset="2"/>
              </a:rPr>
              <a:t>2</a:t>
            </a:r>
            <a:r>
              <a:rPr lang="zh-CN" altLang="en-US" dirty="0" smtClean="0">
                <a:sym typeface="Symbol" pitchFamily="18" charset="2"/>
              </a:rPr>
              <a:t>）如果</a:t>
            </a:r>
            <a:r>
              <a:rPr lang="zh-CN" altLang="en-US" dirty="0">
                <a:sym typeface="Symbol" pitchFamily="18" charset="2"/>
              </a:rPr>
              <a:t>录取</a:t>
            </a:r>
            <a:r>
              <a:rPr lang="en-US" altLang="zh-CN" dirty="0">
                <a:sym typeface="Symbol" pitchFamily="18" charset="2"/>
              </a:rPr>
              <a:t>A</a:t>
            </a:r>
            <a:r>
              <a:rPr lang="zh-CN" altLang="en-US" dirty="0">
                <a:sym typeface="Symbol" pitchFamily="18" charset="2"/>
              </a:rPr>
              <a:t>而未录取</a:t>
            </a:r>
            <a:r>
              <a:rPr lang="en-US" altLang="zh-CN" dirty="0">
                <a:sym typeface="Symbol" pitchFamily="18" charset="2"/>
              </a:rPr>
              <a:t>B</a:t>
            </a:r>
            <a:r>
              <a:rPr lang="zh-CN" altLang="en-US" dirty="0">
                <a:sym typeface="Symbol" pitchFamily="18" charset="2"/>
              </a:rPr>
              <a:t>，则一定录取</a:t>
            </a:r>
            <a:r>
              <a:rPr lang="en-US" altLang="zh-CN" dirty="0">
                <a:sym typeface="Symbol" pitchFamily="18" charset="2"/>
              </a:rPr>
              <a:t>C</a:t>
            </a:r>
            <a:r>
              <a:rPr lang="zh-CN" altLang="en-US" dirty="0">
                <a:sym typeface="Symbol" pitchFamily="18" charset="2"/>
              </a:rPr>
              <a:t>；</a:t>
            </a:r>
          </a:p>
          <a:p>
            <a:pPr marL="800100" lvl="2" indent="0" eaLnBrk="1" hangingPunct="1">
              <a:buFontTx/>
              <a:buNone/>
              <a:defRPr/>
            </a:pPr>
            <a:r>
              <a:rPr lang="zh-CN" altLang="en-US" dirty="0" smtClean="0">
                <a:sym typeface="Symbol" pitchFamily="18" charset="2"/>
              </a:rPr>
              <a:t>（</a:t>
            </a:r>
            <a:r>
              <a:rPr lang="en-US" altLang="zh-CN" dirty="0" smtClean="0">
                <a:sym typeface="Symbol" pitchFamily="18" charset="2"/>
              </a:rPr>
              <a:t>3</a:t>
            </a:r>
            <a:r>
              <a:rPr lang="zh-CN" altLang="en-US" dirty="0" smtClean="0">
                <a:sym typeface="Symbol" pitchFamily="18" charset="2"/>
              </a:rPr>
              <a:t>）如果</a:t>
            </a:r>
            <a:r>
              <a:rPr lang="zh-CN" altLang="en-US" dirty="0">
                <a:sym typeface="Symbol" pitchFamily="18" charset="2"/>
              </a:rPr>
              <a:t>录取</a:t>
            </a:r>
            <a:r>
              <a:rPr lang="en-US" altLang="zh-CN" dirty="0">
                <a:sym typeface="Symbol" pitchFamily="18" charset="2"/>
              </a:rPr>
              <a:t>B</a:t>
            </a:r>
            <a:r>
              <a:rPr lang="zh-CN" altLang="en-US" dirty="0">
                <a:sym typeface="Symbol" pitchFamily="18" charset="2"/>
              </a:rPr>
              <a:t>，则一定录取</a:t>
            </a:r>
            <a:r>
              <a:rPr lang="en-US" altLang="zh-CN" dirty="0">
                <a:sym typeface="Symbol" pitchFamily="18" charset="2"/>
              </a:rPr>
              <a:t>C</a:t>
            </a:r>
            <a:r>
              <a:rPr lang="zh-CN" altLang="en-US" dirty="0" smtClean="0">
                <a:sym typeface="Symbol" pitchFamily="18" charset="2"/>
              </a:rPr>
              <a:t>。</a:t>
            </a:r>
            <a:endParaRPr lang="en-US" altLang="zh-CN" dirty="0" smtClean="0">
              <a:sym typeface="Symbol" pitchFamily="18" charset="2"/>
            </a:endParaRPr>
          </a:p>
          <a:p>
            <a:pPr marL="1009650" lvl="1" indent="-609600" eaLnBrk="1" hangingPunct="1">
              <a:defRPr/>
            </a:pPr>
            <a:r>
              <a:rPr lang="zh-CN" altLang="en-US" dirty="0" smtClean="0">
                <a:sym typeface="Symbol" pitchFamily="18" charset="2"/>
              </a:rPr>
              <a:t>证明：该公司一定录取</a:t>
            </a:r>
            <a:r>
              <a:rPr lang="en-US" altLang="zh-CN" dirty="0" smtClean="0">
                <a:sym typeface="Symbol" pitchFamily="18" charset="2"/>
              </a:rPr>
              <a:t>C</a:t>
            </a:r>
            <a:r>
              <a:rPr lang="zh-CN" altLang="en-US" dirty="0" smtClean="0">
                <a:sym typeface="Symbol" pitchFamily="18" charset="2"/>
              </a:rPr>
              <a:t>。</a:t>
            </a:r>
            <a:endParaRPr lang="zh-CN" altLang="en-US" dirty="0">
              <a:sym typeface="Symbol" pitchFamily="18" charset="2"/>
            </a:endParaRPr>
          </a:p>
          <a:p>
            <a:pPr marL="1009650" lvl="1" indent="-609600" eaLnBrk="1" hangingPunct="1">
              <a:defRPr/>
            </a:pPr>
            <a:endParaRPr lang="en-US" altLang="zh-CN" dirty="0" smtClean="0">
              <a:sym typeface="Symbol" pitchFamily="18" charset="2"/>
            </a:endParaRPr>
          </a:p>
        </p:txBody>
      </p:sp>
      <p:pic>
        <p:nvPicPr>
          <p:cNvPr id="5120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037" y="4027951"/>
            <a:ext cx="3558480" cy="266886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Resolution Refutation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defRPr/>
            </a:pPr>
            <a:r>
              <a:rPr lang="zh-CN" altLang="en-US" dirty="0" smtClean="0">
                <a:sym typeface="Symbol" pitchFamily="18" charset="2"/>
              </a:rPr>
              <a:t>求解</a:t>
            </a:r>
            <a:r>
              <a:rPr lang="en-US" altLang="zh-CN" dirty="0" smtClean="0">
                <a:sym typeface="Symbol" pitchFamily="18" charset="2"/>
              </a:rPr>
              <a:t>F</a:t>
            </a:r>
            <a:r>
              <a:rPr lang="en-US" altLang="zh-CN" dirty="0" smtClean="0">
                <a:cs typeface="Times New Roman" pitchFamily="18" charset="0"/>
                <a:sym typeface="Symbol" pitchFamily="18" charset="2"/>
              </a:rPr>
              <a:t>╞</a:t>
            </a:r>
            <a:r>
              <a:rPr lang="en-US" altLang="zh-CN" dirty="0" smtClean="0">
                <a:sym typeface="Symbol" pitchFamily="18" charset="2"/>
              </a:rPr>
              <a:t> Q(</a:t>
            </a:r>
            <a:r>
              <a:rPr lang="en-US" altLang="zh-CN" i="1" dirty="0" smtClean="0">
                <a:sym typeface="Symbol" pitchFamily="18" charset="2"/>
              </a:rPr>
              <a:t>x</a:t>
            </a:r>
            <a:r>
              <a:rPr lang="en-US" altLang="zh-CN" dirty="0" smtClean="0">
                <a:sym typeface="Symbol" pitchFamily="18" charset="2"/>
              </a:rPr>
              <a:t>)</a:t>
            </a:r>
            <a:r>
              <a:rPr lang="zh-CN" altLang="en-US" dirty="0" smtClean="0">
                <a:sym typeface="Symbol" pitchFamily="18" charset="2"/>
              </a:rPr>
              <a:t>中的</a:t>
            </a:r>
            <a:r>
              <a:rPr lang="en-US" altLang="zh-CN" i="1" dirty="0" smtClean="0">
                <a:sym typeface="Symbol" pitchFamily="18" charset="2"/>
              </a:rPr>
              <a:t>x</a:t>
            </a:r>
          </a:p>
          <a:p>
            <a:pPr marL="609600" indent="-609600" eaLnBrk="1" hangingPunct="1">
              <a:defRPr/>
            </a:pPr>
            <a:r>
              <a:rPr lang="zh-CN" altLang="en-US" dirty="0" smtClean="0">
                <a:sym typeface="Symbol" pitchFamily="18" charset="2"/>
              </a:rPr>
              <a:t>归结反演</a:t>
            </a:r>
            <a:r>
              <a:rPr lang="zh-CN" altLang="en-US" dirty="0" smtClean="0">
                <a:solidFill>
                  <a:srgbClr val="FF0000"/>
                </a:solidFill>
                <a:sym typeface="Symbol" pitchFamily="18" charset="2"/>
              </a:rPr>
              <a:t>求解</a:t>
            </a:r>
            <a:r>
              <a:rPr lang="zh-CN" altLang="en-US" dirty="0" smtClean="0">
                <a:sym typeface="Symbol" pitchFamily="18" charset="2"/>
              </a:rPr>
              <a:t>过程</a:t>
            </a:r>
          </a:p>
          <a:p>
            <a:pPr marL="609600" indent="-609600" eaLnBrk="1" hangingPunct="1"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None/>
              <a:defRPr/>
            </a:pPr>
            <a:r>
              <a:rPr kumimoji="0" lang="zh-CN" altLang="en-US" sz="2600" dirty="0" smtClean="0"/>
              <a:t>（</a:t>
            </a:r>
            <a:r>
              <a:rPr kumimoji="0" lang="en-US" altLang="zh-CN" sz="2600" dirty="0" smtClean="0"/>
              <a:t>1</a:t>
            </a:r>
            <a:r>
              <a:rPr kumimoji="0" lang="zh-CN" altLang="en-US" sz="2600" dirty="0" smtClean="0"/>
              <a:t>）把</a:t>
            </a:r>
            <a:r>
              <a:rPr lang="zh-CN" altLang="en-US" sz="2400" dirty="0" smtClean="0">
                <a:ea typeface="宋体" pitchFamily="2" charset="-122"/>
                <a:sym typeface="Symbol" pitchFamily="18" charset="2"/>
              </a:rPr>
              <a:t></a:t>
            </a:r>
            <a:r>
              <a:rPr kumimoji="0" lang="en-US" altLang="zh-CN" sz="2600" dirty="0" smtClean="0"/>
              <a:t>Q(</a:t>
            </a:r>
            <a:r>
              <a:rPr kumimoji="0" lang="en-US" altLang="zh-CN" sz="2600" i="1" dirty="0" smtClean="0"/>
              <a:t>x</a:t>
            </a:r>
            <a:r>
              <a:rPr kumimoji="0" lang="en-US" altLang="zh-CN" sz="2600" dirty="0" smtClean="0"/>
              <a:t>)</a:t>
            </a:r>
            <a:r>
              <a:rPr kumimoji="0" lang="en-US" altLang="zh-CN" sz="2600" dirty="0" smtClean="0">
                <a:sym typeface="Symbol" pitchFamily="18" charset="2"/>
              </a:rPr>
              <a:t>ANSWER(</a:t>
            </a:r>
            <a:r>
              <a:rPr kumimoji="0" lang="en-US" altLang="zh-CN" sz="2600" i="1" dirty="0" smtClean="0">
                <a:sym typeface="Symbol" pitchFamily="18" charset="2"/>
              </a:rPr>
              <a:t>x</a:t>
            </a:r>
            <a:r>
              <a:rPr kumimoji="0" lang="en-US" altLang="zh-CN" sz="2600" dirty="0" smtClean="0">
                <a:sym typeface="Symbol" pitchFamily="18" charset="2"/>
              </a:rPr>
              <a:t>)</a:t>
            </a:r>
            <a:r>
              <a:rPr kumimoji="0" lang="zh-CN" altLang="en-US" sz="2600" dirty="0" smtClean="0"/>
              <a:t>并入到公式集 </a:t>
            </a:r>
            <a:r>
              <a:rPr kumimoji="0" lang="en-US" altLang="zh-CN" sz="2600" dirty="0" smtClean="0"/>
              <a:t>F </a:t>
            </a:r>
            <a:r>
              <a:rPr kumimoji="0" lang="zh-CN" altLang="en-US" sz="2600" dirty="0" smtClean="0"/>
              <a:t>中，得到 </a:t>
            </a:r>
            <a:r>
              <a:rPr kumimoji="0" lang="en-US" altLang="zh-CN" sz="2600" dirty="0" smtClean="0"/>
              <a:t>{F,</a:t>
            </a: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</a:t>
            </a:r>
            <a:r>
              <a:rPr kumimoji="0" lang="en-US" altLang="zh-CN" sz="2600" dirty="0"/>
              <a:t>Q(</a:t>
            </a:r>
            <a:r>
              <a:rPr kumimoji="0" lang="en-US" altLang="zh-CN" sz="2600" i="1" dirty="0"/>
              <a:t>x</a:t>
            </a:r>
            <a:r>
              <a:rPr kumimoji="0" lang="en-US" altLang="zh-CN" sz="2600" dirty="0"/>
              <a:t>)</a:t>
            </a:r>
            <a:r>
              <a:rPr kumimoji="0" lang="en-US" altLang="zh-CN" sz="2600" dirty="0" smtClean="0">
                <a:sym typeface="Symbol" pitchFamily="18" charset="2"/>
              </a:rPr>
              <a:t> ANSWER(</a:t>
            </a:r>
            <a:r>
              <a:rPr kumimoji="0" lang="en-US" altLang="zh-CN" sz="2600" i="1" dirty="0" smtClean="0">
                <a:sym typeface="Symbol" pitchFamily="18" charset="2"/>
              </a:rPr>
              <a:t>x</a:t>
            </a:r>
            <a:r>
              <a:rPr kumimoji="0" lang="en-US" altLang="zh-CN" sz="2600" dirty="0" smtClean="0">
                <a:sym typeface="Symbol" pitchFamily="18" charset="2"/>
              </a:rPr>
              <a:t>)</a:t>
            </a:r>
            <a:r>
              <a:rPr kumimoji="0" lang="en-US" altLang="zh-CN" sz="2600" dirty="0" smtClean="0"/>
              <a:t>}</a:t>
            </a:r>
            <a:r>
              <a:rPr kumimoji="0" lang="zh-CN" altLang="en-US" sz="2600" dirty="0" smtClean="0"/>
              <a:t>；</a:t>
            </a:r>
          </a:p>
          <a:p>
            <a:pPr marL="609600" indent="-609600" eaLnBrk="1" hangingPunct="1"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None/>
              <a:defRPr/>
            </a:pPr>
            <a:r>
              <a:rPr kumimoji="0" lang="zh-CN" altLang="en-US" sz="2600" dirty="0" smtClean="0"/>
              <a:t>（</a:t>
            </a:r>
            <a:r>
              <a:rPr kumimoji="0" lang="en-US" altLang="zh-CN" sz="2600" dirty="0" smtClean="0"/>
              <a:t>2</a:t>
            </a:r>
            <a:r>
              <a:rPr kumimoji="0" lang="zh-CN" altLang="en-US" sz="2600" dirty="0" smtClean="0"/>
              <a:t>）把公式集</a:t>
            </a:r>
            <a:r>
              <a:rPr kumimoji="0" lang="en-US" altLang="zh-CN" sz="2600" dirty="0" smtClean="0"/>
              <a:t>{F,</a:t>
            </a: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</a:t>
            </a:r>
            <a:r>
              <a:rPr kumimoji="0" lang="en-US" altLang="zh-CN" sz="2600" dirty="0"/>
              <a:t>Q(</a:t>
            </a:r>
            <a:r>
              <a:rPr kumimoji="0" lang="en-US" altLang="zh-CN" sz="2600" i="1" dirty="0"/>
              <a:t>x</a:t>
            </a:r>
            <a:r>
              <a:rPr kumimoji="0" lang="en-US" altLang="zh-CN" sz="2600" dirty="0"/>
              <a:t>)</a:t>
            </a:r>
            <a:r>
              <a:rPr kumimoji="0" lang="en-US" altLang="zh-CN" sz="2600" dirty="0" smtClean="0">
                <a:sym typeface="Symbol" pitchFamily="18" charset="2"/>
              </a:rPr>
              <a:t> ANSWER(</a:t>
            </a:r>
            <a:r>
              <a:rPr kumimoji="0" lang="en-US" altLang="zh-CN" sz="2600" i="1" dirty="0" smtClean="0">
                <a:sym typeface="Symbol" pitchFamily="18" charset="2"/>
              </a:rPr>
              <a:t>x</a:t>
            </a:r>
            <a:r>
              <a:rPr kumimoji="0" lang="en-US" altLang="zh-CN" sz="2600" dirty="0" smtClean="0">
                <a:sym typeface="Symbol" pitchFamily="18" charset="2"/>
              </a:rPr>
              <a:t>)</a:t>
            </a:r>
            <a:r>
              <a:rPr kumimoji="0" lang="en-US" altLang="zh-CN" sz="2600" dirty="0" smtClean="0"/>
              <a:t>}</a:t>
            </a:r>
            <a:r>
              <a:rPr kumimoji="0" lang="zh-CN" altLang="en-US" sz="2600" dirty="0" smtClean="0"/>
              <a:t>化为子句集 </a:t>
            </a:r>
            <a:r>
              <a:rPr kumimoji="0" lang="en-US" altLang="zh-CN" sz="2600" dirty="0" smtClean="0"/>
              <a:t>S </a:t>
            </a:r>
            <a:r>
              <a:rPr kumimoji="0" lang="zh-CN" altLang="en-US" sz="2600" dirty="0" smtClean="0"/>
              <a:t>；</a:t>
            </a:r>
          </a:p>
          <a:p>
            <a:pPr marL="609600" indent="-609600" eaLnBrk="1" hangingPunct="1"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kumimoji="0" lang="zh-CN" altLang="en-US" sz="2600" dirty="0" smtClean="0"/>
              <a:t>（</a:t>
            </a:r>
            <a:r>
              <a:rPr kumimoji="0" lang="en-US" altLang="zh-CN" sz="2600" dirty="0" smtClean="0"/>
              <a:t>3</a:t>
            </a:r>
            <a:r>
              <a:rPr kumimoji="0" lang="zh-CN" altLang="en-US" sz="2600" dirty="0" smtClean="0"/>
              <a:t>）应用归结原理对子句集 </a:t>
            </a:r>
            <a:r>
              <a:rPr kumimoji="0" lang="en-US" altLang="zh-CN" sz="2600" dirty="0" smtClean="0"/>
              <a:t>S </a:t>
            </a:r>
            <a:r>
              <a:rPr kumimoji="0" lang="zh-CN" altLang="en-US" sz="2600" dirty="0" smtClean="0"/>
              <a:t>中的子句进行归结，直到最后的归结式为</a:t>
            </a:r>
            <a:r>
              <a:rPr kumimoji="0" lang="en-US" altLang="zh-CN" sz="2600" dirty="0" smtClean="0">
                <a:sym typeface="Symbol" pitchFamily="18" charset="2"/>
              </a:rPr>
              <a:t>ANSWER(</a:t>
            </a:r>
            <a:r>
              <a:rPr kumimoji="0" lang="en-US" altLang="zh-CN" sz="2600" i="1" dirty="0" smtClean="0">
                <a:sym typeface="Symbol" pitchFamily="18" charset="2"/>
              </a:rPr>
              <a:t>x</a:t>
            </a:r>
            <a:r>
              <a:rPr kumimoji="0" lang="en-US" altLang="zh-CN" sz="2600" dirty="0" smtClean="0">
                <a:sym typeface="Symbol" pitchFamily="18" charset="2"/>
              </a:rPr>
              <a:t>)</a:t>
            </a:r>
            <a:r>
              <a:rPr kumimoji="0" lang="zh-CN" altLang="en-US" sz="2600" dirty="0" smtClean="0">
                <a:sym typeface="Symbol" pitchFamily="18" charset="2"/>
              </a:rPr>
              <a:t>，其中</a:t>
            </a:r>
            <a:r>
              <a:rPr kumimoji="0" lang="en-US" altLang="zh-CN" sz="2600" i="1" dirty="0" smtClean="0">
                <a:sym typeface="Symbol" pitchFamily="18" charset="2"/>
              </a:rPr>
              <a:t>x</a:t>
            </a:r>
            <a:r>
              <a:rPr kumimoji="0" lang="zh-CN" altLang="en-US" sz="2600" dirty="0" smtClean="0">
                <a:sym typeface="Symbol" pitchFamily="18" charset="2"/>
              </a:rPr>
              <a:t>已经被置换为常元</a:t>
            </a:r>
            <a:r>
              <a:rPr kumimoji="0" lang="zh-CN" altLang="en-US" sz="2600" dirty="0" smtClean="0"/>
              <a:t>，即是问题的解。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Resolution Refutation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defRPr/>
            </a:pPr>
            <a:r>
              <a:rPr lang="zh-CN" altLang="en-US" dirty="0" smtClean="0">
                <a:sym typeface="Symbol" pitchFamily="18" charset="2"/>
              </a:rPr>
              <a:t>例题</a:t>
            </a:r>
            <a:endParaRPr lang="en-US" altLang="zh-CN" dirty="0" smtClean="0">
              <a:sym typeface="Symbol" pitchFamily="18" charset="2"/>
            </a:endParaRPr>
          </a:p>
          <a:p>
            <a:pPr marL="1009650" lvl="1" indent="-609600" eaLnBrk="1" hangingPunct="1">
              <a:defRPr/>
            </a:pPr>
            <a:r>
              <a:rPr lang="zh-CN" altLang="en-US" dirty="0" smtClean="0">
                <a:sym typeface="Symbol" pitchFamily="18" charset="2"/>
              </a:rPr>
              <a:t>设</a:t>
            </a:r>
            <a:r>
              <a:rPr lang="en-US" altLang="zh-CN" dirty="0" smtClean="0">
                <a:sym typeface="Symbol" pitchFamily="18" charset="2"/>
              </a:rPr>
              <a:t>A</a:t>
            </a:r>
            <a:r>
              <a:rPr lang="zh-CN" altLang="en-US" dirty="0" smtClean="0">
                <a:sym typeface="Symbol" pitchFamily="18" charset="2"/>
              </a:rPr>
              <a:t>、</a:t>
            </a:r>
            <a:r>
              <a:rPr lang="en-US" altLang="zh-CN" dirty="0" smtClean="0">
                <a:sym typeface="Symbol" pitchFamily="18" charset="2"/>
              </a:rPr>
              <a:t>B</a:t>
            </a:r>
            <a:r>
              <a:rPr lang="zh-CN" altLang="en-US" dirty="0" smtClean="0">
                <a:sym typeface="Symbol" pitchFamily="18" charset="2"/>
              </a:rPr>
              <a:t>、</a:t>
            </a:r>
            <a:r>
              <a:rPr lang="en-US" altLang="zh-CN" dirty="0" smtClean="0">
                <a:sym typeface="Symbol" pitchFamily="18" charset="2"/>
              </a:rPr>
              <a:t>C</a:t>
            </a:r>
            <a:r>
              <a:rPr lang="zh-CN" altLang="en-US" dirty="0" smtClean="0">
                <a:sym typeface="Symbol" pitchFamily="18" charset="2"/>
              </a:rPr>
              <a:t>三人中有人从不说真话，也有人从不说假话，某人向这三人分别提出同一个问题：谁是说谎者？</a:t>
            </a:r>
            <a:r>
              <a:rPr lang="en-US" altLang="zh-CN" dirty="0" smtClean="0">
                <a:sym typeface="Symbol" pitchFamily="18" charset="2"/>
              </a:rPr>
              <a:t/>
            </a:r>
            <a:br>
              <a:rPr lang="en-US" altLang="zh-CN" dirty="0" smtClean="0">
                <a:sym typeface="Symbol" pitchFamily="18" charset="2"/>
              </a:rPr>
            </a:br>
            <a:r>
              <a:rPr lang="en-US" altLang="zh-CN" dirty="0" smtClean="0">
                <a:sym typeface="Symbol" pitchFamily="18" charset="2"/>
              </a:rPr>
              <a:t>A</a:t>
            </a:r>
            <a:r>
              <a:rPr lang="zh-CN" altLang="en-US" dirty="0" smtClean="0">
                <a:sym typeface="Symbol" pitchFamily="18" charset="2"/>
              </a:rPr>
              <a:t>答“</a:t>
            </a:r>
            <a:r>
              <a:rPr lang="en-US" altLang="zh-CN" dirty="0" smtClean="0">
                <a:sym typeface="Symbol" pitchFamily="18" charset="2"/>
              </a:rPr>
              <a:t>B</a:t>
            </a:r>
            <a:r>
              <a:rPr lang="zh-CN" altLang="en-US" dirty="0" smtClean="0">
                <a:sym typeface="Symbol" pitchFamily="18" charset="2"/>
              </a:rPr>
              <a:t>和</a:t>
            </a:r>
            <a:r>
              <a:rPr lang="en-US" altLang="zh-CN" dirty="0" smtClean="0">
                <a:sym typeface="Symbol" pitchFamily="18" charset="2"/>
              </a:rPr>
              <a:t>C</a:t>
            </a:r>
            <a:r>
              <a:rPr lang="zh-CN" altLang="en-US" dirty="0" smtClean="0">
                <a:sym typeface="Symbol" pitchFamily="18" charset="2"/>
              </a:rPr>
              <a:t>都是说谎者”；</a:t>
            </a:r>
            <a:r>
              <a:rPr lang="en-US" altLang="zh-CN" dirty="0" smtClean="0">
                <a:sym typeface="Symbol" pitchFamily="18" charset="2"/>
              </a:rPr>
              <a:t/>
            </a:r>
            <a:br>
              <a:rPr lang="en-US" altLang="zh-CN" dirty="0" smtClean="0">
                <a:sym typeface="Symbol" pitchFamily="18" charset="2"/>
              </a:rPr>
            </a:br>
            <a:r>
              <a:rPr lang="en-US" altLang="zh-CN" dirty="0" smtClean="0">
                <a:sym typeface="Symbol" pitchFamily="18" charset="2"/>
              </a:rPr>
              <a:t>B</a:t>
            </a:r>
            <a:r>
              <a:rPr lang="zh-CN" altLang="en-US" dirty="0" smtClean="0">
                <a:sym typeface="Symbol" pitchFamily="18" charset="2"/>
              </a:rPr>
              <a:t>答“</a:t>
            </a:r>
            <a:r>
              <a:rPr lang="en-US" altLang="zh-CN" dirty="0" smtClean="0">
                <a:sym typeface="Symbol" pitchFamily="18" charset="2"/>
              </a:rPr>
              <a:t>A</a:t>
            </a:r>
            <a:r>
              <a:rPr lang="zh-CN" altLang="en-US" dirty="0" smtClean="0">
                <a:sym typeface="Symbol" pitchFamily="18" charset="2"/>
              </a:rPr>
              <a:t>和</a:t>
            </a:r>
            <a:r>
              <a:rPr lang="en-US" altLang="zh-CN" dirty="0" smtClean="0">
                <a:sym typeface="Symbol" pitchFamily="18" charset="2"/>
              </a:rPr>
              <a:t>C</a:t>
            </a:r>
            <a:r>
              <a:rPr lang="zh-CN" altLang="en-US" dirty="0" smtClean="0">
                <a:sym typeface="Symbol" pitchFamily="18" charset="2"/>
              </a:rPr>
              <a:t>都是说谎者”；</a:t>
            </a:r>
            <a:r>
              <a:rPr lang="en-US" altLang="zh-CN" dirty="0" smtClean="0">
                <a:sym typeface="Symbol" pitchFamily="18" charset="2"/>
              </a:rPr>
              <a:t/>
            </a:r>
            <a:br>
              <a:rPr lang="en-US" altLang="zh-CN" dirty="0" smtClean="0">
                <a:sym typeface="Symbol" pitchFamily="18" charset="2"/>
              </a:rPr>
            </a:br>
            <a:r>
              <a:rPr lang="en-US" altLang="zh-CN" dirty="0" smtClean="0">
                <a:sym typeface="Symbol" pitchFamily="18" charset="2"/>
              </a:rPr>
              <a:t>C</a:t>
            </a:r>
            <a:r>
              <a:rPr lang="zh-CN" altLang="en-US" dirty="0" smtClean="0">
                <a:sym typeface="Symbol" pitchFamily="18" charset="2"/>
              </a:rPr>
              <a:t>答“</a:t>
            </a:r>
            <a:r>
              <a:rPr lang="en-US" altLang="zh-CN" dirty="0" smtClean="0">
                <a:sym typeface="Symbol" pitchFamily="18" charset="2"/>
              </a:rPr>
              <a:t>A</a:t>
            </a:r>
            <a:r>
              <a:rPr lang="zh-CN" altLang="en-US" dirty="0" smtClean="0">
                <a:sym typeface="Symbol" pitchFamily="18" charset="2"/>
              </a:rPr>
              <a:t>和</a:t>
            </a:r>
            <a:r>
              <a:rPr lang="en-US" altLang="zh-CN" dirty="0" smtClean="0">
                <a:sym typeface="Symbol" pitchFamily="18" charset="2"/>
              </a:rPr>
              <a:t>B</a:t>
            </a:r>
            <a:r>
              <a:rPr lang="zh-CN" altLang="en-US" dirty="0" smtClean="0">
                <a:sym typeface="Symbol" pitchFamily="18" charset="2"/>
              </a:rPr>
              <a:t>中至少有一个是说谎者”。</a:t>
            </a:r>
            <a:r>
              <a:rPr lang="en-US" altLang="zh-CN" dirty="0" smtClean="0">
                <a:sym typeface="Symbol" pitchFamily="18" charset="2"/>
              </a:rPr>
              <a:t/>
            </a:r>
            <a:br>
              <a:rPr lang="en-US" altLang="zh-CN" dirty="0" smtClean="0">
                <a:sym typeface="Symbol" pitchFamily="18" charset="2"/>
              </a:rPr>
            </a:br>
            <a:endParaRPr lang="en-US" altLang="zh-CN" dirty="0" smtClean="0">
              <a:sym typeface="Symbol" pitchFamily="18" charset="2"/>
            </a:endParaRPr>
          </a:p>
          <a:p>
            <a:pPr marL="1009650" lvl="1" indent="-609600" eaLnBrk="1" hangingPunct="1">
              <a:defRPr/>
            </a:pPr>
            <a:r>
              <a:rPr lang="zh-CN" altLang="en-US" dirty="0">
                <a:sym typeface="Symbol" pitchFamily="18" charset="2"/>
              </a:rPr>
              <a:t>求：谁是说真话的？</a:t>
            </a:r>
            <a:endParaRPr lang="en-US" altLang="zh-CN" dirty="0" smtClean="0">
              <a:sym typeface="Symbol" pitchFamily="18" charset="2"/>
            </a:endParaRPr>
          </a:p>
        </p:txBody>
      </p:sp>
      <p:pic>
        <p:nvPicPr>
          <p:cNvPr id="389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4365625"/>
            <a:ext cx="2462212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Questions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归结原理是完备的吗？</a:t>
            </a:r>
          </a:p>
        </p:txBody>
      </p:sp>
      <p:pic>
        <p:nvPicPr>
          <p:cNvPr id="39940" name="Picture 15" descr="BD06662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667000"/>
            <a:ext cx="3411538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学习要求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能解释</a:t>
            </a:r>
            <a:r>
              <a:rPr lang="zh-CN" altLang="en-US" dirty="0" smtClean="0"/>
              <a:t>推理的概念及分类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/>
              <a:t>能解释</a:t>
            </a:r>
            <a:r>
              <a:rPr lang="zh-CN" altLang="en-US" dirty="0" smtClean="0"/>
              <a:t>自动定理证明的概念及原理</a:t>
            </a:r>
          </a:p>
          <a:p>
            <a:pPr eaLnBrk="1" hangingPunct="1">
              <a:defRPr/>
            </a:pPr>
            <a:r>
              <a:rPr lang="zh-CN" altLang="en-US" dirty="0" smtClean="0"/>
              <a:t>能将谓词公式化为子句集</a:t>
            </a:r>
          </a:p>
          <a:p>
            <a:pPr eaLnBrk="1" hangingPunct="1">
              <a:defRPr/>
            </a:pPr>
            <a:r>
              <a:rPr lang="zh-CN" altLang="en-US" dirty="0" smtClean="0"/>
              <a:t>能解释海伯伦定理</a:t>
            </a:r>
          </a:p>
          <a:p>
            <a:pPr eaLnBrk="1" hangingPunct="1">
              <a:defRPr/>
            </a:pPr>
            <a:r>
              <a:rPr lang="zh-CN" altLang="en-US" dirty="0" smtClean="0"/>
              <a:t>能对子句进行置换和合一</a:t>
            </a:r>
          </a:p>
          <a:p>
            <a:pPr eaLnBrk="1" hangingPunct="1">
              <a:defRPr/>
            </a:pPr>
            <a:r>
              <a:rPr lang="zh-CN" altLang="en-US" dirty="0" smtClean="0"/>
              <a:t>能用鲁宾逊归结原理证明子句集不可满足性</a:t>
            </a:r>
          </a:p>
          <a:p>
            <a:pPr eaLnBrk="1" hangingPunct="1">
              <a:defRPr/>
            </a:pPr>
            <a:r>
              <a:rPr lang="zh-CN" altLang="en-US" dirty="0"/>
              <a:t>能利用</a:t>
            </a:r>
            <a:r>
              <a:rPr lang="zh-CN" altLang="en-US" dirty="0" smtClean="0"/>
              <a:t>归结反演方法进行证明和求解</a:t>
            </a:r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923124"/>
            <a:ext cx="1763688" cy="192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Reasoning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推理：</a:t>
            </a:r>
          </a:p>
          <a:p>
            <a:pPr lvl="1" eaLnBrk="1" hangingPunct="1">
              <a:defRPr/>
            </a:pPr>
            <a:r>
              <a:rPr lang="zh-CN" altLang="en-US" smtClean="0"/>
              <a:t>从初始证据出发，按某种策略不断运用知识库中的已知知识，逐步推出结论的过程。</a:t>
            </a:r>
          </a:p>
          <a:p>
            <a:pPr eaLnBrk="1" hangingPunct="1">
              <a:defRPr/>
            </a:pPr>
            <a:r>
              <a:rPr lang="zh-CN" altLang="en-US" smtClean="0"/>
              <a:t>推理的基本要素：</a:t>
            </a:r>
          </a:p>
          <a:p>
            <a:pPr lvl="1" eaLnBrk="1" hangingPunct="1">
              <a:defRPr/>
            </a:pPr>
            <a:r>
              <a:rPr lang="zh-CN" altLang="en-US" smtClean="0"/>
              <a:t>已知事实（证据）</a:t>
            </a:r>
          </a:p>
          <a:p>
            <a:pPr lvl="1" eaLnBrk="1" hangingPunct="1">
              <a:defRPr/>
            </a:pPr>
            <a:r>
              <a:rPr lang="zh-CN" altLang="en-US" smtClean="0"/>
              <a:t>知识</a:t>
            </a:r>
          </a:p>
          <a:p>
            <a:pPr eaLnBrk="1" hangingPunct="1">
              <a:defRPr/>
            </a:pPr>
            <a:r>
              <a:rPr lang="zh-CN" altLang="en-US" smtClean="0"/>
              <a:t>例：</a:t>
            </a:r>
          </a:p>
        </p:txBody>
      </p:sp>
      <p:graphicFrame>
        <p:nvGraphicFramePr>
          <p:cNvPr id="288788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84584"/>
              </p:ext>
            </p:extLst>
          </p:nvPr>
        </p:nvGraphicFramePr>
        <p:xfrm>
          <a:off x="1524000" y="4343400"/>
          <a:ext cx="6096000" cy="2346326"/>
        </p:xfrm>
        <a:graphic>
          <a:graphicData uri="http://schemas.openxmlformats.org/drawingml/2006/table">
            <a:tbl>
              <a:tblPr/>
              <a:tblGrid>
                <a:gridCol w="1676400"/>
                <a:gridCol w="4419600"/>
              </a:tblGrid>
              <a:tr h="51813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医疗诊断专家系统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093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知识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专家的经验及医学常识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93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初始证据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病人的症状及化验结果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93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证据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中间结论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Reasoning</a:t>
            </a:r>
          </a:p>
        </p:txBody>
      </p:sp>
      <p:sp>
        <p:nvSpPr>
          <p:cNvPr id="7171" name="Rectangle 20"/>
          <p:cNvSpPr>
            <a:spLocks noChangeArrowheads="1"/>
          </p:cNvSpPr>
          <p:nvPr/>
        </p:nvSpPr>
        <p:spPr bwMode="auto">
          <a:xfrm>
            <a:off x="457200" y="3733800"/>
            <a:ext cx="3733800" cy="1676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latin typeface="幼圆" panose="02010509060101010101" pitchFamily="49" charset="-122"/>
            </a:endParaRPr>
          </a:p>
        </p:txBody>
      </p:sp>
      <p:sp>
        <p:nvSpPr>
          <p:cNvPr id="7172" name="Rectangle 21"/>
          <p:cNvSpPr>
            <a:spLocks noChangeArrowheads="1"/>
          </p:cNvSpPr>
          <p:nvPr/>
        </p:nvSpPr>
        <p:spPr bwMode="auto">
          <a:xfrm>
            <a:off x="4800600" y="3733800"/>
            <a:ext cx="3886200" cy="1676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latin typeface="幼圆" panose="02010509060101010101" pitchFamily="49" charset="-122"/>
            </a:endParaRPr>
          </a:p>
        </p:txBody>
      </p:sp>
      <p:sp>
        <p:nvSpPr>
          <p:cNvPr id="7173" name="Rectangle 22"/>
          <p:cNvSpPr>
            <a:spLocks noChangeArrowheads="1"/>
          </p:cNvSpPr>
          <p:nvPr/>
        </p:nvSpPr>
        <p:spPr bwMode="auto">
          <a:xfrm>
            <a:off x="4800600" y="1447800"/>
            <a:ext cx="3886200" cy="1676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latin typeface="幼圆" panose="02010509060101010101" pitchFamily="49" charset="-122"/>
            </a:endParaRPr>
          </a:p>
        </p:txBody>
      </p:sp>
      <p:sp>
        <p:nvSpPr>
          <p:cNvPr id="7174" name="Rectangle 23"/>
          <p:cNvSpPr>
            <a:spLocks noChangeArrowheads="1"/>
          </p:cNvSpPr>
          <p:nvPr/>
        </p:nvSpPr>
        <p:spPr bwMode="auto">
          <a:xfrm>
            <a:off x="457200" y="1447800"/>
            <a:ext cx="3733800" cy="1676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latin typeface="幼圆" panose="02010509060101010101" pitchFamily="49" charset="-122"/>
            </a:endParaRPr>
          </a:p>
        </p:txBody>
      </p:sp>
      <p:sp>
        <p:nvSpPr>
          <p:cNvPr id="7175" name="AutoShape 24"/>
          <p:cNvSpPr>
            <a:spLocks/>
          </p:cNvSpPr>
          <p:nvPr/>
        </p:nvSpPr>
        <p:spPr bwMode="auto">
          <a:xfrm>
            <a:off x="2057400" y="1603375"/>
            <a:ext cx="76200" cy="1219200"/>
          </a:xfrm>
          <a:prstGeom prst="leftBrace">
            <a:avLst>
              <a:gd name="adj1" fmla="val 133333"/>
              <a:gd name="adj2" fmla="val 50000"/>
            </a:avLst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latin typeface="幼圆" panose="02010509060101010101" pitchFamily="49" charset="-122"/>
            </a:endParaRPr>
          </a:p>
        </p:txBody>
      </p:sp>
      <p:sp>
        <p:nvSpPr>
          <p:cNvPr id="289817" name="Rectangle 25"/>
          <p:cNvSpPr>
            <a:spLocks noChangeArrowheads="1"/>
          </p:cNvSpPr>
          <p:nvPr/>
        </p:nvSpPr>
        <p:spPr bwMode="auto">
          <a:xfrm>
            <a:off x="2286000" y="1447800"/>
            <a:ext cx="15113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4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kumimoji="0" lang="zh-CN" altLang="en-US" sz="2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演绎推理</a:t>
            </a:r>
          </a:p>
          <a:p>
            <a:pPr eaLnBrk="1" hangingPunct="1">
              <a:spcBef>
                <a:spcPct val="4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kumimoji="0" lang="zh-CN" altLang="en-US" sz="2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归纳推理</a:t>
            </a:r>
          </a:p>
          <a:p>
            <a:pPr eaLnBrk="1" hangingPunct="1">
              <a:spcBef>
                <a:spcPct val="4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kumimoji="0" lang="zh-CN" altLang="en-US" sz="2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默认推理</a:t>
            </a:r>
          </a:p>
        </p:txBody>
      </p:sp>
      <p:sp>
        <p:nvSpPr>
          <p:cNvPr id="7177" name="AutoShape 26"/>
          <p:cNvSpPr>
            <a:spLocks/>
          </p:cNvSpPr>
          <p:nvPr/>
        </p:nvSpPr>
        <p:spPr bwMode="auto">
          <a:xfrm>
            <a:off x="1828800" y="4114800"/>
            <a:ext cx="74613" cy="990600"/>
          </a:xfrm>
          <a:prstGeom prst="leftBrace">
            <a:avLst>
              <a:gd name="adj1" fmla="val 110638"/>
              <a:gd name="adj2" fmla="val 50000"/>
            </a:avLst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latin typeface="幼圆" panose="02010509060101010101" pitchFamily="49" charset="-122"/>
            </a:endParaRPr>
          </a:p>
        </p:txBody>
      </p:sp>
      <p:sp>
        <p:nvSpPr>
          <p:cNvPr id="289819" name="Rectangle 27"/>
          <p:cNvSpPr>
            <a:spLocks noChangeArrowheads="1"/>
          </p:cNvSpPr>
          <p:nvPr/>
        </p:nvSpPr>
        <p:spPr bwMode="auto">
          <a:xfrm>
            <a:off x="1939925" y="3898900"/>
            <a:ext cx="2174875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4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kumimoji="0" lang="zh-CN" altLang="en-US" sz="2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确定性推理</a:t>
            </a:r>
          </a:p>
          <a:p>
            <a:pPr eaLnBrk="1" hangingPunct="1">
              <a:spcBef>
                <a:spcPct val="10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kumimoji="0" lang="zh-CN" altLang="en-US" sz="2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不确定性推理</a:t>
            </a:r>
          </a:p>
        </p:txBody>
      </p:sp>
      <p:sp>
        <p:nvSpPr>
          <p:cNvPr id="289820" name="Rectangle 28"/>
          <p:cNvSpPr>
            <a:spLocks noChangeArrowheads="1"/>
          </p:cNvSpPr>
          <p:nvPr/>
        </p:nvSpPr>
        <p:spPr bwMode="auto">
          <a:xfrm>
            <a:off x="4876800" y="1908175"/>
            <a:ext cx="142474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buFontTx/>
              <a:buBlip>
                <a:blip r:embed="rId2"/>
              </a:buBlip>
              <a:defRPr/>
            </a:pPr>
            <a:r>
              <a:rPr kumimoji="0" lang="en-US" altLang="zh-CN" sz="2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kumimoji="0" lang="zh-CN" altLang="en-US" sz="2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推理</a:t>
            </a:r>
          </a:p>
        </p:txBody>
      </p:sp>
      <p:sp>
        <p:nvSpPr>
          <p:cNvPr id="7180" name="AutoShape 29"/>
          <p:cNvSpPr>
            <a:spLocks/>
          </p:cNvSpPr>
          <p:nvPr/>
        </p:nvSpPr>
        <p:spPr bwMode="auto">
          <a:xfrm>
            <a:off x="6242050" y="1676400"/>
            <a:ext cx="74613" cy="990600"/>
          </a:xfrm>
          <a:prstGeom prst="leftBrace">
            <a:avLst>
              <a:gd name="adj1" fmla="val 110638"/>
              <a:gd name="adj2" fmla="val 50000"/>
            </a:avLst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latin typeface="幼圆" panose="02010509060101010101" pitchFamily="49" charset="-122"/>
            </a:endParaRPr>
          </a:p>
        </p:txBody>
      </p:sp>
      <p:sp>
        <p:nvSpPr>
          <p:cNvPr id="289822" name="Rectangle 30"/>
          <p:cNvSpPr>
            <a:spLocks noChangeArrowheads="1"/>
          </p:cNvSpPr>
          <p:nvPr/>
        </p:nvSpPr>
        <p:spPr bwMode="auto">
          <a:xfrm>
            <a:off x="6324600" y="1524000"/>
            <a:ext cx="1843088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4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kumimoji="0" lang="zh-CN" altLang="en-US" sz="2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单调推理</a:t>
            </a:r>
          </a:p>
          <a:p>
            <a:pPr eaLnBrk="1" hangingPunct="1">
              <a:spcBef>
                <a:spcPct val="10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kumimoji="0" lang="zh-CN" altLang="en-US" sz="2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非单调推理</a:t>
            </a:r>
          </a:p>
        </p:txBody>
      </p:sp>
      <p:sp>
        <p:nvSpPr>
          <p:cNvPr id="289823" name="Rectangle 31"/>
          <p:cNvSpPr>
            <a:spLocks noChangeArrowheads="1"/>
          </p:cNvSpPr>
          <p:nvPr/>
        </p:nvSpPr>
        <p:spPr bwMode="auto">
          <a:xfrm>
            <a:off x="4800600" y="4283075"/>
            <a:ext cx="142474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buFontTx/>
              <a:buBlip>
                <a:blip r:embed="rId2"/>
              </a:buBlip>
              <a:defRPr/>
            </a:pPr>
            <a:r>
              <a:rPr kumimoji="0" lang="en-US" altLang="zh-CN" sz="2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kumimoji="0" lang="zh-CN" altLang="en-US" sz="2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推理</a:t>
            </a:r>
          </a:p>
        </p:txBody>
      </p:sp>
      <p:sp>
        <p:nvSpPr>
          <p:cNvPr id="7183" name="AutoShape 32"/>
          <p:cNvSpPr>
            <a:spLocks/>
          </p:cNvSpPr>
          <p:nvPr/>
        </p:nvSpPr>
        <p:spPr bwMode="auto">
          <a:xfrm>
            <a:off x="6172200" y="4038600"/>
            <a:ext cx="74613" cy="990600"/>
          </a:xfrm>
          <a:prstGeom prst="leftBrace">
            <a:avLst>
              <a:gd name="adj1" fmla="val 110638"/>
              <a:gd name="adj2" fmla="val 50000"/>
            </a:avLst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latin typeface="幼圆" panose="02010509060101010101" pitchFamily="49" charset="-122"/>
            </a:endParaRPr>
          </a:p>
        </p:txBody>
      </p:sp>
      <p:sp>
        <p:nvSpPr>
          <p:cNvPr id="289825" name="Rectangle 33"/>
          <p:cNvSpPr>
            <a:spLocks noChangeArrowheads="1"/>
          </p:cNvSpPr>
          <p:nvPr/>
        </p:nvSpPr>
        <p:spPr bwMode="auto">
          <a:xfrm>
            <a:off x="6172200" y="3886200"/>
            <a:ext cx="2506663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4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kumimoji="0" lang="zh-CN" altLang="en-US" sz="2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启发性推理</a:t>
            </a:r>
          </a:p>
          <a:p>
            <a:pPr eaLnBrk="1" hangingPunct="1">
              <a:spcBef>
                <a:spcPct val="10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kumimoji="0" lang="zh-CN" altLang="en-US" sz="2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非启发式性推理</a:t>
            </a:r>
          </a:p>
        </p:txBody>
      </p:sp>
      <p:sp>
        <p:nvSpPr>
          <p:cNvPr id="289826" name="Rectangle 34"/>
          <p:cNvSpPr>
            <a:spLocks noChangeArrowheads="1"/>
          </p:cNvSpPr>
          <p:nvPr/>
        </p:nvSpPr>
        <p:spPr bwMode="auto">
          <a:xfrm>
            <a:off x="533400" y="1962150"/>
            <a:ext cx="142474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buFontTx/>
              <a:buBlip>
                <a:blip r:embed="rId2"/>
              </a:buBlip>
              <a:defRPr/>
            </a:pPr>
            <a:r>
              <a:rPr kumimoji="0" lang="en-US" altLang="zh-CN" sz="2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kumimoji="0" lang="zh-CN" altLang="en-US" sz="2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推理</a:t>
            </a:r>
          </a:p>
        </p:txBody>
      </p:sp>
      <p:sp>
        <p:nvSpPr>
          <p:cNvPr id="289827" name="Rectangle 35"/>
          <p:cNvSpPr>
            <a:spLocks noChangeArrowheads="1"/>
          </p:cNvSpPr>
          <p:nvPr/>
        </p:nvSpPr>
        <p:spPr bwMode="auto">
          <a:xfrm>
            <a:off x="457200" y="4337050"/>
            <a:ext cx="142474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buFontTx/>
              <a:buBlip>
                <a:blip r:embed="rId2"/>
              </a:buBlip>
              <a:defRPr/>
            </a:pPr>
            <a:r>
              <a:rPr kumimoji="0" lang="en-US" altLang="zh-CN" sz="2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kumimoji="0" lang="zh-CN" altLang="en-US" sz="2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推理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Reasoning</a:t>
            </a:r>
          </a:p>
        </p:txBody>
      </p:sp>
      <p:grpSp>
        <p:nvGrpSpPr>
          <p:cNvPr id="290821" name="Group 5"/>
          <p:cNvGrpSpPr>
            <a:grpSpLocks/>
          </p:cNvGrpSpPr>
          <p:nvPr/>
        </p:nvGrpSpPr>
        <p:grpSpPr bwMode="auto">
          <a:xfrm>
            <a:off x="228600" y="1219200"/>
            <a:ext cx="8610600" cy="2189163"/>
            <a:chOff x="144" y="989"/>
            <a:chExt cx="5424" cy="1379"/>
          </a:xfrm>
        </p:grpSpPr>
        <p:sp>
          <p:nvSpPr>
            <p:cNvPr id="8201" name="Rectangle 6"/>
            <p:cNvSpPr>
              <a:spLocks noChangeArrowheads="1"/>
            </p:cNvSpPr>
            <p:nvPr/>
          </p:nvSpPr>
          <p:spPr bwMode="auto">
            <a:xfrm>
              <a:off x="144" y="989"/>
              <a:ext cx="5424" cy="13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Char char="§"/>
                <a:defRPr/>
              </a:pPr>
              <a:r>
                <a:rPr kumimoji="0" lang="en-US" altLang="zh-CN" sz="26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 </a:t>
              </a:r>
              <a:r>
                <a:rPr kumimoji="0" lang="zh-CN" altLang="en-US" sz="2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演绎推理</a:t>
              </a:r>
              <a:r>
                <a:rPr kumimoji="0" lang="en-US" altLang="zh-CN" sz="26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(Deduction):  </a:t>
              </a:r>
              <a:r>
                <a:rPr kumimoji="0" lang="zh-CN" altLang="en-US" sz="26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一般         个别</a:t>
              </a:r>
            </a:p>
            <a:p>
              <a:pPr eaLnBrk="1" hangingPunct="1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kumimoji="0" lang="zh-CN" altLang="en-US" sz="26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           </a:t>
              </a:r>
              <a:r>
                <a:rPr kumimoji="0" lang="zh-CN" altLang="en-US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大前提：已知的一般性知识或假设</a:t>
              </a:r>
            </a:p>
            <a:p>
              <a:pPr eaLnBrk="1" hangingPunct="1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kumimoji="0" lang="zh-CN" altLang="en-US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            小前提：所研究的具体情况或个别事实的判断</a:t>
              </a:r>
            </a:p>
            <a:p>
              <a:pPr eaLnBrk="1" hangingPunct="1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kumimoji="0" lang="zh-CN" altLang="en-US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            结论：由大前提推出的适合于小前提所示情况的新判断</a:t>
              </a:r>
            </a:p>
          </p:txBody>
        </p:sp>
        <p:sp>
          <p:nvSpPr>
            <p:cNvPr id="8202" name="Line 7"/>
            <p:cNvSpPr>
              <a:spLocks noChangeShapeType="1"/>
            </p:cNvSpPr>
            <p:nvPr/>
          </p:nvSpPr>
          <p:spPr bwMode="auto">
            <a:xfrm>
              <a:off x="3120" y="116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03" name="Rectangle 8"/>
            <p:cNvSpPr>
              <a:spLocks noChangeArrowheads="1"/>
            </p:cNvSpPr>
            <p:nvPr/>
          </p:nvSpPr>
          <p:spPr bwMode="auto">
            <a:xfrm>
              <a:off x="411" y="1374"/>
              <a:ext cx="311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0" lang="zh-CN" altLang="en-US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三</a:t>
              </a:r>
            </a:p>
            <a:p>
              <a:pPr eaLnBrk="1" hangingPunct="1">
                <a:defRPr/>
              </a:pPr>
              <a:r>
                <a:rPr kumimoji="0" lang="zh-CN" altLang="en-US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段</a:t>
              </a:r>
            </a:p>
            <a:p>
              <a:pPr eaLnBrk="1" hangingPunct="1">
                <a:defRPr/>
              </a:pPr>
              <a:r>
                <a:rPr kumimoji="0" lang="zh-CN" altLang="en-US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论</a:t>
              </a:r>
            </a:p>
            <a:p>
              <a:pPr eaLnBrk="1" hangingPunct="1">
                <a:defRPr/>
              </a:pPr>
              <a:r>
                <a:rPr kumimoji="0" lang="zh-CN" altLang="en-US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式</a:t>
              </a:r>
            </a:p>
          </p:txBody>
        </p:sp>
        <p:sp>
          <p:nvSpPr>
            <p:cNvPr id="8204" name="AutoShape 9"/>
            <p:cNvSpPr>
              <a:spLocks/>
            </p:cNvSpPr>
            <p:nvPr/>
          </p:nvSpPr>
          <p:spPr bwMode="auto">
            <a:xfrm>
              <a:off x="768" y="1440"/>
              <a:ext cx="48" cy="864"/>
            </a:xfrm>
            <a:prstGeom prst="leftBrace">
              <a:avLst>
                <a:gd name="adj1" fmla="val 150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0826" name="Group 10"/>
          <p:cNvGrpSpPr>
            <a:grpSpLocks/>
          </p:cNvGrpSpPr>
          <p:nvPr/>
        </p:nvGrpSpPr>
        <p:grpSpPr bwMode="auto">
          <a:xfrm>
            <a:off x="228600" y="3636963"/>
            <a:ext cx="8686800" cy="1565275"/>
            <a:chOff x="144" y="2496"/>
            <a:chExt cx="5472" cy="986"/>
          </a:xfrm>
        </p:grpSpPr>
        <p:sp>
          <p:nvSpPr>
            <p:cNvPr id="8198" name="Text Box 11"/>
            <p:cNvSpPr txBox="1">
              <a:spLocks noChangeArrowheads="1"/>
            </p:cNvSpPr>
            <p:nvPr/>
          </p:nvSpPr>
          <p:spPr bwMode="auto">
            <a:xfrm>
              <a:off x="144" y="2496"/>
              <a:ext cx="5472" cy="9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80000"/>
                </a:spcBef>
                <a:buClr>
                  <a:schemeClr val="accent2"/>
                </a:buClr>
                <a:buFont typeface="Wingdings" pitchFamily="2" charset="2"/>
                <a:buChar char="§"/>
                <a:defRPr/>
              </a:pPr>
              <a:r>
                <a:rPr kumimoji="0" lang="en-US" altLang="zh-CN" sz="2600" b="1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 </a:t>
              </a:r>
              <a:r>
                <a:rPr kumimoji="0" lang="zh-CN" altLang="en-US" sz="26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归纳推理</a:t>
              </a:r>
              <a:r>
                <a:rPr kumimoji="0" lang="en-US" altLang="zh-CN" sz="2600" b="1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(Induction):  </a:t>
              </a:r>
              <a:r>
                <a:rPr kumimoji="0" lang="zh-CN" altLang="en-US" sz="2600" b="1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个别          一般</a:t>
              </a:r>
            </a:p>
            <a:p>
              <a:pPr eaLnBrk="1" hangingPunct="1">
                <a:spcBef>
                  <a:spcPct val="4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kumimoji="0" lang="zh-CN" altLang="en-US" sz="2600" b="1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        </a:t>
              </a:r>
              <a:r>
                <a:rPr kumimoji="0" lang="zh-CN" altLang="en-US" b="1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完全归纳推理</a:t>
              </a:r>
              <a:r>
                <a:rPr kumimoji="0" lang="en-US" altLang="zh-CN" b="1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(</a:t>
              </a:r>
              <a:r>
                <a:rPr kumimoji="0" lang="zh-CN" altLang="en-US" b="1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必然性推理</a:t>
              </a:r>
              <a:r>
                <a:rPr kumimoji="0" lang="en-US" altLang="zh-CN" b="1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)              </a:t>
              </a:r>
            </a:p>
            <a:p>
              <a:pPr eaLnBrk="1" hangingPunct="1">
                <a:spcBef>
                  <a:spcPct val="4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kumimoji="0" lang="en-US" altLang="zh-CN" b="1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         </a:t>
              </a:r>
              <a:r>
                <a:rPr kumimoji="0" lang="zh-CN" altLang="en-US" b="1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不完全归纳推理</a:t>
              </a:r>
              <a:r>
                <a:rPr kumimoji="0" lang="en-US" altLang="zh-CN" b="1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(</a:t>
              </a:r>
              <a:r>
                <a:rPr kumimoji="0" lang="zh-CN" altLang="en-US" b="1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非必然性推理</a:t>
              </a:r>
              <a:r>
                <a:rPr kumimoji="0" lang="en-US" altLang="zh-CN" b="1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)</a:t>
              </a:r>
              <a:endParaRPr kumimoji="0"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8199" name="Line 12"/>
            <p:cNvSpPr>
              <a:spLocks noChangeShapeType="1"/>
            </p:cNvSpPr>
            <p:nvPr/>
          </p:nvSpPr>
          <p:spPr bwMode="auto">
            <a:xfrm>
              <a:off x="3032" y="262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00" name="AutoShape 13"/>
            <p:cNvSpPr>
              <a:spLocks/>
            </p:cNvSpPr>
            <p:nvPr/>
          </p:nvSpPr>
          <p:spPr bwMode="auto">
            <a:xfrm>
              <a:off x="528" y="2928"/>
              <a:ext cx="47" cy="480"/>
            </a:xfrm>
            <a:prstGeom prst="leftBrace">
              <a:avLst>
                <a:gd name="adj1" fmla="val 85106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90830" name="Text Box 14"/>
          <p:cNvSpPr txBox="1">
            <a:spLocks noChangeArrowheads="1"/>
          </p:cNvSpPr>
          <p:nvPr/>
        </p:nvSpPr>
        <p:spPr bwMode="auto">
          <a:xfrm>
            <a:off x="228600" y="5389563"/>
            <a:ext cx="8686800" cy="8636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kumimoji="0" lang="en-US" altLang="zh-CN" sz="2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zh-CN" altLang="en-US" sz="2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缺省推理</a:t>
            </a:r>
            <a:r>
              <a:rPr kumimoji="0" lang="zh-CN" altLang="en-US" sz="2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（</a:t>
            </a:r>
            <a:r>
              <a:rPr kumimoji="0" lang="en-US" altLang="zh-CN" sz="2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Default</a:t>
            </a:r>
            <a:r>
              <a:rPr kumimoji="0" lang="zh-CN" altLang="en-US" sz="2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）：</a:t>
            </a:r>
            <a:r>
              <a:rPr kumimoji="0"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在知识不完全的情况下假设某些条件已经具备所进行的推理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0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0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0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30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Reasoning</a:t>
            </a:r>
          </a:p>
        </p:txBody>
      </p:sp>
      <p:sp>
        <p:nvSpPr>
          <p:cNvPr id="291845" name="Rectangle 5"/>
          <p:cNvSpPr>
            <a:spLocks noChangeArrowheads="1"/>
          </p:cNvSpPr>
          <p:nvPr/>
        </p:nvSpPr>
        <p:spPr bwMode="auto">
          <a:xfrm>
            <a:off x="228600" y="1219200"/>
            <a:ext cx="8610600" cy="1228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kumimoji="0" lang="zh-CN" alt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确定性推理 </a:t>
            </a:r>
            <a:r>
              <a:rPr kumimoji="0" lang="en-US" altLang="zh-CN" sz="2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(Certainty):</a:t>
            </a:r>
            <a:r>
              <a:rPr kumimoji="0"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推理时所用的知识与证据都是确定的，推出的结论也是确定的，其真值或者为真或者为假，没有第三种情况出现。 </a:t>
            </a:r>
          </a:p>
        </p:txBody>
      </p:sp>
      <p:grpSp>
        <p:nvGrpSpPr>
          <p:cNvPr id="291861" name="Group 21"/>
          <p:cNvGrpSpPr>
            <a:grpSpLocks/>
          </p:cNvGrpSpPr>
          <p:nvPr/>
        </p:nvGrpSpPr>
        <p:grpSpPr bwMode="auto">
          <a:xfrm>
            <a:off x="228600" y="3276600"/>
            <a:ext cx="8686800" cy="2641600"/>
            <a:chOff x="144" y="2064"/>
            <a:chExt cx="5472" cy="1664"/>
          </a:xfrm>
        </p:grpSpPr>
        <p:sp>
          <p:nvSpPr>
            <p:cNvPr id="9221" name="Text Box 10"/>
            <p:cNvSpPr txBox="1">
              <a:spLocks noChangeArrowheads="1"/>
            </p:cNvSpPr>
            <p:nvPr/>
          </p:nvSpPr>
          <p:spPr bwMode="auto">
            <a:xfrm>
              <a:off x="144" y="2064"/>
              <a:ext cx="5472" cy="16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80000"/>
                </a:spcBef>
                <a:buClr>
                  <a:schemeClr val="accent2"/>
                </a:buClr>
                <a:buFont typeface="Wingdings" pitchFamily="2" charset="2"/>
                <a:buChar char="§"/>
                <a:defRPr/>
              </a:pPr>
              <a:r>
                <a:rPr kumimoji="0" lang="en-US" altLang="zh-CN" sz="2600" b="1" dirty="0" smtClean="0">
                  <a:solidFill>
                    <a:schemeClr val="accent2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 </a:t>
              </a:r>
              <a:r>
                <a:rPr kumimoji="0" lang="zh-CN" altLang="en-US" sz="26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幼圆" panose="02010509060101010101" pitchFamily="49" charset="-122"/>
                  <a:ea typeface="幼圆" panose="02010509060101010101" pitchFamily="49" charset="-122"/>
                </a:rPr>
                <a:t>不确定性推理 </a:t>
              </a:r>
              <a:r>
                <a:rPr kumimoji="0" lang="en-US" altLang="zh-CN" sz="2600" b="1" dirty="0" smtClean="0">
                  <a:solidFill>
                    <a:schemeClr val="accent2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(Uncertainty) :</a:t>
              </a:r>
            </a:p>
            <a:p>
              <a:pPr eaLnBrk="1" hangingPunct="1">
                <a:spcBef>
                  <a:spcPct val="8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endParaRPr kumimoji="0" lang="en-US" altLang="zh-CN" sz="2600" b="1" dirty="0" smtClean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eaLnBrk="1" hangingPunct="1">
                <a:spcBef>
                  <a:spcPct val="8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endParaRPr kumimoji="0" lang="en-US" altLang="zh-CN" sz="2600" b="1" dirty="0" smtClean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eaLnBrk="1" hangingPunct="1">
                <a:spcBef>
                  <a:spcPct val="8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endParaRPr kumimoji="0" lang="en-US" altLang="zh-CN" sz="2600" b="1" dirty="0" smtClean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91854" name="Rectangle 14"/>
            <p:cNvSpPr>
              <a:spLocks noChangeArrowheads="1"/>
            </p:cNvSpPr>
            <p:nvPr/>
          </p:nvSpPr>
          <p:spPr bwMode="auto">
            <a:xfrm>
              <a:off x="2208" y="2634"/>
              <a:ext cx="954" cy="314"/>
            </a:xfrm>
            <a:prstGeom prst="rect">
              <a:avLst/>
            </a:prstGeom>
            <a:gradFill rotWithShape="0">
              <a:gsLst>
                <a:gs pos="0">
                  <a:srgbClr val="CCFFFF"/>
                </a:gs>
                <a:gs pos="50000">
                  <a:schemeClr val="bg1"/>
                </a:gs>
                <a:gs pos="100000">
                  <a:srgbClr val="CCFFFF"/>
                </a:gs>
              </a:gsLst>
              <a:lin ang="5400000" scaled="1"/>
            </a:gra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0" lang="zh-CN" altLang="en-US" sz="2600">
                  <a:solidFill>
                    <a:schemeClr val="accent2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似然推理</a:t>
              </a:r>
            </a:p>
          </p:txBody>
        </p:sp>
        <p:sp>
          <p:nvSpPr>
            <p:cNvPr id="291855" name="Rectangle 15"/>
            <p:cNvSpPr>
              <a:spLocks noChangeArrowheads="1"/>
            </p:cNvSpPr>
            <p:nvPr/>
          </p:nvSpPr>
          <p:spPr bwMode="auto">
            <a:xfrm>
              <a:off x="2208" y="3258"/>
              <a:ext cx="954" cy="314"/>
            </a:xfrm>
            <a:prstGeom prst="rect">
              <a:avLst/>
            </a:prstGeom>
            <a:gradFill rotWithShape="0">
              <a:gsLst>
                <a:gs pos="0">
                  <a:srgbClr val="CCFFFF"/>
                </a:gs>
                <a:gs pos="50000">
                  <a:schemeClr val="bg1"/>
                </a:gs>
                <a:gs pos="100000">
                  <a:srgbClr val="CCFFFF"/>
                </a:gs>
              </a:gsLst>
              <a:lin ang="5400000" scaled="1"/>
            </a:gra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0" lang="zh-CN" altLang="en-US" sz="2600">
                  <a:solidFill>
                    <a:schemeClr val="accent2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模糊推理</a:t>
              </a:r>
            </a:p>
          </p:txBody>
        </p:sp>
        <p:sp>
          <p:nvSpPr>
            <p:cNvPr id="291856" name="Rectangle 16"/>
            <p:cNvSpPr>
              <a:spLocks noChangeArrowheads="1"/>
            </p:cNvSpPr>
            <p:nvPr/>
          </p:nvSpPr>
          <p:spPr bwMode="auto">
            <a:xfrm>
              <a:off x="432" y="2948"/>
              <a:ext cx="1370" cy="314"/>
            </a:xfrm>
            <a:prstGeom prst="rect">
              <a:avLst/>
            </a:prstGeom>
            <a:gradFill rotWithShape="0">
              <a:gsLst>
                <a:gs pos="0">
                  <a:srgbClr val="CCFFFF"/>
                </a:gs>
                <a:gs pos="50000">
                  <a:schemeClr val="bg1"/>
                </a:gs>
                <a:gs pos="100000">
                  <a:srgbClr val="CCFFFF"/>
                </a:gs>
              </a:gsLst>
              <a:lin ang="5400000" scaled="1"/>
            </a:gra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0" lang="zh-CN" altLang="en-US" sz="2600">
                  <a:solidFill>
                    <a:schemeClr val="accent2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不确定性推理</a:t>
              </a:r>
            </a:p>
          </p:txBody>
        </p:sp>
        <p:cxnSp>
          <p:nvCxnSpPr>
            <p:cNvPr id="9225" name="AutoShape 17"/>
            <p:cNvCxnSpPr>
              <a:cxnSpLocks noChangeShapeType="1"/>
              <a:stCxn id="291856" idx="3"/>
              <a:endCxn id="291855" idx="1"/>
            </p:cNvCxnSpPr>
            <p:nvPr/>
          </p:nvCxnSpPr>
          <p:spPr bwMode="auto">
            <a:xfrm>
              <a:off x="1802" y="3105"/>
              <a:ext cx="406" cy="31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26" name="AutoShape 18"/>
            <p:cNvCxnSpPr>
              <a:cxnSpLocks noChangeShapeType="1"/>
              <a:stCxn id="291856" idx="3"/>
              <a:endCxn id="291854" idx="1"/>
            </p:cNvCxnSpPr>
            <p:nvPr/>
          </p:nvCxnSpPr>
          <p:spPr bwMode="auto">
            <a:xfrm flipV="1">
              <a:off x="1802" y="2791"/>
              <a:ext cx="406" cy="31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27" name="Rectangle 19"/>
            <p:cNvSpPr>
              <a:spLocks noChangeArrowheads="1"/>
            </p:cNvSpPr>
            <p:nvPr/>
          </p:nvSpPr>
          <p:spPr bwMode="auto">
            <a:xfrm>
              <a:off x="3120" y="2592"/>
              <a:ext cx="115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F"/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600" b="0">
                  <a:latin typeface="幼圆" panose="02010509060101010101" pitchFamily="49" charset="-122"/>
                </a:rPr>
                <a:t>（概率论）</a:t>
              </a:r>
            </a:p>
          </p:txBody>
        </p:sp>
        <p:sp>
          <p:nvSpPr>
            <p:cNvPr id="9228" name="Rectangle 20"/>
            <p:cNvSpPr>
              <a:spLocks noChangeArrowheads="1"/>
            </p:cNvSpPr>
            <p:nvPr/>
          </p:nvSpPr>
          <p:spPr bwMode="auto">
            <a:xfrm>
              <a:off x="3100" y="3244"/>
              <a:ext cx="1364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F"/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600" b="0">
                  <a:latin typeface="幼圆" panose="02010509060101010101" pitchFamily="49" charset="-122"/>
                </a:rPr>
                <a:t>（模糊逻辑）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Reasoning</a:t>
            </a:r>
          </a:p>
        </p:txBody>
      </p:sp>
      <p:sp>
        <p:nvSpPr>
          <p:cNvPr id="292877" name="Text Box 13"/>
          <p:cNvSpPr txBox="1">
            <a:spLocks noChangeArrowheads="1"/>
          </p:cNvSpPr>
          <p:nvPr/>
        </p:nvSpPr>
        <p:spPr bwMode="auto">
          <a:xfrm>
            <a:off x="228600" y="1676400"/>
            <a:ext cx="8686800" cy="12922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kumimoji="0" lang="en-US" altLang="zh-CN" sz="2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kumimoji="0" lang="zh-CN" altLang="en-US" sz="2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单调推理</a:t>
            </a:r>
            <a:r>
              <a:rPr kumimoji="0" lang="zh-CN" altLang="en-US" sz="2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（</a:t>
            </a:r>
            <a:r>
              <a:rPr kumimoji="0" lang="en-US" altLang="zh-CN" sz="2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Monotonic</a:t>
            </a:r>
            <a:r>
              <a:rPr kumimoji="0" lang="zh-CN" altLang="en-US" sz="2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）：在推理过程中随着推理向前推进及新知识的加入，推出的结论越来越接近最终目标</a:t>
            </a:r>
            <a:br>
              <a:rPr kumimoji="0" lang="zh-CN" altLang="en-US" sz="2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kumimoji="0" lang="zh-CN" altLang="en-US" sz="2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</a:p>
        </p:txBody>
      </p:sp>
      <p:sp>
        <p:nvSpPr>
          <p:cNvPr id="292878" name="Text Box 14"/>
          <p:cNvSpPr txBox="1">
            <a:spLocks noChangeArrowheads="1"/>
          </p:cNvSpPr>
          <p:nvPr/>
        </p:nvSpPr>
        <p:spPr bwMode="auto">
          <a:xfrm>
            <a:off x="228600" y="3505200"/>
            <a:ext cx="8686800" cy="16891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kumimoji="0" lang="en-US" altLang="zh-CN" sz="2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kumimoji="0" lang="zh-CN" altLang="en-US" sz="2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非单调推理</a:t>
            </a:r>
            <a:r>
              <a:rPr kumimoji="0" lang="zh-CN" altLang="en-US" sz="2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（</a:t>
            </a:r>
            <a:r>
              <a:rPr kumimoji="0" lang="en-US" altLang="zh-CN" sz="26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Nonmonotonic</a:t>
            </a:r>
            <a:r>
              <a:rPr kumimoji="0" lang="zh-CN" altLang="en-US" sz="2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）：在推理过程中由于新知识的加入，不仅没有加强已推出的结论，反而要否定它，使推理退回到前面的某一步，然后重新开始。</a:t>
            </a:r>
            <a:br>
              <a:rPr kumimoji="0" lang="zh-CN" altLang="en-US" sz="2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kumimoji="0" lang="zh-CN" altLang="en-US" sz="2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2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7" grpId="0" animBg="1" autoUpdateAnimBg="0"/>
      <p:bldP spid="292878" grpId="0" animBg="1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FFFF"/>
      </a:hlink>
      <a:folHlink>
        <a:srgbClr val="FFFFFF"/>
      </a:folHlink>
    </a:clrScheme>
    <a:fontScheme name="默认设计模板">
      <a:majorFont>
        <a:latin typeface="Times New Roman"/>
        <a:ea typeface="仿宋_GB2312"/>
        <a:cs typeface=""/>
      </a:majorFont>
      <a:minorFont>
        <a:latin typeface="Times New Roman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Office\Templates\Powerpoint模板集\ARTERIES.POT</Template>
  <TotalTime>7213</TotalTime>
  <Words>2346</Words>
  <Application>Microsoft Office PowerPoint</Application>
  <PresentationFormat>全屏显示(4:3)</PresentationFormat>
  <Paragraphs>237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51" baseType="lpstr">
      <vt:lpstr>宋体</vt:lpstr>
      <vt:lpstr>仿宋_GB2312</vt:lpstr>
      <vt:lpstr>幼圆</vt:lpstr>
      <vt:lpstr>微软雅黑</vt:lpstr>
      <vt:lpstr>Times New Roman</vt:lpstr>
      <vt:lpstr>Wingdings</vt:lpstr>
      <vt:lpstr>隶书</vt:lpstr>
      <vt:lpstr>华文新魏</vt:lpstr>
      <vt:lpstr>Symbol</vt:lpstr>
      <vt:lpstr>Arial</vt:lpstr>
      <vt:lpstr>默认设计模板</vt:lpstr>
      <vt:lpstr>Equation</vt:lpstr>
      <vt:lpstr>Equation.3</vt:lpstr>
      <vt:lpstr>人工智能</vt:lpstr>
      <vt:lpstr>Review</vt:lpstr>
      <vt:lpstr>11 Reasoning &amp;  Resolution Principle</vt:lpstr>
      <vt:lpstr>学习要求</vt:lpstr>
      <vt:lpstr>Reasoning</vt:lpstr>
      <vt:lpstr>Reasoning</vt:lpstr>
      <vt:lpstr>Reasoning</vt:lpstr>
      <vt:lpstr>Reasoning</vt:lpstr>
      <vt:lpstr>Reasoning</vt:lpstr>
      <vt:lpstr>Reasoning</vt:lpstr>
      <vt:lpstr>Reasoning</vt:lpstr>
      <vt:lpstr>Reasoning</vt:lpstr>
      <vt:lpstr>Reasoning</vt:lpstr>
      <vt:lpstr>Automated Reasoning</vt:lpstr>
      <vt:lpstr>Automated Theorem Proving</vt:lpstr>
      <vt:lpstr>Automated Theorem Proving</vt:lpstr>
      <vt:lpstr>Automated Theorem Proving</vt:lpstr>
      <vt:lpstr>Clause Set</vt:lpstr>
      <vt:lpstr>Clause Set</vt:lpstr>
      <vt:lpstr>Clause Set</vt:lpstr>
      <vt:lpstr>Herbrand's Theorem</vt:lpstr>
      <vt:lpstr>Herbrand's Theorem</vt:lpstr>
      <vt:lpstr>Herbrand's Theorem</vt:lpstr>
      <vt:lpstr>Herbrand's Theorem</vt:lpstr>
      <vt:lpstr>Herbrand's Theorem</vt:lpstr>
      <vt:lpstr>Resolution Principle</vt:lpstr>
      <vt:lpstr>Resolution Principle</vt:lpstr>
      <vt:lpstr>Resolution Principle</vt:lpstr>
      <vt:lpstr>Resolution Principle</vt:lpstr>
      <vt:lpstr>Resolution Principle</vt:lpstr>
      <vt:lpstr>Resolution Principle</vt:lpstr>
      <vt:lpstr>Resolution Principle</vt:lpstr>
      <vt:lpstr>Resolution Principle</vt:lpstr>
      <vt:lpstr>Resolution Refutation</vt:lpstr>
      <vt:lpstr>Resolution Refutation</vt:lpstr>
      <vt:lpstr>Resolution Refutation</vt:lpstr>
      <vt:lpstr>Resolution Refutation</vt:lpstr>
      <vt:lpstr>Questions</vt:lpstr>
    </vt:vector>
  </TitlesOfParts>
  <Company>哈尔滨工程大学计算机科学与技术学院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</dc:title>
  <dc:creator>刘海波</dc:creator>
  <cp:lastModifiedBy>OO</cp:lastModifiedBy>
  <cp:revision>1528</cp:revision>
  <dcterms:created xsi:type="dcterms:W3CDTF">2006-06-27T12:52:39Z</dcterms:created>
  <dcterms:modified xsi:type="dcterms:W3CDTF">2020-11-02T09:42:58Z</dcterms:modified>
</cp:coreProperties>
</file>