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491" r:id="rId2"/>
    <p:sldId id="492" r:id="rId3"/>
    <p:sldId id="256" r:id="rId4"/>
    <p:sldId id="288" r:id="rId5"/>
    <p:sldId id="363" r:id="rId6"/>
    <p:sldId id="369" r:id="rId7"/>
    <p:sldId id="370" r:id="rId8"/>
    <p:sldId id="371" r:id="rId9"/>
    <p:sldId id="372" r:id="rId10"/>
    <p:sldId id="373" r:id="rId11"/>
    <p:sldId id="374" r:id="rId12"/>
    <p:sldId id="375" r:id="rId13"/>
    <p:sldId id="376" r:id="rId14"/>
    <p:sldId id="377" r:id="rId15"/>
    <p:sldId id="490"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84" r:id="rId55"/>
    <p:sldId id="485" r:id="rId56"/>
    <p:sldId id="486" r:id="rId57"/>
    <p:sldId id="487" r:id="rId58"/>
    <p:sldId id="488" r:id="rId59"/>
    <p:sldId id="350" r:id="rId60"/>
  </p:sldIdLst>
  <p:sldSz cx="9144000" cy="6858000" type="screen4x3"/>
  <p:notesSz cx="6858000" cy="9144000"/>
  <p:embeddedFontLst>
    <p:embeddedFont>
      <p:font typeface="隶书" panose="02010509060101010101" pitchFamily="49" charset="-122"/>
      <p:regular r:id="rId62"/>
    </p:embeddedFont>
    <p:embeddedFont>
      <p:font typeface="微软雅黑" panose="020B0503020204020204" pitchFamily="34" charset="-122"/>
      <p:regular r:id="rId63"/>
      <p:bold r:id="rId64"/>
    </p:embeddedFont>
    <p:embeddedFont>
      <p:font typeface="华文新魏" panose="02010800040101010101" pitchFamily="2" charset="-122"/>
      <p:regular r:id="rId65"/>
    </p:embeddedFont>
    <p:embeddedFont>
      <p:font typeface="幼圆" panose="02010509060101010101" pitchFamily="49" charset="-122"/>
      <p:regular r:id="rId66"/>
    </p:embeddedFont>
    <p:embeddedFont>
      <p:font typeface="仿宋_GB2312" panose="02010609030101010101" pitchFamily="49" charset="-122"/>
      <p:regular r:id="rId67"/>
    </p:embeddedFont>
    <p:embeddedFont>
      <p:font typeface="MT Extra" panose="05050102010205020202" pitchFamily="18" charset="2"/>
      <p:regular r:id="rId68"/>
    </p:embeddedFont>
  </p:embeddedFont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9D107"/>
    <a:srgbClr val="F5B20B"/>
    <a:srgbClr val="FBC605"/>
    <a:srgbClr val="FFCC00"/>
    <a:srgbClr val="FF0000"/>
    <a:srgbClr val="CC66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6" autoAdjust="0"/>
    <p:restoredTop sz="94699" autoAdjust="0"/>
  </p:normalViewPr>
  <p:slideViewPr>
    <p:cSldViewPr>
      <p:cViewPr varScale="1">
        <p:scale>
          <a:sx n="68" d="100"/>
          <a:sy n="68" d="100"/>
        </p:scale>
        <p:origin x="11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emf"/><Relationship Id="rId1" Type="http://schemas.openxmlformats.org/officeDocument/2006/relationships/image" Target="../media/image134.wmf"/><Relationship Id="rId4" Type="http://schemas.openxmlformats.org/officeDocument/2006/relationships/image" Target="../media/image1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5.wmf"/><Relationship Id="rId6" Type="http://schemas.openxmlformats.org/officeDocument/2006/relationships/image" Target="../media/image18.wmf"/><Relationship Id="rId5" Type="http://schemas.openxmlformats.org/officeDocument/2006/relationships/image" Target="../media/image24.wmf"/><Relationship Id="rId4"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5.wmf"/><Relationship Id="rId7" Type="http://schemas.openxmlformats.org/officeDocument/2006/relationships/image" Target="../media/image149.e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emf"/><Relationship Id="rId5" Type="http://schemas.openxmlformats.org/officeDocument/2006/relationships/image" Target="../media/image147.wmf"/><Relationship Id="rId4" Type="http://schemas.openxmlformats.org/officeDocument/2006/relationships/image" Target="../media/image14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38.wmf"/><Relationship Id="rId4" Type="http://schemas.openxmlformats.org/officeDocument/2006/relationships/image" Target="../media/image15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emf"/><Relationship Id="rId4" Type="http://schemas.openxmlformats.org/officeDocument/2006/relationships/image" Target="../media/image17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18.wmf"/><Relationship Id="rId1" Type="http://schemas.openxmlformats.org/officeDocument/2006/relationships/image" Target="../media/image25.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9"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297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97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97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297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0CE610-4567-453D-A7D6-FDBF58D539EA}" type="slidenum">
              <a:rPr lang="en-US" altLang="zh-CN"/>
              <a:pPr/>
              <a:t>‹#›</a:t>
            </a:fld>
            <a:endParaRPr lang="en-US" altLang="zh-CN"/>
          </a:p>
        </p:txBody>
      </p:sp>
    </p:spTree>
    <p:extLst>
      <p:ext uri="{BB962C8B-B14F-4D97-AF65-F5344CB8AC3E}">
        <p14:creationId xmlns:p14="http://schemas.microsoft.com/office/powerpoint/2010/main" val="4119576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0F77316-2DB9-4162-A16D-8D7BE25A5DF4}" type="slidenum">
              <a:rPr lang="en-US" altLang="zh-CN" sz="1200"/>
              <a:pPr eaLnBrk="1" hangingPunct="1"/>
              <a:t>6</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extLst>
      <p:ext uri="{BB962C8B-B14F-4D97-AF65-F5344CB8AC3E}">
        <p14:creationId xmlns:p14="http://schemas.microsoft.com/office/powerpoint/2010/main" val="52576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437C474-1BA5-4E91-981F-CDF0BF2107AD}" type="slidenum">
              <a:rPr lang="en-US" altLang="zh-CN" sz="1200"/>
              <a:pPr eaLnBrk="1" hangingPunct="1"/>
              <a:t>15</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extLst>
      <p:ext uri="{BB962C8B-B14F-4D97-AF65-F5344CB8AC3E}">
        <p14:creationId xmlns:p14="http://schemas.microsoft.com/office/powerpoint/2010/main" val="135280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070020E-E9E2-4B54-9FEF-14B01DBC839C}" type="slidenum">
              <a:rPr lang="en-US" altLang="zh-CN"/>
              <a:pPr/>
              <a:t>‹#›</a:t>
            </a:fld>
            <a:endParaRPr lang="en-US" altLang="zh-CN"/>
          </a:p>
        </p:txBody>
      </p:sp>
    </p:spTree>
    <p:extLst>
      <p:ext uri="{BB962C8B-B14F-4D97-AF65-F5344CB8AC3E}">
        <p14:creationId xmlns:p14="http://schemas.microsoft.com/office/powerpoint/2010/main" val="33389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3A8F1B6-1009-4896-A2B7-2292CFB64998}" type="slidenum">
              <a:rPr lang="en-US" altLang="zh-CN"/>
              <a:pPr/>
              <a:t>‹#›</a:t>
            </a:fld>
            <a:endParaRPr lang="en-US" altLang="zh-CN"/>
          </a:p>
        </p:txBody>
      </p:sp>
    </p:spTree>
    <p:extLst>
      <p:ext uri="{BB962C8B-B14F-4D97-AF65-F5344CB8AC3E}">
        <p14:creationId xmlns:p14="http://schemas.microsoft.com/office/powerpoint/2010/main" val="250508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0"/>
            <a:ext cx="22098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0"/>
            <a:ext cx="6477000" cy="6629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636DFA2-E86F-44E3-8AC0-036AB10A965B}" type="slidenum">
              <a:rPr lang="en-US" altLang="zh-CN"/>
              <a:pPr/>
              <a:t>‹#›</a:t>
            </a:fld>
            <a:endParaRPr lang="en-US" altLang="zh-CN"/>
          </a:p>
        </p:txBody>
      </p:sp>
    </p:spTree>
    <p:extLst>
      <p:ext uri="{BB962C8B-B14F-4D97-AF65-F5344CB8AC3E}">
        <p14:creationId xmlns:p14="http://schemas.microsoft.com/office/powerpoint/2010/main" val="212964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7630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066800"/>
            <a:ext cx="41910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66800"/>
            <a:ext cx="4191000" cy="270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4300"/>
            <a:ext cx="4191000" cy="270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CDF08D78-C1A9-4C94-B37A-7613D4DCB5E1}" type="slidenum">
              <a:rPr lang="en-US" altLang="zh-CN"/>
              <a:pPr/>
              <a:t>‹#›</a:t>
            </a:fld>
            <a:endParaRPr lang="en-US" altLang="zh-CN"/>
          </a:p>
        </p:txBody>
      </p:sp>
    </p:spTree>
    <p:extLst>
      <p:ext uri="{BB962C8B-B14F-4D97-AF65-F5344CB8AC3E}">
        <p14:creationId xmlns:p14="http://schemas.microsoft.com/office/powerpoint/2010/main" val="4290447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7630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066800"/>
            <a:ext cx="41910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1910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0D99595-E985-430E-8052-DE34F704A07C}" type="slidenum">
              <a:rPr lang="en-US" altLang="zh-CN"/>
              <a:pPr/>
              <a:t>‹#›</a:t>
            </a:fld>
            <a:endParaRPr lang="en-US" altLang="zh-CN"/>
          </a:p>
        </p:txBody>
      </p:sp>
    </p:spTree>
    <p:extLst>
      <p:ext uri="{BB962C8B-B14F-4D97-AF65-F5344CB8AC3E}">
        <p14:creationId xmlns:p14="http://schemas.microsoft.com/office/powerpoint/2010/main" val="49190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20C435-2F20-478F-B877-614C3EA27CCB}" type="slidenum">
              <a:rPr lang="en-US" altLang="zh-CN"/>
              <a:pPr/>
              <a:t>‹#›</a:t>
            </a:fld>
            <a:endParaRPr lang="en-US" altLang="zh-CN"/>
          </a:p>
        </p:txBody>
      </p:sp>
    </p:spTree>
    <p:extLst>
      <p:ext uri="{BB962C8B-B14F-4D97-AF65-F5344CB8AC3E}">
        <p14:creationId xmlns:p14="http://schemas.microsoft.com/office/powerpoint/2010/main" val="311628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D443836-2B2D-4644-871F-291695962A46}" type="slidenum">
              <a:rPr lang="en-US" altLang="zh-CN"/>
              <a:pPr/>
              <a:t>‹#›</a:t>
            </a:fld>
            <a:endParaRPr lang="en-US" altLang="zh-CN"/>
          </a:p>
        </p:txBody>
      </p:sp>
    </p:spTree>
    <p:extLst>
      <p:ext uri="{BB962C8B-B14F-4D97-AF65-F5344CB8AC3E}">
        <p14:creationId xmlns:p14="http://schemas.microsoft.com/office/powerpoint/2010/main" val="276911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EAF7DE8-B067-442B-83C1-E2CDA83B1968}" type="slidenum">
              <a:rPr lang="en-US" altLang="zh-CN"/>
              <a:pPr/>
              <a:t>‹#›</a:t>
            </a:fld>
            <a:endParaRPr lang="en-US" altLang="zh-CN"/>
          </a:p>
        </p:txBody>
      </p:sp>
    </p:spTree>
    <p:extLst>
      <p:ext uri="{BB962C8B-B14F-4D97-AF65-F5344CB8AC3E}">
        <p14:creationId xmlns:p14="http://schemas.microsoft.com/office/powerpoint/2010/main" val="26567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5D4B0A8-2722-43BE-A085-B9834762CB00}" type="slidenum">
              <a:rPr lang="en-US" altLang="zh-CN"/>
              <a:pPr/>
              <a:t>‹#›</a:t>
            </a:fld>
            <a:endParaRPr lang="en-US" altLang="zh-CN"/>
          </a:p>
        </p:txBody>
      </p:sp>
    </p:spTree>
    <p:extLst>
      <p:ext uri="{BB962C8B-B14F-4D97-AF65-F5344CB8AC3E}">
        <p14:creationId xmlns:p14="http://schemas.microsoft.com/office/powerpoint/2010/main" val="12514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115804C-CCC6-4433-ACB7-CC02AC85CD63}" type="slidenum">
              <a:rPr lang="en-US" altLang="zh-CN"/>
              <a:pPr/>
              <a:t>‹#›</a:t>
            </a:fld>
            <a:endParaRPr lang="en-US" altLang="zh-CN"/>
          </a:p>
        </p:txBody>
      </p:sp>
    </p:spTree>
    <p:extLst>
      <p:ext uri="{BB962C8B-B14F-4D97-AF65-F5344CB8AC3E}">
        <p14:creationId xmlns:p14="http://schemas.microsoft.com/office/powerpoint/2010/main" val="161854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9B4941AA-3104-40AB-B9BC-3BB046EF7E2F}" type="slidenum">
              <a:rPr lang="en-US" altLang="zh-CN"/>
              <a:pPr/>
              <a:t>‹#›</a:t>
            </a:fld>
            <a:endParaRPr lang="en-US" altLang="zh-CN"/>
          </a:p>
        </p:txBody>
      </p:sp>
    </p:spTree>
    <p:extLst>
      <p:ext uri="{BB962C8B-B14F-4D97-AF65-F5344CB8AC3E}">
        <p14:creationId xmlns:p14="http://schemas.microsoft.com/office/powerpoint/2010/main" val="335990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C238427-5651-4CEB-B7C3-5D3A0F3A37D6}" type="slidenum">
              <a:rPr lang="en-US" altLang="zh-CN"/>
              <a:pPr/>
              <a:t>‹#›</a:t>
            </a:fld>
            <a:endParaRPr lang="en-US" altLang="zh-CN"/>
          </a:p>
        </p:txBody>
      </p:sp>
    </p:spTree>
    <p:extLst>
      <p:ext uri="{BB962C8B-B14F-4D97-AF65-F5344CB8AC3E}">
        <p14:creationId xmlns:p14="http://schemas.microsoft.com/office/powerpoint/2010/main" val="179036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6E61627-69DB-47D2-9C46-042FF2423E61}" type="slidenum">
              <a:rPr lang="en-US" altLang="zh-CN"/>
              <a:pPr/>
              <a:t>‹#›</a:t>
            </a:fld>
            <a:endParaRPr lang="en-US" altLang="zh-CN"/>
          </a:p>
        </p:txBody>
      </p:sp>
    </p:spTree>
    <p:extLst>
      <p:ext uri="{BB962C8B-B14F-4D97-AF65-F5344CB8AC3E}">
        <p14:creationId xmlns:p14="http://schemas.microsoft.com/office/powerpoint/2010/main" val="211853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4800" y="10668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1EDE6FC-319B-4CC5-9EE3-133A601C3854}" type="slidenum">
              <a:rPr lang="en-US" altLang="zh-CN"/>
              <a:pPr/>
              <a:t>‹#›</a:t>
            </a:fld>
            <a:endParaRPr lang="en-US" altLang="zh-CN"/>
          </a:p>
        </p:txBody>
      </p:sp>
      <p:sp>
        <p:nvSpPr>
          <p:cNvPr id="1031" name="Rectangle 8"/>
          <p:cNvSpPr>
            <a:spLocks noChangeArrowheads="1"/>
          </p:cNvSpPr>
          <p:nvPr userDrawn="1"/>
        </p:nvSpPr>
        <p:spPr bwMode="auto">
          <a:xfrm>
            <a:off x="381000" y="762000"/>
            <a:ext cx="8458200" cy="36513"/>
          </a:xfrm>
          <a:prstGeom prst="rect">
            <a:avLst/>
          </a:prstGeom>
          <a:gradFill rotWithShape="0">
            <a:gsLst>
              <a:gs pos="0">
                <a:srgbClr val="FF99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6pPr>
      <a:lvl7pPr marL="9144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7pPr>
      <a:lvl8pPr marL="13716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8pPr>
      <a:lvl9pPr marL="18288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F"/>
        <a:defRPr kumimoji="1" sz="3200" b="1">
          <a:solidFill>
            <a:schemeClr val="accent2"/>
          </a:solidFill>
          <a:effectLst>
            <a:outerShdw blurRad="38100" dist="38100" dir="2700000" algn="tl">
              <a:srgbClr val="C0C0C0"/>
            </a:outerShdw>
          </a:effectLst>
          <a:latin typeface="+mn-lt"/>
          <a:ea typeface="幼圆" panose="02010509060101010101" pitchFamily="49" charset="-122"/>
          <a:cs typeface="+mn-cs"/>
        </a:defRPr>
      </a:lvl1pPr>
      <a:lvl2pPr marL="742950" indent="-285750" algn="l" rtl="0" eaLnBrk="0" fontAlgn="base" hangingPunct="0">
        <a:spcBef>
          <a:spcPct val="20000"/>
        </a:spcBef>
        <a:spcAft>
          <a:spcPct val="0"/>
        </a:spcAft>
        <a:buChar char="–"/>
        <a:defRPr kumimoji="1" sz="2800" b="1">
          <a:solidFill>
            <a:schemeClr val="accent2"/>
          </a:solidFill>
          <a:effectLst>
            <a:outerShdw blurRad="38100" dist="38100" dir="2700000" algn="tl">
              <a:srgbClr val="C0C0C0"/>
            </a:outerShdw>
          </a:effectLst>
          <a:latin typeface="+mn-lt"/>
          <a:ea typeface="幼圆" panose="02010509060101010101" pitchFamily="49" charset="-122"/>
        </a:defRPr>
      </a:lvl2pPr>
      <a:lvl3pPr marL="1143000" indent="-228600" algn="l" rtl="0" eaLnBrk="0" fontAlgn="base" hangingPunct="0">
        <a:spcBef>
          <a:spcPct val="20000"/>
        </a:spcBef>
        <a:spcAft>
          <a:spcPct val="0"/>
        </a:spcAft>
        <a:buChar char="•"/>
        <a:defRPr kumimoji="1" sz="2400" b="1">
          <a:solidFill>
            <a:schemeClr val="accent2"/>
          </a:solidFill>
          <a:effectLst>
            <a:outerShdw blurRad="38100" dist="38100" dir="2700000" algn="tl">
              <a:srgbClr val="C0C0C0"/>
            </a:outerShdw>
          </a:effectLst>
          <a:latin typeface="+mn-lt"/>
          <a:ea typeface="幼圆" panose="02010509060101010101" pitchFamily="49" charset="-122"/>
        </a:defRPr>
      </a:lvl3pPr>
      <a:lvl4pPr marL="1600200" indent="-228600" algn="l" rtl="0" eaLnBrk="0" fontAlgn="base" hangingPunct="0">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幼圆" panose="02010509060101010101" pitchFamily="49" charset="-122"/>
        </a:defRPr>
      </a:lvl4pPr>
      <a:lvl5pPr marL="2057400" indent="-228600" algn="l" rtl="0" eaLnBrk="0" fontAlgn="base" hangingPunct="0">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幼圆" panose="02010509060101010101" pitchFamily="49" charset="-122"/>
        </a:defRPr>
      </a:lvl5pPr>
      <a:lvl6pPr marL="25146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5.bin"/><Relationship Id="rId18" Type="http://schemas.openxmlformats.org/officeDocument/2006/relationships/image" Target="../media/image31.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4.bin"/><Relationship Id="rId24" Type="http://schemas.openxmlformats.org/officeDocument/2006/relationships/image" Target="../media/image34.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10" Type="http://schemas.openxmlformats.org/officeDocument/2006/relationships/image" Target="../media/image27.wmf"/><Relationship Id="rId19" Type="http://schemas.openxmlformats.org/officeDocument/2006/relationships/oleObject" Target="../embeddings/oleObject28.bin"/><Relationship Id="rId4" Type="http://schemas.openxmlformats.org/officeDocument/2006/relationships/image" Target="../media/image25.wmf"/><Relationship Id="rId9" Type="http://schemas.openxmlformats.org/officeDocument/2006/relationships/oleObject" Target="../embeddings/oleObject23.bin"/><Relationship Id="rId14" Type="http://schemas.openxmlformats.org/officeDocument/2006/relationships/image" Target="../media/image29.wmf"/><Relationship Id="rId22" Type="http://schemas.openxmlformats.org/officeDocument/2006/relationships/image" Target="../media/image33.wmf"/></Relationships>
</file>

<file path=ppt/slides/_rels/slide1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image" Target="../media/image35.wmf"/></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9.bin"/><Relationship Id="rId18" Type="http://schemas.openxmlformats.org/officeDocument/2006/relationships/image" Target="../media/image45.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2.wmf"/><Relationship Id="rId17" Type="http://schemas.openxmlformats.org/officeDocument/2006/relationships/oleObject" Target="../embeddings/oleObject41.bin"/><Relationship Id="rId2" Type="http://schemas.openxmlformats.org/officeDocument/2006/relationships/slideLayout" Target="../slideLayouts/slideLayout13.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1.wmf"/><Relationship Id="rId19" Type="http://schemas.openxmlformats.org/officeDocument/2006/relationships/oleObject" Target="../embeddings/oleObject42.bin"/><Relationship Id="rId4" Type="http://schemas.openxmlformats.org/officeDocument/2006/relationships/image" Target="../media/image38.wmf"/><Relationship Id="rId9" Type="http://schemas.openxmlformats.org/officeDocument/2006/relationships/oleObject" Target="../embeddings/oleObject37.bin"/><Relationship Id="rId14" Type="http://schemas.openxmlformats.org/officeDocument/2006/relationships/image" Target="../media/image43.wmf"/></Relationships>
</file>

<file path=ppt/slides/_rels/slide1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3.wmf"/><Relationship Id="rId5" Type="http://schemas.openxmlformats.org/officeDocument/2006/relationships/oleObject" Target="../embeddings/oleObject4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3.wmf"/><Relationship Id="rId5" Type="http://schemas.openxmlformats.org/officeDocument/2006/relationships/oleObject" Target="../embeddings/oleObject54.bin"/><Relationship Id="rId4" Type="http://schemas.openxmlformats.org/officeDocument/2006/relationships/image" Target="../media/image62.wmf"/></Relationships>
</file>

<file path=ppt/slides/_rels/slide2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5.wmf"/><Relationship Id="rId5" Type="http://schemas.openxmlformats.org/officeDocument/2006/relationships/oleObject" Target="../embeddings/oleObject56.bin"/><Relationship Id="rId4" Type="http://schemas.openxmlformats.org/officeDocument/2006/relationships/image" Target="../media/image6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6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3.bin"/></Relationships>
</file>

<file path=ppt/slides/_rels/slide26.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5.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8.bin"/><Relationship Id="rId14" Type="http://schemas.openxmlformats.org/officeDocument/2006/relationships/image" Target="../media/image79.wmf"/></Relationships>
</file>

<file path=ppt/slides/_rels/slide27.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76.bin"/><Relationship Id="rId18" Type="http://schemas.openxmlformats.org/officeDocument/2006/relationships/image" Target="../media/image87.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4.wmf"/><Relationship Id="rId17" Type="http://schemas.openxmlformats.org/officeDocument/2006/relationships/oleObject" Target="../embeddings/oleObject78.bin"/><Relationship Id="rId2" Type="http://schemas.openxmlformats.org/officeDocument/2006/relationships/slideLayout" Target="../slideLayouts/slideLayout2.xml"/><Relationship Id="rId16" Type="http://schemas.openxmlformats.org/officeDocument/2006/relationships/image" Target="../media/image86.wmf"/><Relationship Id="rId1" Type="http://schemas.openxmlformats.org/officeDocument/2006/relationships/vmlDrawing" Target="../drawings/vmlDrawing15.vml"/><Relationship Id="rId6" Type="http://schemas.openxmlformats.org/officeDocument/2006/relationships/image" Target="../media/image81.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4.bin"/><Relationship Id="rId14" Type="http://schemas.openxmlformats.org/officeDocument/2006/relationships/image" Target="../media/image8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88.wmf"/></Relationships>
</file>

<file path=ppt/slides/_rels/slide2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0.wmf"/><Relationship Id="rId5" Type="http://schemas.openxmlformats.org/officeDocument/2006/relationships/oleObject" Target="../embeddings/oleObject81.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7.wmf"/><Relationship Id="rId2" Type="http://schemas.openxmlformats.org/officeDocument/2006/relationships/slideLayout" Target="../slideLayouts/slideLayout2.xml"/><Relationship Id="rId16" Type="http://schemas.openxmlformats.org/officeDocument/2006/relationships/image" Target="../media/image99.wmf"/><Relationship Id="rId1" Type="http://schemas.openxmlformats.org/officeDocument/2006/relationships/vmlDrawing" Target="../drawings/vmlDrawing18.vml"/><Relationship Id="rId6" Type="http://schemas.openxmlformats.org/officeDocument/2006/relationships/image" Target="../media/image94.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7.bin"/><Relationship Id="rId14" Type="http://schemas.openxmlformats.org/officeDocument/2006/relationships/image" Target="../media/image9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01.wmf"/><Relationship Id="rId5" Type="http://schemas.openxmlformats.org/officeDocument/2006/relationships/oleObject" Target="../embeddings/oleObject92.bin"/><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4.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9.wmf"/><Relationship Id="rId5" Type="http://schemas.openxmlformats.org/officeDocument/2006/relationships/oleObject" Target="../embeddings/oleObject99.bin"/><Relationship Id="rId4" Type="http://schemas.openxmlformats.org/officeDocument/2006/relationships/image" Target="../media/image10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2.wmf"/><Relationship Id="rId5" Type="http://schemas.openxmlformats.org/officeDocument/2006/relationships/oleObject" Target="../embeddings/oleObject102.bin"/><Relationship Id="rId4" Type="http://schemas.openxmlformats.org/officeDocument/2006/relationships/image" Target="../media/image111.wmf"/></Relationships>
</file>

<file path=ppt/slides/_rels/slide35.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14.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06.bin"/><Relationship Id="rId14" Type="http://schemas.openxmlformats.org/officeDocument/2006/relationships/image" Target="../media/image118.wmf"/></Relationships>
</file>

<file path=ppt/slides/_rels/slide36.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20.wmf"/><Relationship Id="rId5" Type="http://schemas.openxmlformats.org/officeDocument/2006/relationships/oleObject" Target="../embeddings/oleObject110.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2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5.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17.bin"/><Relationship Id="rId14" Type="http://schemas.openxmlformats.org/officeDocument/2006/relationships/image" Target="../media/image129.wmf"/></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9.wmf"/><Relationship Id="rId5" Type="http://schemas.openxmlformats.org/officeDocument/2006/relationships/oleObject" Target="../embeddings/oleObject121.bin"/><Relationship Id="rId4" Type="http://schemas.openxmlformats.org/officeDocument/2006/relationships/image" Target="../media/image108.wmf"/></Relationships>
</file>

<file path=ppt/slides/_rels/slide41.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32.wmf"/><Relationship Id="rId5" Type="http://schemas.openxmlformats.org/officeDocument/2006/relationships/oleObject" Target="../embeddings/oleObject124.bin"/><Relationship Id="rId4" Type="http://schemas.openxmlformats.org/officeDocument/2006/relationships/image" Target="../media/image131.wmf"/></Relationships>
</file>

<file path=ppt/slides/_rels/slide4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35.emf"/><Relationship Id="rId5" Type="http://schemas.openxmlformats.org/officeDocument/2006/relationships/oleObject" Target="../embeddings/oleObject127.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29.bin"/></Relationships>
</file>

<file path=ppt/slides/_rels/slide43.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9.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3.bin"/></Relationships>
</file>

<file path=ppt/slides/_rels/slide44.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47.wmf"/><Relationship Id="rId2" Type="http://schemas.openxmlformats.org/officeDocument/2006/relationships/slideLayout" Target="../slideLayouts/slideLayout2.xml"/><Relationship Id="rId16" Type="http://schemas.openxmlformats.org/officeDocument/2006/relationships/image" Target="../media/image149.emf"/><Relationship Id="rId1" Type="http://schemas.openxmlformats.org/officeDocument/2006/relationships/vmlDrawing" Target="../drawings/vmlDrawing31.vml"/><Relationship Id="rId6" Type="http://schemas.openxmlformats.org/officeDocument/2006/relationships/image" Target="../media/image144.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38.bin"/><Relationship Id="rId14" Type="http://schemas.openxmlformats.org/officeDocument/2006/relationships/image" Target="../media/image148.emf"/></Relationships>
</file>

<file path=ppt/slides/_rels/slide45.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50.wmf"/><Relationship Id="rId5" Type="http://schemas.openxmlformats.org/officeDocument/2006/relationships/oleObject" Target="../embeddings/oleObject143.bin"/><Relationship Id="rId10" Type="http://schemas.openxmlformats.org/officeDocument/2006/relationships/image" Target="../media/image152.wmf"/><Relationship Id="rId4" Type="http://schemas.openxmlformats.org/officeDocument/2006/relationships/image" Target="../media/image138.wmf"/><Relationship Id="rId9" Type="http://schemas.openxmlformats.org/officeDocument/2006/relationships/oleObject" Target="../embeddings/oleObject145.bin"/></Relationships>
</file>

<file path=ppt/slides/_rels/slide46.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51.bin"/><Relationship Id="rId18" Type="http://schemas.openxmlformats.org/officeDocument/2006/relationships/image" Target="../media/image160.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57.wmf"/><Relationship Id="rId17" Type="http://schemas.openxmlformats.org/officeDocument/2006/relationships/oleObject" Target="../embeddings/oleObject153.bin"/><Relationship Id="rId2" Type="http://schemas.openxmlformats.org/officeDocument/2006/relationships/slideLayout" Target="../slideLayouts/slideLayout2.xml"/><Relationship Id="rId16" Type="http://schemas.openxmlformats.org/officeDocument/2006/relationships/image" Target="../media/image159.wmf"/><Relationship Id="rId1" Type="http://schemas.openxmlformats.org/officeDocument/2006/relationships/vmlDrawing" Target="../drawings/vmlDrawing33.vml"/><Relationship Id="rId6" Type="http://schemas.openxmlformats.org/officeDocument/2006/relationships/image" Target="../media/image154.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49.bin"/><Relationship Id="rId14" Type="http://schemas.openxmlformats.org/officeDocument/2006/relationships/image" Target="../media/image158.wmf"/></Relationships>
</file>

<file path=ppt/slides/_rels/slide47.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62.wmf"/><Relationship Id="rId5" Type="http://schemas.openxmlformats.org/officeDocument/2006/relationships/oleObject" Target="../embeddings/oleObject155.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5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6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6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68.wmf"/><Relationship Id="rId5" Type="http://schemas.openxmlformats.org/officeDocument/2006/relationships/oleObject" Target="../embeddings/oleObject161.bin"/><Relationship Id="rId4" Type="http://schemas.openxmlformats.org/officeDocument/2006/relationships/image" Target="../media/image167.wmf"/></Relationships>
</file>

<file path=ppt/slides/_rels/slide51.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73.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70.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65.bin"/></Relationships>
</file>

<file path=ppt/slides/_rels/slide52.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75.wmf"/><Relationship Id="rId5" Type="http://schemas.openxmlformats.org/officeDocument/2006/relationships/oleObject" Target="../embeddings/oleObject168.bin"/><Relationship Id="rId4" Type="http://schemas.openxmlformats.org/officeDocument/2006/relationships/image" Target="../media/image174.wmf"/></Relationships>
</file>

<file path=ppt/slides/_rels/slide53.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78.wmf"/><Relationship Id="rId5" Type="http://schemas.openxmlformats.org/officeDocument/2006/relationships/oleObject" Target="../embeddings/oleObject171.bin"/><Relationship Id="rId4" Type="http://schemas.openxmlformats.org/officeDocument/2006/relationships/image" Target="../media/image177.wmf"/></Relationships>
</file>

<file path=ppt/slides/_rels/slide54.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81.wmf"/><Relationship Id="rId5" Type="http://schemas.openxmlformats.org/officeDocument/2006/relationships/oleObject" Target="../embeddings/oleObject174.bin"/><Relationship Id="rId4" Type="http://schemas.openxmlformats.org/officeDocument/2006/relationships/image" Target="../media/image180.wmf"/></Relationships>
</file>

<file path=ppt/slides/_rels/slide55.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84.wmf"/><Relationship Id="rId5" Type="http://schemas.openxmlformats.org/officeDocument/2006/relationships/oleObject" Target="../embeddings/oleObject177.bin"/><Relationship Id="rId4" Type="http://schemas.openxmlformats.org/officeDocument/2006/relationships/image" Target="../media/image18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87.wmf"/><Relationship Id="rId5" Type="http://schemas.openxmlformats.org/officeDocument/2006/relationships/oleObject" Target="../embeddings/oleObject180.bin"/><Relationship Id="rId4" Type="http://schemas.openxmlformats.org/officeDocument/2006/relationships/image" Target="../media/image18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2.xml"/><Relationship Id="rId16"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15.wmf"/><Relationship Id="rId9" Type="http://schemas.openxmlformats.org/officeDocument/2006/relationships/oleObject" Target="../embeddings/oleObject17.bin"/><Relationship Id="rId1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66FFFF"/>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ctrTitle"/>
          </p:nvPr>
        </p:nvSpPr>
        <p:spPr>
          <a:xfrm>
            <a:off x="431800" y="1968500"/>
            <a:ext cx="8172450" cy="1676400"/>
          </a:xfrm>
        </p:spPr>
        <p:txBody>
          <a:bodyPr/>
          <a:lstStyle/>
          <a:p>
            <a:pPr algn="r" eaLnBrk="1" hangingPunct="1">
              <a:defRPr/>
            </a:pPr>
            <a:r>
              <a:rPr lang="zh-CN" altLang="en-US" sz="8000" b="0" smtClean="0">
                <a:effectLst>
                  <a:outerShdw blurRad="38100" dist="38100" dir="2700000" algn="tl">
                    <a:srgbClr val="000000"/>
                  </a:outerShdw>
                </a:effectLst>
                <a:latin typeface="华文新魏" pitchFamily="2" charset="-122"/>
                <a:ea typeface="华文新魏" pitchFamily="2" charset="-122"/>
              </a:rPr>
              <a:t>人工智能</a:t>
            </a:r>
          </a:p>
        </p:txBody>
      </p:sp>
      <p:sp>
        <p:nvSpPr>
          <p:cNvPr id="466947" name="Rectangle 3"/>
          <p:cNvSpPr>
            <a:spLocks noGrp="1" noChangeArrowheads="1"/>
          </p:cNvSpPr>
          <p:nvPr>
            <p:ph type="subTitle" idx="1"/>
          </p:nvPr>
        </p:nvSpPr>
        <p:spPr>
          <a:xfrm>
            <a:off x="5292081" y="3933825"/>
            <a:ext cx="3312170" cy="990600"/>
          </a:xfrm>
        </p:spPr>
        <p:txBody>
          <a:bodyPr/>
          <a:lstStyle/>
          <a:p>
            <a:pPr algn="r" eaLnBrk="1" hangingPunct="1">
              <a:defRPr/>
            </a:pPr>
            <a:r>
              <a:rPr lang="zh-CN" altLang="en-US" sz="4400" dirty="0">
                <a:effectLst>
                  <a:outerShdw blurRad="38100" dist="38100" dir="2700000" algn="tl">
                    <a:srgbClr val="000000"/>
                  </a:outerShdw>
                </a:effectLst>
                <a:ea typeface="隶书" pitchFamily="49" charset="-122"/>
              </a:rPr>
              <a:t>刘海波 沈晶</a:t>
            </a:r>
          </a:p>
        </p:txBody>
      </p:sp>
      <p:sp>
        <p:nvSpPr>
          <p:cNvPr id="2052" name="Rectangle 4"/>
          <p:cNvSpPr>
            <a:spLocks noChangeArrowheads="1"/>
          </p:cNvSpPr>
          <p:nvPr/>
        </p:nvSpPr>
        <p:spPr bwMode="auto">
          <a:xfrm>
            <a:off x="1330325" y="3676650"/>
            <a:ext cx="7273925" cy="39688"/>
          </a:xfrm>
          <a:prstGeom prst="rect">
            <a:avLst/>
          </a:prstGeom>
          <a:gradFill rotWithShape="0">
            <a:gsLst>
              <a:gs pos="0">
                <a:schemeClr val="bg1"/>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2053" name="Picture 5" descr="aimovie-log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860800"/>
            <a:ext cx="3590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6"/>
          <p:cNvGrpSpPr>
            <a:grpSpLocks/>
          </p:cNvGrpSpPr>
          <p:nvPr/>
        </p:nvGrpSpPr>
        <p:grpSpPr bwMode="auto">
          <a:xfrm>
            <a:off x="6443663" y="260350"/>
            <a:ext cx="2490787" cy="579438"/>
            <a:chOff x="3833" y="346"/>
            <a:chExt cx="1569" cy="365"/>
          </a:xfrm>
        </p:grpSpPr>
        <p:pic>
          <p:nvPicPr>
            <p:cNvPr id="2055" name="Picture 7" descr="学校标志（彩色）"/>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3" y="346"/>
              <a:ext cx="398" cy="246"/>
            </a:xfrm>
            <a:prstGeom prst="rect">
              <a:avLst/>
            </a:prstGeom>
            <a:noFill/>
            <a:ln>
              <a:noFill/>
            </a:ln>
            <a:effectLst>
              <a:outerShdw dist="35921" dir="2700000" algn="ctr" rotWithShape="0">
                <a:srgbClr val="F8FC4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descr="maoti"/>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1" y="346"/>
              <a:ext cx="1079" cy="223"/>
            </a:xfrm>
            <a:prstGeom prst="rect">
              <a:avLst/>
            </a:prstGeom>
            <a:noFill/>
            <a:ln>
              <a:noFill/>
            </a:ln>
            <a:effectLst>
              <a:outerShdw dist="35921" dir="2700000" algn="ctr" rotWithShape="0">
                <a:srgbClr val="F8FC4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6953" name="Text Box 9"/>
            <p:cNvSpPr txBox="1">
              <a:spLocks noChangeArrowheads="1"/>
            </p:cNvSpPr>
            <p:nvPr/>
          </p:nvSpPr>
          <p:spPr bwMode="auto">
            <a:xfrm>
              <a:off x="4010" y="538"/>
              <a:ext cx="13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1200" b="1" i="1">
                  <a:solidFill>
                    <a:srgbClr val="6600FF"/>
                  </a:solidFill>
                  <a:effectLst>
                    <a:outerShdw blurRad="38100" dist="38100" dir="2700000" algn="tl">
                      <a:srgbClr val="000000"/>
                    </a:outerShdw>
                  </a:effectLst>
                </a:rPr>
                <a:t>Harbin Engineering University</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body" idx="1"/>
          </p:nvPr>
        </p:nvSpPr>
        <p:spPr>
          <a:xfrm>
            <a:off x="304800" y="838200"/>
            <a:ext cx="8540750" cy="2438400"/>
          </a:xfrm>
          <a:gradFill rotWithShape="0">
            <a:gsLst>
              <a:gs pos="0">
                <a:srgbClr val="CCFFFF"/>
              </a:gs>
              <a:gs pos="100000">
                <a:schemeClr val="bg1"/>
              </a:gs>
            </a:gsLst>
            <a:path path="rect">
              <a:fillToRect l="100000" b="100000"/>
            </a:path>
          </a:gradFill>
          <a:ln>
            <a:solidFill>
              <a:srgbClr val="808080"/>
            </a:solidFill>
            <a:miter lim="800000"/>
            <a:headEnd/>
            <a:tailEnd/>
          </a:ln>
        </p:spPr>
        <p:txBody>
          <a:bodyPr/>
          <a:lstStyle/>
          <a:p>
            <a:pPr eaLnBrk="1" hangingPunct="1">
              <a:buFont typeface="Wingdings" panose="05000000000000000000" pitchFamily="2" charset="2"/>
              <a:buNone/>
              <a:defRPr/>
            </a:pPr>
            <a:r>
              <a:rPr lang="zh-CN" altLang="en-US" sz="2800" b="0" dirty="0" smtClean="0">
                <a:effectLst>
                  <a:outerShdw blurRad="38100" dist="38100" dir="2700000" algn="tl">
                    <a:srgbClr val="000000"/>
                  </a:outerShdw>
                </a:effectLst>
              </a:rPr>
              <a:t>例</a:t>
            </a:r>
            <a:r>
              <a:rPr lang="en-US" altLang="zh-CN" sz="2800" b="0" dirty="0" smtClean="0">
                <a:effectLst>
                  <a:outerShdw blurRad="38100" dist="38100" dir="2700000" algn="tl">
                    <a:srgbClr val="000000"/>
                  </a:outerShdw>
                </a:effectLst>
              </a:rPr>
              <a:t>   </a:t>
            </a:r>
            <a:r>
              <a:rPr lang="en-US" altLang="zh-CN" sz="2800" dirty="0" smtClean="0">
                <a:effectLst>
                  <a:outerShdw blurRad="38100" dist="38100" dir="2700000" algn="tl">
                    <a:srgbClr val="000000"/>
                  </a:outerShdw>
                </a:effectLst>
              </a:rPr>
              <a:t>                      </a:t>
            </a:r>
            <a:r>
              <a:rPr lang="zh-CN" altLang="en-US" sz="2800" dirty="0" smtClean="0">
                <a:effectLst>
                  <a:outerShdw blurRad="38100" dist="38100" dir="2700000" algn="tl">
                    <a:srgbClr val="000000"/>
                  </a:outerShdw>
                </a:effectLst>
              </a:rPr>
              <a:t>：结论，     ：证据。</a:t>
            </a:r>
          </a:p>
          <a:p>
            <a:pPr eaLnBrk="1" hangingPunct="1">
              <a:buFont typeface="Wingdings" panose="05000000000000000000" pitchFamily="2" charset="2"/>
              <a:buNone/>
              <a:defRPr/>
            </a:pPr>
            <a:r>
              <a:rPr lang="zh-CN" altLang="en-US" sz="2800" dirty="0" smtClean="0">
                <a:effectLst>
                  <a:outerShdw blurRad="38100" dist="38100" dir="2700000" algn="tl">
                    <a:srgbClr val="000000"/>
                  </a:outerShdw>
                </a:effectLst>
              </a:rPr>
              <a:t>已知：</a:t>
            </a:r>
          </a:p>
          <a:p>
            <a:pPr eaLnBrk="1" hangingPunct="1">
              <a:buFont typeface="Wingdings" panose="05000000000000000000" pitchFamily="2" charset="2"/>
              <a:buNone/>
              <a:defRPr/>
            </a:pPr>
            <a:endParaRPr lang="zh-CN" altLang="en-US" sz="2800" dirty="0" smtClean="0">
              <a:effectLst>
                <a:outerShdw blurRad="38100" dist="38100" dir="2700000" algn="tl">
                  <a:srgbClr val="000000"/>
                </a:outerShdw>
              </a:effectLst>
            </a:endParaRPr>
          </a:p>
          <a:p>
            <a:pPr eaLnBrk="1" hangingPunct="1">
              <a:spcBef>
                <a:spcPct val="10000"/>
              </a:spcBef>
              <a:buFont typeface="Wingdings" panose="05000000000000000000" pitchFamily="2" charset="2"/>
              <a:buNone/>
              <a:defRPr/>
            </a:pPr>
            <a:r>
              <a:rPr lang="zh-CN" altLang="en-US" sz="2800" dirty="0" smtClean="0">
                <a:effectLst>
                  <a:outerShdw blurRad="38100" dist="38100" dir="2700000" algn="tl">
                    <a:srgbClr val="000000"/>
                  </a:outerShdw>
                </a:effectLst>
              </a:rPr>
              <a:t>求：</a:t>
            </a:r>
          </a:p>
        </p:txBody>
      </p:sp>
      <p:sp>
        <p:nvSpPr>
          <p:cNvPr id="1126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8" name="Object 4"/>
          <p:cNvGraphicFramePr>
            <a:graphicFrameLocks noChangeAspect="1"/>
          </p:cNvGraphicFramePr>
          <p:nvPr/>
        </p:nvGraphicFramePr>
        <p:xfrm>
          <a:off x="1331913" y="955675"/>
          <a:ext cx="1524000" cy="457200"/>
        </p:xfrm>
        <a:graphic>
          <a:graphicData uri="http://schemas.openxmlformats.org/presentationml/2006/ole">
            <mc:AlternateContent xmlns:mc="http://schemas.openxmlformats.org/markup-compatibility/2006">
              <mc:Choice xmlns:v="urn:schemas-microsoft-com:vml" Requires="v">
                <p:oleObj spid="_x0000_s11305" name="公式" r:id="rId3" imgW="711200" imgH="228600" progId="Equation.3">
                  <p:embed/>
                </p:oleObj>
              </mc:Choice>
              <mc:Fallback>
                <p:oleObj name="公式" r:id="rId3" imgW="711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5567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70" name="Object 6"/>
          <p:cNvGraphicFramePr>
            <a:graphicFrameLocks noChangeAspect="1"/>
          </p:cNvGraphicFramePr>
          <p:nvPr/>
        </p:nvGraphicFramePr>
        <p:xfrm>
          <a:off x="4427538" y="908050"/>
          <a:ext cx="361950" cy="381000"/>
        </p:xfrm>
        <a:graphic>
          <a:graphicData uri="http://schemas.openxmlformats.org/presentationml/2006/ole">
            <mc:AlternateContent xmlns:mc="http://schemas.openxmlformats.org/markup-compatibility/2006">
              <mc:Choice xmlns:v="urn:schemas-microsoft-com:vml" Requires="v">
                <p:oleObj spid="_x0000_s11306" name="公式" r:id="rId5" imgW="152268" imgH="164957" progId="Equation.3">
                  <p:embed/>
                </p:oleObj>
              </mc:Choice>
              <mc:Fallback>
                <p:oleObj name="公式" r:id="rId5" imgW="152268" imgH="1649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908050"/>
                        <a:ext cx="361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72" name="Object 8"/>
          <p:cNvGraphicFramePr>
            <a:graphicFrameLocks noChangeAspect="1"/>
          </p:cNvGraphicFramePr>
          <p:nvPr/>
        </p:nvGraphicFramePr>
        <p:xfrm>
          <a:off x="1600200" y="1517650"/>
          <a:ext cx="1535113" cy="463550"/>
        </p:xfrm>
        <a:graphic>
          <a:graphicData uri="http://schemas.openxmlformats.org/presentationml/2006/ole">
            <mc:AlternateContent xmlns:mc="http://schemas.openxmlformats.org/markup-compatibility/2006">
              <mc:Choice xmlns:v="urn:schemas-microsoft-com:vml" Requires="v">
                <p:oleObj spid="_x0000_s11307" name="Equation" r:id="rId7" imgW="609336" imgH="177723" progId="Equation.DSMT4">
                  <p:embed/>
                </p:oleObj>
              </mc:Choice>
              <mc:Fallback>
                <p:oleObj name="Equation" r:id="rId7" imgW="609336" imgH="17772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517650"/>
                        <a:ext cx="15351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Rectangle 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74" name="Object 10"/>
          <p:cNvGraphicFramePr>
            <a:graphicFrameLocks noChangeAspect="1"/>
          </p:cNvGraphicFramePr>
          <p:nvPr/>
        </p:nvGraphicFramePr>
        <p:xfrm>
          <a:off x="3332163" y="1489075"/>
          <a:ext cx="1544637" cy="503238"/>
        </p:xfrm>
        <a:graphic>
          <a:graphicData uri="http://schemas.openxmlformats.org/presentationml/2006/ole">
            <mc:AlternateContent xmlns:mc="http://schemas.openxmlformats.org/markup-compatibility/2006">
              <mc:Choice xmlns:v="urn:schemas-microsoft-com:vml" Requires="v">
                <p:oleObj spid="_x0000_s11308" name="Equation" r:id="rId9" imgW="621760" imgH="177646" progId="Equation.DSMT4">
                  <p:embed/>
                </p:oleObj>
              </mc:Choice>
              <mc:Fallback>
                <p:oleObj name="Equation" r:id="rId9" imgW="621760" imgH="17764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2163" y="1489075"/>
                        <a:ext cx="15446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76" name="Object 12"/>
          <p:cNvGraphicFramePr>
            <a:graphicFrameLocks noChangeAspect="1"/>
          </p:cNvGraphicFramePr>
          <p:nvPr/>
        </p:nvGraphicFramePr>
        <p:xfrm>
          <a:off x="4953000" y="1479550"/>
          <a:ext cx="1757363" cy="501650"/>
        </p:xfrm>
        <a:graphic>
          <a:graphicData uri="http://schemas.openxmlformats.org/presentationml/2006/ole">
            <mc:AlternateContent xmlns:mc="http://schemas.openxmlformats.org/markup-compatibility/2006">
              <mc:Choice xmlns:v="urn:schemas-microsoft-com:vml" Requires="v">
                <p:oleObj spid="_x0000_s11309" name="Equation" r:id="rId11" imgW="621760" imgH="177646" progId="Equation.DSMT4">
                  <p:embed/>
                </p:oleObj>
              </mc:Choice>
              <mc:Fallback>
                <p:oleObj name="Equation" r:id="rId11" imgW="621760" imgH="177646"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1479550"/>
                        <a:ext cx="17573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Rectangle 1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78" name="Object 14"/>
          <p:cNvGraphicFramePr>
            <a:graphicFrameLocks noChangeAspect="1"/>
          </p:cNvGraphicFramePr>
          <p:nvPr/>
        </p:nvGraphicFramePr>
        <p:xfrm>
          <a:off x="1503363" y="2019300"/>
          <a:ext cx="1719262" cy="525463"/>
        </p:xfrm>
        <a:graphic>
          <a:graphicData uri="http://schemas.openxmlformats.org/presentationml/2006/ole">
            <mc:AlternateContent xmlns:mc="http://schemas.openxmlformats.org/markup-compatibility/2006">
              <mc:Choice xmlns:v="urn:schemas-microsoft-com:vml" Requires="v">
                <p:oleObj spid="_x0000_s11310" name="公式" r:id="rId13" imgW="1002865" imgH="253890" progId="Equation.3">
                  <p:embed/>
                </p:oleObj>
              </mc:Choice>
              <mc:Fallback>
                <p:oleObj name="公式" r:id="rId13" imgW="1002865" imgH="25389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3363" y="2019300"/>
                        <a:ext cx="17192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9" name="Rectangle 1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80" name="Object 16"/>
          <p:cNvGraphicFramePr>
            <a:graphicFrameLocks noChangeAspect="1"/>
          </p:cNvGraphicFramePr>
          <p:nvPr/>
        </p:nvGraphicFramePr>
        <p:xfrm>
          <a:off x="3330575" y="2027238"/>
          <a:ext cx="1797050" cy="527050"/>
        </p:xfrm>
        <a:graphic>
          <a:graphicData uri="http://schemas.openxmlformats.org/presentationml/2006/ole">
            <mc:AlternateContent xmlns:mc="http://schemas.openxmlformats.org/markup-compatibility/2006">
              <mc:Choice xmlns:v="urn:schemas-microsoft-com:vml" Requires="v">
                <p:oleObj spid="_x0000_s11311" name="公式" r:id="rId15" imgW="1015559" imgH="253890" progId="Equation.3">
                  <p:embed/>
                </p:oleObj>
              </mc:Choice>
              <mc:Fallback>
                <p:oleObj name="公式" r:id="rId15" imgW="1015559" imgH="25389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0575" y="2027238"/>
                        <a:ext cx="179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1"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82" name="Object 18"/>
          <p:cNvGraphicFramePr>
            <a:graphicFrameLocks noChangeAspect="1"/>
          </p:cNvGraphicFramePr>
          <p:nvPr/>
        </p:nvGraphicFramePr>
        <p:xfrm>
          <a:off x="5172075" y="2062163"/>
          <a:ext cx="1697038" cy="522287"/>
        </p:xfrm>
        <a:graphic>
          <a:graphicData uri="http://schemas.openxmlformats.org/presentationml/2006/ole">
            <mc:AlternateContent xmlns:mc="http://schemas.openxmlformats.org/markup-compatibility/2006">
              <mc:Choice xmlns:v="urn:schemas-microsoft-com:vml" Requires="v">
                <p:oleObj spid="_x0000_s11312" name="公式" r:id="rId17" imgW="1015559" imgH="253890" progId="Equation.3">
                  <p:embed/>
                </p:oleObj>
              </mc:Choice>
              <mc:Fallback>
                <p:oleObj name="公式" r:id="rId17" imgW="1015559" imgH="25389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2075" y="2062163"/>
                        <a:ext cx="1697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5" name="Rectangle 2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4870" name="Object 22"/>
          <p:cNvGraphicFramePr>
            <a:graphicFrameLocks noChangeAspect="1"/>
          </p:cNvGraphicFramePr>
          <p:nvPr/>
        </p:nvGraphicFramePr>
        <p:xfrm>
          <a:off x="1284288" y="3327400"/>
          <a:ext cx="7429500" cy="974725"/>
        </p:xfrm>
        <a:graphic>
          <a:graphicData uri="http://schemas.openxmlformats.org/presentationml/2006/ole">
            <mc:AlternateContent xmlns:mc="http://schemas.openxmlformats.org/markup-compatibility/2006">
              <mc:Choice xmlns:v="urn:schemas-microsoft-com:vml" Requires="v">
                <p:oleObj spid="_x0000_s11313" name="公式" r:id="rId19" imgW="4013200" imgH="469900" progId="Equation.3">
                  <p:embed/>
                </p:oleObj>
              </mc:Choice>
              <mc:Fallback>
                <p:oleObj name="公式" r:id="rId19" imgW="4013200" imgH="4699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84288" y="3327400"/>
                        <a:ext cx="74295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4871" name="Object 23"/>
          <p:cNvGraphicFramePr>
            <a:graphicFrameLocks noChangeAspect="1"/>
          </p:cNvGraphicFramePr>
          <p:nvPr/>
        </p:nvGraphicFramePr>
        <p:xfrm>
          <a:off x="2514600" y="4267200"/>
          <a:ext cx="3816350" cy="793750"/>
        </p:xfrm>
        <a:graphic>
          <a:graphicData uri="http://schemas.openxmlformats.org/presentationml/2006/ole">
            <mc:AlternateContent xmlns:mc="http://schemas.openxmlformats.org/markup-compatibility/2006">
              <mc:Choice xmlns:v="urn:schemas-microsoft-com:vml" Requires="v">
                <p:oleObj spid="_x0000_s11314" name="公式" r:id="rId21" imgW="1879600" imgH="393700" progId="Equation.3">
                  <p:embed/>
                </p:oleObj>
              </mc:Choice>
              <mc:Fallback>
                <p:oleObj name="公式" r:id="rId21" imgW="1879600" imgH="3937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14600" y="4267200"/>
                        <a:ext cx="38163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4872" name="Object 24"/>
          <p:cNvGraphicFramePr>
            <a:graphicFrameLocks noChangeAspect="1"/>
          </p:cNvGraphicFramePr>
          <p:nvPr/>
        </p:nvGraphicFramePr>
        <p:xfrm>
          <a:off x="2590800" y="5181600"/>
          <a:ext cx="865188" cy="384175"/>
        </p:xfrm>
        <a:graphic>
          <a:graphicData uri="http://schemas.openxmlformats.org/presentationml/2006/ole">
            <mc:AlternateContent xmlns:mc="http://schemas.openxmlformats.org/markup-compatibility/2006">
              <mc:Choice xmlns:v="urn:schemas-microsoft-com:vml" Requires="v">
                <p:oleObj spid="_x0000_s11315" name="公式" r:id="rId23" imgW="405872" imgH="177569" progId="Equation.3">
                  <p:embed/>
                </p:oleObj>
              </mc:Choice>
              <mc:Fallback>
                <p:oleObj name="公式" r:id="rId23" imgW="405872" imgH="177569"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0800" y="5181600"/>
                        <a:ext cx="8651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4873" name="Text Box 25"/>
          <p:cNvSpPr txBox="1">
            <a:spLocks noChangeArrowheads="1"/>
          </p:cNvSpPr>
          <p:nvPr/>
        </p:nvSpPr>
        <p:spPr bwMode="auto">
          <a:xfrm>
            <a:off x="457200" y="5715000"/>
            <a:ext cx="1882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600">
                <a:latin typeface="Arial" panose="020B0604020202020204" pitchFamily="34" charset="0"/>
              </a:rPr>
              <a:t>同理可得：</a:t>
            </a:r>
          </a:p>
        </p:txBody>
      </p:sp>
      <p:sp>
        <p:nvSpPr>
          <p:cNvPr id="11290" name="Text Box 27"/>
          <p:cNvSpPr txBox="1">
            <a:spLocks noChangeArrowheads="1"/>
          </p:cNvSpPr>
          <p:nvPr/>
        </p:nvSpPr>
        <p:spPr bwMode="auto">
          <a:xfrm>
            <a:off x="541338" y="3486150"/>
            <a:ext cx="935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a:latin typeface="Arial" panose="020B0604020202020204" pitchFamily="34" charset="0"/>
              </a:rPr>
              <a:t>解：</a:t>
            </a:r>
          </a:p>
        </p:txBody>
      </p:sp>
      <p:sp>
        <p:nvSpPr>
          <p:cNvPr id="334876" name="Text Box 28"/>
          <p:cNvSpPr txBox="1">
            <a:spLocks noChangeArrowheads="1"/>
          </p:cNvSpPr>
          <p:nvPr/>
        </p:nvSpPr>
        <p:spPr bwMode="auto">
          <a:xfrm>
            <a:off x="2484438" y="5734050"/>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i="1"/>
              <a:t>P</a:t>
            </a:r>
            <a:r>
              <a:rPr kumimoji="0" lang="en-US" altLang="zh-CN"/>
              <a:t>(</a:t>
            </a:r>
            <a:r>
              <a:rPr kumimoji="0" lang="en-US" altLang="zh-CN" i="1"/>
              <a:t>H</a:t>
            </a:r>
            <a:r>
              <a:rPr kumimoji="0" lang="en-US" altLang="zh-CN" baseline="-25000"/>
              <a:t>2 </a:t>
            </a:r>
            <a:r>
              <a:rPr kumimoji="0" lang="en-US" altLang="zh-CN" sz="1800">
                <a:latin typeface="Arial" panose="020B0604020202020204" pitchFamily="34" charset="0"/>
              </a:rPr>
              <a:t>∣ </a:t>
            </a:r>
            <a:r>
              <a:rPr kumimoji="0" lang="en-US" altLang="zh-CN" i="1"/>
              <a:t>E</a:t>
            </a:r>
            <a:r>
              <a:rPr kumimoji="0" lang="en-US" altLang="zh-CN"/>
              <a:t>)=0.26</a:t>
            </a:r>
            <a:r>
              <a:rPr kumimoji="0" lang="zh-CN" altLang="en-US"/>
              <a:t>，</a:t>
            </a:r>
            <a:r>
              <a:rPr kumimoji="0" lang="zh-CN" altLang="en-US" i="1"/>
              <a:t> </a:t>
            </a:r>
            <a:r>
              <a:rPr kumimoji="0" lang="en-US" altLang="zh-CN" i="1"/>
              <a:t>P</a:t>
            </a:r>
            <a:r>
              <a:rPr kumimoji="0" lang="en-US" altLang="zh-CN"/>
              <a:t>(</a:t>
            </a:r>
            <a:r>
              <a:rPr kumimoji="0" lang="en-US" altLang="zh-CN" i="1"/>
              <a:t>H</a:t>
            </a:r>
            <a:r>
              <a:rPr kumimoji="0" lang="en-US" altLang="zh-CN" baseline="-25000"/>
              <a:t>3</a:t>
            </a:r>
            <a:r>
              <a:rPr kumimoji="0" lang="en-US" altLang="zh-CN"/>
              <a:t>∣</a:t>
            </a:r>
            <a:r>
              <a:rPr kumimoji="0" lang="en-US" altLang="zh-CN" i="1"/>
              <a:t>E</a:t>
            </a:r>
            <a:r>
              <a:rPr kumimoji="0" lang="en-US" altLang="zh-CN"/>
              <a:t>)=0.43</a:t>
            </a:r>
          </a:p>
        </p:txBody>
      </p:sp>
      <p:sp>
        <p:nvSpPr>
          <p:cNvPr id="11292" name="Text Box 29"/>
          <p:cNvSpPr txBox="1">
            <a:spLocks noChangeArrowheads="1"/>
          </p:cNvSpPr>
          <p:nvPr/>
        </p:nvSpPr>
        <p:spPr bwMode="auto">
          <a:xfrm>
            <a:off x="1042988" y="2636838"/>
            <a:ext cx="568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i="1"/>
              <a:t>P</a:t>
            </a:r>
            <a:r>
              <a:rPr kumimoji="0" lang="en-US" altLang="zh-CN"/>
              <a:t>(</a:t>
            </a:r>
            <a:r>
              <a:rPr kumimoji="0" lang="en-US" altLang="zh-CN" i="1"/>
              <a:t>H</a:t>
            </a:r>
            <a:r>
              <a:rPr kumimoji="0" lang="en-US" altLang="zh-CN" baseline="-25000"/>
              <a:t>1</a:t>
            </a:r>
            <a:r>
              <a:rPr kumimoji="0" lang="en-US" altLang="zh-CN"/>
              <a:t>∣</a:t>
            </a:r>
            <a:r>
              <a:rPr kumimoji="0" lang="en-US" altLang="zh-CN" i="1"/>
              <a:t>E</a:t>
            </a:r>
            <a:r>
              <a:rPr kumimoji="0" lang="en-US" altLang="zh-CN"/>
              <a:t>)</a:t>
            </a:r>
            <a:r>
              <a:rPr kumimoji="0" lang="zh-CN" altLang="en-US"/>
              <a:t>， </a:t>
            </a:r>
            <a:r>
              <a:rPr kumimoji="0" lang="en-US" altLang="zh-CN" i="1"/>
              <a:t>P</a:t>
            </a:r>
            <a:r>
              <a:rPr kumimoji="0" lang="en-US" altLang="zh-CN"/>
              <a:t>(</a:t>
            </a:r>
            <a:r>
              <a:rPr kumimoji="0" lang="en-US" altLang="zh-CN" i="1"/>
              <a:t>H</a:t>
            </a:r>
            <a:r>
              <a:rPr kumimoji="0" lang="en-US" altLang="zh-CN" baseline="-25000"/>
              <a:t>2</a:t>
            </a:r>
            <a:r>
              <a:rPr kumimoji="0" lang="en-US" altLang="zh-CN"/>
              <a:t>∣</a:t>
            </a:r>
            <a:r>
              <a:rPr kumimoji="0" lang="en-US" altLang="zh-CN" i="1"/>
              <a:t>E</a:t>
            </a:r>
            <a:r>
              <a:rPr kumimoji="0" lang="en-US" altLang="zh-CN"/>
              <a:t>)</a:t>
            </a:r>
            <a:r>
              <a:rPr kumimoji="0" lang="zh-CN" altLang="en-US"/>
              <a:t>， </a:t>
            </a:r>
            <a:r>
              <a:rPr kumimoji="0" lang="en-US" altLang="zh-CN" i="1"/>
              <a:t>P</a:t>
            </a:r>
            <a:r>
              <a:rPr kumimoji="0" lang="en-US" altLang="zh-CN"/>
              <a:t>(</a:t>
            </a:r>
            <a:r>
              <a:rPr kumimoji="0" lang="en-US" altLang="zh-CN" i="1"/>
              <a:t>H</a:t>
            </a:r>
            <a:r>
              <a:rPr kumimoji="0" lang="en-US" altLang="zh-CN" baseline="-25000"/>
              <a:t>3</a:t>
            </a:r>
            <a:r>
              <a:rPr kumimoji="0" lang="en-US" altLang="zh-CN"/>
              <a:t>∣</a:t>
            </a:r>
            <a:r>
              <a:rPr kumimoji="0" lang="en-US" altLang="zh-CN" i="1"/>
              <a:t>E</a:t>
            </a:r>
            <a:r>
              <a:rPr kumimoji="0" lang="en-US" altLang="zh-CN"/>
              <a:t>)    </a:t>
            </a:r>
            <a:r>
              <a:rPr kumimoji="0" lang="zh-CN" altLang="en-US"/>
              <a:t>？</a:t>
            </a:r>
          </a:p>
        </p:txBody>
      </p:sp>
      <p:sp>
        <p:nvSpPr>
          <p:cNvPr id="334878" name="Rectangle 30"/>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4870"/>
                                        </p:tgtEl>
                                        <p:attrNameLst>
                                          <p:attrName>style.visibility</p:attrName>
                                        </p:attrNameLst>
                                      </p:cBhvr>
                                      <p:to>
                                        <p:strVal val="visible"/>
                                      </p:to>
                                    </p:set>
                                    <p:animEffect transition="in" filter="slide(fromBottom)">
                                      <p:cBhvr>
                                        <p:cTn id="7" dur="500"/>
                                        <p:tgtEl>
                                          <p:spTgt spid="33487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34871"/>
                                        </p:tgtEl>
                                        <p:attrNameLst>
                                          <p:attrName>style.visibility</p:attrName>
                                        </p:attrNameLst>
                                      </p:cBhvr>
                                      <p:to>
                                        <p:strVal val="visible"/>
                                      </p:to>
                                    </p:set>
                                    <p:animEffect transition="in" filter="slide(fromTop)">
                                      <p:cBhvr>
                                        <p:cTn id="11" dur="500"/>
                                        <p:tgtEl>
                                          <p:spTgt spid="334871"/>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334872"/>
                                        </p:tgtEl>
                                        <p:attrNameLst>
                                          <p:attrName>style.visibility</p:attrName>
                                        </p:attrNameLst>
                                      </p:cBhvr>
                                      <p:to>
                                        <p:strVal val="visible"/>
                                      </p:to>
                                    </p:set>
                                    <p:animEffect transition="in" filter="slide(fromTop)">
                                      <p:cBhvr>
                                        <p:cTn id="15" dur="500"/>
                                        <p:tgtEl>
                                          <p:spTgt spid="3348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34873"/>
                                        </p:tgtEl>
                                        <p:attrNameLst>
                                          <p:attrName>style.visibility</p:attrName>
                                        </p:attrNameLst>
                                      </p:cBhvr>
                                      <p:to>
                                        <p:strVal val="visible"/>
                                      </p:to>
                                    </p:set>
                                    <p:anim calcmode="lin" valueType="num">
                                      <p:cBhvr additive="base">
                                        <p:cTn id="20" dur="500" fill="hold"/>
                                        <p:tgtEl>
                                          <p:spTgt spid="334873"/>
                                        </p:tgtEl>
                                        <p:attrNameLst>
                                          <p:attrName>ppt_x</p:attrName>
                                        </p:attrNameLst>
                                      </p:cBhvr>
                                      <p:tavLst>
                                        <p:tav tm="0">
                                          <p:val>
                                            <p:strVal val="0-#ppt_w/2"/>
                                          </p:val>
                                        </p:tav>
                                        <p:tav tm="100000">
                                          <p:val>
                                            <p:strVal val="#ppt_x"/>
                                          </p:val>
                                        </p:tav>
                                      </p:tavLst>
                                    </p:anim>
                                    <p:anim calcmode="lin" valueType="num">
                                      <p:cBhvr additive="base">
                                        <p:cTn id="21" dur="500" fill="hold"/>
                                        <p:tgtEl>
                                          <p:spTgt spid="334873"/>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334876"/>
                                        </p:tgtEl>
                                        <p:attrNameLst>
                                          <p:attrName>style.visibility</p:attrName>
                                        </p:attrNameLst>
                                      </p:cBhvr>
                                      <p:to>
                                        <p:strVal val="visible"/>
                                      </p:to>
                                    </p:set>
                                    <p:anim calcmode="lin" valueType="num">
                                      <p:cBhvr additive="base">
                                        <p:cTn id="25" dur="500" fill="hold"/>
                                        <p:tgtEl>
                                          <p:spTgt spid="334876"/>
                                        </p:tgtEl>
                                        <p:attrNameLst>
                                          <p:attrName>ppt_x</p:attrName>
                                        </p:attrNameLst>
                                      </p:cBhvr>
                                      <p:tavLst>
                                        <p:tav tm="0">
                                          <p:val>
                                            <p:strVal val="#ppt_x"/>
                                          </p:val>
                                        </p:tav>
                                        <p:tav tm="100000">
                                          <p:val>
                                            <p:strVal val="#ppt_x"/>
                                          </p:val>
                                        </p:tav>
                                      </p:tavLst>
                                    </p:anim>
                                    <p:anim calcmode="lin" valueType="num">
                                      <p:cBhvr additive="base">
                                        <p:cTn id="26" dur="500" fill="hold"/>
                                        <p:tgtEl>
                                          <p:spTgt spid="334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3" grpId="0" autoUpdateAnimBg="0"/>
      <p:bldP spid="3348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body" idx="1"/>
          </p:nvPr>
        </p:nvSpPr>
        <p:spPr>
          <a:xfrm>
            <a:off x="433388" y="1858963"/>
            <a:ext cx="8277225" cy="4002087"/>
          </a:xfrm>
          <a:gradFill rotWithShape="0">
            <a:gsLst>
              <a:gs pos="0">
                <a:srgbClr val="99CCFF"/>
              </a:gs>
              <a:gs pos="100000">
                <a:schemeClr val="bg1"/>
              </a:gs>
            </a:gsLst>
            <a:path path="rect">
              <a:fillToRect l="100000" t="100000"/>
            </a:path>
          </a:gradFill>
          <a:ln>
            <a:solidFill>
              <a:srgbClr val="808080"/>
            </a:solidFill>
            <a:miter lim="800000"/>
            <a:headEnd/>
            <a:tailEnd/>
          </a:ln>
        </p:spPr>
        <p:txBody>
          <a:bodyPr/>
          <a:lstStyle/>
          <a:p>
            <a:pPr marL="0" indent="0" eaLnBrk="1" hangingPunct="1">
              <a:buFont typeface="Wingdings" panose="05000000000000000000" pitchFamily="2" charset="2"/>
              <a:buChar char="§"/>
              <a:defRPr/>
            </a:pPr>
            <a:r>
              <a:rPr lang="en-US" altLang="zh-CN" sz="2800" b="0" smtClean="0">
                <a:effectLst>
                  <a:outerShdw blurRad="38100" dist="38100" dir="2700000" algn="tl">
                    <a:srgbClr val="000000"/>
                  </a:outerShdw>
                </a:effectLst>
              </a:rPr>
              <a:t> </a:t>
            </a:r>
            <a:r>
              <a:rPr lang="zh-CN" altLang="en-US" sz="2800" b="0" smtClean="0">
                <a:effectLst>
                  <a:outerShdw blurRad="38100" dist="38100" dir="2700000" algn="tl">
                    <a:srgbClr val="000000"/>
                  </a:outerShdw>
                </a:effectLst>
              </a:rPr>
              <a:t>多个证据                        ，多个结论                     ，</a:t>
            </a:r>
            <a:r>
              <a:rPr lang="zh-CN" altLang="zh-CN" sz="2800" b="0" smtClean="0">
                <a:effectLst>
                  <a:outerShdw blurRad="38100" dist="38100" dir="2700000" algn="tl">
                    <a:srgbClr val="000000"/>
                  </a:outerShdw>
                </a:effectLst>
              </a:rPr>
              <a:t>且每个证据都以一定程度支持结论</a:t>
            </a:r>
            <a:r>
              <a:rPr lang="zh-CN" altLang="en-US" sz="2800" b="0" smtClean="0">
                <a:effectLst>
                  <a:outerShdw blurRad="38100" dist="38100" dir="2700000" algn="tl">
                    <a:srgbClr val="000000"/>
                  </a:outerShdw>
                </a:effectLst>
              </a:rPr>
              <a:t>。</a:t>
            </a:r>
          </a:p>
          <a:p>
            <a:pPr marL="0" indent="0" eaLnBrk="1" hangingPunct="1">
              <a:buFont typeface="Wingdings" panose="05000000000000000000" pitchFamily="2" charset="2"/>
              <a:buChar char="§"/>
              <a:defRPr/>
            </a:pPr>
            <a:r>
              <a:rPr lang="zh-CN" altLang="en-US" sz="2800" b="0" smtClean="0">
                <a:effectLst>
                  <a:outerShdw blurRad="38100" dist="38100" dir="2700000" algn="tl">
                    <a:srgbClr val="000000"/>
                  </a:outerShdw>
                </a:effectLst>
              </a:rPr>
              <a:t> </a:t>
            </a:r>
            <a:r>
              <a:rPr lang="zh-CN" altLang="zh-CN" sz="2800" b="0" smtClean="0">
                <a:effectLst>
                  <a:outerShdw blurRad="38100" dist="38100" dir="2700000" algn="tl">
                    <a:srgbClr val="000000"/>
                  </a:outerShdw>
                </a:effectLst>
              </a:rPr>
              <a:t>扩充后的公式：</a:t>
            </a:r>
            <a:endParaRPr lang="zh-CN" altLang="en-US" sz="2800" b="0" smtClean="0">
              <a:effectLst>
                <a:outerShdw blurRad="38100" dist="38100" dir="2700000" algn="tl">
                  <a:srgbClr val="000000"/>
                </a:outerShdw>
              </a:effectLst>
            </a:endParaRPr>
          </a:p>
        </p:txBody>
      </p:sp>
      <p:sp>
        <p:nvSpPr>
          <p:cNvPr id="12291"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2" name="Object 4"/>
          <p:cNvGraphicFramePr>
            <a:graphicFrameLocks noChangeAspect="1"/>
          </p:cNvGraphicFramePr>
          <p:nvPr/>
        </p:nvGraphicFramePr>
        <p:xfrm>
          <a:off x="2339975" y="1916113"/>
          <a:ext cx="1871663" cy="506412"/>
        </p:xfrm>
        <a:graphic>
          <a:graphicData uri="http://schemas.openxmlformats.org/presentationml/2006/ole">
            <mc:AlternateContent xmlns:mc="http://schemas.openxmlformats.org/markup-compatibility/2006">
              <mc:Choice xmlns:v="urn:schemas-microsoft-com:vml" Requires="v">
                <p:oleObj spid="_x0000_s12385" name="公式" r:id="rId3" imgW="850900" imgH="228600" progId="Equation.3">
                  <p:embed/>
                </p:oleObj>
              </mc:Choice>
              <mc:Fallback>
                <p:oleObj name="公式" r:id="rId3" imgW="850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916113"/>
                        <a:ext cx="18716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4" name="Object 6"/>
          <p:cNvGraphicFramePr>
            <a:graphicFrameLocks noChangeAspect="1"/>
          </p:cNvGraphicFramePr>
          <p:nvPr/>
        </p:nvGraphicFramePr>
        <p:xfrm>
          <a:off x="6084888" y="1916113"/>
          <a:ext cx="1908175" cy="471487"/>
        </p:xfrm>
        <a:graphic>
          <a:graphicData uri="http://schemas.openxmlformats.org/presentationml/2006/ole">
            <mc:AlternateContent xmlns:mc="http://schemas.openxmlformats.org/markup-compatibility/2006">
              <mc:Choice xmlns:v="urn:schemas-microsoft-com:vml" Requires="v">
                <p:oleObj spid="_x0000_s12386" name="公式" r:id="rId5" imgW="927100" imgH="228600" progId="Equation.3">
                  <p:embed/>
                </p:oleObj>
              </mc:Choice>
              <mc:Fallback>
                <p:oleObj name="公式" r:id="rId5" imgW="9271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916113"/>
                        <a:ext cx="1908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Rectangle 7"/>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6"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7" name="Object 9"/>
          <p:cNvGraphicFramePr>
            <a:graphicFrameLocks noChangeAspect="1"/>
          </p:cNvGraphicFramePr>
          <p:nvPr/>
        </p:nvGraphicFramePr>
        <p:xfrm>
          <a:off x="3074988" y="5013325"/>
          <a:ext cx="1497012" cy="403225"/>
        </p:xfrm>
        <a:graphic>
          <a:graphicData uri="http://schemas.openxmlformats.org/presentationml/2006/ole">
            <mc:AlternateContent xmlns:mc="http://schemas.openxmlformats.org/markup-compatibility/2006">
              <mc:Choice xmlns:v="urn:schemas-microsoft-com:vml" Requires="v">
                <p:oleObj spid="_x0000_s12387" name="公式" r:id="rId7" imgW="736600" imgH="203200" progId="Equation.3">
                  <p:embed/>
                </p:oleObj>
              </mc:Choice>
              <mc:Fallback>
                <p:oleObj name="公式" r:id="rId7" imgW="7366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4988" y="5013325"/>
                        <a:ext cx="14970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8" name="Rectangle 11"/>
          <p:cNvSpPr>
            <a:spLocks noChangeArrowheads="1"/>
          </p:cNvSpPr>
          <p:nvPr/>
        </p:nvSpPr>
        <p:spPr bwMode="auto">
          <a:xfrm>
            <a:off x="395288" y="992188"/>
            <a:ext cx="3040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3. </a:t>
            </a:r>
            <a:r>
              <a:rPr kumimoji="0" lang="zh-CN" altLang="en-US" sz="2800" b="1"/>
              <a:t>多</a:t>
            </a:r>
            <a:r>
              <a:rPr kumimoji="0" lang="zh-CN" altLang="en-US" sz="2800" b="1">
                <a:latin typeface="Arial" panose="020B0604020202020204" pitchFamily="34" charset="0"/>
              </a:rPr>
              <a:t>个证据的情况</a:t>
            </a:r>
          </a:p>
        </p:txBody>
      </p:sp>
      <p:grpSp>
        <p:nvGrpSpPr>
          <p:cNvPr id="12299" name="Group 12"/>
          <p:cNvGrpSpPr>
            <a:grpSpLocks noChangeAspect="1"/>
          </p:cNvGrpSpPr>
          <p:nvPr/>
        </p:nvGrpSpPr>
        <p:grpSpPr bwMode="auto">
          <a:xfrm>
            <a:off x="490538" y="3587750"/>
            <a:ext cx="7975600" cy="1317625"/>
            <a:chOff x="309" y="2260"/>
            <a:chExt cx="5024" cy="830"/>
          </a:xfrm>
        </p:grpSpPr>
        <p:sp>
          <p:nvSpPr>
            <p:cNvPr id="12301" name="AutoShape 13"/>
            <p:cNvSpPr>
              <a:spLocks noChangeAspect="1" noChangeArrowheads="1" noTextEdit="1"/>
            </p:cNvSpPr>
            <p:nvPr/>
          </p:nvSpPr>
          <p:spPr bwMode="auto">
            <a:xfrm>
              <a:off x="309" y="2260"/>
              <a:ext cx="4990" cy="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2" name="Line 14"/>
            <p:cNvSpPr>
              <a:spLocks noChangeShapeType="1"/>
            </p:cNvSpPr>
            <p:nvPr/>
          </p:nvSpPr>
          <p:spPr bwMode="auto">
            <a:xfrm>
              <a:off x="1894" y="2521"/>
              <a:ext cx="337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Rectangle 15"/>
            <p:cNvSpPr>
              <a:spLocks noChangeArrowheads="1"/>
            </p:cNvSpPr>
            <p:nvPr/>
          </p:nvSpPr>
          <p:spPr bwMode="auto">
            <a:xfrm>
              <a:off x="1905" y="2616"/>
              <a:ext cx="394"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500">
                  <a:solidFill>
                    <a:srgbClr val="000000"/>
                  </a:solidFill>
                </a:rPr>
                <a:t>∑</a:t>
              </a:r>
              <a:endParaRPr kumimoji="0" lang="en-US" altLang="zh-CN" sz="1800">
                <a:latin typeface="Arial" panose="020B0604020202020204" pitchFamily="34" charset="0"/>
              </a:endParaRPr>
            </a:p>
          </p:txBody>
        </p:sp>
        <p:sp>
          <p:nvSpPr>
            <p:cNvPr id="12304" name="Rectangle 16"/>
            <p:cNvSpPr>
              <a:spLocks noChangeArrowheads="1"/>
            </p:cNvSpPr>
            <p:nvPr/>
          </p:nvSpPr>
          <p:spPr bwMode="auto">
            <a:xfrm>
              <a:off x="2022" y="2925"/>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1</a:t>
              </a:r>
              <a:endParaRPr kumimoji="0" lang="en-US" altLang="zh-CN" sz="1800">
                <a:latin typeface="Arial" panose="020B0604020202020204" pitchFamily="34" charset="0"/>
              </a:endParaRPr>
            </a:p>
          </p:txBody>
        </p:sp>
        <p:sp>
          <p:nvSpPr>
            <p:cNvPr id="12305" name="Rectangle 17"/>
            <p:cNvSpPr>
              <a:spLocks noChangeArrowheads="1"/>
            </p:cNvSpPr>
            <p:nvPr/>
          </p:nvSpPr>
          <p:spPr bwMode="auto">
            <a:xfrm>
              <a:off x="3229" y="2782"/>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2</a:t>
              </a:r>
              <a:endParaRPr kumimoji="0" lang="en-US" altLang="zh-CN" sz="1800">
                <a:latin typeface="Arial" panose="020B0604020202020204" pitchFamily="34" charset="0"/>
              </a:endParaRPr>
            </a:p>
          </p:txBody>
        </p:sp>
        <p:sp>
          <p:nvSpPr>
            <p:cNvPr id="12306" name="Rectangle 18"/>
            <p:cNvSpPr>
              <a:spLocks noChangeArrowheads="1"/>
            </p:cNvSpPr>
            <p:nvPr/>
          </p:nvSpPr>
          <p:spPr bwMode="auto">
            <a:xfrm>
              <a:off x="2423" y="2782"/>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1</a:t>
              </a:r>
              <a:endParaRPr kumimoji="0" lang="en-US" altLang="zh-CN" sz="1800">
                <a:latin typeface="Arial" panose="020B0604020202020204" pitchFamily="34" charset="0"/>
              </a:endParaRPr>
            </a:p>
          </p:txBody>
        </p:sp>
        <p:sp>
          <p:nvSpPr>
            <p:cNvPr id="12307" name="Rectangle 19"/>
            <p:cNvSpPr>
              <a:spLocks noChangeArrowheads="1"/>
            </p:cNvSpPr>
            <p:nvPr/>
          </p:nvSpPr>
          <p:spPr bwMode="auto">
            <a:xfrm>
              <a:off x="3148" y="2394"/>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2</a:t>
              </a:r>
              <a:endParaRPr kumimoji="0" lang="en-US" altLang="zh-CN" sz="1800">
                <a:latin typeface="Arial" panose="020B0604020202020204" pitchFamily="34" charset="0"/>
              </a:endParaRPr>
            </a:p>
          </p:txBody>
        </p:sp>
        <p:sp>
          <p:nvSpPr>
            <p:cNvPr id="12308" name="Rectangle 20"/>
            <p:cNvSpPr>
              <a:spLocks noChangeArrowheads="1"/>
            </p:cNvSpPr>
            <p:nvPr/>
          </p:nvSpPr>
          <p:spPr bwMode="auto">
            <a:xfrm>
              <a:off x="2366" y="2394"/>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1</a:t>
              </a:r>
              <a:endParaRPr kumimoji="0" lang="en-US" altLang="zh-CN" sz="1800">
                <a:latin typeface="Arial" panose="020B0604020202020204" pitchFamily="34" charset="0"/>
              </a:endParaRPr>
            </a:p>
          </p:txBody>
        </p:sp>
        <p:sp>
          <p:nvSpPr>
            <p:cNvPr id="12309" name="Rectangle 21"/>
            <p:cNvSpPr>
              <a:spLocks noChangeArrowheads="1"/>
            </p:cNvSpPr>
            <p:nvPr/>
          </p:nvSpPr>
          <p:spPr bwMode="auto">
            <a:xfrm>
              <a:off x="1155" y="2517"/>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2</a:t>
              </a:r>
              <a:endParaRPr kumimoji="0" lang="en-US" altLang="zh-CN" sz="1800">
                <a:latin typeface="Arial" panose="020B0604020202020204" pitchFamily="34" charset="0"/>
              </a:endParaRPr>
            </a:p>
          </p:txBody>
        </p:sp>
        <p:sp>
          <p:nvSpPr>
            <p:cNvPr id="12310" name="Rectangle 22"/>
            <p:cNvSpPr>
              <a:spLocks noChangeArrowheads="1"/>
            </p:cNvSpPr>
            <p:nvPr/>
          </p:nvSpPr>
          <p:spPr bwMode="auto">
            <a:xfrm>
              <a:off x="968" y="2517"/>
              <a:ext cx="10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1</a:t>
              </a:r>
              <a:endParaRPr kumimoji="0" lang="en-US" altLang="zh-CN" sz="1800">
                <a:latin typeface="Arial" panose="020B0604020202020204" pitchFamily="34" charset="0"/>
              </a:endParaRPr>
            </a:p>
          </p:txBody>
        </p:sp>
        <p:sp>
          <p:nvSpPr>
            <p:cNvPr id="12311" name="Rectangle 23"/>
            <p:cNvSpPr>
              <a:spLocks noChangeArrowheads="1"/>
            </p:cNvSpPr>
            <p:nvPr/>
          </p:nvSpPr>
          <p:spPr bwMode="auto">
            <a:xfrm>
              <a:off x="5198"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2" name="Rectangle 24"/>
            <p:cNvSpPr>
              <a:spLocks noChangeArrowheads="1"/>
            </p:cNvSpPr>
            <p:nvPr/>
          </p:nvSpPr>
          <p:spPr bwMode="auto">
            <a:xfrm>
              <a:off x="4890"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3" name="Rectangle 25"/>
            <p:cNvSpPr>
              <a:spLocks noChangeArrowheads="1"/>
            </p:cNvSpPr>
            <p:nvPr/>
          </p:nvSpPr>
          <p:spPr bwMode="auto">
            <a:xfrm>
              <a:off x="4700"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4" name="Rectangle 26"/>
            <p:cNvSpPr>
              <a:spLocks noChangeArrowheads="1"/>
            </p:cNvSpPr>
            <p:nvPr/>
          </p:nvSpPr>
          <p:spPr bwMode="auto">
            <a:xfrm>
              <a:off x="4374" y="2669"/>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15" name="Rectangle 27"/>
            <p:cNvSpPr>
              <a:spLocks noChangeArrowheads="1"/>
            </p:cNvSpPr>
            <p:nvPr/>
          </p:nvSpPr>
          <p:spPr bwMode="auto">
            <a:xfrm>
              <a:off x="4050"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6" name="Rectangle 28"/>
            <p:cNvSpPr>
              <a:spLocks noChangeArrowheads="1"/>
            </p:cNvSpPr>
            <p:nvPr/>
          </p:nvSpPr>
          <p:spPr bwMode="auto">
            <a:xfrm>
              <a:off x="3661"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7" name="Rectangle 29"/>
            <p:cNvSpPr>
              <a:spLocks noChangeArrowheads="1"/>
            </p:cNvSpPr>
            <p:nvPr/>
          </p:nvSpPr>
          <p:spPr bwMode="auto">
            <a:xfrm>
              <a:off x="3335" y="2669"/>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18" name="Rectangle 30"/>
            <p:cNvSpPr>
              <a:spLocks noChangeArrowheads="1"/>
            </p:cNvSpPr>
            <p:nvPr/>
          </p:nvSpPr>
          <p:spPr bwMode="auto">
            <a:xfrm>
              <a:off x="3036"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19" name="Rectangle 31"/>
            <p:cNvSpPr>
              <a:spLocks noChangeArrowheads="1"/>
            </p:cNvSpPr>
            <p:nvPr/>
          </p:nvSpPr>
          <p:spPr bwMode="auto">
            <a:xfrm>
              <a:off x="2846"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0" name="Rectangle 32"/>
            <p:cNvSpPr>
              <a:spLocks noChangeArrowheads="1"/>
            </p:cNvSpPr>
            <p:nvPr/>
          </p:nvSpPr>
          <p:spPr bwMode="auto">
            <a:xfrm>
              <a:off x="2520" y="2669"/>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21" name="Rectangle 33"/>
            <p:cNvSpPr>
              <a:spLocks noChangeArrowheads="1"/>
            </p:cNvSpPr>
            <p:nvPr/>
          </p:nvSpPr>
          <p:spPr bwMode="auto">
            <a:xfrm>
              <a:off x="2242" y="2669"/>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2" name="Rectangle 34"/>
            <p:cNvSpPr>
              <a:spLocks noChangeArrowheads="1"/>
            </p:cNvSpPr>
            <p:nvPr/>
          </p:nvSpPr>
          <p:spPr bwMode="auto">
            <a:xfrm>
              <a:off x="5042"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3" name="Rectangle 35"/>
            <p:cNvSpPr>
              <a:spLocks noChangeArrowheads="1"/>
            </p:cNvSpPr>
            <p:nvPr/>
          </p:nvSpPr>
          <p:spPr bwMode="auto">
            <a:xfrm>
              <a:off x="4759"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4" name="Rectangle 36"/>
            <p:cNvSpPr>
              <a:spLocks noChangeArrowheads="1"/>
            </p:cNvSpPr>
            <p:nvPr/>
          </p:nvSpPr>
          <p:spPr bwMode="auto">
            <a:xfrm>
              <a:off x="4569"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5" name="Rectangle 37"/>
            <p:cNvSpPr>
              <a:spLocks noChangeArrowheads="1"/>
            </p:cNvSpPr>
            <p:nvPr/>
          </p:nvSpPr>
          <p:spPr bwMode="auto">
            <a:xfrm>
              <a:off x="4268" y="2281"/>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26" name="Rectangle 38"/>
            <p:cNvSpPr>
              <a:spLocks noChangeArrowheads="1"/>
            </p:cNvSpPr>
            <p:nvPr/>
          </p:nvSpPr>
          <p:spPr bwMode="auto">
            <a:xfrm>
              <a:off x="3944"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7" name="Rectangle 39"/>
            <p:cNvSpPr>
              <a:spLocks noChangeArrowheads="1"/>
            </p:cNvSpPr>
            <p:nvPr/>
          </p:nvSpPr>
          <p:spPr bwMode="auto">
            <a:xfrm>
              <a:off x="3555"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28" name="Rectangle 40"/>
            <p:cNvSpPr>
              <a:spLocks noChangeArrowheads="1"/>
            </p:cNvSpPr>
            <p:nvPr/>
          </p:nvSpPr>
          <p:spPr bwMode="auto">
            <a:xfrm>
              <a:off x="3254" y="2281"/>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29" name="Rectangle 41"/>
            <p:cNvSpPr>
              <a:spLocks noChangeArrowheads="1"/>
            </p:cNvSpPr>
            <p:nvPr/>
          </p:nvSpPr>
          <p:spPr bwMode="auto">
            <a:xfrm>
              <a:off x="2955"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30" name="Rectangle 42"/>
            <p:cNvSpPr>
              <a:spLocks noChangeArrowheads="1"/>
            </p:cNvSpPr>
            <p:nvPr/>
          </p:nvSpPr>
          <p:spPr bwMode="auto">
            <a:xfrm>
              <a:off x="2765"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31" name="Rectangle 43"/>
            <p:cNvSpPr>
              <a:spLocks noChangeArrowheads="1"/>
            </p:cNvSpPr>
            <p:nvPr/>
          </p:nvSpPr>
          <p:spPr bwMode="auto">
            <a:xfrm>
              <a:off x="2464" y="2281"/>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32" name="Rectangle 44"/>
            <p:cNvSpPr>
              <a:spLocks noChangeArrowheads="1"/>
            </p:cNvSpPr>
            <p:nvPr/>
          </p:nvSpPr>
          <p:spPr bwMode="auto">
            <a:xfrm>
              <a:off x="2186" y="2281"/>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33" name="Rectangle 45"/>
            <p:cNvSpPr>
              <a:spLocks noChangeArrowheads="1"/>
            </p:cNvSpPr>
            <p:nvPr/>
          </p:nvSpPr>
          <p:spPr bwMode="auto">
            <a:xfrm>
              <a:off x="1669" y="2403"/>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34" name="Rectangle 46"/>
            <p:cNvSpPr>
              <a:spLocks noChangeArrowheads="1"/>
            </p:cNvSpPr>
            <p:nvPr/>
          </p:nvSpPr>
          <p:spPr bwMode="auto">
            <a:xfrm>
              <a:off x="770" y="2403"/>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latin typeface="Arial" panose="020B0604020202020204" pitchFamily="34" charset="0"/>
                </a:rPr>
                <a:t>︳</a:t>
              </a:r>
            </a:p>
          </p:txBody>
        </p:sp>
        <p:sp>
          <p:nvSpPr>
            <p:cNvPr id="12335" name="Rectangle 47"/>
            <p:cNvSpPr>
              <a:spLocks noChangeArrowheads="1"/>
            </p:cNvSpPr>
            <p:nvPr/>
          </p:nvSpPr>
          <p:spPr bwMode="auto">
            <a:xfrm>
              <a:off x="461" y="2403"/>
              <a:ext cx="1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rPr>
                <a:t>(</a:t>
              </a:r>
              <a:endParaRPr kumimoji="0" lang="en-US" altLang="zh-CN" sz="1800">
                <a:latin typeface="Arial" panose="020B0604020202020204" pitchFamily="34" charset="0"/>
              </a:endParaRPr>
            </a:p>
          </p:txBody>
        </p:sp>
        <p:sp>
          <p:nvSpPr>
            <p:cNvPr id="12336" name="Rectangle 48"/>
            <p:cNvSpPr>
              <a:spLocks noChangeArrowheads="1"/>
            </p:cNvSpPr>
            <p:nvPr/>
          </p:nvSpPr>
          <p:spPr bwMode="auto">
            <a:xfrm>
              <a:off x="1972" y="2536"/>
              <a:ext cx="10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n</a:t>
              </a:r>
              <a:endParaRPr kumimoji="0" lang="en-US" altLang="zh-CN" sz="1800">
                <a:latin typeface="Arial" panose="020B0604020202020204" pitchFamily="34" charset="0"/>
              </a:endParaRPr>
            </a:p>
          </p:txBody>
        </p:sp>
        <p:sp>
          <p:nvSpPr>
            <p:cNvPr id="12337" name="Rectangle 49"/>
            <p:cNvSpPr>
              <a:spLocks noChangeArrowheads="1"/>
            </p:cNvSpPr>
            <p:nvPr/>
          </p:nvSpPr>
          <p:spPr bwMode="auto">
            <a:xfrm>
              <a:off x="1950" y="2926"/>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j</a:t>
              </a:r>
              <a:endParaRPr kumimoji="0" lang="en-US" altLang="zh-CN" sz="1800">
                <a:latin typeface="Arial" panose="020B0604020202020204" pitchFamily="34" charset="0"/>
              </a:endParaRPr>
            </a:p>
          </p:txBody>
        </p:sp>
        <p:sp>
          <p:nvSpPr>
            <p:cNvPr id="12338" name="Rectangle 50"/>
            <p:cNvSpPr>
              <a:spLocks noChangeArrowheads="1"/>
            </p:cNvSpPr>
            <p:nvPr/>
          </p:nvSpPr>
          <p:spPr bwMode="auto">
            <a:xfrm>
              <a:off x="5136" y="2783"/>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j</a:t>
              </a:r>
              <a:endParaRPr kumimoji="0" lang="en-US" altLang="zh-CN" sz="1800">
                <a:latin typeface="Arial" panose="020B0604020202020204" pitchFamily="34" charset="0"/>
              </a:endParaRPr>
            </a:p>
          </p:txBody>
        </p:sp>
        <p:sp>
          <p:nvSpPr>
            <p:cNvPr id="12339" name="Rectangle 51"/>
            <p:cNvSpPr>
              <a:spLocks noChangeArrowheads="1"/>
            </p:cNvSpPr>
            <p:nvPr/>
          </p:nvSpPr>
          <p:spPr bwMode="auto">
            <a:xfrm>
              <a:off x="4638" y="2783"/>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j</a:t>
              </a:r>
              <a:endParaRPr kumimoji="0" lang="en-US" altLang="zh-CN" sz="1800">
                <a:latin typeface="Arial" panose="020B0604020202020204" pitchFamily="34" charset="0"/>
              </a:endParaRPr>
            </a:p>
          </p:txBody>
        </p:sp>
        <p:sp>
          <p:nvSpPr>
            <p:cNvPr id="12340" name="Rectangle 52"/>
            <p:cNvSpPr>
              <a:spLocks noChangeArrowheads="1"/>
            </p:cNvSpPr>
            <p:nvPr/>
          </p:nvSpPr>
          <p:spPr bwMode="auto">
            <a:xfrm>
              <a:off x="4242" y="2783"/>
              <a:ext cx="12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m</a:t>
              </a:r>
              <a:endParaRPr kumimoji="0" lang="en-US" altLang="zh-CN" sz="1800">
                <a:latin typeface="Arial" panose="020B0604020202020204" pitchFamily="34" charset="0"/>
              </a:endParaRPr>
            </a:p>
          </p:txBody>
        </p:sp>
        <p:sp>
          <p:nvSpPr>
            <p:cNvPr id="12341" name="Rectangle 53"/>
            <p:cNvSpPr>
              <a:spLocks noChangeArrowheads="1"/>
            </p:cNvSpPr>
            <p:nvPr/>
          </p:nvSpPr>
          <p:spPr bwMode="auto">
            <a:xfrm>
              <a:off x="3599" y="2783"/>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j</a:t>
              </a:r>
              <a:endParaRPr kumimoji="0" lang="en-US" altLang="zh-CN" sz="1800">
                <a:latin typeface="Arial" panose="020B0604020202020204" pitchFamily="34" charset="0"/>
              </a:endParaRPr>
            </a:p>
          </p:txBody>
        </p:sp>
        <p:sp>
          <p:nvSpPr>
            <p:cNvPr id="12342" name="Rectangle 54"/>
            <p:cNvSpPr>
              <a:spLocks noChangeArrowheads="1"/>
            </p:cNvSpPr>
            <p:nvPr/>
          </p:nvSpPr>
          <p:spPr bwMode="auto">
            <a:xfrm>
              <a:off x="2784" y="2783"/>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j</a:t>
              </a:r>
              <a:endParaRPr kumimoji="0" lang="en-US" altLang="zh-CN" sz="1800">
                <a:latin typeface="Arial" panose="020B0604020202020204" pitchFamily="34" charset="0"/>
              </a:endParaRPr>
            </a:p>
          </p:txBody>
        </p:sp>
        <p:sp>
          <p:nvSpPr>
            <p:cNvPr id="12343" name="Rectangle 55"/>
            <p:cNvSpPr>
              <a:spLocks noChangeArrowheads="1"/>
            </p:cNvSpPr>
            <p:nvPr/>
          </p:nvSpPr>
          <p:spPr bwMode="auto">
            <a:xfrm>
              <a:off x="4982" y="2395"/>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i</a:t>
              </a:r>
              <a:endParaRPr kumimoji="0" lang="en-US" altLang="zh-CN" sz="1800">
                <a:latin typeface="Arial" panose="020B0604020202020204" pitchFamily="34" charset="0"/>
              </a:endParaRPr>
            </a:p>
          </p:txBody>
        </p:sp>
        <p:sp>
          <p:nvSpPr>
            <p:cNvPr id="12344" name="Rectangle 56"/>
            <p:cNvSpPr>
              <a:spLocks noChangeArrowheads="1"/>
            </p:cNvSpPr>
            <p:nvPr/>
          </p:nvSpPr>
          <p:spPr bwMode="auto">
            <a:xfrm>
              <a:off x="4509" y="2395"/>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i</a:t>
              </a:r>
              <a:endParaRPr kumimoji="0" lang="en-US" altLang="zh-CN" sz="1800">
                <a:latin typeface="Arial" panose="020B0604020202020204" pitchFamily="34" charset="0"/>
              </a:endParaRPr>
            </a:p>
          </p:txBody>
        </p:sp>
        <p:sp>
          <p:nvSpPr>
            <p:cNvPr id="12345" name="Rectangle 57"/>
            <p:cNvSpPr>
              <a:spLocks noChangeArrowheads="1"/>
            </p:cNvSpPr>
            <p:nvPr/>
          </p:nvSpPr>
          <p:spPr bwMode="auto">
            <a:xfrm>
              <a:off x="4136" y="2395"/>
              <a:ext cx="12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m</a:t>
              </a:r>
              <a:endParaRPr kumimoji="0" lang="en-US" altLang="zh-CN" sz="1800">
                <a:latin typeface="Arial" panose="020B0604020202020204" pitchFamily="34" charset="0"/>
              </a:endParaRPr>
            </a:p>
          </p:txBody>
        </p:sp>
        <p:sp>
          <p:nvSpPr>
            <p:cNvPr id="12346" name="Rectangle 58"/>
            <p:cNvSpPr>
              <a:spLocks noChangeArrowheads="1"/>
            </p:cNvSpPr>
            <p:nvPr/>
          </p:nvSpPr>
          <p:spPr bwMode="auto">
            <a:xfrm>
              <a:off x="3495" y="2395"/>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i</a:t>
              </a:r>
              <a:endParaRPr kumimoji="0" lang="en-US" altLang="zh-CN" sz="1800">
                <a:latin typeface="Arial" panose="020B0604020202020204" pitchFamily="34" charset="0"/>
              </a:endParaRPr>
            </a:p>
          </p:txBody>
        </p:sp>
        <p:sp>
          <p:nvSpPr>
            <p:cNvPr id="12347" name="Rectangle 59"/>
            <p:cNvSpPr>
              <a:spLocks noChangeArrowheads="1"/>
            </p:cNvSpPr>
            <p:nvPr/>
          </p:nvSpPr>
          <p:spPr bwMode="auto">
            <a:xfrm>
              <a:off x="2705" y="2395"/>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i</a:t>
              </a:r>
              <a:endParaRPr kumimoji="0" lang="en-US" altLang="zh-CN" sz="1800">
                <a:latin typeface="Arial" panose="020B0604020202020204" pitchFamily="34" charset="0"/>
              </a:endParaRPr>
            </a:p>
          </p:txBody>
        </p:sp>
        <p:sp>
          <p:nvSpPr>
            <p:cNvPr id="12348" name="Rectangle 60"/>
            <p:cNvSpPr>
              <a:spLocks noChangeArrowheads="1"/>
            </p:cNvSpPr>
            <p:nvPr/>
          </p:nvSpPr>
          <p:spPr bwMode="auto">
            <a:xfrm>
              <a:off x="1564" y="2518"/>
              <a:ext cx="12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m</a:t>
              </a:r>
              <a:endParaRPr kumimoji="0" lang="en-US" altLang="zh-CN" sz="1800">
                <a:latin typeface="Arial" panose="020B0604020202020204" pitchFamily="34" charset="0"/>
              </a:endParaRPr>
            </a:p>
          </p:txBody>
        </p:sp>
        <p:sp>
          <p:nvSpPr>
            <p:cNvPr id="12349" name="Rectangle 61"/>
            <p:cNvSpPr>
              <a:spLocks noChangeArrowheads="1"/>
            </p:cNvSpPr>
            <p:nvPr/>
          </p:nvSpPr>
          <p:spPr bwMode="auto">
            <a:xfrm>
              <a:off x="684" y="2518"/>
              <a:ext cx="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i</a:t>
              </a:r>
              <a:endParaRPr kumimoji="0" lang="en-US" altLang="zh-CN" sz="1800">
                <a:latin typeface="Arial" panose="020B0604020202020204" pitchFamily="34" charset="0"/>
              </a:endParaRPr>
            </a:p>
          </p:txBody>
        </p:sp>
        <p:sp>
          <p:nvSpPr>
            <p:cNvPr id="12350" name="Rectangle 62"/>
            <p:cNvSpPr>
              <a:spLocks noChangeArrowheads="1"/>
            </p:cNvSpPr>
            <p:nvPr/>
          </p:nvSpPr>
          <p:spPr bwMode="auto">
            <a:xfrm>
              <a:off x="4962" y="2669"/>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51" name="Rectangle 63"/>
            <p:cNvSpPr>
              <a:spLocks noChangeArrowheads="1"/>
            </p:cNvSpPr>
            <p:nvPr/>
          </p:nvSpPr>
          <p:spPr bwMode="auto">
            <a:xfrm>
              <a:off x="4772"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52" name="Rectangle 64"/>
            <p:cNvSpPr>
              <a:spLocks noChangeArrowheads="1"/>
            </p:cNvSpPr>
            <p:nvPr/>
          </p:nvSpPr>
          <p:spPr bwMode="auto">
            <a:xfrm>
              <a:off x="4463" y="2669"/>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53" name="Rectangle 65"/>
            <p:cNvSpPr>
              <a:spLocks noChangeArrowheads="1"/>
            </p:cNvSpPr>
            <p:nvPr/>
          </p:nvSpPr>
          <p:spPr bwMode="auto">
            <a:xfrm>
              <a:off x="4122"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54" name="Rectangle 66"/>
            <p:cNvSpPr>
              <a:spLocks noChangeArrowheads="1"/>
            </p:cNvSpPr>
            <p:nvPr/>
          </p:nvSpPr>
          <p:spPr bwMode="auto">
            <a:xfrm>
              <a:off x="3932"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55" name="Rectangle 67"/>
            <p:cNvSpPr>
              <a:spLocks noChangeArrowheads="1"/>
            </p:cNvSpPr>
            <p:nvPr/>
          </p:nvSpPr>
          <p:spPr bwMode="auto">
            <a:xfrm>
              <a:off x="3424" y="2669"/>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56" name="Rectangle 68"/>
            <p:cNvSpPr>
              <a:spLocks noChangeArrowheads="1"/>
            </p:cNvSpPr>
            <p:nvPr/>
          </p:nvSpPr>
          <p:spPr bwMode="auto">
            <a:xfrm>
              <a:off x="3108"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57" name="Rectangle 69"/>
            <p:cNvSpPr>
              <a:spLocks noChangeArrowheads="1"/>
            </p:cNvSpPr>
            <p:nvPr/>
          </p:nvSpPr>
          <p:spPr bwMode="auto">
            <a:xfrm>
              <a:off x="2918"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58" name="Rectangle 70"/>
            <p:cNvSpPr>
              <a:spLocks noChangeArrowheads="1"/>
            </p:cNvSpPr>
            <p:nvPr/>
          </p:nvSpPr>
          <p:spPr bwMode="auto">
            <a:xfrm>
              <a:off x="2610" y="2669"/>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59" name="Rectangle 71"/>
            <p:cNvSpPr>
              <a:spLocks noChangeArrowheads="1"/>
            </p:cNvSpPr>
            <p:nvPr/>
          </p:nvSpPr>
          <p:spPr bwMode="auto">
            <a:xfrm>
              <a:off x="2314"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60" name="Rectangle 72"/>
            <p:cNvSpPr>
              <a:spLocks noChangeArrowheads="1"/>
            </p:cNvSpPr>
            <p:nvPr/>
          </p:nvSpPr>
          <p:spPr bwMode="auto">
            <a:xfrm>
              <a:off x="2124" y="2669"/>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61" name="Rectangle 73"/>
            <p:cNvSpPr>
              <a:spLocks noChangeArrowheads="1"/>
            </p:cNvSpPr>
            <p:nvPr/>
          </p:nvSpPr>
          <p:spPr bwMode="auto">
            <a:xfrm>
              <a:off x="4831" y="2281"/>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62" name="Rectangle 74"/>
            <p:cNvSpPr>
              <a:spLocks noChangeArrowheads="1"/>
            </p:cNvSpPr>
            <p:nvPr/>
          </p:nvSpPr>
          <p:spPr bwMode="auto">
            <a:xfrm>
              <a:off x="4641"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63" name="Rectangle 75"/>
            <p:cNvSpPr>
              <a:spLocks noChangeArrowheads="1"/>
            </p:cNvSpPr>
            <p:nvPr/>
          </p:nvSpPr>
          <p:spPr bwMode="auto">
            <a:xfrm>
              <a:off x="4357" y="2281"/>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64" name="Rectangle 76"/>
            <p:cNvSpPr>
              <a:spLocks noChangeArrowheads="1"/>
            </p:cNvSpPr>
            <p:nvPr/>
          </p:nvSpPr>
          <p:spPr bwMode="auto">
            <a:xfrm>
              <a:off x="4016"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65" name="Rectangle 77"/>
            <p:cNvSpPr>
              <a:spLocks noChangeArrowheads="1"/>
            </p:cNvSpPr>
            <p:nvPr/>
          </p:nvSpPr>
          <p:spPr bwMode="auto">
            <a:xfrm>
              <a:off x="3826"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66" name="Rectangle 78"/>
            <p:cNvSpPr>
              <a:spLocks noChangeArrowheads="1"/>
            </p:cNvSpPr>
            <p:nvPr/>
          </p:nvSpPr>
          <p:spPr bwMode="auto">
            <a:xfrm>
              <a:off x="3343" y="2281"/>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67" name="Rectangle 79"/>
            <p:cNvSpPr>
              <a:spLocks noChangeArrowheads="1"/>
            </p:cNvSpPr>
            <p:nvPr/>
          </p:nvSpPr>
          <p:spPr bwMode="auto">
            <a:xfrm>
              <a:off x="3027"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68" name="Rectangle 80"/>
            <p:cNvSpPr>
              <a:spLocks noChangeArrowheads="1"/>
            </p:cNvSpPr>
            <p:nvPr/>
          </p:nvSpPr>
          <p:spPr bwMode="auto">
            <a:xfrm>
              <a:off x="2837"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69" name="Rectangle 81"/>
            <p:cNvSpPr>
              <a:spLocks noChangeArrowheads="1"/>
            </p:cNvSpPr>
            <p:nvPr/>
          </p:nvSpPr>
          <p:spPr bwMode="auto">
            <a:xfrm>
              <a:off x="2554" y="2281"/>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70" name="Rectangle 82"/>
            <p:cNvSpPr>
              <a:spLocks noChangeArrowheads="1"/>
            </p:cNvSpPr>
            <p:nvPr/>
          </p:nvSpPr>
          <p:spPr bwMode="auto">
            <a:xfrm>
              <a:off x="2257"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71" name="Rectangle 83"/>
            <p:cNvSpPr>
              <a:spLocks noChangeArrowheads="1"/>
            </p:cNvSpPr>
            <p:nvPr/>
          </p:nvSpPr>
          <p:spPr bwMode="auto">
            <a:xfrm>
              <a:off x="2067" y="2281"/>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72" name="Rectangle 84"/>
            <p:cNvSpPr>
              <a:spLocks noChangeArrowheads="1"/>
            </p:cNvSpPr>
            <p:nvPr/>
          </p:nvSpPr>
          <p:spPr bwMode="auto">
            <a:xfrm>
              <a:off x="1443" y="2403"/>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73" name="Rectangle 85"/>
            <p:cNvSpPr>
              <a:spLocks noChangeArrowheads="1"/>
            </p:cNvSpPr>
            <p:nvPr/>
          </p:nvSpPr>
          <p:spPr bwMode="auto">
            <a:xfrm>
              <a:off x="1034" y="2403"/>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74" name="Rectangle 86"/>
            <p:cNvSpPr>
              <a:spLocks noChangeArrowheads="1"/>
            </p:cNvSpPr>
            <p:nvPr/>
          </p:nvSpPr>
          <p:spPr bwMode="auto">
            <a:xfrm>
              <a:off x="859" y="2403"/>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E</a:t>
              </a:r>
              <a:endParaRPr kumimoji="0" lang="en-US" altLang="zh-CN" sz="1800">
                <a:latin typeface="Arial" panose="020B0604020202020204" pitchFamily="34" charset="0"/>
              </a:endParaRPr>
            </a:p>
          </p:txBody>
        </p:sp>
        <p:sp>
          <p:nvSpPr>
            <p:cNvPr id="12375" name="Rectangle 87"/>
            <p:cNvSpPr>
              <a:spLocks noChangeArrowheads="1"/>
            </p:cNvSpPr>
            <p:nvPr/>
          </p:nvSpPr>
          <p:spPr bwMode="auto">
            <a:xfrm>
              <a:off x="533" y="2403"/>
              <a:ext cx="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H</a:t>
              </a:r>
              <a:endParaRPr kumimoji="0" lang="en-US" altLang="zh-CN" sz="1800">
                <a:latin typeface="Arial" panose="020B0604020202020204" pitchFamily="34" charset="0"/>
              </a:endParaRPr>
            </a:p>
          </p:txBody>
        </p:sp>
        <p:sp>
          <p:nvSpPr>
            <p:cNvPr id="12376" name="Rectangle 88"/>
            <p:cNvSpPr>
              <a:spLocks noChangeArrowheads="1"/>
            </p:cNvSpPr>
            <p:nvPr/>
          </p:nvSpPr>
          <p:spPr bwMode="auto">
            <a:xfrm>
              <a:off x="343" y="2403"/>
              <a:ext cx="1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i="1">
                  <a:solidFill>
                    <a:srgbClr val="000000"/>
                  </a:solidFill>
                </a:rPr>
                <a:t>P</a:t>
              </a:r>
              <a:endParaRPr kumimoji="0" lang="en-US" altLang="zh-CN" sz="1800">
                <a:latin typeface="Arial" panose="020B0604020202020204" pitchFamily="34" charset="0"/>
              </a:endParaRPr>
            </a:p>
          </p:txBody>
        </p:sp>
        <p:sp>
          <p:nvSpPr>
            <p:cNvPr id="12377" name="Rectangle 89"/>
            <p:cNvSpPr>
              <a:spLocks noChangeArrowheads="1"/>
            </p:cNvSpPr>
            <p:nvPr/>
          </p:nvSpPr>
          <p:spPr bwMode="auto">
            <a:xfrm>
              <a:off x="1991" y="2925"/>
              <a:ext cx="11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latin typeface="SI Symbol"/>
                </a:rPr>
                <a:t>=</a:t>
              </a:r>
              <a:endParaRPr kumimoji="0" lang="en-US" altLang="zh-CN" sz="1800">
                <a:latin typeface="Arial" panose="020B0604020202020204" pitchFamily="34" charset="0"/>
              </a:endParaRPr>
            </a:p>
          </p:txBody>
        </p:sp>
        <p:sp>
          <p:nvSpPr>
            <p:cNvPr id="12378" name="Rectangle 90"/>
            <p:cNvSpPr>
              <a:spLocks noChangeArrowheads="1"/>
            </p:cNvSpPr>
            <p:nvPr/>
          </p:nvSpPr>
          <p:spPr bwMode="auto">
            <a:xfrm>
              <a:off x="1779" y="2400"/>
              <a:ext cx="1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latin typeface="SI Symbol"/>
                </a:rPr>
                <a:t>=</a:t>
              </a:r>
              <a:endParaRPr kumimoji="0" lang="en-US" altLang="zh-CN" sz="1800">
                <a:latin typeface="Arial" panose="020B0604020202020204" pitchFamily="34" charset="0"/>
              </a:endParaRPr>
            </a:p>
          </p:txBody>
        </p:sp>
        <p:sp>
          <p:nvSpPr>
            <p:cNvPr id="12379" name="Rectangle 91"/>
            <p:cNvSpPr>
              <a:spLocks noChangeArrowheads="1"/>
            </p:cNvSpPr>
            <p:nvPr/>
          </p:nvSpPr>
          <p:spPr bwMode="auto">
            <a:xfrm>
              <a:off x="3730" y="2686"/>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latin typeface="MT Extra" panose="05050102010205020202" pitchFamily="18" charset="2"/>
                </a:rPr>
                <a:t>L</a:t>
              </a:r>
              <a:endParaRPr kumimoji="0" lang="en-US" altLang="zh-CN" sz="1800">
                <a:latin typeface="Arial" panose="020B0604020202020204" pitchFamily="34" charset="0"/>
              </a:endParaRPr>
            </a:p>
          </p:txBody>
        </p:sp>
        <p:sp>
          <p:nvSpPr>
            <p:cNvPr id="12380" name="Rectangle 92"/>
            <p:cNvSpPr>
              <a:spLocks noChangeArrowheads="1"/>
            </p:cNvSpPr>
            <p:nvPr/>
          </p:nvSpPr>
          <p:spPr bwMode="auto">
            <a:xfrm>
              <a:off x="3624" y="2298"/>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latin typeface="MT Extra" panose="05050102010205020202" pitchFamily="18" charset="2"/>
                </a:rPr>
                <a:t>L</a:t>
              </a:r>
              <a:endParaRPr kumimoji="0" lang="en-US" altLang="zh-CN" sz="1800">
                <a:latin typeface="Arial" panose="020B0604020202020204" pitchFamily="34" charset="0"/>
              </a:endParaRPr>
            </a:p>
          </p:txBody>
        </p:sp>
        <p:sp>
          <p:nvSpPr>
            <p:cNvPr id="12381" name="Rectangle 93"/>
            <p:cNvSpPr>
              <a:spLocks noChangeArrowheads="1"/>
            </p:cNvSpPr>
            <p:nvPr/>
          </p:nvSpPr>
          <p:spPr bwMode="auto">
            <a:xfrm>
              <a:off x="1241" y="242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300">
                  <a:solidFill>
                    <a:srgbClr val="000000"/>
                  </a:solidFill>
                  <a:latin typeface="MT Extra" panose="05050102010205020202" pitchFamily="18" charset="2"/>
                </a:rPr>
                <a:t>L</a:t>
              </a:r>
              <a:endParaRPr kumimoji="0" lang="en-US" altLang="zh-CN" sz="1800">
                <a:latin typeface="Arial" panose="020B0604020202020204" pitchFamily="34" charset="0"/>
              </a:endParaRPr>
            </a:p>
          </p:txBody>
        </p:sp>
      </p:grpSp>
      <p:sp>
        <p:nvSpPr>
          <p:cNvPr id="335966" name="Rectangle 94"/>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zh-CN" altLang="en-US" smtClean="0"/>
              <a:t>逆概率方法</a:t>
            </a:r>
          </a:p>
        </p:txBody>
      </p:sp>
      <p:sp>
        <p:nvSpPr>
          <p:cNvPr id="336899" name="Rectangle 3"/>
          <p:cNvSpPr>
            <a:spLocks noGrp="1" noChangeArrowheads="1"/>
          </p:cNvSpPr>
          <p:nvPr>
            <p:ph type="body" sz="half" idx="1"/>
          </p:nvPr>
        </p:nvSpPr>
        <p:spPr>
          <a:xfrm>
            <a:off x="374650" y="1438275"/>
            <a:ext cx="8393113" cy="4152900"/>
          </a:xfrm>
          <a:gradFill rotWithShape="0">
            <a:gsLst>
              <a:gs pos="0">
                <a:srgbClr val="CCFFCC"/>
              </a:gs>
              <a:gs pos="100000">
                <a:schemeClr val="bg1"/>
              </a:gs>
            </a:gsLst>
            <a:path path="rect">
              <a:fillToRect l="100000" b="100000"/>
            </a:path>
          </a:gradFill>
          <a:ln>
            <a:solidFill>
              <a:srgbClr val="808080"/>
            </a:solidFill>
            <a:miter lim="800000"/>
            <a:headEnd/>
            <a:tailEnd/>
          </a:ln>
        </p:spPr>
        <p:txBody>
          <a:bodyPr/>
          <a:lstStyle/>
          <a:p>
            <a:pPr marL="196850" indent="-196850" eaLnBrk="1" hangingPunct="1">
              <a:buFont typeface="Wingdings" panose="05000000000000000000" pitchFamily="2" charset="2"/>
              <a:buChar char="§"/>
              <a:defRPr/>
            </a:pPr>
            <a:r>
              <a:rPr lang="en-US" altLang="zh-CN" sz="2600" b="0" dirty="0" smtClean="0">
                <a:effectLst>
                  <a:outerShdw blurRad="38100" dist="38100" dir="2700000" algn="tl">
                    <a:srgbClr val="000000"/>
                  </a:outerShdw>
                </a:effectLst>
              </a:rPr>
              <a:t> </a:t>
            </a:r>
            <a:r>
              <a:rPr lang="zh-CN" altLang="en-US" sz="2600" b="0" dirty="0" smtClean="0">
                <a:effectLst>
                  <a:outerShdw blurRad="38100" dist="38100" dir="2700000" algn="tl">
                    <a:srgbClr val="000000"/>
                  </a:outerShdw>
                </a:effectLst>
              </a:rPr>
              <a:t>例</a:t>
            </a:r>
            <a:r>
              <a:rPr lang="en-US" altLang="zh-CN" sz="2600" dirty="0" smtClean="0">
                <a:effectLst>
                  <a:outerShdw blurRad="38100" dist="38100" dir="2700000" algn="tl">
                    <a:srgbClr val="000000"/>
                  </a:outerShdw>
                </a:effectLst>
              </a:rPr>
              <a:t>   </a:t>
            </a:r>
            <a:r>
              <a:rPr lang="zh-CN" altLang="en-US" sz="2600" b="0" dirty="0" smtClean="0">
                <a:effectLst>
                  <a:outerShdw blurRad="38100" dist="38100" dir="2700000" algn="tl">
                    <a:srgbClr val="000000"/>
                  </a:outerShdw>
                </a:effectLst>
              </a:rPr>
              <a:t>已知：                                  </a:t>
            </a:r>
          </a:p>
          <a:p>
            <a:pPr marL="196850" indent="-196850" eaLnBrk="1" hangingPunct="1">
              <a:buFont typeface="Wingdings" panose="05000000000000000000" pitchFamily="2" charset="2"/>
              <a:buNone/>
              <a:defRPr/>
            </a:pPr>
            <a:endParaRPr lang="zh-CN" altLang="en-US" sz="2600" b="0" dirty="0" smtClean="0">
              <a:effectLst>
                <a:outerShdw blurRad="38100" dist="38100" dir="2700000" algn="tl">
                  <a:srgbClr val="000000"/>
                </a:outerShdw>
              </a:effectLst>
            </a:endParaRPr>
          </a:p>
          <a:p>
            <a:pPr marL="196850" indent="-196850" eaLnBrk="1" hangingPunct="1">
              <a:buFont typeface="Wingdings" panose="05000000000000000000" pitchFamily="2" charset="2"/>
              <a:buNone/>
              <a:defRPr/>
            </a:pPr>
            <a:r>
              <a:rPr lang="zh-CN" altLang="en-US" sz="2600" b="0" dirty="0" smtClean="0">
                <a:effectLst>
                  <a:outerShdw blurRad="38100" dist="38100" dir="2700000" algn="tl">
                    <a:srgbClr val="000000"/>
                  </a:outerShdw>
                </a:effectLst>
              </a:rPr>
              <a:t>                                         </a:t>
            </a:r>
          </a:p>
          <a:p>
            <a:pPr marL="196850" indent="-196850" eaLnBrk="1" hangingPunct="1">
              <a:buFont typeface="Wingdings" panose="05000000000000000000" pitchFamily="2" charset="2"/>
              <a:buNone/>
              <a:defRPr/>
            </a:pPr>
            <a:endParaRPr lang="zh-CN" altLang="en-US" sz="2600" b="0" dirty="0" smtClean="0">
              <a:effectLst>
                <a:outerShdw blurRad="38100" dist="38100" dir="2700000" algn="tl">
                  <a:srgbClr val="000000"/>
                </a:outerShdw>
              </a:effectLst>
            </a:endParaRPr>
          </a:p>
          <a:p>
            <a:pPr marL="196850" indent="-196850" eaLnBrk="1" hangingPunct="1">
              <a:buFont typeface="Wingdings" panose="05000000000000000000" pitchFamily="2" charset="2"/>
              <a:buNone/>
              <a:defRPr/>
            </a:pPr>
            <a:endParaRPr lang="en-US" altLang="zh-CN" sz="2600" b="0" dirty="0" smtClean="0">
              <a:effectLst>
                <a:outerShdw blurRad="38100" dist="38100" dir="2700000" algn="tl">
                  <a:srgbClr val="000000"/>
                </a:outerShdw>
              </a:effectLst>
            </a:endParaRPr>
          </a:p>
        </p:txBody>
      </p:sp>
      <p:sp>
        <p:nvSpPr>
          <p:cNvPr id="13316" name="Rectangle 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6901" name="Object 5"/>
          <p:cNvGraphicFramePr>
            <a:graphicFrameLocks noChangeAspect="1"/>
          </p:cNvGraphicFramePr>
          <p:nvPr/>
        </p:nvGraphicFramePr>
        <p:xfrm>
          <a:off x="1295400" y="1981200"/>
          <a:ext cx="1489075" cy="533400"/>
        </p:xfrm>
        <a:graphic>
          <a:graphicData uri="http://schemas.openxmlformats.org/presentationml/2006/ole">
            <mc:AlternateContent xmlns:mc="http://schemas.openxmlformats.org/markup-compatibility/2006">
              <mc:Choice xmlns:v="urn:schemas-microsoft-com:vml" Requires="v">
                <p:oleObj spid="_x0000_s13342" name="Equation" r:id="rId3" imgW="596641" imgH="177723" progId="Equation.DSMT4">
                  <p:embed/>
                </p:oleObj>
              </mc:Choice>
              <mc:Fallback>
                <p:oleObj name="Equation" r:id="rId3" imgW="596641" imgH="17772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1489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6903" name="Object 7"/>
          <p:cNvGraphicFramePr>
            <a:graphicFrameLocks noChangeAspect="1"/>
          </p:cNvGraphicFramePr>
          <p:nvPr/>
        </p:nvGraphicFramePr>
        <p:xfrm>
          <a:off x="2819400" y="1990725"/>
          <a:ext cx="1411288" cy="447675"/>
        </p:xfrm>
        <a:graphic>
          <a:graphicData uri="http://schemas.openxmlformats.org/presentationml/2006/ole">
            <mc:AlternateContent xmlns:mc="http://schemas.openxmlformats.org/markup-compatibility/2006">
              <mc:Choice xmlns:v="urn:schemas-microsoft-com:vml" Requires="v">
                <p:oleObj spid="_x0000_s13343" name="公式" r:id="rId5" imgW="787058" imgH="215806" progId="Equation.3">
                  <p:embed/>
                </p:oleObj>
              </mc:Choice>
              <mc:Fallback>
                <p:oleObj name="公式" r:id="rId5" imgW="787058"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990725"/>
                        <a:ext cx="14112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6905" name="Object 9"/>
          <p:cNvGraphicFramePr>
            <a:graphicFrameLocks noChangeAspect="1"/>
          </p:cNvGraphicFramePr>
          <p:nvPr/>
        </p:nvGraphicFramePr>
        <p:xfrm>
          <a:off x="4419600" y="1981200"/>
          <a:ext cx="1568450" cy="533400"/>
        </p:xfrm>
        <a:graphic>
          <a:graphicData uri="http://schemas.openxmlformats.org/presentationml/2006/ole">
            <mc:AlternateContent xmlns:mc="http://schemas.openxmlformats.org/markup-compatibility/2006">
              <mc:Choice xmlns:v="urn:schemas-microsoft-com:vml" Requires="v">
                <p:oleObj spid="_x0000_s13344" name="Equation" r:id="rId7" imgW="596641" imgH="177723" progId="Equation.DSMT4">
                  <p:embed/>
                </p:oleObj>
              </mc:Choice>
              <mc:Fallback>
                <p:oleObj name="Equation" r:id="rId7" imgW="596641" imgH="177723"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981200"/>
                        <a:ext cx="1568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06" name="Object 10"/>
          <p:cNvGraphicFramePr>
            <a:graphicFrameLocks noChangeAspect="1"/>
          </p:cNvGraphicFramePr>
          <p:nvPr/>
        </p:nvGraphicFramePr>
        <p:xfrm>
          <a:off x="6183313" y="1935163"/>
          <a:ext cx="1781175" cy="544512"/>
        </p:xfrm>
        <a:graphic>
          <a:graphicData uri="http://schemas.openxmlformats.org/presentationml/2006/ole">
            <mc:AlternateContent xmlns:mc="http://schemas.openxmlformats.org/markup-compatibility/2006">
              <mc:Choice xmlns:v="urn:schemas-microsoft-com:vml" Requires="v">
                <p:oleObj spid="_x0000_s13345" name="公式" r:id="rId9" imgW="1002865" imgH="253890" progId="Equation.3">
                  <p:embed/>
                </p:oleObj>
              </mc:Choice>
              <mc:Fallback>
                <p:oleObj name="公式" r:id="rId9" imgW="1002865" imgH="25389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3313" y="1935163"/>
                        <a:ext cx="17811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07" name="Object 11"/>
          <p:cNvGraphicFramePr>
            <a:graphicFrameLocks noChangeAspect="1"/>
          </p:cNvGraphicFramePr>
          <p:nvPr/>
        </p:nvGraphicFramePr>
        <p:xfrm>
          <a:off x="1282700" y="2703513"/>
          <a:ext cx="2124075" cy="538162"/>
        </p:xfrm>
        <a:graphic>
          <a:graphicData uri="http://schemas.openxmlformats.org/presentationml/2006/ole">
            <mc:AlternateContent xmlns:mc="http://schemas.openxmlformats.org/markup-compatibility/2006">
              <mc:Choice xmlns:v="urn:schemas-microsoft-com:vml" Requires="v">
                <p:oleObj spid="_x0000_s13346" name="公式" r:id="rId11" imgW="1040948" imgH="253890" progId="Equation.3">
                  <p:embed/>
                </p:oleObj>
              </mc:Choice>
              <mc:Fallback>
                <p:oleObj name="公式" r:id="rId11" imgW="1040948" imgH="25389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2700" y="2703513"/>
                        <a:ext cx="21240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08" name="Object 12"/>
          <p:cNvGraphicFramePr>
            <a:graphicFrameLocks noChangeAspect="1"/>
          </p:cNvGraphicFramePr>
          <p:nvPr/>
        </p:nvGraphicFramePr>
        <p:xfrm>
          <a:off x="3494088" y="2663825"/>
          <a:ext cx="1984375" cy="565150"/>
        </p:xfrm>
        <a:graphic>
          <a:graphicData uri="http://schemas.openxmlformats.org/presentationml/2006/ole">
            <mc:AlternateContent xmlns:mc="http://schemas.openxmlformats.org/markup-compatibility/2006">
              <mc:Choice xmlns:v="urn:schemas-microsoft-com:vml" Requires="v">
                <p:oleObj spid="_x0000_s13347" name="公式" r:id="rId13" imgW="1028254" imgH="253890" progId="Equation.3">
                  <p:embed/>
                </p:oleObj>
              </mc:Choice>
              <mc:Fallback>
                <p:oleObj name="公式" r:id="rId13" imgW="1028254" imgH="25389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4088" y="2663825"/>
                        <a:ext cx="1984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09" name="Object 13"/>
          <p:cNvGraphicFramePr>
            <a:graphicFrameLocks noChangeAspect="1"/>
          </p:cNvGraphicFramePr>
          <p:nvPr/>
        </p:nvGraphicFramePr>
        <p:xfrm>
          <a:off x="5702300" y="2657475"/>
          <a:ext cx="1984375" cy="587375"/>
        </p:xfrm>
        <a:graphic>
          <a:graphicData uri="http://schemas.openxmlformats.org/presentationml/2006/ole">
            <mc:AlternateContent xmlns:mc="http://schemas.openxmlformats.org/markup-compatibility/2006">
              <mc:Choice xmlns:v="urn:schemas-microsoft-com:vml" Requires="v">
                <p:oleObj spid="_x0000_s13348" name="公式" r:id="rId15" imgW="1040948" imgH="253890" progId="Equation.3">
                  <p:embed/>
                </p:oleObj>
              </mc:Choice>
              <mc:Fallback>
                <p:oleObj name="公式" r:id="rId15" imgW="1040948" imgH="25389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2300" y="2657475"/>
                        <a:ext cx="1984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10" name="Object 14"/>
          <p:cNvGraphicFramePr>
            <a:graphicFrameLocks noChangeAspect="1"/>
          </p:cNvGraphicFramePr>
          <p:nvPr/>
        </p:nvGraphicFramePr>
        <p:xfrm>
          <a:off x="1281113" y="3465513"/>
          <a:ext cx="2147887" cy="536575"/>
        </p:xfrm>
        <a:graphic>
          <a:graphicData uri="http://schemas.openxmlformats.org/presentationml/2006/ole">
            <mc:AlternateContent xmlns:mc="http://schemas.openxmlformats.org/markup-compatibility/2006">
              <mc:Choice xmlns:v="urn:schemas-microsoft-com:vml" Requires="v">
                <p:oleObj spid="_x0000_s13349" name="公式" r:id="rId17" imgW="1054100" imgH="254000" progId="Equation.3">
                  <p:embed/>
                </p:oleObj>
              </mc:Choice>
              <mc:Fallback>
                <p:oleObj name="公式" r:id="rId17" imgW="1054100" imgH="2540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81113" y="3465513"/>
                        <a:ext cx="21478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11" name="Object 15"/>
          <p:cNvGraphicFramePr>
            <a:graphicFrameLocks noChangeAspect="1"/>
          </p:cNvGraphicFramePr>
          <p:nvPr/>
        </p:nvGraphicFramePr>
        <p:xfrm>
          <a:off x="3529013" y="3479800"/>
          <a:ext cx="2049462" cy="508000"/>
        </p:xfrm>
        <a:graphic>
          <a:graphicData uri="http://schemas.openxmlformats.org/presentationml/2006/ole">
            <mc:AlternateContent xmlns:mc="http://schemas.openxmlformats.org/markup-compatibility/2006">
              <mc:Choice xmlns:v="urn:schemas-microsoft-com:vml" Requires="v">
                <p:oleObj spid="_x0000_s13350" name="公式" r:id="rId19" imgW="1002865" imgH="253890" progId="Equation.3">
                  <p:embed/>
                </p:oleObj>
              </mc:Choice>
              <mc:Fallback>
                <p:oleObj name="公式" r:id="rId19" imgW="1002865" imgH="25389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29013" y="3479800"/>
                        <a:ext cx="20494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8" name="Rectangle 1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6915" name="Rectangle 19"/>
          <p:cNvSpPr>
            <a:spLocks noChangeArrowheads="1"/>
          </p:cNvSpPr>
          <p:nvPr/>
        </p:nvSpPr>
        <p:spPr bwMode="auto">
          <a:xfrm>
            <a:off x="468313" y="4349750"/>
            <a:ext cx="98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 </a:t>
            </a:r>
            <a:r>
              <a:rPr kumimoji="0" lang="zh-CN" altLang="en-US" sz="2800" b="1"/>
              <a:t>求：</a:t>
            </a:r>
          </a:p>
        </p:txBody>
      </p:sp>
      <p:sp>
        <p:nvSpPr>
          <p:cNvPr id="13330" name="Text Box 20"/>
          <p:cNvSpPr txBox="1">
            <a:spLocks noChangeArrowheads="1"/>
          </p:cNvSpPr>
          <p:nvPr/>
        </p:nvSpPr>
        <p:spPr bwMode="auto">
          <a:xfrm>
            <a:off x="1476375" y="508476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0" lang="zh-CN" altLang="zh-CN" sz="1800">
              <a:latin typeface="Arial" panose="020B0604020202020204" pitchFamily="34" charset="0"/>
            </a:endParaRPr>
          </a:p>
        </p:txBody>
      </p:sp>
      <p:sp>
        <p:nvSpPr>
          <p:cNvPr id="336917" name="Text Box 21"/>
          <p:cNvSpPr txBox="1">
            <a:spLocks noChangeArrowheads="1"/>
          </p:cNvSpPr>
          <p:nvPr/>
        </p:nvSpPr>
        <p:spPr bwMode="auto">
          <a:xfrm>
            <a:off x="1331913" y="4365625"/>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600" i="1"/>
              <a:t>P</a:t>
            </a:r>
            <a:r>
              <a:rPr kumimoji="0" lang="en-US" altLang="zh-CN" sz="2600"/>
              <a:t>(</a:t>
            </a:r>
            <a:r>
              <a:rPr kumimoji="0" lang="en-US" altLang="zh-CN" sz="2600" i="1"/>
              <a:t>H</a:t>
            </a:r>
            <a:r>
              <a:rPr kumimoji="0" lang="en-US" altLang="zh-CN" sz="2600" baseline="-25000"/>
              <a:t>1</a:t>
            </a:r>
            <a:r>
              <a:rPr kumimoji="0" lang="en-US" altLang="zh-CN" sz="2600"/>
              <a:t>∣</a:t>
            </a:r>
            <a:r>
              <a:rPr kumimoji="0" lang="en-US" altLang="zh-CN" sz="2600" i="1"/>
              <a:t>E</a:t>
            </a:r>
            <a:r>
              <a:rPr kumimoji="0" lang="en-US" altLang="zh-CN" sz="2600" baseline="-25000"/>
              <a:t>1</a:t>
            </a:r>
            <a:r>
              <a:rPr kumimoji="0" lang="en-US" altLang="zh-CN" sz="2600" i="1"/>
              <a:t>E</a:t>
            </a:r>
            <a:r>
              <a:rPr kumimoji="0" lang="en-US" altLang="zh-CN" sz="2600" baseline="-25000"/>
              <a:t>2</a:t>
            </a:r>
            <a:r>
              <a:rPr kumimoji="0" lang="en-US" altLang="zh-CN" sz="2600"/>
              <a:t>)</a:t>
            </a:r>
            <a:r>
              <a:rPr kumimoji="0" lang="zh-CN" altLang="en-US" sz="2600"/>
              <a:t>， </a:t>
            </a:r>
            <a:r>
              <a:rPr kumimoji="0" lang="en-US" altLang="zh-CN" sz="2600" i="1"/>
              <a:t>P</a:t>
            </a:r>
            <a:r>
              <a:rPr kumimoji="0" lang="en-US" altLang="zh-CN" sz="2600"/>
              <a:t>(</a:t>
            </a:r>
            <a:r>
              <a:rPr kumimoji="0" lang="en-US" altLang="zh-CN" sz="2600" i="1"/>
              <a:t>H</a:t>
            </a:r>
            <a:r>
              <a:rPr kumimoji="0" lang="en-US" altLang="zh-CN" sz="2600" baseline="-25000"/>
              <a:t>1</a:t>
            </a:r>
            <a:r>
              <a:rPr kumimoji="0" lang="en-US" altLang="zh-CN" sz="2600"/>
              <a:t>∣</a:t>
            </a:r>
            <a:r>
              <a:rPr kumimoji="0" lang="en-US" altLang="zh-CN" sz="2600" i="1"/>
              <a:t>E</a:t>
            </a:r>
            <a:r>
              <a:rPr kumimoji="0" lang="en-US" altLang="zh-CN" sz="2600" baseline="-25000"/>
              <a:t>1</a:t>
            </a:r>
            <a:r>
              <a:rPr kumimoji="0" lang="en-US" altLang="zh-CN" sz="2600" i="1"/>
              <a:t>E</a:t>
            </a:r>
            <a:r>
              <a:rPr kumimoji="0" lang="en-US" altLang="zh-CN" sz="2600" baseline="-25000"/>
              <a:t>2</a:t>
            </a:r>
            <a:r>
              <a:rPr kumimoji="0" lang="en-US" altLang="zh-CN" sz="2600"/>
              <a:t>)</a:t>
            </a:r>
            <a:r>
              <a:rPr kumimoji="0" lang="zh-CN" altLang="en-US" sz="2600"/>
              <a:t>，</a:t>
            </a:r>
            <a:r>
              <a:rPr kumimoji="0" lang="en-US" altLang="zh-CN" sz="2600" i="1"/>
              <a:t>P</a:t>
            </a:r>
            <a:r>
              <a:rPr kumimoji="0" lang="en-US" altLang="zh-CN" sz="2600"/>
              <a:t>(</a:t>
            </a:r>
            <a:r>
              <a:rPr kumimoji="0" lang="en-US" altLang="zh-CN" sz="2600" i="1"/>
              <a:t>H</a:t>
            </a:r>
            <a:r>
              <a:rPr kumimoji="0" lang="en-US" altLang="zh-CN" sz="2600" baseline="-25000"/>
              <a:t>1</a:t>
            </a:r>
            <a:r>
              <a:rPr kumimoji="0" lang="en-US" altLang="zh-CN" sz="2600"/>
              <a:t>∣</a:t>
            </a:r>
            <a:r>
              <a:rPr kumimoji="0" lang="en-US" altLang="zh-CN" sz="2600" i="1"/>
              <a:t>E</a:t>
            </a:r>
            <a:r>
              <a:rPr kumimoji="0" lang="en-US" altLang="zh-CN" sz="2600" baseline="-25000"/>
              <a:t>1</a:t>
            </a:r>
            <a:r>
              <a:rPr kumimoji="0" lang="en-US" altLang="zh-CN" sz="2600" i="1"/>
              <a:t>E</a:t>
            </a:r>
            <a:r>
              <a:rPr kumimoji="0" lang="en-US" altLang="zh-CN" sz="2600" baseline="-25000"/>
              <a:t>2</a:t>
            </a:r>
            <a:r>
              <a:rPr kumimoji="0" lang="en-US" altLang="zh-CN" sz="2600"/>
              <a:t>)   </a:t>
            </a:r>
            <a:r>
              <a:rPr kumimoji="0" lang="zh-CN" altLang="en-US" sz="2600"/>
              <a:t>？</a:t>
            </a:r>
          </a:p>
        </p:txBody>
      </p:sp>
      <p:sp>
        <p:nvSpPr>
          <p:cNvPr id="13332" name="Text Box 22"/>
          <p:cNvSpPr txBox="1">
            <a:spLocks noChangeArrowheads="1"/>
          </p:cNvSpPr>
          <p:nvPr/>
        </p:nvSpPr>
        <p:spPr bwMode="auto">
          <a:xfrm>
            <a:off x="5435600" y="3429000"/>
            <a:ext cx="5048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600">
                <a:latin typeface="Arial" panose="020B0604020202020204" pitchFamily="34"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6899">
                                            <p:bg/>
                                          </p:spTgt>
                                        </p:tgtEl>
                                        <p:attrNameLst>
                                          <p:attrName>style.visibility</p:attrName>
                                        </p:attrNameLst>
                                      </p:cBhvr>
                                      <p:to>
                                        <p:strVal val="visible"/>
                                      </p:to>
                                    </p:set>
                                    <p:anim calcmode="lin" valueType="num">
                                      <p:cBhvr additive="base">
                                        <p:cTn id="7" dur="500" fill="hold"/>
                                        <p:tgtEl>
                                          <p:spTgt spid="33689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9">
                                            <p:bg/>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6899">
                                            <p:txEl>
                                              <p:pRg st="0" end="0"/>
                                            </p:txEl>
                                          </p:spTgt>
                                        </p:tgtEl>
                                        <p:attrNameLst>
                                          <p:attrName>style.visibility</p:attrName>
                                        </p:attrNameLst>
                                      </p:cBhvr>
                                      <p:to>
                                        <p:strVal val="visible"/>
                                      </p:to>
                                    </p:set>
                                    <p:anim calcmode="lin" valueType="num">
                                      <p:cBhvr additive="base">
                                        <p:cTn id="12" dur="500" fill="hold"/>
                                        <p:tgtEl>
                                          <p:spTgt spid="3368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689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 calcmode="lin" valueType="num">
                                      <p:cBhvr additive="base">
                                        <p:cTn id="17" dur="500" fill="hold"/>
                                        <p:tgtEl>
                                          <p:spTgt spid="3368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689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36901"/>
                                        </p:tgtEl>
                                        <p:attrNameLst>
                                          <p:attrName>style.visibility</p:attrName>
                                        </p:attrNameLst>
                                      </p:cBhvr>
                                      <p:to>
                                        <p:strVal val="visible"/>
                                      </p:to>
                                    </p:set>
                                    <p:anim calcmode="lin" valueType="num">
                                      <p:cBhvr additive="base">
                                        <p:cTn id="22" dur="500" fill="hold"/>
                                        <p:tgtEl>
                                          <p:spTgt spid="336901"/>
                                        </p:tgtEl>
                                        <p:attrNameLst>
                                          <p:attrName>ppt_x</p:attrName>
                                        </p:attrNameLst>
                                      </p:cBhvr>
                                      <p:tavLst>
                                        <p:tav tm="0">
                                          <p:val>
                                            <p:strVal val="0-#ppt_w/2"/>
                                          </p:val>
                                        </p:tav>
                                        <p:tav tm="100000">
                                          <p:val>
                                            <p:strVal val="#ppt_x"/>
                                          </p:val>
                                        </p:tav>
                                      </p:tavLst>
                                    </p:anim>
                                    <p:anim calcmode="lin" valueType="num">
                                      <p:cBhvr additive="base">
                                        <p:cTn id="23" dur="500" fill="hold"/>
                                        <p:tgtEl>
                                          <p:spTgt spid="33690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336903"/>
                                        </p:tgtEl>
                                        <p:attrNameLst>
                                          <p:attrName>style.visibility</p:attrName>
                                        </p:attrNameLst>
                                      </p:cBhvr>
                                      <p:to>
                                        <p:strVal val="visible"/>
                                      </p:to>
                                    </p:set>
                                    <p:anim calcmode="lin" valueType="num">
                                      <p:cBhvr additive="base">
                                        <p:cTn id="27" dur="500" fill="hold"/>
                                        <p:tgtEl>
                                          <p:spTgt spid="336903"/>
                                        </p:tgtEl>
                                        <p:attrNameLst>
                                          <p:attrName>ppt_x</p:attrName>
                                        </p:attrNameLst>
                                      </p:cBhvr>
                                      <p:tavLst>
                                        <p:tav tm="0">
                                          <p:val>
                                            <p:strVal val="0-#ppt_w/2"/>
                                          </p:val>
                                        </p:tav>
                                        <p:tav tm="100000">
                                          <p:val>
                                            <p:strVal val="#ppt_x"/>
                                          </p:val>
                                        </p:tav>
                                      </p:tavLst>
                                    </p:anim>
                                    <p:anim calcmode="lin" valueType="num">
                                      <p:cBhvr additive="base">
                                        <p:cTn id="28" dur="500" fill="hold"/>
                                        <p:tgtEl>
                                          <p:spTgt spid="33690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336905"/>
                                        </p:tgtEl>
                                        <p:attrNameLst>
                                          <p:attrName>style.visibility</p:attrName>
                                        </p:attrNameLst>
                                      </p:cBhvr>
                                      <p:to>
                                        <p:strVal val="visible"/>
                                      </p:to>
                                    </p:set>
                                    <p:anim calcmode="lin" valueType="num">
                                      <p:cBhvr additive="base">
                                        <p:cTn id="32" dur="500" fill="hold"/>
                                        <p:tgtEl>
                                          <p:spTgt spid="336905"/>
                                        </p:tgtEl>
                                        <p:attrNameLst>
                                          <p:attrName>ppt_x</p:attrName>
                                        </p:attrNameLst>
                                      </p:cBhvr>
                                      <p:tavLst>
                                        <p:tav tm="0">
                                          <p:val>
                                            <p:strVal val="0-#ppt_w/2"/>
                                          </p:val>
                                        </p:tav>
                                        <p:tav tm="100000">
                                          <p:val>
                                            <p:strVal val="#ppt_x"/>
                                          </p:val>
                                        </p:tav>
                                      </p:tavLst>
                                    </p:anim>
                                    <p:anim calcmode="lin" valueType="num">
                                      <p:cBhvr additive="base">
                                        <p:cTn id="33" dur="500" fill="hold"/>
                                        <p:tgtEl>
                                          <p:spTgt spid="33690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nodeType="afterEffect">
                                  <p:stCondLst>
                                    <p:cond delay="0"/>
                                  </p:stCondLst>
                                  <p:childTnLst>
                                    <p:set>
                                      <p:cBhvr>
                                        <p:cTn id="36" dur="1" fill="hold">
                                          <p:stCondLst>
                                            <p:cond delay="0"/>
                                          </p:stCondLst>
                                        </p:cTn>
                                        <p:tgtEl>
                                          <p:spTgt spid="336906"/>
                                        </p:tgtEl>
                                        <p:attrNameLst>
                                          <p:attrName>style.visibility</p:attrName>
                                        </p:attrNameLst>
                                      </p:cBhvr>
                                      <p:to>
                                        <p:strVal val="visible"/>
                                      </p:to>
                                    </p:set>
                                    <p:anim calcmode="lin" valueType="num">
                                      <p:cBhvr additive="base">
                                        <p:cTn id="37" dur="500" fill="hold"/>
                                        <p:tgtEl>
                                          <p:spTgt spid="336906"/>
                                        </p:tgtEl>
                                        <p:attrNameLst>
                                          <p:attrName>ppt_x</p:attrName>
                                        </p:attrNameLst>
                                      </p:cBhvr>
                                      <p:tavLst>
                                        <p:tav tm="0">
                                          <p:val>
                                            <p:strVal val="0-#ppt_w/2"/>
                                          </p:val>
                                        </p:tav>
                                        <p:tav tm="100000">
                                          <p:val>
                                            <p:strVal val="#ppt_x"/>
                                          </p:val>
                                        </p:tav>
                                      </p:tavLst>
                                    </p:anim>
                                    <p:anim calcmode="lin" valueType="num">
                                      <p:cBhvr additive="base">
                                        <p:cTn id="38" dur="500" fill="hold"/>
                                        <p:tgtEl>
                                          <p:spTgt spid="33690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336907"/>
                                        </p:tgtEl>
                                        <p:attrNameLst>
                                          <p:attrName>style.visibility</p:attrName>
                                        </p:attrNameLst>
                                      </p:cBhvr>
                                      <p:to>
                                        <p:strVal val="visible"/>
                                      </p:to>
                                    </p:set>
                                    <p:anim calcmode="lin" valueType="num">
                                      <p:cBhvr additive="base">
                                        <p:cTn id="42" dur="500" fill="hold"/>
                                        <p:tgtEl>
                                          <p:spTgt spid="336907"/>
                                        </p:tgtEl>
                                        <p:attrNameLst>
                                          <p:attrName>ppt_x</p:attrName>
                                        </p:attrNameLst>
                                      </p:cBhvr>
                                      <p:tavLst>
                                        <p:tav tm="0">
                                          <p:val>
                                            <p:strVal val="0-#ppt_w/2"/>
                                          </p:val>
                                        </p:tav>
                                        <p:tav tm="100000">
                                          <p:val>
                                            <p:strVal val="#ppt_x"/>
                                          </p:val>
                                        </p:tav>
                                      </p:tavLst>
                                    </p:anim>
                                    <p:anim calcmode="lin" valueType="num">
                                      <p:cBhvr additive="base">
                                        <p:cTn id="43" dur="500" fill="hold"/>
                                        <p:tgtEl>
                                          <p:spTgt spid="33690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nodeType="afterEffect">
                                  <p:stCondLst>
                                    <p:cond delay="0"/>
                                  </p:stCondLst>
                                  <p:childTnLst>
                                    <p:set>
                                      <p:cBhvr>
                                        <p:cTn id="46" dur="1" fill="hold">
                                          <p:stCondLst>
                                            <p:cond delay="0"/>
                                          </p:stCondLst>
                                        </p:cTn>
                                        <p:tgtEl>
                                          <p:spTgt spid="336908"/>
                                        </p:tgtEl>
                                        <p:attrNameLst>
                                          <p:attrName>style.visibility</p:attrName>
                                        </p:attrNameLst>
                                      </p:cBhvr>
                                      <p:to>
                                        <p:strVal val="visible"/>
                                      </p:to>
                                    </p:set>
                                    <p:anim calcmode="lin" valueType="num">
                                      <p:cBhvr additive="base">
                                        <p:cTn id="47" dur="500" fill="hold"/>
                                        <p:tgtEl>
                                          <p:spTgt spid="336908"/>
                                        </p:tgtEl>
                                        <p:attrNameLst>
                                          <p:attrName>ppt_x</p:attrName>
                                        </p:attrNameLst>
                                      </p:cBhvr>
                                      <p:tavLst>
                                        <p:tav tm="0">
                                          <p:val>
                                            <p:strVal val="0-#ppt_w/2"/>
                                          </p:val>
                                        </p:tav>
                                        <p:tav tm="100000">
                                          <p:val>
                                            <p:strVal val="#ppt_x"/>
                                          </p:val>
                                        </p:tav>
                                      </p:tavLst>
                                    </p:anim>
                                    <p:anim calcmode="lin" valueType="num">
                                      <p:cBhvr additive="base">
                                        <p:cTn id="48" dur="500" fill="hold"/>
                                        <p:tgtEl>
                                          <p:spTgt spid="336908"/>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nodeType="afterEffect">
                                  <p:stCondLst>
                                    <p:cond delay="0"/>
                                  </p:stCondLst>
                                  <p:childTnLst>
                                    <p:set>
                                      <p:cBhvr>
                                        <p:cTn id="51" dur="1" fill="hold">
                                          <p:stCondLst>
                                            <p:cond delay="0"/>
                                          </p:stCondLst>
                                        </p:cTn>
                                        <p:tgtEl>
                                          <p:spTgt spid="336909"/>
                                        </p:tgtEl>
                                        <p:attrNameLst>
                                          <p:attrName>style.visibility</p:attrName>
                                        </p:attrNameLst>
                                      </p:cBhvr>
                                      <p:to>
                                        <p:strVal val="visible"/>
                                      </p:to>
                                    </p:set>
                                    <p:anim calcmode="lin" valueType="num">
                                      <p:cBhvr additive="base">
                                        <p:cTn id="52" dur="500" fill="hold"/>
                                        <p:tgtEl>
                                          <p:spTgt spid="336909"/>
                                        </p:tgtEl>
                                        <p:attrNameLst>
                                          <p:attrName>ppt_x</p:attrName>
                                        </p:attrNameLst>
                                      </p:cBhvr>
                                      <p:tavLst>
                                        <p:tav tm="0">
                                          <p:val>
                                            <p:strVal val="1+#ppt_w/2"/>
                                          </p:val>
                                        </p:tav>
                                        <p:tav tm="100000">
                                          <p:val>
                                            <p:strVal val="#ppt_x"/>
                                          </p:val>
                                        </p:tav>
                                      </p:tavLst>
                                    </p:anim>
                                    <p:anim calcmode="lin" valueType="num">
                                      <p:cBhvr additive="base">
                                        <p:cTn id="53" dur="500" fill="hold"/>
                                        <p:tgtEl>
                                          <p:spTgt spid="33690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nodeType="afterEffect">
                                  <p:stCondLst>
                                    <p:cond delay="0"/>
                                  </p:stCondLst>
                                  <p:childTnLst>
                                    <p:set>
                                      <p:cBhvr>
                                        <p:cTn id="56" dur="1" fill="hold">
                                          <p:stCondLst>
                                            <p:cond delay="0"/>
                                          </p:stCondLst>
                                        </p:cTn>
                                        <p:tgtEl>
                                          <p:spTgt spid="336910"/>
                                        </p:tgtEl>
                                        <p:attrNameLst>
                                          <p:attrName>style.visibility</p:attrName>
                                        </p:attrNameLst>
                                      </p:cBhvr>
                                      <p:to>
                                        <p:strVal val="visible"/>
                                      </p:to>
                                    </p:set>
                                    <p:anim calcmode="lin" valueType="num">
                                      <p:cBhvr additive="base">
                                        <p:cTn id="57" dur="500" fill="hold"/>
                                        <p:tgtEl>
                                          <p:spTgt spid="336910"/>
                                        </p:tgtEl>
                                        <p:attrNameLst>
                                          <p:attrName>ppt_x</p:attrName>
                                        </p:attrNameLst>
                                      </p:cBhvr>
                                      <p:tavLst>
                                        <p:tav tm="0">
                                          <p:val>
                                            <p:strVal val="0-#ppt_w/2"/>
                                          </p:val>
                                        </p:tav>
                                        <p:tav tm="100000">
                                          <p:val>
                                            <p:strVal val="#ppt_x"/>
                                          </p:val>
                                        </p:tav>
                                      </p:tavLst>
                                    </p:anim>
                                    <p:anim calcmode="lin" valueType="num">
                                      <p:cBhvr additive="base">
                                        <p:cTn id="58" dur="500" fill="hold"/>
                                        <p:tgtEl>
                                          <p:spTgt spid="33691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8" fill="hold" nodeType="afterEffect">
                                  <p:stCondLst>
                                    <p:cond delay="0"/>
                                  </p:stCondLst>
                                  <p:childTnLst>
                                    <p:set>
                                      <p:cBhvr>
                                        <p:cTn id="61" dur="1" fill="hold">
                                          <p:stCondLst>
                                            <p:cond delay="0"/>
                                          </p:stCondLst>
                                        </p:cTn>
                                        <p:tgtEl>
                                          <p:spTgt spid="336911"/>
                                        </p:tgtEl>
                                        <p:attrNameLst>
                                          <p:attrName>style.visibility</p:attrName>
                                        </p:attrNameLst>
                                      </p:cBhvr>
                                      <p:to>
                                        <p:strVal val="visible"/>
                                      </p:to>
                                    </p:set>
                                    <p:anim calcmode="lin" valueType="num">
                                      <p:cBhvr additive="base">
                                        <p:cTn id="62" dur="500" fill="hold"/>
                                        <p:tgtEl>
                                          <p:spTgt spid="336911"/>
                                        </p:tgtEl>
                                        <p:attrNameLst>
                                          <p:attrName>ppt_x</p:attrName>
                                        </p:attrNameLst>
                                      </p:cBhvr>
                                      <p:tavLst>
                                        <p:tav tm="0">
                                          <p:val>
                                            <p:strVal val="0-#ppt_w/2"/>
                                          </p:val>
                                        </p:tav>
                                        <p:tav tm="100000">
                                          <p:val>
                                            <p:strVal val="#ppt_x"/>
                                          </p:val>
                                        </p:tav>
                                      </p:tavLst>
                                    </p:anim>
                                    <p:anim calcmode="lin" valueType="num">
                                      <p:cBhvr additive="base">
                                        <p:cTn id="63" dur="500" fill="hold"/>
                                        <p:tgtEl>
                                          <p:spTgt spid="3369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336915"/>
                                        </p:tgtEl>
                                        <p:attrNameLst>
                                          <p:attrName>style.visibility</p:attrName>
                                        </p:attrNameLst>
                                      </p:cBhvr>
                                      <p:to>
                                        <p:strVal val="visible"/>
                                      </p:to>
                                    </p:set>
                                    <p:anim calcmode="lin" valueType="num">
                                      <p:cBhvr additive="base">
                                        <p:cTn id="68" dur="500" fill="hold"/>
                                        <p:tgtEl>
                                          <p:spTgt spid="336915"/>
                                        </p:tgtEl>
                                        <p:attrNameLst>
                                          <p:attrName>ppt_x</p:attrName>
                                        </p:attrNameLst>
                                      </p:cBhvr>
                                      <p:tavLst>
                                        <p:tav tm="0">
                                          <p:val>
                                            <p:strVal val="0-#ppt_w/2"/>
                                          </p:val>
                                        </p:tav>
                                        <p:tav tm="100000">
                                          <p:val>
                                            <p:strVal val="#ppt_x"/>
                                          </p:val>
                                        </p:tav>
                                      </p:tavLst>
                                    </p:anim>
                                    <p:anim calcmode="lin" valueType="num">
                                      <p:cBhvr additive="base">
                                        <p:cTn id="69" dur="500" fill="hold"/>
                                        <p:tgtEl>
                                          <p:spTgt spid="336915"/>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500"/>
                            </p:stCondLst>
                            <p:childTnLst>
                              <p:par>
                                <p:cTn id="71" presetID="2" presetClass="entr" presetSubtype="4" fill="hold" grpId="0" nodeType="afterEffect">
                                  <p:stCondLst>
                                    <p:cond delay="0"/>
                                  </p:stCondLst>
                                  <p:childTnLst>
                                    <p:set>
                                      <p:cBhvr>
                                        <p:cTn id="72" dur="1" fill="hold">
                                          <p:stCondLst>
                                            <p:cond delay="0"/>
                                          </p:stCondLst>
                                        </p:cTn>
                                        <p:tgtEl>
                                          <p:spTgt spid="336917"/>
                                        </p:tgtEl>
                                        <p:attrNameLst>
                                          <p:attrName>style.visibility</p:attrName>
                                        </p:attrNameLst>
                                      </p:cBhvr>
                                      <p:to>
                                        <p:strVal val="visible"/>
                                      </p:to>
                                    </p:set>
                                    <p:anim calcmode="lin" valueType="num">
                                      <p:cBhvr additive="base">
                                        <p:cTn id="73" dur="500" fill="hold"/>
                                        <p:tgtEl>
                                          <p:spTgt spid="336917"/>
                                        </p:tgtEl>
                                        <p:attrNameLst>
                                          <p:attrName>ppt_x</p:attrName>
                                        </p:attrNameLst>
                                      </p:cBhvr>
                                      <p:tavLst>
                                        <p:tav tm="0">
                                          <p:val>
                                            <p:strVal val="#ppt_x"/>
                                          </p:val>
                                        </p:tav>
                                        <p:tav tm="100000">
                                          <p:val>
                                            <p:strVal val="#ppt_x"/>
                                          </p:val>
                                        </p:tav>
                                      </p:tavLst>
                                    </p:anim>
                                    <p:anim calcmode="lin" valueType="num">
                                      <p:cBhvr additive="base">
                                        <p:cTn id="74" dur="500" fill="hold"/>
                                        <p:tgtEl>
                                          <p:spTgt spid="336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nimBg="1" autoUpdateAnimBg="0" advAuto="0"/>
      <p:bldP spid="336915" grpId="0" autoUpdateAnimBg="0"/>
      <p:bldP spid="33691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p:txBody>
          <a:bodyPr/>
          <a:lstStyle/>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500" b="0" smtClean="0"/>
          </a:p>
          <a:p>
            <a:pPr eaLnBrk="1" hangingPunct="1">
              <a:lnSpc>
                <a:spcPct val="110000"/>
              </a:lnSpc>
              <a:buFont typeface="Wingdings" panose="05000000000000000000" pitchFamily="2" charset="2"/>
              <a:buNone/>
              <a:defRPr/>
            </a:pPr>
            <a:endParaRPr lang="en-US" altLang="zh-CN" sz="2500" b="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eaLnBrk="1" hangingPunct="1">
              <a:lnSpc>
                <a:spcPct val="110000"/>
              </a:lnSpc>
              <a:buFont typeface="Wingdings" panose="05000000000000000000" pitchFamily="2" charset="2"/>
              <a:buNone/>
              <a:defRPr/>
            </a:pPr>
            <a:endParaRPr lang="en-US" altLang="zh-CN" sz="2800" smtClean="0"/>
          </a:p>
          <a:p>
            <a:pPr algn="dist" eaLnBrk="1" hangingPunct="1">
              <a:lnSpc>
                <a:spcPct val="110000"/>
              </a:lnSpc>
              <a:buFont typeface="Wingdings" panose="05000000000000000000" pitchFamily="2" charset="2"/>
              <a:buNone/>
              <a:defRPr/>
            </a:pPr>
            <a:endParaRPr lang="en-US" altLang="zh-CN" sz="2800" smtClean="0"/>
          </a:p>
        </p:txBody>
      </p:sp>
      <p:graphicFrame>
        <p:nvGraphicFramePr>
          <p:cNvPr id="337923" name="Object 3"/>
          <p:cNvGraphicFramePr>
            <a:graphicFrameLocks noChangeAspect="1"/>
          </p:cNvGraphicFramePr>
          <p:nvPr/>
        </p:nvGraphicFramePr>
        <p:xfrm>
          <a:off x="2032000" y="4930775"/>
          <a:ext cx="2514600" cy="519113"/>
        </p:xfrm>
        <a:graphic>
          <a:graphicData uri="http://schemas.openxmlformats.org/presentationml/2006/ole">
            <mc:AlternateContent xmlns:mc="http://schemas.openxmlformats.org/markup-compatibility/2006">
              <mc:Choice xmlns:v="urn:schemas-microsoft-com:vml" Requires="v">
                <p:oleObj spid="_x0000_s14355" name="公式" r:id="rId3" imgW="1244600" imgH="254000" progId="Equation.3">
                  <p:embed/>
                </p:oleObj>
              </mc:Choice>
              <mc:Fallback>
                <p:oleObj name="公式" r:id="rId3" imgW="12446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49307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24" name="Object 4"/>
          <p:cNvGraphicFramePr>
            <a:graphicFrameLocks noChangeAspect="1"/>
          </p:cNvGraphicFramePr>
          <p:nvPr/>
        </p:nvGraphicFramePr>
        <p:xfrm>
          <a:off x="2032000" y="5610225"/>
          <a:ext cx="2490788" cy="512763"/>
        </p:xfrm>
        <a:graphic>
          <a:graphicData uri="http://schemas.openxmlformats.org/presentationml/2006/ole">
            <mc:AlternateContent xmlns:mc="http://schemas.openxmlformats.org/markup-compatibility/2006">
              <mc:Choice xmlns:v="urn:schemas-microsoft-com:vml" Requires="v">
                <p:oleObj spid="_x0000_s14356" name="公式" r:id="rId5" imgW="1231366" imgH="253890" progId="Equation.3">
                  <p:embed/>
                </p:oleObj>
              </mc:Choice>
              <mc:Fallback>
                <p:oleObj name="公式" r:id="rId5" imgW="1231366"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0" y="5610225"/>
                        <a:ext cx="24907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2" name="Rectangle 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3"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7928" name="Object 8"/>
          <p:cNvGraphicFramePr>
            <a:graphicFrameLocks noChangeAspect="1"/>
          </p:cNvGraphicFramePr>
          <p:nvPr/>
        </p:nvGraphicFramePr>
        <p:xfrm>
          <a:off x="177800" y="1704975"/>
          <a:ext cx="8786813" cy="935038"/>
        </p:xfrm>
        <a:graphic>
          <a:graphicData uri="http://schemas.openxmlformats.org/presentationml/2006/ole">
            <mc:AlternateContent xmlns:mc="http://schemas.openxmlformats.org/markup-compatibility/2006">
              <mc:Choice xmlns:v="urn:schemas-microsoft-com:vml" Requires="v">
                <p:oleObj spid="_x0000_s14357" name="公式" r:id="rId7" imgW="6362700" imgH="495300" progId="Equation.3">
                  <p:embed/>
                </p:oleObj>
              </mc:Choice>
              <mc:Fallback>
                <p:oleObj name="公式" r:id="rId7" imgW="6362700" imgH="495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800" y="1704975"/>
                        <a:ext cx="8786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29" name="Object 9"/>
          <p:cNvGraphicFramePr>
            <a:graphicFrameLocks noChangeAspect="1"/>
          </p:cNvGraphicFramePr>
          <p:nvPr/>
        </p:nvGraphicFramePr>
        <p:xfrm>
          <a:off x="1339850" y="2717800"/>
          <a:ext cx="4745038" cy="863600"/>
        </p:xfrm>
        <a:graphic>
          <a:graphicData uri="http://schemas.openxmlformats.org/presentationml/2006/ole">
            <mc:AlternateContent xmlns:mc="http://schemas.openxmlformats.org/markup-compatibility/2006">
              <mc:Choice xmlns:v="urn:schemas-microsoft-com:vml" Requires="v">
                <p:oleObj spid="_x0000_s14358" name="公式" r:id="rId9" imgW="2844800" imgH="393700" progId="Equation.3">
                  <p:embed/>
                </p:oleObj>
              </mc:Choice>
              <mc:Fallback>
                <p:oleObj name="公式" r:id="rId9" imgW="28448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50" y="2717800"/>
                        <a:ext cx="47450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30" name="Object 10"/>
          <p:cNvGraphicFramePr>
            <a:graphicFrameLocks noChangeAspect="1"/>
          </p:cNvGraphicFramePr>
          <p:nvPr/>
        </p:nvGraphicFramePr>
        <p:xfrm>
          <a:off x="1281113" y="3956050"/>
          <a:ext cx="914400" cy="387350"/>
        </p:xfrm>
        <a:graphic>
          <a:graphicData uri="http://schemas.openxmlformats.org/presentationml/2006/ole">
            <mc:AlternateContent xmlns:mc="http://schemas.openxmlformats.org/markup-compatibility/2006">
              <mc:Choice xmlns:v="urn:schemas-microsoft-com:vml" Requires="v">
                <p:oleObj spid="_x0000_s14359" name="公式" r:id="rId11" imgW="431425" imgH="177646" progId="Equation.3">
                  <p:embed/>
                </p:oleObj>
              </mc:Choice>
              <mc:Fallback>
                <p:oleObj name="公式" r:id="rId11" imgW="431425" imgH="1776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1113" y="3956050"/>
                        <a:ext cx="914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31" name="Rectangle 11"/>
          <p:cNvSpPr>
            <a:spLocks noChangeArrowheads="1"/>
          </p:cNvSpPr>
          <p:nvPr/>
        </p:nvSpPr>
        <p:spPr bwMode="auto">
          <a:xfrm>
            <a:off x="381000" y="1060450"/>
            <a:ext cx="877888" cy="568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buClr>
                <a:schemeClr val="accent2"/>
              </a:buClr>
              <a:buFont typeface="Wingdings" panose="05000000000000000000" pitchFamily="2" charset="2"/>
              <a:buNone/>
            </a:pPr>
            <a:r>
              <a:rPr kumimoji="0" lang="zh-CN" altLang="en-US" sz="2600" b="1">
                <a:latin typeface="Arial" panose="020B0604020202020204" pitchFamily="34" charset="0"/>
              </a:rPr>
              <a:t>解：</a:t>
            </a:r>
          </a:p>
        </p:txBody>
      </p:sp>
      <p:sp>
        <p:nvSpPr>
          <p:cNvPr id="337932" name="Text Box 12"/>
          <p:cNvSpPr txBox="1">
            <a:spLocks noChangeArrowheads="1"/>
          </p:cNvSpPr>
          <p:nvPr/>
        </p:nvSpPr>
        <p:spPr bwMode="auto">
          <a:xfrm>
            <a:off x="381000" y="4860925"/>
            <a:ext cx="2209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600" b="1">
                <a:latin typeface="Arial" panose="020B0604020202020204" pitchFamily="34" charset="0"/>
              </a:rPr>
              <a:t>同理可得</a:t>
            </a:r>
            <a:r>
              <a:rPr kumimoji="0" lang="zh-CN" altLang="en-US" sz="3000">
                <a:latin typeface="Arial" panose="020B0604020202020204" pitchFamily="34" charset="0"/>
              </a:rPr>
              <a:t>：</a:t>
            </a:r>
          </a:p>
        </p:txBody>
      </p:sp>
      <p:sp>
        <p:nvSpPr>
          <p:cNvPr id="337934" name="Rectangle 14"/>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31"/>
                                        </p:tgtEl>
                                        <p:attrNameLst>
                                          <p:attrName>style.visibility</p:attrName>
                                        </p:attrNameLst>
                                      </p:cBhvr>
                                      <p:to>
                                        <p:strVal val="visible"/>
                                      </p:to>
                                    </p:set>
                                    <p:anim calcmode="lin" valueType="num">
                                      <p:cBhvr additive="base">
                                        <p:cTn id="7" dur="500" fill="hold"/>
                                        <p:tgtEl>
                                          <p:spTgt spid="337931"/>
                                        </p:tgtEl>
                                        <p:attrNameLst>
                                          <p:attrName>ppt_x</p:attrName>
                                        </p:attrNameLst>
                                      </p:cBhvr>
                                      <p:tavLst>
                                        <p:tav tm="0">
                                          <p:val>
                                            <p:strVal val="0-#ppt_w/2"/>
                                          </p:val>
                                        </p:tav>
                                        <p:tav tm="100000">
                                          <p:val>
                                            <p:strVal val="#ppt_x"/>
                                          </p:val>
                                        </p:tav>
                                      </p:tavLst>
                                    </p:anim>
                                    <p:anim calcmode="lin" valueType="num">
                                      <p:cBhvr additive="base">
                                        <p:cTn id="8" dur="500" fill="hold"/>
                                        <p:tgtEl>
                                          <p:spTgt spid="3379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37928"/>
                                        </p:tgtEl>
                                        <p:attrNameLst>
                                          <p:attrName>style.visibility</p:attrName>
                                        </p:attrNameLst>
                                      </p:cBhvr>
                                      <p:to>
                                        <p:strVal val="visible"/>
                                      </p:to>
                                    </p:set>
                                    <p:anim calcmode="lin" valueType="num">
                                      <p:cBhvr additive="base">
                                        <p:cTn id="12" dur="500" fill="hold"/>
                                        <p:tgtEl>
                                          <p:spTgt spid="337928"/>
                                        </p:tgtEl>
                                        <p:attrNameLst>
                                          <p:attrName>ppt_x</p:attrName>
                                        </p:attrNameLst>
                                      </p:cBhvr>
                                      <p:tavLst>
                                        <p:tav tm="0">
                                          <p:val>
                                            <p:strVal val="0-#ppt_w/2"/>
                                          </p:val>
                                        </p:tav>
                                        <p:tav tm="100000">
                                          <p:val>
                                            <p:strVal val="#ppt_x"/>
                                          </p:val>
                                        </p:tav>
                                      </p:tavLst>
                                    </p:anim>
                                    <p:anim calcmode="lin" valueType="num">
                                      <p:cBhvr additive="base">
                                        <p:cTn id="13" dur="500" fill="hold"/>
                                        <p:tgtEl>
                                          <p:spTgt spid="33792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337929"/>
                                        </p:tgtEl>
                                        <p:attrNameLst>
                                          <p:attrName>style.visibility</p:attrName>
                                        </p:attrNameLst>
                                      </p:cBhvr>
                                      <p:to>
                                        <p:strVal val="visible"/>
                                      </p:to>
                                    </p:set>
                                    <p:anim calcmode="lin" valueType="num">
                                      <p:cBhvr additive="base">
                                        <p:cTn id="17" dur="500" fill="hold"/>
                                        <p:tgtEl>
                                          <p:spTgt spid="337929"/>
                                        </p:tgtEl>
                                        <p:attrNameLst>
                                          <p:attrName>ppt_x</p:attrName>
                                        </p:attrNameLst>
                                      </p:cBhvr>
                                      <p:tavLst>
                                        <p:tav tm="0">
                                          <p:val>
                                            <p:strVal val="0-#ppt_w/2"/>
                                          </p:val>
                                        </p:tav>
                                        <p:tav tm="100000">
                                          <p:val>
                                            <p:strVal val="#ppt_x"/>
                                          </p:val>
                                        </p:tav>
                                      </p:tavLst>
                                    </p:anim>
                                    <p:anim calcmode="lin" valueType="num">
                                      <p:cBhvr additive="base">
                                        <p:cTn id="18" dur="500" fill="hold"/>
                                        <p:tgtEl>
                                          <p:spTgt spid="3379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37930"/>
                                        </p:tgtEl>
                                        <p:attrNameLst>
                                          <p:attrName>style.visibility</p:attrName>
                                        </p:attrNameLst>
                                      </p:cBhvr>
                                      <p:to>
                                        <p:strVal val="visible"/>
                                      </p:to>
                                    </p:set>
                                    <p:anim calcmode="lin" valueType="num">
                                      <p:cBhvr additive="base">
                                        <p:cTn id="22" dur="500" fill="hold"/>
                                        <p:tgtEl>
                                          <p:spTgt spid="337930"/>
                                        </p:tgtEl>
                                        <p:attrNameLst>
                                          <p:attrName>ppt_x</p:attrName>
                                        </p:attrNameLst>
                                      </p:cBhvr>
                                      <p:tavLst>
                                        <p:tav tm="0">
                                          <p:val>
                                            <p:strVal val="0-#ppt_w/2"/>
                                          </p:val>
                                        </p:tav>
                                        <p:tav tm="100000">
                                          <p:val>
                                            <p:strVal val="#ppt_x"/>
                                          </p:val>
                                        </p:tav>
                                      </p:tavLst>
                                    </p:anim>
                                    <p:anim calcmode="lin" valueType="num">
                                      <p:cBhvr additive="base">
                                        <p:cTn id="23" dur="500" fill="hold"/>
                                        <p:tgtEl>
                                          <p:spTgt spid="3379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37932"/>
                                        </p:tgtEl>
                                        <p:attrNameLst>
                                          <p:attrName>style.visibility</p:attrName>
                                        </p:attrNameLst>
                                      </p:cBhvr>
                                      <p:to>
                                        <p:strVal val="visible"/>
                                      </p:to>
                                    </p:set>
                                    <p:anim calcmode="lin" valueType="num">
                                      <p:cBhvr additive="base">
                                        <p:cTn id="28" dur="500" fill="hold"/>
                                        <p:tgtEl>
                                          <p:spTgt spid="337932"/>
                                        </p:tgtEl>
                                        <p:attrNameLst>
                                          <p:attrName>ppt_x</p:attrName>
                                        </p:attrNameLst>
                                      </p:cBhvr>
                                      <p:tavLst>
                                        <p:tav tm="0">
                                          <p:val>
                                            <p:strVal val="0-#ppt_w/2"/>
                                          </p:val>
                                        </p:tav>
                                        <p:tav tm="100000">
                                          <p:val>
                                            <p:strVal val="#ppt_x"/>
                                          </p:val>
                                        </p:tav>
                                      </p:tavLst>
                                    </p:anim>
                                    <p:anim calcmode="lin" valueType="num">
                                      <p:cBhvr additive="base">
                                        <p:cTn id="29" dur="500" fill="hold"/>
                                        <p:tgtEl>
                                          <p:spTgt spid="33793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8" fill="hold" nodeType="afterEffect">
                                  <p:stCondLst>
                                    <p:cond delay="0"/>
                                  </p:stCondLst>
                                  <p:childTnLst>
                                    <p:set>
                                      <p:cBhvr>
                                        <p:cTn id="32" dur="1" fill="hold">
                                          <p:stCondLst>
                                            <p:cond delay="0"/>
                                          </p:stCondLst>
                                        </p:cTn>
                                        <p:tgtEl>
                                          <p:spTgt spid="337923"/>
                                        </p:tgtEl>
                                        <p:attrNameLst>
                                          <p:attrName>style.visibility</p:attrName>
                                        </p:attrNameLst>
                                      </p:cBhvr>
                                      <p:to>
                                        <p:strVal val="visible"/>
                                      </p:to>
                                    </p:set>
                                    <p:anim calcmode="lin" valueType="num">
                                      <p:cBhvr additive="base">
                                        <p:cTn id="33" dur="500" fill="hold"/>
                                        <p:tgtEl>
                                          <p:spTgt spid="337923"/>
                                        </p:tgtEl>
                                        <p:attrNameLst>
                                          <p:attrName>ppt_x</p:attrName>
                                        </p:attrNameLst>
                                      </p:cBhvr>
                                      <p:tavLst>
                                        <p:tav tm="0">
                                          <p:val>
                                            <p:strVal val="0-#ppt_w/2"/>
                                          </p:val>
                                        </p:tav>
                                        <p:tav tm="100000">
                                          <p:val>
                                            <p:strVal val="#ppt_x"/>
                                          </p:val>
                                        </p:tav>
                                      </p:tavLst>
                                    </p:anim>
                                    <p:anim calcmode="lin" valueType="num">
                                      <p:cBhvr additive="base">
                                        <p:cTn id="34" dur="500" fill="hold"/>
                                        <p:tgtEl>
                                          <p:spTgt spid="33792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000"/>
                            </p:stCondLst>
                            <p:childTnLst>
                              <p:par>
                                <p:cTn id="36" presetID="2" presetClass="entr" presetSubtype="4" fill="hold" nodeType="afterEffect">
                                  <p:stCondLst>
                                    <p:cond delay="0"/>
                                  </p:stCondLst>
                                  <p:childTnLst>
                                    <p:set>
                                      <p:cBhvr>
                                        <p:cTn id="37" dur="1" fill="hold">
                                          <p:stCondLst>
                                            <p:cond delay="0"/>
                                          </p:stCondLst>
                                        </p:cTn>
                                        <p:tgtEl>
                                          <p:spTgt spid="337924"/>
                                        </p:tgtEl>
                                        <p:attrNameLst>
                                          <p:attrName>style.visibility</p:attrName>
                                        </p:attrNameLst>
                                      </p:cBhvr>
                                      <p:to>
                                        <p:strVal val="visible"/>
                                      </p:to>
                                    </p:set>
                                    <p:anim calcmode="lin" valueType="num">
                                      <p:cBhvr additive="base">
                                        <p:cTn id="38" dur="500" fill="hold"/>
                                        <p:tgtEl>
                                          <p:spTgt spid="337924"/>
                                        </p:tgtEl>
                                        <p:attrNameLst>
                                          <p:attrName>ppt_x</p:attrName>
                                        </p:attrNameLst>
                                      </p:cBhvr>
                                      <p:tavLst>
                                        <p:tav tm="0">
                                          <p:val>
                                            <p:strVal val="#ppt_x"/>
                                          </p:val>
                                        </p:tav>
                                        <p:tav tm="100000">
                                          <p:val>
                                            <p:strVal val="#ppt_x"/>
                                          </p:val>
                                        </p:tav>
                                      </p:tavLst>
                                    </p:anim>
                                    <p:anim calcmode="lin" valueType="num">
                                      <p:cBhvr additive="base">
                                        <p:cTn id="39" dur="500" fill="hold"/>
                                        <p:tgtEl>
                                          <p:spTgt spid="337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1" grpId="0"/>
      <p:bldP spid="33793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body" idx="1"/>
          </p:nvPr>
        </p:nvSpPr>
        <p:spPr>
          <a:xfrm>
            <a:off x="228600" y="1752600"/>
            <a:ext cx="8540750" cy="2816225"/>
          </a:xfrm>
          <a:solidFill>
            <a:srgbClr val="FFFFFF"/>
          </a:solidFill>
          <a:ln>
            <a:solidFill>
              <a:srgbClr val="808080"/>
            </a:solidFill>
            <a:miter lim="800000"/>
            <a:headEnd/>
            <a:tailEnd/>
          </a:ln>
        </p:spPr>
        <p:txBody>
          <a:bodyPr/>
          <a:lstStyle/>
          <a:p>
            <a:pPr eaLnBrk="1" hangingPunct="1">
              <a:spcBef>
                <a:spcPct val="50000"/>
              </a:spcBef>
              <a:buFont typeface="Wingdings" panose="05000000000000000000" pitchFamily="2" charset="2"/>
              <a:buChar char="§"/>
              <a:defRPr/>
            </a:pPr>
            <a:r>
              <a:rPr lang="zh-CN" altLang="en-US" sz="3000" b="0" smtClean="0"/>
              <a:t>优点</a:t>
            </a:r>
            <a:r>
              <a:rPr lang="en-US" altLang="zh-CN" sz="3000" b="0" smtClean="0"/>
              <a:t>: </a:t>
            </a:r>
            <a:r>
              <a:rPr lang="zh-CN" altLang="en-US" sz="3000" b="0" smtClean="0"/>
              <a:t>较强的理论背景和良好的数学特征，当证据及结论都彼此独立时计算的复杂度比较低。</a:t>
            </a:r>
          </a:p>
          <a:p>
            <a:pPr eaLnBrk="1" hangingPunct="1">
              <a:spcBef>
                <a:spcPct val="50000"/>
              </a:spcBef>
              <a:buFont typeface="Wingdings" panose="05000000000000000000" pitchFamily="2" charset="2"/>
              <a:buChar char="§"/>
              <a:defRPr/>
            </a:pPr>
            <a:r>
              <a:rPr lang="zh-CN" altLang="en-US" sz="3000" b="0" smtClean="0"/>
              <a:t>缺点</a:t>
            </a:r>
            <a:r>
              <a:rPr lang="en-US" altLang="zh-CN" sz="3000" b="0" smtClean="0"/>
              <a:t>: </a:t>
            </a:r>
            <a:r>
              <a:rPr lang="zh-CN" altLang="en-US" sz="3000" b="0" smtClean="0"/>
              <a:t>要求给出结论     的先验概率           及证据</a:t>
            </a:r>
          </a:p>
          <a:p>
            <a:pPr eaLnBrk="1" hangingPunct="1">
              <a:spcBef>
                <a:spcPct val="50000"/>
              </a:spcBef>
              <a:buFont typeface="Wingdings" panose="05000000000000000000" pitchFamily="2" charset="2"/>
              <a:buNone/>
              <a:defRPr/>
            </a:pPr>
            <a:r>
              <a:rPr lang="zh-CN" altLang="en-US" sz="3000" b="0" smtClean="0"/>
              <a:t>      的条件概率                    。</a:t>
            </a:r>
          </a:p>
        </p:txBody>
      </p:sp>
      <p:graphicFrame>
        <p:nvGraphicFramePr>
          <p:cNvPr id="15363" name="Object 3"/>
          <p:cNvGraphicFramePr>
            <a:graphicFrameLocks noChangeAspect="1"/>
          </p:cNvGraphicFramePr>
          <p:nvPr/>
        </p:nvGraphicFramePr>
        <p:xfrm>
          <a:off x="3924300" y="2852738"/>
          <a:ext cx="503238" cy="576262"/>
        </p:xfrm>
        <a:graphic>
          <a:graphicData uri="http://schemas.openxmlformats.org/presentationml/2006/ole">
            <mc:AlternateContent xmlns:mc="http://schemas.openxmlformats.org/markup-compatibility/2006">
              <mc:Choice xmlns:v="urn:schemas-microsoft-com:vml" Requires="v">
                <p:oleObj spid="_x0000_s15373" name="公式" r:id="rId3" imgW="203112" imgH="228501" progId="Equation.3">
                  <p:embed/>
                </p:oleObj>
              </mc:Choice>
              <mc:Fallback>
                <p:oleObj name="公式" r:id="rId3" imgW="203112"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852738"/>
                        <a:ext cx="50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4"/>
          <p:cNvGraphicFramePr>
            <a:graphicFrameLocks noChangeAspect="1"/>
          </p:cNvGraphicFramePr>
          <p:nvPr/>
        </p:nvGraphicFramePr>
        <p:xfrm>
          <a:off x="6300788" y="2924175"/>
          <a:ext cx="1008062" cy="538163"/>
        </p:xfrm>
        <a:graphic>
          <a:graphicData uri="http://schemas.openxmlformats.org/presentationml/2006/ole">
            <mc:AlternateContent xmlns:mc="http://schemas.openxmlformats.org/markup-compatibility/2006">
              <mc:Choice xmlns:v="urn:schemas-microsoft-com:vml" Requires="v">
                <p:oleObj spid="_x0000_s15374" name="公式" r:id="rId5" imgW="431613" imgH="228501" progId="Equation.3">
                  <p:embed/>
                </p:oleObj>
              </mc:Choice>
              <mc:Fallback>
                <p:oleObj name="公式" r:id="rId5" imgW="431613"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2924175"/>
                        <a:ext cx="10080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5"/>
          <p:cNvGraphicFramePr>
            <a:graphicFrameLocks noChangeAspect="1"/>
          </p:cNvGraphicFramePr>
          <p:nvPr/>
        </p:nvGraphicFramePr>
        <p:xfrm>
          <a:off x="395288" y="3573463"/>
          <a:ext cx="509587" cy="647700"/>
        </p:xfrm>
        <a:graphic>
          <a:graphicData uri="http://schemas.openxmlformats.org/presentationml/2006/ole">
            <mc:AlternateContent xmlns:mc="http://schemas.openxmlformats.org/markup-compatibility/2006">
              <mc:Choice xmlns:v="urn:schemas-microsoft-com:vml" Requires="v">
                <p:oleObj spid="_x0000_s15375" name="公式" r:id="rId7" imgW="190417" imgH="241195" progId="Equation.3">
                  <p:embed/>
                </p:oleObj>
              </mc:Choice>
              <mc:Fallback>
                <p:oleObj name="公式" r:id="rId7" imgW="190417" imgH="24119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573463"/>
                        <a:ext cx="509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nvGraphicFramePr>
        <p:xfrm>
          <a:off x="2916238" y="3573463"/>
          <a:ext cx="1698625" cy="625475"/>
        </p:xfrm>
        <a:graphic>
          <a:graphicData uri="http://schemas.openxmlformats.org/presentationml/2006/ole">
            <mc:AlternateContent xmlns:mc="http://schemas.openxmlformats.org/markup-compatibility/2006">
              <mc:Choice xmlns:v="urn:schemas-microsoft-com:vml" Requires="v">
                <p:oleObj spid="_x0000_s15376" name="公式" r:id="rId9" imgW="685800" imgH="254000" progId="Equation.3">
                  <p:embed/>
                </p:oleObj>
              </mc:Choice>
              <mc:Fallback>
                <p:oleObj name="公式" r:id="rId9" imgW="685800" imgH="2540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573463"/>
                        <a:ext cx="16986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8"/>
          <p:cNvSpPr>
            <a:spLocks noChangeArrowheads="1"/>
          </p:cNvSpPr>
          <p:nvPr/>
        </p:nvSpPr>
        <p:spPr bwMode="auto">
          <a:xfrm>
            <a:off x="304800" y="993775"/>
            <a:ext cx="39798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None/>
            </a:pPr>
            <a:r>
              <a:rPr kumimoji="0" lang="en-US" altLang="zh-CN" sz="2800" b="1"/>
              <a:t>4. </a:t>
            </a:r>
            <a:r>
              <a:rPr kumimoji="0" lang="zh-CN" altLang="en-US" sz="2800" b="1"/>
              <a:t>逆</a:t>
            </a:r>
            <a:r>
              <a:rPr kumimoji="0" lang="zh-CN" altLang="en-US" sz="2800" b="1">
                <a:latin typeface="Arial" panose="020B0604020202020204" pitchFamily="34" charset="0"/>
              </a:rPr>
              <a:t>概率方法的优缺点</a:t>
            </a:r>
          </a:p>
        </p:txBody>
      </p:sp>
      <p:sp>
        <p:nvSpPr>
          <p:cNvPr id="338953" name="Rectangle 9"/>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eaLnBrk="1" hangingPunct="1">
              <a:defRPr/>
            </a:pPr>
            <a:r>
              <a:rPr lang="zh-CN" altLang="en-US" smtClean="0"/>
              <a:t>模糊推理方法</a:t>
            </a:r>
          </a:p>
        </p:txBody>
      </p:sp>
      <p:sp>
        <p:nvSpPr>
          <p:cNvPr id="459779" name="Rectangle 3"/>
          <p:cNvSpPr>
            <a:spLocks noGrp="1" noChangeArrowheads="1"/>
          </p:cNvSpPr>
          <p:nvPr>
            <p:ph type="body" idx="1"/>
          </p:nvPr>
        </p:nvSpPr>
        <p:spPr>
          <a:xfrm>
            <a:off x="457200" y="914400"/>
            <a:ext cx="8642350" cy="5400675"/>
          </a:xfrm>
        </p:spPr>
        <p:txBody>
          <a:bodyPr/>
          <a:lstStyle/>
          <a:p>
            <a:pPr eaLnBrk="1" hangingPunct="1">
              <a:lnSpc>
                <a:spcPct val="140000"/>
              </a:lnSpc>
              <a:buSzPct val="60000"/>
              <a:buFontTx/>
              <a:buBlip>
                <a:blip r:embed="rId3"/>
              </a:buBlip>
              <a:defRPr/>
            </a:pPr>
            <a:r>
              <a:rPr lang="zh-CN" altLang="en-US" sz="3400" smtClean="0"/>
              <a:t>模糊逻辑的提出与发展</a:t>
            </a:r>
          </a:p>
          <a:p>
            <a:pPr eaLnBrk="1" hangingPunct="1">
              <a:lnSpc>
                <a:spcPct val="140000"/>
              </a:lnSpc>
              <a:buSzPct val="60000"/>
              <a:buFontTx/>
              <a:buBlip>
                <a:blip r:embed="rId3"/>
              </a:buBlip>
              <a:defRPr/>
            </a:pPr>
            <a:r>
              <a:rPr lang="zh-CN" altLang="en-US" sz="3400" smtClean="0"/>
              <a:t>模糊集合</a:t>
            </a:r>
          </a:p>
          <a:p>
            <a:pPr eaLnBrk="1" hangingPunct="1">
              <a:lnSpc>
                <a:spcPct val="140000"/>
              </a:lnSpc>
              <a:buSzPct val="60000"/>
              <a:buFontTx/>
              <a:buBlip>
                <a:blip r:embed="rId3"/>
              </a:buBlip>
              <a:defRPr/>
            </a:pPr>
            <a:r>
              <a:rPr lang="zh-CN" altLang="en-US" sz="3400" smtClean="0"/>
              <a:t>模糊集合的运算</a:t>
            </a:r>
          </a:p>
          <a:p>
            <a:pPr eaLnBrk="1" hangingPunct="1">
              <a:lnSpc>
                <a:spcPct val="140000"/>
              </a:lnSpc>
              <a:buSzPct val="60000"/>
              <a:buFontTx/>
              <a:buBlip>
                <a:blip r:embed="rId3"/>
              </a:buBlip>
              <a:defRPr/>
            </a:pPr>
            <a:r>
              <a:rPr lang="zh-CN" altLang="en-US" sz="3400" smtClean="0"/>
              <a:t>模糊关系与模糊关系的合成</a:t>
            </a:r>
          </a:p>
          <a:p>
            <a:pPr eaLnBrk="1" hangingPunct="1">
              <a:lnSpc>
                <a:spcPct val="140000"/>
              </a:lnSpc>
              <a:buSzPct val="60000"/>
              <a:buFontTx/>
              <a:buBlip>
                <a:blip r:embed="rId3"/>
              </a:buBlip>
              <a:defRPr/>
            </a:pPr>
            <a:r>
              <a:rPr lang="zh-CN" altLang="en-US" sz="3400" smtClean="0"/>
              <a:t>模糊推理</a:t>
            </a:r>
          </a:p>
          <a:p>
            <a:pPr eaLnBrk="1" hangingPunct="1">
              <a:lnSpc>
                <a:spcPct val="140000"/>
              </a:lnSpc>
              <a:buSzPct val="60000"/>
              <a:buFontTx/>
              <a:buBlip>
                <a:blip r:embed="rId3"/>
              </a:buBlip>
              <a:defRPr/>
            </a:pPr>
            <a:r>
              <a:rPr lang="zh-CN" altLang="en-US" sz="3400" smtClean="0"/>
              <a:t>模糊决策</a:t>
            </a:r>
          </a:p>
        </p:txBody>
      </p:sp>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149080"/>
            <a:ext cx="3200400" cy="2444750"/>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 calcmode="lin" valueType="num">
                                      <p:cBhvr additive="base">
                                        <p:cTn id="7" dur="500" fill="hold"/>
                                        <p:tgtEl>
                                          <p:spTgt spid="459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977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 calcmode="lin" valueType="num">
                                      <p:cBhvr additive="base">
                                        <p:cTn id="12" dur="500" fill="hold"/>
                                        <p:tgtEl>
                                          <p:spTgt spid="45977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977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59779">
                                            <p:txEl>
                                              <p:pRg st="2" end="2"/>
                                            </p:txEl>
                                          </p:spTgt>
                                        </p:tgtEl>
                                        <p:attrNameLst>
                                          <p:attrName>style.visibility</p:attrName>
                                        </p:attrNameLst>
                                      </p:cBhvr>
                                      <p:to>
                                        <p:strVal val="visible"/>
                                      </p:to>
                                    </p:set>
                                    <p:anim calcmode="lin" valueType="num">
                                      <p:cBhvr additive="base">
                                        <p:cTn id="17" dur="500" fill="hold"/>
                                        <p:tgtEl>
                                          <p:spTgt spid="4597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977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59779">
                                            <p:txEl>
                                              <p:pRg st="3" end="3"/>
                                            </p:txEl>
                                          </p:spTgt>
                                        </p:tgtEl>
                                        <p:attrNameLst>
                                          <p:attrName>style.visibility</p:attrName>
                                        </p:attrNameLst>
                                      </p:cBhvr>
                                      <p:to>
                                        <p:strVal val="visible"/>
                                      </p:to>
                                    </p:set>
                                    <p:anim calcmode="lin" valueType="num">
                                      <p:cBhvr additive="base">
                                        <p:cTn id="22" dur="500" fill="hold"/>
                                        <p:tgtEl>
                                          <p:spTgt spid="45977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5977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59779">
                                            <p:txEl>
                                              <p:pRg st="4" end="4"/>
                                            </p:txEl>
                                          </p:spTgt>
                                        </p:tgtEl>
                                        <p:attrNameLst>
                                          <p:attrName>style.visibility</p:attrName>
                                        </p:attrNameLst>
                                      </p:cBhvr>
                                      <p:to>
                                        <p:strVal val="visible"/>
                                      </p:to>
                                    </p:set>
                                    <p:anim calcmode="lin" valueType="num">
                                      <p:cBhvr additive="base">
                                        <p:cTn id="27" dur="500" fill="hold"/>
                                        <p:tgtEl>
                                          <p:spTgt spid="4597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977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59779">
                                            <p:txEl>
                                              <p:pRg st="5" end="5"/>
                                            </p:txEl>
                                          </p:spTgt>
                                        </p:tgtEl>
                                        <p:attrNameLst>
                                          <p:attrName>style.visibility</p:attrName>
                                        </p:attrNameLst>
                                      </p:cBhvr>
                                      <p:to>
                                        <p:strVal val="visible"/>
                                      </p:to>
                                    </p:set>
                                    <p:anim calcmode="lin" valueType="num">
                                      <p:cBhvr additive="base">
                                        <p:cTn id="32" dur="500" fill="hold"/>
                                        <p:tgtEl>
                                          <p:spTgt spid="45977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597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smtClean="0"/>
              <a:t>模糊逻辑的提出与发展</a:t>
            </a:r>
          </a:p>
        </p:txBody>
      </p:sp>
      <p:sp>
        <p:nvSpPr>
          <p:cNvPr id="414723" name="Rectangle 3"/>
          <p:cNvSpPr>
            <a:spLocks noGrp="1" noChangeArrowheads="1"/>
          </p:cNvSpPr>
          <p:nvPr>
            <p:ph type="body" idx="1"/>
          </p:nvPr>
        </p:nvSpPr>
        <p:spPr/>
        <p:txBody>
          <a:bodyPr/>
          <a:lstStyle/>
          <a:p>
            <a:pPr marL="0" indent="0" eaLnBrk="1" hangingPunct="1">
              <a:defRPr/>
            </a:pPr>
            <a:r>
              <a:rPr lang="en-US" altLang="zh-CN" dirty="0" smtClean="0"/>
              <a:t> </a:t>
            </a:r>
            <a:r>
              <a:rPr lang="en-US" altLang="zh-CN" sz="3000" dirty="0" smtClean="0"/>
              <a:t> 1965</a:t>
            </a:r>
            <a:r>
              <a:rPr lang="zh-CN" altLang="en-US" sz="3000" dirty="0" smtClean="0"/>
              <a:t>年，美国</a:t>
            </a:r>
            <a:r>
              <a:rPr lang="en-US" altLang="zh-CN" sz="3000" dirty="0" smtClean="0"/>
              <a:t>L. A. </a:t>
            </a:r>
            <a:r>
              <a:rPr lang="en-US" altLang="zh-CN" sz="3000" dirty="0" err="1" smtClean="0"/>
              <a:t>Zadeh</a:t>
            </a:r>
            <a:r>
              <a:rPr lang="zh-CN" altLang="en-US" sz="3000" dirty="0" smtClean="0"/>
              <a:t>发表了“</a:t>
            </a:r>
            <a:r>
              <a:rPr lang="en-US" altLang="zh-CN" sz="3000" dirty="0" smtClean="0"/>
              <a:t>fuzzy set”</a:t>
            </a:r>
            <a:r>
              <a:rPr lang="zh-CN" altLang="en-US" sz="3000" dirty="0" smtClean="0"/>
              <a:t>的论文，首先提出了模糊理论。</a:t>
            </a:r>
            <a:endParaRPr lang="zh-CN" altLang="en-US" dirty="0" smtClean="0"/>
          </a:p>
        </p:txBody>
      </p:sp>
      <p:pic>
        <p:nvPicPr>
          <p:cNvPr id="17412" name="Picture 4" descr="Zade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2492375"/>
            <a:ext cx="2767012"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jury_banquet_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475" y="2473325"/>
            <a:ext cx="53133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ChangeArrowheads="1"/>
          </p:cNvSpPr>
          <p:nvPr/>
        </p:nvSpPr>
        <p:spPr bwMode="auto">
          <a:xfrm>
            <a:off x="395288" y="1052513"/>
            <a:ext cx="83534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20000"/>
              </a:lnSpc>
              <a:spcBef>
                <a:spcPct val="30000"/>
              </a:spcBef>
              <a:buClr>
                <a:schemeClr val="accent2"/>
              </a:buClr>
              <a:buFont typeface="Wingdings" pitchFamily="2" charset="2"/>
              <a:buChar char="o"/>
              <a:defRPr/>
            </a:pPr>
            <a:r>
              <a:rPr kumimoji="0" lang="en-US" altLang="zh-CN" sz="2800" b="1" dirty="0"/>
              <a:t> </a:t>
            </a:r>
            <a:r>
              <a:rPr lang="zh-CN" altLang="en-US" sz="3000" b="1" dirty="0">
                <a:solidFill>
                  <a:schemeClr val="accent2"/>
                </a:solidFill>
                <a:effectLst>
                  <a:outerShdw blurRad="38100" dist="38100" dir="2700000" algn="tl">
                    <a:srgbClr val="C0C0C0"/>
                  </a:outerShdw>
                </a:effectLst>
                <a:latin typeface="+mn-lt"/>
                <a:ea typeface="+mn-ea"/>
              </a:rPr>
              <a:t>从</a:t>
            </a:r>
            <a:r>
              <a:rPr lang="en-US" altLang="zh-CN" sz="3000" b="1" dirty="0">
                <a:solidFill>
                  <a:schemeClr val="accent2"/>
                </a:solidFill>
                <a:effectLst>
                  <a:outerShdw blurRad="38100" dist="38100" dir="2700000" algn="tl">
                    <a:srgbClr val="C0C0C0"/>
                  </a:outerShdw>
                </a:effectLst>
                <a:latin typeface="+mn-lt"/>
                <a:ea typeface="+mn-ea"/>
              </a:rPr>
              <a:t>1965</a:t>
            </a:r>
            <a:r>
              <a:rPr lang="zh-CN" altLang="en-US" sz="3000" b="1" dirty="0">
                <a:solidFill>
                  <a:schemeClr val="accent2"/>
                </a:solidFill>
                <a:effectLst>
                  <a:outerShdw blurRad="38100" dist="38100" dir="2700000" algn="tl">
                    <a:srgbClr val="C0C0C0"/>
                  </a:outerShdw>
                </a:effectLst>
                <a:latin typeface="+mn-lt"/>
                <a:ea typeface="+mn-ea"/>
              </a:rPr>
              <a:t>年到</a:t>
            </a:r>
            <a:r>
              <a:rPr lang="en-US" altLang="zh-CN" sz="3000" b="1" dirty="0">
                <a:solidFill>
                  <a:schemeClr val="accent2"/>
                </a:solidFill>
                <a:effectLst>
                  <a:outerShdw blurRad="38100" dist="38100" dir="2700000" algn="tl">
                    <a:srgbClr val="C0C0C0"/>
                  </a:outerShdw>
                </a:effectLst>
                <a:latin typeface="+mn-lt"/>
                <a:ea typeface="+mn-ea"/>
              </a:rPr>
              <a:t>20</a:t>
            </a:r>
            <a:r>
              <a:rPr lang="zh-CN" altLang="en-US" sz="3000" b="1" dirty="0">
                <a:solidFill>
                  <a:schemeClr val="accent2"/>
                </a:solidFill>
                <a:effectLst>
                  <a:outerShdw blurRad="38100" dist="38100" dir="2700000" algn="tl">
                    <a:srgbClr val="C0C0C0"/>
                  </a:outerShdw>
                </a:effectLst>
                <a:latin typeface="+mn-lt"/>
                <a:ea typeface="+mn-ea"/>
              </a:rPr>
              <a:t>世纪</a:t>
            </a:r>
            <a:r>
              <a:rPr lang="en-US" altLang="zh-CN" sz="3000" b="1" dirty="0">
                <a:solidFill>
                  <a:schemeClr val="accent2"/>
                </a:solidFill>
                <a:effectLst>
                  <a:outerShdw blurRad="38100" dist="38100" dir="2700000" algn="tl">
                    <a:srgbClr val="C0C0C0"/>
                  </a:outerShdw>
                </a:effectLst>
                <a:latin typeface="+mn-lt"/>
                <a:ea typeface="+mn-ea"/>
              </a:rPr>
              <a:t>80</a:t>
            </a:r>
            <a:r>
              <a:rPr lang="zh-CN" altLang="en-US" sz="3000" b="1" dirty="0">
                <a:solidFill>
                  <a:schemeClr val="accent2"/>
                </a:solidFill>
                <a:effectLst>
                  <a:outerShdw blurRad="38100" dist="38100" dir="2700000" algn="tl">
                    <a:srgbClr val="C0C0C0"/>
                  </a:outerShdw>
                </a:effectLst>
                <a:latin typeface="+mn-lt"/>
                <a:ea typeface="+mn-ea"/>
              </a:rPr>
              <a:t>年代，在美国、欧洲、中国和日本，只有少数科学家研究模糊理论。</a:t>
            </a:r>
          </a:p>
          <a:p>
            <a:pPr algn="just">
              <a:lnSpc>
                <a:spcPct val="120000"/>
              </a:lnSpc>
              <a:spcBef>
                <a:spcPct val="30000"/>
              </a:spcBef>
              <a:buClr>
                <a:schemeClr val="accent2"/>
              </a:buClr>
              <a:buFont typeface="Wingdings" pitchFamily="2" charset="2"/>
              <a:buChar char="o"/>
              <a:defRPr/>
            </a:pPr>
            <a:r>
              <a:rPr lang="zh-CN" altLang="en-US" sz="3000" b="1" dirty="0">
                <a:solidFill>
                  <a:schemeClr val="accent2"/>
                </a:solidFill>
                <a:effectLst>
                  <a:outerShdw blurRad="38100" dist="38100" dir="2700000" algn="tl">
                    <a:srgbClr val="C0C0C0"/>
                  </a:outerShdw>
                </a:effectLst>
                <a:latin typeface="+mn-lt"/>
                <a:ea typeface="+mn-ea"/>
              </a:rPr>
              <a:t> </a:t>
            </a:r>
            <a:r>
              <a:rPr lang="en-US" altLang="zh-CN" sz="3000" b="1" dirty="0">
                <a:solidFill>
                  <a:schemeClr val="accent2"/>
                </a:solidFill>
                <a:effectLst>
                  <a:outerShdw blurRad="38100" dist="38100" dir="2700000" algn="tl">
                    <a:srgbClr val="C0C0C0"/>
                  </a:outerShdw>
                </a:effectLst>
                <a:latin typeface="+mn-lt"/>
                <a:ea typeface="+mn-ea"/>
              </a:rPr>
              <a:t>1974</a:t>
            </a:r>
            <a:r>
              <a:rPr lang="zh-CN" altLang="en-US" sz="3000" b="1" dirty="0">
                <a:solidFill>
                  <a:schemeClr val="accent2"/>
                </a:solidFill>
                <a:effectLst>
                  <a:outerShdw blurRad="38100" dist="38100" dir="2700000" algn="tl">
                    <a:srgbClr val="C0C0C0"/>
                  </a:outerShdw>
                </a:effectLst>
                <a:latin typeface="+mn-lt"/>
                <a:ea typeface="+mn-ea"/>
              </a:rPr>
              <a:t>年，英国</a:t>
            </a:r>
            <a:r>
              <a:rPr lang="en-US" altLang="zh-CN" sz="3000" b="1" dirty="0" err="1">
                <a:solidFill>
                  <a:schemeClr val="accent2"/>
                </a:solidFill>
                <a:effectLst>
                  <a:outerShdw blurRad="38100" dist="38100" dir="2700000" algn="tl">
                    <a:srgbClr val="C0C0C0"/>
                  </a:outerShdw>
                </a:effectLst>
                <a:latin typeface="+mn-lt"/>
                <a:ea typeface="+mn-ea"/>
              </a:rPr>
              <a:t>Mamdani</a:t>
            </a:r>
            <a:r>
              <a:rPr lang="zh-CN" altLang="en-US" sz="3000" b="1" dirty="0">
                <a:solidFill>
                  <a:schemeClr val="accent2"/>
                </a:solidFill>
                <a:effectLst>
                  <a:outerShdw blurRad="38100" dist="38100" dir="2700000" algn="tl">
                    <a:srgbClr val="C0C0C0"/>
                  </a:outerShdw>
                </a:effectLst>
                <a:latin typeface="+mn-lt"/>
                <a:ea typeface="+mn-ea"/>
              </a:rPr>
              <a:t>首次将模糊理论应用于热电厂的蒸汽机控制。</a:t>
            </a:r>
          </a:p>
          <a:p>
            <a:pPr algn="just">
              <a:lnSpc>
                <a:spcPct val="120000"/>
              </a:lnSpc>
              <a:spcBef>
                <a:spcPct val="30000"/>
              </a:spcBef>
              <a:buClr>
                <a:schemeClr val="accent2"/>
              </a:buClr>
              <a:buFont typeface="Wingdings" pitchFamily="2" charset="2"/>
              <a:buChar char="o"/>
              <a:defRPr/>
            </a:pPr>
            <a:r>
              <a:rPr lang="zh-CN" altLang="en-US" sz="3000" b="1" dirty="0">
                <a:solidFill>
                  <a:schemeClr val="accent2"/>
                </a:solidFill>
                <a:effectLst>
                  <a:outerShdw blurRad="38100" dist="38100" dir="2700000" algn="tl">
                    <a:srgbClr val="C0C0C0"/>
                  </a:outerShdw>
                </a:effectLst>
                <a:latin typeface="+mn-lt"/>
                <a:ea typeface="+mn-ea"/>
              </a:rPr>
              <a:t> </a:t>
            </a:r>
            <a:r>
              <a:rPr lang="en-US" altLang="zh-CN" sz="3000" b="1" dirty="0">
                <a:solidFill>
                  <a:schemeClr val="accent2"/>
                </a:solidFill>
                <a:effectLst>
                  <a:outerShdw blurRad="38100" dist="38100" dir="2700000" algn="tl">
                    <a:srgbClr val="C0C0C0"/>
                  </a:outerShdw>
                </a:effectLst>
                <a:latin typeface="+mn-lt"/>
                <a:ea typeface="+mn-ea"/>
              </a:rPr>
              <a:t>1976</a:t>
            </a:r>
            <a:r>
              <a:rPr lang="zh-CN" altLang="en-US" sz="3000" b="1" dirty="0">
                <a:solidFill>
                  <a:schemeClr val="accent2"/>
                </a:solidFill>
                <a:effectLst>
                  <a:outerShdw blurRad="38100" dist="38100" dir="2700000" algn="tl">
                    <a:srgbClr val="C0C0C0"/>
                  </a:outerShdw>
                </a:effectLst>
                <a:latin typeface="+mn-lt"/>
                <a:ea typeface="+mn-ea"/>
              </a:rPr>
              <a:t>年，</a:t>
            </a:r>
            <a:r>
              <a:rPr lang="en-US" altLang="zh-CN" sz="3000" b="1" dirty="0" err="1">
                <a:solidFill>
                  <a:schemeClr val="accent2"/>
                </a:solidFill>
                <a:effectLst>
                  <a:outerShdw blurRad="38100" dist="38100" dir="2700000" algn="tl">
                    <a:srgbClr val="C0C0C0"/>
                  </a:outerShdw>
                </a:effectLst>
                <a:latin typeface="+mn-lt"/>
                <a:ea typeface="+mn-ea"/>
              </a:rPr>
              <a:t>Mamdani</a:t>
            </a:r>
            <a:r>
              <a:rPr lang="zh-CN" altLang="en-US" sz="3000" b="1" dirty="0">
                <a:solidFill>
                  <a:schemeClr val="accent2"/>
                </a:solidFill>
                <a:effectLst>
                  <a:outerShdw blurRad="38100" dist="38100" dir="2700000" algn="tl">
                    <a:srgbClr val="C0C0C0"/>
                  </a:outerShdw>
                </a:effectLst>
                <a:latin typeface="+mn-lt"/>
                <a:ea typeface="+mn-ea"/>
              </a:rPr>
              <a:t>又将模糊理论应用于水泥旋转炉的控制。  </a:t>
            </a:r>
          </a:p>
          <a:p>
            <a:pPr algn="just">
              <a:lnSpc>
                <a:spcPct val="120000"/>
              </a:lnSpc>
              <a:spcBef>
                <a:spcPct val="30000"/>
              </a:spcBef>
              <a:buClr>
                <a:schemeClr val="accent2"/>
              </a:buClr>
              <a:buFont typeface="Wingdings" pitchFamily="2" charset="2"/>
              <a:buChar char="o"/>
              <a:defRPr/>
            </a:pPr>
            <a:endParaRPr kumimoji="0" lang="en-US" altLang="zh-CN" sz="3000" b="1" dirty="0">
              <a:latin typeface="Arial" pitchFamily="34" charset="0"/>
            </a:endParaRPr>
          </a:p>
        </p:txBody>
      </p:sp>
      <p:sp>
        <p:nvSpPr>
          <p:cNvPr id="415748" name="Rectangle 4"/>
          <p:cNvSpPr>
            <a:spLocks noGrp="1" noChangeArrowheads="1"/>
          </p:cNvSpPr>
          <p:nvPr>
            <p:ph type="title"/>
          </p:nvPr>
        </p:nvSpPr>
        <p:spPr/>
        <p:txBody>
          <a:bodyPr/>
          <a:lstStyle/>
          <a:p>
            <a:pPr eaLnBrk="1" hangingPunct="1">
              <a:defRPr/>
            </a:pPr>
            <a:r>
              <a:rPr lang="zh-CN" altLang="en-US" sz="4400" smtClean="0"/>
              <a:t>模糊逻辑的提出与发展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5747">
                                            <p:txEl>
                                              <p:pRg st="1" end="1"/>
                                            </p:txEl>
                                          </p:spTgt>
                                        </p:tgtEl>
                                        <p:attrNameLst>
                                          <p:attrName>style.visibility</p:attrName>
                                        </p:attrNameLst>
                                      </p:cBhvr>
                                      <p:to>
                                        <p:strVal val="visible"/>
                                      </p:to>
                                    </p:set>
                                    <p:anim calcmode="lin" valueType="num">
                                      <p:cBhvr additive="base">
                                        <p:cTn id="13" dur="500" fill="hold"/>
                                        <p:tgtEl>
                                          <p:spTgt spid="415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5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5747">
                                            <p:txEl>
                                              <p:pRg st="2" end="2"/>
                                            </p:txEl>
                                          </p:spTgt>
                                        </p:tgtEl>
                                        <p:attrNameLst>
                                          <p:attrName>style.visibility</p:attrName>
                                        </p:attrNameLst>
                                      </p:cBhvr>
                                      <p:to>
                                        <p:strVal val="visible"/>
                                      </p:to>
                                    </p:set>
                                    <p:anim calcmode="lin" valueType="num">
                                      <p:cBhvr additive="base">
                                        <p:cTn id="19" dur="500" fill="hold"/>
                                        <p:tgtEl>
                                          <p:spTgt spid="415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57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eaLnBrk="1" hangingPunct="1">
              <a:defRPr/>
            </a:pPr>
            <a:r>
              <a:rPr lang="zh-CN" altLang="en-US" smtClean="0"/>
              <a:t>模糊逻辑的提出与发展</a:t>
            </a:r>
          </a:p>
        </p:txBody>
      </p:sp>
      <p:sp>
        <p:nvSpPr>
          <p:cNvPr id="416771" name="Rectangle 3"/>
          <p:cNvSpPr>
            <a:spLocks noGrp="1" noChangeArrowheads="1"/>
          </p:cNvSpPr>
          <p:nvPr>
            <p:ph type="body" idx="1"/>
          </p:nvPr>
        </p:nvSpPr>
        <p:spPr/>
        <p:txBody>
          <a:bodyPr/>
          <a:lstStyle/>
          <a:p>
            <a:pPr eaLnBrk="1" hangingPunct="1">
              <a:defRPr/>
            </a:pPr>
            <a:r>
              <a:rPr lang="en-US" altLang="zh-CN" sz="3000" smtClean="0">
                <a:cs typeface="Times New Roman" pitchFamily="18" charset="0"/>
              </a:rPr>
              <a:t>1983</a:t>
            </a:r>
            <a:r>
              <a:rPr lang="zh-CN" altLang="en-US" sz="3000" smtClean="0"/>
              <a:t>年日本</a:t>
            </a:r>
            <a:r>
              <a:rPr lang="en-US" altLang="zh-CN" sz="3000" smtClean="0">
                <a:cs typeface="Times New Roman" pitchFamily="18" charset="0"/>
              </a:rPr>
              <a:t>Fuji Electric</a:t>
            </a:r>
            <a:r>
              <a:rPr lang="zh-CN" altLang="en-US" sz="3000" smtClean="0"/>
              <a:t>公司实现了饮水处理装置的模糊控制。</a:t>
            </a:r>
          </a:p>
          <a:p>
            <a:pPr eaLnBrk="1" hangingPunct="1">
              <a:defRPr/>
            </a:pPr>
            <a:r>
              <a:rPr lang="en-US" altLang="zh-CN" sz="3000" smtClean="0">
                <a:cs typeface="Times New Roman" pitchFamily="18" charset="0"/>
              </a:rPr>
              <a:t>1987</a:t>
            </a:r>
            <a:r>
              <a:rPr lang="zh-CN" altLang="en-US" sz="3000" smtClean="0"/>
              <a:t>年日本</a:t>
            </a:r>
            <a:r>
              <a:rPr lang="en-US" altLang="zh-CN" sz="3000" smtClean="0">
                <a:cs typeface="Times New Roman" pitchFamily="18" charset="0"/>
              </a:rPr>
              <a:t>Hitachi</a:t>
            </a:r>
            <a:r>
              <a:rPr lang="zh-CN" altLang="en-US" sz="3000" smtClean="0"/>
              <a:t>公司研制出地铁的模糊控制系统。</a:t>
            </a:r>
          </a:p>
          <a:p>
            <a:pPr eaLnBrk="1" hangingPunct="1">
              <a:defRPr/>
            </a:pPr>
            <a:r>
              <a:rPr lang="en-US" altLang="zh-CN" sz="3000" smtClean="0"/>
              <a:t>1987</a:t>
            </a:r>
            <a:r>
              <a:rPr lang="zh-CN" altLang="en-US" sz="3000" smtClean="0"/>
              <a:t>年－</a:t>
            </a:r>
            <a:r>
              <a:rPr lang="en-US" altLang="zh-CN" sz="3000" smtClean="0"/>
              <a:t>1990</a:t>
            </a:r>
            <a:r>
              <a:rPr lang="zh-CN" altLang="en-US" sz="3000" smtClean="0"/>
              <a:t>年在日本申报的模糊产品专利就达</a:t>
            </a:r>
            <a:r>
              <a:rPr lang="en-US" altLang="zh-CN" sz="3000" smtClean="0"/>
              <a:t>319</a:t>
            </a:r>
            <a:r>
              <a:rPr lang="zh-CN" altLang="en-US" sz="3000" smtClean="0"/>
              <a:t>种。</a:t>
            </a:r>
          </a:p>
          <a:p>
            <a:pPr eaLnBrk="1" hangingPunct="1">
              <a:defRPr/>
            </a:pPr>
            <a:r>
              <a:rPr lang="zh-CN" altLang="en-US" sz="3000" smtClean="0"/>
              <a:t>目前，各种模糊产品充满日本、西欧和美国市场，如模糊洗衣机、模糊吸尘器、模糊电冰箱和模糊摄像机等。</a:t>
            </a:r>
            <a:r>
              <a:rPr lang="zh-CN" altLang="en-US" smtClean="0">
                <a:latin typeface="宋体" pitchFamily="2" charset="-122"/>
              </a:rPr>
              <a:t>  </a:t>
            </a:r>
            <a:r>
              <a:rPr lang="zh-CN" alt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 calcmode="lin" valueType="num">
                                      <p:cBhvr additive="base">
                                        <p:cTn id="7" dur="500" fill="hold"/>
                                        <p:tgtEl>
                                          <p:spTgt spid="416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6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6771">
                                            <p:txEl>
                                              <p:pRg st="1" end="1"/>
                                            </p:txEl>
                                          </p:spTgt>
                                        </p:tgtEl>
                                        <p:attrNameLst>
                                          <p:attrName>style.visibility</p:attrName>
                                        </p:attrNameLst>
                                      </p:cBhvr>
                                      <p:to>
                                        <p:strVal val="visible"/>
                                      </p:to>
                                    </p:set>
                                    <p:anim calcmode="lin" valueType="num">
                                      <p:cBhvr additive="base">
                                        <p:cTn id="13" dur="500" fill="hold"/>
                                        <p:tgtEl>
                                          <p:spTgt spid="416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6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1">
                                            <p:txEl>
                                              <p:pRg st="2" end="2"/>
                                            </p:txEl>
                                          </p:spTgt>
                                        </p:tgtEl>
                                        <p:attrNameLst>
                                          <p:attrName>style.visibility</p:attrName>
                                        </p:attrNameLst>
                                      </p:cBhvr>
                                      <p:to>
                                        <p:strVal val="visible"/>
                                      </p:to>
                                    </p:set>
                                    <p:anim calcmode="lin" valueType="num">
                                      <p:cBhvr additive="base">
                                        <p:cTn id="19" dur="500" fill="hold"/>
                                        <p:tgtEl>
                                          <p:spTgt spid="416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6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6771">
                                            <p:txEl>
                                              <p:pRg st="3" end="3"/>
                                            </p:txEl>
                                          </p:spTgt>
                                        </p:tgtEl>
                                        <p:attrNameLst>
                                          <p:attrName>style.visibility</p:attrName>
                                        </p:attrNameLst>
                                      </p:cBhvr>
                                      <p:to>
                                        <p:strVal val="visible"/>
                                      </p:to>
                                    </p:set>
                                    <p:anim calcmode="lin" valueType="num">
                                      <p:cBhvr additive="base">
                                        <p:cTn id="25" dur="500" fill="hold"/>
                                        <p:tgtEl>
                                          <p:spTgt spid="4167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6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301625" y="1600200"/>
            <a:ext cx="8540750" cy="4997450"/>
          </a:xfrm>
          <a:solidFill>
            <a:srgbClr val="FFFFFF"/>
          </a:solidFill>
          <a:ln>
            <a:solidFill>
              <a:srgbClr val="808080"/>
            </a:solidFill>
            <a:miter lim="800000"/>
            <a:headEnd/>
            <a:tailEnd/>
          </a:ln>
        </p:spPr>
        <p:txBody>
          <a:bodyPr/>
          <a:lstStyle/>
          <a:p>
            <a:pPr marL="0" indent="0" eaLnBrk="1" hangingPunct="1">
              <a:spcBef>
                <a:spcPct val="40000"/>
              </a:spcBef>
              <a:buFont typeface="Wingdings" panose="05000000000000000000" pitchFamily="2" charset="2"/>
              <a:buChar char="§"/>
              <a:defRPr/>
            </a:pPr>
            <a:r>
              <a:rPr lang="en-US" altLang="zh-CN" sz="2600" smtClean="0"/>
              <a:t> </a:t>
            </a:r>
            <a:r>
              <a:rPr lang="zh-CN" altLang="en-US" sz="2600" smtClean="0"/>
              <a:t>论域：所讨论的全体对象，用 </a:t>
            </a:r>
            <a:r>
              <a:rPr lang="en-US" altLang="zh-CN" sz="2600" i="1" smtClean="0"/>
              <a:t>U </a:t>
            </a:r>
            <a:r>
              <a:rPr lang="zh-CN" altLang="en-US" sz="2600" smtClean="0"/>
              <a:t>等表示。</a:t>
            </a:r>
          </a:p>
          <a:p>
            <a:pPr marL="0" indent="0" eaLnBrk="1" hangingPunct="1">
              <a:spcBef>
                <a:spcPct val="40000"/>
              </a:spcBef>
              <a:buFont typeface="Wingdings" panose="05000000000000000000" pitchFamily="2" charset="2"/>
              <a:buChar char="§"/>
              <a:defRPr/>
            </a:pPr>
            <a:r>
              <a:rPr lang="zh-CN" altLang="en-US" sz="2600" smtClean="0"/>
              <a:t> 元素：论域中的每个对象，常用</a:t>
            </a:r>
            <a:r>
              <a:rPr lang="en-US" altLang="zh-CN" sz="2600" i="1" smtClean="0"/>
              <a:t>a</a:t>
            </a:r>
            <a:r>
              <a:rPr lang="en-US" altLang="zh-CN" sz="2600" smtClean="0"/>
              <a:t>,</a:t>
            </a:r>
            <a:r>
              <a:rPr lang="en-US" altLang="zh-CN" sz="2600" i="1" smtClean="0"/>
              <a:t>b</a:t>
            </a:r>
            <a:r>
              <a:rPr lang="en-US" altLang="zh-CN" sz="2600" smtClean="0"/>
              <a:t>,</a:t>
            </a:r>
            <a:r>
              <a:rPr lang="en-US" altLang="zh-CN" sz="2600" i="1" smtClean="0"/>
              <a:t>c</a:t>
            </a:r>
            <a:r>
              <a:rPr lang="en-US" altLang="zh-CN" sz="2600" smtClean="0"/>
              <a:t>,</a:t>
            </a:r>
            <a:r>
              <a:rPr lang="en-US" altLang="zh-CN" sz="2600" i="1" smtClean="0"/>
              <a:t>x</a:t>
            </a:r>
            <a:r>
              <a:rPr lang="en-US" altLang="zh-CN" sz="2600" smtClean="0"/>
              <a:t>,</a:t>
            </a:r>
            <a:r>
              <a:rPr lang="en-US" altLang="zh-CN" sz="2600" i="1" smtClean="0"/>
              <a:t>y</a:t>
            </a:r>
            <a:r>
              <a:rPr lang="en-US" altLang="zh-CN" sz="2600" smtClean="0"/>
              <a:t>,</a:t>
            </a:r>
            <a:r>
              <a:rPr lang="en-US" altLang="zh-CN" sz="2600" i="1" smtClean="0"/>
              <a:t>z</a:t>
            </a:r>
            <a:r>
              <a:rPr lang="zh-CN" altLang="en-US" sz="2600" smtClean="0"/>
              <a:t>表示。</a:t>
            </a:r>
          </a:p>
          <a:p>
            <a:pPr marL="0" indent="0" eaLnBrk="1" hangingPunct="1">
              <a:spcBef>
                <a:spcPct val="40000"/>
              </a:spcBef>
              <a:buFont typeface="Wingdings" panose="05000000000000000000" pitchFamily="2" charset="2"/>
              <a:buChar char="§"/>
              <a:defRPr/>
            </a:pPr>
            <a:r>
              <a:rPr lang="zh-CN" altLang="en-US" sz="2600" smtClean="0"/>
              <a:t> 集合：论域中具有某种相同属性的确定的、可以彼此区别的元素的全体，常用</a:t>
            </a:r>
            <a:r>
              <a:rPr lang="en-US" altLang="zh-CN" sz="2600" i="1" smtClean="0"/>
              <a:t>A</a:t>
            </a:r>
            <a:r>
              <a:rPr lang="zh-CN" altLang="en-US" sz="2600" smtClean="0"/>
              <a:t>，</a:t>
            </a:r>
            <a:r>
              <a:rPr lang="en-US" altLang="zh-CN" sz="2600" i="1" smtClean="0"/>
              <a:t>B</a:t>
            </a:r>
            <a:r>
              <a:rPr lang="zh-CN" altLang="en-US" sz="2600" smtClean="0"/>
              <a:t>等表示。</a:t>
            </a:r>
          </a:p>
          <a:p>
            <a:pPr marL="0" indent="0" eaLnBrk="1" hangingPunct="1">
              <a:spcBef>
                <a:spcPct val="40000"/>
              </a:spcBef>
              <a:buFont typeface="Wingdings" panose="05000000000000000000" pitchFamily="2" charset="2"/>
              <a:buChar char="§"/>
              <a:defRPr/>
            </a:pPr>
            <a:r>
              <a:rPr lang="zh-CN" altLang="en-US" sz="2600" smtClean="0">
                <a:latin typeface="宋体" pitchFamily="2" charset="-122"/>
              </a:rPr>
              <a:t> 元素</a:t>
            </a:r>
            <a:r>
              <a:rPr lang="en-US" altLang="zh-CN" sz="2600" i="1" smtClean="0"/>
              <a:t>a</a:t>
            </a:r>
            <a:r>
              <a:rPr lang="zh-CN" altLang="en-US" sz="2600" smtClean="0">
                <a:latin typeface="宋体" pitchFamily="2" charset="-122"/>
              </a:rPr>
              <a:t>和集合</a:t>
            </a:r>
            <a:r>
              <a:rPr lang="en-US" altLang="zh-CN" sz="2600" i="1" smtClean="0"/>
              <a:t>A</a:t>
            </a:r>
            <a:r>
              <a:rPr lang="zh-CN" altLang="en-US" sz="2600" smtClean="0">
                <a:latin typeface="宋体" pitchFamily="2" charset="-122"/>
              </a:rPr>
              <a:t>的关系：</a:t>
            </a:r>
            <a:r>
              <a:rPr lang="en-US" altLang="zh-CN" sz="2600" i="1" smtClean="0"/>
              <a:t>a</a:t>
            </a:r>
            <a:r>
              <a:rPr lang="zh-CN" altLang="en-US" sz="2600" smtClean="0">
                <a:latin typeface="宋体" pitchFamily="2" charset="-122"/>
              </a:rPr>
              <a:t>属于</a:t>
            </a:r>
            <a:r>
              <a:rPr lang="en-US" altLang="zh-CN" sz="2600" i="1" smtClean="0"/>
              <a:t>A</a:t>
            </a:r>
            <a:r>
              <a:rPr lang="zh-CN" altLang="en-US" sz="2600" smtClean="0">
                <a:latin typeface="宋体" pitchFamily="2" charset="-122"/>
              </a:rPr>
              <a:t>或</a:t>
            </a:r>
            <a:r>
              <a:rPr lang="en-US" altLang="zh-CN" sz="2600" i="1" smtClean="0"/>
              <a:t>a</a:t>
            </a:r>
            <a:r>
              <a:rPr lang="zh-CN" altLang="en-US" sz="2600" smtClean="0">
                <a:latin typeface="宋体" pitchFamily="2" charset="-122"/>
              </a:rPr>
              <a:t>不属于</a:t>
            </a:r>
            <a:r>
              <a:rPr lang="en-US" altLang="zh-CN" sz="2600" i="1" smtClean="0"/>
              <a:t>A</a:t>
            </a:r>
            <a:r>
              <a:rPr lang="zh-CN" altLang="en-US" sz="2600" smtClean="0">
                <a:latin typeface="宋体" pitchFamily="2" charset="-122"/>
              </a:rPr>
              <a:t>，即只有两个真值</a:t>
            </a:r>
            <a:r>
              <a:rPr lang="zh-CN" altLang="en-US" sz="2600" smtClean="0"/>
              <a:t>“</a:t>
            </a:r>
            <a:r>
              <a:rPr lang="zh-CN" altLang="en-US" sz="2600" smtClean="0">
                <a:latin typeface="宋体" pitchFamily="2" charset="-122"/>
              </a:rPr>
              <a:t>真</a:t>
            </a:r>
            <a:r>
              <a:rPr lang="zh-CN" altLang="en-US" sz="2600" smtClean="0"/>
              <a:t>”</a:t>
            </a:r>
            <a:r>
              <a:rPr lang="zh-CN" altLang="en-US" sz="2600" smtClean="0">
                <a:latin typeface="宋体" pitchFamily="2" charset="-122"/>
              </a:rPr>
              <a:t>和</a:t>
            </a:r>
            <a:r>
              <a:rPr lang="zh-CN" altLang="en-US" sz="2600" smtClean="0"/>
              <a:t>“</a:t>
            </a:r>
            <a:r>
              <a:rPr lang="zh-CN" altLang="en-US" sz="2600" smtClean="0">
                <a:latin typeface="宋体" pitchFamily="2" charset="-122"/>
              </a:rPr>
              <a:t>假</a:t>
            </a:r>
            <a:r>
              <a:rPr lang="zh-CN" altLang="en-US" sz="2600" smtClean="0"/>
              <a:t>”</a:t>
            </a:r>
            <a:r>
              <a:rPr lang="zh-CN" altLang="en-US" sz="2600" smtClean="0">
                <a:latin typeface="宋体" pitchFamily="2" charset="-122"/>
              </a:rPr>
              <a:t>。</a:t>
            </a:r>
          </a:p>
          <a:p>
            <a:pPr marL="0" indent="0" eaLnBrk="1" hangingPunct="1">
              <a:spcBef>
                <a:spcPct val="40000"/>
              </a:spcBef>
              <a:buFont typeface="Wingdings" panose="05000000000000000000" pitchFamily="2" charset="2"/>
              <a:buChar char="§"/>
              <a:defRPr/>
            </a:pPr>
            <a:r>
              <a:rPr lang="zh-CN" altLang="en-US" sz="2600" smtClean="0"/>
              <a:t> 模糊逻辑给集合中每一个元素赋予一个介于</a:t>
            </a:r>
            <a:r>
              <a:rPr lang="en-US" altLang="zh-CN" sz="2600" smtClean="0"/>
              <a:t>0</a:t>
            </a:r>
            <a:r>
              <a:rPr lang="zh-CN" altLang="en-US" sz="2600" smtClean="0"/>
              <a:t>和</a:t>
            </a:r>
            <a:r>
              <a:rPr lang="en-US" altLang="zh-CN" sz="2600" smtClean="0"/>
              <a:t>1</a:t>
            </a:r>
            <a:r>
              <a:rPr lang="zh-CN" altLang="en-US" sz="2600" smtClean="0"/>
              <a:t>之间的实数，描述其属于一个集合的强度，该实数称为元素属于一个集合的隶属度。集合中所有元素的隶属度全体构成集合的隶属函数。</a:t>
            </a:r>
            <a:r>
              <a:rPr lang="zh-CN" altLang="en-US" sz="2500" smtClean="0"/>
              <a:t> </a:t>
            </a:r>
          </a:p>
        </p:txBody>
      </p:sp>
      <p:sp>
        <p:nvSpPr>
          <p:cNvPr id="20483" name="Rectangle 4"/>
          <p:cNvSpPr>
            <a:spLocks noChangeArrowheads="1"/>
          </p:cNvSpPr>
          <p:nvPr/>
        </p:nvSpPr>
        <p:spPr bwMode="auto">
          <a:xfrm>
            <a:off x="304800" y="1066800"/>
            <a:ext cx="31289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30000"/>
              </a:spcBef>
              <a:buClr>
                <a:schemeClr val="accent2"/>
              </a:buClr>
              <a:buFont typeface="Wingdings" panose="05000000000000000000" pitchFamily="2" charset="2"/>
              <a:buNone/>
            </a:pPr>
            <a:r>
              <a:rPr kumimoji="0" lang="en-US" altLang="zh-CN" sz="2800" b="1"/>
              <a:t>1.  </a:t>
            </a:r>
            <a:r>
              <a:rPr kumimoji="0" lang="zh-CN" altLang="en-US" sz="2800" b="1"/>
              <a:t>模糊集合的</a:t>
            </a:r>
            <a:r>
              <a:rPr kumimoji="0" lang="zh-CN" altLang="en-US" sz="2800" b="1">
                <a:solidFill>
                  <a:schemeClr val="accent2"/>
                </a:solidFill>
              </a:rPr>
              <a:t>定义</a:t>
            </a:r>
          </a:p>
        </p:txBody>
      </p:sp>
      <p:sp>
        <p:nvSpPr>
          <p:cNvPr id="417797" name="Rectangle 5"/>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7794">
                                            <p:txEl>
                                              <p:pRg st="0" end="0"/>
                                            </p:txEl>
                                          </p:spTgt>
                                        </p:tgtEl>
                                        <p:attrNameLst>
                                          <p:attrName>style.visibility</p:attrName>
                                        </p:attrNameLst>
                                      </p:cBhvr>
                                      <p:to>
                                        <p:strVal val="visible"/>
                                      </p:to>
                                    </p:set>
                                    <p:animEffect transition="in" filter="dissolve">
                                      <p:cBhvr>
                                        <p:cTn id="7" dur="500"/>
                                        <p:tgtEl>
                                          <p:spTgt spid="417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7794">
                                            <p:txEl>
                                              <p:pRg st="1" end="1"/>
                                            </p:txEl>
                                          </p:spTgt>
                                        </p:tgtEl>
                                        <p:attrNameLst>
                                          <p:attrName>style.visibility</p:attrName>
                                        </p:attrNameLst>
                                      </p:cBhvr>
                                      <p:to>
                                        <p:strVal val="visible"/>
                                      </p:to>
                                    </p:set>
                                    <p:animEffect transition="in" filter="dissolve">
                                      <p:cBhvr>
                                        <p:cTn id="12" dur="500"/>
                                        <p:tgtEl>
                                          <p:spTgt spid="4177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7794">
                                            <p:txEl>
                                              <p:pRg st="2" end="2"/>
                                            </p:txEl>
                                          </p:spTgt>
                                        </p:tgtEl>
                                        <p:attrNameLst>
                                          <p:attrName>style.visibility</p:attrName>
                                        </p:attrNameLst>
                                      </p:cBhvr>
                                      <p:to>
                                        <p:strVal val="visible"/>
                                      </p:to>
                                    </p:set>
                                    <p:animEffect transition="in" filter="dissolve">
                                      <p:cBhvr>
                                        <p:cTn id="17" dur="500"/>
                                        <p:tgtEl>
                                          <p:spTgt spid="4177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7794">
                                            <p:txEl>
                                              <p:pRg st="3" end="3"/>
                                            </p:txEl>
                                          </p:spTgt>
                                        </p:tgtEl>
                                        <p:attrNameLst>
                                          <p:attrName>style.visibility</p:attrName>
                                        </p:attrNameLst>
                                      </p:cBhvr>
                                      <p:to>
                                        <p:strVal val="visible"/>
                                      </p:to>
                                    </p:set>
                                    <p:animEffect transition="in" filter="dissolve">
                                      <p:cBhvr>
                                        <p:cTn id="22" dur="500"/>
                                        <p:tgtEl>
                                          <p:spTgt spid="4177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7794">
                                            <p:txEl>
                                              <p:pRg st="4" end="4"/>
                                            </p:txEl>
                                          </p:spTgt>
                                        </p:tgtEl>
                                        <p:attrNameLst>
                                          <p:attrName>style.visibility</p:attrName>
                                        </p:attrNameLst>
                                      </p:cBhvr>
                                      <p:to>
                                        <p:strVal val="visible"/>
                                      </p:to>
                                    </p:set>
                                    <p:animEffect transition="in" filter="dissolve">
                                      <p:cBhvr>
                                        <p:cTn id="27" dur="500"/>
                                        <p:tgtEl>
                                          <p:spTgt spid="417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Review</a:t>
            </a:r>
            <a:endParaRPr lang="zh-CN" altLang="en-US" dirty="0"/>
          </a:p>
        </p:txBody>
      </p:sp>
      <p:sp>
        <p:nvSpPr>
          <p:cNvPr id="3" name="内容占位符 2"/>
          <p:cNvSpPr>
            <a:spLocks noGrp="1"/>
          </p:cNvSpPr>
          <p:nvPr>
            <p:ph idx="1"/>
          </p:nvPr>
        </p:nvSpPr>
        <p:spPr/>
        <p:txBody>
          <a:bodyPr/>
          <a:lstStyle/>
          <a:p>
            <a:pPr>
              <a:defRPr/>
            </a:pPr>
            <a:r>
              <a:rPr lang="zh-CN" altLang="en-US" dirty="0" smtClean="0"/>
              <a:t>什么是推理？</a:t>
            </a:r>
            <a:endParaRPr lang="zh-CN" altLang="en-US" dirty="0"/>
          </a:p>
        </p:txBody>
      </p:sp>
      <p:pic>
        <p:nvPicPr>
          <p:cNvPr id="30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1125538"/>
            <a:ext cx="4319588"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30153" y="3541599"/>
            <a:ext cx="4378122" cy="923330"/>
          </a:xfrm>
          <a:prstGeom prst="rect">
            <a:avLst/>
          </a:prstGeom>
          <a:noFill/>
          <a:scene3d>
            <a:camera prst="perspectiveHeroicExtremeRightFacing"/>
            <a:lightRig rig="threePt" dir="t"/>
          </a:scene3d>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altLang="zh-CN" sz="5400" b="1" cap="all" dirty="0">
                <a:ln w="0">
                  <a:solidFill>
                    <a:srgbClr val="FF9900"/>
                  </a:solidFill>
                </a:ln>
                <a:solidFill>
                  <a:srgbClr val="FF9900"/>
                </a:solidFill>
                <a:effectLst>
                  <a:reflection blurRad="12700" stA="50000" endPos="50000" dist="5000" dir="5400000" sy="-100000" rotWithShape="0"/>
                </a:effectLst>
              </a:rPr>
              <a:t>Reasoning</a:t>
            </a:r>
            <a:endParaRPr lang="zh-CN" altLang="en-US" sz="5400" b="1" cap="all" dirty="0">
              <a:ln w="0">
                <a:solidFill>
                  <a:srgbClr val="FF9900"/>
                </a:solidFill>
              </a:ln>
              <a:solidFill>
                <a:srgbClr val="FF9900"/>
              </a:soli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body" idx="1"/>
          </p:nvPr>
        </p:nvSpPr>
        <p:spPr>
          <a:xfrm>
            <a:off x="301625" y="1752600"/>
            <a:ext cx="8540750" cy="4648200"/>
          </a:xfrm>
          <a:solidFill>
            <a:srgbClr val="FFFFFF"/>
          </a:solidFill>
          <a:ln>
            <a:solidFill>
              <a:srgbClr val="808080"/>
            </a:solidFill>
            <a:miter lim="800000"/>
            <a:headEnd/>
            <a:tailEnd/>
          </a:ln>
        </p:spPr>
        <p:txBody>
          <a:bodyPr/>
          <a:lstStyle/>
          <a:p>
            <a:pPr eaLnBrk="1" hangingPunct="1">
              <a:spcBef>
                <a:spcPct val="40000"/>
              </a:spcBef>
              <a:buFont typeface="Wingdings" panose="05000000000000000000" pitchFamily="2" charset="2"/>
              <a:buChar char="§"/>
              <a:defRPr/>
            </a:pPr>
            <a:endParaRPr lang="en-US" altLang="zh-CN" sz="2800" dirty="0" smtClean="0">
              <a:latin typeface="宋体" pitchFamily="2" charset="-122"/>
            </a:endParaRPr>
          </a:p>
          <a:p>
            <a:pPr eaLnBrk="1" hangingPunct="1">
              <a:spcBef>
                <a:spcPct val="0"/>
              </a:spcBef>
              <a:buFont typeface="Wingdings" panose="05000000000000000000" pitchFamily="2" charset="2"/>
              <a:buChar char="§"/>
              <a:defRPr/>
            </a:pPr>
            <a:r>
              <a:rPr lang="zh-CN" altLang="en-US" sz="2800" dirty="0" smtClean="0">
                <a:latin typeface="宋体" pitchFamily="2" charset="-122"/>
              </a:rPr>
              <a:t>例，</a:t>
            </a:r>
            <a:r>
              <a:rPr lang="zh-CN" altLang="en-US" sz="2800" dirty="0" smtClean="0"/>
              <a:t>“</a:t>
            </a:r>
            <a:r>
              <a:rPr lang="zh-CN" altLang="en-US" sz="2800" dirty="0" smtClean="0">
                <a:latin typeface="宋体" pitchFamily="2" charset="-122"/>
              </a:rPr>
              <a:t>成年人</a:t>
            </a:r>
            <a:r>
              <a:rPr lang="zh-CN" altLang="en-US" sz="2800" dirty="0" smtClean="0"/>
              <a:t>”</a:t>
            </a:r>
            <a:r>
              <a:rPr lang="zh-CN" altLang="en-US" sz="2800" dirty="0" smtClean="0">
                <a:latin typeface="宋体" pitchFamily="2" charset="-122"/>
              </a:rPr>
              <a:t>集合：</a:t>
            </a:r>
            <a:r>
              <a:rPr lang="zh-CN" altLang="en-US" sz="2800" dirty="0" smtClean="0"/>
              <a:t> </a:t>
            </a:r>
          </a:p>
        </p:txBody>
      </p:sp>
      <p:sp>
        <p:nvSpPr>
          <p:cNvPr id="21507" name="Rectangle 4"/>
          <p:cNvSpPr>
            <a:spLocks noChangeArrowheads="1"/>
          </p:cNvSpPr>
          <p:nvPr/>
        </p:nvSpPr>
        <p:spPr bwMode="auto">
          <a:xfrm>
            <a:off x="304800" y="1066800"/>
            <a:ext cx="31289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30000"/>
              </a:spcBef>
              <a:buClr>
                <a:schemeClr val="accent2"/>
              </a:buClr>
              <a:buFont typeface="Wingdings" panose="05000000000000000000" pitchFamily="2" charset="2"/>
              <a:buNone/>
            </a:pPr>
            <a:r>
              <a:rPr kumimoji="0" lang="en-US" altLang="zh-CN" sz="2800" b="1"/>
              <a:t>1.  </a:t>
            </a:r>
            <a:r>
              <a:rPr kumimoji="0" lang="zh-CN" altLang="en-US" sz="2800" b="1"/>
              <a:t>模糊集合的</a:t>
            </a:r>
            <a:r>
              <a:rPr kumimoji="0" lang="zh-CN" altLang="en-US" sz="2800" b="1">
                <a:solidFill>
                  <a:schemeClr val="accent2"/>
                </a:solidFill>
              </a:rPr>
              <a:t>定义</a:t>
            </a:r>
          </a:p>
        </p:txBody>
      </p:sp>
      <p:graphicFrame>
        <p:nvGraphicFramePr>
          <p:cNvPr id="21508" name="Object 6"/>
          <p:cNvGraphicFramePr>
            <a:graphicFrameLocks noChangeAspect="1"/>
          </p:cNvGraphicFramePr>
          <p:nvPr/>
        </p:nvGraphicFramePr>
        <p:xfrm>
          <a:off x="4716463" y="2060575"/>
          <a:ext cx="3048000" cy="911225"/>
        </p:xfrm>
        <a:graphic>
          <a:graphicData uri="http://schemas.openxmlformats.org/presentationml/2006/ole">
            <mc:AlternateContent xmlns:mc="http://schemas.openxmlformats.org/markup-compatibility/2006">
              <mc:Choice xmlns:v="urn:schemas-microsoft-com:vml" Requires="v">
                <p:oleObj spid="_x0000_s21517" r:id="rId3" imgW="1536700" imgH="457200" progId="Equation.DSMT4">
                  <p:embed/>
                </p:oleObj>
              </mc:Choice>
              <mc:Fallback>
                <p:oleObj r:id="rId3" imgW="15367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060575"/>
                        <a:ext cx="3048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0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3429000"/>
            <a:ext cx="3429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3000" y="3419475"/>
            <a:ext cx="34290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10"/>
          <p:cNvSpPr txBox="1">
            <a:spLocks noChangeArrowheads="1"/>
          </p:cNvSpPr>
          <p:nvPr/>
        </p:nvSpPr>
        <p:spPr bwMode="auto">
          <a:xfrm>
            <a:off x="5105400" y="59436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1800" b="1"/>
              <a:t>“</a:t>
            </a:r>
            <a:r>
              <a:rPr kumimoji="0" lang="zh-CN" altLang="en-US" sz="1800" b="1">
                <a:latin typeface="宋体" panose="02010600030101010101" pitchFamily="2" charset="-122"/>
              </a:rPr>
              <a:t>成年人</a:t>
            </a:r>
            <a:r>
              <a:rPr kumimoji="0" lang="zh-CN" altLang="en-US" sz="1800" b="1"/>
              <a:t>” </a:t>
            </a:r>
            <a:r>
              <a:rPr kumimoji="0" lang="zh-CN" altLang="en-US" sz="1800" b="1">
                <a:latin typeface="宋体" panose="02010600030101010101" pitchFamily="2" charset="-122"/>
              </a:rPr>
              <a:t>隶属度函数图</a:t>
            </a:r>
            <a:r>
              <a:rPr kumimoji="0" lang="zh-CN" altLang="en-US" sz="1800" b="1">
                <a:latin typeface="Arial" panose="020B0604020202020204" pitchFamily="34" charset="0"/>
              </a:rPr>
              <a:t> </a:t>
            </a:r>
          </a:p>
        </p:txBody>
      </p:sp>
      <p:sp>
        <p:nvSpPr>
          <p:cNvPr id="21512" name="Text Box 11"/>
          <p:cNvSpPr txBox="1">
            <a:spLocks noChangeArrowheads="1"/>
          </p:cNvSpPr>
          <p:nvPr/>
        </p:nvSpPr>
        <p:spPr bwMode="auto">
          <a:xfrm>
            <a:off x="685800" y="58674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1800" b="1"/>
              <a:t> “</a:t>
            </a:r>
            <a:r>
              <a:rPr kumimoji="0" lang="zh-CN" altLang="en-US" sz="1800" b="1">
                <a:latin typeface="宋体" panose="02010600030101010101" pitchFamily="2" charset="-122"/>
              </a:rPr>
              <a:t>成年人</a:t>
            </a:r>
            <a:r>
              <a:rPr kumimoji="0" lang="zh-CN" altLang="en-US" sz="1800" b="1"/>
              <a:t>” </a:t>
            </a:r>
            <a:r>
              <a:rPr kumimoji="0" lang="zh-CN" altLang="en-US" sz="1800" b="1">
                <a:latin typeface="宋体" panose="02010600030101010101" pitchFamily="2" charset="-122"/>
              </a:rPr>
              <a:t>特征函数图</a:t>
            </a:r>
            <a:r>
              <a:rPr kumimoji="0" lang="zh-CN" altLang="en-US" sz="1800" b="1">
                <a:latin typeface="Arial" panose="020B0604020202020204" pitchFamily="34" charset="0"/>
              </a:rPr>
              <a:t> </a:t>
            </a:r>
          </a:p>
        </p:txBody>
      </p:sp>
      <p:sp>
        <p:nvSpPr>
          <p:cNvPr id="21513" name="Text Box 12"/>
          <p:cNvSpPr txBox="1">
            <a:spLocks noChangeArrowheads="1"/>
          </p:cNvSpPr>
          <p:nvPr/>
        </p:nvSpPr>
        <p:spPr bwMode="auto">
          <a:xfrm>
            <a:off x="755650" y="5373688"/>
            <a:ext cx="215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1600">
                <a:latin typeface="Arial" panose="020B0604020202020204" pitchFamily="34" charset="0"/>
              </a:rPr>
              <a:t>0</a:t>
            </a:r>
          </a:p>
        </p:txBody>
      </p:sp>
      <p:sp>
        <p:nvSpPr>
          <p:cNvPr id="21514" name="Text Box 13"/>
          <p:cNvSpPr txBox="1">
            <a:spLocks noChangeArrowheads="1"/>
          </p:cNvSpPr>
          <p:nvPr/>
        </p:nvSpPr>
        <p:spPr bwMode="auto">
          <a:xfrm>
            <a:off x="5148263" y="5516563"/>
            <a:ext cx="215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1600">
                <a:latin typeface="Arial" panose="020B0604020202020204" pitchFamily="34" charset="0"/>
              </a:rPr>
              <a:t>0</a:t>
            </a:r>
          </a:p>
        </p:txBody>
      </p:sp>
      <p:sp>
        <p:nvSpPr>
          <p:cNvPr id="418830" name="Rectangle 14"/>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Grp="1" noChangeArrowheads="1"/>
          </p:cNvSpPr>
          <p:nvPr>
            <p:ph type="body" idx="1"/>
          </p:nvPr>
        </p:nvSpPr>
        <p:spPr>
          <a:xfrm>
            <a:off x="433388" y="2093913"/>
            <a:ext cx="8405812" cy="2579687"/>
          </a:xfrm>
          <a:solidFill>
            <a:srgbClr val="FFFFFF"/>
          </a:solidFill>
          <a:ln cap="flat">
            <a:solidFill>
              <a:srgbClr val="808080"/>
            </a:solidFill>
            <a:miter lim="800000"/>
            <a:headEnd/>
            <a:tailEnd/>
          </a:ln>
        </p:spPr>
        <p:txBody>
          <a:bodyPr/>
          <a:lstStyle/>
          <a:p>
            <a:pPr eaLnBrk="1" hangingPunct="1">
              <a:spcBef>
                <a:spcPct val="40000"/>
              </a:spcBef>
              <a:buFont typeface="Wingdings" panose="05000000000000000000" pitchFamily="2" charset="2"/>
              <a:buChar char="§"/>
              <a:defRPr/>
            </a:pPr>
            <a:r>
              <a:rPr lang="zh-CN" altLang="en-US" sz="2800" dirty="0" smtClean="0"/>
              <a:t>当论域中元素数目有限时，模糊集合</a:t>
            </a:r>
            <a:r>
              <a:rPr lang="en-US" altLang="zh-CN" sz="2800" b="0" i="1" dirty="0" smtClean="0">
                <a:solidFill>
                  <a:schemeClr val="tx1"/>
                </a:solidFill>
                <a:effectLst/>
              </a:rPr>
              <a:t>A</a:t>
            </a:r>
            <a:r>
              <a:rPr lang="zh-CN" altLang="en-US" sz="2800" dirty="0" smtClean="0"/>
              <a:t>的数学描述为</a:t>
            </a:r>
          </a:p>
          <a:p>
            <a:pPr eaLnBrk="1" hangingPunct="1">
              <a:spcBef>
                <a:spcPct val="40000"/>
              </a:spcBef>
              <a:buFont typeface="Wingdings" panose="05000000000000000000" pitchFamily="2" charset="2"/>
              <a:buNone/>
              <a:defRPr/>
            </a:pPr>
            <a:endParaRPr lang="en-US" altLang="zh-CN" sz="2800" dirty="0" smtClean="0"/>
          </a:p>
          <a:p>
            <a:pPr eaLnBrk="1" hangingPunct="1">
              <a:spcBef>
                <a:spcPct val="40000"/>
              </a:spcBef>
              <a:buFont typeface="Wingdings" panose="05000000000000000000" pitchFamily="2" charset="2"/>
              <a:buNone/>
              <a:defRPr/>
            </a:pPr>
            <a:r>
              <a:rPr lang="zh-CN" altLang="en-US" sz="2800" dirty="0" smtClean="0"/>
              <a:t>                ：元素 </a:t>
            </a:r>
            <a:r>
              <a:rPr lang="en-US" altLang="zh-CN" sz="2800" b="0" i="1" dirty="0" smtClean="0">
                <a:solidFill>
                  <a:schemeClr val="tx1"/>
                </a:solidFill>
                <a:effectLst/>
              </a:rPr>
              <a:t>x</a:t>
            </a:r>
            <a:r>
              <a:rPr lang="zh-CN" altLang="en-US" sz="2800" dirty="0" smtClean="0"/>
              <a:t>属于模糊集</a:t>
            </a:r>
            <a:r>
              <a:rPr lang="en-US" altLang="zh-CN" sz="2800" b="0" i="1" dirty="0">
                <a:solidFill>
                  <a:schemeClr val="tx1"/>
                </a:solidFill>
                <a:effectLst/>
              </a:rPr>
              <a:t>A</a:t>
            </a:r>
            <a:r>
              <a:rPr lang="zh-CN" altLang="en-US" sz="2800" dirty="0" smtClean="0"/>
              <a:t>的隶属度</a:t>
            </a:r>
            <a:r>
              <a:rPr lang="en-US" altLang="zh-CN" sz="2800" b="0" i="1" dirty="0" smtClean="0">
                <a:solidFill>
                  <a:schemeClr val="tx1"/>
                </a:solidFill>
                <a:effectLst/>
              </a:rPr>
              <a:t>X</a:t>
            </a:r>
            <a:r>
              <a:rPr lang="zh-CN" altLang="en-US" sz="2800" dirty="0" smtClean="0"/>
              <a:t>，</a:t>
            </a:r>
            <a:r>
              <a:rPr lang="en-US" altLang="zh-CN" sz="2800" b="0" i="1" dirty="0">
                <a:solidFill>
                  <a:schemeClr val="tx1"/>
                </a:solidFill>
                <a:effectLst/>
              </a:rPr>
              <a:t> </a:t>
            </a:r>
            <a:r>
              <a:rPr lang="en-US" altLang="zh-CN" sz="2800" b="0" i="1" dirty="0" smtClean="0">
                <a:solidFill>
                  <a:schemeClr val="tx1"/>
                </a:solidFill>
                <a:effectLst/>
              </a:rPr>
              <a:t>X</a:t>
            </a:r>
            <a:r>
              <a:rPr lang="zh-CN" altLang="en-US" sz="2800" dirty="0" smtClean="0"/>
              <a:t>是元素</a:t>
            </a:r>
            <a:r>
              <a:rPr lang="en-US" altLang="zh-CN" sz="2800" b="0" i="1" dirty="0" smtClean="0">
                <a:solidFill>
                  <a:schemeClr val="tx1"/>
                </a:solidFill>
                <a:effectLst/>
              </a:rPr>
              <a:t>x</a:t>
            </a:r>
            <a:r>
              <a:rPr lang="zh-CN" altLang="en-US" sz="2800" dirty="0" smtClean="0"/>
              <a:t>的论域。</a:t>
            </a:r>
          </a:p>
        </p:txBody>
      </p:sp>
      <p:graphicFrame>
        <p:nvGraphicFramePr>
          <p:cNvPr id="22531" name="Object 3"/>
          <p:cNvGraphicFramePr>
            <a:graphicFrameLocks noChangeAspect="1"/>
          </p:cNvGraphicFramePr>
          <p:nvPr/>
        </p:nvGraphicFramePr>
        <p:xfrm>
          <a:off x="1763713" y="2924175"/>
          <a:ext cx="4516437" cy="566738"/>
        </p:xfrm>
        <a:graphic>
          <a:graphicData uri="http://schemas.openxmlformats.org/presentationml/2006/ole">
            <mc:AlternateContent xmlns:mc="http://schemas.openxmlformats.org/markup-compatibility/2006">
              <mc:Choice xmlns:v="urn:schemas-microsoft-com:vml" Requires="v">
                <p:oleObj spid="_x0000_s22545" name="Equation" r:id="rId3" imgW="1663700" imgH="292100" progId="Equation.DSMT4">
                  <p:embed/>
                </p:oleObj>
              </mc:Choice>
              <mc:Fallback>
                <p:oleObj name="Equation" r:id="rId3" imgW="1663700" imgH="292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24175"/>
                        <a:ext cx="45164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4"/>
          <p:cNvGraphicFramePr>
            <a:graphicFrameLocks noChangeAspect="1"/>
          </p:cNvGraphicFramePr>
          <p:nvPr/>
        </p:nvGraphicFramePr>
        <p:xfrm>
          <a:off x="900113" y="3644900"/>
          <a:ext cx="928687" cy="482600"/>
        </p:xfrm>
        <a:graphic>
          <a:graphicData uri="http://schemas.openxmlformats.org/presentationml/2006/ole">
            <mc:AlternateContent xmlns:mc="http://schemas.openxmlformats.org/markup-compatibility/2006">
              <mc:Choice xmlns:v="urn:schemas-microsoft-com:vml" Requires="v">
                <p:oleObj spid="_x0000_s22546" name="Equation" r:id="rId5" imgW="457200" imgH="241300" progId="Equation.DSMT4">
                  <p:embed/>
                </p:oleObj>
              </mc:Choice>
              <mc:Fallback>
                <p:oleObj name="Equation" r:id="rId5" imgW="457200" imgH="241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644900"/>
                        <a:ext cx="928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1" name="Rectangle 19"/>
          <p:cNvSpPr>
            <a:spLocks noChangeArrowheads="1"/>
          </p:cNvSpPr>
          <p:nvPr/>
        </p:nvSpPr>
        <p:spPr bwMode="auto">
          <a:xfrm>
            <a:off x="395288" y="1138238"/>
            <a:ext cx="39338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30000"/>
              </a:spcBef>
              <a:buClr>
                <a:schemeClr val="accent2"/>
              </a:buClr>
              <a:buFont typeface="Wingdings" panose="05000000000000000000" pitchFamily="2" charset="2"/>
              <a:buNone/>
            </a:pPr>
            <a:r>
              <a:rPr kumimoji="0" lang="en-US" altLang="zh-CN" sz="2800" b="1"/>
              <a:t>2</a:t>
            </a:r>
            <a:r>
              <a:rPr kumimoji="0" lang="zh-CN" altLang="en-US" sz="2800" b="1"/>
              <a:t>．模糊集合的表示方法</a:t>
            </a:r>
          </a:p>
        </p:txBody>
      </p:sp>
      <p:sp>
        <p:nvSpPr>
          <p:cNvPr id="419860" name="Rectangle 20"/>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2" name="Rectangle 11"/>
          <p:cNvSpPr>
            <a:spLocks noChangeArrowheads="1"/>
          </p:cNvSpPr>
          <p:nvPr/>
        </p:nvSpPr>
        <p:spPr bwMode="auto">
          <a:xfrm>
            <a:off x="350838" y="962025"/>
            <a:ext cx="39338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30000"/>
              </a:spcBef>
              <a:buClr>
                <a:schemeClr val="accent2"/>
              </a:buClr>
              <a:buFont typeface="Wingdings" panose="05000000000000000000" pitchFamily="2" charset="2"/>
              <a:buNone/>
            </a:pPr>
            <a:r>
              <a:rPr kumimoji="0" lang="en-US" altLang="zh-CN" sz="2800" b="1"/>
              <a:t>2</a:t>
            </a:r>
            <a:r>
              <a:rPr kumimoji="0" lang="zh-CN" altLang="en-US" sz="2800" b="1"/>
              <a:t>．模糊集合的表示方法</a:t>
            </a:r>
          </a:p>
          <a:p>
            <a:pPr eaLnBrk="1" hangingPunct="1">
              <a:lnSpc>
                <a:spcPct val="110000"/>
              </a:lnSpc>
              <a:spcBef>
                <a:spcPct val="30000"/>
              </a:spcBef>
              <a:buClr>
                <a:schemeClr val="accent2"/>
              </a:buClr>
              <a:buFont typeface="Wingdings" panose="05000000000000000000" pitchFamily="2" charset="2"/>
              <a:buNone/>
            </a:pPr>
            <a:r>
              <a:rPr kumimoji="0" lang="zh-CN" altLang="en-US" sz="2800" b="1">
                <a:solidFill>
                  <a:schemeClr val="accent2"/>
                </a:solidFill>
              </a:rPr>
              <a:t>（</a:t>
            </a:r>
            <a:r>
              <a:rPr kumimoji="0" lang="en-US" altLang="zh-CN" sz="2800" b="1">
                <a:solidFill>
                  <a:schemeClr val="accent2"/>
                </a:solidFill>
              </a:rPr>
              <a:t>1</a:t>
            </a:r>
            <a:r>
              <a:rPr kumimoji="0" lang="zh-CN" altLang="en-US" sz="2800" b="1">
                <a:solidFill>
                  <a:schemeClr val="accent2"/>
                </a:solidFill>
              </a:rPr>
              <a:t>）</a:t>
            </a:r>
            <a:r>
              <a:rPr kumimoji="0" lang="en-US" altLang="zh-CN" sz="2800" b="1">
                <a:solidFill>
                  <a:schemeClr val="accent2"/>
                </a:solidFill>
              </a:rPr>
              <a:t>Zadeh</a:t>
            </a:r>
            <a:r>
              <a:rPr kumimoji="0" lang="zh-CN" altLang="en-US" sz="2800" b="1">
                <a:solidFill>
                  <a:schemeClr val="accent2"/>
                </a:solidFill>
              </a:rPr>
              <a:t>表示法</a:t>
            </a:r>
          </a:p>
        </p:txBody>
      </p:sp>
      <p:grpSp>
        <p:nvGrpSpPr>
          <p:cNvPr id="420878" name="Group 14"/>
          <p:cNvGrpSpPr>
            <a:grpSpLocks/>
          </p:cNvGrpSpPr>
          <p:nvPr/>
        </p:nvGrpSpPr>
        <p:grpSpPr bwMode="auto">
          <a:xfrm>
            <a:off x="433388" y="2486025"/>
            <a:ext cx="8277225" cy="2276475"/>
            <a:chOff x="273" y="1518"/>
            <a:chExt cx="5214" cy="1434"/>
          </a:xfrm>
        </p:grpSpPr>
        <p:sp>
          <p:nvSpPr>
            <p:cNvPr id="420879" name="Text Box 15"/>
            <p:cNvSpPr txBox="1">
              <a:spLocks noChangeArrowheads="1"/>
            </p:cNvSpPr>
            <p:nvPr/>
          </p:nvSpPr>
          <p:spPr bwMode="auto">
            <a:xfrm>
              <a:off x="273" y="1518"/>
              <a:ext cx="5214" cy="1434"/>
            </a:xfrm>
            <a:prstGeom prst="rect">
              <a:avLst/>
            </a:prstGeom>
            <a:solidFill>
              <a:srgbClr val="FFFFFF"/>
            </a:solidFill>
            <a:ln w="9525" cap="flat" cmpd="sng">
              <a:solidFill>
                <a:srgbClr val="808080"/>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defRPr/>
              </a:pPr>
              <a:r>
                <a:rPr lang="zh-CN" altLang="en-US" sz="2800">
                  <a:solidFill>
                    <a:schemeClr val="accent2"/>
                  </a:solidFill>
                  <a:effectLst>
                    <a:outerShdw blurRad="38100" dist="38100" dir="2700000" algn="tl">
                      <a:srgbClr val="C0C0C0"/>
                    </a:outerShdw>
                  </a:effectLst>
                  <a:ea typeface="仿宋_GB2312" pitchFamily="49" charset="-122"/>
                </a:rPr>
                <a:t>（</a:t>
              </a:r>
              <a:r>
                <a:rPr lang="en-US" altLang="zh-CN" sz="2800">
                  <a:solidFill>
                    <a:schemeClr val="accent2"/>
                  </a:solidFill>
                  <a:effectLst>
                    <a:outerShdw blurRad="38100" dist="38100" dir="2700000" algn="tl">
                      <a:srgbClr val="C0C0C0"/>
                    </a:outerShdw>
                  </a:effectLst>
                  <a:ea typeface="仿宋_GB2312" pitchFamily="49" charset="-122"/>
                </a:rPr>
                <a:t>1</a:t>
              </a:r>
              <a:r>
                <a:rPr lang="zh-CN" altLang="en-US" sz="2800">
                  <a:solidFill>
                    <a:schemeClr val="accent2"/>
                  </a:solidFill>
                  <a:effectLst>
                    <a:outerShdw blurRad="38100" dist="38100" dir="2700000" algn="tl">
                      <a:srgbClr val="C0C0C0"/>
                    </a:outerShdw>
                  </a:effectLst>
                  <a:latin typeface="宋体" pitchFamily="2" charset="-122"/>
                  <a:ea typeface="仿宋_GB2312" pitchFamily="49" charset="-122"/>
                </a:rPr>
                <a:t>）论域是离散且元素数目有限</a:t>
              </a:r>
              <a:r>
                <a:rPr lang="en-US" altLang="zh-CN" sz="2800">
                  <a:solidFill>
                    <a:schemeClr val="accent2"/>
                  </a:solidFill>
                  <a:effectLst>
                    <a:outerShdw blurRad="38100" dist="38100" dir="2700000" algn="tl">
                      <a:srgbClr val="C0C0C0"/>
                    </a:outerShdw>
                  </a:effectLst>
                  <a:latin typeface="宋体" pitchFamily="2" charset="-122"/>
                  <a:ea typeface="仿宋_GB2312" pitchFamily="49" charset="-122"/>
                </a:rPr>
                <a:t>:</a:t>
              </a:r>
            </a:p>
            <a:p>
              <a:pPr marL="342900" indent="-342900" eaLnBrk="0" hangingPunct="0">
                <a:defRPr/>
              </a:pPr>
              <a:endParaRPr lang="en-US" altLang="zh-CN" sz="2800">
                <a:solidFill>
                  <a:schemeClr val="accent2"/>
                </a:solidFill>
                <a:effectLst>
                  <a:outerShdw blurRad="38100" dist="38100" dir="2700000" algn="tl">
                    <a:srgbClr val="C0C0C0"/>
                  </a:outerShdw>
                </a:effectLst>
                <a:latin typeface="宋体" pitchFamily="2" charset="-122"/>
                <a:ea typeface="仿宋_GB2312" pitchFamily="49" charset="-122"/>
              </a:endParaRPr>
            </a:p>
            <a:p>
              <a:pPr marL="342900" indent="-342900" eaLnBrk="0" hangingPunct="0">
                <a:defRPr/>
              </a:pPr>
              <a:endParaRPr lang="en-US" altLang="zh-CN" sz="2800">
                <a:solidFill>
                  <a:schemeClr val="accent2"/>
                </a:solidFill>
                <a:effectLst>
                  <a:outerShdw blurRad="38100" dist="38100" dir="2700000" algn="tl">
                    <a:srgbClr val="C0C0C0"/>
                  </a:outerShdw>
                </a:effectLst>
                <a:latin typeface="宋体" pitchFamily="2" charset="-122"/>
                <a:ea typeface="仿宋_GB2312" pitchFamily="49" charset="-122"/>
              </a:endParaRPr>
            </a:p>
            <a:p>
              <a:pPr marL="342900" indent="-342900" eaLnBrk="0" hangingPunct="0">
                <a:defRPr/>
              </a:pPr>
              <a:r>
                <a:rPr lang="zh-CN" altLang="en-US" sz="2800">
                  <a:solidFill>
                    <a:schemeClr val="accent2"/>
                  </a:solidFill>
                  <a:effectLst>
                    <a:outerShdw blurRad="38100" dist="38100" dir="2700000" algn="tl">
                      <a:srgbClr val="C0C0C0"/>
                    </a:outerShdw>
                  </a:effectLst>
                  <a:latin typeface="宋体" pitchFamily="2" charset="-122"/>
                  <a:ea typeface="仿宋_GB2312" pitchFamily="49" charset="-122"/>
                </a:rPr>
                <a:t>或</a:t>
              </a:r>
              <a:r>
                <a:rPr lang="zh-CN" altLang="en-US" sz="2800">
                  <a:solidFill>
                    <a:schemeClr val="accent2"/>
                  </a:solidFill>
                  <a:effectLst>
                    <a:outerShdw blurRad="38100" dist="38100" dir="2700000" algn="tl">
                      <a:srgbClr val="C0C0C0"/>
                    </a:outerShdw>
                  </a:effectLst>
                  <a:ea typeface="仿宋_GB2312" pitchFamily="49" charset="-122"/>
                </a:rPr>
                <a:t> </a:t>
              </a:r>
            </a:p>
          </p:txBody>
        </p:sp>
        <p:graphicFrame>
          <p:nvGraphicFramePr>
            <p:cNvPr id="23569" name="Object 16"/>
            <p:cNvGraphicFramePr>
              <a:graphicFrameLocks noChangeAspect="1"/>
            </p:cNvGraphicFramePr>
            <p:nvPr/>
          </p:nvGraphicFramePr>
          <p:xfrm>
            <a:off x="816" y="1728"/>
            <a:ext cx="4608" cy="533"/>
          </p:xfrm>
          <a:graphic>
            <a:graphicData uri="http://schemas.openxmlformats.org/presentationml/2006/ole">
              <mc:AlternateContent xmlns:mc="http://schemas.openxmlformats.org/markup-compatibility/2006">
                <mc:Choice xmlns:v="urn:schemas-microsoft-com:vml" Requires="v">
                  <p:oleObj spid="_x0000_s23574" r:id="rId3" imgW="3695700" imgH="431800" progId="Equation.DSMT4">
                    <p:embed/>
                  </p:oleObj>
                </mc:Choice>
                <mc:Fallback>
                  <p:oleObj r:id="rId3" imgW="3695700" imgH="4318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728"/>
                          <a:ext cx="460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17"/>
            <p:cNvGraphicFramePr>
              <a:graphicFrameLocks noChangeAspect="1"/>
            </p:cNvGraphicFramePr>
            <p:nvPr/>
          </p:nvGraphicFramePr>
          <p:xfrm>
            <a:off x="864" y="2400"/>
            <a:ext cx="3360" cy="278"/>
          </p:xfrm>
          <a:graphic>
            <a:graphicData uri="http://schemas.openxmlformats.org/presentationml/2006/ole">
              <mc:AlternateContent xmlns:mc="http://schemas.openxmlformats.org/markup-compatibility/2006">
                <mc:Choice xmlns:v="urn:schemas-microsoft-com:vml" Requires="v">
                  <p:oleObj spid="_x0000_s23575" r:id="rId5" imgW="2705100" imgH="228600" progId="Equation.DSMT4">
                    <p:embed/>
                  </p:oleObj>
                </mc:Choice>
                <mc:Fallback>
                  <p:oleObj r:id="rId5" imgW="2705100" imgH="2286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2400"/>
                          <a:ext cx="336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20883" name="Group 19"/>
          <p:cNvGrpSpPr>
            <a:grpSpLocks/>
          </p:cNvGrpSpPr>
          <p:nvPr/>
        </p:nvGrpSpPr>
        <p:grpSpPr bwMode="auto">
          <a:xfrm>
            <a:off x="381000" y="4724400"/>
            <a:ext cx="8382000" cy="1524000"/>
            <a:chOff x="240" y="2832"/>
            <a:chExt cx="5280" cy="960"/>
          </a:xfrm>
        </p:grpSpPr>
        <p:sp>
          <p:nvSpPr>
            <p:cNvPr id="23566" name="Text Box 20"/>
            <p:cNvSpPr txBox="1">
              <a:spLocks noChangeArrowheads="1"/>
            </p:cNvSpPr>
            <p:nvPr/>
          </p:nvSpPr>
          <p:spPr bwMode="auto">
            <a:xfrm>
              <a:off x="240" y="2832"/>
              <a:ext cx="5280" cy="96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600" b="1"/>
                <a:t>（</a:t>
              </a:r>
              <a:r>
                <a:rPr kumimoji="0" lang="en-US" altLang="zh-CN" sz="2600" b="1"/>
                <a:t>2</a:t>
              </a:r>
              <a:r>
                <a:rPr kumimoji="0" lang="zh-CN" altLang="en-US" sz="2600" b="1">
                  <a:latin typeface="宋体" panose="02010600030101010101" pitchFamily="2" charset="-122"/>
                </a:rPr>
                <a:t>）论域是连续的，或者元素数目无限： </a:t>
              </a:r>
            </a:p>
            <a:p>
              <a:endParaRPr kumimoji="0" lang="zh-CN" altLang="en-US" sz="2600" b="1">
                <a:latin typeface="宋体" panose="02010600030101010101" pitchFamily="2" charset="-122"/>
              </a:endParaRPr>
            </a:p>
            <a:p>
              <a:endParaRPr kumimoji="0" lang="en-US" altLang="zh-CN" sz="2600" b="1">
                <a:solidFill>
                  <a:schemeClr val="accent2"/>
                </a:solidFill>
              </a:endParaRPr>
            </a:p>
          </p:txBody>
        </p:sp>
        <p:graphicFrame>
          <p:nvGraphicFramePr>
            <p:cNvPr id="23567" name="Object 21"/>
            <p:cNvGraphicFramePr>
              <a:graphicFrameLocks noChangeAspect="1"/>
            </p:cNvGraphicFramePr>
            <p:nvPr/>
          </p:nvGraphicFramePr>
          <p:xfrm>
            <a:off x="1632" y="3264"/>
            <a:ext cx="1104" cy="446"/>
          </p:xfrm>
          <a:graphic>
            <a:graphicData uri="http://schemas.openxmlformats.org/presentationml/2006/ole">
              <mc:AlternateContent xmlns:mc="http://schemas.openxmlformats.org/markup-compatibility/2006">
                <mc:Choice xmlns:v="urn:schemas-microsoft-com:vml" Requires="v">
                  <p:oleObj spid="_x0000_s23576" r:id="rId7" imgW="952087" imgH="380835" progId="Equation.DSMT4">
                    <p:embed/>
                  </p:oleObj>
                </mc:Choice>
                <mc:Fallback>
                  <p:oleObj r:id="rId7" imgW="952087" imgH="380835"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3264"/>
                          <a:ext cx="11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20886" name="Rectangle 22"/>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0878"/>
                                        </p:tgtEl>
                                        <p:attrNameLst>
                                          <p:attrName>style.visibility</p:attrName>
                                        </p:attrNameLst>
                                      </p:cBhvr>
                                      <p:to>
                                        <p:strVal val="visible"/>
                                      </p:to>
                                    </p:set>
                                    <p:animEffect transition="in" filter="blinds(horizontal)">
                                      <p:cBhvr>
                                        <p:cTn id="7" dur="500"/>
                                        <p:tgtEl>
                                          <p:spTgt spid="420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0883"/>
                                        </p:tgtEl>
                                        <p:attrNameLst>
                                          <p:attrName>style.visibility</p:attrName>
                                        </p:attrNameLst>
                                      </p:cBhvr>
                                      <p:to>
                                        <p:strVal val="visible"/>
                                      </p:to>
                                    </p:set>
                                    <p:animEffect transition="in" filter="blinds(horizontal)">
                                      <p:cBhvr>
                                        <p:cTn id="12" dur="500"/>
                                        <p:tgtEl>
                                          <p:spTgt spid="42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7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6" name="Rectangle 11"/>
          <p:cNvSpPr>
            <a:spLocks noChangeArrowheads="1"/>
          </p:cNvSpPr>
          <p:nvPr/>
        </p:nvSpPr>
        <p:spPr bwMode="auto">
          <a:xfrm>
            <a:off x="457200" y="962025"/>
            <a:ext cx="39338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30000"/>
              </a:spcBef>
              <a:buClr>
                <a:schemeClr val="accent2"/>
              </a:buClr>
              <a:buFont typeface="Wingdings" panose="05000000000000000000" pitchFamily="2" charset="2"/>
              <a:buNone/>
            </a:pPr>
            <a:r>
              <a:rPr kumimoji="0" lang="en-US" altLang="zh-CN" sz="2800" b="1"/>
              <a:t>2</a:t>
            </a:r>
            <a:r>
              <a:rPr kumimoji="0" lang="zh-CN" altLang="en-US" sz="2800" b="1"/>
              <a:t>．模糊集合的表示方法</a:t>
            </a:r>
          </a:p>
          <a:p>
            <a:pPr eaLnBrk="1" hangingPunct="1">
              <a:lnSpc>
                <a:spcPct val="110000"/>
              </a:lnSpc>
              <a:spcBef>
                <a:spcPct val="30000"/>
              </a:spcBef>
              <a:buClr>
                <a:schemeClr val="accent2"/>
              </a:buClr>
              <a:buFont typeface="Wingdings" panose="05000000000000000000" pitchFamily="2" charset="2"/>
              <a:buNone/>
            </a:pPr>
            <a:r>
              <a:rPr kumimoji="0" lang="zh-CN" altLang="en-US" sz="2800" b="1">
                <a:solidFill>
                  <a:schemeClr val="accent2"/>
                </a:solidFill>
              </a:rPr>
              <a:t>（</a:t>
            </a:r>
            <a:r>
              <a:rPr kumimoji="0" lang="en-US" altLang="zh-CN" sz="2800" b="1">
                <a:solidFill>
                  <a:schemeClr val="accent2"/>
                </a:solidFill>
              </a:rPr>
              <a:t>2</a:t>
            </a:r>
            <a:r>
              <a:rPr kumimoji="0" lang="zh-CN" altLang="en-US" sz="2800" b="1">
                <a:solidFill>
                  <a:schemeClr val="accent2"/>
                </a:solidFill>
              </a:rPr>
              <a:t>）</a:t>
            </a:r>
            <a:r>
              <a:rPr kumimoji="0" lang="zh-CN" altLang="en-US" sz="2800" b="1">
                <a:solidFill>
                  <a:schemeClr val="accent2"/>
                </a:solidFill>
                <a:latin typeface="宋体" panose="02010600030101010101" pitchFamily="2" charset="-122"/>
              </a:rPr>
              <a:t>序偶表示法</a:t>
            </a:r>
          </a:p>
        </p:txBody>
      </p:sp>
      <p:graphicFrame>
        <p:nvGraphicFramePr>
          <p:cNvPr id="421904" name="Object 16"/>
          <p:cNvGraphicFramePr>
            <a:graphicFrameLocks noChangeAspect="1"/>
          </p:cNvGraphicFramePr>
          <p:nvPr/>
        </p:nvGraphicFramePr>
        <p:xfrm>
          <a:off x="1285875" y="2362200"/>
          <a:ext cx="6572250" cy="495300"/>
        </p:xfrm>
        <a:graphic>
          <a:graphicData uri="http://schemas.openxmlformats.org/presentationml/2006/ole">
            <mc:AlternateContent xmlns:mc="http://schemas.openxmlformats.org/markup-compatibility/2006">
              <mc:Choice xmlns:v="urn:schemas-microsoft-com:vml" Requires="v">
                <p:oleObj spid="_x0000_s24593" r:id="rId3" imgW="2971800" imgH="228600" progId="Equation.DSMT4">
                  <p:embed/>
                </p:oleObj>
              </mc:Choice>
              <mc:Fallback>
                <p:oleObj r:id="rId3" imgW="2971800" imgH="2286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362200"/>
                        <a:ext cx="6572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1905" name="Rectangle 17"/>
          <p:cNvSpPr>
            <a:spLocks noChangeArrowheads="1"/>
          </p:cNvSpPr>
          <p:nvPr/>
        </p:nvSpPr>
        <p:spPr bwMode="auto">
          <a:xfrm>
            <a:off x="457200" y="316865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solidFill>
                  <a:schemeClr val="accent2"/>
                </a:solidFill>
              </a:rPr>
              <a:t>（</a:t>
            </a:r>
            <a:r>
              <a:rPr kumimoji="0" lang="en-US" altLang="zh-CN" sz="2800" b="1">
                <a:solidFill>
                  <a:schemeClr val="accent2"/>
                </a:solidFill>
              </a:rPr>
              <a:t>3</a:t>
            </a:r>
            <a:r>
              <a:rPr kumimoji="0" lang="zh-CN" altLang="en-US" sz="2800" b="1">
                <a:solidFill>
                  <a:schemeClr val="accent2"/>
                </a:solidFill>
              </a:rPr>
              <a:t>）</a:t>
            </a:r>
            <a:r>
              <a:rPr kumimoji="0" lang="zh-CN" altLang="en-US" sz="2800" b="1">
                <a:solidFill>
                  <a:schemeClr val="accent2"/>
                </a:solidFill>
                <a:latin typeface="宋体" panose="02010600030101010101" pitchFamily="2" charset="-122"/>
              </a:rPr>
              <a:t>向量表示法 </a:t>
            </a:r>
          </a:p>
        </p:txBody>
      </p:sp>
      <p:graphicFrame>
        <p:nvGraphicFramePr>
          <p:cNvPr id="421907" name="Object 19"/>
          <p:cNvGraphicFramePr>
            <a:graphicFrameLocks noChangeAspect="1"/>
          </p:cNvGraphicFramePr>
          <p:nvPr/>
        </p:nvGraphicFramePr>
        <p:xfrm>
          <a:off x="1447800" y="3962400"/>
          <a:ext cx="4953000" cy="542925"/>
        </p:xfrm>
        <a:graphic>
          <a:graphicData uri="http://schemas.openxmlformats.org/presentationml/2006/ole">
            <mc:AlternateContent xmlns:mc="http://schemas.openxmlformats.org/markup-compatibility/2006">
              <mc:Choice xmlns:v="urn:schemas-microsoft-com:vml" Requires="v">
                <p:oleObj spid="_x0000_s24594" r:id="rId5" imgW="2044700" imgH="228600" progId="Equation.DSMT4">
                  <p:embed/>
                </p:oleObj>
              </mc:Choice>
              <mc:Fallback>
                <p:oleObj r:id="rId5" imgW="2044700" imgH="2286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962400"/>
                        <a:ext cx="4953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1908" name="Rectangle 20"/>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1904"/>
                                        </p:tgtEl>
                                        <p:attrNameLst>
                                          <p:attrName>style.visibility</p:attrName>
                                        </p:attrNameLst>
                                      </p:cBhvr>
                                      <p:to>
                                        <p:strVal val="visible"/>
                                      </p:to>
                                    </p:set>
                                    <p:anim calcmode="lin" valueType="num">
                                      <p:cBhvr additive="base">
                                        <p:cTn id="7" dur="500" fill="hold"/>
                                        <p:tgtEl>
                                          <p:spTgt spid="421904"/>
                                        </p:tgtEl>
                                        <p:attrNameLst>
                                          <p:attrName>ppt_x</p:attrName>
                                        </p:attrNameLst>
                                      </p:cBhvr>
                                      <p:tavLst>
                                        <p:tav tm="0">
                                          <p:val>
                                            <p:strVal val="0-#ppt_w/2"/>
                                          </p:val>
                                        </p:tav>
                                        <p:tav tm="100000">
                                          <p:val>
                                            <p:strVal val="#ppt_x"/>
                                          </p:val>
                                        </p:tav>
                                      </p:tavLst>
                                    </p:anim>
                                    <p:anim calcmode="lin" valueType="num">
                                      <p:cBhvr additive="base">
                                        <p:cTn id="8" dur="500" fill="hold"/>
                                        <p:tgtEl>
                                          <p:spTgt spid="421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1905"/>
                                        </p:tgtEl>
                                        <p:attrNameLst>
                                          <p:attrName>style.visibility</p:attrName>
                                        </p:attrNameLst>
                                      </p:cBhvr>
                                      <p:to>
                                        <p:strVal val="visible"/>
                                      </p:to>
                                    </p:set>
                                    <p:anim calcmode="lin" valueType="num">
                                      <p:cBhvr additive="base">
                                        <p:cTn id="13" dur="500" fill="hold"/>
                                        <p:tgtEl>
                                          <p:spTgt spid="421905"/>
                                        </p:tgtEl>
                                        <p:attrNameLst>
                                          <p:attrName>ppt_x</p:attrName>
                                        </p:attrNameLst>
                                      </p:cBhvr>
                                      <p:tavLst>
                                        <p:tav tm="0">
                                          <p:val>
                                            <p:strVal val="0-#ppt_w/2"/>
                                          </p:val>
                                        </p:tav>
                                        <p:tav tm="100000">
                                          <p:val>
                                            <p:strVal val="#ppt_x"/>
                                          </p:val>
                                        </p:tav>
                                      </p:tavLst>
                                    </p:anim>
                                    <p:anim calcmode="lin" valueType="num">
                                      <p:cBhvr additive="base">
                                        <p:cTn id="14" dur="500" fill="hold"/>
                                        <p:tgtEl>
                                          <p:spTgt spid="4219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21907"/>
                                        </p:tgtEl>
                                        <p:attrNameLst>
                                          <p:attrName>style.visibility</p:attrName>
                                        </p:attrNameLst>
                                      </p:cBhvr>
                                      <p:to>
                                        <p:strVal val="visible"/>
                                      </p:to>
                                    </p:set>
                                    <p:anim calcmode="lin" valueType="num">
                                      <p:cBhvr additive="base">
                                        <p:cTn id="19" dur="500" fill="hold"/>
                                        <p:tgtEl>
                                          <p:spTgt spid="421907"/>
                                        </p:tgtEl>
                                        <p:attrNameLst>
                                          <p:attrName>ppt_x</p:attrName>
                                        </p:attrNameLst>
                                      </p:cBhvr>
                                      <p:tavLst>
                                        <p:tav tm="0">
                                          <p:val>
                                            <p:strVal val="0-#ppt_w/2"/>
                                          </p:val>
                                        </p:tav>
                                        <p:tav tm="100000">
                                          <p:val>
                                            <p:strVal val="#ppt_x"/>
                                          </p:val>
                                        </p:tav>
                                      </p:tavLst>
                                    </p:anim>
                                    <p:anim calcmode="lin" valueType="num">
                                      <p:cBhvr additive="base">
                                        <p:cTn id="20" dur="500" fill="hold"/>
                                        <p:tgtEl>
                                          <p:spTgt spid="421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body" idx="1"/>
          </p:nvPr>
        </p:nvSpPr>
        <p:spPr>
          <a:xfrm>
            <a:off x="395288" y="952500"/>
            <a:ext cx="8396287" cy="5716588"/>
          </a:xfrm>
        </p:spPr>
        <p:txBody>
          <a:bodyPr/>
          <a:lstStyle/>
          <a:p>
            <a:pPr eaLnBrk="1" hangingPunct="1">
              <a:buFont typeface="Wingdings" panose="05000000000000000000" pitchFamily="2" charset="2"/>
              <a:buNone/>
              <a:defRPr/>
            </a:pPr>
            <a:r>
              <a:rPr lang="en-US" altLang="zh-CN" sz="3000" b="0" smtClean="0"/>
              <a:t> 3. </a:t>
            </a:r>
            <a:r>
              <a:rPr lang="zh-CN" altLang="en-US" sz="3000" b="0" smtClean="0"/>
              <a:t>隶属函数</a:t>
            </a:r>
          </a:p>
          <a:p>
            <a:pPr eaLnBrk="1" hangingPunct="1">
              <a:buFont typeface="Wingdings" panose="05000000000000000000" pitchFamily="2" charset="2"/>
              <a:buChar char="§"/>
              <a:defRPr/>
            </a:pPr>
            <a:r>
              <a:rPr lang="zh-CN" altLang="en-US" sz="3000" b="0" smtClean="0">
                <a:latin typeface="宋体" pitchFamily="2" charset="-122"/>
              </a:rPr>
              <a:t>常见的隶属函数有</a:t>
            </a:r>
            <a:r>
              <a:rPr lang="zh-CN" altLang="en-US" sz="2800" b="0" smtClean="0"/>
              <a:t>正态分布</a:t>
            </a:r>
            <a:r>
              <a:rPr lang="zh-CN" altLang="en-US" sz="3000" b="0" smtClean="0">
                <a:latin typeface="宋体" pitchFamily="2" charset="-122"/>
              </a:rPr>
              <a:t>、</a:t>
            </a:r>
            <a:r>
              <a:rPr lang="zh-CN" altLang="en-US" sz="2800" b="0" smtClean="0"/>
              <a:t>三角分布、梯形分布</a:t>
            </a:r>
            <a:r>
              <a:rPr lang="zh-CN" altLang="en-US" sz="3000" b="0" smtClean="0">
                <a:latin typeface="宋体" pitchFamily="2" charset="-122"/>
              </a:rPr>
              <a:t>等。</a:t>
            </a:r>
            <a:r>
              <a:rPr lang="zh-CN" altLang="en-US" sz="3000" b="0" smtClean="0"/>
              <a:t> </a:t>
            </a:r>
          </a:p>
          <a:p>
            <a:pPr eaLnBrk="1" hangingPunct="1">
              <a:buFont typeface="Wingdings" panose="05000000000000000000" pitchFamily="2" charset="2"/>
              <a:buChar char="§"/>
              <a:defRPr/>
            </a:pPr>
            <a:r>
              <a:rPr lang="zh-CN" altLang="en-US" sz="3000" b="0" smtClean="0"/>
              <a:t>隶属函数确定方法：</a:t>
            </a:r>
          </a:p>
          <a:p>
            <a:pPr eaLnBrk="1" hangingPunct="1">
              <a:buFont typeface="Wingdings" panose="05000000000000000000" pitchFamily="2" charset="2"/>
              <a:buNone/>
              <a:defRPr/>
            </a:pPr>
            <a:r>
              <a:rPr lang="zh-CN" altLang="en-US" sz="2800" b="0" smtClean="0"/>
              <a:t>（</a:t>
            </a:r>
            <a:r>
              <a:rPr lang="en-US" altLang="zh-CN" sz="2800" b="0" smtClean="0"/>
              <a:t>1</a:t>
            </a:r>
            <a:r>
              <a:rPr lang="zh-CN" altLang="en-US" sz="2800" b="0" smtClean="0"/>
              <a:t>）模糊统计法</a:t>
            </a:r>
          </a:p>
          <a:p>
            <a:pPr eaLnBrk="1" hangingPunct="1">
              <a:buFont typeface="Wingdings" panose="05000000000000000000" pitchFamily="2" charset="2"/>
              <a:buNone/>
              <a:defRPr/>
            </a:pPr>
            <a:r>
              <a:rPr lang="zh-CN" altLang="en-US" sz="2800" b="0" smtClean="0"/>
              <a:t>（</a:t>
            </a:r>
            <a:r>
              <a:rPr lang="en-US" altLang="zh-CN" sz="2800" b="0" smtClean="0"/>
              <a:t>2</a:t>
            </a:r>
            <a:r>
              <a:rPr lang="zh-CN" altLang="en-US" sz="2800" b="0" smtClean="0"/>
              <a:t>）专家经验法</a:t>
            </a:r>
          </a:p>
          <a:p>
            <a:pPr eaLnBrk="1" hangingPunct="1">
              <a:buFont typeface="Wingdings" panose="05000000000000000000" pitchFamily="2" charset="2"/>
              <a:buNone/>
              <a:defRPr/>
            </a:pPr>
            <a:r>
              <a:rPr lang="zh-CN" altLang="en-US" sz="2800" b="0" smtClean="0"/>
              <a:t>（</a:t>
            </a:r>
            <a:r>
              <a:rPr lang="en-US" altLang="zh-CN" sz="2800" b="0" smtClean="0"/>
              <a:t>3</a:t>
            </a:r>
            <a:r>
              <a:rPr lang="zh-CN" altLang="en-US" sz="2800" b="0" smtClean="0"/>
              <a:t>）二元对比排序法</a:t>
            </a:r>
          </a:p>
          <a:p>
            <a:pPr eaLnBrk="1" hangingPunct="1">
              <a:buFont typeface="Wingdings" panose="05000000000000000000" pitchFamily="2" charset="2"/>
              <a:buNone/>
              <a:defRPr/>
            </a:pPr>
            <a:r>
              <a:rPr lang="zh-CN" altLang="en-US" sz="2800" b="0" smtClean="0"/>
              <a:t>（</a:t>
            </a:r>
            <a:r>
              <a:rPr lang="en-US" altLang="zh-CN" sz="2800" b="0" smtClean="0"/>
              <a:t>4</a:t>
            </a:r>
            <a:r>
              <a:rPr lang="zh-CN" altLang="en-US" sz="2800" b="0" smtClean="0"/>
              <a:t>）基本概念扩充法</a:t>
            </a:r>
          </a:p>
        </p:txBody>
      </p:sp>
      <p:sp>
        <p:nvSpPr>
          <p:cNvPr id="422916" name="Rectangle 4"/>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4">
                                            <p:txEl>
                                              <p:pRg st="0" end="0"/>
                                            </p:txEl>
                                          </p:spTgt>
                                        </p:tgtEl>
                                        <p:attrNameLst>
                                          <p:attrName>style.visibility</p:attrName>
                                        </p:attrNameLst>
                                      </p:cBhvr>
                                      <p:to>
                                        <p:strVal val="visible"/>
                                      </p:to>
                                    </p:set>
                                    <p:anim calcmode="lin" valueType="num">
                                      <p:cBhvr additive="base">
                                        <p:cTn id="7" dur="500" fill="hold"/>
                                        <p:tgtEl>
                                          <p:spTgt spid="4229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29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2914">
                                            <p:txEl>
                                              <p:pRg st="1" end="1"/>
                                            </p:txEl>
                                          </p:spTgt>
                                        </p:tgtEl>
                                        <p:attrNameLst>
                                          <p:attrName>style.visibility</p:attrName>
                                        </p:attrNameLst>
                                      </p:cBhvr>
                                      <p:to>
                                        <p:strVal val="visible"/>
                                      </p:to>
                                    </p:set>
                                    <p:anim calcmode="lin" valueType="num">
                                      <p:cBhvr additive="base">
                                        <p:cTn id="13" dur="500" fill="hold"/>
                                        <p:tgtEl>
                                          <p:spTgt spid="4229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29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2914">
                                            <p:txEl>
                                              <p:pRg st="2" end="2"/>
                                            </p:txEl>
                                          </p:spTgt>
                                        </p:tgtEl>
                                        <p:attrNameLst>
                                          <p:attrName>style.visibility</p:attrName>
                                        </p:attrNameLst>
                                      </p:cBhvr>
                                      <p:to>
                                        <p:strVal val="visible"/>
                                      </p:to>
                                    </p:set>
                                    <p:anim calcmode="lin" valueType="num">
                                      <p:cBhvr additive="base">
                                        <p:cTn id="19" dur="500" fill="hold"/>
                                        <p:tgtEl>
                                          <p:spTgt spid="4229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29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2914">
                                            <p:txEl>
                                              <p:pRg st="3" end="3"/>
                                            </p:txEl>
                                          </p:spTgt>
                                        </p:tgtEl>
                                        <p:attrNameLst>
                                          <p:attrName>style.visibility</p:attrName>
                                        </p:attrNameLst>
                                      </p:cBhvr>
                                      <p:to>
                                        <p:strVal val="visible"/>
                                      </p:to>
                                    </p:set>
                                    <p:anim calcmode="lin" valueType="num">
                                      <p:cBhvr additive="base">
                                        <p:cTn id="25" dur="500" fill="hold"/>
                                        <p:tgtEl>
                                          <p:spTgt spid="4229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29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2914">
                                            <p:txEl>
                                              <p:pRg st="4" end="4"/>
                                            </p:txEl>
                                          </p:spTgt>
                                        </p:tgtEl>
                                        <p:attrNameLst>
                                          <p:attrName>style.visibility</p:attrName>
                                        </p:attrNameLst>
                                      </p:cBhvr>
                                      <p:to>
                                        <p:strVal val="visible"/>
                                      </p:to>
                                    </p:set>
                                    <p:anim calcmode="lin" valueType="num">
                                      <p:cBhvr additive="base">
                                        <p:cTn id="31" dur="500" fill="hold"/>
                                        <p:tgtEl>
                                          <p:spTgt spid="4229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29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22914">
                                            <p:txEl>
                                              <p:pRg st="5" end="5"/>
                                            </p:txEl>
                                          </p:spTgt>
                                        </p:tgtEl>
                                        <p:attrNameLst>
                                          <p:attrName>style.visibility</p:attrName>
                                        </p:attrNameLst>
                                      </p:cBhvr>
                                      <p:to>
                                        <p:strVal val="visible"/>
                                      </p:to>
                                    </p:set>
                                    <p:anim calcmode="lin" valueType="num">
                                      <p:cBhvr additive="base">
                                        <p:cTn id="37" dur="500" fill="hold"/>
                                        <p:tgtEl>
                                          <p:spTgt spid="4229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229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22914">
                                            <p:txEl>
                                              <p:pRg st="6" end="6"/>
                                            </p:txEl>
                                          </p:spTgt>
                                        </p:tgtEl>
                                        <p:attrNameLst>
                                          <p:attrName>style.visibility</p:attrName>
                                        </p:attrNameLst>
                                      </p:cBhvr>
                                      <p:to>
                                        <p:strVal val="visible"/>
                                      </p:to>
                                    </p:set>
                                    <p:anim calcmode="lin" valueType="num">
                                      <p:cBhvr additive="base">
                                        <p:cTn id="43" dur="500" fill="hold"/>
                                        <p:tgtEl>
                                          <p:spTgt spid="4229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2291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body" idx="1"/>
          </p:nvPr>
        </p:nvSpPr>
        <p:spPr>
          <a:xfrm>
            <a:off x="250825" y="838200"/>
            <a:ext cx="8540750" cy="723900"/>
          </a:xfrm>
        </p:spPr>
        <p:txBody>
          <a:bodyPr/>
          <a:lstStyle/>
          <a:p>
            <a:pPr eaLnBrk="1" hangingPunct="1">
              <a:buFont typeface="Wingdings" panose="05000000000000000000" pitchFamily="2" charset="2"/>
              <a:buNone/>
              <a:defRPr/>
            </a:pPr>
            <a:r>
              <a:rPr lang="en-US" altLang="zh-CN" sz="3000" b="0" smtClean="0"/>
              <a:t> 3</a:t>
            </a:r>
            <a:r>
              <a:rPr lang="zh-CN" altLang="en-US" sz="3000" b="0" smtClean="0"/>
              <a:t>．隶属函数</a:t>
            </a:r>
          </a:p>
        </p:txBody>
      </p:sp>
      <p:grpSp>
        <p:nvGrpSpPr>
          <p:cNvPr id="423941" name="Group 5"/>
          <p:cNvGrpSpPr>
            <a:grpSpLocks/>
          </p:cNvGrpSpPr>
          <p:nvPr/>
        </p:nvGrpSpPr>
        <p:grpSpPr bwMode="auto">
          <a:xfrm>
            <a:off x="304800" y="1600200"/>
            <a:ext cx="8610600" cy="4427538"/>
            <a:chOff x="192" y="1008"/>
            <a:chExt cx="5424" cy="2789"/>
          </a:xfrm>
        </p:grpSpPr>
        <p:grpSp>
          <p:nvGrpSpPr>
            <p:cNvPr id="26635" name="Group 6"/>
            <p:cNvGrpSpPr>
              <a:grpSpLocks/>
            </p:cNvGrpSpPr>
            <p:nvPr/>
          </p:nvGrpSpPr>
          <p:grpSpPr bwMode="auto">
            <a:xfrm>
              <a:off x="192" y="1008"/>
              <a:ext cx="5424" cy="2789"/>
              <a:chOff x="192" y="1008"/>
              <a:chExt cx="5424" cy="2789"/>
            </a:xfrm>
          </p:grpSpPr>
          <p:sp>
            <p:nvSpPr>
              <p:cNvPr id="26637" name="Text Box 7"/>
              <p:cNvSpPr txBox="1">
                <a:spLocks noChangeArrowheads="1"/>
              </p:cNvSpPr>
              <p:nvPr/>
            </p:nvSpPr>
            <p:spPr bwMode="auto">
              <a:xfrm>
                <a:off x="192" y="1008"/>
                <a:ext cx="5424" cy="2789"/>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Char char="§"/>
                </a:pPr>
                <a:r>
                  <a:rPr kumimoji="0" lang="en-US" altLang="zh-CN" sz="1800" b="1"/>
                  <a:t>  </a:t>
                </a:r>
                <a:r>
                  <a:rPr kumimoji="0" lang="zh-CN" altLang="en-US" sz="2600" b="1"/>
                  <a:t>例：以年龄作论域，取                   ，扎德给出了“年老”</a:t>
                </a:r>
                <a:r>
                  <a:rPr kumimoji="0" lang="en-US" altLang="zh-CN" sz="2600" b="1" i="1"/>
                  <a:t>O </a:t>
                </a:r>
                <a:r>
                  <a:rPr kumimoji="0" lang="zh-CN" altLang="en-US" sz="2600" b="1"/>
                  <a:t>与“年青”</a:t>
                </a:r>
                <a:r>
                  <a:rPr kumimoji="0" lang="en-US" altLang="zh-CN" sz="2600" b="1" i="1"/>
                  <a:t>Y </a:t>
                </a:r>
                <a:r>
                  <a:rPr kumimoji="0" lang="zh-CN" altLang="en-US" sz="2600" b="1"/>
                  <a:t>两个模糊集合的隶属函数为</a:t>
                </a:r>
              </a:p>
              <a:p>
                <a:pPr eaLnBrk="1" hangingPunct="1">
                  <a:lnSpc>
                    <a:spcPct val="120000"/>
                  </a:lnSpc>
                  <a:spcBef>
                    <a:spcPct val="50000"/>
                  </a:spcBef>
                  <a:buClr>
                    <a:schemeClr val="accent2"/>
                  </a:buClr>
                  <a:buFont typeface="Wingdings" panose="05000000000000000000" pitchFamily="2" charset="2"/>
                  <a:buChar char="§"/>
                </a:pPr>
                <a:endParaRPr kumimoji="0" lang="zh-CN" altLang="en-US" sz="2600" b="1"/>
              </a:p>
              <a:p>
                <a:pPr eaLnBrk="1" hangingPunct="1">
                  <a:lnSpc>
                    <a:spcPct val="120000"/>
                  </a:lnSpc>
                  <a:spcBef>
                    <a:spcPct val="50000"/>
                  </a:spcBef>
                  <a:buClr>
                    <a:schemeClr val="accent2"/>
                  </a:buClr>
                  <a:buFont typeface="Wingdings" panose="05000000000000000000" pitchFamily="2" charset="2"/>
                  <a:buChar char="§"/>
                </a:pPr>
                <a:endParaRPr kumimoji="0" lang="zh-CN" altLang="en-US" sz="2600" b="1"/>
              </a:p>
              <a:p>
                <a:pPr eaLnBrk="1" hangingPunct="1">
                  <a:lnSpc>
                    <a:spcPct val="120000"/>
                  </a:lnSpc>
                  <a:spcBef>
                    <a:spcPct val="50000"/>
                  </a:spcBef>
                  <a:buClr>
                    <a:schemeClr val="accent2"/>
                  </a:buClr>
                  <a:buFont typeface="Wingdings" panose="05000000000000000000" pitchFamily="2" charset="2"/>
                  <a:buNone/>
                </a:pPr>
                <a:r>
                  <a:rPr kumimoji="0" lang="zh-CN" altLang="en-US" sz="2600" b="1"/>
                  <a:t> </a:t>
                </a:r>
                <a:r>
                  <a:rPr kumimoji="0" lang="zh-CN" altLang="en-US" sz="2600" b="1">
                    <a:latin typeface="Arial" panose="020B0604020202020204" pitchFamily="34" charset="0"/>
                  </a:rPr>
                  <a:t> </a:t>
                </a:r>
              </a:p>
              <a:p>
                <a:pPr eaLnBrk="1" hangingPunct="1">
                  <a:lnSpc>
                    <a:spcPct val="120000"/>
                  </a:lnSpc>
                  <a:spcBef>
                    <a:spcPct val="50000"/>
                  </a:spcBef>
                  <a:buClr>
                    <a:schemeClr val="accent2"/>
                  </a:buClr>
                  <a:buFont typeface="Wingdings" panose="05000000000000000000" pitchFamily="2" charset="2"/>
                  <a:buChar char="§"/>
                </a:pPr>
                <a:endParaRPr kumimoji="0" lang="zh-CN" altLang="en-US" sz="2600" b="1">
                  <a:latin typeface="Arial" panose="020B0604020202020204" pitchFamily="34" charset="0"/>
                </a:endParaRPr>
              </a:p>
              <a:p>
                <a:pPr eaLnBrk="1" hangingPunct="1">
                  <a:lnSpc>
                    <a:spcPct val="120000"/>
                  </a:lnSpc>
                  <a:spcBef>
                    <a:spcPct val="50000"/>
                  </a:spcBef>
                  <a:buClr>
                    <a:schemeClr val="accent2"/>
                  </a:buClr>
                  <a:buFont typeface="Wingdings" panose="05000000000000000000" pitchFamily="2" charset="2"/>
                  <a:buChar char="§"/>
                </a:pPr>
                <a:endParaRPr kumimoji="0" lang="en-US" altLang="zh-CN" sz="2600" b="1">
                  <a:latin typeface="Arial" panose="020B0604020202020204" pitchFamily="34" charset="0"/>
                </a:endParaRPr>
              </a:p>
            </p:txBody>
          </p:sp>
          <p:graphicFrame>
            <p:nvGraphicFramePr>
              <p:cNvPr id="26638" name="Object 8"/>
              <p:cNvGraphicFramePr>
                <a:graphicFrameLocks noChangeAspect="1"/>
              </p:cNvGraphicFramePr>
              <p:nvPr/>
            </p:nvGraphicFramePr>
            <p:xfrm>
              <a:off x="192" y="1824"/>
              <a:ext cx="2544" cy="720"/>
            </p:xfrm>
            <a:graphic>
              <a:graphicData uri="http://schemas.openxmlformats.org/presentationml/2006/ole">
                <mc:AlternateContent xmlns:mc="http://schemas.openxmlformats.org/markup-compatibility/2006">
                  <mc:Choice xmlns:v="urn:schemas-microsoft-com:vml" Requires="v">
                    <p:oleObj spid="_x0000_s26645" r:id="rId3" imgW="2641600" imgH="711200" progId="Equation.3">
                      <p:embed/>
                    </p:oleObj>
                  </mc:Choice>
                  <mc:Fallback>
                    <p:oleObj r:id="rId3" imgW="2641600" imgH="71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824"/>
                            <a:ext cx="254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9"/>
              <p:cNvGraphicFramePr>
                <a:graphicFrameLocks noChangeAspect="1"/>
              </p:cNvGraphicFramePr>
              <p:nvPr/>
            </p:nvGraphicFramePr>
            <p:xfrm>
              <a:off x="2880" y="1824"/>
              <a:ext cx="2640" cy="720"/>
            </p:xfrm>
            <a:graphic>
              <a:graphicData uri="http://schemas.openxmlformats.org/presentationml/2006/ole">
                <mc:AlternateContent xmlns:mc="http://schemas.openxmlformats.org/markup-compatibility/2006">
                  <mc:Choice xmlns:v="urn:schemas-microsoft-com:vml" Requires="v">
                    <p:oleObj spid="_x0000_s26646" r:id="rId5" imgW="2641600" imgH="711200" progId="Equation.3">
                      <p:embed/>
                    </p:oleObj>
                  </mc:Choice>
                  <mc:Fallback>
                    <p:oleObj r:id="rId5" imgW="2641600" imgH="71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824"/>
                            <a:ext cx="26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6636" name="Object 10"/>
            <p:cNvGraphicFramePr>
              <a:graphicFrameLocks noChangeAspect="1"/>
            </p:cNvGraphicFramePr>
            <p:nvPr/>
          </p:nvGraphicFramePr>
          <p:xfrm>
            <a:off x="2784" y="1075"/>
            <a:ext cx="864" cy="269"/>
          </p:xfrm>
          <a:graphic>
            <a:graphicData uri="http://schemas.openxmlformats.org/presentationml/2006/ole">
              <mc:AlternateContent xmlns:mc="http://schemas.openxmlformats.org/markup-compatibility/2006">
                <mc:Choice xmlns:v="urn:schemas-microsoft-com:vml" Requires="v">
                  <p:oleObj spid="_x0000_s26647" r:id="rId7" imgW="621760" imgH="177646" progId="Equation.DSMT4">
                    <p:embed/>
                  </p:oleObj>
                </mc:Choice>
                <mc:Fallback>
                  <p:oleObj r:id="rId7" imgW="621760" imgH="177646"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 y="1075"/>
                          <a:ext cx="86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28" name="Rectangle 11"/>
          <p:cNvSpPr>
            <a:spLocks noChangeArrowheads="1"/>
          </p:cNvSpPr>
          <p:nvPr/>
        </p:nvSpPr>
        <p:spPr bwMode="auto">
          <a:xfrm>
            <a:off x="0" y="3067050"/>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sp>
        <p:nvSpPr>
          <p:cNvPr id="26629" name="Rectangle 12"/>
          <p:cNvSpPr>
            <a:spLocks noChangeArrowheads="1"/>
          </p:cNvSpPr>
          <p:nvPr/>
        </p:nvSpPr>
        <p:spPr bwMode="auto">
          <a:xfrm>
            <a:off x="0" y="3205163"/>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pSp>
        <p:nvGrpSpPr>
          <p:cNvPr id="423949" name="Group 13"/>
          <p:cNvGrpSpPr>
            <a:grpSpLocks/>
          </p:cNvGrpSpPr>
          <p:nvPr/>
        </p:nvGrpSpPr>
        <p:grpSpPr bwMode="auto">
          <a:xfrm>
            <a:off x="304800" y="4460875"/>
            <a:ext cx="8305800" cy="1470025"/>
            <a:chOff x="192" y="2810"/>
            <a:chExt cx="5232" cy="926"/>
          </a:xfrm>
        </p:grpSpPr>
        <p:graphicFrame>
          <p:nvGraphicFramePr>
            <p:cNvPr id="26632" name="Object 14"/>
            <p:cNvGraphicFramePr>
              <a:graphicFrameLocks noChangeAspect="1"/>
            </p:cNvGraphicFramePr>
            <p:nvPr/>
          </p:nvGraphicFramePr>
          <p:xfrm>
            <a:off x="432" y="3264"/>
            <a:ext cx="1968" cy="472"/>
          </p:xfrm>
          <a:graphic>
            <a:graphicData uri="http://schemas.openxmlformats.org/presentationml/2006/ole">
              <mc:AlternateContent xmlns:mc="http://schemas.openxmlformats.org/markup-compatibility/2006">
                <mc:Choice xmlns:v="urn:schemas-microsoft-com:vml" Requires="v">
                  <p:oleObj spid="_x0000_s26648" r:id="rId9" imgW="1930400" imgH="457200" progId="Equation.3">
                    <p:embed/>
                  </p:oleObj>
                </mc:Choice>
                <mc:Fallback>
                  <p:oleObj r:id="rId9" imgW="1930400" imgH="457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3264"/>
                          <a:ext cx="19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Object 15"/>
            <p:cNvGraphicFramePr>
              <a:graphicFrameLocks noChangeAspect="1"/>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spid="_x0000_s26649" r:id="rId11" imgW="2387600" imgH="457200" progId="Equation.3">
                    <p:embed/>
                  </p:oleObj>
                </mc:Choice>
                <mc:Fallback>
                  <p:oleObj r:id="rId11" imgW="2387600" imgH="457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3203"/>
                          <a:ext cx="2544"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16"/>
            <p:cNvSpPr>
              <a:spLocks noChangeArrowheads="1"/>
            </p:cNvSpPr>
            <p:nvPr/>
          </p:nvSpPr>
          <p:spPr bwMode="auto">
            <a:xfrm>
              <a:off x="192" y="2810"/>
              <a:ext cx="214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Char char="§"/>
              </a:pPr>
              <a:r>
                <a:rPr kumimoji="0" lang="en-US" altLang="zh-CN" sz="2600" b="1">
                  <a:latin typeface="宋体" panose="02010600030101010101" pitchFamily="2" charset="-122"/>
                </a:rPr>
                <a:t> </a:t>
              </a:r>
              <a:r>
                <a:rPr kumimoji="0" lang="zh-CN" altLang="en-US" sz="2600" b="1">
                  <a:latin typeface="宋体" panose="02010600030101010101" pitchFamily="2" charset="-122"/>
                </a:rPr>
                <a:t>采用</a:t>
              </a:r>
              <a:r>
                <a:rPr kumimoji="0" lang="en-US" altLang="zh-CN" sz="2600" b="1"/>
                <a:t>Zadeh</a:t>
              </a:r>
              <a:r>
                <a:rPr kumimoji="0" lang="zh-CN" altLang="en-US" sz="2600" b="1">
                  <a:latin typeface="宋体" panose="02010600030101010101" pitchFamily="2" charset="-122"/>
                </a:rPr>
                <a:t>表示法</a:t>
              </a:r>
              <a:r>
                <a:rPr kumimoji="0" lang="en-US" altLang="zh-CN" sz="2600" b="1">
                  <a:latin typeface="宋体" panose="02010600030101010101" pitchFamily="2" charset="-122"/>
                </a:rPr>
                <a:t>:</a:t>
              </a:r>
              <a:r>
                <a:rPr kumimoji="0" lang="en-US" altLang="zh-CN" sz="2600" b="1"/>
                <a:t> </a:t>
              </a:r>
              <a:r>
                <a:rPr kumimoji="0" lang="en-US" altLang="zh-CN" sz="2600" b="1">
                  <a:latin typeface="Arial" panose="020B0604020202020204" pitchFamily="34" charset="0"/>
                </a:rPr>
                <a:t> </a:t>
              </a:r>
            </a:p>
          </p:txBody>
        </p:sp>
      </p:grpSp>
      <p:sp>
        <p:nvSpPr>
          <p:cNvPr id="423953" name="Rectangle 17"/>
          <p:cNvSpPr>
            <a:spLocks noGrp="1" noChangeArrowheads="1"/>
          </p:cNvSpPr>
          <p:nvPr>
            <p:ph type="title"/>
          </p:nvPr>
        </p:nvSpPr>
        <p:spPr/>
        <p:txBody>
          <a:bodyPr/>
          <a:lstStyle/>
          <a:p>
            <a:pPr eaLnBrk="1" hangingPunct="1">
              <a:defRPr/>
            </a:pPr>
            <a:r>
              <a:rPr lang="zh-CN" altLang="en-US" sz="4400" smtClean="0"/>
              <a:t>模糊集合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3941"/>
                                        </p:tgtEl>
                                        <p:attrNameLst>
                                          <p:attrName>style.visibility</p:attrName>
                                        </p:attrNameLst>
                                      </p:cBhvr>
                                      <p:to>
                                        <p:strVal val="visible"/>
                                      </p:to>
                                    </p:set>
                                    <p:animEffect transition="in" filter="checkerboard(across)">
                                      <p:cBhvr>
                                        <p:cTn id="7" dur="500"/>
                                        <p:tgtEl>
                                          <p:spTgt spid="42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23949"/>
                                        </p:tgtEl>
                                        <p:attrNameLst>
                                          <p:attrName>style.visibility</p:attrName>
                                        </p:attrNameLst>
                                      </p:cBhvr>
                                      <p:to>
                                        <p:strVal val="visible"/>
                                      </p:to>
                                    </p:set>
                                    <p:animEffect transition="in" filter="slide(fromBottom)">
                                      <p:cBhvr>
                                        <p:cTn id="12" dur="500"/>
                                        <p:tgtEl>
                                          <p:spTgt spid="423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body" idx="1"/>
          </p:nvPr>
        </p:nvSpPr>
        <p:spPr>
          <a:xfrm>
            <a:off x="508000" y="1223963"/>
            <a:ext cx="8051800" cy="1419225"/>
          </a:xfrm>
          <a:gradFill rotWithShape="0">
            <a:gsLst>
              <a:gs pos="0">
                <a:srgbClr val="CCFFFF"/>
              </a:gs>
              <a:gs pos="100000">
                <a:schemeClr val="bg1"/>
              </a:gs>
            </a:gsLst>
            <a:path path="rect">
              <a:fillToRect l="100000" b="100000"/>
            </a:path>
          </a:gradFill>
          <a:ln>
            <a:solidFill>
              <a:srgbClr val="808080"/>
            </a:solidFill>
            <a:miter lim="800000"/>
            <a:headEnd/>
            <a:tailEnd/>
          </a:ln>
        </p:spPr>
        <p:txBody>
          <a:bodyPr/>
          <a:lstStyle/>
          <a:p>
            <a:pPr marL="196850" indent="-196850" eaLnBrk="1" hangingPunct="1">
              <a:buFont typeface="Wingdings" panose="05000000000000000000" pitchFamily="2" charset="2"/>
              <a:buNone/>
              <a:defRPr/>
            </a:pPr>
            <a:r>
              <a:rPr lang="zh-CN" altLang="en-US" sz="3000" b="0" smtClean="0">
                <a:effectLst>
                  <a:outerShdw blurRad="38100" dist="38100" dir="2700000" algn="tl">
                    <a:srgbClr val="000000"/>
                  </a:outerShdw>
                </a:effectLst>
              </a:rPr>
              <a:t>（</a:t>
            </a:r>
            <a:r>
              <a:rPr lang="en-US" altLang="zh-CN" sz="3000" b="0" smtClean="0">
                <a:effectLst>
                  <a:outerShdw blurRad="38100" dist="38100" dir="2700000" algn="tl">
                    <a:srgbClr val="000000"/>
                  </a:outerShdw>
                </a:effectLst>
              </a:rPr>
              <a:t>1</a:t>
            </a:r>
            <a:r>
              <a:rPr lang="zh-CN" altLang="en-US" sz="3000" b="0" smtClean="0">
                <a:effectLst>
                  <a:outerShdw blurRad="38100" dist="38100" dir="2700000" algn="tl">
                    <a:srgbClr val="000000"/>
                  </a:outerShdw>
                </a:effectLst>
              </a:rPr>
              <a:t>）模糊集合的包含关系</a:t>
            </a:r>
          </a:p>
          <a:p>
            <a:pPr marL="196850" indent="-196850" eaLnBrk="1" hangingPunct="1">
              <a:buFont typeface="Wingdings" panose="05000000000000000000" pitchFamily="2" charset="2"/>
              <a:buChar char="§"/>
              <a:defRPr/>
            </a:pPr>
            <a:r>
              <a:rPr lang="zh-CN" altLang="en-US" sz="2800" smtClean="0">
                <a:effectLst>
                  <a:outerShdw blurRad="38100" dist="38100" dir="2700000" algn="tl">
                    <a:srgbClr val="000000"/>
                  </a:outerShdw>
                </a:effectLst>
              </a:rPr>
              <a:t> </a:t>
            </a:r>
            <a:r>
              <a:rPr lang="zh-CN" altLang="en-US" sz="2800" b="0" smtClean="0">
                <a:effectLst>
                  <a:outerShdw blurRad="38100" dist="38100" dir="2700000" algn="tl">
                    <a:srgbClr val="000000"/>
                  </a:outerShdw>
                </a:effectLst>
              </a:rPr>
              <a:t>若                          ，则</a:t>
            </a:r>
            <a:endParaRPr lang="zh-CN" altLang="en-US" sz="3000" b="0" smtClean="0">
              <a:effectLst>
                <a:outerShdw blurRad="38100" dist="38100" dir="2700000" algn="tl">
                  <a:srgbClr val="000000"/>
                </a:outerShdw>
              </a:effectLst>
            </a:endParaRP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1238250" y="1793875"/>
          <a:ext cx="2038350" cy="500063"/>
        </p:xfrm>
        <a:graphic>
          <a:graphicData uri="http://schemas.openxmlformats.org/presentationml/2006/ole">
            <mc:AlternateContent xmlns:mc="http://schemas.openxmlformats.org/markup-compatibility/2006">
              <mc:Choice xmlns:v="urn:schemas-microsoft-com:vml" Requires="v">
                <p:oleObj spid="_x0000_s27674" name="Equation" r:id="rId3" imgW="685502" imgH="177723" progId="Equation.DSMT4">
                  <p:embed/>
                </p:oleObj>
              </mc:Choice>
              <mc:Fallback>
                <p:oleObj name="Equation" r:id="rId3" imgW="685502" imgH="17772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1793875"/>
                        <a:ext cx="20383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4097338" y="1820863"/>
          <a:ext cx="1008062" cy="388937"/>
        </p:xfrm>
        <a:graphic>
          <a:graphicData uri="http://schemas.openxmlformats.org/presentationml/2006/ole">
            <mc:AlternateContent xmlns:mc="http://schemas.openxmlformats.org/markup-compatibility/2006">
              <mc:Choice xmlns:v="urn:schemas-microsoft-com:vml" Requires="v">
                <p:oleObj spid="_x0000_s27675" name="公式" r:id="rId5" imgW="406048" imgH="164957" progId="Equation.3">
                  <p:embed/>
                </p:oleObj>
              </mc:Choice>
              <mc:Fallback>
                <p:oleObj name="公式" r:id="rId5" imgW="406048" imgH="1649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7338" y="1820863"/>
                        <a:ext cx="10080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7" name="Rectangle 9"/>
          <p:cNvSpPr>
            <a:spLocks noChangeArrowheads="1"/>
          </p:cNvSpPr>
          <p:nvPr/>
        </p:nvSpPr>
        <p:spPr bwMode="auto">
          <a:xfrm>
            <a:off x="457200" y="2782888"/>
            <a:ext cx="8153400" cy="125571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buClr>
                <a:schemeClr val="accent2"/>
              </a:buClr>
              <a:buFont typeface="Wingdings" panose="05000000000000000000" pitchFamily="2" charset="2"/>
              <a:buNone/>
            </a:pPr>
            <a:r>
              <a:rPr kumimoji="0" lang="zh-CN" altLang="en-US" sz="2800"/>
              <a:t>（</a:t>
            </a:r>
            <a:r>
              <a:rPr kumimoji="0" lang="en-US" altLang="zh-CN" sz="2800" b="1"/>
              <a:t>2</a:t>
            </a:r>
            <a:r>
              <a:rPr kumimoji="0" lang="zh-CN" altLang="en-US" sz="2800" b="1"/>
              <a:t>）模糊集合的</a:t>
            </a:r>
            <a:r>
              <a:rPr kumimoji="0" lang="zh-CN" altLang="en-US" sz="2800" b="1">
                <a:solidFill>
                  <a:schemeClr val="accent2"/>
                </a:solidFill>
              </a:rPr>
              <a:t>相等</a:t>
            </a:r>
            <a:r>
              <a:rPr kumimoji="0" lang="zh-CN" altLang="en-US" sz="2800" b="1"/>
              <a:t>关系</a:t>
            </a:r>
          </a:p>
          <a:p>
            <a:pPr eaLnBrk="1" hangingPunct="1">
              <a:lnSpc>
                <a:spcPct val="120000"/>
              </a:lnSpc>
              <a:spcBef>
                <a:spcPct val="30000"/>
              </a:spcBef>
              <a:buClr>
                <a:schemeClr val="accent2"/>
              </a:buClr>
              <a:buFont typeface="Wingdings" panose="05000000000000000000" pitchFamily="2" charset="2"/>
              <a:buChar char="§"/>
            </a:pPr>
            <a:r>
              <a:rPr kumimoji="0" lang="zh-CN" altLang="en-US" sz="2800"/>
              <a:t>  </a:t>
            </a:r>
            <a:r>
              <a:rPr kumimoji="0" lang="zh-CN" altLang="en-US" sz="2600" b="1"/>
              <a:t>若                       ，则</a:t>
            </a:r>
          </a:p>
        </p:txBody>
      </p:sp>
      <p:graphicFrame>
        <p:nvGraphicFramePr>
          <p:cNvPr id="27658" name="Object 10"/>
          <p:cNvGraphicFramePr>
            <a:graphicFrameLocks noChangeAspect="1"/>
          </p:cNvGraphicFramePr>
          <p:nvPr/>
        </p:nvGraphicFramePr>
        <p:xfrm>
          <a:off x="1295400" y="3584575"/>
          <a:ext cx="1949450" cy="465138"/>
        </p:xfrm>
        <a:graphic>
          <a:graphicData uri="http://schemas.openxmlformats.org/presentationml/2006/ole">
            <mc:AlternateContent xmlns:mc="http://schemas.openxmlformats.org/markup-compatibility/2006">
              <mc:Choice xmlns:v="urn:schemas-microsoft-com:vml" Requires="v">
                <p:oleObj spid="_x0000_s27676" name="Equation" r:id="rId7" imgW="685502" imgH="177723" progId="Equation.DSMT4">
                  <p:embed/>
                </p:oleObj>
              </mc:Choice>
              <mc:Fallback>
                <p:oleObj name="Equation" r:id="rId7" imgW="685502" imgH="17772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584575"/>
                        <a:ext cx="1949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11"/>
          <p:cNvGraphicFramePr>
            <a:graphicFrameLocks noChangeAspect="1"/>
          </p:cNvGraphicFramePr>
          <p:nvPr/>
        </p:nvGraphicFramePr>
        <p:xfrm>
          <a:off x="3838575" y="3544888"/>
          <a:ext cx="885825" cy="388937"/>
        </p:xfrm>
        <a:graphic>
          <a:graphicData uri="http://schemas.openxmlformats.org/presentationml/2006/ole">
            <mc:AlternateContent xmlns:mc="http://schemas.openxmlformats.org/markup-compatibility/2006">
              <mc:Choice xmlns:v="urn:schemas-microsoft-com:vml" Requires="v">
                <p:oleObj spid="_x0000_s27677" name="公式" r:id="rId9" imgW="368140" imgH="165028" progId="Equation.3">
                  <p:embed/>
                </p:oleObj>
              </mc:Choice>
              <mc:Fallback>
                <p:oleObj name="公式" r:id="rId9" imgW="368140" imgH="16502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8575" y="3544888"/>
                        <a:ext cx="8858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4" name="Rectangle 16"/>
          <p:cNvSpPr>
            <a:spLocks noChangeArrowheads="1"/>
          </p:cNvSpPr>
          <p:nvPr/>
        </p:nvSpPr>
        <p:spPr bwMode="auto">
          <a:xfrm>
            <a:off x="457200" y="4397375"/>
            <a:ext cx="8153400" cy="1851025"/>
          </a:xfrm>
          <a:prstGeom prst="rect">
            <a:avLst/>
          </a:prstGeom>
          <a:gradFill rotWithShape="0">
            <a:gsLst>
              <a:gs pos="0">
                <a:srgbClr val="99CCFF"/>
              </a:gs>
              <a:gs pos="100000">
                <a:schemeClr val="bg1"/>
              </a:gs>
            </a:gsLst>
            <a:path path="rect">
              <a:fillToRect l="100000" t="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None/>
            </a:pPr>
            <a:r>
              <a:rPr kumimoji="0" lang="zh-CN" altLang="en-US" sz="2800" b="1"/>
              <a:t>（</a:t>
            </a:r>
            <a:r>
              <a:rPr kumimoji="0" lang="en-US" altLang="zh-CN" sz="2800" b="1"/>
              <a:t>3</a:t>
            </a:r>
            <a:r>
              <a:rPr kumimoji="0" lang="zh-CN" altLang="en-US" sz="2800" b="1"/>
              <a:t>）模糊集合的</a:t>
            </a:r>
            <a:r>
              <a:rPr kumimoji="0" lang="zh-CN" altLang="en-US" sz="2800" b="1">
                <a:solidFill>
                  <a:schemeClr val="accent2"/>
                </a:solidFill>
              </a:rPr>
              <a:t>交并补</a:t>
            </a:r>
            <a:r>
              <a:rPr kumimoji="0" lang="zh-CN" altLang="en-US" sz="2800" b="1"/>
              <a:t>运算</a:t>
            </a:r>
          </a:p>
          <a:p>
            <a:pPr eaLnBrk="1" hangingPunct="1">
              <a:lnSpc>
                <a:spcPct val="120000"/>
              </a:lnSpc>
              <a:spcBef>
                <a:spcPct val="30000"/>
              </a:spcBef>
              <a:buClr>
                <a:schemeClr val="accent2"/>
              </a:buClr>
              <a:buFont typeface="Wingdings" panose="05000000000000000000" pitchFamily="2" charset="2"/>
              <a:buNone/>
            </a:pPr>
            <a:r>
              <a:rPr kumimoji="0" lang="zh-CN" altLang="en-US" sz="2600"/>
              <a:t>   </a:t>
            </a:r>
            <a:r>
              <a:rPr kumimoji="0" lang="zh-CN" altLang="en-US" sz="2600" b="1"/>
              <a:t>①  交运算</a:t>
            </a:r>
            <a:r>
              <a:rPr kumimoji="0" lang="en-US" altLang="zh-CN" sz="2600" b="1"/>
              <a:t>(intersection)</a:t>
            </a:r>
          </a:p>
          <a:p>
            <a:pPr eaLnBrk="1" hangingPunct="1">
              <a:lnSpc>
                <a:spcPct val="120000"/>
              </a:lnSpc>
              <a:spcBef>
                <a:spcPct val="30000"/>
              </a:spcBef>
              <a:spcAft>
                <a:spcPct val="55000"/>
              </a:spcAft>
              <a:buClr>
                <a:schemeClr val="accent2"/>
              </a:buClr>
              <a:buFont typeface="Wingdings" panose="05000000000000000000" pitchFamily="2" charset="2"/>
              <a:buNone/>
            </a:pPr>
            <a:r>
              <a:rPr kumimoji="0" lang="en-US" altLang="zh-CN" sz="2800"/>
              <a:t> </a:t>
            </a:r>
          </a:p>
        </p:txBody>
      </p:sp>
      <p:graphicFrame>
        <p:nvGraphicFramePr>
          <p:cNvPr id="27665" name="Object 17"/>
          <p:cNvGraphicFramePr>
            <a:graphicFrameLocks noChangeAspect="1"/>
          </p:cNvGraphicFramePr>
          <p:nvPr/>
        </p:nvGraphicFramePr>
        <p:xfrm>
          <a:off x="4243388" y="5159375"/>
          <a:ext cx="862012" cy="400050"/>
        </p:xfrm>
        <a:graphic>
          <a:graphicData uri="http://schemas.openxmlformats.org/presentationml/2006/ole">
            <mc:AlternateContent xmlns:mc="http://schemas.openxmlformats.org/markup-compatibility/2006">
              <mc:Choice xmlns:v="urn:schemas-microsoft-com:vml" Requires="v">
                <p:oleObj spid="_x0000_s27678" name="公式" r:id="rId11" imgW="406224" imgH="190417" progId="Equation.3">
                  <p:embed/>
                </p:oleObj>
              </mc:Choice>
              <mc:Fallback>
                <p:oleObj name="公式" r:id="rId11" imgW="406224" imgH="190417"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3388" y="5159375"/>
                        <a:ext cx="862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6" name="Object 18"/>
          <p:cNvGraphicFramePr>
            <a:graphicFrameLocks noChangeAspect="1"/>
          </p:cNvGraphicFramePr>
          <p:nvPr/>
        </p:nvGraphicFramePr>
        <p:xfrm>
          <a:off x="1371600" y="5722938"/>
          <a:ext cx="6029325" cy="504825"/>
        </p:xfrm>
        <a:graphic>
          <a:graphicData uri="http://schemas.openxmlformats.org/presentationml/2006/ole">
            <mc:AlternateContent xmlns:mc="http://schemas.openxmlformats.org/markup-compatibility/2006">
              <mc:Choice xmlns:v="urn:schemas-microsoft-com:vml" Requires="v">
                <p:oleObj spid="_x0000_s27679" name="Equation" r:id="rId13" imgW="2095500" imgH="203200" progId="Equation.DSMT4">
                  <p:embed/>
                </p:oleObj>
              </mc:Choice>
              <mc:Fallback>
                <p:oleObj name="Equation" r:id="rId13" imgW="2095500" imgH="2032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5722938"/>
                        <a:ext cx="6029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4980" name="Rectangle 20"/>
          <p:cNvSpPr>
            <a:spLocks noGrp="1" noChangeArrowheads="1"/>
          </p:cNvSpPr>
          <p:nvPr>
            <p:ph type="title"/>
          </p:nvPr>
        </p:nvSpPr>
        <p:spPr/>
        <p:txBody>
          <a:bodyPr/>
          <a:lstStyle/>
          <a:p>
            <a:pPr eaLnBrk="1" hangingPunct="1">
              <a:defRPr/>
            </a:pPr>
            <a:r>
              <a:rPr lang="zh-CN" altLang="en-US" sz="4400" smtClean="0"/>
              <a:t>模糊集合的运算</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508000" y="1216025"/>
            <a:ext cx="8051800" cy="2447925"/>
          </a:xfrm>
          <a:gradFill rotWithShape="0">
            <a:gsLst>
              <a:gs pos="0">
                <a:srgbClr val="99CCFF"/>
              </a:gs>
              <a:gs pos="100000">
                <a:schemeClr val="bg1"/>
              </a:gs>
            </a:gsLst>
            <a:path path="rect">
              <a:fillToRect l="100000" t="100000"/>
            </a:path>
          </a:gradFill>
          <a:ln>
            <a:solidFill>
              <a:srgbClr val="808080"/>
            </a:solidFill>
            <a:miter lim="800000"/>
            <a:headEnd/>
            <a:tailEnd/>
          </a:ln>
        </p:spPr>
        <p:txBody>
          <a:bodyPr/>
          <a:lstStyle/>
          <a:p>
            <a:pPr eaLnBrk="1" hangingPunct="1">
              <a:spcBef>
                <a:spcPct val="0"/>
              </a:spcBef>
              <a:buFont typeface="Wingdings" panose="05000000000000000000" pitchFamily="2" charset="2"/>
              <a:buNone/>
              <a:defRPr/>
            </a:pPr>
            <a:r>
              <a:rPr lang="en-US" altLang="zh-CN" sz="2800" b="0" smtClean="0">
                <a:effectLst>
                  <a:outerShdw blurRad="38100" dist="38100" dir="2700000" algn="tl">
                    <a:srgbClr val="000000"/>
                  </a:outerShdw>
                </a:effectLst>
              </a:rPr>
              <a:t>   ②  </a:t>
            </a:r>
            <a:r>
              <a:rPr lang="zh-CN" altLang="en-US" sz="2800" b="0" smtClean="0">
                <a:effectLst>
                  <a:outerShdw blurRad="38100" dist="38100" dir="2700000" algn="tl">
                    <a:srgbClr val="000000"/>
                  </a:outerShdw>
                </a:effectLst>
              </a:rPr>
              <a:t>并运算</a:t>
            </a:r>
            <a:r>
              <a:rPr lang="en-US" altLang="zh-CN" sz="2800" b="0" smtClean="0">
                <a:effectLst>
                  <a:outerShdw blurRad="38100" dist="38100" dir="2700000" algn="tl">
                    <a:srgbClr val="000000"/>
                  </a:outerShdw>
                </a:effectLst>
              </a:rPr>
              <a:t>(union) </a:t>
            </a:r>
          </a:p>
          <a:p>
            <a:pPr eaLnBrk="1" hangingPunct="1">
              <a:spcBef>
                <a:spcPct val="0"/>
              </a:spcBef>
              <a:buFont typeface="Wingdings" panose="05000000000000000000" pitchFamily="2" charset="2"/>
              <a:buNone/>
              <a:defRPr/>
            </a:pPr>
            <a:r>
              <a:rPr lang="en-US" altLang="zh-CN" sz="2800" b="0" smtClean="0">
                <a:effectLst>
                  <a:outerShdw blurRad="38100" dist="38100" dir="2700000" algn="tl">
                    <a:srgbClr val="000000"/>
                  </a:outerShdw>
                </a:effectLst>
              </a:rPr>
              <a:t>                                       </a:t>
            </a:r>
          </a:p>
          <a:p>
            <a:pPr eaLnBrk="1" hangingPunct="1">
              <a:spcBef>
                <a:spcPct val="0"/>
              </a:spcBef>
              <a:buFont typeface="Wingdings" panose="05000000000000000000" pitchFamily="2" charset="2"/>
              <a:buNone/>
              <a:defRPr/>
            </a:pPr>
            <a:endParaRPr lang="en-US" altLang="zh-CN" sz="2800" b="0" smtClean="0">
              <a:effectLst>
                <a:outerShdw blurRad="38100" dist="38100" dir="2700000" algn="tl">
                  <a:srgbClr val="000000"/>
                </a:outerShdw>
              </a:effectLst>
            </a:endParaRPr>
          </a:p>
          <a:p>
            <a:pPr eaLnBrk="1" hangingPunct="1">
              <a:spcBef>
                <a:spcPct val="0"/>
              </a:spcBef>
              <a:buFont typeface="Wingdings" panose="05000000000000000000" pitchFamily="2" charset="2"/>
              <a:buNone/>
              <a:defRPr/>
            </a:pPr>
            <a:r>
              <a:rPr lang="en-US" altLang="zh-CN" sz="2800" b="0" smtClean="0">
                <a:effectLst>
                  <a:outerShdw blurRad="38100" dist="38100" dir="2700000" algn="tl">
                    <a:srgbClr val="000000"/>
                  </a:outerShdw>
                </a:effectLst>
              </a:rPr>
              <a:t>   ③  </a:t>
            </a:r>
            <a:r>
              <a:rPr lang="zh-CN" altLang="en-US" sz="2800" b="0" smtClean="0">
                <a:effectLst>
                  <a:outerShdw blurRad="38100" dist="38100" dir="2700000" algn="tl">
                    <a:srgbClr val="000000"/>
                  </a:outerShdw>
                </a:effectLst>
              </a:rPr>
              <a:t>补运算</a:t>
            </a:r>
            <a:r>
              <a:rPr lang="en-US" altLang="zh-CN" sz="2800" b="0" smtClean="0">
                <a:effectLst>
                  <a:outerShdw blurRad="38100" dist="38100" dir="2700000" algn="tl">
                    <a:srgbClr val="000000"/>
                  </a:outerShdw>
                </a:effectLst>
              </a:rPr>
              <a:t>(complement)         </a:t>
            </a:r>
            <a:r>
              <a:rPr lang="zh-CN" altLang="en-US" sz="2800" b="0" smtClean="0">
                <a:effectLst>
                  <a:outerShdw blurRad="38100" dist="38100" dir="2700000" algn="tl">
                    <a:srgbClr val="000000"/>
                  </a:outerShdw>
                </a:effectLst>
              </a:rPr>
              <a:t>或者</a:t>
            </a:r>
            <a:r>
              <a:rPr lang="zh-CN" altLang="en-US" sz="3000" b="0" smtClean="0">
                <a:effectLst>
                  <a:outerShdw blurRad="38100" dist="38100" dir="2700000" algn="tl">
                    <a:srgbClr val="000000"/>
                  </a:outerShdw>
                </a:effectLst>
              </a:rPr>
              <a:t> </a:t>
            </a:r>
          </a:p>
          <a:p>
            <a:pPr eaLnBrk="1" hangingPunct="1">
              <a:buFont typeface="Wingdings" panose="05000000000000000000" pitchFamily="2" charset="2"/>
              <a:buNone/>
              <a:defRPr/>
            </a:pPr>
            <a:endParaRPr lang="en-US" altLang="zh-CN" sz="3000" smtClean="0">
              <a:effectLst>
                <a:outerShdw blurRad="38100" dist="38100" dir="2700000" algn="tl">
                  <a:srgbClr val="000000"/>
                </a:outerShdw>
              </a:effectLst>
            </a:endParaRPr>
          </a:p>
        </p:txBody>
      </p:sp>
      <p:sp>
        <p:nvSpPr>
          <p:cNvPr id="2867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6" name="Object 4"/>
          <p:cNvGraphicFramePr>
            <a:graphicFrameLocks noChangeAspect="1"/>
          </p:cNvGraphicFramePr>
          <p:nvPr/>
        </p:nvGraphicFramePr>
        <p:xfrm>
          <a:off x="3406775" y="1143000"/>
          <a:ext cx="1008063" cy="369888"/>
        </p:xfrm>
        <a:graphic>
          <a:graphicData uri="http://schemas.openxmlformats.org/presentationml/2006/ole">
            <mc:AlternateContent xmlns:mc="http://schemas.openxmlformats.org/markup-compatibility/2006">
              <mc:Choice xmlns:v="urn:schemas-microsoft-com:vml" Requires="v">
                <p:oleObj spid="_x0000_s28717" name="公式" r:id="rId3" imgW="406224" imgH="190417" progId="Equation.3">
                  <p:embed/>
                </p:oleObj>
              </mc:Choice>
              <mc:Fallback>
                <p:oleObj name="公式" r:id="rId3" imgW="406224"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75" y="1143000"/>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78" name="Object 6"/>
          <p:cNvGraphicFramePr>
            <a:graphicFrameLocks noChangeAspect="1"/>
          </p:cNvGraphicFramePr>
          <p:nvPr/>
        </p:nvGraphicFramePr>
        <p:xfrm>
          <a:off x="1308100" y="1704975"/>
          <a:ext cx="4343400" cy="508000"/>
        </p:xfrm>
        <a:graphic>
          <a:graphicData uri="http://schemas.openxmlformats.org/presentationml/2006/ole">
            <mc:AlternateContent xmlns:mc="http://schemas.openxmlformats.org/markup-compatibility/2006">
              <mc:Choice xmlns:v="urn:schemas-microsoft-com:vml" Requires="v">
                <p:oleObj spid="_x0000_s28718" name="Equation" r:id="rId5" imgW="1459866" imgH="203112" progId="Equation.DSMT4">
                  <p:embed/>
                </p:oleObj>
              </mc:Choice>
              <mc:Fallback>
                <p:oleObj name="Equation" r:id="rId5" imgW="1459866"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100" y="1704975"/>
                        <a:ext cx="4343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80" name="Object 8"/>
          <p:cNvGraphicFramePr>
            <a:graphicFrameLocks noChangeAspect="1"/>
          </p:cNvGraphicFramePr>
          <p:nvPr/>
        </p:nvGraphicFramePr>
        <p:xfrm>
          <a:off x="5562600" y="1700213"/>
          <a:ext cx="1828800" cy="485775"/>
        </p:xfrm>
        <a:graphic>
          <a:graphicData uri="http://schemas.openxmlformats.org/presentationml/2006/ole">
            <mc:AlternateContent xmlns:mc="http://schemas.openxmlformats.org/markup-compatibility/2006">
              <mc:Choice xmlns:v="urn:schemas-microsoft-com:vml" Requires="v">
                <p:oleObj spid="_x0000_s28719" name="Equation" r:id="rId7" imgW="685502" imgH="177723" progId="Equation.DSMT4">
                  <p:embed/>
                </p:oleObj>
              </mc:Choice>
              <mc:Fallback>
                <p:oleObj name="Equation" r:id="rId7" imgW="685502" imgH="17772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1700213"/>
                        <a:ext cx="1828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82" name="Object 10"/>
          <p:cNvGraphicFramePr>
            <a:graphicFrameLocks noChangeAspect="1"/>
          </p:cNvGraphicFramePr>
          <p:nvPr/>
        </p:nvGraphicFramePr>
        <p:xfrm>
          <a:off x="4454525" y="2286000"/>
          <a:ext cx="428625" cy="457200"/>
        </p:xfrm>
        <a:graphic>
          <a:graphicData uri="http://schemas.openxmlformats.org/presentationml/2006/ole">
            <mc:AlternateContent xmlns:mc="http://schemas.openxmlformats.org/markup-compatibility/2006">
              <mc:Choice xmlns:v="urn:schemas-microsoft-com:vml" Requires="v">
                <p:oleObj spid="_x0000_s28720" name="公式" r:id="rId9" imgW="164957" imgH="190335" progId="Equation.3">
                  <p:embed/>
                </p:oleObj>
              </mc:Choice>
              <mc:Fallback>
                <p:oleObj name="公式" r:id="rId9" imgW="164957" imgH="19033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4525" y="2286000"/>
                        <a:ext cx="42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84" name="Object 12"/>
          <p:cNvGraphicFramePr>
            <a:graphicFrameLocks noChangeAspect="1"/>
          </p:cNvGraphicFramePr>
          <p:nvPr/>
        </p:nvGraphicFramePr>
        <p:xfrm>
          <a:off x="5692775" y="2286000"/>
          <a:ext cx="533400" cy="423863"/>
        </p:xfrm>
        <a:graphic>
          <a:graphicData uri="http://schemas.openxmlformats.org/presentationml/2006/ole">
            <mc:AlternateContent xmlns:mc="http://schemas.openxmlformats.org/markup-compatibility/2006">
              <mc:Choice xmlns:v="urn:schemas-microsoft-com:vml" Requires="v">
                <p:oleObj spid="_x0000_s28721" name="公式" r:id="rId11" imgW="228600" imgH="190500" progId="Equation.3">
                  <p:embed/>
                </p:oleObj>
              </mc:Choice>
              <mc:Fallback>
                <p:oleObj name="公式" r:id="rId11" imgW="228600" imgH="1905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92775" y="2286000"/>
                        <a:ext cx="533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686" name="Object 14"/>
          <p:cNvGraphicFramePr>
            <a:graphicFrameLocks noChangeAspect="1"/>
          </p:cNvGraphicFramePr>
          <p:nvPr/>
        </p:nvGraphicFramePr>
        <p:xfrm>
          <a:off x="2489200" y="2944813"/>
          <a:ext cx="3124200" cy="444500"/>
        </p:xfrm>
        <a:graphic>
          <a:graphicData uri="http://schemas.openxmlformats.org/presentationml/2006/ole">
            <mc:AlternateContent xmlns:mc="http://schemas.openxmlformats.org/markup-compatibility/2006">
              <mc:Choice xmlns:v="urn:schemas-microsoft-com:vml" Requires="v">
                <p:oleObj spid="_x0000_s28722" name="Equation" r:id="rId13" imgW="1269449" imgH="253890" progId="Equation.DSMT4">
                  <p:embed/>
                </p:oleObj>
              </mc:Choice>
              <mc:Fallback>
                <p:oleObj name="Equation" r:id="rId13" imgW="1269449" imgH="25389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9200" y="2944813"/>
                        <a:ext cx="3124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9" name="Text Box 20"/>
          <p:cNvSpPr txBox="1">
            <a:spLocks noChangeArrowheads="1"/>
          </p:cNvSpPr>
          <p:nvPr/>
        </p:nvSpPr>
        <p:spPr bwMode="auto">
          <a:xfrm>
            <a:off x="457200" y="3810000"/>
            <a:ext cx="8153400" cy="24034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kumimoji="0" lang="zh-CN" altLang="en-US" sz="2600" b="1"/>
              <a:t>例</a:t>
            </a:r>
            <a:r>
              <a:rPr kumimoji="0" lang="en-US" altLang="zh-CN" sz="2600" b="1"/>
              <a:t>   </a:t>
            </a:r>
            <a:r>
              <a:rPr kumimoji="0" lang="zh-CN" altLang="en-US" sz="2600"/>
              <a:t>设论域                         ，</a:t>
            </a:r>
            <a:r>
              <a:rPr kumimoji="0" lang="en-US" altLang="zh-CN" sz="2600" i="1"/>
              <a:t>A</a:t>
            </a:r>
            <a:r>
              <a:rPr kumimoji="0" lang="zh-CN" altLang="en-US" sz="2600"/>
              <a:t>及</a:t>
            </a:r>
            <a:r>
              <a:rPr kumimoji="0" lang="en-US" altLang="zh-CN" sz="2600" i="1"/>
              <a:t>B</a:t>
            </a:r>
            <a:r>
              <a:rPr kumimoji="0" lang="zh-CN" altLang="en-US" sz="2600"/>
              <a:t>是论域上的两个模糊集合，已知：</a:t>
            </a:r>
          </a:p>
          <a:p>
            <a:pPr eaLnBrk="1" hangingPunct="1">
              <a:lnSpc>
                <a:spcPct val="120000"/>
              </a:lnSpc>
              <a:spcBef>
                <a:spcPct val="50000"/>
              </a:spcBef>
            </a:pPr>
            <a:endParaRPr kumimoji="0" lang="zh-CN" altLang="en-US" sz="2600"/>
          </a:p>
          <a:p>
            <a:pPr eaLnBrk="1" hangingPunct="1">
              <a:lnSpc>
                <a:spcPct val="120000"/>
              </a:lnSpc>
              <a:spcBef>
                <a:spcPct val="50000"/>
              </a:spcBef>
            </a:pPr>
            <a:endParaRPr kumimoji="0" lang="en-US" altLang="zh-CN" sz="2600"/>
          </a:p>
        </p:txBody>
      </p:sp>
      <p:graphicFrame>
        <p:nvGraphicFramePr>
          <p:cNvPr id="28690" name="Object 21"/>
          <p:cNvGraphicFramePr>
            <a:graphicFrameLocks noChangeAspect="1"/>
          </p:cNvGraphicFramePr>
          <p:nvPr/>
        </p:nvGraphicFramePr>
        <p:xfrm>
          <a:off x="2392363" y="3933825"/>
          <a:ext cx="2057400" cy="381000"/>
        </p:xfrm>
        <a:graphic>
          <a:graphicData uri="http://schemas.openxmlformats.org/presentationml/2006/ole">
            <mc:AlternateContent xmlns:mc="http://schemas.openxmlformats.org/markup-compatibility/2006">
              <mc:Choice xmlns:v="urn:schemas-microsoft-com:vml" Requires="v">
                <p:oleObj spid="_x0000_s28723" r:id="rId15" imgW="1040948" imgH="190417" progId="Equation.DSMT4">
                  <p:embed/>
                </p:oleObj>
              </mc:Choice>
              <mc:Fallback>
                <p:oleObj r:id="rId15" imgW="1040948" imgH="190417"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2363" y="3933825"/>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1" name="Object 22"/>
          <p:cNvGraphicFramePr>
            <a:graphicFrameLocks noChangeAspect="1"/>
          </p:cNvGraphicFramePr>
          <p:nvPr/>
        </p:nvGraphicFramePr>
        <p:xfrm>
          <a:off x="2743200" y="4648200"/>
          <a:ext cx="5105400" cy="914400"/>
        </p:xfrm>
        <a:graphic>
          <a:graphicData uri="http://schemas.openxmlformats.org/presentationml/2006/ole">
            <mc:AlternateContent xmlns:mc="http://schemas.openxmlformats.org/markup-compatibility/2006">
              <mc:Choice xmlns:v="urn:schemas-microsoft-com:vml" Requires="v">
                <p:oleObj spid="_x0000_s28724" name="Equation" r:id="rId17" imgW="1968500" imgH="393700" progId="Equation.DSMT4">
                  <p:embed/>
                </p:oleObj>
              </mc:Choice>
              <mc:Fallback>
                <p:oleObj name="Equation" r:id="rId17" imgW="1968500" imgH="3937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4648200"/>
                        <a:ext cx="510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692" name="Group 23"/>
          <p:cNvGrpSpPr>
            <a:grpSpLocks noChangeAspect="1"/>
          </p:cNvGrpSpPr>
          <p:nvPr/>
        </p:nvGrpSpPr>
        <p:grpSpPr bwMode="auto">
          <a:xfrm>
            <a:off x="533400" y="5638800"/>
            <a:ext cx="4343400" cy="457200"/>
            <a:chOff x="336" y="3552"/>
            <a:chExt cx="2736" cy="288"/>
          </a:xfrm>
        </p:grpSpPr>
        <p:sp>
          <p:nvSpPr>
            <p:cNvPr id="28694" name="AutoShape 24"/>
            <p:cNvSpPr>
              <a:spLocks noChangeAspect="1" noChangeArrowheads="1" noTextEdit="1"/>
            </p:cNvSpPr>
            <p:nvPr/>
          </p:nvSpPr>
          <p:spPr bwMode="auto">
            <a:xfrm>
              <a:off x="336" y="3552"/>
              <a:ext cx="27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5" name="Line 25"/>
            <p:cNvSpPr>
              <a:spLocks noChangeShapeType="1"/>
            </p:cNvSpPr>
            <p:nvPr/>
          </p:nvSpPr>
          <p:spPr bwMode="auto">
            <a:xfrm>
              <a:off x="673" y="3597"/>
              <a:ext cx="1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6"/>
            <p:cNvSpPr>
              <a:spLocks noChangeShapeType="1"/>
            </p:cNvSpPr>
            <p:nvPr/>
          </p:nvSpPr>
          <p:spPr bwMode="auto">
            <a:xfrm>
              <a:off x="944" y="3597"/>
              <a:ext cx="1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Rectangle 27"/>
            <p:cNvSpPr>
              <a:spLocks noChangeArrowheads="1"/>
            </p:cNvSpPr>
            <p:nvPr/>
          </p:nvSpPr>
          <p:spPr bwMode="auto">
            <a:xfrm>
              <a:off x="2845"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B</a:t>
              </a:r>
              <a:endParaRPr kumimoji="0" lang="en-US" altLang="zh-CN" sz="1800">
                <a:latin typeface="Arial" panose="020B0604020202020204" pitchFamily="34" charset="0"/>
              </a:endParaRPr>
            </a:p>
          </p:txBody>
        </p:sp>
        <p:sp>
          <p:nvSpPr>
            <p:cNvPr id="28698" name="Rectangle 28"/>
            <p:cNvSpPr>
              <a:spLocks noChangeArrowheads="1"/>
            </p:cNvSpPr>
            <p:nvPr/>
          </p:nvSpPr>
          <p:spPr bwMode="auto">
            <a:xfrm>
              <a:off x="2350"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A</a:t>
              </a:r>
              <a:endParaRPr kumimoji="0" lang="en-US" altLang="zh-CN" sz="1800">
                <a:latin typeface="Arial" panose="020B0604020202020204" pitchFamily="34" charset="0"/>
              </a:endParaRPr>
            </a:p>
          </p:txBody>
        </p:sp>
        <p:sp>
          <p:nvSpPr>
            <p:cNvPr id="28699" name="Rectangle 29"/>
            <p:cNvSpPr>
              <a:spLocks noChangeArrowheads="1"/>
            </p:cNvSpPr>
            <p:nvPr/>
          </p:nvSpPr>
          <p:spPr bwMode="auto">
            <a:xfrm>
              <a:off x="1878"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B</a:t>
              </a:r>
              <a:endParaRPr kumimoji="0" lang="en-US" altLang="zh-CN" sz="1800">
                <a:latin typeface="Arial" panose="020B0604020202020204" pitchFamily="34" charset="0"/>
              </a:endParaRPr>
            </a:p>
          </p:txBody>
        </p:sp>
        <p:sp>
          <p:nvSpPr>
            <p:cNvPr id="28700" name="Rectangle 30"/>
            <p:cNvSpPr>
              <a:spLocks noChangeArrowheads="1"/>
            </p:cNvSpPr>
            <p:nvPr/>
          </p:nvSpPr>
          <p:spPr bwMode="auto">
            <a:xfrm>
              <a:off x="1383"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A</a:t>
              </a:r>
              <a:endParaRPr kumimoji="0" lang="en-US" altLang="zh-CN" sz="1800">
                <a:latin typeface="Arial" panose="020B0604020202020204" pitchFamily="34" charset="0"/>
              </a:endParaRPr>
            </a:p>
          </p:txBody>
        </p:sp>
        <p:sp>
          <p:nvSpPr>
            <p:cNvPr id="28701" name="Rectangle 31"/>
            <p:cNvSpPr>
              <a:spLocks noChangeArrowheads="1"/>
            </p:cNvSpPr>
            <p:nvPr/>
          </p:nvSpPr>
          <p:spPr bwMode="auto">
            <a:xfrm>
              <a:off x="948"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B</a:t>
              </a:r>
              <a:endParaRPr kumimoji="0" lang="en-US" altLang="zh-CN" sz="1800">
                <a:latin typeface="Arial" panose="020B0604020202020204" pitchFamily="34" charset="0"/>
              </a:endParaRPr>
            </a:p>
          </p:txBody>
        </p:sp>
        <p:sp>
          <p:nvSpPr>
            <p:cNvPr id="28702" name="Rectangle 32"/>
            <p:cNvSpPr>
              <a:spLocks noChangeArrowheads="1"/>
            </p:cNvSpPr>
            <p:nvPr/>
          </p:nvSpPr>
          <p:spPr bwMode="auto">
            <a:xfrm>
              <a:off x="692" y="3605"/>
              <a:ext cx="2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A</a:t>
              </a:r>
              <a:endParaRPr kumimoji="0" lang="en-US" altLang="zh-CN" sz="1800">
                <a:latin typeface="Arial" panose="020B0604020202020204" pitchFamily="34" charset="0"/>
              </a:endParaRPr>
            </a:p>
          </p:txBody>
        </p:sp>
        <p:sp>
          <p:nvSpPr>
            <p:cNvPr id="28703" name="Rectangle 33"/>
            <p:cNvSpPr>
              <a:spLocks noChangeArrowheads="1"/>
            </p:cNvSpPr>
            <p:nvPr/>
          </p:nvSpPr>
          <p:spPr bwMode="auto">
            <a:xfrm>
              <a:off x="2565" y="3583"/>
              <a:ext cx="40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È</a:t>
              </a:r>
              <a:endParaRPr kumimoji="0" lang="en-US" altLang="zh-CN" sz="1800">
                <a:latin typeface="Arial" panose="020B0604020202020204" pitchFamily="34" charset="0"/>
              </a:endParaRPr>
            </a:p>
          </p:txBody>
        </p:sp>
        <p:sp>
          <p:nvSpPr>
            <p:cNvPr id="28704" name="Rectangle 34"/>
            <p:cNvSpPr>
              <a:spLocks noChangeArrowheads="1"/>
            </p:cNvSpPr>
            <p:nvPr/>
          </p:nvSpPr>
          <p:spPr bwMode="auto">
            <a:xfrm>
              <a:off x="1599" y="3583"/>
              <a:ext cx="40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Ç</a:t>
              </a:r>
              <a:endParaRPr kumimoji="0" lang="en-US" altLang="zh-CN" sz="1800">
                <a:latin typeface="Arial" panose="020B0604020202020204" pitchFamily="34" charset="0"/>
              </a:endParaRPr>
            </a:p>
          </p:txBody>
        </p:sp>
        <p:sp>
          <p:nvSpPr>
            <p:cNvPr id="28705" name="Rectangle 35"/>
            <p:cNvSpPr>
              <a:spLocks noChangeArrowheads="1"/>
            </p:cNvSpPr>
            <p:nvPr/>
          </p:nvSpPr>
          <p:spPr bwMode="auto">
            <a:xfrm>
              <a:off x="2057" y="3611"/>
              <a:ext cx="4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0000"/>
                  </a:solidFill>
                  <a:latin typeface="宋体" panose="02010600030101010101" pitchFamily="2" charset="-122"/>
                </a:rPr>
                <a:t>、</a:t>
              </a:r>
              <a:endParaRPr kumimoji="0" lang="zh-CN" altLang="en-US" sz="1800">
                <a:latin typeface="Arial" panose="020B0604020202020204" pitchFamily="34" charset="0"/>
              </a:endParaRPr>
            </a:p>
          </p:txBody>
        </p:sp>
        <p:sp>
          <p:nvSpPr>
            <p:cNvPr id="28706" name="Rectangle 36"/>
            <p:cNvSpPr>
              <a:spLocks noChangeArrowheads="1"/>
            </p:cNvSpPr>
            <p:nvPr/>
          </p:nvSpPr>
          <p:spPr bwMode="auto">
            <a:xfrm>
              <a:off x="1090" y="3611"/>
              <a:ext cx="4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0000"/>
                  </a:solidFill>
                  <a:latin typeface="宋体" panose="02010600030101010101" pitchFamily="2" charset="-122"/>
                </a:rPr>
                <a:t>、</a:t>
              </a:r>
              <a:endParaRPr kumimoji="0" lang="zh-CN" altLang="en-US" sz="1800">
                <a:latin typeface="Arial" panose="020B0604020202020204" pitchFamily="34" charset="0"/>
              </a:endParaRPr>
            </a:p>
          </p:txBody>
        </p:sp>
        <p:sp>
          <p:nvSpPr>
            <p:cNvPr id="28707" name="Rectangle 37"/>
            <p:cNvSpPr>
              <a:spLocks noChangeArrowheads="1"/>
            </p:cNvSpPr>
            <p:nvPr/>
          </p:nvSpPr>
          <p:spPr bwMode="auto">
            <a:xfrm>
              <a:off x="820" y="3611"/>
              <a:ext cx="4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0000"/>
                  </a:solidFill>
                  <a:latin typeface="宋体" panose="02010600030101010101" pitchFamily="2" charset="-122"/>
                </a:rPr>
                <a:t>、</a:t>
              </a:r>
              <a:endParaRPr kumimoji="0" lang="zh-CN" altLang="en-US" sz="1800">
                <a:latin typeface="Arial" panose="020B0604020202020204" pitchFamily="34" charset="0"/>
              </a:endParaRPr>
            </a:p>
          </p:txBody>
        </p:sp>
        <p:sp>
          <p:nvSpPr>
            <p:cNvPr id="28708" name="Rectangle 38"/>
            <p:cNvSpPr>
              <a:spLocks noChangeArrowheads="1"/>
            </p:cNvSpPr>
            <p:nvPr/>
          </p:nvSpPr>
          <p:spPr bwMode="auto">
            <a:xfrm>
              <a:off x="371" y="3611"/>
              <a:ext cx="4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0000"/>
                  </a:solidFill>
                  <a:latin typeface="宋体" panose="02010600030101010101" pitchFamily="2" charset="-122"/>
                </a:rPr>
                <a:t>求</a:t>
              </a:r>
              <a:endParaRPr kumimoji="0" lang="zh-CN" altLang="en-US" sz="1800">
                <a:latin typeface="Arial" panose="020B0604020202020204" pitchFamily="34" charset="0"/>
              </a:endParaRPr>
            </a:p>
          </p:txBody>
        </p:sp>
      </p:grpSp>
      <p:sp>
        <p:nvSpPr>
          <p:cNvPr id="426024" name="Rectangle 40"/>
          <p:cNvSpPr>
            <a:spLocks noGrp="1" noChangeArrowheads="1"/>
          </p:cNvSpPr>
          <p:nvPr>
            <p:ph type="title"/>
          </p:nvPr>
        </p:nvSpPr>
        <p:spPr/>
        <p:txBody>
          <a:bodyPr/>
          <a:lstStyle/>
          <a:p>
            <a:pPr eaLnBrk="1" hangingPunct="1">
              <a:defRPr/>
            </a:pPr>
            <a:r>
              <a:rPr lang="zh-CN" altLang="en-US" sz="4400" smtClean="0"/>
              <a:t>模糊集合的运算</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zh-CN" altLang="en-US" smtClean="0"/>
              <a:t>模糊集合的运算</a:t>
            </a:r>
          </a:p>
        </p:txBody>
      </p:sp>
      <p:sp>
        <p:nvSpPr>
          <p:cNvPr id="427011" name="Rectangle 3"/>
          <p:cNvSpPr>
            <a:spLocks noGrp="1" noChangeArrowheads="1"/>
          </p:cNvSpPr>
          <p:nvPr>
            <p:ph type="body" idx="1"/>
          </p:nvPr>
        </p:nvSpPr>
        <p:spPr>
          <a:xfrm>
            <a:off x="584200" y="1301750"/>
            <a:ext cx="8051800" cy="4794250"/>
          </a:xfrm>
          <a:solidFill>
            <a:srgbClr val="FFFFFF"/>
          </a:solidFill>
          <a:ln>
            <a:solidFill>
              <a:srgbClr val="808080"/>
            </a:solidFill>
            <a:miter lim="800000"/>
            <a:headEnd/>
            <a:tailEnd/>
          </a:ln>
        </p:spPr>
        <p:txBody>
          <a:bodyPr/>
          <a:lstStyle/>
          <a:p>
            <a:pPr eaLnBrk="1" hangingPunct="1">
              <a:buFont typeface="Wingdings" panose="05000000000000000000" pitchFamily="2" charset="2"/>
              <a:buNone/>
              <a:defRPr/>
            </a:pPr>
            <a:r>
              <a:rPr lang="zh-CN" altLang="en-US" sz="2800" b="0" smtClean="0">
                <a:latin typeface="宋体" pitchFamily="2" charset="-122"/>
              </a:rPr>
              <a:t>解</a:t>
            </a:r>
            <a:r>
              <a:rPr lang="zh-CN" altLang="en-US" sz="2800" smtClean="0">
                <a:latin typeface="宋体" pitchFamily="2" charset="-122"/>
              </a:rPr>
              <a:t>：</a:t>
            </a:r>
            <a:r>
              <a:rPr lang="zh-CN" altLang="en-US" smtClean="0"/>
              <a:t> </a:t>
            </a:r>
          </a:p>
        </p:txBody>
      </p:sp>
      <p:graphicFrame>
        <p:nvGraphicFramePr>
          <p:cNvPr id="427013" name="Object 5"/>
          <p:cNvGraphicFramePr>
            <a:graphicFrameLocks noChangeAspect="1"/>
          </p:cNvGraphicFramePr>
          <p:nvPr/>
        </p:nvGraphicFramePr>
        <p:xfrm>
          <a:off x="1371600" y="1930400"/>
          <a:ext cx="6553200" cy="3632200"/>
        </p:xfrm>
        <a:graphic>
          <a:graphicData uri="http://schemas.openxmlformats.org/presentationml/2006/ole">
            <mc:AlternateContent xmlns:mc="http://schemas.openxmlformats.org/markup-compatibility/2006">
              <mc:Choice xmlns:v="urn:schemas-microsoft-com:vml" Requires="v">
                <p:oleObj spid="_x0000_s29702" r:id="rId3" imgW="2921000" imgH="1828800" progId="Equation.DSMT4">
                  <p:embed/>
                </p:oleObj>
              </mc:Choice>
              <mc:Fallback>
                <p:oleObj r:id="rId3" imgW="2921000" imgH="1828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30400"/>
                        <a:ext cx="6553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7013"/>
                                        </p:tgtEl>
                                        <p:attrNameLst>
                                          <p:attrName>style.visibility</p:attrName>
                                        </p:attrNameLst>
                                      </p:cBhvr>
                                      <p:to>
                                        <p:strVal val="visible"/>
                                      </p:to>
                                    </p:set>
                                    <p:animEffect transition="in" filter="blinds(horizontal)">
                                      <p:cBhvr>
                                        <p:cTn id="7" dur="500"/>
                                        <p:tgtEl>
                                          <p:spTgt spid="42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body" idx="1"/>
          </p:nvPr>
        </p:nvSpPr>
        <p:spPr>
          <a:xfrm>
            <a:off x="304800" y="1141413"/>
            <a:ext cx="8434388" cy="795337"/>
          </a:xfrm>
        </p:spPr>
        <p:txBody>
          <a:bodyPr/>
          <a:lstStyle/>
          <a:p>
            <a:pPr eaLnBrk="1" hangingPunct="1">
              <a:lnSpc>
                <a:spcPct val="110000"/>
              </a:lnSpc>
              <a:buFont typeface="Wingdings" panose="05000000000000000000" pitchFamily="2" charset="2"/>
              <a:buNone/>
              <a:defRPr/>
            </a:pPr>
            <a:r>
              <a:rPr lang="zh-CN" altLang="en-US" sz="3000" b="0" smtClean="0"/>
              <a:t>（</a:t>
            </a:r>
            <a:r>
              <a:rPr lang="en-US" altLang="zh-CN" sz="3000" b="0" smtClean="0"/>
              <a:t>4</a:t>
            </a:r>
            <a:r>
              <a:rPr lang="zh-CN" altLang="en-US" sz="3000" b="0" smtClean="0"/>
              <a:t>）模糊集合的代数运算</a:t>
            </a:r>
          </a:p>
          <a:p>
            <a:pPr eaLnBrk="1" hangingPunct="1">
              <a:lnSpc>
                <a:spcPct val="110000"/>
              </a:lnSpc>
              <a:buFont typeface="Wingdings" panose="05000000000000000000" pitchFamily="2" charset="2"/>
              <a:buNone/>
              <a:defRPr/>
            </a:pPr>
            <a:endParaRPr lang="zh-CN" altLang="en-US" sz="2800" smtClean="0"/>
          </a:p>
          <a:p>
            <a:pPr eaLnBrk="1" hangingPunct="1">
              <a:lnSpc>
                <a:spcPct val="110000"/>
              </a:lnSpc>
              <a:buFont typeface="Wingdings" panose="05000000000000000000" pitchFamily="2" charset="2"/>
              <a:buNone/>
              <a:defRPr/>
            </a:pPr>
            <a:r>
              <a:rPr lang="zh-CN" altLang="en-US" sz="2800" smtClean="0"/>
              <a:t> </a:t>
            </a:r>
          </a:p>
        </p:txBody>
      </p:sp>
      <p:sp>
        <p:nvSpPr>
          <p:cNvPr id="3072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0" name="Rectangle 10"/>
          <p:cNvSpPr>
            <a:spLocks noChangeArrowheads="1"/>
          </p:cNvSpPr>
          <p:nvPr/>
        </p:nvSpPr>
        <p:spPr bwMode="auto">
          <a:xfrm>
            <a:off x="457200" y="1676400"/>
            <a:ext cx="8229600" cy="4229100"/>
          </a:xfrm>
          <a:prstGeom prst="rect">
            <a:avLst/>
          </a:prstGeom>
          <a:gradFill rotWithShape="0">
            <a:gsLst>
              <a:gs pos="0">
                <a:srgbClr val="FFFF99"/>
              </a:gs>
              <a:gs pos="100000">
                <a:srgbClr val="FFFFFF"/>
              </a:gs>
            </a:gsLst>
            <a:path path="rect">
              <a:fillToRect l="100000" b="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40000"/>
              </a:spcBef>
              <a:buClr>
                <a:schemeClr val="accent2"/>
              </a:buClr>
              <a:buFont typeface="Wingdings" panose="05000000000000000000" pitchFamily="2" charset="2"/>
              <a:buNone/>
            </a:pPr>
            <a:r>
              <a:rPr kumimoji="0" lang="en-US" altLang="zh-CN" sz="2600" b="1"/>
              <a:t> ①  </a:t>
            </a:r>
            <a:r>
              <a:rPr kumimoji="0" lang="zh-CN" altLang="en-US" sz="2600" b="1"/>
              <a:t>代数积：</a:t>
            </a:r>
          </a:p>
          <a:p>
            <a:pPr eaLnBrk="1" hangingPunct="1">
              <a:lnSpc>
                <a:spcPct val="140000"/>
              </a:lnSpc>
              <a:spcBef>
                <a:spcPct val="40000"/>
              </a:spcBef>
              <a:buClr>
                <a:schemeClr val="accent2"/>
              </a:buClr>
              <a:buFont typeface="Wingdings" panose="05000000000000000000" pitchFamily="2" charset="2"/>
              <a:buNone/>
            </a:pPr>
            <a:r>
              <a:rPr kumimoji="0" lang="zh-CN" altLang="en-US" sz="2600" b="1"/>
              <a:t> ②  代数和：</a:t>
            </a:r>
          </a:p>
          <a:p>
            <a:pPr eaLnBrk="1" hangingPunct="1">
              <a:lnSpc>
                <a:spcPct val="140000"/>
              </a:lnSpc>
              <a:spcBef>
                <a:spcPct val="40000"/>
              </a:spcBef>
              <a:buClr>
                <a:schemeClr val="accent2"/>
              </a:buClr>
              <a:buFont typeface="Wingdings" panose="05000000000000000000" pitchFamily="2" charset="2"/>
              <a:buNone/>
            </a:pPr>
            <a:r>
              <a:rPr kumimoji="0" lang="zh-CN" altLang="en-US" sz="2600" b="1"/>
              <a:t> ③  有界和：</a:t>
            </a:r>
          </a:p>
          <a:p>
            <a:pPr eaLnBrk="1" hangingPunct="1">
              <a:lnSpc>
                <a:spcPct val="140000"/>
              </a:lnSpc>
              <a:spcBef>
                <a:spcPct val="40000"/>
              </a:spcBef>
              <a:buClr>
                <a:schemeClr val="accent2"/>
              </a:buClr>
              <a:buFont typeface="Wingdings" panose="05000000000000000000" pitchFamily="2" charset="2"/>
              <a:buNone/>
            </a:pPr>
            <a:endParaRPr kumimoji="0" lang="zh-CN" altLang="en-US" sz="2600" b="1"/>
          </a:p>
          <a:p>
            <a:pPr eaLnBrk="1" hangingPunct="1">
              <a:lnSpc>
                <a:spcPct val="140000"/>
              </a:lnSpc>
              <a:spcBef>
                <a:spcPct val="40000"/>
              </a:spcBef>
              <a:buClr>
                <a:schemeClr val="accent2"/>
              </a:buClr>
              <a:buFont typeface="Wingdings" panose="05000000000000000000" pitchFamily="2" charset="2"/>
              <a:buNone/>
            </a:pPr>
            <a:r>
              <a:rPr kumimoji="0" lang="zh-CN" altLang="en-US" sz="2600" b="1"/>
              <a:t> ④  有界积：</a:t>
            </a:r>
          </a:p>
          <a:p>
            <a:pPr eaLnBrk="1" hangingPunct="1">
              <a:lnSpc>
                <a:spcPct val="140000"/>
              </a:lnSpc>
              <a:spcBef>
                <a:spcPct val="40000"/>
              </a:spcBef>
              <a:buClr>
                <a:schemeClr val="accent2"/>
              </a:buClr>
              <a:buFont typeface="Wingdings" panose="05000000000000000000" pitchFamily="2" charset="2"/>
              <a:buNone/>
            </a:pPr>
            <a:endParaRPr kumimoji="0" lang="en-US" altLang="zh-CN" sz="2600" b="1"/>
          </a:p>
        </p:txBody>
      </p:sp>
      <p:graphicFrame>
        <p:nvGraphicFramePr>
          <p:cNvPr id="30731" name="Object 11"/>
          <p:cNvGraphicFramePr>
            <a:graphicFrameLocks noChangeAspect="1"/>
          </p:cNvGraphicFramePr>
          <p:nvPr/>
        </p:nvGraphicFramePr>
        <p:xfrm>
          <a:off x="2590800" y="1870075"/>
          <a:ext cx="2743200" cy="431800"/>
        </p:xfrm>
        <a:graphic>
          <a:graphicData uri="http://schemas.openxmlformats.org/presentationml/2006/ole">
            <mc:AlternateContent xmlns:mc="http://schemas.openxmlformats.org/markup-compatibility/2006">
              <mc:Choice xmlns:v="urn:schemas-microsoft-com:vml" Requires="v">
                <p:oleObj spid="_x0000_s30740" name="Equation" r:id="rId3" imgW="977476" imgH="177723" progId="Equation.DSMT4">
                  <p:embed/>
                </p:oleObj>
              </mc:Choice>
              <mc:Fallback>
                <p:oleObj name="Equation" r:id="rId3" imgW="977476" imgH="177723"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870075"/>
                        <a:ext cx="2743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12"/>
          <p:cNvGraphicFramePr>
            <a:graphicFrameLocks noChangeAspect="1"/>
          </p:cNvGraphicFramePr>
          <p:nvPr/>
        </p:nvGraphicFramePr>
        <p:xfrm>
          <a:off x="2667000" y="2590800"/>
          <a:ext cx="4648200" cy="433388"/>
        </p:xfrm>
        <a:graphic>
          <a:graphicData uri="http://schemas.openxmlformats.org/presentationml/2006/ole">
            <mc:AlternateContent xmlns:mc="http://schemas.openxmlformats.org/markup-compatibility/2006">
              <mc:Choice xmlns:v="urn:schemas-microsoft-com:vml" Requires="v">
                <p:oleObj spid="_x0000_s30741" name="Equation" r:id="rId5" imgW="2400300" imgH="241300" progId="Equation.DSMT4">
                  <p:embed/>
                </p:oleObj>
              </mc:Choice>
              <mc:Fallback>
                <p:oleObj name="Equation" r:id="rId5" imgW="2400300" imgH="2413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590800"/>
                        <a:ext cx="46482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3" name="Object 13"/>
          <p:cNvGraphicFramePr>
            <a:graphicFrameLocks noChangeAspect="1"/>
          </p:cNvGraphicFramePr>
          <p:nvPr/>
        </p:nvGraphicFramePr>
        <p:xfrm>
          <a:off x="1616075" y="3898900"/>
          <a:ext cx="6689725" cy="511175"/>
        </p:xfrm>
        <a:graphic>
          <a:graphicData uri="http://schemas.openxmlformats.org/presentationml/2006/ole">
            <mc:AlternateContent xmlns:mc="http://schemas.openxmlformats.org/markup-compatibility/2006">
              <mc:Choice xmlns:v="urn:schemas-microsoft-com:vml" Requires="v">
                <p:oleObj spid="_x0000_s30742" name="Equation" r:id="rId7" imgW="2501900" imgH="203200" progId="Equation.DSMT4">
                  <p:embed/>
                </p:oleObj>
              </mc:Choice>
              <mc:Fallback>
                <p:oleObj name="Equation" r:id="rId7" imgW="2501900" imgH="2032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6075" y="3898900"/>
                        <a:ext cx="66897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4" name="Object 14"/>
          <p:cNvGraphicFramePr>
            <a:graphicFrameLocks noChangeAspect="1"/>
          </p:cNvGraphicFramePr>
          <p:nvPr/>
        </p:nvGraphicFramePr>
        <p:xfrm>
          <a:off x="1676400" y="5321300"/>
          <a:ext cx="6629400" cy="407988"/>
        </p:xfrm>
        <a:graphic>
          <a:graphicData uri="http://schemas.openxmlformats.org/presentationml/2006/ole">
            <mc:AlternateContent xmlns:mc="http://schemas.openxmlformats.org/markup-compatibility/2006">
              <mc:Choice xmlns:v="urn:schemas-microsoft-com:vml" Requires="v">
                <p:oleObj spid="_x0000_s30743" name="Equation" r:id="rId9" imgW="2781300" imgH="177800" progId="Equation.DSMT4">
                  <p:embed/>
                </p:oleObj>
              </mc:Choice>
              <mc:Fallback>
                <p:oleObj name="Equation" r:id="rId9" imgW="2781300" imgH="1778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5321300"/>
                        <a:ext cx="6629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8048" name="Rectangle 16"/>
          <p:cNvSpPr>
            <a:spLocks noGrp="1" noChangeArrowheads="1"/>
          </p:cNvSpPr>
          <p:nvPr>
            <p:ph type="title"/>
          </p:nvPr>
        </p:nvSpPr>
        <p:spPr/>
        <p:txBody>
          <a:bodyPr/>
          <a:lstStyle/>
          <a:p>
            <a:pPr eaLnBrk="1" hangingPunct="1">
              <a:defRPr/>
            </a:pPr>
            <a:r>
              <a:rPr lang="zh-CN" altLang="en-US" sz="4400" smtClean="0"/>
              <a:t>模糊集合的运算</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752600"/>
            <a:ext cx="9144000" cy="1676400"/>
          </a:xfrm>
        </p:spPr>
        <p:txBody>
          <a:bodyPr/>
          <a:lstStyle/>
          <a:p>
            <a:pPr algn="ctr" eaLnBrk="1" hangingPunct="1">
              <a:defRPr/>
            </a:pPr>
            <a:r>
              <a:rPr lang="en-US" altLang="zh-CN" sz="6000" b="0" dirty="0" smtClean="0">
                <a:latin typeface="华文新魏" pitchFamily="2" charset="-122"/>
                <a:ea typeface="华文新魏" pitchFamily="2" charset="-122"/>
              </a:rPr>
              <a:t>13 Uncertain Reasoning</a:t>
            </a:r>
          </a:p>
        </p:txBody>
      </p:sp>
      <p:sp>
        <p:nvSpPr>
          <p:cNvPr id="4099" name="Rectangle 4"/>
          <p:cNvSpPr>
            <a:spLocks noChangeArrowheads="1"/>
          </p:cNvSpPr>
          <p:nvPr/>
        </p:nvSpPr>
        <p:spPr bwMode="auto">
          <a:xfrm>
            <a:off x="1295400" y="4724400"/>
            <a:ext cx="6553200" cy="39688"/>
          </a:xfrm>
          <a:prstGeom prst="rect">
            <a:avLst/>
          </a:prstGeom>
          <a:gradFill rotWithShape="0">
            <a:gsLst>
              <a:gs pos="0">
                <a:srgbClr val="FF99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4100" name="Picture 1029" descr="proj"/>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495675"/>
            <a:ext cx="37528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3" name="Rectangle 9"/>
          <p:cNvSpPr>
            <a:spLocks noChangeArrowheads="1"/>
          </p:cNvSpPr>
          <p:nvPr/>
        </p:nvSpPr>
        <p:spPr bwMode="auto">
          <a:xfrm>
            <a:off x="457200" y="1143000"/>
            <a:ext cx="8229600" cy="2641600"/>
          </a:xfrm>
          <a:prstGeom prst="rect">
            <a:avLst/>
          </a:prstGeom>
          <a:gradFill rotWithShape="0">
            <a:gsLst>
              <a:gs pos="0">
                <a:srgbClr val="FFFF99"/>
              </a:gs>
              <a:gs pos="100000">
                <a:srgbClr val="FFFFFF"/>
              </a:gs>
            </a:gsLst>
            <a:path path="rect">
              <a:fillToRect l="100000" b="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40000"/>
              </a:spcBef>
              <a:buClr>
                <a:schemeClr val="accent2"/>
              </a:buClr>
              <a:buFont typeface="Wingdings" panose="05000000000000000000" pitchFamily="2" charset="2"/>
              <a:buChar char="§"/>
            </a:pPr>
            <a:r>
              <a:rPr kumimoji="0" lang="en-US" altLang="zh-CN" sz="2600" b="1"/>
              <a:t> </a:t>
            </a:r>
            <a:r>
              <a:rPr kumimoji="0" lang="zh-CN" altLang="en-US" sz="2600" b="1"/>
              <a:t>例</a:t>
            </a:r>
            <a:r>
              <a:rPr kumimoji="0" lang="en-US" altLang="zh-CN" sz="2600" b="1"/>
              <a:t>   </a:t>
            </a:r>
            <a:r>
              <a:rPr kumimoji="0" lang="zh-CN" altLang="en-US" sz="2600" b="1"/>
              <a:t>设论域                                   ，</a:t>
            </a:r>
            <a:r>
              <a:rPr kumimoji="0" lang="en-US" altLang="zh-CN" sz="2600" b="1" i="1"/>
              <a:t>A</a:t>
            </a:r>
            <a:r>
              <a:rPr kumimoji="0" lang="en-US" altLang="zh-CN" sz="2600" b="1"/>
              <a:t> </a:t>
            </a:r>
            <a:r>
              <a:rPr kumimoji="0" lang="zh-CN" altLang="en-US" sz="2600" b="1"/>
              <a:t>及 </a:t>
            </a:r>
            <a:r>
              <a:rPr kumimoji="0" lang="en-US" altLang="zh-CN" sz="2600" b="1" i="1"/>
              <a:t>B </a:t>
            </a:r>
            <a:r>
              <a:rPr kumimoji="0" lang="zh-CN" altLang="en-US" sz="2600" b="1"/>
              <a:t>是论域上的两个模糊集合，已知 ：</a:t>
            </a:r>
          </a:p>
          <a:p>
            <a:pPr eaLnBrk="1" hangingPunct="1">
              <a:lnSpc>
                <a:spcPct val="140000"/>
              </a:lnSpc>
              <a:spcBef>
                <a:spcPct val="40000"/>
              </a:spcBef>
              <a:buClr>
                <a:schemeClr val="accent2"/>
              </a:buClr>
              <a:buFont typeface="Wingdings" panose="05000000000000000000" pitchFamily="2" charset="2"/>
              <a:buNone/>
            </a:pPr>
            <a:endParaRPr kumimoji="0" lang="zh-CN" altLang="en-US" sz="2600" b="1"/>
          </a:p>
          <a:p>
            <a:pPr eaLnBrk="1" hangingPunct="1">
              <a:lnSpc>
                <a:spcPct val="140000"/>
              </a:lnSpc>
              <a:spcBef>
                <a:spcPct val="40000"/>
              </a:spcBef>
              <a:buClr>
                <a:schemeClr val="accent2"/>
              </a:buClr>
              <a:buFont typeface="Wingdings" panose="05000000000000000000" pitchFamily="2" charset="2"/>
              <a:buNone/>
            </a:pPr>
            <a:endParaRPr kumimoji="0" lang="en-US" altLang="zh-CN" sz="2600" b="1"/>
          </a:p>
        </p:txBody>
      </p:sp>
      <p:graphicFrame>
        <p:nvGraphicFramePr>
          <p:cNvPr id="31754" name="Object 12"/>
          <p:cNvGraphicFramePr>
            <a:graphicFrameLocks noChangeAspect="1"/>
          </p:cNvGraphicFramePr>
          <p:nvPr/>
        </p:nvGraphicFramePr>
        <p:xfrm>
          <a:off x="2555875" y="1268413"/>
          <a:ext cx="2705100" cy="457200"/>
        </p:xfrm>
        <a:graphic>
          <a:graphicData uri="http://schemas.openxmlformats.org/presentationml/2006/ole">
            <mc:AlternateContent xmlns:mc="http://schemas.openxmlformats.org/markup-compatibility/2006">
              <mc:Choice xmlns:v="urn:schemas-microsoft-com:vml" Requires="v">
                <p:oleObj spid="_x0000_s31770" r:id="rId3" imgW="1358900" imgH="228600" progId="Equation.DSMT4">
                  <p:embed/>
                </p:oleObj>
              </mc:Choice>
              <mc:Fallback>
                <p:oleObj r:id="rId3" imgW="1358900" imgH="2286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268413"/>
                        <a:ext cx="270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14"/>
          <p:cNvGraphicFramePr>
            <a:graphicFrameLocks noChangeAspect="1"/>
          </p:cNvGraphicFramePr>
          <p:nvPr/>
        </p:nvGraphicFramePr>
        <p:xfrm>
          <a:off x="1816100" y="2362200"/>
          <a:ext cx="5510213" cy="914400"/>
        </p:xfrm>
        <a:graphic>
          <a:graphicData uri="http://schemas.openxmlformats.org/presentationml/2006/ole">
            <mc:AlternateContent xmlns:mc="http://schemas.openxmlformats.org/markup-compatibility/2006">
              <mc:Choice xmlns:v="urn:schemas-microsoft-com:vml" Requires="v">
                <p:oleObj spid="_x0000_s31771" r:id="rId5" imgW="2235200" imgH="457200" progId="Equation.DSMT4">
                  <p:embed/>
                </p:oleObj>
              </mc:Choice>
              <mc:Fallback>
                <p:oleObj r:id="rId5" imgW="2235200" imgH="4572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100" y="2362200"/>
                        <a:ext cx="5510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15"/>
          <p:cNvGraphicFramePr>
            <a:graphicFrameLocks noChangeAspect="1"/>
          </p:cNvGraphicFramePr>
          <p:nvPr/>
        </p:nvGraphicFramePr>
        <p:xfrm>
          <a:off x="533400" y="3276600"/>
          <a:ext cx="4800600" cy="433388"/>
        </p:xfrm>
        <a:graphic>
          <a:graphicData uri="http://schemas.openxmlformats.org/presentationml/2006/ole">
            <mc:AlternateContent xmlns:mc="http://schemas.openxmlformats.org/markup-compatibility/2006">
              <mc:Choice xmlns:v="urn:schemas-microsoft-com:vml" Requires="v">
                <p:oleObj spid="_x0000_s31772" name="Equation" r:id="rId7" imgW="2005729" imgH="203112" progId="Equation.3">
                  <p:embed/>
                </p:oleObj>
              </mc:Choice>
              <mc:Fallback>
                <p:oleObj name="Equation" r:id="rId7" imgW="2005729" imgH="203112"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276600"/>
                        <a:ext cx="48006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73" name="Object 17"/>
          <p:cNvGraphicFramePr>
            <a:graphicFrameLocks noChangeAspect="1"/>
          </p:cNvGraphicFramePr>
          <p:nvPr/>
        </p:nvGraphicFramePr>
        <p:xfrm>
          <a:off x="1571625" y="4038600"/>
          <a:ext cx="4198938" cy="438150"/>
        </p:xfrm>
        <a:graphic>
          <a:graphicData uri="http://schemas.openxmlformats.org/presentationml/2006/ole">
            <mc:AlternateContent xmlns:mc="http://schemas.openxmlformats.org/markup-compatibility/2006">
              <mc:Choice xmlns:v="urn:schemas-microsoft-com:vml" Requires="v">
                <p:oleObj spid="_x0000_s31773" name="公式" r:id="rId9" imgW="2184400" imgH="228600" progId="Equation.3">
                  <p:embed/>
                </p:oleObj>
              </mc:Choice>
              <mc:Fallback>
                <p:oleObj name="公式" r:id="rId9" imgW="21844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25" y="4038600"/>
                        <a:ext cx="41989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74" name="Object 18"/>
          <p:cNvGraphicFramePr>
            <a:graphicFrameLocks noChangeAspect="1"/>
          </p:cNvGraphicFramePr>
          <p:nvPr/>
        </p:nvGraphicFramePr>
        <p:xfrm>
          <a:off x="1524000" y="4572000"/>
          <a:ext cx="6324600" cy="457200"/>
        </p:xfrm>
        <a:graphic>
          <a:graphicData uri="http://schemas.openxmlformats.org/presentationml/2006/ole">
            <mc:AlternateContent xmlns:mc="http://schemas.openxmlformats.org/markup-compatibility/2006">
              <mc:Choice xmlns:v="urn:schemas-microsoft-com:vml" Requires="v">
                <p:oleObj spid="_x0000_s31774" r:id="rId11" imgW="3429000" imgH="228600" progId="Equation.3">
                  <p:embed/>
                </p:oleObj>
              </mc:Choice>
              <mc:Fallback>
                <p:oleObj r:id="rId11" imgW="34290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45720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75" name="Object 19"/>
          <p:cNvGraphicFramePr>
            <a:graphicFrameLocks noChangeAspect="1"/>
          </p:cNvGraphicFramePr>
          <p:nvPr/>
        </p:nvGraphicFramePr>
        <p:xfrm>
          <a:off x="1524000" y="5181600"/>
          <a:ext cx="5562600" cy="457200"/>
        </p:xfrm>
        <a:graphic>
          <a:graphicData uri="http://schemas.openxmlformats.org/presentationml/2006/ole">
            <mc:AlternateContent xmlns:mc="http://schemas.openxmlformats.org/markup-compatibility/2006">
              <mc:Choice xmlns:v="urn:schemas-microsoft-com:vml" Requires="v">
                <p:oleObj spid="_x0000_s31775" r:id="rId13" imgW="3213100" imgH="228600" progId="Equation.3">
                  <p:embed/>
                </p:oleObj>
              </mc:Choice>
              <mc:Fallback>
                <p:oleObj r:id="rId13" imgW="321310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51816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76" name="Object 20"/>
          <p:cNvGraphicFramePr>
            <a:graphicFrameLocks noChangeAspect="1"/>
          </p:cNvGraphicFramePr>
          <p:nvPr/>
        </p:nvGraphicFramePr>
        <p:xfrm>
          <a:off x="1524000" y="5715000"/>
          <a:ext cx="1981200" cy="455613"/>
        </p:xfrm>
        <a:graphic>
          <a:graphicData uri="http://schemas.openxmlformats.org/presentationml/2006/ole">
            <mc:AlternateContent xmlns:mc="http://schemas.openxmlformats.org/markup-compatibility/2006">
              <mc:Choice xmlns:v="urn:schemas-microsoft-com:vml" Requires="v">
                <p:oleObj spid="_x0000_s31776" r:id="rId15" imgW="990600" imgH="228600" progId="Equation.3">
                  <p:embed/>
                </p:oleObj>
              </mc:Choice>
              <mc:Fallback>
                <p:oleObj r:id="rId15" imgW="990600" imgH="2286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5715000"/>
                        <a:ext cx="19812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77" name="Text Box 21"/>
          <p:cNvSpPr txBox="1">
            <a:spLocks noChangeArrowheads="1"/>
          </p:cNvSpPr>
          <p:nvPr/>
        </p:nvSpPr>
        <p:spPr bwMode="auto">
          <a:xfrm>
            <a:off x="457200" y="3962400"/>
            <a:ext cx="10191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kumimoji="0" lang="zh-CN" altLang="en-US" sz="2600" b="1">
                <a:latin typeface="Arial" panose="020B0604020202020204" pitchFamily="34" charset="0"/>
              </a:rPr>
              <a:t>解：</a:t>
            </a:r>
          </a:p>
        </p:txBody>
      </p:sp>
      <p:sp>
        <p:nvSpPr>
          <p:cNvPr id="429078" name="Rectangle 22"/>
          <p:cNvSpPr>
            <a:spLocks noGrp="1" noChangeArrowheads="1"/>
          </p:cNvSpPr>
          <p:nvPr>
            <p:ph type="title"/>
          </p:nvPr>
        </p:nvSpPr>
        <p:spPr/>
        <p:txBody>
          <a:bodyPr/>
          <a:lstStyle/>
          <a:p>
            <a:pPr eaLnBrk="1" hangingPunct="1">
              <a:defRPr/>
            </a:pPr>
            <a:r>
              <a:rPr lang="zh-CN" altLang="en-US" sz="4400" smtClean="0"/>
              <a:t>模糊集合的运算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9077"/>
                                        </p:tgtEl>
                                        <p:attrNameLst>
                                          <p:attrName>style.visibility</p:attrName>
                                        </p:attrNameLst>
                                      </p:cBhvr>
                                      <p:to>
                                        <p:strVal val="visible"/>
                                      </p:to>
                                    </p:set>
                                    <p:anim calcmode="lin" valueType="num">
                                      <p:cBhvr additive="base">
                                        <p:cTn id="7" dur="500" fill="hold"/>
                                        <p:tgtEl>
                                          <p:spTgt spid="429077"/>
                                        </p:tgtEl>
                                        <p:attrNameLst>
                                          <p:attrName>ppt_x</p:attrName>
                                        </p:attrNameLst>
                                      </p:cBhvr>
                                      <p:tavLst>
                                        <p:tav tm="0">
                                          <p:val>
                                            <p:strVal val="0-#ppt_w/2"/>
                                          </p:val>
                                        </p:tav>
                                        <p:tav tm="100000">
                                          <p:val>
                                            <p:strVal val="#ppt_x"/>
                                          </p:val>
                                        </p:tav>
                                      </p:tavLst>
                                    </p:anim>
                                    <p:anim calcmode="lin" valueType="num">
                                      <p:cBhvr additive="base">
                                        <p:cTn id="8" dur="500" fill="hold"/>
                                        <p:tgtEl>
                                          <p:spTgt spid="4290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9073"/>
                                        </p:tgtEl>
                                        <p:attrNameLst>
                                          <p:attrName>style.visibility</p:attrName>
                                        </p:attrNameLst>
                                      </p:cBhvr>
                                      <p:to>
                                        <p:strVal val="visible"/>
                                      </p:to>
                                    </p:set>
                                    <p:anim calcmode="lin" valueType="num">
                                      <p:cBhvr additive="base">
                                        <p:cTn id="13" dur="500" fill="hold"/>
                                        <p:tgtEl>
                                          <p:spTgt spid="429073"/>
                                        </p:tgtEl>
                                        <p:attrNameLst>
                                          <p:attrName>ppt_x</p:attrName>
                                        </p:attrNameLst>
                                      </p:cBhvr>
                                      <p:tavLst>
                                        <p:tav tm="0">
                                          <p:val>
                                            <p:strVal val="0-#ppt_w/2"/>
                                          </p:val>
                                        </p:tav>
                                        <p:tav tm="100000">
                                          <p:val>
                                            <p:strVal val="#ppt_x"/>
                                          </p:val>
                                        </p:tav>
                                      </p:tavLst>
                                    </p:anim>
                                    <p:anim calcmode="lin" valueType="num">
                                      <p:cBhvr additive="base">
                                        <p:cTn id="14" dur="500" fill="hold"/>
                                        <p:tgtEl>
                                          <p:spTgt spid="4290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29074"/>
                                        </p:tgtEl>
                                        <p:attrNameLst>
                                          <p:attrName>style.visibility</p:attrName>
                                        </p:attrNameLst>
                                      </p:cBhvr>
                                      <p:to>
                                        <p:strVal val="visible"/>
                                      </p:to>
                                    </p:set>
                                    <p:anim calcmode="lin" valueType="num">
                                      <p:cBhvr additive="base">
                                        <p:cTn id="19" dur="500" fill="hold"/>
                                        <p:tgtEl>
                                          <p:spTgt spid="429074"/>
                                        </p:tgtEl>
                                        <p:attrNameLst>
                                          <p:attrName>ppt_x</p:attrName>
                                        </p:attrNameLst>
                                      </p:cBhvr>
                                      <p:tavLst>
                                        <p:tav tm="0">
                                          <p:val>
                                            <p:strVal val="0-#ppt_w/2"/>
                                          </p:val>
                                        </p:tav>
                                        <p:tav tm="100000">
                                          <p:val>
                                            <p:strVal val="#ppt_x"/>
                                          </p:val>
                                        </p:tav>
                                      </p:tavLst>
                                    </p:anim>
                                    <p:anim calcmode="lin" valueType="num">
                                      <p:cBhvr additive="base">
                                        <p:cTn id="20" dur="500" fill="hold"/>
                                        <p:tgtEl>
                                          <p:spTgt spid="42907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29075"/>
                                        </p:tgtEl>
                                        <p:attrNameLst>
                                          <p:attrName>style.visibility</p:attrName>
                                        </p:attrNameLst>
                                      </p:cBhvr>
                                      <p:to>
                                        <p:strVal val="visible"/>
                                      </p:to>
                                    </p:set>
                                    <p:anim calcmode="lin" valueType="num">
                                      <p:cBhvr additive="base">
                                        <p:cTn id="25" dur="500" fill="hold"/>
                                        <p:tgtEl>
                                          <p:spTgt spid="429075"/>
                                        </p:tgtEl>
                                        <p:attrNameLst>
                                          <p:attrName>ppt_x</p:attrName>
                                        </p:attrNameLst>
                                      </p:cBhvr>
                                      <p:tavLst>
                                        <p:tav tm="0">
                                          <p:val>
                                            <p:strVal val="0-#ppt_w/2"/>
                                          </p:val>
                                        </p:tav>
                                        <p:tav tm="100000">
                                          <p:val>
                                            <p:strVal val="#ppt_x"/>
                                          </p:val>
                                        </p:tav>
                                      </p:tavLst>
                                    </p:anim>
                                    <p:anim calcmode="lin" valueType="num">
                                      <p:cBhvr additive="base">
                                        <p:cTn id="26" dur="500" fill="hold"/>
                                        <p:tgtEl>
                                          <p:spTgt spid="42907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29076"/>
                                        </p:tgtEl>
                                        <p:attrNameLst>
                                          <p:attrName>style.visibility</p:attrName>
                                        </p:attrNameLst>
                                      </p:cBhvr>
                                      <p:to>
                                        <p:strVal val="visible"/>
                                      </p:to>
                                    </p:set>
                                    <p:anim calcmode="lin" valueType="num">
                                      <p:cBhvr additive="base">
                                        <p:cTn id="31" dur="500" fill="hold"/>
                                        <p:tgtEl>
                                          <p:spTgt spid="429076"/>
                                        </p:tgtEl>
                                        <p:attrNameLst>
                                          <p:attrName>ppt_x</p:attrName>
                                        </p:attrNameLst>
                                      </p:cBhvr>
                                      <p:tavLst>
                                        <p:tav tm="0">
                                          <p:val>
                                            <p:strVal val="0-#ppt_w/2"/>
                                          </p:val>
                                        </p:tav>
                                        <p:tav tm="100000">
                                          <p:val>
                                            <p:strVal val="#ppt_x"/>
                                          </p:val>
                                        </p:tav>
                                      </p:tavLst>
                                    </p:anim>
                                    <p:anim calcmode="lin" valueType="num">
                                      <p:cBhvr additive="base">
                                        <p:cTn id="32" dur="500" fill="hold"/>
                                        <p:tgtEl>
                                          <p:spTgt spid="429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zh-CN" altLang="en-US" smtClean="0"/>
              <a:t>模糊关系与模糊关系的合成</a:t>
            </a:r>
          </a:p>
        </p:txBody>
      </p:sp>
      <p:sp>
        <p:nvSpPr>
          <p:cNvPr id="32771" name="Rectangle 3"/>
          <p:cNvSpPr>
            <a:spLocks noChangeArrowheads="1"/>
          </p:cNvSpPr>
          <p:nvPr/>
        </p:nvSpPr>
        <p:spPr bwMode="auto">
          <a:xfrm>
            <a:off x="381000" y="990600"/>
            <a:ext cx="214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1</a:t>
            </a:r>
            <a:r>
              <a:rPr kumimoji="0" lang="zh-CN" altLang="en-US" sz="2800" b="1"/>
              <a:t>．模糊关系</a:t>
            </a:r>
          </a:p>
        </p:txBody>
      </p:sp>
      <p:grpSp>
        <p:nvGrpSpPr>
          <p:cNvPr id="430085" name="Group 5"/>
          <p:cNvGrpSpPr>
            <a:grpSpLocks/>
          </p:cNvGrpSpPr>
          <p:nvPr/>
        </p:nvGrpSpPr>
        <p:grpSpPr bwMode="auto">
          <a:xfrm>
            <a:off x="274638" y="3459163"/>
            <a:ext cx="5105400" cy="3124200"/>
            <a:chOff x="144" y="1920"/>
            <a:chExt cx="3216" cy="1968"/>
          </a:xfrm>
        </p:grpSpPr>
        <p:graphicFrame>
          <p:nvGraphicFramePr>
            <p:cNvPr id="32778" name="Object 6"/>
            <p:cNvGraphicFramePr>
              <a:graphicFrameLocks noChangeAspect="1"/>
            </p:cNvGraphicFramePr>
            <p:nvPr/>
          </p:nvGraphicFramePr>
          <p:xfrm>
            <a:off x="144" y="2160"/>
            <a:ext cx="3216" cy="1728"/>
          </p:xfrm>
          <a:graphic>
            <a:graphicData uri="http://schemas.openxmlformats.org/presentationml/2006/ole">
              <mc:AlternateContent xmlns:mc="http://schemas.openxmlformats.org/markup-compatibility/2006">
                <mc:Choice xmlns:v="urn:schemas-microsoft-com:vml" Requires="v">
                  <p:oleObj spid="_x0000_s32782" name="位图图像" r:id="rId3" imgW="3467584" imgH="1609524" progId="Paint.Picture">
                    <p:embed/>
                  </p:oleObj>
                </mc:Choice>
                <mc:Fallback>
                  <p:oleObj name="位图图像" r:id="rId3" imgW="3467584" imgH="160952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160"/>
                          <a:ext cx="3216"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9" name="Text Box 7"/>
            <p:cNvSpPr txBox="1">
              <a:spLocks noChangeArrowheads="1"/>
            </p:cNvSpPr>
            <p:nvPr/>
          </p:nvSpPr>
          <p:spPr bwMode="auto">
            <a:xfrm>
              <a:off x="384" y="1920"/>
              <a:ext cx="26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2000" b="1">
                  <a:latin typeface="宋体" panose="02010600030101010101" pitchFamily="2" charset="-122"/>
                </a:rPr>
                <a:t>身高与体重的模糊关系表</a:t>
              </a:r>
              <a:r>
                <a:rPr kumimoji="0" lang="zh-CN" altLang="en-US" sz="2000" b="1">
                  <a:latin typeface="Arial" panose="020B0604020202020204" pitchFamily="34" charset="0"/>
                </a:rPr>
                <a:t> </a:t>
              </a:r>
            </a:p>
          </p:txBody>
        </p:sp>
      </p:grpSp>
      <p:grpSp>
        <p:nvGrpSpPr>
          <p:cNvPr id="430088" name="Group 8"/>
          <p:cNvGrpSpPr>
            <a:grpSpLocks/>
          </p:cNvGrpSpPr>
          <p:nvPr/>
        </p:nvGrpSpPr>
        <p:grpSpPr bwMode="auto">
          <a:xfrm>
            <a:off x="5570538" y="3694113"/>
            <a:ext cx="3389312" cy="2789237"/>
            <a:chOff x="3509" y="2327"/>
            <a:chExt cx="2135" cy="1757"/>
          </a:xfrm>
        </p:grpSpPr>
        <p:graphicFrame>
          <p:nvGraphicFramePr>
            <p:cNvPr id="32776" name="Object 9"/>
            <p:cNvGraphicFramePr>
              <a:graphicFrameLocks noChangeAspect="1"/>
            </p:cNvGraphicFramePr>
            <p:nvPr/>
          </p:nvGraphicFramePr>
          <p:xfrm>
            <a:off x="3509" y="2886"/>
            <a:ext cx="2064" cy="1198"/>
          </p:xfrm>
          <a:graphic>
            <a:graphicData uri="http://schemas.openxmlformats.org/presentationml/2006/ole">
              <mc:AlternateContent xmlns:mc="http://schemas.openxmlformats.org/markup-compatibility/2006">
                <mc:Choice xmlns:v="urn:schemas-microsoft-com:vml" Requires="v">
                  <p:oleObj spid="_x0000_s32783" r:id="rId5" imgW="1638300" imgH="977900" progId="Equation.DSMT4">
                    <p:embed/>
                  </p:oleObj>
                </mc:Choice>
                <mc:Fallback>
                  <p:oleObj r:id="rId5" imgW="1638300" imgH="9779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 y="2886"/>
                          <a:ext cx="2064"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Text Box 10"/>
            <p:cNvSpPr txBox="1">
              <a:spLocks noChangeArrowheads="1"/>
            </p:cNvSpPr>
            <p:nvPr/>
          </p:nvSpPr>
          <p:spPr bwMode="auto">
            <a:xfrm>
              <a:off x="3628" y="2327"/>
              <a:ext cx="20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
              </a:pPr>
              <a:r>
                <a:rPr kumimoji="0" lang="en-US" altLang="zh-CN" sz="2000" b="1"/>
                <a:t> </a:t>
              </a:r>
              <a:r>
                <a:rPr kumimoji="0" lang="zh-CN" altLang="en-US" sz="2000" b="1"/>
                <a:t>从</a:t>
              </a:r>
              <a:r>
                <a:rPr kumimoji="0" lang="en-US" altLang="zh-CN" sz="2000" b="1" i="1"/>
                <a:t>X</a:t>
              </a:r>
              <a:r>
                <a:rPr kumimoji="0" lang="zh-CN" altLang="en-US" sz="2000" b="1"/>
                <a:t>到</a:t>
              </a:r>
              <a:r>
                <a:rPr kumimoji="0" lang="en-US" altLang="zh-CN" sz="2000" b="1" i="1"/>
                <a:t>Y</a:t>
              </a:r>
              <a:r>
                <a:rPr kumimoji="0" lang="zh-CN" altLang="en-US" sz="2000" b="1"/>
                <a:t>的一个模糊关系</a:t>
              </a:r>
              <a:r>
                <a:rPr kumimoji="0" lang="en-US" altLang="zh-CN" sz="2000" b="1" i="1"/>
                <a:t>R</a:t>
              </a:r>
              <a:r>
                <a:rPr kumimoji="0" lang="zh-CN" altLang="en-US" sz="2000" b="1"/>
                <a:t>，用模糊矩阵表示</a:t>
              </a:r>
              <a:r>
                <a:rPr kumimoji="0" lang="zh-CN" altLang="en-US" sz="2000" b="1">
                  <a:latin typeface="宋体" panose="02010600030101010101" pitchFamily="2" charset="-122"/>
                </a:rPr>
                <a:t>：</a:t>
              </a:r>
              <a:r>
                <a:rPr kumimoji="0" lang="zh-CN" altLang="en-US" sz="2000" b="1">
                  <a:latin typeface="Arial" panose="020B0604020202020204" pitchFamily="34" charset="0"/>
                </a:rPr>
                <a:t> </a:t>
              </a:r>
            </a:p>
          </p:txBody>
        </p:sp>
      </p:grpSp>
      <p:sp>
        <p:nvSpPr>
          <p:cNvPr id="32774" name="Text Box 11"/>
          <p:cNvSpPr txBox="1">
            <a:spLocks noChangeArrowheads="1"/>
          </p:cNvSpPr>
          <p:nvPr/>
        </p:nvSpPr>
        <p:spPr bwMode="auto">
          <a:xfrm>
            <a:off x="250825" y="1524000"/>
            <a:ext cx="8713788"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accent2"/>
              </a:buClr>
              <a:buFont typeface="Wingdings" panose="05000000000000000000" pitchFamily="2" charset="2"/>
              <a:buBlip>
                <a:blip r:embed="rId7"/>
              </a:buBlip>
            </a:pPr>
            <a:r>
              <a:rPr kumimoji="0" lang="en-US" altLang="zh-CN" sz="2600" b="1">
                <a:latin typeface="宋体" panose="02010600030101010101" pitchFamily="2" charset="-122"/>
              </a:rPr>
              <a:t> </a:t>
            </a:r>
            <a:r>
              <a:rPr kumimoji="0" lang="zh-CN" altLang="en-US" sz="2600" b="1">
                <a:latin typeface="宋体" panose="02010600030101010101" pitchFamily="2" charset="-122"/>
              </a:rPr>
              <a:t>普通关系</a:t>
            </a:r>
            <a:r>
              <a:rPr kumimoji="0" lang="en-US" altLang="zh-CN" sz="2600" b="1">
                <a:latin typeface="宋体" panose="02010600030101010101" pitchFamily="2" charset="-122"/>
              </a:rPr>
              <a:t>:</a:t>
            </a:r>
            <a:r>
              <a:rPr kumimoji="0" lang="zh-CN" altLang="en-US" sz="2600" b="1">
                <a:latin typeface="宋体" panose="02010600030101010101" pitchFamily="2" charset="-122"/>
              </a:rPr>
              <a:t>两个集合中的元素之间是否有关联，</a:t>
            </a:r>
          </a:p>
          <a:p>
            <a:pPr algn="just" eaLnBrk="1" hangingPunct="1">
              <a:buClr>
                <a:schemeClr val="accent2"/>
              </a:buClr>
              <a:buFont typeface="Wingdings" panose="05000000000000000000" pitchFamily="2" charset="2"/>
              <a:buBlip>
                <a:blip r:embed="rId7"/>
              </a:buBlip>
            </a:pPr>
            <a:r>
              <a:rPr kumimoji="0" lang="zh-CN" altLang="en-US" sz="2600" b="1">
                <a:latin typeface="宋体" panose="02010600030101010101" pitchFamily="2" charset="-122"/>
              </a:rPr>
              <a:t> 模糊关系</a:t>
            </a:r>
            <a:r>
              <a:rPr kumimoji="0" lang="en-US" altLang="zh-CN" sz="2600" b="1">
                <a:latin typeface="宋体" panose="02010600030101010101" pitchFamily="2" charset="-122"/>
              </a:rPr>
              <a:t>:</a:t>
            </a:r>
            <a:r>
              <a:rPr kumimoji="0" lang="zh-CN" altLang="en-US" sz="2600" b="1">
                <a:latin typeface="宋体" panose="02010600030101010101" pitchFamily="2" charset="-122"/>
              </a:rPr>
              <a:t>两个模糊集合中的元素之间关联程度的多少。</a:t>
            </a:r>
            <a:r>
              <a:rPr kumimoji="0" lang="zh-CN" altLang="en-US" sz="3200" b="1"/>
              <a:t> </a:t>
            </a:r>
            <a:endParaRPr kumimoji="0" lang="zh-CN" altLang="en-US" sz="1800">
              <a:latin typeface="Arial" panose="020B0604020202020204" pitchFamily="34" charset="0"/>
            </a:endParaRPr>
          </a:p>
        </p:txBody>
      </p:sp>
      <p:sp>
        <p:nvSpPr>
          <p:cNvPr id="430092" name="Text Box 12"/>
          <p:cNvSpPr txBox="1">
            <a:spLocks noChangeArrowheads="1"/>
          </p:cNvSpPr>
          <p:nvPr/>
        </p:nvSpPr>
        <p:spPr bwMode="auto">
          <a:xfrm>
            <a:off x="274638" y="2430463"/>
            <a:ext cx="8572500" cy="100171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
                <a:schemeClr val="accent2"/>
              </a:buClr>
              <a:buFont typeface="Wingdings" panose="05000000000000000000" pitchFamily="2" charset="2"/>
              <a:buChar char="§"/>
            </a:pPr>
            <a:r>
              <a:rPr kumimoji="0" lang="en-US" altLang="zh-CN" b="1"/>
              <a:t>  </a:t>
            </a:r>
            <a:r>
              <a:rPr kumimoji="0" lang="zh-CN" altLang="en-US" b="1"/>
              <a:t>例</a:t>
            </a:r>
            <a:r>
              <a:rPr kumimoji="0" lang="en-US" altLang="zh-CN" b="1"/>
              <a:t>   </a:t>
            </a:r>
            <a:r>
              <a:rPr kumimoji="0" lang="zh-CN" altLang="en-US" b="1"/>
              <a:t>某地区人的身高论域</a:t>
            </a:r>
            <a:r>
              <a:rPr kumimoji="0" lang="en-US" altLang="zh-CN" b="1" i="1"/>
              <a:t>X</a:t>
            </a:r>
            <a:r>
              <a:rPr kumimoji="0" lang="en-US" altLang="zh-CN" b="1"/>
              <a:t>={140,150,160,170,180}</a:t>
            </a:r>
            <a:r>
              <a:rPr kumimoji="0" lang="zh-CN" altLang="en-US" b="1"/>
              <a:t>（单位：</a:t>
            </a:r>
            <a:r>
              <a:rPr kumimoji="0" lang="en-US" altLang="zh-CN" b="1"/>
              <a:t>cm</a:t>
            </a:r>
            <a:r>
              <a:rPr kumimoji="0" lang="zh-CN" altLang="en-US" b="1"/>
              <a:t>），体重论域 </a:t>
            </a:r>
            <a:r>
              <a:rPr kumimoji="0" lang="en-US" altLang="zh-CN" b="1" i="1"/>
              <a:t>Y</a:t>
            </a:r>
            <a:r>
              <a:rPr kumimoji="0" lang="en-US" altLang="zh-CN" b="1"/>
              <a:t>={40,50,60,70,80}</a:t>
            </a:r>
            <a:r>
              <a:rPr kumimoji="0" lang="zh-CN" altLang="en-US"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30092"/>
                                        </p:tgtEl>
                                        <p:attrNameLst>
                                          <p:attrName>style.visibility</p:attrName>
                                        </p:attrNameLst>
                                      </p:cBhvr>
                                      <p:to>
                                        <p:strVal val="visible"/>
                                      </p:to>
                                    </p:set>
                                    <p:animEffect transition="in" filter="slide(fromTop)">
                                      <p:cBhvr>
                                        <p:cTn id="7" dur="500"/>
                                        <p:tgtEl>
                                          <p:spTgt spid="430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0085"/>
                                        </p:tgtEl>
                                        <p:attrNameLst>
                                          <p:attrName>style.visibility</p:attrName>
                                        </p:attrNameLst>
                                      </p:cBhvr>
                                      <p:to>
                                        <p:strVal val="visible"/>
                                      </p:to>
                                    </p:set>
                                    <p:animEffect transition="in" filter="slide(fromBottom)">
                                      <p:cBhvr>
                                        <p:cTn id="12" dur="500"/>
                                        <p:tgtEl>
                                          <p:spTgt spid="430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430088"/>
                                        </p:tgtEl>
                                        <p:attrNameLst>
                                          <p:attrName>style.visibility</p:attrName>
                                        </p:attrNameLst>
                                      </p:cBhvr>
                                      <p:to>
                                        <p:strVal val="visible"/>
                                      </p:to>
                                    </p:set>
                                    <p:animEffect transition="in" filter="slide(fromRight)">
                                      <p:cBhvr>
                                        <p:cTn id="17" dur="500"/>
                                        <p:tgtEl>
                                          <p:spTgt spid="430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9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zh-CN" altLang="en-US" smtClean="0"/>
              <a:t>模糊关系与模糊关系的合成</a:t>
            </a:r>
          </a:p>
        </p:txBody>
      </p:sp>
      <p:sp>
        <p:nvSpPr>
          <p:cNvPr id="33795" name="Rectangle 3"/>
          <p:cNvSpPr>
            <a:spLocks noChangeArrowheads="1"/>
          </p:cNvSpPr>
          <p:nvPr/>
        </p:nvSpPr>
        <p:spPr bwMode="auto">
          <a:xfrm>
            <a:off x="192088" y="836613"/>
            <a:ext cx="214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1</a:t>
            </a:r>
            <a:r>
              <a:rPr kumimoji="0" lang="zh-CN" altLang="en-US" sz="2800" b="1"/>
              <a:t>．模糊关系</a:t>
            </a:r>
          </a:p>
        </p:txBody>
      </p:sp>
      <p:grpSp>
        <p:nvGrpSpPr>
          <p:cNvPr id="431113" name="Group 9"/>
          <p:cNvGrpSpPr>
            <a:grpSpLocks/>
          </p:cNvGrpSpPr>
          <p:nvPr/>
        </p:nvGrpSpPr>
        <p:grpSpPr bwMode="auto">
          <a:xfrm>
            <a:off x="266700" y="1639888"/>
            <a:ext cx="8697913" cy="4410075"/>
            <a:chOff x="168" y="1033"/>
            <a:chExt cx="5400" cy="2778"/>
          </a:xfrm>
        </p:grpSpPr>
        <p:sp>
          <p:nvSpPr>
            <p:cNvPr id="33797" name="Text Box 10"/>
            <p:cNvSpPr txBox="1">
              <a:spLocks noChangeArrowheads="1"/>
            </p:cNvSpPr>
            <p:nvPr/>
          </p:nvSpPr>
          <p:spPr bwMode="auto">
            <a:xfrm>
              <a:off x="168" y="1033"/>
              <a:ext cx="5400" cy="277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20000"/>
                </a:spcBef>
                <a:buClr>
                  <a:schemeClr val="accent2"/>
                </a:buClr>
                <a:buFont typeface="Wingdings" panose="05000000000000000000" pitchFamily="2" charset="2"/>
                <a:buChar char="§"/>
              </a:pPr>
              <a:r>
                <a:rPr kumimoji="0" lang="en-US" altLang="zh-CN" b="1"/>
                <a:t> </a:t>
              </a:r>
              <a:r>
                <a:rPr kumimoji="0" lang="zh-CN" altLang="en-US" b="1"/>
                <a:t>模糊关系的定义</a:t>
              </a:r>
              <a:r>
                <a:rPr kumimoji="0" lang="zh-CN" altLang="en-US"/>
                <a:t> ：</a:t>
              </a:r>
              <a:endParaRPr kumimoji="0" lang="zh-CN" altLang="en-US" b="1"/>
            </a:p>
            <a:p>
              <a:pPr algn="just" eaLnBrk="1" hangingPunct="1">
                <a:lnSpc>
                  <a:spcPct val="130000"/>
                </a:lnSpc>
                <a:spcBef>
                  <a:spcPct val="20000"/>
                </a:spcBef>
                <a:buClr>
                  <a:srgbClr val="0000FF"/>
                </a:buClr>
                <a:buFont typeface="Wingdings" panose="05000000000000000000" pitchFamily="2" charset="2"/>
                <a:buChar char="§"/>
              </a:pPr>
              <a:r>
                <a:rPr kumimoji="0" lang="zh-CN" altLang="en-US" b="1" i="1"/>
                <a:t> </a:t>
              </a:r>
              <a:r>
                <a:rPr kumimoji="0" lang="en-US" altLang="zh-CN" b="1" i="1"/>
                <a:t>A</a:t>
              </a:r>
              <a:r>
                <a:rPr kumimoji="0" lang="zh-CN" altLang="en-US" b="1"/>
                <a:t>、</a:t>
              </a:r>
              <a:r>
                <a:rPr kumimoji="0" lang="en-US" altLang="zh-CN" b="1" i="1"/>
                <a:t>B</a:t>
              </a:r>
              <a:r>
                <a:rPr kumimoji="0" lang="zh-CN" altLang="en-US" b="1"/>
                <a:t>：模糊集合，模糊关系用叉积</a:t>
              </a:r>
              <a:r>
                <a:rPr kumimoji="0" lang="en-US" altLang="zh-CN" b="1"/>
                <a:t>(cartesian product)</a:t>
              </a:r>
              <a:r>
                <a:rPr kumimoji="0" lang="zh-CN" altLang="en-US" b="1"/>
                <a:t>表示：</a:t>
              </a:r>
            </a:p>
            <a:p>
              <a:pPr algn="just" eaLnBrk="1" hangingPunct="1">
                <a:lnSpc>
                  <a:spcPct val="130000"/>
                </a:lnSpc>
                <a:spcBef>
                  <a:spcPct val="20000"/>
                </a:spcBef>
                <a:buClr>
                  <a:srgbClr val="0000FF"/>
                </a:buClr>
                <a:buFont typeface="Wingdings" panose="05000000000000000000" pitchFamily="2" charset="2"/>
                <a:buNone/>
              </a:pPr>
              <a:endParaRPr kumimoji="0" lang="zh-CN" altLang="en-US" b="1"/>
            </a:p>
            <a:p>
              <a:pPr algn="just" eaLnBrk="1" hangingPunct="1">
                <a:lnSpc>
                  <a:spcPct val="130000"/>
                </a:lnSpc>
                <a:spcBef>
                  <a:spcPct val="20000"/>
                </a:spcBef>
                <a:buClr>
                  <a:srgbClr val="0000FF"/>
                </a:buClr>
                <a:buFont typeface="Wingdings" panose="05000000000000000000" pitchFamily="2" charset="2"/>
                <a:buChar char="§"/>
              </a:pPr>
              <a:r>
                <a:rPr kumimoji="0" lang="zh-CN" altLang="en-US" b="1"/>
                <a:t> 叉积常用最小算子运算： </a:t>
              </a:r>
            </a:p>
            <a:p>
              <a:pPr algn="just" eaLnBrk="1" hangingPunct="1">
                <a:lnSpc>
                  <a:spcPct val="130000"/>
                </a:lnSpc>
                <a:spcBef>
                  <a:spcPct val="20000"/>
                </a:spcBef>
                <a:buClr>
                  <a:srgbClr val="0000FF"/>
                </a:buClr>
                <a:buFont typeface="Wingdings" panose="05000000000000000000" pitchFamily="2" charset="2"/>
                <a:buChar char="§"/>
              </a:pPr>
              <a:endParaRPr kumimoji="0" lang="zh-CN" altLang="en-US" b="1"/>
            </a:p>
            <a:p>
              <a:pPr algn="just" eaLnBrk="1" hangingPunct="1">
                <a:lnSpc>
                  <a:spcPct val="130000"/>
                </a:lnSpc>
                <a:spcBef>
                  <a:spcPct val="20000"/>
                </a:spcBef>
                <a:buClr>
                  <a:srgbClr val="0000FF"/>
                </a:buClr>
                <a:buFont typeface="Wingdings" panose="05000000000000000000" pitchFamily="2" charset="2"/>
                <a:buChar char="§"/>
              </a:pPr>
              <a:r>
                <a:rPr kumimoji="0" lang="zh-CN" altLang="en-US" b="1" i="1"/>
                <a:t> </a:t>
              </a:r>
              <a:r>
                <a:rPr kumimoji="0" lang="en-US" altLang="zh-CN" b="1" i="1"/>
                <a:t>A</a:t>
              </a:r>
              <a:r>
                <a:rPr kumimoji="0" lang="zh-CN" altLang="en-US" b="1"/>
                <a:t>、</a:t>
              </a:r>
              <a:r>
                <a:rPr kumimoji="0" lang="en-US" altLang="zh-CN" b="1" i="1"/>
                <a:t>B</a:t>
              </a:r>
              <a:r>
                <a:rPr kumimoji="0" lang="zh-CN" altLang="en-US" b="1"/>
                <a:t>：离散模糊集，其隶属函数分别为：</a:t>
              </a:r>
            </a:p>
            <a:p>
              <a:pPr algn="just" eaLnBrk="1" hangingPunct="1">
                <a:lnSpc>
                  <a:spcPct val="130000"/>
                </a:lnSpc>
                <a:spcBef>
                  <a:spcPct val="20000"/>
                </a:spcBef>
                <a:buClr>
                  <a:srgbClr val="0000FF"/>
                </a:buClr>
                <a:buFont typeface="Wingdings" panose="05000000000000000000" pitchFamily="2" charset="2"/>
                <a:buChar char="§"/>
              </a:pPr>
              <a:endParaRPr kumimoji="0" lang="zh-CN" altLang="en-US" b="1"/>
            </a:p>
            <a:p>
              <a:pPr algn="just" eaLnBrk="1" hangingPunct="1">
                <a:lnSpc>
                  <a:spcPct val="130000"/>
                </a:lnSpc>
                <a:spcBef>
                  <a:spcPct val="20000"/>
                </a:spcBef>
                <a:spcAft>
                  <a:spcPct val="40000"/>
                </a:spcAft>
                <a:buClr>
                  <a:srgbClr val="0000FF"/>
                </a:buClr>
                <a:buFont typeface="Wingdings" panose="05000000000000000000" pitchFamily="2" charset="2"/>
                <a:buNone/>
              </a:pPr>
              <a:r>
                <a:rPr kumimoji="0" lang="zh-CN" altLang="en-US" b="1"/>
                <a:t>则其叉积运算：   </a:t>
              </a:r>
            </a:p>
          </p:txBody>
        </p:sp>
        <p:graphicFrame>
          <p:nvGraphicFramePr>
            <p:cNvPr id="33798" name="Object 11"/>
            <p:cNvGraphicFramePr>
              <a:graphicFrameLocks noChangeAspect="1"/>
            </p:cNvGraphicFramePr>
            <p:nvPr/>
          </p:nvGraphicFramePr>
          <p:xfrm>
            <a:off x="1732" y="1776"/>
            <a:ext cx="1772" cy="288"/>
          </p:xfrm>
          <a:graphic>
            <a:graphicData uri="http://schemas.openxmlformats.org/presentationml/2006/ole">
              <mc:AlternateContent xmlns:mc="http://schemas.openxmlformats.org/markup-compatibility/2006">
                <mc:Choice xmlns:v="urn:schemas-microsoft-com:vml" Requires="v">
                  <p:oleObj spid="_x0000_s33808" name="Equation" r:id="rId3" imgW="1205977" imgH="266584" progId="Equation.DSMT4">
                    <p:embed/>
                  </p:oleObj>
                </mc:Choice>
                <mc:Fallback>
                  <p:oleObj name="Equation" r:id="rId3" imgW="1205977" imgH="266584"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 y="1776"/>
                          <a:ext cx="17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12"/>
            <p:cNvGraphicFramePr>
              <a:graphicFrameLocks noChangeAspect="1"/>
            </p:cNvGraphicFramePr>
            <p:nvPr/>
          </p:nvGraphicFramePr>
          <p:xfrm>
            <a:off x="1248" y="2445"/>
            <a:ext cx="3264" cy="291"/>
          </p:xfrm>
          <a:graphic>
            <a:graphicData uri="http://schemas.openxmlformats.org/presentationml/2006/ole">
              <mc:AlternateContent xmlns:mc="http://schemas.openxmlformats.org/markup-compatibility/2006">
                <mc:Choice xmlns:v="urn:schemas-microsoft-com:vml" Requires="v">
                  <p:oleObj spid="_x0000_s33809" r:id="rId5" imgW="1739900" imgH="190500" progId="Equation.DSMT4">
                    <p:embed/>
                  </p:oleObj>
                </mc:Choice>
                <mc:Fallback>
                  <p:oleObj r:id="rId5" imgW="1739900" imgH="1905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445"/>
                          <a:ext cx="3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13"/>
            <p:cNvGraphicFramePr>
              <a:graphicFrameLocks noChangeAspect="1"/>
            </p:cNvGraphicFramePr>
            <p:nvPr/>
          </p:nvGraphicFramePr>
          <p:xfrm>
            <a:off x="290" y="3168"/>
            <a:ext cx="2734" cy="249"/>
          </p:xfrm>
          <a:graphic>
            <a:graphicData uri="http://schemas.openxmlformats.org/presentationml/2006/ole">
              <mc:AlternateContent xmlns:mc="http://schemas.openxmlformats.org/markup-compatibility/2006">
                <mc:Choice xmlns:v="urn:schemas-microsoft-com:vml" Requires="v">
                  <p:oleObj spid="_x0000_s33810" name="Equation" r:id="rId7" imgW="2349500" imgH="266700" progId="Equation.DSMT4">
                    <p:embed/>
                  </p:oleObj>
                </mc:Choice>
                <mc:Fallback>
                  <p:oleObj name="Equation" r:id="rId7" imgW="2349500" imgH="2667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 y="3168"/>
                          <a:ext cx="27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14"/>
            <p:cNvGraphicFramePr>
              <a:graphicFrameLocks noChangeAspect="1"/>
            </p:cNvGraphicFramePr>
            <p:nvPr/>
          </p:nvGraphicFramePr>
          <p:xfrm>
            <a:off x="3120" y="3168"/>
            <a:ext cx="2352" cy="255"/>
          </p:xfrm>
          <a:graphic>
            <a:graphicData uri="http://schemas.openxmlformats.org/presentationml/2006/ole">
              <mc:AlternateContent xmlns:mc="http://schemas.openxmlformats.org/markup-compatibility/2006">
                <mc:Choice xmlns:v="urn:schemas-microsoft-com:vml" Requires="v">
                  <p:oleObj spid="_x0000_s33811" r:id="rId9" imgW="1866900" imgH="190500" progId="Equation.3">
                    <p:embed/>
                  </p:oleObj>
                </mc:Choice>
                <mc:Fallback>
                  <p:oleObj r:id="rId9" imgW="1866900" imgH="1905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0" y="3168"/>
                          <a:ext cx="23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15"/>
            <p:cNvGraphicFramePr>
              <a:graphicFrameLocks noChangeAspect="1"/>
            </p:cNvGraphicFramePr>
            <p:nvPr/>
          </p:nvGraphicFramePr>
          <p:xfrm>
            <a:off x="1680" y="3456"/>
            <a:ext cx="1632" cy="314"/>
          </p:xfrm>
          <a:graphic>
            <a:graphicData uri="http://schemas.openxmlformats.org/presentationml/2006/ole">
              <mc:AlternateContent xmlns:mc="http://schemas.openxmlformats.org/markup-compatibility/2006">
                <mc:Choice xmlns:v="urn:schemas-microsoft-com:vml" Requires="v">
                  <p:oleObj spid="_x0000_s33812" r:id="rId11" imgW="1181100" imgH="228600" progId="Equation.DSMT4">
                    <p:embed/>
                  </p:oleObj>
                </mc:Choice>
                <mc:Fallback>
                  <p:oleObj r:id="rId11" imgW="118110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3456"/>
                          <a:ext cx="163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31113"/>
                                        </p:tgtEl>
                                        <p:attrNameLst>
                                          <p:attrName>style.visibility</p:attrName>
                                        </p:attrNameLst>
                                      </p:cBhvr>
                                      <p:to>
                                        <p:strVal val="visible"/>
                                      </p:to>
                                    </p:set>
                                    <p:animEffect transition="in" filter="slide(fromTop)">
                                      <p:cBhvr>
                                        <p:cTn id="7" dur="500"/>
                                        <p:tgtEl>
                                          <p:spTgt spid="43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42900" y="1676400"/>
            <a:ext cx="8621713" cy="4546600"/>
          </a:xfrm>
          <a:prstGeom prst="rect">
            <a:avLst/>
          </a:prstGeom>
          <a:gradFill rotWithShape="0">
            <a:gsLst>
              <a:gs pos="0">
                <a:srgbClr val="FFFFFF"/>
              </a:gs>
              <a:gs pos="100000">
                <a:srgbClr val="FFFF99"/>
              </a:gs>
            </a:gsLst>
            <a:lin ang="540000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r>
              <a:rPr kumimoji="0" lang="en-US" altLang="zh-CN" sz="2600" b="1"/>
              <a:t> </a:t>
            </a:r>
            <a:r>
              <a:rPr kumimoji="0" lang="zh-CN" altLang="en-US" sz="2600" b="1"/>
              <a:t>例</a:t>
            </a:r>
            <a:r>
              <a:rPr kumimoji="0" lang="en-US" altLang="zh-CN" sz="2600" b="1">
                <a:latin typeface="宋体" panose="02010600030101010101" pitchFamily="2" charset="-122"/>
              </a:rPr>
              <a:t> </a:t>
            </a:r>
            <a:r>
              <a:rPr kumimoji="0" lang="zh-CN" altLang="en-US" sz="2600" b="1">
                <a:latin typeface="宋体" panose="02010600030101010101" pitchFamily="2" charset="-122"/>
              </a:rPr>
              <a:t>已知输入的模糊集合</a:t>
            </a:r>
            <a:r>
              <a:rPr kumimoji="0" lang="en-US" altLang="zh-CN" sz="2600" b="1" i="1"/>
              <a:t>A</a:t>
            </a:r>
            <a:r>
              <a:rPr kumimoji="0" lang="zh-CN" altLang="en-US" sz="2600" b="1">
                <a:latin typeface="宋体" panose="02010600030101010101" pitchFamily="2" charset="-122"/>
              </a:rPr>
              <a:t>和输出的模糊集合</a:t>
            </a:r>
            <a:r>
              <a:rPr kumimoji="0" lang="en-US" altLang="zh-CN" sz="2600" b="1" i="1"/>
              <a:t>B</a:t>
            </a:r>
            <a:r>
              <a:rPr kumimoji="0" lang="zh-CN" altLang="en-US" sz="2600" b="1"/>
              <a:t>：</a:t>
            </a:r>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en-US" altLang="zh-CN" sz="2600" b="1"/>
          </a:p>
        </p:txBody>
      </p:sp>
      <p:graphicFrame>
        <p:nvGraphicFramePr>
          <p:cNvPr id="34819" name="Object 3"/>
          <p:cNvGraphicFramePr>
            <a:graphicFrameLocks noChangeAspect="1"/>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spid="_x0000_s34875" name="Equation" r:id="rId3" imgW="2984500" imgH="203200" progId="Equation.DSMT4">
                  <p:embed/>
                </p:oleObj>
              </mc:Choice>
              <mc:Fallback>
                <p:oleObj name="Equation" r:id="rId3" imgW="2984500" imgH="20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38400"/>
                        <a:ext cx="661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Object 4"/>
          <p:cNvGraphicFramePr>
            <a:graphicFrameLocks noChangeAspect="1"/>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spid="_x0000_s34876" name="Equation" r:id="rId5" imgW="2362200" imgH="203200" progId="Equation.DSMT4">
                  <p:embed/>
                </p:oleObj>
              </mc:Choice>
              <mc:Fallback>
                <p:oleObj name="Equation" r:id="rId5" imgW="23622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5" y="2971800"/>
                        <a:ext cx="523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5"/>
          <p:cNvSpPr>
            <a:spLocks noChangeArrowheads="1"/>
          </p:cNvSpPr>
          <p:nvPr/>
        </p:nvSpPr>
        <p:spPr bwMode="auto">
          <a:xfrm>
            <a:off x="381000" y="3429000"/>
            <a:ext cx="37338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Aft>
                <a:spcPct val="50000"/>
              </a:spcAft>
              <a:buClr>
                <a:srgbClr val="0000FF"/>
              </a:buClr>
              <a:buFont typeface="Wingdings" panose="05000000000000000000" pitchFamily="2" charset="2"/>
              <a:buChar char="§"/>
            </a:pPr>
            <a:r>
              <a:rPr kumimoji="0" lang="en-US" altLang="zh-CN" sz="2600" b="1"/>
              <a:t> </a:t>
            </a:r>
            <a:r>
              <a:rPr kumimoji="0" lang="zh-CN" altLang="en-US" sz="2600" b="1"/>
              <a:t>求</a:t>
            </a:r>
            <a:r>
              <a:rPr kumimoji="0" lang="en-US" altLang="zh-CN" sz="2600" b="1" i="1"/>
              <a:t>A</a:t>
            </a:r>
            <a:r>
              <a:rPr kumimoji="0" lang="zh-CN" altLang="en-US" sz="2600" b="1"/>
              <a:t>到</a:t>
            </a:r>
            <a:r>
              <a:rPr kumimoji="0" lang="en-US" altLang="zh-CN" sz="2600" b="1" i="1"/>
              <a:t>B</a:t>
            </a:r>
            <a:r>
              <a:rPr kumimoji="0" lang="zh-CN" altLang="en-US" sz="2600" b="1"/>
              <a:t>的模糊关系</a:t>
            </a:r>
            <a:r>
              <a:rPr kumimoji="0" lang="en-US" altLang="zh-CN" sz="2600" b="1" i="1"/>
              <a:t>R</a:t>
            </a:r>
            <a:r>
              <a:rPr kumimoji="0" lang="zh-CN" altLang="en-US" sz="2600" b="1"/>
              <a:t>。</a:t>
            </a:r>
          </a:p>
          <a:p>
            <a:pPr eaLnBrk="1" hangingPunct="1">
              <a:buClr>
                <a:srgbClr val="0000FF"/>
              </a:buClr>
              <a:buFont typeface="Wingdings" panose="05000000000000000000" pitchFamily="2" charset="2"/>
              <a:buChar char="§"/>
            </a:pPr>
            <a:r>
              <a:rPr kumimoji="0" lang="zh-CN" altLang="en-US" sz="2600" b="1"/>
              <a:t> 解：</a:t>
            </a:r>
          </a:p>
        </p:txBody>
      </p:sp>
      <p:sp>
        <p:nvSpPr>
          <p:cNvPr id="34822" name="Rectangle 7"/>
          <p:cNvSpPr>
            <a:spLocks noChangeArrowheads="1"/>
          </p:cNvSpPr>
          <p:nvPr/>
        </p:nvSpPr>
        <p:spPr bwMode="auto">
          <a:xfrm>
            <a:off x="381000" y="990600"/>
            <a:ext cx="196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1. </a:t>
            </a:r>
            <a:r>
              <a:rPr kumimoji="0" lang="zh-CN" altLang="en-US" sz="2800" b="1"/>
              <a:t>模糊关系</a:t>
            </a:r>
          </a:p>
        </p:txBody>
      </p:sp>
      <p:grpSp>
        <p:nvGrpSpPr>
          <p:cNvPr id="432136" name="Group 8"/>
          <p:cNvGrpSpPr>
            <a:grpSpLocks/>
          </p:cNvGrpSpPr>
          <p:nvPr/>
        </p:nvGrpSpPr>
        <p:grpSpPr bwMode="auto">
          <a:xfrm>
            <a:off x="1547813" y="3860800"/>
            <a:ext cx="6192837" cy="2286000"/>
            <a:chOff x="975" y="2432"/>
            <a:chExt cx="3901" cy="1440"/>
          </a:xfrm>
        </p:grpSpPr>
        <p:sp>
          <p:nvSpPr>
            <p:cNvPr id="34825" name="AutoShape 9"/>
            <p:cNvSpPr>
              <a:spLocks noChangeAspect="1" noChangeArrowheads="1" noTextEdit="1"/>
            </p:cNvSpPr>
            <p:nvPr/>
          </p:nvSpPr>
          <p:spPr bwMode="auto">
            <a:xfrm>
              <a:off x="975" y="2432"/>
              <a:ext cx="367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6" name="Rectangle 10"/>
            <p:cNvSpPr>
              <a:spLocks noChangeArrowheads="1"/>
            </p:cNvSpPr>
            <p:nvPr/>
          </p:nvSpPr>
          <p:spPr bwMode="auto">
            <a:xfrm>
              <a:off x="2858" y="360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27" name="Rectangle 11"/>
            <p:cNvSpPr>
              <a:spLocks noChangeArrowheads="1"/>
            </p:cNvSpPr>
            <p:nvPr/>
          </p:nvSpPr>
          <p:spPr bwMode="auto">
            <a:xfrm>
              <a:off x="2813" y="360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a:t>
              </a:r>
              <a:endParaRPr kumimoji="0" lang="en-US" altLang="zh-CN" sz="1800">
                <a:latin typeface="Arial" panose="020B0604020202020204" pitchFamily="34" charset="0"/>
              </a:endParaRPr>
            </a:p>
          </p:txBody>
        </p:sp>
        <p:sp>
          <p:nvSpPr>
            <p:cNvPr id="34828" name="Rectangle 12"/>
            <p:cNvSpPr>
              <a:spLocks noChangeArrowheads="1"/>
            </p:cNvSpPr>
            <p:nvPr/>
          </p:nvSpPr>
          <p:spPr bwMode="auto">
            <a:xfrm>
              <a:off x="2724" y="360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29" name="Rectangle 13"/>
            <p:cNvSpPr>
              <a:spLocks noChangeArrowheads="1"/>
            </p:cNvSpPr>
            <p:nvPr/>
          </p:nvSpPr>
          <p:spPr bwMode="auto">
            <a:xfrm>
              <a:off x="2858" y="332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2</a:t>
              </a:r>
              <a:endParaRPr kumimoji="0" lang="en-US" altLang="zh-CN" sz="1800">
                <a:latin typeface="Arial" panose="020B0604020202020204" pitchFamily="34" charset="0"/>
              </a:endParaRPr>
            </a:p>
          </p:txBody>
        </p:sp>
        <p:sp>
          <p:nvSpPr>
            <p:cNvPr id="34830" name="Rectangle 14"/>
            <p:cNvSpPr>
              <a:spLocks noChangeArrowheads="1"/>
            </p:cNvSpPr>
            <p:nvPr/>
          </p:nvSpPr>
          <p:spPr bwMode="auto">
            <a:xfrm>
              <a:off x="2813" y="332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a:t>
              </a:r>
              <a:endParaRPr kumimoji="0" lang="en-US" altLang="zh-CN" sz="1800">
                <a:latin typeface="Arial" panose="020B0604020202020204" pitchFamily="34" charset="0"/>
              </a:endParaRPr>
            </a:p>
          </p:txBody>
        </p:sp>
        <p:sp>
          <p:nvSpPr>
            <p:cNvPr id="34831" name="Rectangle 15"/>
            <p:cNvSpPr>
              <a:spLocks noChangeArrowheads="1"/>
            </p:cNvSpPr>
            <p:nvPr/>
          </p:nvSpPr>
          <p:spPr bwMode="auto">
            <a:xfrm>
              <a:off x="2724" y="332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32" name="Rectangle 16"/>
            <p:cNvSpPr>
              <a:spLocks noChangeArrowheads="1"/>
            </p:cNvSpPr>
            <p:nvPr/>
          </p:nvSpPr>
          <p:spPr bwMode="auto">
            <a:xfrm>
              <a:off x="2859" y="30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5</a:t>
              </a:r>
              <a:endParaRPr kumimoji="0" lang="en-US" altLang="zh-CN" sz="1800">
                <a:latin typeface="Arial" panose="020B0604020202020204" pitchFamily="34" charset="0"/>
              </a:endParaRPr>
            </a:p>
          </p:txBody>
        </p:sp>
        <p:sp>
          <p:nvSpPr>
            <p:cNvPr id="34833" name="Rectangle 17"/>
            <p:cNvSpPr>
              <a:spLocks noChangeArrowheads="1"/>
            </p:cNvSpPr>
            <p:nvPr/>
          </p:nvSpPr>
          <p:spPr bwMode="auto">
            <a:xfrm>
              <a:off x="2815" y="303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a:t>
              </a:r>
              <a:endParaRPr kumimoji="0" lang="en-US" altLang="zh-CN" sz="1800">
                <a:latin typeface="Arial" panose="020B0604020202020204" pitchFamily="34" charset="0"/>
              </a:endParaRPr>
            </a:p>
          </p:txBody>
        </p:sp>
        <p:sp>
          <p:nvSpPr>
            <p:cNvPr id="34834" name="Rectangle 18"/>
            <p:cNvSpPr>
              <a:spLocks noChangeArrowheads="1"/>
            </p:cNvSpPr>
            <p:nvPr/>
          </p:nvSpPr>
          <p:spPr bwMode="auto">
            <a:xfrm>
              <a:off x="2726" y="30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35" name="Rectangle 19"/>
            <p:cNvSpPr>
              <a:spLocks noChangeArrowheads="1"/>
            </p:cNvSpPr>
            <p:nvPr/>
          </p:nvSpPr>
          <p:spPr bwMode="auto">
            <a:xfrm>
              <a:off x="2859" y="27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8</a:t>
              </a:r>
              <a:endParaRPr kumimoji="0" lang="en-US" altLang="zh-CN" sz="1800">
                <a:latin typeface="Arial" panose="020B0604020202020204" pitchFamily="34" charset="0"/>
              </a:endParaRPr>
            </a:p>
          </p:txBody>
        </p:sp>
        <p:sp>
          <p:nvSpPr>
            <p:cNvPr id="34836" name="Rectangle 20"/>
            <p:cNvSpPr>
              <a:spLocks noChangeArrowheads="1"/>
            </p:cNvSpPr>
            <p:nvPr/>
          </p:nvSpPr>
          <p:spPr bwMode="auto">
            <a:xfrm>
              <a:off x="2815" y="274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a:t>
              </a:r>
              <a:endParaRPr kumimoji="0" lang="en-US" altLang="zh-CN" sz="1800">
                <a:latin typeface="Arial" panose="020B0604020202020204" pitchFamily="34" charset="0"/>
              </a:endParaRPr>
            </a:p>
          </p:txBody>
        </p:sp>
        <p:sp>
          <p:nvSpPr>
            <p:cNvPr id="34837" name="Rectangle 21"/>
            <p:cNvSpPr>
              <a:spLocks noChangeArrowheads="1"/>
            </p:cNvSpPr>
            <p:nvPr/>
          </p:nvSpPr>
          <p:spPr bwMode="auto">
            <a:xfrm>
              <a:off x="2726" y="27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38" name="Rectangle 22"/>
            <p:cNvSpPr>
              <a:spLocks noChangeArrowheads="1"/>
            </p:cNvSpPr>
            <p:nvPr/>
          </p:nvSpPr>
          <p:spPr bwMode="auto">
            <a:xfrm>
              <a:off x="2850" y="24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0</a:t>
              </a:r>
              <a:endParaRPr kumimoji="0" lang="en-US" altLang="zh-CN" sz="1800">
                <a:latin typeface="Arial" panose="020B0604020202020204" pitchFamily="34" charset="0"/>
              </a:endParaRPr>
            </a:p>
          </p:txBody>
        </p:sp>
        <p:sp>
          <p:nvSpPr>
            <p:cNvPr id="34839" name="Rectangle 23"/>
            <p:cNvSpPr>
              <a:spLocks noChangeArrowheads="1"/>
            </p:cNvSpPr>
            <p:nvPr/>
          </p:nvSpPr>
          <p:spPr bwMode="auto">
            <a:xfrm>
              <a:off x="2805" y="24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a:t>
              </a:r>
              <a:endParaRPr kumimoji="0" lang="en-US" altLang="zh-CN" sz="1800">
                <a:latin typeface="Arial" panose="020B0604020202020204" pitchFamily="34" charset="0"/>
              </a:endParaRPr>
            </a:p>
          </p:txBody>
        </p:sp>
        <p:sp>
          <p:nvSpPr>
            <p:cNvPr id="34840" name="Rectangle 24"/>
            <p:cNvSpPr>
              <a:spLocks noChangeArrowheads="1"/>
            </p:cNvSpPr>
            <p:nvPr/>
          </p:nvSpPr>
          <p:spPr bwMode="auto">
            <a:xfrm>
              <a:off x="2716" y="24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rPr>
                <a:t>1</a:t>
              </a:r>
              <a:endParaRPr kumimoji="0" lang="en-US" altLang="zh-CN" sz="1800">
                <a:latin typeface="Arial" panose="020B0604020202020204" pitchFamily="34" charset="0"/>
              </a:endParaRPr>
            </a:p>
          </p:txBody>
        </p:sp>
        <p:sp>
          <p:nvSpPr>
            <p:cNvPr id="34841" name="Rectangle 25"/>
            <p:cNvSpPr>
              <a:spLocks noChangeArrowheads="1"/>
            </p:cNvSpPr>
            <p:nvPr/>
          </p:nvSpPr>
          <p:spPr bwMode="auto">
            <a:xfrm>
              <a:off x="3053" y="3047"/>
              <a:ext cx="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MT Extra" panose="05050102010205020202" pitchFamily="18" charset="2"/>
                </a:rPr>
                <a:t>o</a:t>
              </a:r>
              <a:endParaRPr kumimoji="0" lang="en-US" altLang="zh-CN" sz="1800">
                <a:latin typeface="Arial" panose="020B0604020202020204" pitchFamily="34" charset="0"/>
              </a:endParaRPr>
            </a:p>
          </p:txBody>
        </p:sp>
        <p:sp>
          <p:nvSpPr>
            <p:cNvPr id="34842" name="Rectangle 26"/>
            <p:cNvSpPr>
              <a:spLocks noChangeArrowheads="1"/>
            </p:cNvSpPr>
            <p:nvPr/>
          </p:nvSpPr>
          <p:spPr bwMode="auto">
            <a:xfrm>
              <a:off x="2142" y="3047"/>
              <a:ext cx="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MT Extra" panose="05050102010205020202" pitchFamily="18" charset="2"/>
                </a:rPr>
                <a:t>o</a:t>
              </a:r>
              <a:endParaRPr kumimoji="0" lang="en-US" altLang="zh-CN" sz="1800">
                <a:latin typeface="Arial" panose="020B0604020202020204" pitchFamily="34" charset="0"/>
              </a:endParaRPr>
            </a:p>
          </p:txBody>
        </p:sp>
        <p:sp>
          <p:nvSpPr>
            <p:cNvPr id="34843" name="Rectangle 27"/>
            <p:cNvSpPr>
              <a:spLocks noChangeArrowheads="1"/>
            </p:cNvSpPr>
            <p:nvPr/>
          </p:nvSpPr>
          <p:spPr bwMode="auto">
            <a:xfrm>
              <a:off x="2950" y="355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4" name="Rectangle 28"/>
            <p:cNvSpPr>
              <a:spLocks noChangeArrowheads="1"/>
            </p:cNvSpPr>
            <p:nvPr/>
          </p:nvSpPr>
          <p:spPr bwMode="auto">
            <a:xfrm>
              <a:off x="2950" y="336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5" name="Rectangle 29"/>
            <p:cNvSpPr>
              <a:spLocks noChangeArrowheads="1"/>
            </p:cNvSpPr>
            <p:nvPr/>
          </p:nvSpPr>
          <p:spPr bwMode="auto">
            <a:xfrm>
              <a:off x="2950" y="318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6" name="Rectangle 30"/>
            <p:cNvSpPr>
              <a:spLocks noChangeArrowheads="1"/>
            </p:cNvSpPr>
            <p:nvPr/>
          </p:nvSpPr>
          <p:spPr bwMode="auto">
            <a:xfrm>
              <a:off x="2950" y="30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7" name="Rectangle 31"/>
            <p:cNvSpPr>
              <a:spLocks noChangeArrowheads="1"/>
            </p:cNvSpPr>
            <p:nvPr/>
          </p:nvSpPr>
          <p:spPr bwMode="auto">
            <a:xfrm>
              <a:off x="2950" y="2816"/>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8" name="Rectangle 32"/>
            <p:cNvSpPr>
              <a:spLocks noChangeArrowheads="1"/>
            </p:cNvSpPr>
            <p:nvPr/>
          </p:nvSpPr>
          <p:spPr bwMode="auto">
            <a:xfrm>
              <a:off x="2950" y="263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34849" name="Rectangle 33"/>
            <p:cNvSpPr>
              <a:spLocks noChangeArrowheads="1"/>
            </p:cNvSpPr>
            <p:nvPr/>
          </p:nvSpPr>
          <p:spPr bwMode="auto">
            <a:xfrm>
              <a:off x="2950" y="363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û</a:t>
              </a:r>
              <a:endParaRPr kumimoji="0" lang="en-US" altLang="zh-CN" sz="1800">
                <a:latin typeface="Arial" panose="020B0604020202020204" pitchFamily="34" charset="0"/>
              </a:endParaRPr>
            </a:p>
          </p:txBody>
        </p:sp>
        <p:sp>
          <p:nvSpPr>
            <p:cNvPr id="34850" name="Rectangle 34"/>
            <p:cNvSpPr>
              <a:spLocks noChangeArrowheads="1"/>
            </p:cNvSpPr>
            <p:nvPr/>
          </p:nvSpPr>
          <p:spPr bwMode="auto">
            <a:xfrm>
              <a:off x="2950" y="244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ù</a:t>
              </a:r>
              <a:endParaRPr kumimoji="0" lang="en-US" altLang="zh-CN" sz="1800">
                <a:latin typeface="Arial" panose="020B0604020202020204" pitchFamily="34" charset="0"/>
              </a:endParaRPr>
            </a:p>
          </p:txBody>
        </p:sp>
        <p:sp>
          <p:nvSpPr>
            <p:cNvPr id="34851" name="Rectangle 35"/>
            <p:cNvSpPr>
              <a:spLocks noChangeArrowheads="1"/>
            </p:cNvSpPr>
            <p:nvPr/>
          </p:nvSpPr>
          <p:spPr bwMode="auto">
            <a:xfrm>
              <a:off x="2654" y="355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2" name="Rectangle 36"/>
            <p:cNvSpPr>
              <a:spLocks noChangeArrowheads="1"/>
            </p:cNvSpPr>
            <p:nvPr/>
          </p:nvSpPr>
          <p:spPr bwMode="auto">
            <a:xfrm>
              <a:off x="2654" y="336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3" name="Rectangle 37"/>
            <p:cNvSpPr>
              <a:spLocks noChangeArrowheads="1"/>
            </p:cNvSpPr>
            <p:nvPr/>
          </p:nvSpPr>
          <p:spPr bwMode="auto">
            <a:xfrm>
              <a:off x="2654" y="318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4" name="Rectangle 38"/>
            <p:cNvSpPr>
              <a:spLocks noChangeArrowheads="1"/>
            </p:cNvSpPr>
            <p:nvPr/>
          </p:nvSpPr>
          <p:spPr bwMode="auto">
            <a:xfrm>
              <a:off x="2654" y="30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5" name="Rectangle 39"/>
            <p:cNvSpPr>
              <a:spLocks noChangeArrowheads="1"/>
            </p:cNvSpPr>
            <p:nvPr/>
          </p:nvSpPr>
          <p:spPr bwMode="auto">
            <a:xfrm>
              <a:off x="2654" y="2816"/>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6" name="Rectangle 40"/>
            <p:cNvSpPr>
              <a:spLocks noChangeArrowheads="1"/>
            </p:cNvSpPr>
            <p:nvPr/>
          </p:nvSpPr>
          <p:spPr bwMode="auto">
            <a:xfrm>
              <a:off x="2654" y="263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34857" name="Rectangle 41"/>
            <p:cNvSpPr>
              <a:spLocks noChangeArrowheads="1"/>
            </p:cNvSpPr>
            <p:nvPr/>
          </p:nvSpPr>
          <p:spPr bwMode="auto">
            <a:xfrm>
              <a:off x="2654" y="363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ë</a:t>
              </a:r>
              <a:endParaRPr kumimoji="0" lang="en-US" altLang="zh-CN" sz="1800">
                <a:latin typeface="Arial" panose="020B0604020202020204" pitchFamily="34" charset="0"/>
              </a:endParaRPr>
            </a:p>
          </p:txBody>
        </p:sp>
        <p:sp>
          <p:nvSpPr>
            <p:cNvPr id="34858" name="Rectangle 42"/>
            <p:cNvSpPr>
              <a:spLocks noChangeArrowheads="1"/>
            </p:cNvSpPr>
            <p:nvPr/>
          </p:nvSpPr>
          <p:spPr bwMode="auto">
            <a:xfrm>
              <a:off x="2654" y="244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é</a:t>
              </a:r>
              <a:endParaRPr kumimoji="0" lang="en-US" altLang="zh-CN" sz="1800">
                <a:latin typeface="Arial" panose="020B0604020202020204" pitchFamily="34" charset="0"/>
              </a:endParaRPr>
            </a:p>
          </p:txBody>
        </p:sp>
        <p:sp>
          <p:nvSpPr>
            <p:cNvPr id="34859" name="Rectangle 43"/>
            <p:cNvSpPr>
              <a:spLocks noChangeArrowheads="1"/>
            </p:cNvSpPr>
            <p:nvPr/>
          </p:nvSpPr>
          <p:spPr bwMode="auto">
            <a:xfrm>
              <a:off x="2507" y="3007"/>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34860" name="Rectangle 44"/>
            <p:cNvSpPr>
              <a:spLocks noChangeArrowheads="1"/>
            </p:cNvSpPr>
            <p:nvPr/>
          </p:nvSpPr>
          <p:spPr bwMode="auto">
            <a:xfrm>
              <a:off x="1746" y="3007"/>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34861" name="Rectangle 45"/>
            <p:cNvSpPr>
              <a:spLocks noChangeArrowheads="1"/>
            </p:cNvSpPr>
            <p:nvPr/>
          </p:nvSpPr>
          <p:spPr bwMode="auto">
            <a:xfrm>
              <a:off x="1454" y="300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34862" name="Rectangle 46"/>
            <p:cNvSpPr>
              <a:spLocks noChangeArrowheads="1"/>
            </p:cNvSpPr>
            <p:nvPr/>
          </p:nvSpPr>
          <p:spPr bwMode="auto">
            <a:xfrm>
              <a:off x="1166" y="3007"/>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34863" name="Rectangle 47"/>
            <p:cNvSpPr>
              <a:spLocks noChangeArrowheads="1"/>
            </p:cNvSpPr>
            <p:nvPr/>
          </p:nvSpPr>
          <p:spPr bwMode="auto">
            <a:xfrm>
              <a:off x="2370" y="3148"/>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B</a:t>
              </a:r>
              <a:endParaRPr kumimoji="0" lang="en-US" altLang="zh-CN" sz="1800">
                <a:latin typeface="Arial" panose="020B0604020202020204" pitchFamily="34" charset="0"/>
              </a:endParaRPr>
            </a:p>
          </p:txBody>
        </p:sp>
        <p:sp>
          <p:nvSpPr>
            <p:cNvPr id="34864" name="Rectangle 48"/>
            <p:cNvSpPr>
              <a:spLocks noChangeArrowheads="1"/>
            </p:cNvSpPr>
            <p:nvPr/>
          </p:nvSpPr>
          <p:spPr bwMode="auto">
            <a:xfrm>
              <a:off x="2017" y="301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a:solidFill>
                    <a:srgbClr val="000000"/>
                  </a:solidFill>
                </a:rPr>
                <a:t>T</a:t>
              </a:r>
              <a:endParaRPr kumimoji="0" lang="en-US" altLang="zh-CN" sz="1800">
                <a:latin typeface="Arial" panose="020B0604020202020204" pitchFamily="34" charset="0"/>
              </a:endParaRPr>
            </a:p>
          </p:txBody>
        </p:sp>
        <p:sp>
          <p:nvSpPr>
            <p:cNvPr id="34865" name="Rectangle 49"/>
            <p:cNvSpPr>
              <a:spLocks noChangeArrowheads="1"/>
            </p:cNvSpPr>
            <p:nvPr/>
          </p:nvSpPr>
          <p:spPr bwMode="auto">
            <a:xfrm>
              <a:off x="2018" y="3148"/>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400" i="1">
                  <a:solidFill>
                    <a:srgbClr val="000000"/>
                  </a:solidFill>
                </a:rPr>
                <a:t>A</a:t>
              </a:r>
              <a:endParaRPr kumimoji="0" lang="en-US" altLang="zh-CN" sz="1800">
                <a:latin typeface="Arial" panose="020B0604020202020204" pitchFamily="34" charset="0"/>
              </a:endParaRPr>
            </a:p>
          </p:txBody>
        </p:sp>
        <p:sp>
          <p:nvSpPr>
            <p:cNvPr id="34866" name="Rectangle 50"/>
            <p:cNvSpPr>
              <a:spLocks noChangeArrowheads="1"/>
            </p:cNvSpPr>
            <p:nvPr/>
          </p:nvSpPr>
          <p:spPr bwMode="auto">
            <a:xfrm>
              <a:off x="1587" y="3029"/>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B</a:t>
              </a:r>
              <a:endParaRPr kumimoji="0" lang="en-US" altLang="zh-CN" sz="1800">
                <a:latin typeface="Arial" panose="020B0604020202020204" pitchFamily="34" charset="0"/>
              </a:endParaRPr>
            </a:p>
          </p:txBody>
        </p:sp>
        <p:sp>
          <p:nvSpPr>
            <p:cNvPr id="34867" name="Rectangle 51"/>
            <p:cNvSpPr>
              <a:spLocks noChangeArrowheads="1"/>
            </p:cNvSpPr>
            <p:nvPr/>
          </p:nvSpPr>
          <p:spPr bwMode="auto">
            <a:xfrm>
              <a:off x="1325" y="3029"/>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A</a:t>
              </a:r>
              <a:endParaRPr kumimoji="0" lang="en-US" altLang="zh-CN" sz="1800">
                <a:latin typeface="Arial" panose="020B0604020202020204" pitchFamily="34" charset="0"/>
              </a:endParaRPr>
            </a:p>
          </p:txBody>
        </p:sp>
        <p:sp>
          <p:nvSpPr>
            <p:cNvPr id="34868" name="Rectangle 52"/>
            <p:cNvSpPr>
              <a:spLocks noChangeArrowheads="1"/>
            </p:cNvSpPr>
            <p:nvPr/>
          </p:nvSpPr>
          <p:spPr bwMode="auto">
            <a:xfrm>
              <a:off x="1008" y="3029"/>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rPr>
                <a:t>R</a:t>
              </a:r>
              <a:endParaRPr kumimoji="0" lang="en-US" altLang="zh-CN" sz="1800">
                <a:latin typeface="Arial" panose="020B0604020202020204" pitchFamily="34" charset="0"/>
              </a:endParaRPr>
            </a:p>
          </p:txBody>
        </p:sp>
        <p:sp>
          <p:nvSpPr>
            <p:cNvPr id="34869" name="Rectangle 53"/>
            <p:cNvSpPr>
              <a:spLocks noChangeArrowheads="1"/>
            </p:cNvSpPr>
            <p:nvPr/>
          </p:nvSpPr>
          <p:spPr bwMode="auto">
            <a:xfrm>
              <a:off x="2251" y="3007"/>
              <a:ext cx="1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latin typeface="Symbol" panose="05050102010706020507" pitchFamily="18" charset="2"/>
                </a:rPr>
                <a:t>m</a:t>
              </a:r>
              <a:endParaRPr kumimoji="0" lang="en-US" altLang="zh-CN" sz="1800">
                <a:latin typeface="Arial" panose="020B0604020202020204" pitchFamily="34" charset="0"/>
              </a:endParaRPr>
            </a:p>
          </p:txBody>
        </p:sp>
        <p:sp>
          <p:nvSpPr>
            <p:cNvPr id="34870" name="Rectangle 54"/>
            <p:cNvSpPr>
              <a:spLocks noChangeArrowheads="1"/>
            </p:cNvSpPr>
            <p:nvPr/>
          </p:nvSpPr>
          <p:spPr bwMode="auto">
            <a:xfrm>
              <a:off x="1894" y="3007"/>
              <a:ext cx="1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000000"/>
                  </a:solidFill>
                  <a:latin typeface="Symbol" panose="05050102010706020507" pitchFamily="18" charset="2"/>
                </a:rPr>
                <a:t>m</a:t>
              </a:r>
              <a:endParaRPr kumimoji="0" lang="en-US" altLang="zh-CN" sz="1800">
                <a:latin typeface="Arial" panose="020B0604020202020204" pitchFamily="34" charset="0"/>
              </a:endParaRPr>
            </a:p>
          </p:txBody>
        </p:sp>
        <p:graphicFrame>
          <p:nvGraphicFramePr>
            <p:cNvPr id="34871" name="Object 55"/>
            <p:cNvGraphicFramePr>
              <a:graphicFrameLocks noChangeAspect="1"/>
            </p:cNvGraphicFramePr>
            <p:nvPr/>
          </p:nvGraphicFramePr>
          <p:xfrm>
            <a:off x="3107" y="3041"/>
            <a:ext cx="1769" cy="253"/>
          </p:xfrm>
          <a:graphic>
            <a:graphicData uri="http://schemas.openxmlformats.org/presentationml/2006/ole">
              <mc:AlternateContent xmlns:mc="http://schemas.openxmlformats.org/markup-compatibility/2006">
                <mc:Choice xmlns:v="urn:schemas-microsoft-com:vml" Requires="v">
                  <p:oleObj spid="_x0000_s34877" name="公式" r:id="rId7" imgW="1422400" imgH="203200" progId="Equation.3">
                    <p:embed/>
                  </p:oleObj>
                </mc:Choice>
                <mc:Fallback>
                  <p:oleObj name="公式" r:id="rId7" imgW="1422400" imgH="20320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3041"/>
                          <a:ext cx="176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2184" name="Rectangle 56"/>
          <p:cNvSpPr>
            <a:spLocks noGrp="1" noChangeArrowheads="1"/>
          </p:cNvSpPr>
          <p:nvPr>
            <p:ph type="title"/>
          </p:nvPr>
        </p:nvSpPr>
        <p:spPr/>
        <p:txBody>
          <a:bodyPr/>
          <a:lstStyle/>
          <a:p>
            <a:pPr eaLnBrk="1" hangingPunct="1">
              <a:defRPr/>
            </a:pPr>
            <a:r>
              <a:rPr lang="zh-CN" altLang="en-US" sz="4400" smtClean="0"/>
              <a:t>模糊关系与模糊关系的合成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32136"/>
                                        </p:tgtEl>
                                        <p:attrNameLst>
                                          <p:attrName>style.visibility</p:attrName>
                                        </p:attrNameLst>
                                      </p:cBhvr>
                                      <p:to>
                                        <p:strVal val="visible"/>
                                      </p:to>
                                    </p:set>
                                    <p:animEffect transition="in" filter="checkerboard(across)">
                                      <p:cBhvr>
                                        <p:cTn id="7" dur="500"/>
                                        <p:tgtEl>
                                          <p:spTgt spid="432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266700" y="1676400"/>
            <a:ext cx="8458200" cy="343535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p:txBody>
      </p:sp>
      <p:graphicFrame>
        <p:nvGraphicFramePr>
          <p:cNvPr id="433155" name="Object 3"/>
          <p:cNvGraphicFramePr>
            <a:graphicFrameLocks noChangeAspect="1"/>
          </p:cNvGraphicFramePr>
          <p:nvPr/>
        </p:nvGraphicFramePr>
        <p:xfrm>
          <a:off x="609600" y="2438400"/>
          <a:ext cx="5029200" cy="2308225"/>
        </p:xfrm>
        <a:graphic>
          <a:graphicData uri="http://schemas.openxmlformats.org/presentationml/2006/ole">
            <mc:AlternateContent xmlns:mc="http://schemas.openxmlformats.org/markup-compatibility/2006">
              <mc:Choice xmlns:v="urn:schemas-microsoft-com:vml" Requires="v">
                <p:oleObj spid="_x0000_s35849" name="Equation" r:id="rId3" imgW="2247900" imgH="876300" progId="Equation.DSMT4">
                  <p:embed/>
                </p:oleObj>
              </mc:Choice>
              <mc:Fallback>
                <p:oleObj name="Equation" r:id="rId3" imgW="2247900" imgH="876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502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3156" name="Object 4"/>
          <p:cNvGraphicFramePr>
            <a:graphicFrameLocks noChangeAspect="1"/>
          </p:cNvGraphicFramePr>
          <p:nvPr/>
        </p:nvGraphicFramePr>
        <p:xfrm>
          <a:off x="5715000" y="2438400"/>
          <a:ext cx="2362200" cy="2362200"/>
        </p:xfrm>
        <a:graphic>
          <a:graphicData uri="http://schemas.openxmlformats.org/presentationml/2006/ole">
            <mc:AlternateContent xmlns:mc="http://schemas.openxmlformats.org/markup-compatibility/2006">
              <mc:Choice xmlns:v="urn:schemas-microsoft-com:vml" Requires="v">
                <p:oleObj spid="_x0000_s35850" name="Equation" r:id="rId5" imgW="1435100" imgH="1155700" progId="Equation.DSMT4">
                  <p:embed/>
                </p:oleObj>
              </mc:Choice>
              <mc:Fallback>
                <p:oleObj name="Equation" r:id="rId5" imgW="1435100" imgH="1155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43840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Rectangle 6"/>
          <p:cNvSpPr>
            <a:spLocks noChangeArrowheads="1"/>
          </p:cNvSpPr>
          <p:nvPr/>
        </p:nvSpPr>
        <p:spPr bwMode="auto">
          <a:xfrm>
            <a:off x="381000" y="990600"/>
            <a:ext cx="196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1. </a:t>
            </a:r>
            <a:r>
              <a:rPr kumimoji="0" lang="zh-CN" altLang="en-US" sz="2800" b="1"/>
              <a:t>模糊关系</a:t>
            </a:r>
          </a:p>
        </p:txBody>
      </p:sp>
      <p:sp>
        <p:nvSpPr>
          <p:cNvPr id="433159" name="Rectangle 7"/>
          <p:cNvSpPr>
            <a:spLocks noGrp="1" noChangeArrowheads="1"/>
          </p:cNvSpPr>
          <p:nvPr>
            <p:ph type="title"/>
          </p:nvPr>
        </p:nvSpPr>
        <p:spPr/>
        <p:txBody>
          <a:bodyPr/>
          <a:lstStyle/>
          <a:p>
            <a:pPr eaLnBrk="1" hangingPunct="1">
              <a:defRPr/>
            </a:pPr>
            <a:r>
              <a:rPr lang="zh-CN" altLang="en-US" sz="4400" smtClean="0"/>
              <a:t>模糊关系与模糊关系的合成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4"/>
                                        </p:tgtEl>
                                        <p:attrNameLst>
                                          <p:attrName>style.visibility</p:attrName>
                                        </p:attrNameLst>
                                      </p:cBhvr>
                                      <p:to>
                                        <p:strVal val="visible"/>
                                      </p:to>
                                    </p:set>
                                    <p:animEffect transition="in" filter="blinds(horizontal)">
                                      <p:cBhvr>
                                        <p:cTn id="7" dur="500"/>
                                        <p:tgtEl>
                                          <p:spTgt spid="433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33155"/>
                                        </p:tgtEl>
                                        <p:attrNameLst>
                                          <p:attrName>style.visibility</p:attrName>
                                        </p:attrNameLst>
                                      </p:cBhvr>
                                      <p:to>
                                        <p:strVal val="visible"/>
                                      </p:to>
                                    </p:set>
                                    <p:anim calcmode="lin" valueType="num">
                                      <p:cBhvr additive="base">
                                        <p:cTn id="12" dur="500" fill="hold"/>
                                        <p:tgtEl>
                                          <p:spTgt spid="433155"/>
                                        </p:tgtEl>
                                        <p:attrNameLst>
                                          <p:attrName>ppt_x</p:attrName>
                                        </p:attrNameLst>
                                      </p:cBhvr>
                                      <p:tavLst>
                                        <p:tav tm="0">
                                          <p:val>
                                            <p:strVal val="0-#ppt_w/2"/>
                                          </p:val>
                                        </p:tav>
                                        <p:tav tm="100000">
                                          <p:val>
                                            <p:strVal val="#ppt_x"/>
                                          </p:val>
                                        </p:tav>
                                      </p:tavLst>
                                    </p:anim>
                                    <p:anim calcmode="lin" valueType="num">
                                      <p:cBhvr additive="base">
                                        <p:cTn id="13" dur="500" fill="hold"/>
                                        <p:tgtEl>
                                          <p:spTgt spid="43315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433156"/>
                                        </p:tgtEl>
                                        <p:attrNameLst>
                                          <p:attrName>style.visibility</p:attrName>
                                        </p:attrNameLst>
                                      </p:cBhvr>
                                      <p:to>
                                        <p:strVal val="visible"/>
                                      </p:to>
                                    </p:set>
                                    <p:anim calcmode="lin" valueType="num">
                                      <p:cBhvr additive="base">
                                        <p:cTn id="17" dur="500" fill="hold"/>
                                        <p:tgtEl>
                                          <p:spTgt spid="433156"/>
                                        </p:tgtEl>
                                        <p:attrNameLst>
                                          <p:attrName>ppt_x</p:attrName>
                                        </p:attrNameLst>
                                      </p:cBhvr>
                                      <p:tavLst>
                                        <p:tav tm="0">
                                          <p:val>
                                            <p:strVal val="1+#ppt_w/2"/>
                                          </p:val>
                                        </p:tav>
                                        <p:tav tm="100000">
                                          <p:val>
                                            <p:strVal val="#ppt_x"/>
                                          </p:val>
                                        </p:tav>
                                      </p:tavLst>
                                    </p:anim>
                                    <p:anim calcmode="lin" valueType="num">
                                      <p:cBhvr additive="base">
                                        <p:cTn id="18" dur="500" fill="hold"/>
                                        <p:tgtEl>
                                          <p:spTgt spid="433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zh-CN" altLang="en-US" smtClean="0"/>
              <a:t>模糊关系与模糊关系的合成</a:t>
            </a:r>
          </a:p>
        </p:txBody>
      </p:sp>
      <p:sp>
        <p:nvSpPr>
          <p:cNvPr id="36867" name="Rectangle 3"/>
          <p:cNvSpPr>
            <a:spLocks noChangeArrowheads="1"/>
          </p:cNvSpPr>
          <p:nvPr/>
        </p:nvSpPr>
        <p:spPr bwMode="auto">
          <a:xfrm>
            <a:off x="179388" y="1038225"/>
            <a:ext cx="3398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 2</a:t>
            </a:r>
            <a:r>
              <a:rPr kumimoji="0" lang="en-US" altLang="zh-CN" sz="2800" b="1">
                <a:latin typeface="宋体" panose="02010600030101010101" pitchFamily="2" charset="-122"/>
              </a:rPr>
              <a:t>. </a:t>
            </a:r>
            <a:r>
              <a:rPr kumimoji="0" lang="zh-CN" altLang="en-US" sz="2800" b="1">
                <a:latin typeface="宋体" panose="02010600030101010101" pitchFamily="2" charset="-122"/>
              </a:rPr>
              <a:t>模糊关系的合成</a:t>
            </a:r>
            <a:r>
              <a:rPr kumimoji="0" lang="zh-CN" altLang="en-US" sz="2800" b="1"/>
              <a:t> </a:t>
            </a:r>
          </a:p>
        </p:txBody>
      </p:sp>
      <p:grpSp>
        <p:nvGrpSpPr>
          <p:cNvPr id="434186" name="Group 10"/>
          <p:cNvGrpSpPr>
            <a:grpSpLocks/>
          </p:cNvGrpSpPr>
          <p:nvPr/>
        </p:nvGrpSpPr>
        <p:grpSpPr bwMode="auto">
          <a:xfrm>
            <a:off x="285750" y="1779588"/>
            <a:ext cx="8572500" cy="2146300"/>
            <a:chOff x="180" y="1361"/>
            <a:chExt cx="5400" cy="1352"/>
          </a:xfrm>
        </p:grpSpPr>
        <p:sp>
          <p:nvSpPr>
            <p:cNvPr id="36876" name="Text Box 11"/>
            <p:cNvSpPr txBox="1">
              <a:spLocks noChangeArrowheads="1"/>
            </p:cNvSpPr>
            <p:nvPr/>
          </p:nvSpPr>
          <p:spPr bwMode="auto">
            <a:xfrm>
              <a:off x="180" y="1361"/>
              <a:ext cx="5400" cy="135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2"/>
                </a:buClr>
                <a:buFont typeface="Wingdings" panose="05000000000000000000" pitchFamily="2" charset="2"/>
                <a:buChar char="§"/>
              </a:pPr>
              <a:r>
                <a:rPr kumimoji="0" lang="en-US" altLang="zh-CN" i="1"/>
                <a:t> </a:t>
              </a:r>
              <a:r>
                <a:rPr kumimoji="0" lang="zh-CN" altLang="en-US" b="1"/>
                <a:t>设 </a:t>
              </a:r>
              <a:r>
                <a:rPr kumimoji="0" lang="en-US" altLang="zh-CN" b="1" i="1"/>
                <a:t>Q</a:t>
              </a:r>
              <a:r>
                <a:rPr kumimoji="0" lang="zh-CN" altLang="en-US" b="1"/>
                <a:t>：</a:t>
              </a:r>
              <a:r>
                <a:rPr kumimoji="0" lang="en-US" altLang="zh-CN" b="1" i="1"/>
                <a:t>U</a:t>
              </a:r>
              <a:r>
                <a:rPr kumimoji="0" lang="zh-CN" altLang="en-US" b="1"/>
                <a:t>到</a:t>
              </a:r>
              <a:r>
                <a:rPr kumimoji="0" lang="en-US" altLang="zh-CN" b="1" i="1"/>
                <a:t>V</a:t>
              </a:r>
              <a:r>
                <a:rPr kumimoji="0" lang="zh-CN" altLang="en-US" b="1"/>
                <a:t>的模糊关系，</a:t>
              </a:r>
              <a:r>
                <a:rPr kumimoji="0" lang="en-US" altLang="zh-CN" b="1" i="1"/>
                <a:t>R</a:t>
              </a:r>
              <a:r>
                <a:rPr kumimoji="0" lang="zh-CN" altLang="en-US" b="1"/>
                <a:t>：</a:t>
              </a:r>
              <a:r>
                <a:rPr kumimoji="0" lang="en-US" altLang="zh-CN" b="1" i="1"/>
                <a:t>V</a:t>
              </a:r>
              <a:r>
                <a:rPr kumimoji="0" lang="zh-CN" altLang="en-US" b="1"/>
                <a:t>到</a:t>
              </a:r>
              <a:r>
                <a:rPr kumimoji="0" lang="en-US" altLang="zh-CN" b="1" i="1"/>
                <a:t>W</a:t>
              </a:r>
              <a:r>
                <a:rPr kumimoji="0" lang="zh-CN" altLang="en-US" b="1"/>
                <a:t>的模糊关系，</a:t>
              </a:r>
            </a:p>
            <a:p>
              <a:pPr eaLnBrk="1" hangingPunct="1">
                <a:lnSpc>
                  <a:spcPct val="130000"/>
                </a:lnSpc>
                <a:spcBef>
                  <a:spcPct val="20000"/>
                </a:spcBef>
                <a:buClr>
                  <a:schemeClr val="accent2"/>
                </a:buClr>
                <a:buFont typeface="Wingdings" panose="05000000000000000000" pitchFamily="2" charset="2"/>
                <a:buNone/>
              </a:pPr>
              <a:r>
                <a:rPr kumimoji="0" lang="zh-CN" altLang="en-US" b="1"/>
                <a:t>则</a:t>
              </a:r>
              <a:r>
                <a:rPr kumimoji="0" lang="en-US" altLang="zh-CN" b="1" i="1"/>
                <a:t>Q</a:t>
              </a:r>
              <a:r>
                <a:rPr kumimoji="0" lang="zh-CN" altLang="en-US" b="1"/>
                <a:t>与</a:t>
              </a:r>
              <a:r>
                <a:rPr kumimoji="0" lang="en-US" altLang="zh-CN" b="1" i="1"/>
                <a:t>R</a:t>
              </a:r>
              <a:r>
                <a:rPr kumimoji="0" lang="zh-CN" altLang="en-US" b="1"/>
                <a:t>的合成               为</a:t>
              </a:r>
              <a:r>
                <a:rPr kumimoji="0" lang="en-US" altLang="zh-CN" b="1" i="1"/>
                <a:t>U</a:t>
              </a:r>
              <a:r>
                <a:rPr kumimoji="0" lang="zh-CN" altLang="en-US" b="1"/>
                <a:t>到</a:t>
              </a:r>
              <a:r>
                <a:rPr kumimoji="0" lang="en-US" altLang="zh-CN" b="1" i="1"/>
                <a:t>W</a:t>
              </a:r>
              <a:r>
                <a:rPr kumimoji="0" lang="zh-CN" altLang="en-US" b="1"/>
                <a:t>的一个模糊关系，其隶属函数：</a:t>
              </a: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en-US" altLang="zh-CN"/>
            </a:p>
          </p:txBody>
        </p:sp>
        <p:graphicFrame>
          <p:nvGraphicFramePr>
            <p:cNvPr id="36877" name="Object 12"/>
            <p:cNvGraphicFramePr>
              <a:graphicFrameLocks noChangeAspect="1"/>
            </p:cNvGraphicFramePr>
            <p:nvPr/>
          </p:nvGraphicFramePr>
          <p:xfrm>
            <a:off x="1248" y="2187"/>
            <a:ext cx="3264" cy="453"/>
          </p:xfrm>
          <a:graphic>
            <a:graphicData uri="http://schemas.openxmlformats.org/presentationml/2006/ole">
              <mc:AlternateContent xmlns:mc="http://schemas.openxmlformats.org/markup-compatibility/2006">
                <mc:Choice xmlns:v="urn:schemas-microsoft-com:vml" Requires="v">
                  <p:oleObj spid="_x0000_s36885" r:id="rId3" imgW="2222500" imgH="342900" progId="Equation.DSMT4">
                    <p:embed/>
                  </p:oleObj>
                </mc:Choice>
                <mc:Fallback>
                  <p:oleObj r:id="rId3" imgW="2222500" imgH="3429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187"/>
                          <a:ext cx="326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8" name="Object 13"/>
            <p:cNvGraphicFramePr>
              <a:graphicFrameLocks noChangeAspect="1"/>
            </p:cNvGraphicFramePr>
            <p:nvPr/>
          </p:nvGraphicFramePr>
          <p:xfrm>
            <a:off x="1632" y="1751"/>
            <a:ext cx="480" cy="265"/>
          </p:xfrm>
          <a:graphic>
            <a:graphicData uri="http://schemas.openxmlformats.org/presentationml/2006/ole">
              <mc:AlternateContent xmlns:mc="http://schemas.openxmlformats.org/markup-compatibility/2006">
                <mc:Choice xmlns:v="urn:schemas-microsoft-com:vml" Requires="v">
                  <p:oleObj spid="_x0000_s36886" name="Equation" r:id="rId5" imgW="368140" imgH="203112" progId="Equation.3">
                    <p:embed/>
                  </p:oleObj>
                </mc:Choice>
                <mc:Fallback>
                  <p:oleObj name="Equation" r:id="rId5" imgW="368140" imgH="20311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1751"/>
                          <a:ext cx="48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69" name="Rectangle 14"/>
          <p:cNvSpPr>
            <a:spLocks noChangeArrowheads="1"/>
          </p:cNvSpPr>
          <p:nvPr/>
        </p:nvSpPr>
        <p:spPr bwMode="auto">
          <a:xfrm>
            <a:off x="0" y="3300413"/>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900">
                <a:latin typeface="Arial" panose="020B0604020202020204" pitchFamily="34" charset="0"/>
              </a:rPr>
              <a:t> </a:t>
            </a:r>
            <a:endParaRPr kumimoji="0" lang="en-US" altLang="zh-CN" sz="1800">
              <a:latin typeface="Arial" panose="020B0604020202020204" pitchFamily="34" charset="0"/>
            </a:endParaRPr>
          </a:p>
        </p:txBody>
      </p:sp>
      <p:grpSp>
        <p:nvGrpSpPr>
          <p:cNvPr id="434192" name="Group 16"/>
          <p:cNvGrpSpPr>
            <a:grpSpLocks/>
          </p:cNvGrpSpPr>
          <p:nvPr/>
        </p:nvGrpSpPr>
        <p:grpSpPr bwMode="auto">
          <a:xfrm>
            <a:off x="285750" y="4271963"/>
            <a:ext cx="8572500" cy="1671637"/>
            <a:chOff x="180" y="2620"/>
            <a:chExt cx="5400" cy="1053"/>
          </a:xfrm>
        </p:grpSpPr>
        <p:sp>
          <p:nvSpPr>
            <p:cNvPr id="36871" name="Text Box 17"/>
            <p:cNvSpPr txBox="1">
              <a:spLocks noChangeArrowheads="1"/>
            </p:cNvSpPr>
            <p:nvPr/>
          </p:nvSpPr>
          <p:spPr bwMode="auto">
            <a:xfrm>
              <a:off x="180" y="2620"/>
              <a:ext cx="5400" cy="1053"/>
            </a:xfrm>
            <a:prstGeom prst="rect">
              <a:avLst/>
            </a:prstGeom>
            <a:gradFill rotWithShape="0">
              <a:gsLst>
                <a:gs pos="0">
                  <a:srgbClr val="CCFFCC"/>
                </a:gs>
                <a:gs pos="100000">
                  <a:srgbClr val="FFFFFF"/>
                </a:gs>
              </a:gsLst>
              <a:path path="rect">
                <a:fillToRect l="100000" t="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2"/>
                </a:buClr>
                <a:buFont typeface="Wingdings" panose="05000000000000000000" pitchFamily="2" charset="2"/>
                <a:buChar char="§"/>
              </a:pPr>
              <a:r>
                <a:rPr kumimoji="0" lang="en-US" altLang="zh-CN" i="1"/>
                <a:t> </a:t>
              </a:r>
              <a:r>
                <a:rPr kumimoji="0" lang="zh-CN" altLang="en-US" b="1"/>
                <a:t>设 </a:t>
              </a:r>
            </a:p>
            <a:p>
              <a:pPr eaLnBrk="1" hangingPunct="1">
                <a:lnSpc>
                  <a:spcPct val="130000"/>
                </a:lnSpc>
                <a:spcBef>
                  <a:spcPct val="20000"/>
                </a:spcBef>
                <a:buClr>
                  <a:schemeClr val="accent2"/>
                </a:buClr>
                <a:buFont typeface="Wingdings" panose="05000000000000000000" pitchFamily="2" charset="2"/>
                <a:buNone/>
              </a:pPr>
              <a:r>
                <a:rPr kumimoji="0" lang="zh-CN" altLang="en-US" b="1"/>
                <a:t>   则</a:t>
              </a:r>
            </a:p>
            <a:p>
              <a:pPr eaLnBrk="1" hangingPunct="1">
                <a:lnSpc>
                  <a:spcPct val="130000"/>
                </a:lnSpc>
                <a:spcBef>
                  <a:spcPct val="20000"/>
                </a:spcBef>
                <a:buClr>
                  <a:schemeClr val="accent2"/>
                </a:buClr>
                <a:buFont typeface="Wingdings" panose="05000000000000000000" pitchFamily="2" charset="2"/>
                <a:buNone/>
              </a:pPr>
              <a:endParaRPr kumimoji="0" lang="en-US" altLang="zh-CN" b="1"/>
            </a:p>
          </p:txBody>
        </p:sp>
        <p:graphicFrame>
          <p:nvGraphicFramePr>
            <p:cNvPr id="36872" name="Object 18"/>
            <p:cNvGraphicFramePr>
              <a:graphicFrameLocks noChangeAspect="1"/>
            </p:cNvGraphicFramePr>
            <p:nvPr/>
          </p:nvGraphicFramePr>
          <p:xfrm>
            <a:off x="720" y="2688"/>
            <a:ext cx="993" cy="304"/>
          </p:xfrm>
          <a:graphic>
            <a:graphicData uri="http://schemas.openxmlformats.org/presentationml/2006/ole">
              <mc:AlternateContent xmlns:mc="http://schemas.openxmlformats.org/markup-compatibility/2006">
                <mc:Choice xmlns:v="urn:schemas-microsoft-com:vml" Requires="v">
                  <p:oleObj spid="_x0000_s36887" name="Equation" r:id="rId7" imgW="875920" imgH="266584" progId="Equation.DSMT4">
                    <p:embed/>
                  </p:oleObj>
                </mc:Choice>
                <mc:Fallback>
                  <p:oleObj name="Equation" r:id="rId7" imgW="875920" imgH="266584"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2688"/>
                          <a:ext cx="99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19"/>
            <p:cNvGraphicFramePr>
              <a:graphicFrameLocks noChangeAspect="1"/>
            </p:cNvGraphicFramePr>
            <p:nvPr/>
          </p:nvGraphicFramePr>
          <p:xfrm>
            <a:off x="1776" y="2736"/>
            <a:ext cx="1026" cy="325"/>
          </p:xfrm>
          <a:graphic>
            <a:graphicData uri="http://schemas.openxmlformats.org/presentationml/2006/ole">
              <mc:AlternateContent xmlns:mc="http://schemas.openxmlformats.org/markup-compatibility/2006">
                <mc:Choice xmlns:v="urn:schemas-microsoft-com:vml" Requires="v">
                  <p:oleObj spid="_x0000_s36888" name="Equation" r:id="rId9" imgW="863225" imgH="266584" progId="Equation.DSMT4">
                    <p:embed/>
                  </p:oleObj>
                </mc:Choice>
                <mc:Fallback>
                  <p:oleObj name="Equation" r:id="rId9" imgW="863225" imgH="266584"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2736"/>
                          <a:ext cx="10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20"/>
            <p:cNvGraphicFramePr>
              <a:graphicFrameLocks noChangeAspect="1"/>
            </p:cNvGraphicFramePr>
            <p:nvPr/>
          </p:nvGraphicFramePr>
          <p:xfrm>
            <a:off x="2832" y="2736"/>
            <a:ext cx="912" cy="336"/>
          </p:xfrm>
          <a:graphic>
            <a:graphicData uri="http://schemas.openxmlformats.org/presentationml/2006/ole">
              <mc:AlternateContent xmlns:mc="http://schemas.openxmlformats.org/markup-compatibility/2006">
                <mc:Choice xmlns:v="urn:schemas-microsoft-com:vml" Requires="v">
                  <p:oleObj spid="_x0000_s36889" r:id="rId11" imgW="660113" imgH="190417" progId="Equation.3">
                    <p:embed/>
                  </p:oleObj>
                </mc:Choice>
                <mc:Fallback>
                  <p:oleObj r:id="rId11" imgW="660113" imgH="190417"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2" y="2736"/>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Object 21"/>
            <p:cNvGraphicFramePr>
              <a:graphicFrameLocks noChangeAspect="1"/>
            </p:cNvGraphicFramePr>
            <p:nvPr/>
          </p:nvGraphicFramePr>
          <p:xfrm>
            <a:off x="864" y="3024"/>
            <a:ext cx="1248" cy="624"/>
          </p:xfrm>
          <a:graphic>
            <a:graphicData uri="http://schemas.openxmlformats.org/presentationml/2006/ole">
              <mc:AlternateContent xmlns:mc="http://schemas.openxmlformats.org/markup-compatibility/2006">
                <mc:Choice xmlns:v="urn:schemas-microsoft-com:vml" Requires="v">
                  <p:oleObj spid="_x0000_s36890" r:id="rId13" imgW="1104900" imgH="457200" progId="Equation.DSMT4">
                    <p:embed/>
                  </p:oleObj>
                </mc:Choice>
                <mc:Fallback>
                  <p:oleObj r:id="rId13" imgW="1104900" imgH="4572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3024"/>
                          <a:ext cx="12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4186"/>
                                        </p:tgtEl>
                                        <p:attrNameLst>
                                          <p:attrName>style.visibility</p:attrName>
                                        </p:attrNameLst>
                                      </p:cBhvr>
                                      <p:to>
                                        <p:strVal val="visible"/>
                                      </p:to>
                                    </p:set>
                                    <p:anim calcmode="lin" valueType="num">
                                      <p:cBhvr additive="base">
                                        <p:cTn id="7" dur="500" fill="hold"/>
                                        <p:tgtEl>
                                          <p:spTgt spid="434186"/>
                                        </p:tgtEl>
                                        <p:attrNameLst>
                                          <p:attrName>ppt_x</p:attrName>
                                        </p:attrNameLst>
                                      </p:cBhvr>
                                      <p:tavLst>
                                        <p:tav tm="0">
                                          <p:val>
                                            <p:strVal val="0-#ppt_w/2"/>
                                          </p:val>
                                        </p:tav>
                                        <p:tav tm="100000">
                                          <p:val>
                                            <p:strVal val="#ppt_x"/>
                                          </p:val>
                                        </p:tav>
                                      </p:tavLst>
                                    </p:anim>
                                    <p:anim calcmode="lin" valueType="num">
                                      <p:cBhvr additive="base">
                                        <p:cTn id="8" dur="500" fill="hold"/>
                                        <p:tgtEl>
                                          <p:spTgt spid="434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4192"/>
                                        </p:tgtEl>
                                        <p:attrNameLst>
                                          <p:attrName>style.visibility</p:attrName>
                                        </p:attrNameLst>
                                      </p:cBhvr>
                                      <p:to>
                                        <p:strVal val="visible"/>
                                      </p:to>
                                    </p:set>
                                    <p:anim calcmode="lin" valueType="num">
                                      <p:cBhvr additive="base">
                                        <p:cTn id="13" dur="500" fill="hold"/>
                                        <p:tgtEl>
                                          <p:spTgt spid="434192"/>
                                        </p:tgtEl>
                                        <p:attrNameLst>
                                          <p:attrName>ppt_x</p:attrName>
                                        </p:attrNameLst>
                                      </p:cBhvr>
                                      <p:tavLst>
                                        <p:tav tm="0">
                                          <p:val>
                                            <p:strVal val="0-#ppt_w/2"/>
                                          </p:val>
                                        </p:tav>
                                        <p:tav tm="100000">
                                          <p:val>
                                            <p:strVal val="#ppt_x"/>
                                          </p:val>
                                        </p:tav>
                                      </p:tavLst>
                                    </p:anim>
                                    <p:anim calcmode="lin" valueType="num">
                                      <p:cBhvr additive="base">
                                        <p:cTn id="14" dur="500" fill="hold"/>
                                        <p:tgtEl>
                                          <p:spTgt spid="434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zh-CN" altLang="en-US" smtClean="0"/>
              <a:t>模糊关系与模糊关系的合成</a:t>
            </a:r>
          </a:p>
        </p:txBody>
      </p:sp>
      <p:sp>
        <p:nvSpPr>
          <p:cNvPr id="37891" name="Rectangle 3"/>
          <p:cNvSpPr>
            <a:spLocks noChangeArrowheads="1"/>
          </p:cNvSpPr>
          <p:nvPr/>
        </p:nvSpPr>
        <p:spPr bwMode="auto">
          <a:xfrm>
            <a:off x="381000" y="990600"/>
            <a:ext cx="321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 2</a:t>
            </a:r>
            <a:r>
              <a:rPr kumimoji="0" lang="en-US" altLang="zh-CN" sz="2800" b="1">
                <a:latin typeface="宋体" panose="02010600030101010101" pitchFamily="2" charset="-122"/>
              </a:rPr>
              <a:t>.</a:t>
            </a:r>
            <a:r>
              <a:rPr kumimoji="0" lang="zh-CN" altLang="en-US" sz="2800" b="1">
                <a:latin typeface="宋体" panose="02010600030101010101" pitchFamily="2" charset="-122"/>
              </a:rPr>
              <a:t>模糊关系的合成</a:t>
            </a:r>
            <a:r>
              <a:rPr kumimoji="0" lang="zh-CN" altLang="en-US" sz="2800" b="1"/>
              <a:t> </a:t>
            </a:r>
          </a:p>
        </p:txBody>
      </p:sp>
      <p:sp>
        <p:nvSpPr>
          <p:cNvPr id="37892" name="Rectangle 10"/>
          <p:cNvSpPr>
            <a:spLocks noChangeArrowheads="1"/>
          </p:cNvSpPr>
          <p:nvPr/>
        </p:nvSpPr>
        <p:spPr bwMode="auto">
          <a:xfrm>
            <a:off x="0" y="3300413"/>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900">
                <a:latin typeface="Arial" panose="020B0604020202020204" pitchFamily="34" charset="0"/>
              </a:rPr>
              <a:t> </a:t>
            </a:r>
            <a:endParaRPr kumimoji="0" lang="en-US" altLang="zh-CN" sz="1800">
              <a:latin typeface="Arial" panose="020B0604020202020204" pitchFamily="34" charset="0"/>
            </a:endParaRPr>
          </a:p>
        </p:txBody>
      </p:sp>
      <p:sp>
        <p:nvSpPr>
          <p:cNvPr id="37893" name="Rectangle 13"/>
          <p:cNvSpPr>
            <a:spLocks noChangeArrowheads="1"/>
          </p:cNvSpPr>
          <p:nvPr/>
        </p:nvSpPr>
        <p:spPr bwMode="auto">
          <a:xfrm>
            <a:off x="0" y="304323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pSp>
        <p:nvGrpSpPr>
          <p:cNvPr id="435214" name="Group 14"/>
          <p:cNvGrpSpPr>
            <a:grpSpLocks/>
          </p:cNvGrpSpPr>
          <p:nvPr/>
        </p:nvGrpSpPr>
        <p:grpSpPr bwMode="auto">
          <a:xfrm>
            <a:off x="285750" y="1828800"/>
            <a:ext cx="8572500" cy="3314700"/>
            <a:chOff x="180" y="1248"/>
            <a:chExt cx="5400" cy="2088"/>
          </a:xfrm>
        </p:grpSpPr>
        <p:sp>
          <p:nvSpPr>
            <p:cNvPr id="37895" name="Text Box 15"/>
            <p:cNvSpPr txBox="1">
              <a:spLocks noChangeArrowheads="1"/>
            </p:cNvSpPr>
            <p:nvPr/>
          </p:nvSpPr>
          <p:spPr bwMode="auto">
            <a:xfrm>
              <a:off x="180" y="1248"/>
              <a:ext cx="5400" cy="208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2"/>
                </a:buClr>
                <a:buFont typeface="Wingdings" panose="05000000000000000000" pitchFamily="2" charset="2"/>
                <a:buChar char="§"/>
              </a:pPr>
              <a:r>
                <a:rPr kumimoji="0" lang="zh-CN" altLang="en-US" b="1">
                  <a:latin typeface="宋体" panose="02010600030101010101" pitchFamily="2" charset="-122"/>
                </a:rPr>
                <a:t>例</a:t>
              </a:r>
              <a:r>
                <a:rPr kumimoji="0" lang="en-US" altLang="zh-CN" b="1"/>
                <a:t>  </a:t>
              </a:r>
              <a:r>
                <a:rPr kumimoji="0" lang="zh-CN" altLang="en-US" b="1">
                  <a:latin typeface="宋体" panose="02010600030101010101" pitchFamily="2" charset="-122"/>
                </a:rPr>
                <a:t>设模糊集合</a:t>
              </a:r>
            </a:p>
            <a:p>
              <a:pPr eaLnBrk="1" hangingPunct="1">
                <a:lnSpc>
                  <a:spcPct val="130000"/>
                </a:lnSpc>
                <a:spcBef>
                  <a:spcPct val="20000"/>
                </a:spcBef>
                <a:buClr>
                  <a:schemeClr val="accent2"/>
                </a:buClr>
                <a:buFont typeface="Wingdings" panose="05000000000000000000" pitchFamily="2" charset="2"/>
                <a:buChar char="§"/>
              </a:pPr>
              <a:endParaRPr kumimoji="0" lang="zh-CN" altLang="en-US" b="1">
                <a:latin typeface="宋体" panose="02010600030101010101" pitchFamily="2" charset="-122"/>
              </a:endParaRPr>
            </a:p>
            <a:p>
              <a:pPr eaLnBrk="1" hangingPunct="1">
                <a:lnSpc>
                  <a:spcPct val="130000"/>
                </a:lnSpc>
                <a:spcBef>
                  <a:spcPct val="20000"/>
                </a:spcBef>
                <a:buClr>
                  <a:schemeClr val="accent2"/>
                </a:buClr>
                <a:buFont typeface="Wingdings" panose="05000000000000000000" pitchFamily="2" charset="2"/>
                <a:buChar char="§"/>
              </a:pPr>
              <a:endParaRPr kumimoji="0" lang="zh-CN" altLang="en-US" b="1">
                <a:latin typeface="宋体" panose="02010600030101010101" pitchFamily="2" charset="-122"/>
              </a:endParaRPr>
            </a:p>
            <a:p>
              <a:pPr eaLnBrk="1" hangingPunct="1">
                <a:lnSpc>
                  <a:spcPct val="130000"/>
                </a:lnSpc>
                <a:spcBef>
                  <a:spcPct val="20000"/>
                </a:spcBef>
                <a:buClr>
                  <a:schemeClr val="accent2"/>
                </a:buClr>
                <a:buFont typeface="Wingdings" panose="05000000000000000000" pitchFamily="2" charset="2"/>
                <a:buChar char="§"/>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en-US" altLang="zh-CN"/>
            </a:p>
          </p:txBody>
        </p:sp>
        <p:graphicFrame>
          <p:nvGraphicFramePr>
            <p:cNvPr id="37896" name="Object 16"/>
            <p:cNvGraphicFramePr>
              <a:graphicFrameLocks noChangeAspect="1"/>
            </p:cNvGraphicFramePr>
            <p:nvPr/>
          </p:nvGraphicFramePr>
          <p:xfrm>
            <a:off x="1815" y="1344"/>
            <a:ext cx="3753" cy="284"/>
          </p:xfrm>
          <a:graphic>
            <a:graphicData uri="http://schemas.openxmlformats.org/presentationml/2006/ole">
              <mc:AlternateContent xmlns:mc="http://schemas.openxmlformats.org/markup-compatibility/2006">
                <mc:Choice xmlns:v="urn:schemas-microsoft-com:vml" Requires="v">
                  <p:oleObj spid="_x0000_s37904" name="Equation" r:id="rId3" imgW="2755900" imgH="228600" progId="Equation.3">
                    <p:embed/>
                  </p:oleObj>
                </mc:Choice>
                <mc:Fallback>
                  <p:oleObj name="Equation" r:id="rId3" imgW="275590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 y="1344"/>
                          <a:ext cx="375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17"/>
            <p:cNvGraphicFramePr>
              <a:graphicFrameLocks noChangeAspect="1"/>
            </p:cNvGraphicFramePr>
            <p:nvPr/>
          </p:nvGraphicFramePr>
          <p:xfrm>
            <a:off x="251" y="1680"/>
            <a:ext cx="3205" cy="279"/>
          </p:xfrm>
          <a:graphic>
            <a:graphicData uri="http://schemas.openxmlformats.org/presentationml/2006/ole">
              <mc:AlternateContent xmlns:mc="http://schemas.openxmlformats.org/markup-compatibility/2006">
                <mc:Choice xmlns:v="urn:schemas-microsoft-com:vml" Requires="v">
                  <p:oleObj spid="_x0000_s37905" name="Equation" r:id="rId5" imgW="2603500" imgH="254000" progId="Equation.DSMT4">
                    <p:embed/>
                  </p:oleObj>
                </mc:Choice>
                <mc:Fallback>
                  <p:oleObj name="Equation" r:id="rId5" imgW="2603500" imgH="2540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 y="1680"/>
                          <a:ext cx="32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8"/>
            <p:cNvGraphicFramePr>
              <a:graphicFrameLocks noChangeAspect="1"/>
            </p:cNvGraphicFramePr>
            <p:nvPr/>
          </p:nvGraphicFramePr>
          <p:xfrm>
            <a:off x="960" y="2064"/>
            <a:ext cx="1536" cy="1152"/>
          </p:xfrm>
          <a:graphic>
            <a:graphicData uri="http://schemas.openxmlformats.org/presentationml/2006/ole">
              <mc:AlternateContent xmlns:mc="http://schemas.openxmlformats.org/markup-compatibility/2006">
                <mc:Choice xmlns:v="urn:schemas-microsoft-com:vml" Requires="v">
                  <p:oleObj spid="_x0000_s37906" r:id="rId7" imgW="1091726" imgH="774364" progId="Equation.3">
                    <p:embed/>
                  </p:oleObj>
                </mc:Choice>
                <mc:Fallback>
                  <p:oleObj r:id="rId7" imgW="1091726" imgH="774364"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064"/>
                          <a:ext cx="153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9" name="Object 19"/>
            <p:cNvGraphicFramePr>
              <a:graphicFrameLocks noChangeAspect="1"/>
            </p:cNvGraphicFramePr>
            <p:nvPr/>
          </p:nvGraphicFramePr>
          <p:xfrm>
            <a:off x="3456" y="2160"/>
            <a:ext cx="1152" cy="864"/>
          </p:xfrm>
          <a:graphic>
            <a:graphicData uri="http://schemas.openxmlformats.org/presentationml/2006/ole">
              <mc:AlternateContent xmlns:mc="http://schemas.openxmlformats.org/markup-compatibility/2006">
                <mc:Choice xmlns:v="urn:schemas-microsoft-com:vml" Requires="v">
                  <p:oleObj spid="_x0000_s37907" r:id="rId9" imgW="812800" imgH="596900" progId="Equation.3">
                    <p:embed/>
                  </p:oleObj>
                </mc:Choice>
                <mc:Fallback>
                  <p:oleObj r:id="rId9" imgW="812800" imgH="5969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2160"/>
                          <a:ext cx="115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5214"/>
                                        </p:tgtEl>
                                        <p:attrNameLst>
                                          <p:attrName>style.visibility</p:attrName>
                                        </p:attrNameLst>
                                      </p:cBhvr>
                                      <p:to>
                                        <p:strVal val="visible"/>
                                      </p:to>
                                    </p:set>
                                    <p:animEffect transition="in" filter="blinds(horizontal)">
                                      <p:cBhvr>
                                        <p:cTn id="7" dur="500"/>
                                        <p:tgtEl>
                                          <p:spTgt spid="435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zh-CN" altLang="en-US" smtClean="0"/>
              <a:t>模糊关系与模糊关系的合成</a:t>
            </a:r>
          </a:p>
        </p:txBody>
      </p:sp>
      <p:sp>
        <p:nvSpPr>
          <p:cNvPr id="38915" name="Rectangle 3"/>
          <p:cNvSpPr>
            <a:spLocks noChangeArrowheads="1"/>
          </p:cNvSpPr>
          <p:nvPr/>
        </p:nvSpPr>
        <p:spPr bwMode="auto">
          <a:xfrm>
            <a:off x="179388" y="908050"/>
            <a:ext cx="3398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t> 2</a:t>
            </a:r>
            <a:r>
              <a:rPr kumimoji="0" lang="en-US" altLang="zh-CN" sz="2800" b="1">
                <a:latin typeface="宋体" panose="02010600030101010101" pitchFamily="2" charset="-122"/>
              </a:rPr>
              <a:t>. </a:t>
            </a:r>
            <a:r>
              <a:rPr kumimoji="0" lang="zh-CN" altLang="en-US" sz="2800" b="1">
                <a:latin typeface="宋体" panose="02010600030101010101" pitchFamily="2" charset="-122"/>
              </a:rPr>
              <a:t>模糊关系的合成</a:t>
            </a:r>
            <a:r>
              <a:rPr kumimoji="0" lang="zh-CN" altLang="en-US" sz="2800" b="1"/>
              <a:t> </a:t>
            </a:r>
          </a:p>
        </p:txBody>
      </p:sp>
      <p:sp>
        <p:nvSpPr>
          <p:cNvPr id="38916" name="Rectangle 10"/>
          <p:cNvSpPr>
            <a:spLocks noChangeArrowheads="1"/>
          </p:cNvSpPr>
          <p:nvPr/>
        </p:nvSpPr>
        <p:spPr bwMode="auto">
          <a:xfrm>
            <a:off x="0" y="3300413"/>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900">
                <a:latin typeface="Arial" panose="020B0604020202020204" pitchFamily="34" charset="0"/>
              </a:rPr>
              <a:t> </a:t>
            </a:r>
            <a:endParaRPr kumimoji="0" lang="en-US" altLang="zh-CN" sz="1800">
              <a:latin typeface="Arial" panose="020B0604020202020204" pitchFamily="34" charset="0"/>
            </a:endParaRPr>
          </a:p>
        </p:txBody>
      </p:sp>
      <p:sp>
        <p:nvSpPr>
          <p:cNvPr id="38917" name="Rectangle 13"/>
          <p:cNvSpPr>
            <a:spLocks noChangeArrowheads="1"/>
          </p:cNvSpPr>
          <p:nvPr/>
        </p:nvSpPr>
        <p:spPr bwMode="auto">
          <a:xfrm>
            <a:off x="0" y="304323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sp>
        <p:nvSpPr>
          <p:cNvPr id="436238" name="Text Box 14"/>
          <p:cNvSpPr txBox="1">
            <a:spLocks noChangeArrowheads="1"/>
          </p:cNvSpPr>
          <p:nvPr/>
        </p:nvSpPr>
        <p:spPr bwMode="auto">
          <a:xfrm>
            <a:off x="285750" y="1519238"/>
            <a:ext cx="8572500" cy="4957762"/>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2"/>
              </a:buClr>
              <a:buFont typeface="Wingdings" panose="05000000000000000000" pitchFamily="2" charset="2"/>
              <a:buChar char="§"/>
            </a:pPr>
            <a:r>
              <a:rPr kumimoji="0" lang="en-US" altLang="zh-CN" b="1">
                <a:latin typeface="宋体" panose="02010600030101010101" pitchFamily="2" charset="-122"/>
              </a:rPr>
              <a:t> </a:t>
            </a:r>
            <a:r>
              <a:rPr kumimoji="0" lang="zh-CN" altLang="en-US" b="1">
                <a:latin typeface="宋体" panose="02010600030101010101" pitchFamily="2" charset="-122"/>
              </a:rPr>
              <a:t>解：</a:t>
            </a:r>
            <a:endParaRPr kumimoji="0" lang="zh-CN" altLang="en-US">
              <a:latin typeface="宋体" panose="02010600030101010101" pitchFamily="2" charset="-122"/>
            </a:endParaRPr>
          </a:p>
          <a:p>
            <a:pPr eaLnBrk="1" hangingPunct="1">
              <a:lnSpc>
                <a:spcPct val="130000"/>
              </a:lnSpc>
              <a:spcBef>
                <a:spcPct val="20000"/>
              </a:spcBef>
              <a:buClr>
                <a:schemeClr val="accent2"/>
              </a:buClr>
              <a:buFont typeface="Wingdings" panose="05000000000000000000" pitchFamily="2" charset="2"/>
              <a:buChar char="§"/>
            </a:pPr>
            <a:endParaRPr kumimoji="0" lang="zh-CN" altLang="en-US">
              <a:latin typeface="宋体" panose="02010600030101010101" pitchFamily="2" charset="-122"/>
            </a:endParaRPr>
          </a:p>
          <a:p>
            <a:pPr eaLnBrk="1" hangingPunct="1">
              <a:lnSpc>
                <a:spcPct val="130000"/>
              </a:lnSpc>
              <a:spcBef>
                <a:spcPct val="20000"/>
              </a:spcBef>
              <a:buClr>
                <a:schemeClr val="accent2"/>
              </a:buClr>
              <a:buFont typeface="Wingdings" panose="05000000000000000000" pitchFamily="2" charset="2"/>
              <a:buChar char="§"/>
            </a:pPr>
            <a:endParaRPr kumimoji="0" lang="zh-CN" altLang="en-US">
              <a:latin typeface="宋体" panose="02010600030101010101" pitchFamily="2" charset="-122"/>
            </a:endParaRPr>
          </a:p>
          <a:p>
            <a:pPr eaLnBrk="1" hangingPunct="1">
              <a:lnSpc>
                <a:spcPct val="130000"/>
              </a:lnSpc>
              <a:spcBef>
                <a:spcPct val="20000"/>
              </a:spcBef>
              <a:buClr>
                <a:schemeClr val="accent2"/>
              </a:buClr>
              <a:buFont typeface="Wingdings" panose="05000000000000000000" pitchFamily="2" charset="2"/>
              <a:buChar char="§"/>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zh-CN" altLang="en-US"/>
          </a:p>
          <a:p>
            <a:pPr eaLnBrk="1" hangingPunct="1">
              <a:lnSpc>
                <a:spcPct val="130000"/>
              </a:lnSpc>
              <a:spcBef>
                <a:spcPct val="20000"/>
              </a:spcBef>
              <a:buClr>
                <a:schemeClr val="accent2"/>
              </a:buClr>
              <a:buFont typeface="Wingdings" panose="05000000000000000000" pitchFamily="2" charset="2"/>
              <a:buNone/>
            </a:pPr>
            <a:endParaRPr kumimoji="0" lang="en-US" altLang="zh-CN"/>
          </a:p>
        </p:txBody>
      </p:sp>
      <p:graphicFrame>
        <p:nvGraphicFramePr>
          <p:cNvPr id="436240" name="Object 16"/>
          <p:cNvGraphicFramePr>
            <a:graphicFrameLocks noChangeAspect="1"/>
          </p:cNvGraphicFramePr>
          <p:nvPr/>
        </p:nvGraphicFramePr>
        <p:xfrm>
          <a:off x="914400" y="1752600"/>
          <a:ext cx="7696200" cy="4572000"/>
        </p:xfrm>
        <a:graphic>
          <a:graphicData uri="http://schemas.openxmlformats.org/presentationml/2006/ole">
            <mc:AlternateContent xmlns:mc="http://schemas.openxmlformats.org/markup-compatibility/2006">
              <mc:Choice xmlns:v="urn:schemas-microsoft-com:vml" Requires="v">
                <p:oleObj spid="_x0000_s38921" r:id="rId3" imgW="4343400" imgH="2349500" progId="Equation.DSMT4">
                  <p:embed/>
                </p:oleObj>
              </mc:Choice>
              <mc:Fallback>
                <p:oleObj r:id="rId3" imgW="4343400" imgH="23495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6238"/>
                                        </p:tgtEl>
                                        <p:attrNameLst>
                                          <p:attrName>style.visibility</p:attrName>
                                        </p:attrNameLst>
                                      </p:cBhvr>
                                      <p:to>
                                        <p:strVal val="visible"/>
                                      </p:to>
                                    </p:set>
                                    <p:animEffect transition="in" filter="wipe(up)">
                                      <p:cBhvr>
                                        <p:cTn id="7" dur="500"/>
                                        <p:tgtEl>
                                          <p:spTgt spid="436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36240"/>
                                        </p:tgtEl>
                                        <p:attrNameLst>
                                          <p:attrName>style.visibility</p:attrName>
                                        </p:attrNameLst>
                                      </p:cBhvr>
                                      <p:to>
                                        <p:strVal val="visible"/>
                                      </p:to>
                                    </p:set>
                                    <p:anim calcmode="lin" valueType="num">
                                      <p:cBhvr additive="base">
                                        <p:cTn id="12" dur="500" fill="hold"/>
                                        <p:tgtEl>
                                          <p:spTgt spid="436240"/>
                                        </p:tgtEl>
                                        <p:attrNameLst>
                                          <p:attrName>ppt_x</p:attrName>
                                        </p:attrNameLst>
                                      </p:cBhvr>
                                      <p:tavLst>
                                        <p:tav tm="0">
                                          <p:val>
                                            <p:strVal val="0-#ppt_w/2"/>
                                          </p:val>
                                        </p:tav>
                                        <p:tav tm="100000">
                                          <p:val>
                                            <p:strVal val="#ppt_x"/>
                                          </p:val>
                                        </p:tav>
                                      </p:tavLst>
                                    </p:anim>
                                    <p:anim calcmode="lin" valueType="num">
                                      <p:cBhvr additive="base">
                                        <p:cTn id="13" dur="500" fill="hold"/>
                                        <p:tgtEl>
                                          <p:spTgt spid="436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zh-CN" altLang="en-US" smtClean="0"/>
              <a:t>模糊推理</a:t>
            </a:r>
          </a:p>
        </p:txBody>
      </p:sp>
      <p:sp>
        <p:nvSpPr>
          <p:cNvPr id="437251" name="Rectangle 3"/>
          <p:cNvSpPr>
            <a:spLocks noGrp="1" noChangeArrowheads="1"/>
          </p:cNvSpPr>
          <p:nvPr>
            <p:ph type="body" idx="1"/>
          </p:nvPr>
        </p:nvSpPr>
        <p:spPr>
          <a:xfrm>
            <a:off x="250825" y="908050"/>
            <a:ext cx="8664575" cy="2520950"/>
          </a:xfrm>
        </p:spPr>
        <p:txBody>
          <a:bodyPr/>
          <a:lstStyle/>
          <a:p>
            <a:pPr marL="196850" indent="-196850" eaLnBrk="1" hangingPunct="1">
              <a:buFont typeface="Wingdings" panose="05000000000000000000" pitchFamily="2" charset="2"/>
              <a:buNone/>
              <a:defRPr/>
            </a:pPr>
            <a:r>
              <a:rPr lang="en-US" altLang="zh-CN" sz="3000" b="0" smtClean="0"/>
              <a:t>1. </a:t>
            </a:r>
            <a:r>
              <a:rPr lang="zh-CN" altLang="en-US" sz="3000" b="0" smtClean="0">
                <a:latin typeface="宋体" pitchFamily="2" charset="-122"/>
              </a:rPr>
              <a:t>模糊知识表示</a:t>
            </a:r>
          </a:p>
          <a:p>
            <a:pPr marL="196850" indent="-196850" eaLnBrk="1" hangingPunct="1">
              <a:buFont typeface="Wingdings" panose="05000000000000000000" pitchFamily="2" charset="2"/>
              <a:buChar char="§"/>
              <a:defRPr/>
            </a:pPr>
            <a:r>
              <a:rPr lang="zh-CN" altLang="en-US" sz="2800" b="0" smtClean="0"/>
              <a:t> 人类思维判断的基本形式：</a:t>
            </a:r>
          </a:p>
          <a:p>
            <a:pPr marL="196850" indent="-196850" eaLnBrk="1" hangingPunct="1">
              <a:buFont typeface="Wingdings" panose="05000000000000000000" pitchFamily="2" charset="2"/>
              <a:buNone/>
              <a:defRPr/>
            </a:pPr>
            <a:r>
              <a:rPr lang="zh-CN" altLang="en-US" sz="2800" b="0" smtClean="0"/>
              <a:t>                如果 （条件） →  则 （结论）</a:t>
            </a:r>
          </a:p>
          <a:p>
            <a:pPr marL="196850" indent="-196850" eaLnBrk="1" hangingPunct="1">
              <a:buFont typeface="Wingdings" panose="05000000000000000000" pitchFamily="2" charset="2"/>
              <a:buChar char="§"/>
              <a:defRPr/>
            </a:pPr>
            <a:r>
              <a:rPr lang="zh-CN" altLang="en-US" sz="2800" b="0" smtClean="0"/>
              <a:t> 例如：如果  压力较高且温度在慢慢上升    则  阀门略开</a:t>
            </a:r>
          </a:p>
        </p:txBody>
      </p:sp>
      <p:sp>
        <p:nvSpPr>
          <p:cNvPr id="437261" name="Text Box 13"/>
          <p:cNvSpPr txBox="1">
            <a:spLocks noChangeArrowheads="1"/>
          </p:cNvSpPr>
          <p:nvPr/>
        </p:nvSpPr>
        <p:spPr bwMode="auto">
          <a:xfrm>
            <a:off x="304800" y="3632200"/>
            <a:ext cx="8610600" cy="2006600"/>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kumimoji="0" lang="en-US" altLang="zh-CN" sz="2600" b="1"/>
              <a:t> </a:t>
            </a:r>
            <a:r>
              <a:rPr kumimoji="0" lang="zh-CN" altLang="en-US" sz="2600" b="1"/>
              <a:t>模糊规则：从条件论域到结论论域的模糊关系矩阵 </a:t>
            </a:r>
            <a:r>
              <a:rPr kumimoji="0" lang="en-US" altLang="zh-CN" sz="2600" b="1" i="1"/>
              <a:t>R</a:t>
            </a:r>
            <a:r>
              <a:rPr kumimoji="0" lang="zh-CN" altLang="en-US" sz="2600" b="1"/>
              <a:t>。通过条件模糊向量与模糊关系 </a:t>
            </a:r>
            <a:r>
              <a:rPr kumimoji="0" lang="en-US" altLang="zh-CN" sz="2600" b="1" i="1"/>
              <a:t>R </a:t>
            </a:r>
            <a:r>
              <a:rPr kumimoji="0" lang="zh-CN" altLang="en-US" sz="2600" b="1"/>
              <a:t>的合成进行模糊推理，得到结论的模糊向量，然后采用“清晰化”方法将模糊结论转换为精确量。</a:t>
            </a:r>
            <a:endParaRPr kumimoji="0" lang="zh-CN" altLang="en-US" sz="180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box(in)">
                                      <p:cBhvr>
                                        <p:cTn id="7" dur="500"/>
                                        <p:tgtEl>
                                          <p:spTgt spid="437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7251">
                                            <p:txEl>
                                              <p:pRg st="1" end="1"/>
                                            </p:txEl>
                                          </p:spTgt>
                                        </p:tgtEl>
                                        <p:attrNameLst>
                                          <p:attrName>style.visibility</p:attrName>
                                        </p:attrNameLst>
                                      </p:cBhvr>
                                      <p:to>
                                        <p:strVal val="visible"/>
                                      </p:to>
                                    </p:set>
                                    <p:animEffect transition="in" filter="box(in)">
                                      <p:cBhvr>
                                        <p:cTn id="12" dur="500"/>
                                        <p:tgtEl>
                                          <p:spTgt spid="437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Effect transition="in" filter="box(in)">
                                      <p:cBhvr>
                                        <p:cTn id="17" dur="500"/>
                                        <p:tgtEl>
                                          <p:spTgt spid="437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7251">
                                            <p:txEl>
                                              <p:pRg st="3" end="3"/>
                                            </p:txEl>
                                          </p:spTgt>
                                        </p:tgtEl>
                                        <p:attrNameLst>
                                          <p:attrName>style.visibility</p:attrName>
                                        </p:attrNameLst>
                                      </p:cBhvr>
                                      <p:to>
                                        <p:strVal val="visible"/>
                                      </p:to>
                                    </p:set>
                                    <p:animEffect transition="in" filter="box(in)">
                                      <p:cBhvr>
                                        <p:cTn id="22" dur="500"/>
                                        <p:tgtEl>
                                          <p:spTgt spid="437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7261"/>
                                        </p:tgtEl>
                                        <p:attrNameLst>
                                          <p:attrName>style.visibility</p:attrName>
                                        </p:attrNameLst>
                                      </p:cBhvr>
                                      <p:to>
                                        <p:strVal val="visible"/>
                                      </p:to>
                                    </p:set>
                                    <p:animEffect transition="in" filter="blinds(horizontal)">
                                      <p:cBhvr>
                                        <p:cTn id="27" dur="500"/>
                                        <p:tgtEl>
                                          <p:spTgt spid="437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autoUpdateAnimBg="0"/>
      <p:bldP spid="43726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r>
              <a:rPr lang="zh-CN" altLang="en-US" smtClean="0"/>
              <a:t>模糊推理</a:t>
            </a:r>
          </a:p>
        </p:txBody>
      </p:sp>
      <p:sp>
        <p:nvSpPr>
          <p:cNvPr id="438275" name="Rectangle 3"/>
          <p:cNvSpPr>
            <a:spLocks noGrp="1" noChangeArrowheads="1"/>
          </p:cNvSpPr>
          <p:nvPr>
            <p:ph type="body" idx="1"/>
          </p:nvPr>
        </p:nvSpPr>
        <p:spPr>
          <a:xfrm>
            <a:off x="304800" y="1066800"/>
            <a:ext cx="8331200" cy="712788"/>
          </a:xfrm>
        </p:spPr>
        <p:txBody>
          <a:bodyPr/>
          <a:lstStyle/>
          <a:p>
            <a:pPr marL="196850" indent="-196850" eaLnBrk="1" hangingPunct="1">
              <a:buFont typeface="Wingdings" panose="05000000000000000000" pitchFamily="2" charset="2"/>
              <a:buNone/>
              <a:defRPr/>
            </a:pPr>
            <a:r>
              <a:rPr lang="en-US" altLang="zh-CN" sz="3000" b="0" smtClean="0"/>
              <a:t>2.  </a:t>
            </a:r>
            <a:r>
              <a:rPr lang="zh-CN" altLang="en-US" sz="3000" b="0" smtClean="0"/>
              <a:t>对 </a:t>
            </a:r>
            <a:r>
              <a:rPr lang="en-US" altLang="zh-CN" sz="3000" b="0" smtClean="0"/>
              <a:t>IF  </a:t>
            </a:r>
            <a:r>
              <a:rPr lang="en-US" altLang="zh-CN" sz="3000" b="0" i="1" smtClean="0"/>
              <a:t>A</a:t>
            </a:r>
            <a:r>
              <a:rPr lang="en-US" altLang="zh-CN" sz="3000" b="0" smtClean="0"/>
              <a:t>  THEN  </a:t>
            </a:r>
            <a:r>
              <a:rPr lang="en-US" altLang="zh-CN" sz="3000" b="0" i="1" smtClean="0"/>
              <a:t>B</a:t>
            </a:r>
            <a:r>
              <a:rPr lang="en-US" altLang="zh-CN" sz="3000" b="0" smtClean="0"/>
              <a:t> </a:t>
            </a:r>
            <a:r>
              <a:rPr lang="zh-CN" altLang="en-US" sz="3000" b="0" smtClean="0"/>
              <a:t>类型的模糊规则的推理 </a:t>
            </a:r>
            <a:r>
              <a:rPr lang="zh-CN" altLang="en-US" sz="2800" b="0" smtClean="0"/>
              <a:t> </a:t>
            </a:r>
          </a:p>
        </p:txBody>
      </p:sp>
      <p:sp>
        <p:nvSpPr>
          <p:cNvPr id="40964" name="Text Box 13"/>
          <p:cNvSpPr txBox="1">
            <a:spLocks noChangeArrowheads="1"/>
          </p:cNvSpPr>
          <p:nvPr/>
        </p:nvSpPr>
        <p:spPr bwMode="auto">
          <a:xfrm>
            <a:off x="250825" y="1700213"/>
            <a:ext cx="8621713" cy="17684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r>
              <a:rPr kumimoji="0" lang="en-US" altLang="zh-CN" sz="2600" b="1">
                <a:latin typeface="宋体" panose="02010600030101010101" pitchFamily="2" charset="-122"/>
              </a:rPr>
              <a:t> </a:t>
            </a:r>
            <a:r>
              <a:rPr kumimoji="0" lang="zh-CN" altLang="en-US" sz="2600" b="1">
                <a:latin typeface="宋体" panose="02010600030101010101" pitchFamily="2" charset="-122"/>
              </a:rPr>
              <a:t>若已知输入为</a:t>
            </a:r>
            <a:r>
              <a:rPr kumimoji="0" lang="zh-CN" altLang="en-US" sz="2600" b="1"/>
              <a:t> </a:t>
            </a:r>
            <a:r>
              <a:rPr kumimoji="0" lang="en-US" altLang="zh-CN" sz="2600" b="1" i="1"/>
              <a:t>A</a:t>
            </a:r>
            <a:r>
              <a:rPr kumimoji="0" lang="zh-CN" altLang="en-US" sz="2600" b="1">
                <a:latin typeface="宋体" panose="02010600030101010101" pitchFamily="2" charset="-122"/>
              </a:rPr>
              <a:t>，则输出为</a:t>
            </a:r>
            <a:r>
              <a:rPr kumimoji="0" lang="zh-CN" altLang="en-US" sz="2600" b="1"/>
              <a:t> </a:t>
            </a:r>
            <a:r>
              <a:rPr kumimoji="0" lang="en-US" altLang="zh-CN" sz="2600" b="1" i="1"/>
              <a:t>B</a:t>
            </a:r>
            <a:r>
              <a:rPr kumimoji="0" lang="en-US" altLang="zh-CN" sz="2600" b="1"/>
              <a:t> </a:t>
            </a:r>
            <a:r>
              <a:rPr kumimoji="0" lang="zh-CN" altLang="en-US" sz="2600" b="1">
                <a:latin typeface="宋体" panose="02010600030101010101" pitchFamily="2" charset="-122"/>
              </a:rPr>
              <a:t>；若现在已知输入为  ，则输出   用合成规则求取</a:t>
            </a:r>
            <a:r>
              <a:rPr kumimoji="0" lang="zh-CN" altLang="en-US" sz="2600" b="1"/>
              <a:t> </a:t>
            </a:r>
          </a:p>
          <a:p>
            <a:pPr algn="just" eaLnBrk="1" hangingPunct="1">
              <a:lnSpc>
                <a:spcPct val="140000"/>
              </a:lnSpc>
              <a:buClr>
                <a:schemeClr val="accent2"/>
              </a:buClr>
              <a:buFont typeface="Wingdings" panose="05000000000000000000" pitchFamily="2" charset="2"/>
              <a:buNone/>
            </a:pPr>
            <a:r>
              <a:rPr kumimoji="0" lang="zh-CN" altLang="en-US" sz="2600" b="1">
                <a:latin typeface="宋体" panose="02010600030101010101" pitchFamily="2" charset="-122"/>
              </a:rPr>
              <a:t>其中模糊关系</a:t>
            </a:r>
            <a:r>
              <a:rPr kumimoji="0" lang="en-US" altLang="zh-CN" sz="2600" b="1" i="1"/>
              <a:t>R</a:t>
            </a:r>
            <a:r>
              <a:rPr kumimoji="0" lang="en-US" altLang="zh-CN" sz="2600" b="1">
                <a:latin typeface="宋体" panose="02010600030101010101" pitchFamily="2" charset="-122"/>
              </a:rPr>
              <a:t>:</a:t>
            </a:r>
            <a:r>
              <a:rPr kumimoji="0" lang="en-US" altLang="zh-CN" sz="2600" b="1"/>
              <a:t> </a:t>
            </a:r>
          </a:p>
        </p:txBody>
      </p:sp>
      <p:grpSp>
        <p:nvGrpSpPr>
          <p:cNvPr id="40965" name="Group 14"/>
          <p:cNvGrpSpPr>
            <a:grpSpLocks/>
          </p:cNvGrpSpPr>
          <p:nvPr/>
        </p:nvGrpSpPr>
        <p:grpSpPr bwMode="auto">
          <a:xfrm>
            <a:off x="1389063" y="1873250"/>
            <a:ext cx="7113587" cy="1504950"/>
            <a:chOff x="875" y="1180"/>
            <a:chExt cx="4481" cy="948"/>
          </a:xfrm>
        </p:grpSpPr>
        <p:graphicFrame>
          <p:nvGraphicFramePr>
            <p:cNvPr id="40970" name="Object 15"/>
            <p:cNvGraphicFramePr>
              <a:graphicFrameLocks noChangeAspect="1"/>
            </p:cNvGraphicFramePr>
            <p:nvPr/>
          </p:nvGraphicFramePr>
          <p:xfrm>
            <a:off x="5103" y="1180"/>
            <a:ext cx="253" cy="230"/>
          </p:xfrm>
          <a:graphic>
            <a:graphicData uri="http://schemas.openxmlformats.org/presentationml/2006/ole">
              <mc:AlternateContent xmlns:mc="http://schemas.openxmlformats.org/markup-compatibility/2006">
                <mc:Choice xmlns:v="urn:schemas-microsoft-com:vml" Requires="v">
                  <p:oleObj spid="_x0000_s40980" name="公式" r:id="rId3" imgW="177492" imgH="164814" progId="Equation.3">
                    <p:embed/>
                  </p:oleObj>
                </mc:Choice>
                <mc:Fallback>
                  <p:oleObj name="公式" r:id="rId3" imgW="177492" imgH="16481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 y="1180"/>
                          <a:ext cx="25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16"/>
            <p:cNvGraphicFramePr>
              <a:graphicFrameLocks noChangeAspect="1"/>
            </p:cNvGraphicFramePr>
            <p:nvPr/>
          </p:nvGraphicFramePr>
          <p:xfrm>
            <a:off x="875" y="1534"/>
            <a:ext cx="263" cy="225"/>
          </p:xfrm>
          <a:graphic>
            <a:graphicData uri="http://schemas.openxmlformats.org/presentationml/2006/ole">
              <mc:AlternateContent xmlns:mc="http://schemas.openxmlformats.org/markup-compatibility/2006">
                <mc:Choice xmlns:v="urn:schemas-microsoft-com:vml" Requires="v">
                  <p:oleObj spid="_x0000_s40981" name="Equation" r:id="rId5" imgW="202936" imgH="177569" progId="Equation.DSMT4">
                    <p:embed/>
                  </p:oleObj>
                </mc:Choice>
                <mc:Fallback>
                  <p:oleObj name="Equation" r:id="rId5" imgW="202936" imgH="177569"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 y="1534"/>
                          <a:ext cx="26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2" name="Object 17"/>
            <p:cNvGraphicFramePr>
              <a:graphicFrameLocks noChangeAspect="1"/>
            </p:cNvGraphicFramePr>
            <p:nvPr/>
          </p:nvGraphicFramePr>
          <p:xfrm>
            <a:off x="2720" y="1551"/>
            <a:ext cx="985" cy="213"/>
          </p:xfrm>
          <a:graphic>
            <a:graphicData uri="http://schemas.openxmlformats.org/presentationml/2006/ole">
              <mc:AlternateContent xmlns:mc="http://schemas.openxmlformats.org/markup-compatibility/2006">
                <mc:Choice xmlns:v="urn:schemas-microsoft-com:vml" Requires="v">
                  <p:oleObj spid="_x0000_s40982" name="Equation" r:id="rId7" imgW="761669" imgH="177723" progId="Equation.DSMT4">
                    <p:embed/>
                  </p:oleObj>
                </mc:Choice>
                <mc:Fallback>
                  <p:oleObj name="Equation" r:id="rId7" imgW="761669" imgH="177723"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 y="1551"/>
                          <a:ext cx="9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3" name="Object 18"/>
            <p:cNvGraphicFramePr>
              <a:graphicFrameLocks noChangeAspect="1"/>
            </p:cNvGraphicFramePr>
            <p:nvPr/>
          </p:nvGraphicFramePr>
          <p:xfrm>
            <a:off x="1797" y="1839"/>
            <a:ext cx="2740" cy="289"/>
          </p:xfrm>
          <a:graphic>
            <a:graphicData uri="http://schemas.openxmlformats.org/presentationml/2006/ole">
              <mc:AlternateContent xmlns:mc="http://schemas.openxmlformats.org/markup-compatibility/2006">
                <mc:Choice xmlns:v="urn:schemas-microsoft-com:vml" Requires="v">
                  <p:oleObj spid="_x0000_s40983" r:id="rId9" imgW="1854200" imgH="203200" progId="Equation.3">
                    <p:embed/>
                  </p:oleObj>
                </mc:Choice>
                <mc:Fallback>
                  <p:oleObj r:id="rId9" imgW="1854200" imgH="2032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7" y="1839"/>
                          <a:ext cx="27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0966" name="Group 20"/>
          <p:cNvGrpSpPr>
            <a:grpSpLocks/>
          </p:cNvGrpSpPr>
          <p:nvPr/>
        </p:nvGrpSpPr>
        <p:grpSpPr bwMode="auto">
          <a:xfrm>
            <a:off x="304800" y="3886200"/>
            <a:ext cx="8534400" cy="2284413"/>
            <a:chOff x="192" y="2448"/>
            <a:chExt cx="5376" cy="1439"/>
          </a:xfrm>
        </p:grpSpPr>
        <p:sp>
          <p:nvSpPr>
            <p:cNvPr id="40967" name="Text Box 21"/>
            <p:cNvSpPr txBox="1">
              <a:spLocks noChangeArrowheads="1"/>
            </p:cNvSpPr>
            <p:nvPr/>
          </p:nvSpPr>
          <p:spPr bwMode="auto">
            <a:xfrm>
              <a:off x="192" y="2448"/>
              <a:ext cx="5376" cy="1439"/>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600" b="1">
                  <a:latin typeface="宋体" panose="02010600030101010101" pitchFamily="2" charset="-122"/>
                </a:rPr>
                <a:t>控制规则库的</a:t>
              </a:r>
              <a:r>
                <a:rPr kumimoji="0" lang="en-US" altLang="zh-CN" sz="2600" b="1" i="1"/>
                <a:t>N </a:t>
              </a:r>
              <a:r>
                <a:rPr kumimoji="0" lang="zh-CN" altLang="en-US" sz="2600" b="1">
                  <a:latin typeface="宋体" panose="02010600030101010101" pitchFamily="2" charset="-122"/>
                </a:rPr>
                <a:t>条规则有</a:t>
              </a:r>
              <a:r>
                <a:rPr kumimoji="0" lang="en-US" altLang="zh-CN" sz="2600" b="1" i="1"/>
                <a:t>N </a:t>
              </a:r>
              <a:r>
                <a:rPr kumimoji="0" lang="zh-CN" altLang="en-US" sz="2600" b="1">
                  <a:latin typeface="宋体" panose="02010600030101010101" pitchFamily="2" charset="-122"/>
                </a:rPr>
                <a:t>个模糊关系：</a:t>
              </a:r>
            </a:p>
            <a:p>
              <a:pPr algn="just" eaLnBrk="1" fontAlgn="b" hangingPunct="1">
                <a:spcBef>
                  <a:spcPct val="50000"/>
                </a:spcBef>
                <a:buClr>
                  <a:schemeClr val="accent2"/>
                </a:buClr>
                <a:buFont typeface="Wingdings" panose="05000000000000000000" pitchFamily="2" charset="2"/>
                <a:buNone/>
              </a:pPr>
              <a:r>
                <a:rPr kumimoji="0" lang="zh-CN" altLang="en-US" sz="2600" b="1">
                  <a:latin typeface="宋体" panose="02010600030101010101" pitchFamily="2" charset="-122"/>
                </a:rPr>
                <a:t>对于整个系统的全部控制规则所对应的模糊关系</a:t>
              </a:r>
              <a:r>
                <a:rPr kumimoji="0" lang="en-US" altLang="zh-CN" sz="2600" b="1" i="1"/>
                <a:t>R</a:t>
              </a:r>
              <a:r>
                <a:rPr kumimoji="0" lang="zh-CN" altLang="en-US" sz="2600" b="1">
                  <a:latin typeface="宋体" panose="02010600030101010101" pitchFamily="2" charset="-122"/>
                </a:rPr>
                <a:t>：</a:t>
              </a:r>
            </a:p>
            <a:p>
              <a:pPr algn="just" eaLnBrk="1" fontAlgn="b" hangingPunct="1">
                <a:spcBef>
                  <a:spcPct val="50000"/>
                </a:spcBef>
                <a:buClr>
                  <a:schemeClr val="accent2"/>
                </a:buClr>
                <a:buFont typeface="Wingdings" panose="05000000000000000000" pitchFamily="2" charset="2"/>
                <a:buNone/>
              </a:pPr>
              <a:endParaRPr kumimoji="0" lang="zh-CN" altLang="en-US" sz="2600"/>
            </a:p>
            <a:p>
              <a:pPr eaLnBrk="1" hangingPunct="1">
                <a:spcBef>
                  <a:spcPct val="50000"/>
                </a:spcBef>
              </a:pPr>
              <a:endParaRPr kumimoji="0" lang="en-US" altLang="zh-CN" sz="2600">
                <a:latin typeface="Arial" panose="020B0604020202020204" pitchFamily="34" charset="0"/>
              </a:endParaRPr>
            </a:p>
          </p:txBody>
        </p:sp>
        <p:graphicFrame>
          <p:nvGraphicFramePr>
            <p:cNvPr id="40968" name="Object 22"/>
            <p:cNvGraphicFramePr>
              <a:graphicFrameLocks noChangeAspect="1"/>
            </p:cNvGraphicFramePr>
            <p:nvPr/>
          </p:nvGraphicFramePr>
          <p:xfrm>
            <a:off x="4240" y="2496"/>
            <a:ext cx="1273" cy="288"/>
          </p:xfrm>
          <a:graphic>
            <a:graphicData uri="http://schemas.openxmlformats.org/presentationml/2006/ole">
              <mc:AlternateContent xmlns:mc="http://schemas.openxmlformats.org/markup-compatibility/2006">
                <mc:Choice xmlns:v="urn:schemas-microsoft-com:vml" Requires="v">
                  <p:oleObj spid="_x0000_s40984" name="公式" r:id="rId11" imgW="800100" imgH="228600" progId="Equation.3">
                    <p:embed/>
                  </p:oleObj>
                </mc:Choice>
                <mc:Fallback>
                  <p:oleObj name="公式" r:id="rId11" imgW="800100" imgH="2286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0" y="2496"/>
                          <a:ext cx="127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23"/>
            <p:cNvGraphicFramePr>
              <a:graphicFrameLocks noChangeAspect="1"/>
            </p:cNvGraphicFramePr>
            <p:nvPr/>
          </p:nvGraphicFramePr>
          <p:xfrm>
            <a:off x="1728" y="3168"/>
            <a:ext cx="2616" cy="672"/>
          </p:xfrm>
          <a:graphic>
            <a:graphicData uri="http://schemas.openxmlformats.org/presentationml/2006/ole">
              <mc:AlternateContent xmlns:mc="http://schemas.openxmlformats.org/markup-compatibility/2006">
                <mc:Choice xmlns:v="urn:schemas-microsoft-com:vml" Requires="v">
                  <p:oleObj spid="_x0000_s40985" r:id="rId13" imgW="1675673" imgH="444307" progId="Equation.DSMT4">
                    <p:embed/>
                  </p:oleObj>
                </mc:Choice>
                <mc:Fallback>
                  <p:oleObj r:id="rId13" imgW="1675673" imgH="444307"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3168"/>
                          <a:ext cx="261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smtClean="0"/>
              <a:t>学习要求</a:t>
            </a:r>
          </a:p>
        </p:txBody>
      </p:sp>
      <p:sp>
        <p:nvSpPr>
          <p:cNvPr id="49155" name="Rectangle 3"/>
          <p:cNvSpPr>
            <a:spLocks noGrp="1" noChangeArrowheads="1"/>
          </p:cNvSpPr>
          <p:nvPr>
            <p:ph type="body" idx="1"/>
          </p:nvPr>
        </p:nvSpPr>
        <p:spPr/>
        <p:txBody>
          <a:bodyPr/>
          <a:lstStyle/>
          <a:p>
            <a:pPr eaLnBrk="1" hangingPunct="1">
              <a:lnSpc>
                <a:spcPct val="90000"/>
              </a:lnSpc>
              <a:defRPr/>
            </a:pPr>
            <a:r>
              <a:rPr lang="zh-CN" altLang="en-US" dirty="0"/>
              <a:t>能解释</a:t>
            </a:r>
            <a:r>
              <a:rPr lang="zh-CN" altLang="en-US" dirty="0" smtClean="0"/>
              <a:t>不确定性</a:t>
            </a:r>
            <a:r>
              <a:rPr lang="zh-CN" altLang="en-US" dirty="0" smtClean="0"/>
              <a:t>推理的基本概念 </a:t>
            </a:r>
          </a:p>
          <a:p>
            <a:pPr eaLnBrk="1" hangingPunct="1">
              <a:lnSpc>
                <a:spcPct val="90000"/>
              </a:lnSpc>
              <a:defRPr/>
            </a:pPr>
            <a:r>
              <a:rPr lang="zh-CN" altLang="en-US" dirty="0" smtClean="0"/>
              <a:t>能</a:t>
            </a:r>
            <a:r>
              <a:rPr lang="zh-CN" altLang="en-US" dirty="0"/>
              <a:t>利用</a:t>
            </a:r>
            <a:r>
              <a:rPr lang="zh-CN" altLang="en-US" dirty="0" smtClean="0"/>
              <a:t>概率推理方法求解问题</a:t>
            </a:r>
            <a:endParaRPr lang="zh-CN" altLang="en-US" dirty="0" smtClean="0"/>
          </a:p>
          <a:p>
            <a:pPr eaLnBrk="1" hangingPunct="1">
              <a:lnSpc>
                <a:spcPct val="90000"/>
              </a:lnSpc>
              <a:defRPr/>
            </a:pPr>
            <a:r>
              <a:rPr lang="zh-CN" altLang="en-US" smtClean="0"/>
              <a:t>能</a:t>
            </a:r>
            <a:r>
              <a:rPr lang="zh-CN" altLang="en-US"/>
              <a:t>利用</a:t>
            </a:r>
            <a:r>
              <a:rPr lang="zh-CN" altLang="en-US" smtClean="0"/>
              <a:t>模糊推理方法求解问题</a:t>
            </a:r>
            <a:endParaRPr lang="zh-CN" altLang="en-US" dirty="0" smtClean="0"/>
          </a:p>
        </p:txBody>
      </p:sp>
      <p:pic>
        <p:nvPicPr>
          <p:cNvPr id="5124" name="Picture 7" descr="indecision-and-uncertainty-2-thumb2723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476750"/>
            <a:ext cx="28575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模糊推理</a:t>
            </a:r>
          </a:p>
        </p:txBody>
      </p:sp>
      <p:sp>
        <p:nvSpPr>
          <p:cNvPr id="439299" name="Rectangle 3"/>
          <p:cNvSpPr>
            <a:spLocks noGrp="1" noChangeArrowheads="1"/>
          </p:cNvSpPr>
          <p:nvPr>
            <p:ph type="body" idx="1"/>
          </p:nvPr>
        </p:nvSpPr>
        <p:spPr>
          <a:xfrm>
            <a:off x="304800" y="1066800"/>
            <a:ext cx="8331200" cy="712788"/>
          </a:xfrm>
        </p:spPr>
        <p:txBody>
          <a:bodyPr/>
          <a:lstStyle/>
          <a:p>
            <a:pPr marL="196850" indent="-196850" eaLnBrk="1" hangingPunct="1">
              <a:buFont typeface="Wingdings" panose="05000000000000000000" pitchFamily="2" charset="2"/>
              <a:buNone/>
              <a:defRPr/>
            </a:pPr>
            <a:r>
              <a:rPr lang="en-US" altLang="zh-CN" sz="3000" b="0" smtClean="0"/>
              <a:t>2.  </a:t>
            </a:r>
            <a:r>
              <a:rPr lang="zh-CN" altLang="en-US" sz="3000" b="0" smtClean="0"/>
              <a:t>对 </a:t>
            </a:r>
            <a:r>
              <a:rPr lang="en-US" altLang="zh-CN" sz="3000" b="0" smtClean="0"/>
              <a:t>IF  </a:t>
            </a:r>
            <a:r>
              <a:rPr lang="en-US" altLang="zh-CN" sz="3000" b="0" i="1" smtClean="0"/>
              <a:t>A</a:t>
            </a:r>
            <a:r>
              <a:rPr lang="en-US" altLang="zh-CN" sz="3000" b="0" smtClean="0"/>
              <a:t>  THEN  </a:t>
            </a:r>
            <a:r>
              <a:rPr lang="en-US" altLang="zh-CN" sz="3000" b="0" i="1" smtClean="0"/>
              <a:t>B </a:t>
            </a:r>
            <a:r>
              <a:rPr lang="zh-CN" altLang="en-US" sz="3000" b="0" smtClean="0"/>
              <a:t>类型的模糊规则的推理 </a:t>
            </a:r>
            <a:r>
              <a:rPr lang="zh-CN" altLang="en-US" sz="2800" b="0" smtClean="0"/>
              <a:t> </a:t>
            </a:r>
          </a:p>
        </p:txBody>
      </p:sp>
      <p:sp>
        <p:nvSpPr>
          <p:cNvPr id="439309" name="Text Box 13"/>
          <p:cNvSpPr txBox="1">
            <a:spLocks noChangeArrowheads="1"/>
          </p:cNvSpPr>
          <p:nvPr/>
        </p:nvSpPr>
        <p:spPr bwMode="auto">
          <a:xfrm>
            <a:off x="342900" y="1676400"/>
            <a:ext cx="8458200" cy="5102225"/>
          </a:xfrm>
          <a:prstGeom prst="rect">
            <a:avLst/>
          </a:prstGeom>
          <a:gradFill rotWithShape="0">
            <a:gsLst>
              <a:gs pos="0">
                <a:srgbClr val="FFFFFF"/>
              </a:gs>
              <a:gs pos="100000">
                <a:srgbClr val="FFFF99"/>
              </a:gs>
            </a:gsLst>
            <a:lin ang="540000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r>
              <a:rPr kumimoji="0" lang="en-US" altLang="zh-CN" sz="2600" b="1"/>
              <a:t> </a:t>
            </a:r>
            <a:r>
              <a:rPr kumimoji="0" lang="zh-CN" altLang="en-US" sz="2600" b="1"/>
              <a:t>例</a:t>
            </a:r>
            <a:r>
              <a:rPr kumimoji="0" lang="en-US" altLang="zh-CN" sz="2600" b="1"/>
              <a:t>  </a:t>
            </a:r>
            <a:r>
              <a:rPr kumimoji="0" lang="zh-CN" altLang="en-US" sz="2600" b="1"/>
              <a:t>已知输入</a:t>
            </a:r>
            <a:r>
              <a:rPr kumimoji="0" lang="zh-CN" altLang="en-US" sz="2600" b="1">
                <a:latin typeface="宋体" panose="02010600030101010101" pitchFamily="2" charset="-122"/>
              </a:rPr>
              <a:t>的模糊集合</a:t>
            </a:r>
            <a:r>
              <a:rPr kumimoji="0" lang="en-US" altLang="zh-CN" sz="2600" b="1" i="1"/>
              <a:t>A</a:t>
            </a:r>
            <a:r>
              <a:rPr kumimoji="0" lang="zh-CN" altLang="en-US" sz="2600" b="1">
                <a:latin typeface="宋体" panose="02010600030101010101" pitchFamily="2" charset="-122"/>
              </a:rPr>
              <a:t>和输出的模糊集合</a:t>
            </a:r>
            <a:r>
              <a:rPr kumimoji="0" lang="en-US" altLang="zh-CN" sz="2600" b="1" i="1"/>
              <a:t>B</a:t>
            </a:r>
            <a:r>
              <a:rPr kumimoji="0" lang="zh-CN" altLang="en-US" sz="2600" b="1"/>
              <a:t>：</a:t>
            </a:r>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zh-CN" altLang="en-US" sz="2600" b="1"/>
          </a:p>
          <a:p>
            <a:pPr algn="just" eaLnBrk="1" hangingPunct="1">
              <a:lnSpc>
                <a:spcPct val="140000"/>
              </a:lnSpc>
              <a:buClr>
                <a:schemeClr val="accent2"/>
              </a:buClr>
              <a:buFont typeface="Wingdings" panose="05000000000000000000" pitchFamily="2" charset="2"/>
              <a:buChar char="§"/>
            </a:pPr>
            <a:endParaRPr kumimoji="0" lang="en-US" altLang="zh-CN" sz="2600" b="1"/>
          </a:p>
        </p:txBody>
      </p:sp>
      <p:graphicFrame>
        <p:nvGraphicFramePr>
          <p:cNvPr id="439311" name="Object 15"/>
          <p:cNvGraphicFramePr>
            <a:graphicFrameLocks noChangeAspect="1"/>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spid="_x0000_s41996" name="Equation" r:id="rId3" imgW="2984500" imgH="203200" progId="Equation.DSMT4">
                  <p:embed/>
                </p:oleObj>
              </mc:Choice>
              <mc:Fallback>
                <p:oleObj name="Equation" r:id="rId3" imgW="2984500" imgH="2032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38400"/>
                        <a:ext cx="661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9312" name="Object 16"/>
          <p:cNvGraphicFramePr>
            <a:graphicFrameLocks noChangeAspect="1"/>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spid="_x0000_s41997" name="Equation" r:id="rId5" imgW="2362200" imgH="203200" progId="Equation.DSMT4">
                  <p:embed/>
                </p:oleObj>
              </mc:Choice>
              <mc:Fallback>
                <p:oleObj name="Equation" r:id="rId5" imgW="2362200" imgH="203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5" y="2971800"/>
                        <a:ext cx="523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9314" name="Rectangle 18"/>
          <p:cNvSpPr>
            <a:spLocks noChangeArrowheads="1"/>
          </p:cNvSpPr>
          <p:nvPr/>
        </p:nvSpPr>
        <p:spPr bwMode="auto">
          <a:xfrm>
            <a:off x="381000" y="3702050"/>
            <a:ext cx="43164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00FF"/>
              </a:buClr>
              <a:buFont typeface="Wingdings" panose="05000000000000000000" pitchFamily="2" charset="2"/>
              <a:buChar char="§"/>
            </a:pPr>
            <a:r>
              <a:rPr kumimoji="0" lang="zh-CN" altLang="en-US" sz="2600" b="1"/>
              <a:t>前面已经求得模糊关系为：</a:t>
            </a:r>
          </a:p>
        </p:txBody>
      </p:sp>
      <p:graphicFrame>
        <p:nvGraphicFramePr>
          <p:cNvPr id="439315" name="Object 19"/>
          <p:cNvGraphicFramePr>
            <a:graphicFrameLocks noChangeAspect="1"/>
          </p:cNvGraphicFramePr>
          <p:nvPr/>
        </p:nvGraphicFramePr>
        <p:xfrm>
          <a:off x="1600200" y="4267200"/>
          <a:ext cx="2655888" cy="2335213"/>
        </p:xfrm>
        <a:graphic>
          <a:graphicData uri="http://schemas.openxmlformats.org/presentationml/2006/ole">
            <mc:AlternateContent xmlns:mc="http://schemas.openxmlformats.org/markup-compatibility/2006">
              <mc:Choice xmlns:v="urn:schemas-microsoft-com:vml" Requires="v">
                <p:oleObj spid="_x0000_s41998" name="Equation" r:id="rId7" imgW="1612900" imgH="1143000" progId="Equation.3">
                  <p:embed/>
                </p:oleObj>
              </mc:Choice>
              <mc:Fallback>
                <p:oleObj name="Equation" r:id="rId7" imgW="1612900" imgH="11430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267200"/>
                        <a:ext cx="2655888"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309"/>
                                        </p:tgtEl>
                                        <p:attrNameLst>
                                          <p:attrName>style.visibility</p:attrName>
                                        </p:attrNameLst>
                                      </p:cBhvr>
                                      <p:to>
                                        <p:strVal val="visible"/>
                                      </p:to>
                                    </p:set>
                                    <p:animEffect transition="in" filter="blinds(horizontal)">
                                      <p:cBhvr>
                                        <p:cTn id="7" dur="500"/>
                                        <p:tgtEl>
                                          <p:spTgt spid="439309"/>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439311"/>
                                        </p:tgtEl>
                                        <p:attrNameLst>
                                          <p:attrName>style.visibility</p:attrName>
                                        </p:attrNameLst>
                                      </p:cBhvr>
                                      <p:to>
                                        <p:strVal val="visible"/>
                                      </p:to>
                                    </p:set>
                                    <p:anim calcmode="lin" valueType="num">
                                      <p:cBhvr additive="base">
                                        <p:cTn id="11" dur="500" fill="hold"/>
                                        <p:tgtEl>
                                          <p:spTgt spid="439311"/>
                                        </p:tgtEl>
                                        <p:attrNameLst>
                                          <p:attrName>ppt_x</p:attrName>
                                        </p:attrNameLst>
                                      </p:cBhvr>
                                      <p:tavLst>
                                        <p:tav tm="0">
                                          <p:val>
                                            <p:strVal val="0-#ppt_w/2"/>
                                          </p:val>
                                        </p:tav>
                                        <p:tav tm="100000">
                                          <p:val>
                                            <p:strVal val="#ppt_x"/>
                                          </p:val>
                                        </p:tav>
                                      </p:tavLst>
                                    </p:anim>
                                    <p:anim calcmode="lin" valueType="num">
                                      <p:cBhvr additive="base">
                                        <p:cTn id="12" dur="500" fill="hold"/>
                                        <p:tgtEl>
                                          <p:spTgt spid="43931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439312"/>
                                        </p:tgtEl>
                                        <p:attrNameLst>
                                          <p:attrName>style.visibility</p:attrName>
                                        </p:attrNameLst>
                                      </p:cBhvr>
                                      <p:to>
                                        <p:strVal val="visible"/>
                                      </p:to>
                                    </p:set>
                                    <p:anim calcmode="lin" valueType="num">
                                      <p:cBhvr additive="base">
                                        <p:cTn id="16" dur="500" fill="hold"/>
                                        <p:tgtEl>
                                          <p:spTgt spid="439312"/>
                                        </p:tgtEl>
                                        <p:attrNameLst>
                                          <p:attrName>ppt_x</p:attrName>
                                        </p:attrNameLst>
                                      </p:cBhvr>
                                      <p:tavLst>
                                        <p:tav tm="0">
                                          <p:val>
                                            <p:strVal val="0-#ppt_w/2"/>
                                          </p:val>
                                        </p:tav>
                                        <p:tav tm="100000">
                                          <p:val>
                                            <p:strVal val="#ppt_x"/>
                                          </p:val>
                                        </p:tav>
                                      </p:tavLst>
                                    </p:anim>
                                    <p:anim calcmode="lin" valueType="num">
                                      <p:cBhvr additive="base">
                                        <p:cTn id="17" dur="500" fill="hold"/>
                                        <p:tgtEl>
                                          <p:spTgt spid="4393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39314"/>
                                        </p:tgtEl>
                                        <p:attrNameLst>
                                          <p:attrName>style.visibility</p:attrName>
                                        </p:attrNameLst>
                                      </p:cBhvr>
                                      <p:to>
                                        <p:strVal val="visible"/>
                                      </p:to>
                                    </p:set>
                                    <p:anim calcmode="lin" valueType="num">
                                      <p:cBhvr additive="base">
                                        <p:cTn id="22" dur="500" fill="hold"/>
                                        <p:tgtEl>
                                          <p:spTgt spid="439314"/>
                                        </p:tgtEl>
                                        <p:attrNameLst>
                                          <p:attrName>ppt_x</p:attrName>
                                        </p:attrNameLst>
                                      </p:cBhvr>
                                      <p:tavLst>
                                        <p:tav tm="0">
                                          <p:val>
                                            <p:strVal val="#ppt_x"/>
                                          </p:val>
                                        </p:tav>
                                        <p:tav tm="100000">
                                          <p:val>
                                            <p:strVal val="#ppt_x"/>
                                          </p:val>
                                        </p:tav>
                                      </p:tavLst>
                                    </p:anim>
                                    <p:anim calcmode="lin" valueType="num">
                                      <p:cBhvr additive="base">
                                        <p:cTn id="23" dur="500" fill="hold"/>
                                        <p:tgtEl>
                                          <p:spTgt spid="43931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439315"/>
                                        </p:tgtEl>
                                        <p:attrNameLst>
                                          <p:attrName>style.visibility</p:attrName>
                                        </p:attrNameLst>
                                      </p:cBhvr>
                                      <p:to>
                                        <p:strVal val="visible"/>
                                      </p:to>
                                    </p:set>
                                    <p:anim calcmode="lin" valueType="num">
                                      <p:cBhvr additive="base">
                                        <p:cTn id="27" dur="500" fill="hold"/>
                                        <p:tgtEl>
                                          <p:spTgt spid="439315"/>
                                        </p:tgtEl>
                                        <p:attrNameLst>
                                          <p:attrName>ppt_x</p:attrName>
                                        </p:attrNameLst>
                                      </p:cBhvr>
                                      <p:tavLst>
                                        <p:tav tm="0">
                                          <p:val>
                                            <p:strVal val="1+#ppt_w/2"/>
                                          </p:val>
                                        </p:tav>
                                        <p:tav tm="100000">
                                          <p:val>
                                            <p:strVal val="#ppt_x"/>
                                          </p:val>
                                        </p:tav>
                                      </p:tavLst>
                                    </p:anim>
                                    <p:anim calcmode="lin" valueType="num">
                                      <p:cBhvr additive="base">
                                        <p:cTn id="28" dur="500" fill="hold"/>
                                        <p:tgtEl>
                                          <p:spTgt spid="439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9" grpId="0" animBg="1" autoUpdateAnimBg="0"/>
      <p:bldP spid="43931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zh-CN" altLang="en-US" smtClean="0"/>
              <a:t>模糊推理</a:t>
            </a:r>
          </a:p>
        </p:txBody>
      </p:sp>
      <p:sp>
        <p:nvSpPr>
          <p:cNvPr id="440323" name="Rectangle 3"/>
          <p:cNvSpPr>
            <a:spLocks noGrp="1" noChangeArrowheads="1"/>
          </p:cNvSpPr>
          <p:nvPr>
            <p:ph type="body" idx="1"/>
          </p:nvPr>
        </p:nvSpPr>
        <p:spPr>
          <a:xfrm>
            <a:off x="304800" y="1066800"/>
            <a:ext cx="8331200" cy="712788"/>
          </a:xfrm>
        </p:spPr>
        <p:txBody>
          <a:bodyPr/>
          <a:lstStyle/>
          <a:p>
            <a:pPr marL="196850" indent="-196850" eaLnBrk="1" hangingPunct="1">
              <a:buFont typeface="Wingdings" panose="05000000000000000000" pitchFamily="2" charset="2"/>
              <a:buNone/>
              <a:defRPr/>
            </a:pPr>
            <a:r>
              <a:rPr lang="en-US" altLang="zh-CN" sz="3000" b="0" smtClean="0"/>
              <a:t>2.  </a:t>
            </a:r>
            <a:r>
              <a:rPr lang="zh-CN" altLang="en-US" sz="3000" b="0" smtClean="0"/>
              <a:t>对 </a:t>
            </a:r>
            <a:r>
              <a:rPr lang="en-US" altLang="zh-CN" sz="3000" b="0" smtClean="0"/>
              <a:t>IF  </a:t>
            </a:r>
            <a:r>
              <a:rPr lang="en-US" altLang="zh-CN" sz="3000" b="0" i="1" smtClean="0"/>
              <a:t>A</a:t>
            </a:r>
            <a:r>
              <a:rPr lang="en-US" altLang="zh-CN" sz="3000" b="0" smtClean="0"/>
              <a:t>  THEN  </a:t>
            </a:r>
            <a:r>
              <a:rPr lang="en-US" altLang="zh-CN" sz="3000" b="0" i="1" smtClean="0"/>
              <a:t>B </a:t>
            </a:r>
            <a:r>
              <a:rPr lang="zh-CN" altLang="en-US" sz="3000" b="0" smtClean="0"/>
              <a:t>类型的模糊规则的推理 </a:t>
            </a:r>
            <a:r>
              <a:rPr lang="zh-CN" altLang="en-US" sz="2800" b="0" smtClean="0"/>
              <a:t> </a:t>
            </a:r>
          </a:p>
        </p:txBody>
      </p:sp>
      <p:sp>
        <p:nvSpPr>
          <p:cNvPr id="43012" name="Text Box 13"/>
          <p:cNvSpPr txBox="1">
            <a:spLocks noChangeArrowheads="1"/>
          </p:cNvSpPr>
          <p:nvPr/>
        </p:nvSpPr>
        <p:spPr bwMode="auto">
          <a:xfrm>
            <a:off x="342900" y="1676400"/>
            <a:ext cx="8458200" cy="3990975"/>
          </a:xfrm>
          <a:prstGeom prst="rect">
            <a:avLst/>
          </a:prstGeom>
          <a:gradFill rotWithShape="0">
            <a:gsLst>
              <a:gs pos="0">
                <a:srgbClr val="FFFFFF"/>
              </a:gs>
              <a:gs pos="100000">
                <a:srgbClr val="FFFF99"/>
              </a:gs>
            </a:gsLst>
            <a:lin ang="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a:p>
            <a:pPr algn="just" eaLnBrk="1" hangingPunct="1">
              <a:lnSpc>
                <a:spcPct val="140000"/>
              </a:lnSpc>
              <a:buClr>
                <a:schemeClr val="accent2"/>
              </a:buClr>
              <a:buFont typeface="Wingdings" panose="05000000000000000000" pitchFamily="2" charset="2"/>
              <a:buChar char="§"/>
            </a:pPr>
            <a:endParaRPr kumimoji="0" lang="en-US" altLang="zh-CN" sz="2600" b="1"/>
          </a:p>
        </p:txBody>
      </p:sp>
      <p:sp>
        <p:nvSpPr>
          <p:cNvPr id="43013" name="Rectangle 15"/>
          <p:cNvSpPr>
            <a:spLocks noChangeArrowheads="1"/>
          </p:cNvSpPr>
          <p:nvPr/>
        </p:nvSpPr>
        <p:spPr bwMode="auto">
          <a:xfrm>
            <a:off x="0" y="3306763"/>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sp>
        <p:nvSpPr>
          <p:cNvPr id="43014" name="Rectangle 17"/>
          <p:cNvSpPr>
            <a:spLocks noChangeArrowheads="1"/>
          </p:cNvSpPr>
          <p:nvPr/>
        </p:nvSpPr>
        <p:spPr bwMode="auto">
          <a:xfrm>
            <a:off x="0" y="285273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aphicFrame>
        <p:nvGraphicFramePr>
          <p:cNvPr id="440339" name="Object 19"/>
          <p:cNvGraphicFramePr>
            <a:graphicFrameLocks noChangeAspect="1"/>
          </p:cNvGraphicFramePr>
          <p:nvPr/>
        </p:nvGraphicFramePr>
        <p:xfrm>
          <a:off x="457200" y="2438400"/>
          <a:ext cx="8153400" cy="2540000"/>
        </p:xfrm>
        <a:graphic>
          <a:graphicData uri="http://schemas.openxmlformats.org/presentationml/2006/ole">
            <mc:AlternateContent xmlns:mc="http://schemas.openxmlformats.org/markup-compatibility/2006">
              <mc:Choice xmlns:v="urn:schemas-microsoft-com:vml" Requires="v">
                <p:oleObj spid="_x0000_s43023" name="Equation" r:id="rId3" imgW="2895600" imgH="889000" progId="Equation.DSMT4">
                  <p:embed/>
                </p:oleObj>
              </mc:Choice>
              <mc:Fallback>
                <p:oleObj name="Equation" r:id="rId3" imgW="2895600" imgH="8890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81534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41" name="Object 21"/>
          <p:cNvGraphicFramePr>
            <a:graphicFrameLocks noChangeAspect="1"/>
          </p:cNvGraphicFramePr>
          <p:nvPr/>
        </p:nvGraphicFramePr>
        <p:xfrm>
          <a:off x="1295400" y="5181600"/>
          <a:ext cx="5486400" cy="449263"/>
        </p:xfrm>
        <a:graphic>
          <a:graphicData uri="http://schemas.openxmlformats.org/presentationml/2006/ole">
            <mc:AlternateContent xmlns:mc="http://schemas.openxmlformats.org/markup-compatibility/2006">
              <mc:Choice xmlns:v="urn:schemas-microsoft-com:vml" Requires="v">
                <p:oleObj spid="_x0000_s43024" r:id="rId5" imgW="2438400" imgH="203200" progId="Equation.DSMT4">
                  <p:embed/>
                </p:oleObj>
              </mc:Choice>
              <mc:Fallback>
                <p:oleObj r:id="rId5" imgW="2438400" imgH="2032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181600"/>
                        <a:ext cx="54864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42" name="Text Box 22"/>
          <p:cNvSpPr txBox="1">
            <a:spLocks noChangeArrowheads="1"/>
          </p:cNvSpPr>
          <p:nvPr/>
        </p:nvSpPr>
        <p:spPr bwMode="auto">
          <a:xfrm>
            <a:off x="457200" y="510540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600" b="1">
                <a:latin typeface="Arial" panose="020B0604020202020204" pitchFamily="34" charset="0"/>
              </a:rPr>
              <a:t>则：</a:t>
            </a:r>
          </a:p>
        </p:txBody>
      </p:sp>
      <p:sp>
        <p:nvSpPr>
          <p:cNvPr id="440343" name="Rectangle 23"/>
          <p:cNvSpPr>
            <a:spLocks noChangeArrowheads="1"/>
          </p:cNvSpPr>
          <p:nvPr/>
        </p:nvSpPr>
        <p:spPr bwMode="auto">
          <a:xfrm>
            <a:off x="381000" y="1752600"/>
            <a:ext cx="17446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Char char="§"/>
            </a:pPr>
            <a:r>
              <a:rPr kumimoji="0" lang="en-US" altLang="zh-CN" sz="2600" b="1"/>
              <a:t> </a:t>
            </a:r>
            <a:r>
              <a:rPr kumimoji="0" lang="zh-CN" altLang="en-US" sz="2600" b="1"/>
              <a:t>当输入：</a:t>
            </a:r>
          </a:p>
        </p:txBody>
      </p:sp>
      <p:graphicFrame>
        <p:nvGraphicFramePr>
          <p:cNvPr id="440344" name="Object 24"/>
          <p:cNvGraphicFramePr>
            <a:graphicFrameLocks noChangeAspect="1"/>
          </p:cNvGraphicFramePr>
          <p:nvPr/>
        </p:nvGraphicFramePr>
        <p:xfrm>
          <a:off x="2133600" y="1828800"/>
          <a:ext cx="5943600" cy="461963"/>
        </p:xfrm>
        <a:graphic>
          <a:graphicData uri="http://schemas.openxmlformats.org/presentationml/2006/ole">
            <mc:AlternateContent xmlns:mc="http://schemas.openxmlformats.org/markup-compatibility/2006">
              <mc:Choice xmlns:v="urn:schemas-microsoft-com:vml" Requires="v">
                <p:oleObj spid="_x0000_s43025" r:id="rId7" imgW="3048000" imgH="203200" progId="Equation.DSMT4">
                  <p:embed/>
                </p:oleObj>
              </mc:Choice>
              <mc:Fallback>
                <p:oleObj r:id="rId7" imgW="3048000" imgH="2032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8288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3"/>
                                        </p:tgtEl>
                                        <p:attrNameLst>
                                          <p:attrName>style.visibility</p:attrName>
                                        </p:attrNameLst>
                                      </p:cBhvr>
                                      <p:to>
                                        <p:strVal val="visible"/>
                                      </p:to>
                                    </p:set>
                                    <p:anim calcmode="lin" valueType="num">
                                      <p:cBhvr additive="base">
                                        <p:cTn id="7" dur="500" fill="hold"/>
                                        <p:tgtEl>
                                          <p:spTgt spid="440343"/>
                                        </p:tgtEl>
                                        <p:attrNameLst>
                                          <p:attrName>ppt_x</p:attrName>
                                        </p:attrNameLst>
                                      </p:cBhvr>
                                      <p:tavLst>
                                        <p:tav tm="0">
                                          <p:val>
                                            <p:strVal val="0-#ppt_w/2"/>
                                          </p:val>
                                        </p:tav>
                                        <p:tav tm="100000">
                                          <p:val>
                                            <p:strVal val="#ppt_x"/>
                                          </p:val>
                                        </p:tav>
                                      </p:tavLst>
                                    </p:anim>
                                    <p:anim calcmode="lin" valueType="num">
                                      <p:cBhvr additive="base">
                                        <p:cTn id="8" dur="500" fill="hold"/>
                                        <p:tgtEl>
                                          <p:spTgt spid="4403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40344"/>
                                        </p:tgtEl>
                                        <p:attrNameLst>
                                          <p:attrName>style.visibility</p:attrName>
                                        </p:attrNameLst>
                                      </p:cBhvr>
                                      <p:to>
                                        <p:strVal val="visible"/>
                                      </p:to>
                                    </p:set>
                                    <p:anim calcmode="lin" valueType="num">
                                      <p:cBhvr additive="base">
                                        <p:cTn id="12" dur="500" fill="hold"/>
                                        <p:tgtEl>
                                          <p:spTgt spid="440344"/>
                                        </p:tgtEl>
                                        <p:attrNameLst>
                                          <p:attrName>ppt_x</p:attrName>
                                        </p:attrNameLst>
                                      </p:cBhvr>
                                      <p:tavLst>
                                        <p:tav tm="0">
                                          <p:val>
                                            <p:strVal val="1+#ppt_w/2"/>
                                          </p:val>
                                        </p:tav>
                                        <p:tav tm="100000">
                                          <p:val>
                                            <p:strVal val="#ppt_x"/>
                                          </p:val>
                                        </p:tav>
                                      </p:tavLst>
                                    </p:anim>
                                    <p:anim calcmode="lin" valueType="num">
                                      <p:cBhvr additive="base">
                                        <p:cTn id="13" dur="500" fill="hold"/>
                                        <p:tgtEl>
                                          <p:spTgt spid="44034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440339"/>
                                        </p:tgtEl>
                                        <p:attrNameLst>
                                          <p:attrName>style.visibility</p:attrName>
                                        </p:attrNameLst>
                                      </p:cBhvr>
                                      <p:to>
                                        <p:strVal val="visible"/>
                                      </p:to>
                                    </p:set>
                                    <p:anim calcmode="lin" valueType="num">
                                      <p:cBhvr additive="base">
                                        <p:cTn id="18" dur="500" fill="hold"/>
                                        <p:tgtEl>
                                          <p:spTgt spid="440339"/>
                                        </p:tgtEl>
                                        <p:attrNameLst>
                                          <p:attrName>ppt_x</p:attrName>
                                        </p:attrNameLst>
                                      </p:cBhvr>
                                      <p:tavLst>
                                        <p:tav tm="0">
                                          <p:val>
                                            <p:strVal val="0-#ppt_w/2"/>
                                          </p:val>
                                        </p:tav>
                                        <p:tav tm="100000">
                                          <p:val>
                                            <p:strVal val="#ppt_x"/>
                                          </p:val>
                                        </p:tav>
                                      </p:tavLst>
                                    </p:anim>
                                    <p:anim calcmode="lin" valueType="num">
                                      <p:cBhvr additive="base">
                                        <p:cTn id="19" dur="500" fill="hold"/>
                                        <p:tgtEl>
                                          <p:spTgt spid="4403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342"/>
                                        </p:tgtEl>
                                        <p:attrNameLst>
                                          <p:attrName>style.visibility</p:attrName>
                                        </p:attrNameLst>
                                      </p:cBhvr>
                                      <p:to>
                                        <p:strVal val="visible"/>
                                      </p:to>
                                    </p:set>
                                    <p:anim calcmode="lin" valueType="num">
                                      <p:cBhvr additive="base">
                                        <p:cTn id="24" dur="500" fill="hold"/>
                                        <p:tgtEl>
                                          <p:spTgt spid="440342"/>
                                        </p:tgtEl>
                                        <p:attrNameLst>
                                          <p:attrName>ppt_x</p:attrName>
                                        </p:attrNameLst>
                                      </p:cBhvr>
                                      <p:tavLst>
                                        <p:tav tm="0">
                                          <p:val>
                                            <p:strVal val="0-#ppt_w/2"/>
                                          </p:val>
                                        </p:tav>
                                        <p:tav tm="100000">
                                          <p:val>
                                            <p:strVal val="#ppt_x"/>
                                          </p:val>
                                        </p:tav>
                                      </p:tavLst>
                                    </p:anim>
                                    <p:anim calcmode="lin" valueType="num">
                                      <p:cBhvr additive="base">
                                        <p:cTn id="25" dur="500" fill="hold"/>
                                        <p:tgtEl>
                                          <p:spTgt spid="44034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nodeType="afterEffect">
                                  <p:stCondLst>
                                    <p:cond delay="0"/>
                                  </p:stCondLst>
                                  <p:childTnLst>
                                    <p:set>
                                      <p:cBhvr>
                                        <p:cTn id="28" dur="1" fill="hold">
                                          <p:stCondLst>
                                            <p:cond delay="0"/>
                                          </p:stCondLst>
                                        </p:cTn>
                                        <p:tgtEl>
                                          <p:spTgt spid="440341"/>
                                        </p:tgtEl>
                                        <p:attrNameLst>
                                          <p:attrName>style.visibility</p:attrName>
                                        </p:attrNameLst>
                                      </p:cBhvr>
                                      <p:to>
                                        <p:strVal val="visible"/>
                                      </p:to>
                                    </p:set>
                                    <p:anim calcmode="lin" valueType="num">
                                      <p:cBhvr additive="base">
                                        <p:cTn id="29" dur="500" fill="hold"/>
                                        <p:tgtEl>
                                          <p:spTgt spid="440341"/>
                                        </p:tgtEl>
                                        <p:attrNameLst>
                                          <p:attrName>ppt_x</p:attrName>
                                        </p:attrNameLst>
                                      </p:cBhvr>
                                      <p:tavLst>
                                        <p:tav tm="0">
                                          <p:val>
                                            <p:strVal val="1+#ppt_w/2"/>
                                          </p:val>
                                        </p:tav>
                                        <p:tav tm="100000">
                                          <p:val>
                                            <p:strVal val="#ppt_x"/>
                                          </p:val>
                                        </p:tav>
                                      </p:tavLst>
                                    </p:anim>
                                    <p:anim calcmode="lin" valueType="num">
                                      <p:cBhvr additive="base">
                                        <p:cTn id="30" dur="500" fill="hold"/>
                                        <p:tgtEl>
                                          <p:spTgt spid="440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2" grpId="0" autoUpdateAnimBg="0"/>
      <p:bldP spid="44034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模糊推理</a:t>
            </a:r>
          </a:p>
        </p:txBody>
      </p:sp>
      <p:sp>
        <p:nvSpPr>
          <p:cNvPr id="441347" name="Rectangle 3"/>
          <p:cNvSpPr>
            <a:spLocks noGrp="1" noChangeArrowheads="1"/>
          </p:cNvSpPr>
          <p:nvPr>
            <p:ph type="body" idx="1"/>
          </p:nvPr>
        </p:nvSpPr>
        <p:spPr>
          <a:xfrm>
            <a:off x="304800" y="1066800"/>
            <a:ext cx="8331200" cy="1112838"/>
          </a:xfrm>
        </p:spPr>
        <p:txBody>
          <a:bodyPr/>
          <a:lstStyle/>
          <a:p>
            <a:pPr marL="196850" indent="-196850" eaLnBrk="1" hangingPunct="1">
              <a:lnSpc>
                <a:spcPct val="110000"/>
              </a:lnSpc>
              <a:buFont typeface="Wingdings" panose="05000000000000000000" pitchFamily="2" charset="2"/>
              <a:buNone/>
              <a:defRPr/>
            </a:pPr>
            <a:r>
              <a:rPr lang="en-US" altLang="zh-CN" sz="3000" b="0" smtClean="0"/>
              <a:t>3. </a:t>
            </a:r>
            <a:r>
              <a:rPr lang="zh-CN" altLang="en-US" sz="3000" b="0" smtClean="0">
                <a:latin typeface="宋体" pitchFamily="2" charset="-122"/>
              </a:rPr>
              <a:t>对</a:t>
            </a:r>
            <a:r>
              <a:rPr lang="zh-CN" altLang="en-US" sz="3000" b="0" smtClean="0"/>
              <a:t> </a:t>
            </a:r>
            <a:r>
              <a:rPr lang="en-US" altLang="zh-CN" sz="3000" b="0" smtClean="0"/>
              <a:t>IF  </a:t>
            </a:r>
            <a:r>
              <a:rPr lang="en-US" altLang="zh-CN" sz="3000" b="0" i="1" smtClean="0"/>
              <a:t>x</a:t>
            </a:r>
            <a:r>
              <a:rPr lang="en-US" altLang="zh-CN" sz="3000" b="0" smtClean="0"/>
              <a:t>  is  </a:t>
            </a:r>
            <a:r>
              <a:rPr lang="en-US" altLang="zh-CN" sz="3000" b="0" i="1" smtClean="0"/>
              <a:t>A </a:t>
            </a:r>
            <a:r>
              <a:rPr lang="en-US" altLang="zh-CN" sz="3000" b="0" smtClean="0"/>
              <a:t> and </a:t>
            </a:r>
            <a:r>
              <a:rPr lang="en-US" altLang="zh-CN" sz="4500" b="0" baseline="24000" smtClean="0"/>
              <a:t>…</a:t>
            </a:r>
            <a:r>
              <a:rPr lang="en-US" altLang="zh-CN" sz="3000" b="0" smtClean="0"/>
              <a:t> and  </a:t>
            </a:r>
            <a:r>
              <a:rPr lang="en-US" altLang="zh-CN" sz="3000" b="0" i="1" smtClean="0"/>
              <a:t>y</a:t>
            </a:r>
            <a:r>
              <a:rPr lang="en-US" altLang="zh-CN" sz="3000" b="0" smtClean="0"/>
              <a:t>  is  </a:t>
            </a:r>
            <a:r>
              <a:rPr lang="en-US" altLang="zh-CN" sz="3000" b="0" i="1" smtClean="0"/>
              <a:t>B</a:t>
            </a:r>
            <a:r>
              <a:rPr lang="en-US" altLang="zh-CN" sz="3000" b="0" smtClean="0"/>
              <a:t>  THEN  </a:t>
            </a:r>
            <a:r>
              <a:rPr lang="en-US" altLang="zh-CN" sz="3000" b="0" i="1" smtClean="0"/>
              <a:t>z</a:t>
            </a:r>
            <a:r>
              <a:rPr lang="en-US" altLang="zh-CN" sz="3000" b="0" smtClean="0"/>
              <a:t>  is  </a:t>
            </a:r>
            <a:r>
              <a:rPr lang="en-US" altLang="zh-CN" sz="3000" b="0" i="1" smtClean="0"/>
              <a:t>C</a:t>
            </a:r>
            <a:r>
              <a:rPr lang="en-US" altLang="zh-CN" sz="3000" b="0" smtClean="0"/>
              <a:t> </a:t>
            </a:r>
            <a:r>
              <a:rPr lang="zh-CN" altLang="en-US" sz="3000" b="0" smtClean="0">
                <a:latin typeface="宋体" pitchFamily="2" charset="-122"/>
              </a:rPr>
              <a:t>类型的模糊规则的推理</a:t>
            </a:r>
            <a:r>
              <a:rPr lang="zh-CN" altLang="en-US" sz="3000" b="0" smtClean="0"/>
              <a:t> </a:t>
            </a:r>
          </a:p>
        </p:txBody>
      </p:sp>
      <p:sp>
        <p:nvSpPr>
          <p:cNvPr id="441357" name="Text Box 13"/>
          <p:cNvSpPr txBox="1">
            <a:spLocks noChangeArrowheads="1"/>
          </p:cNvSpPr>
          <p:nvPr/>
        </p:nvSpPr>
        <p:spPr bwMode="auto">
          <a:xfrm>
            <a:off x="342900" y="2117725"/>
            <a:ext cx="8458200" cy="17684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r>
              <a:rPr kumimoji="0" lang="en-US" altLang="zh-CN" sz="2600" b="1">
                <a:latin typeface="宋体" panose="02010600030101010101" pitchFamily="2" charset="-122"/>
              </a:rPr>
              <a:t> </a:t>
            </a:r>
            <a:r>
              <a:rPr kumimoji="0" lang="en-US" altLang="zh-CN" sz="2600" b="1"/>
              <a:t>MIMO</a:t>
            </a:r>
            <a:r>
              <a:rPr kumimoji="0" lang="zh-CN" altLang="en-US" sz="2600" b="1">
                <a:latin typeface="宋体" panose="02010600030101010101" pitchFamily="2" charset="-122"/>
              </a:rPr>
              <a:t>系统，专家知识的一般形式：</a:t>
            </a:r>
          </a:p>
          <a:p>
            <a:pPr algn="just" eaLnBrk="1" hangingPunct="1">
              <a:lnSpc>
                <a:spcPct val="140000"/>
              </a:lnSpc>
              <a:buClr>
                <a:schemeClr val="accent2"/>
              </a:buClr>
              <a:buFont typeface="Wingdings" panose="05000000000000000000" pitchFamily="2" charset="2"/>
              <a:buChar char="§"/>
            </a:pPr>
            <a:endParaRPr kumimoji="0" lang="zh-CN" altLang="en-US" sz="2600" b="1">
              <a:latin typeface="宋体" panose="02010600030101010101" pitchFamily="2" charset="-122"/>
            </a:endParaRPr>
          </a:p>
          <a:p>
            <a:pPr algn="just" eaLnBrk="1" hangingPunct="1">
              <a:lnSpc>
                <a:spcPct val="140000"/>
              </a:lnSpc>
              <a:buClr>
                <a:schemeClr val="accent2"/>
              </a:buClr>
              <a:buFont typeface="Wingdings" panose="05000000000000000000" pitchFamily="2" charset="2"/>
              <a:buChar char="§"/>
            </a:pPr>
            <a:endParaRPr kumimoji="0" lang="en-US" altLang="zh-CN" sz="2600" b="1"/>
          </a:p>
        </p:txBody>
      </p:sp>
      <p:graphicFrame>
        <p:nvGraphicFramePr>
          <p:cNvPr id="441359" name="Object 15"/>
          <p:cNvGraphicFramePr>
            <a:graphicFrameLocks noChangeAspect="1"/>
          </p:cNvGraphicFramePr>
          <p:nvPr/>
        </p:nvGraphicFramePr>
        <p:xfrm>
          <a:off x="1371600" y="2743200"/>
          <a:ext cx="5638800" cy="596900"/>
        </p:xfrm>
        <a:graphic>
          <a:graphicData uri="http://schemas.openxmlformats.org/presentationml/2006/ole">
            <mc:AlternateContent xmlns:mc="http://schemas.openxmlformats.org/markup-compatibility/2006">
              <mc:Choice xmlns:v="urn:schemas-microsoft-com:vml" Requires="v">
                <p:oleObj spid="_x0000_s44048" r:id="rId3" imgW="1778000" imgH="241300" progId="Equation.DSMT4">
                  <p:embed/>
                </p:oleObj>
              </mc:Choice>
              <mc:Fallback>
                <p:oleObj r:id="rId3" imgW="1778000" imgH="2413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563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361" name="Object 17"/>
          <p:cNvGraphicFramePr>
            <a:graphicFrameLocks noChangeAspect="1"/>
          </p:cNvGraphicFramePr>
          <p:nvPr/>
        </p:nvGraphicFramePr>
        <p:xfrm>
          <a:off x="533400" y="3376613"/>
          <a:ext cx="7772400" cy="509587"/>
        </p:xfrm>
        <a:graphic>
          <a:graphicData uri="http://schemas.openxmlformats.org/presentationml/2006/ole">
            <mc:AlternateContent xmlns:mc="http://schemas.openxmlformats.org/markup-compatibility/2006">
              <mc:Choice xmlns:v="urn:schemas-microsoft-com:vml" Requires="v">
                <p:oleObj spid="_x0000_s44049" r:id="rId5" imgW="4638743" imgH="171450" progId="Equation.DSMT4">
                  <p:embed/>
                </p:oleObj>
              </mc:Choice>
              <mc:Fallback>
                <p:oleObj r:id="rId5" imgW="4638743" imgH="17145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76613"/>
                        <a:ext cx="7772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41364" name="Group 20"/>
          <p:cNvGrpSpPr>
            <a:grpSpLocks/>
          </p:cNvGrpSpPr>
          <p:nvPr/>
        </p:nvGrpSpPr>
        <p:grpSpPr bwMode="auto">
          <a:xfrm>
            <a:off x="685800" y="4267200"/>
            <a:ext cx="8153400" cy="1689100"/>
            <a:chOff x="192" y="2688"/>
            <a:chExt cx="5136" cy="1064"/>
          </a:xfrm>
        </p:grpSpPr>
        <p:sp>
          <p:nvSpPr>
            <p:cNvPr id="44041" name="Text Box 21"/>
            <p:cNvSpPr txBox="1">
              <a:spLocks noChangeArrowheads="1"/>
            </p:cNvSpPr>
            <p:nvPr/>
          </p:nvSpPr>
          <p:spPr bwMode="auto">
            <a:xfrm>
              <a:off x="192" y="2688"/>
              <a:ext cx="5136" cy="106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50000"/>
                </a:spcBef>
                <a:buClr>
                  <a:schemeClr val="accent2"/>
                </a:buClr>
                <a:buFont typeface="Wingdings" panose="05000000000000000000" pitchFamily="2" charset="2"/>
                <a:buChar char="§"/>
              </a:pPr>
              <a:endParaRPr kumimoji="0" lang="en-US" altLang="zh-CN" sz="2600">
                <a:latin typeface="宋体" panose="02010600030101010101" pitchFamily="2" charset="-122"/>
              </a:endParaRPr>
            </a:p>
            <a:p>
              <a:pPr algn="just" eaLnBrk="1" fontAlgn="b" hangingPunct="1">
                <a:spcBef>
                  <a:spcPct val="50000"/>
                </a:spcBef>
                <a:buClr>
                  <a:schemeClr val="accent2"/>
                </a:buClr>
                <a:buFont typeface="Wingdings" panose="05000000000000000000" pitchFamily="2" charset="2"/>
                <a:buNone/>
              </a:pPr>
              <a:endParaRPr kumimoji="0" lang="en-US" altLang="zh-CN" sz="2600"/>
            </a:p>
            <a:p>
              <a:pPr eaLnBrk="1" hangingPunct="1">
                <a:spcBef>
                  <a:spcPct val="50000"/>
                </a:spcBef>
              </a:pPr>
              <a:endParaRPr kumimoji="0" lang="en-US" altLang="zh-CN" sz="2600">
                <a:latin typeface="Arial" panose="020B0604020202020204" pitchFamily="34" charset="0"/>
              </a:endParaRPr>
            </a:p>
          </p:txBody>
        </p:sp>
        <p:graphicFrame>
          <p:nvGraphicFramePr>
            <p:cNvPr id="44042" name="Object 22"/>
            <p:cNvGraphicFramePr>
              <a:graphicFrameLocks noChangeAspect="1"/>
            </p:cNvGraphicFramePr>
            <p:nvPr/>
          </p:nvGraphicFramePr>
          <p:xfrm>
            <a:off x="312" y="2736"/>
            <a:ext cx="4920" cy="609"/>
          </p:xfrm>
          <a:graphic>
            <a:graphicData uri="http://schemas.openxmlformats.org/presentationml/2006/ole">
              <mc:AlternateContent xmlns:mc="http://schemas.openxmlformats.org/markup-compatibility/2006">
                <mc:Choice xmlns:v="urn:schemas-microsoft-com:vml" Requires="v">
                  <p:oleObj spid="_x0000_s44050" name="Equation" r:id="rId7" imgW="4051300" imgH="495300" progId="Equation.DSMT4">
                    <p:embed/>
                  </p:oleObj>
                </mc:Choice>
                <mc:Fallback>
                  <p:oleObj name="Equation" r:id="rId7" imgW="4051300" imgH="4953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 y="2736"/>
                          <a:ext cx="492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23"/>
            <p:cNvGraphicFramePr>
              <a:graphicFrameLocks noChangeAspect="1"/>
            </p:cNvGraphicFramePr>
            <p:nvPr/>
          </p:nvGraphicFramePr>
          <p:xfrm>
            <a:off x="240" y="3408"/>
            <a:ext cx="4992" cy="336"/>
          </p:xfrm>
          <a:graphic>
            <a:graphicData uri="http://schemas.openxmlformats.org/presentationml/2006/ole">
              <mc:AlternateContent xmlns:mc="http://schemas.openxmlformats.org/markup-compatibility/2006">
                <mc:Choice xmlns:v="urn:schemas-microsoft-com:vml" Requires="v">
                  <p:oleObj spid="_x0000_s44051" r:id="rId9" imgW="3683000" imgH="254000" progId="Equation.DSMT4">
                    <p:embed/>
                  </p:oleObj>
                </mc:Choice>
                <mc:Fallback>
                  <p:oleObj r:id="rId9" imgW="3683000" imgH="2540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3408"/>
                          <a:ext cx="49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1368" name="AutoShape 24"/>
          <p:cNvSpPr>
            <a:spLocks noChangeArrowheads="1"/>
          </p:cNvSpPr>
          <p:nvPr/>
        </p:nvSpPr>
        <p:spPr bwMode="auto">
          <a:xfrm>
            <a:off x="457200" y="3810000"/>
            <a:ext cx="152400" cy="1600200"/>
          </a:xfrm>
          <a:prstGeom prst="curvedRightArrow">
            <a:avLst>
              <a:gd name="adj1" fmla="val 210000"/>
              <a:gd name="adj2" fmla="val 420000"/>
              <a:gd name="adj3" fmla="val 33333"/>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57"/>
                                        </p:tgtEl>
                                        <p:attrNameLst>
                                          <p:attrName>style.visibility</p:attrName>
                                        </p:attrNameLst>
                                      </p:cBhvr>
                                      <p:to>
                                        <p:strVal val="visible"/>
                                      </p:to>
                                    </p:set>
                                    <p:animEffect transition="in" filter="blinds(horizontal)">
                                      <p:cBhvr>
                                        <p:cTn id="7" dur="500"/>
                                        <p:tgtEl>
                                          <p:spTgt spid="441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41359"/>
                                        </p:tgtEl>
                                        <p:attrNameLst>
                                          <p:attrName>style.visibility</p:attrName>
                                        </p:attrNameLst>
                                      </p:cBhvr>
                                      <p:to>
                                        <p:strVal val="visible"/>
                                      </p:to>
                                    </p:set>
                                    <p:animEffect transition="in" filter="slide(fromBottom)">
                                      <p:cBhvr>
                                        <p:cTn id="12" dur="500"/>
                                        <p:tgtEl>
                                          <p:spTgt spid="441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41361"/>
                                        </p:tgtEl>
                                        <p:attrNameLst>
                                          <p:attrName>style.visibility</p:attrName>
                                        </p:attrNameLst>
                                      </p:cBhvr>
                                      <p:to>
                                        <p:strVal val="visible"/>
                                      </p:to>
                                    </p:set>
                                    <p:animEffect transition="in" filter="slide(fromBottom)">
                                      <p:cBhvr>
                                        <p:cTn id="17" dur="500"/>
                                        <p:tgtEl>
                                          <p:spTgt spid="4413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441368"/>
                                        </p:tgtEl>
                                        <p:attrNameLst>
                                          <p:attrName>style.visibility</p:attrName>
                                        </p:attrNameLst>
                                      </p:cBhvr>
                                      <p:to>
                                        <p:strVal val="visible"/>
                                      </p:to>
                                    </p:set>
                                    <p:animEffect transition="in" filter="slide(fromTop)">
                                      <p:cBhvr>
                                        <p:cTn id="22" dur="500"/>
                                        <p:tgtEl>
                                          <p:spTgt spid="441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441364"/>
                                        </p:tgtEl>
                                        <p:attrNameLst>
                                          <p:attrName>style.visibility</p:attrName>
                                        </p:attrNameLst>
                                      </p:cBhvr>
                                      <p:to>
                                        <p:strVal val="visible"/>
                                      </p:to>
                                    </p:set>
                                    <p:anim calcmode="lin" valueType="num">
                                      <p:cBhvr>
                                        <p:cTn id="27" dur="500" fill="hold"/>
                                        <p:tgtEl>
                                          <p:spTgt spid="441364"/>
                                        </p:tgtEl>
                                        <p:attrNameLst>
                                          <p:attrName>ppt_x</p:attrName>
                                        </p:attrNameLst>
                                      </p:cBhvr>
                                      <p:tavLst>
                                        <p:tav tm="0">
                                          <p:val>
                                            <p:strVal val="#ppt_x"/>
                                          </p:val>
                                        </p:tav>
                                        <p:tav tm="100000">
                                          <p:val>
                                            <p:strVal val="#ppt_x"/>
                                          </p:val>
                                        </p:tav>
                                      </p:tavLst>
                                    </p:anim>
                                    <p:anim calcmode="lin" valueType="num">
                                      <p:cBhvr>
                                        <p:cTn id="28" dur="500" fill="hold"/>
                                        <p:tgtEl>
                                          <p:spTgt spid="441364"/>
                                        </p:tgtEl>
                                        <p:attrNameLst>
                                          <p:attrName>ppt_y</p:attrName>
                                        </p:attrNameLst>
                                      </p:cBhvr>
                                      <p:tavLst>
                                        <p:tav tm="0">
                                          <p:val>
                                            <p:strVal val="#ppt_y-#ppt_h/2"/>
                                          </p:val>
                                        </p:tav>
                                        <p:tav tm="100000">
                                          <p:val>
                                            <p:strVal val="#ppt_y"/>
                                          </p:val>
                                        </p:tav>
                                      </p:tavLst>
                                    </p:anim>
                                    <p:anim calcmode="lin" valueType="num">
                                      <p:cBhvr>
                                        <p:cTn id="29" dur="500" fill="hold"/>
                                        <p:tgtEl>
                                          <p:spTgt spid="441364"/>
                                        </p:tgtEl>
                                        <p:attrNameLst>
                                          <p:attrName>ppt_w</p:attrName>
                                        </p:attrNameLst>
                                      </p:cBhvr>
                                      <p:tavLst>
                                        <p:tav tm="0">
                                          <p:val>
                                            <p:strVal val="#ppt_w"/>
                                          </p:val>
                                        </p:tav>
                                        <p:tav tm="100000">
                                          <p:val>
                                            <p:strVal val="#ppt_w"/>
                                          </p:val>
                                        </p:tav>
                                      </p:tavLst>
                                    </p:anim>
                                    <p:anim calcmode="lin" valueType="num">
                                      <p:cBhvr>
                                        <p:cTn id="30" dur="500" fill="hold"/>
                                        <p:tgtEl>
                                          <p:spTgt spid="4413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7" grpId="0" animBg="1" autoUpdateAnimBg="0"/>
      <p:bldP spid="44136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zh-CN" altLang="en-US" smtClean="0"/>
              <a:t>模糊推理</a:t>
            </a:r>
          </a:p>
        </p:txBody>
      </p:sp>
      <p:sp>
        <p:nvSpPr>
          <p:cNvPr id="442371" name="Rectangle 3"/>
          <p:cNvSpPr>
            <a:spLocks noGrp="1" noChangeArrowheads="1"/>
          </p:cNvSpPr>
          <p:nvPr>
            <p:ph type="body" idx="1"/>
          </p:nvPr>
        </p:nvSpPr>
        <p:spPr>
          <a:xfrm>
            <a:off x="436563" y="1066800"/>
            <a:ext cx="8331200" cy="1187450"/>
          </a:xfrm>
        </p:spPr>
        <p:txBody>
          <a:bodyPr/>
          <a:lstStyle/>
          <a:p>
            <a:pPr marL="279400" indent="-279400" eaLnBrk="1" hangingPunct="1">
              <a:buFont typeface="Wingdings" panose="05000000000000000000" pitchFamily="2" charset="2"/>
              <a:buNone/>
              <a:defRPr/>
            </a:pPr>
            <a:r>
              <a:rPr lang="en-US" altLang="zh-CN" sz="3000" b="0" smtClean="0"/>
              <a:t>3. </a:t>
            </a:r>
            <a:r>
              <a:rPr lang="zh-CN" altLang="en-US" sz="3000" b="0" smtClean="0">
                <a:latin typeface="宋体" pitchFamily="2" charset="-122"/>
              </a:rPr>
              <a:t>对</a:t>
            </a:r>
            <a:r>
              <a:rPr lang="zh-CN" altLang="en-US" sz="3000" b="0" smtClean="0"/>
              <a:t> </a:t>
            </a:r>
            <a:r>
              <a:rPr lang="en-US" altLang="zh-CN" sz="3000" b="0" smtClean="0"/>
              <a:t>IF  </a:t>
            </a:r>
            <a:r>
              <a:rPr lang="en-US" altLang="zh-CN" sz="3000" b="0" i="1" smtClean="0"/>
              <a:t>x</a:t>
            </a:r>
            <a:r>
              <a:rPr lang="en-US" altLang="zh-CN" sz="3000" b="0" smtClean="0"/>
              <a:t>  is  </a:t>
            </a:r>
            <a:r>
              <a:rPr lang="en-US" altLang="zh-CN" sz="3000" b="0" i="1" smtClean="0"/>
              <a:t>A </a:t>
            </a:r>
            <a:r>
              <a:rPr lang="en-US" altLang="zh-CN" sz="3000" b="0" smtClean="0"/>
              <a:t> and </a:t>
            </a:r>
            <a:r>
              <a:rPr lang="en-US" altLang="zh-CN" sz="4500" b="0" baseline="24000" smtClean="0"/>
              <a:t>…</a:t>
            </a:r>
            <a:r>
              <a:rPr lang="en-US" altLang="zh-CN" sz="3000" b="0" smtClean="0"/>
              <a:t> and  </a:t>
            </a:r>
            <a:r>
              <a:rPr lang="en-US" altLang="zh-CN" sz="3000" b="0" i="1" smtClean="0"/>
              <a:t>y</a:t>
            </a:r>
            <a:r>
              <a:rPr lang="en-US" altLang="zh-CN" sz="3000" b="0" smtClean="0"/>
              <a:t>  is  </a:t>
            </a:r>
            <a:r>
              <a:rPr lang="en-US" altLang="zh-CN" sz="3000" b="0" i="1" smtClean="0"/>
              <a:t>B</a:t>
            </a:r>
            <a:r>
              <a:rPr lang="en-US" altLang="zh-CN" sz="3000" b="0" smtClean="0"/>
              <a:t>  THEN  </a:t>
            </a:r>
            <a:r>
              <a:rPr lang="en-US" altLang="zh-CN" sz="3000" b="0" i="1" smtClean="0"/>
              <a:t>z</a:t>
            </a:r>
            <a:r>
              <a:rPr lang="en-US" altLang="zh-CN" sz="3000" b="0" smtClean="0"/>
              <a:t>  is  </a:t>
            </a:r>
            <a:r>
              <a:rPr lang="en-US" altLang="zh-CN" sz="3000" b="0" i="1" smtClean="0"/>
              <a:t>C </a:t>
            </a:r>
            <a:r>
              <a:rPr lang="zh-CN" altLang="en-US" sz="3000" b="0" smtClean="0">
                <a:latin typeface="宋体" pitchFamily="2" charset="-122"/>
              </a:rPr>
              <a:t>类型的模糊规则的推理</a:t>
            </a:r>
            <a:r>
              <a:rPr lang="zh-CN" altLang="en-US" sz="3000" b="0" smtClean="0"/>
              <a:t> </a:t>
            </a:r>
          </a:p>
        </p:txBody>
      </p:sp>
      <p:grpSp>
        <p:nvGrpSpPr>
          <p:cNvPr id="442390" name="Group 22"/>
          <p:cNvGrpSpPr>
            <a:grpSpLocks/>
          </p:cNvGrpSpPr>
          <p:nvPr/>
        </p:nvGrpSpPr>
        <p:grpSpPr bwMode="auto">
          <a:xfrm>
            <a:off x="571500" y="2193925"/>
            <a:ext cx="8039100" cy="3444875"/>
            <a:chOff x="216" y="1334"/>
            <a:chExt cx="5328" cy="2170"/>
          </a:xfrm>
        </p:grpSpPr>
        <p:sp>
          <p:nvSpPr>
            <p:cNvPr id="45061" name="Text Box 23"/>
            <p:cNvSpPr txBox="1">
              <a:spLocks noChangeArrowheads="1"/>
            </p:cNvSpPr>
            <p:nvPr/>
          </p:nvSpPr>
          <p:spPr bwMode="auto">
            <a:xfrm>
              <a:off x="216" y="1334"/>
              <a:ext cx="5328" cy="216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chemeClr val="accent2"/>
                </a:buClr>
                <a:buFont typeface="Wingdings" panose="05000000000000000000" pitchFamily="2" charset="2"/>
                <a:buChar char="§"/>
              </a:pPr>
              <a:r>
                <a:rPr kumimoji="0" lang="en-US" altLang="zh-CN" sz="2600"/>
                <a:t> </a:t>
              </a:r>
              <a:r>
                <a:rPr kumimoji="0" lang="zh-CN" altLang="en-US" sz="2600" b="1"/>
                <a:t>两个输入一个输出的模糊系统</a:t>
              </a:r>
              <a:r>
                <a:rPr kumimoji="0" lang="zh-CN" altLang="en-US" sz="2600"/>
                <a:t>：</a:t>
              </a:r>
            </a:p>
            <a:p>
              <a:pPr algn="just" eaLnBrk="1" hangingPunct="1">
                <a:lnSpc>
                  <a:spcPct val="140000"/>
                </a:lnSpc>
                <a:buClr>
                  <a:schemeClr val="accent2"/>
                </a:buClr>
                <a:buFont typeface="Wingdings" panose="05000000000000000000" pitchFamily="2" charset="2"/>
                <a:buChar char="§"/>
              </a:pPr>
              <a:endParaRPr kumimoji="0" lang="zh-CN" altLang="en-US" sz="2600"/>
            </a:p>
            <a:p>
              <a:pPr algn="just" eaLnBrk="1" hangingPunct="1">
                <a:lnSpc>
                  <a:spcPct val="140000"/>
                </a:lnSpc>
                <a:buClr>
                  <a:schemeClr val="accent2"/>
                </a:buClr>
                <a:buFont typeface="Wingdings" panose="05000000000000000000" pitchFamily="2" charset="2"/>
                <a:buChar char="§"/>
              </a:pPr>
              <a:endParaRPr kumimoji="0" lang="zh-CN" altLang="en-US" sz="2600"/>
            </a:p>
            <a:p>
              <a:pPr algn="just" eaLnBrk="1" hangingPunct="1">
                <a:lnSpc>
                  <a:spcPct val="140000"/>
                </a:lnSpc>
                <a:buClr>
                  <a:schemeClr val="accent2"/>
                </a:buClr>
                <a:buFont typeface="Wingdings" panose="05000000000000000000" pitchFamily="2" charset="2"/>
                <a:buChar char="§"/>
              </a:pPr>
              <a:endParaRPr kumimoji="0" lang="zh-CN" altLang="en-US" sz="2600" b="1">
                <a:latin typeface="宋体" panose="02010600030101010101" pitchFamily="2" charset="-122"/>
              </a:endParaRPr>
            </a:p>
            <a:p>
              <a:pPr algn="just" eaLnBrk="1" hangingPunct="1">
                <a:lnSpc>
                  <a:spcPct val="140000"/>
                </a:lnSpc>
                <a:buClr>
                  <a:schemeClr val="accent2"/>
                </a:buClr>
                <a:buFont typeface="Wingdings" panose="05000000000000000000" pitchFamily="2" charset="2"/>
                <a:buChar char="§"/>
              </a:pPr>
              <a:r>
                <a:rPr kumimoji="0" lang="zh-CN" altLang="en-US" sz="2600" b="1">
                  <a:latin typeface="宋体" panose="02010600030101010101" pitchFamily="2" charset="-122"/>
                </a:rPr>
                <a:t> 输入：</a:t>
              </a:r>
            </a:p>
            <a:p>
              <a:pPr algn="just" eaLnBrk="1" hangingPunct="1">
                <a:lnSpc>
                  <a:spcPct val="140000"/>
                </a:lnSpc>
                <a:buClr>
                  <a:schemeClr val="accent2"/>
                </a:buClr>
                <a:buFont typeface="Wingdings" panose="05000000000000000000" pitchFamily="2" charset="2"/>
                <a:buChar char="§"/>
              </a:pPr>
              <a:r>
                <a:rPr kumimoji="0" lang="zh-CN" altLang="en-US" sz="2600" b="1">
                  <a:latin typeface="宋体" panose="02010600030101010101" pitchFamily="2" charset="-122"/>
                </a:rPr>
                <a:t> 输出：</a:t>
              </a:r>
              <a:endParaRPr kumimoji="0" lang="zh-CN" altLang="en-US" sz="2600" b="1"/>
            </a:p>
          </p:txBody>
        </p:sp>
        <p:graphicFrame>
          <p:nvGraphicFramePr>
            <p:cNvPr id="45062" name="Object 24"/>
            <p:cNvGraphicFramePr>
              <a:graphicFrameLocks noChangeAspect="1"/>
            </p:cNvGraphicFramePr>
            <p:nvPr/>
          </p:nvGraphicFramePr>
          <p:xfrm>
            <a:off x="720" y="1728"/>
            <a:ext cx="3552" cy="288"/>
          </p:xfrm>
          <a:graphic>
            <a:graphicData uri="http://schemas.openxmlformats.org/presentationml/2006/ole">
              <mc:AlternateContent xmlns:mc="http://schemas.openxmlformats.org/markup-compatibility/2006">
                <mc:Choice xmlns:v="urn:schemas-microsoft-com:vml" Requires="v">
                  <p:oleObj spid="_x0000_s45072" r:id="rId3" imgW="3263900" imgH="215900" progId="Equation.DSMT4">
                    <p:embed/>
                  </p:oleObj>
                </mc:Choice>
                <mc:Fallback>
                  <p:oleObj r:id="rId3" imgW="3263900" imgH="2159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728"/>
                          <a:ext cx="3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25"/>
            <p:cNvGraphicFramePr>
              <a:graphicFrameLocks noChangeAspect="1"/>
            </p:cNvGraphicFramePr>
            <p:nvPr/>
          </p:nvGraphicFramePr>
          <p:xfrm>
            <a:off x="712" y="2064"/>
            <a:ext cx="4136" cy="509"/>
          </p:xfrm>
          <a:graphic>
            <a:graphicData uri="http://schemas.openxmlformats.org/presentationml/2006/ole">
              <mc:AlternateContent xmlns:mc="http://schemas.openxmlformats.org/markup-compatibility/2006">
                <mc:Choice xmlns:v="urn:schemas-microsoft-com:vml" Requires="v">
                  <p:oleObj spid="_x0000_s45073" name="Equation" r:id="rId5" imgW="4279900" imgH="469900" progId="Equation.DSMT4">
                    <p:embed/>
                  </p:oleObj>
                </mc:Choice>
                <mc:Fallback>
                  <p:oleObj name="Equation" r:id="rId5" imgW="4279900" imgH="4699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2064"/>
                          <a:ext cx="4136"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4" name="Object 26"/>
            <p:cNvGraphicFramePr>
              <a:graphicFrameLocks noChangeAspect="1"/>
            </p:cNvGraphicFramePr>
            <p:nvPr/>
          </p:nvGraphicFramePr>
          <p:xfrm>
            <a:off x="715" y="2544"/>
            <a:ext cx="4133" cy="285"/>
          </p:xfrm>
          <a:graphic>
            <a:graphicData uri="http://schemas.openxmlformats.org/presentationml/2006/ole">
              <mc:AlternateContent xmlns:mc="http://schemas.openxmlformats.org/markup-compatibility/2006">
                <mc:Choice xmlns:v="urn:schemas-microsoft-com:vml" Requires="v">
                  <p:oleObj spid="_x0000_s45074" name="Equation" r:id="rId7" imgW="4292600" imgH="241300" progId="Equation.DSMT4">
                    <p:embed/>
                  </p:oleObj>
                </mc:Choice>
                <mc:Fallback>
                  <p:oleObj name="Equation" r:id="rId7" imgW="4292600" imgH="241300"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 y="2544"/>
                          <a:ext cx="413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5" name="Object 27"/>
            <p:cNvGraphicFramePr>
              <a:graphicFrameLocks noChangeAspect="1"/>
            </p:cNvGraphicFramePr>
            <p:nvPr/>
          </p:nvGraphicFramePr>
          <p:xfrm>
            <a:off x="1105" y="2880"/>
            <a:ext cx="1871" cy="270"/>
          </p:xfrm>
          <a:graphic>
            <a:graphicData uri="http://schemas.openxmlformats.org/presentationml/2006/ole">
              <mc:AlternateContent xmlns:mc="http://schemas.openxmlformats.org/markup-compatibility/2006">
                <mc:Choice xmlns:v="urn:schemas-microsoft-com:vml" Requires="v">
                  <p:oleObj spid="_x0000_s45075" name="Equation" r:id="rId9" imgW="2070100" imgH="241300" progId="Equation.DSMT4">
                    <p:embed/>
                  </p:oleObj>
                </mc:Choice>
                <mc:Fallback>
                  <p:oleObj name="Equation" r:id="rId9" imgW="2070100" imgH="24130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5" y="2880"/>
                          <a:ext cx="18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6" name="Object 28"/>
            <p:cNvGraphicFramePr>
              <a:graphicFrameLocks noChangeAspect="1"/>
            </p:cNvGraphicFramePr>
            <p:nvPr/>
          </p:nvGraphicFramePr>
          <p:xfrm>
            <a:off x="1104" y="3216"/>
            <a:ext cx="672" cy="288"/>
          </p:xfrm>
          <a:graphic>
            <a:graphicData uri="http://schemas.openxmlformats.org/presentationml/2006/ole">
              <mc:AlternateContent xmlns:mc="http://schemas.openxmlformats.org/markup-compatibility/2006">
                <mc:Choice xmlns:v="urn:schemas-microsoft-com:vml" Requires="v">
                  <p:oleObj spid="_x0000_s45076" r:id="rId11" imgW="583693" imgH="215713" progId="Equation.DSMT4">
                    <p:embed/>
                  </p:oleObj>
                </mc:Choice>
                <mc:Fallback>
                  <p:oleObj r:id="rId11" imgW="583693" imgH="215713"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321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42390"/>
                                        </p:tgtEl>
                                        <p:attrNameLst>
                                          <p:attrName>style.visibility</p:attrName>
                                        </p:attrNameLst>
                                      </p:cBhvr>
                                      <p:to>
                                        <p:strVal val="visible"/>
                                      </p:to>
                                    </p:set>
                                    <p:animEffect transition="in" filter="slide(fromTop)">
                                      <p:cBhvr>
                                        <p:cTn id="7" dur="500"/>
                                        <p:tgtEl>
                                          <p:spTgt spid="44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457200" y="2030413"/>
            <a:ext cx="8229600" cy="4425950"/>
          </a:xfrm>
          <a:solidFill>
            <a:srgbClr val="FFFFFF"/>
          </a:solidFill>
          <a:ln>
            <a:solidFill>
              <a:srgbClr val="808080"/>
            </a:solidFill>
            <a:miter lim="800000"/>
            <a:headEnd/>
            <a:tailEnd/>
          </a:ln>
        </p:spPr>
        <p:txBody>
          <a:bodyPr/>
          <a:lstStyle/>
          <a:p>
            <a:pPr marL="0" indent="0" eaLnBrk="1" fontAlgn="b" hangingPunct="1">
              <a:spcBef>
                <a:spcPct val="40000"/>
              </a:spcBef>
              <a:buFont typeface="Wingdings" panose="05000000000000000000" pitchFamily="2" charset="2"/>
              <a:buChar char="§"/>
              <a:defRPr/>
            </a:pPr>
            <a:r>
              <a:rPr lang="en-US" altLang="zh-CN" sz="2600" smtClean="0"/>
              <a:t> </a:t>
            </a:r>
            <a:r>
              <a:rPr lang="zh-CN" altLang="en-US" sz="2600" smtClean="0"/>
              <a:t>模糊控制规则  “                                                                        ”</a:t>
            </a:r>
          </a:p>
          <a:p>
            <a:pPr marL="0" indent="0" eaLnBrk="1" fontAlgn="b" hangingPunct="1">
              <a:spcBef>
                <a:spcPct val="40000"/>
              </a:spcBef>
              <a:buFontTx/>
              <a:buNone/>
              <a:defRPr/>
            </a:pPr>
            <a:r>
              <a:rPr lang="zh-CN" altLang="en-US" sz="2600" smtClean="0"/>
              <a:t>其模糊蕴含关系 ：</a:t>
            </a:r>
          </a:p>
          <a:p>
            <a:pPr marL="0" indent="0" eaLnBrk="1" fontAlgn="b" hangingPunct="1">
              <a:spcBef>
                <a:spcPct val="40000"/>
              </a:spcBef>
              <a:buFontTx/>
              <a:buNone/>
              <a:defRPr/>
            </a:pPr>
            <a:endParaRPr lang="zh-CN" altLang="en-US" sz="2600" smtClean="0"/>
          </a:p>
          <a:p>
            <a:pPr marL="0" indent="0" eaLnBrk="1" fontAlgn="b" hangingPunct="1">
              <a:spcBef>
                <a:spcPct val="40000"/>
              </a:spcBef>
              <a:buFont typeface="Wingdings" panose="05000000000000000000" pitchFamily="2" charset="2"/>
              <a:buChar char="§"/>
              <a:defRPr/>
            </a:pPr>
            <a:endParaRPr lang="en-US" altLang="zh-CN" sz="2600" b="0" smtClean="0"/>
          </a:p>
        </p:txBody>
      </p:sp>
      <p:graphicFrame>
        <p:nvGraphicFramePr>
          <p:cNvPr id="46083" name="Object 3"/>
          <p:cNvGraphicFramePr>
            <a:graphicFrameLocks noChangeAspect="1"/>
          </p:cNvGraphicFramePr>
          <p:nvPr/>
        </p:nvGraphicFramePr>
        <p:xfrm>
          <a:off x="3040063" y="2112963"/>
          <a:ext cx="5113337" cy="504825"/>
        </p:xfrm>
        <a:graphic>
          <a:graphicData uri="http://schemas.openxmlformats.org/presentationml/2006/ole">
            <mc:AlternateContent xmlns:mc="http://schemas.openxmlformats.org/markup-compatibility/2006">
              <mc:Choice xmlns:v="urn:schemas-microsoft-com:vml" Requires="v">
                <p:oleObj spid="_x0000_s46103" name="公式" r:id="rId3" imgW="3009900" imgH="228600" progId="Equation.3">
                  <p:embed/>
                </p:oleObj>
              </mc:Choice>
              <mc:Fallback>
                <p:oleObj name="公式" r:id="rId3" imgW="3009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63" y="2112963"/>
                        <a:ext cx="5113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4" name="Object 4"/>
          <p:cNvGraphicFramePr>
            <a:graphicFrameLocks noChangeAspect="1"/>
          </p:cNvGraphicFramePr>
          <p:nvPr/>
        </p:nvGraphicFramePr>
        <p:xfrm>
          <a:off x="3048000" y="2667000"/>
          <a:ext cx="3124200" cy="533400"/>
        </p:xfrm>
        <a:graphic>
          <a:graphicData uri="http://schemas.openxmlformats.org/presentationml/2006/ole">
            <mc:AlternateContent xmlns:mc="http://schemas.openxmlformats.org/markup-compatibility/2006">
              <mc:Choice xmlns:v="urn:schemas-microsoft-com:vml" Requires="v">
                <p:oleObj spid="_x0000_s46104" name="公式" r:id="rId5" imgW="1485900" imgH="228600" progId="Equation.3">
                  <p:embed/>
                </p:oleObj>
              </mc:Choice>
              <mc:Fallback>
                <p:oleObj name="公式" r:id="rId5" imgW="14859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667000"/>
                        <a:ext cx="312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5" name="Object 5"/>
          <p:cNvGraphicFramePr>
            <a:graphicFrameLocks noChangeAspect="1"/>
          </p:cNvGraphicFramePr>
          <p:nvPr/>
        </p:nvGraphicFramePr>
        <p:xfrm>
          <a:off x="2286000" y="3271838"/>
          <a:ext cx="5745163" cy="538162"/>
        </p:xfrm>
        <a:graphic>
          <a:graphicData uri="http://schemas.openxmlformats.org/presentationml/2006/ole">
            <mc:AlternateContent xmlns:mc="http://schemas.openxmlformats.org/markup-compatibility/2006">
              <mc:Choice xmlns:v="urn:schemas-microsoft-com:vml" Requires="v">
                <p:oleObj spid="_x0000_s46105" name="Equation" r:id="rId7" imgW="2806700" imgH="266700" progId="Equation.DSMT4">
                  <p:embed/>
                </p:oleObj>
              </mc:Choice>
              <mc:Fallback>
                <p:oleObj name="Equation" r:id="rId7" imgW="2806700" imgH="266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271838"/>
                        <a:ext cx="574516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6"/>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460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43400" name="Group 8"/>
          <p:cNvGrpSpPr>
            <a:grpSpLocks/>
          </p:cNvGrpSpPr>
          <p:nvPr/>
        </p:nvGrpSpPr>
        <p:grpSpPr bwMode="auto">
          <a:xfrm>
            <a:off x="457200" y="3810000"/>
            <a:ext cx="6781800" cy="2620963"/>
            <a:chOff x="288" y="2400"/>
            <a:chExt cx="4272" cy="1651"/>
          </a:xfrm>
        </p:grpSpPr>
        <p:sp>
          <p:nvSpPr>
            <p:cNvPr id="46091" name="Rectangle 9"/>
            <p:cNvSpPr>
              <a:spLocks noChangeArrowheads="1"/>
            </p:cNvSpPr>
            <p:nvPr/>
          </p:nvSpPr>
          <p:spPr bwMode="auto">
            <a:xfrm>
              <a:off x="288" y="2400"/>
              <a:ext cx="427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20000"/>
                </a:lnSpc>
                <a:spcBef>
                  <a:spcPct val="50000"/>
                </a:spcBef>
                <a:buClr>
                  <a:schemeClr val="accent2"/>
                </a:buClr>
                <a:buFont typeface="Wingdings" panose="05000000000000000000" pitchFamily="2" charset="2"/>
                <a:buChar char="§"/>
              </a:pPr>
              <a:r>
                <a:rPr kumimoji="0" lang="en-US" altLang="zh-CN" sz="2600"/>
                <a:t>     </a:t>
              </a:r>
              <a:r>
                <a:rPr kumimoji="0" lang="zh-CN" altLang="en-US" sz="2600"/>
                <a:t>条模糊控制规则的</a:t>
              </a:r>
              <a:r>
                <a:rPr kumimoji="0" lang="zh-CN" altLang="en-US" sz="2600">
                  <a:solidFill>
                    <a:schemeClr val="accent2"/>
                  </a:solidFill>
                </a:rPr>
                <a:t>总的模糊蕴含关系</a:t>
              </a:r>
              <a:r>
                <a:rPr kumimoji="0" lang="zh-CN" altLang="en-US" sz="2600"/>
                <a:t>：</a:t>
              </a:r>
            </a:p>
            <a:p>
              <a:pPr eaLnBrk="1" fontAlgn="b" hangingPunct="1">
                <a:lnSpc>
                  <a:spcPct val="120000"/>
                </a:lnSpc>
                <a:spcBef>
                  <a:spcPct val="50000"/>
                </a:spcBef>
              </a:pPr>
              <a:endParaRPr kumimoji="0" lang="zh-CN" altLang="en-US" sz="2600"/>
            </a:p>
            <a:p>
              <a:pPr eaLnBrk="1" fontAlgn="b" hangingPunct="1">
                <a:lnSpc>
                  <a:spcPct val="120000"/>
                </a:lnSpc>
                <a:spcBef>
                  <a:spcPct val="50000"/>
                </a:spcBef>
                <a:buClr>
                  <a:schemeClr val="accent2"/>
                </a:buClr>
                <a:buFont typeface="Wingdings" panose="05000000000000000000" pitchFamily="2" charset="2"/>
                <a:buChar char="§"/>
              </a:pPr>
              <a:r>
                <a:rPr kumimoji="0" lang="zh-CN" altLang="en-US" sz="2600"/>
                <a:t> 推理的结论：</a:t>
              </a:r>
            </a:p>
          </p:txBody>
        </p:sp>
        <p:graphicFrame>
          <p:nvGraphicFramePr>
            <p:cNvPr id="46092" name="Object 10"/>
            <p:cNvGraphicFramePr>
              <a:graphicFrameLocks noChangeAspect="1"/>
            </p:cNvGraphicFramePr>
            <p:nvPr/>
          </p:nvGraphicFramePr>
          <p:xfrm>
            <a:off x="524" y="2496"/>
            <a:ext cx="196" cy="226"/>
          </p:xfrm>
          <a:graphic>
            <a:graphicData uri="http://schemas.openxmlformats.org/presentationml/2006/ole">
              <mc:AlternateContent xmlns:mc="http://schemas.openxmlformats.org/markup-compatibility/2006">
                <mc:Choice xmlns:v="urn:schemas-microsoft-com:vml" Requires="v">
                  <p:oleObj spid="_x0000_s46106" name="公式" r:id="rId9" imgW="126835" imgH="139518" progId="Equation.3">
                    <p:embed/>
                  </p:oleObj>
                </mc:Choice>
                <mc:Fallback>
                  <p:oleObj name="公式" r:id="rId9" imgW="126835" imgH="13951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 y="2496"/>
                          <a:ext cx="1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3" name="Object 11"/>
            <p:cNvGraphicFramePr>
              <a:graphicFrameLocks noChangeAspect="1"/>
            </p:cNvGraphicFramePr>
            <p:nvPr/>
          </p:nvGraphicFramePr>
          <p:xfrm>
            <a:off x="1751" y="2736"/>
            <a:ext cx="2261" cy="554"/>
          </p:xfrm>
          <a:graphic>
            <a:graphicData uri="http://schemas.openxmlformats.org/presentationml/2006/ole">
              <mc:AlternateContent xmlns:mc="http://schemas.openxmlformats.org/markup-compatibility/2006">
                <mc:Choice xmlns:v="urn:schemas-microsoft-com:vml" Requires="v">
                  <p:oleObj spid="_x0000_s46107" name="Equation" r:id="rId11" imgW="1777229" imgH="431613" progId="Equation.DSMT4">
                    <p:embed/>
                  </p:oleObj>
                </mc:Choice>
                <mc:Fallback>
                  <p:oleObj name="Equation" r:id="rId11" imgW="1777229" imgH="431613"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1" y="2736"/>
                          <a:ext cx="2261"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4" name="Object 12"/>
            <p:cNvGraphicFramePr>
              <a:graphicFrameLocks noChangeAspect="1"/>
            </p:cNvGraphicFramePr>
            <p:nvPr/>
          </p:nvGraphicFramePr>
          <p:xfrm>
            <a:off x="1601" y="3347"/>
            <a:ext cx="1759" cy="289"/>
          </p:xfrm>
          <a:graphic>
            <a:graphicData uri="http://schemas.openxmlformats.org/presentationml/2006/ole">
              <mc:AlternateContent xmlns:mc="http://schemas.openxmlformats.org/markup-compatibility/2006">
                <mc:Choice xmlns:v="urn:schemas-microsoft-com:vml" Requires="v">
                  <p:oleObj spid="_x0000_s46108" name="Equation" r:id="rId13" imgW="1247843" imgH="133440" progId="Equation.DSMT4">
                    <p:embed/>
                  </p:oleObj>
                </mc:Choice>
                <mc:Fallback>
                  <p:oleObj name="Equation" r:id="rId13" imgW="1247843" imgH="13344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 y="3347"/>
                          <a:ext cx="17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5" name="Object 13"/>
            <p:cNvGraphicFramePr>
              <a:graphicFrameLocks noChangeAspect="1"/>
            </p:cNvGraphicFramePr>
            <p:nvPr/>
          </p:nvGraphicFramePr>
          <p:xfrm>
            <a:off x="1200" y="3731"/>
            <a:ext cx="2684" cy="320"/>
          </p:xfrm>
          <a:graphic>
            <a:graphicData uri="http://schemas.openxmlformats.org/presentationml/2006/ole">
              <mc:AlternateContent xmlns:mc="http://schemas.openxmlformats.org/markup-compatibility/2006">
                <mc:Choice xmlns:v="urn:schemas-microsoft-com:vml" Requires="v">
                  <p:oleObj spid="_x0000_s46109" name="Equation" r:id="rId15" imgW="2114685" imgH="180885" progId="Equation.DSMT4">
                    <p:embed/>
                  </p:oleObj>
                </mc:Choice>
                <mc:Fallback>
                  <p:oleObj name="Equation" r:id="rId15" imgW="2114685" imgH="180885"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 y="3731"/>
                          <a:ext cx="26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089" name="Rectangle 15"/>
          <p:cNvSpPr>
            <a:spLocks noChangeArrowheads="1"/>
          </p:cNvSpPr>
          <p:nvPr/>
        </p:nvSpPr>
        <p:spPr bwMode="auto">
          <a:xfrm>
            <a:off x="395288" y="908050"/>
            <a:ext cx="843597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6850" indent="-1968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30000"/>
              </a:spcBef>
              <a:buClr>
                <a:schemeClr val="accent2"/>
              </a:buClr>
              <a:buFont typeface="Wingdings" panose="05000000000000000000" pitchFamily="2" charset="2"/>
              <a:buNone/>
            </a:pPr>
            <a:r>
              <a:rPr kumimoji="0" lang="en-US" altLang="zh-CN" sz="2800" b="1"/>
              <a:t>3. </a:t>
            </a:r>
            <a:r>
              <a:rPr kumimoji="0" lang="zh-CN" altLang="en-US" sz="2800" b="1">
                <a:latin typeface="宋体" panose="02010600030101010101" pitchFamily="2" charset="-122"/>
              </a:rPr>
              <a:t>对</a:t>
            </a:r>
            <a:r>
              <a:rPr kumimoji="0" lang="zh-CN" altLang="en-US" sz="2800" b="1"/>
              <a:t> </a:t>
            </a:r>
            <a:r>
              <a:rPr kumimoji="0" lang="en-US" altLang="zh-CN" sz="2800" b="1"/>
              <a:t>IF  </a:t>
            </a:r>
            <a:r>
              <a:rPr kumimoji="0" lang="en-US" altLang="zh-CN" sz="2800" b="1" i="1"/>
              <a:t>x</a:t>
            </a:r>
            <a:r>
              <a:rPr kumimoji="0" lang="en-US" altLang="zh-CN" sz="2800" b="1"/>
              <a:t>  is  </a:t>
            </a:r>
            <a:r>
              <a:rPr kumimoji="0" lang="en-US" altLang="zh-CN" sz="2800" b="1" i="1"/>
              <a:t>A </a:t>
            </a:r>
            <a:r>
              <a:rPr kumimoji="0" lang="en-US" altLang="zh-CN" sz="2800" b="1"/>
              <a:t> and … and  </a:t>
            </a:r>
            <a:r>
              <a:rPr kumimoji="0" lang="en-US" altLang="zh-CN" sz="2800" b="1" i="1"/>
              <a:t>y</a:t>
            </a:r>
            <a:r>
              <a:rPr kumimoji="0" lang="en-US" altLang="zh-CN" sz="2800" b="1"/>
              <a:t>  is  </a:t>
            </a:r>
            <a:r>
              <a:rPr kumimoji="0" lang="en-US" altLang="zh-CN" sz="2800" b="1" i="1"/>
              <a:t>B</a:t>
            </a:r>
            <a:r>
              <a:rPr kumimoji="0" lang="en-US" altLang="zh-CN" sz="2800" b="1"/>
              <a:t>  THEN  </a:t>
            </a:r>
            <a:r>
              <a:rPr kumimoji="0" lang="en-US" altLang="zh-CN" sz="2800" b="1" i="1"/>
              <a:t>z</a:t>
            </a:r>
            <a:r>
              <a:rPr kumimoji="0" lang="en-US" altLang="zh-CN" sz="2800" b="1"/>
              <a:t>  is  </a:t>
            </a:r>
            <a:r>
              <a:rPr kumimoji="0" lang="en-US" altLang="zh-CN" sz="2800" b="1" i="1"/>
              <a:t>C </a:t>
            </a:r>
            <a:r>
              <a:rPr kumimoji="0" lang="zh-CN" altLang="en-US" sz="2800" b="1">
                <a:latin typeface="宋体" panose="02010600030101010101" pitchFamily="2" charset="-122"/>
              </a:rPr>
              <a:t>类型的模糊规则的推理</a:t>
            </a:r>
            <a:r>
              <a:rPr kumimoji="0" lang="zh-CN" altLang="en-US" sz="2800" b="1"/>
              <a:t> </a:t>
            </a:r>
          </a:p>
        </p:txBody>
      </p:sp>
      <p:sp>
        <p:nvSpPr>
          <p:cNvPr id="443408" name="Rectangle 16"/>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400"/>
                                        </p:tgtEl>
                                        <p:attrNameLst>
                                          <p:attrName>style.visibility</p:attrName>
                                        </p:attrNameLst>
                                      </p:cBhvr>
                                      <p:to>
                                        <p:strVal val="visible"/>
                                      </p:to>
                                    </p:set>
                                    <p:animEffect transition="in" filter="box(in)">
                                      <p:cBhvr>
                                        <p:cTn id="7" dur="500"/>
                                        <p:tgtEl>
                                          <p:spTgt spid="443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508000" y="2400300"/>
            <a:ext cx="8128000" cy="3068638"/>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Char char="§"/>
              <a:defRPr/>
            </a:pPr>
            <a:r>
              <a:rPr lang="en-US" altLang="zh-CN" sz="2600" b="0" dirty="0" smtClean="0">
                <a:effectLst>
                  <a:outerShdw blurRad="38100" dist="38100" dir="2700000" algn="tl">
                    <a:srgbClr val="000000"/>
                  </a:outerShdw>
                </a:effectLst>
              </a:rPr>
              <a:t> </a:t>
            </a:r>
            <a:r>
              <a:rPr lang="zh-CN" altLang="en-US" sz="2600" b="0" dirty="0" smtClean="0">
                <a:effectLst>
                  <a:outerShdw blurRad="38100" dist="38100" dir="2700000" algn="tl">
                    <a:srgbClr val="000000"/>
                  </a:outerShdw>
                </a:effectLst>
              </a:rPr>
              <a:t>例</a:t>
            </a:r>
            <a:r>
              <a:rPr lang="en-US" altLang="zh-CN" sz="2600" dirty="0" smtClean="0">
                <a:effectLst>
                  <a:outerShdw blurRad="38100" dist="38100" dir="2700000" algn="tl">
                    <a:srgbClr val="000000"/>
                  </a:outerShdw>
                </a:effectLst>
              </a:rPr>
              <a:t>  </a:t>
            </a:r>
            <a:r>
              <a:rPr lang="zh-CN" altLang="en-US" sz="2600" b="0" dirty="0" smtClean="0">
                <a:effectLst>
                  <a:outerShdw blurRad="38100" dist="38100" dir="2700000" algn="tl">
                    <a:srgbClr val="000000"/>
                  </a:outerShdw>
                </a:effectLst>
              </a:rPr>
              <a:t>已知双输入单输出的模糊系统的输入量为 </a:t>
            </a:r>
            <a:r>
              <a:rPr lang="en-US" altLang="zh-CN" sz="2600" b="0" i="1" dirty="0" smtClean="0">
                <a:effectLst>
                  <a:outerShdw blurRad="38100" dist="38100" dir="2700000" algn="tl">
                    <a:srgbClr val="000000"/>
                  </a:outerShdw>
                </a:effectLst>
              </a:rPr>
              <a:t>x</a:t>
            </a:r>
            <a:r>
              <a:rPr lang="zh-CN" altLang="en-US" sz="2600" b="0" dirty="0" smtClean="0">
                <a:effectLst>
                  <a:outerShdw blurRad="38100" dist="38100" dir="2700000" algn="tl">
                    <a:srgbClr val="000000"/>
                  </a:outerShdw>
                </a:effectLst>
              </a:rPr>
              <a:t>和 </a:t>
            </a:r>
            <a:r>
              <a:rPr lang="en-US" altLang="zh-CN" sz="2600" b="0" i="1" dirty="0" smtClean="0">
                <a:effectLst>
                  <a:outerShdw blurRad="38100" dist="38100" dir="2700000" algn="tl">
                    <a:srgbClr val="000000"/>
                  </a:outerShdw>
                </a:effectLst>
              </a:rPr>
              <a:t>y</a:t>
            </a:r>
            <a:r>
              <a:rPr lang="zh-CN" altLang="en-US" sz="2600" b="0" dirty="0" smtClean="0">
                <a:effectLst>
                  <a:outerShdw blurRad="38100" dist="38100" dir="2700000" algn="tl">
                    <a:srgbClr val="000000"/>
                  </a:outerShdw>
                </a:effectLst>
              </a:rPr>
              <a:t>，输出量为 </a:t>
            </a:r>
            <a:r>
              <a:rPr lang="en-US" altLang="zh-CN" sz="2600" b="0" i="1" dirty="0" smtClean="0">
                <a:effectLst>
                  <a:outerShdw blurRad="38100" dist="38100" dir="2700000" algn="tl">
                    <a:srgbClr val="000000"/>
                  </a:outerShdw>
                </a:effectLst>
              </a:rPr>
              <a:t>z</a:t>
            </a:r>
            <a:r>
              <a:rPr lang="zh-CN" altLang="en-US" sz="2600" b="0" dirty="0" smtClean="0">
                <a:effectLst>
                  <a:outerShdw blurRad="38100" dist="38100" dir="2700000" algn="tl">
                    <a:srgbClr val="000000"/>
                  </a:outerShdw>
                </a:effectLst>
              </a:rPr>
              <a:t>，其输入输出关系如模糊规则描述：</a:t>
            </a:r>
          </a:p>
          <a:p>
            <a:pPr marL="0" indent="0" eaLnBrk="1" fontAlgn="b" hangingPunct="1">
              <a:spcBef>
                <a:spcPct val="60000"/>
              </a:spcBef>
              <a:buFont typeface="Wingdings" panose="05000000000000000000" pitchFamily="2" charset="2"/>
              <a:buChar char="§"/>
              <a:defRPr/>
            </a:pPr>
            <a:endParaRPr lang="zh-CN" altLang="en-US" sz="2600" dirty="0" smtClean="0">
              <a:effectLst>
                <a:outerShdw blurRad="38100" dist="38100" dir="2700000" algn="tl">
                  <a:srgbClr val="000000"/>
                </a:outerShdw>
              </a:effectLst>
            </a:endParaRPr>
          </a:p>
          <a:p>
            <a:pPr marL="0" indent="0" eaLnBrk="1" fontAlgn="b" hangingPunct="1">
              <a:spcBef>
                <a:spcPct val="60000"/>
              </a:spcBef>
              <a:buFont typeface="Wingdings" panose="05000000000000000000" pitchFamily="2" charset="2"/>
              <a:buChar char="§"/>
              <a:defRPr/>
            </a:pPr>
            <a:endParaRPr lang="en-US" altLang="zh-CN" sz="2600" dirty="0" smtClean="0">
              <a:effectLst>
                <a:outerShdw blurRad="38100" dist="38100" dir="2700000" algn="tl">
                  <a:srgbClr val="000000"/>
                </a:outerShdw>
              </a:effectLst>
            </a:endParaRPr>
          </a:p>
        </p:txBody>
      </p:sp>
      <p:sp>
        <p:nvSpPr>
          <p:cNvPr id="47107"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471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09" name="Rectangle 6"/>
          <p:cNvSpPr>
            <a:spLocks noChangeArrowheads="1"/>
          </p:cNvSpPr>
          <p:nvPr/>
        </p:nvSpPr>
        <p:spPr bwMode="auto">
          <a:xfrm>
            <a:off x="384175" y="908050"/>
            <a:ext cx="843597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6850" indent="-1968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30000"/>
              </a:spcBef>
              <a:buClr>
                <a:schemeClr val="accent2"/>
              </a:buClr>
              <a:buFont typeface="Wingdings" panose="05000000000000000000" pitchFamily="2" charset="2"/>
              <a:buNone/>
            </a:pPr>
            <a:r>
              <a:rPr kumimoji="0" lang="en-US" altLang="zh-CN" sz="2800" b="1"/>
              <a:t>3. </a:t>
            </a:r>
            <a:r>
              <a:rPr kumimoji="0" lang="zh-CN" altLang="en-US" sz="2800" b="1">
                <a:latin typeface="宋体" panose="02010600030101010101" pitchFamily="2" charset="-122"/>
              </a:rPr>
              <a:t>对</a:t>
            </a:r>
            <a:r>
              <a:rPr kumimoji="0" lang="zh-CN" altLang="en-US" sz="2800" b="1"/>
              <a:t> </a:t>
            </a:r>
            <a:r>
              <a:rPr kumimoji="0" lang="en-US" altLang="zh-CN" sz="2800" b="1"/>
              <a:t>IF  </a:t>
            </a:r>
            <a:r>
              <a:rPr kumimoji="0" lang="en-US" altLang="zh-CN" sz="2800" b="1" i="1"/>
              <a:t>x</a:t>
            </a:r>
            <a:r>
              <a:rPr kumimoji="0" lang="en-US" altLang="zh-CN" sz="2800" b="1"/>
              <a:t>  is  </a:t>
            </a:r>
            <a:r>
              <a:rPr kumimoji="0" lang="en-US" altLang="zh-CN" sz="2800" b="1" i="1"/>
              <a:t>A </a:t>
            </a:r>
            <a:r>
              <a:rPr kumimoji="0" lang="en-US" altLang="zh-CN" sz="2800" b="1"/>
              <a:t> and … and  </a:t>
            </a:r>
            <a:r>
              <a:rPr kumimoji="0" lang="en-US" altLang="zh-CN" sz="2800" b="1" i="1"/>
              <a:t>y</a:t>
            </a:r>
            <a:r>
              <a:rPr kumimoji="0" lang="en-US" altLang="zh-CN" sz="2800" b="1"/>
              <a:t>  is  </a:t>
            </a:r>
            <a:r>
              <a:rPr kumimoji="0" lang="en-US" altLang="zh-CN" sz="2800" b="1" i="1"/>
              <a:t>B</a:t>
            </a:r>
            <a:r>
              <a:rPr kumimoji="0" lang="en-US" altLang="zh-CN" sz="2800" b="1"/>
              <a:t>  THEN  </a:t>
            </a:r>
            <a:r>
              <a:rPr kumimoji="0" lang="en-US" altLang="zh-CN" sz="2800" b="1" i="1"/>
              <a:t>z</a:t>
            </a:r>
            <a:r>
              <a:rPr kumimoji="0" lang="en-US" altLang="zh-CN" sz="2800" b="1"/>
              <a:t>  is  </a:t>
            </a:r>
            <a:r>
              <a:rPr kumimoji="0" lang="en-US" altLang="zh-CN" sz="2800" b="1" i="1"/>
              <a:t>C </a:t>
            </a:r>
            <a:r>
              <a:rPr kumimoji="0" lang="zh-CN" altLang="en-US" sz="2800" b="1">
                <a:latin typeface="宋体" panose="02010600030101010101" pitchFamily="2" charset="-122"/>
              </a:rPr>
              <a:t>类型的模糊规则的推理</a:t>
            </a:r>
            <a:r>
              <a:rPr kumimoji="0" lang="zh-CN" altLang="en-US" sz="2800" b="1"/>
              <a:t> </a:t>
            </a:r>
          </a:p>
        </p:txBody>
      </p:sp>
      <p:graphicFrame>
        <p:nvGraphicFramePr>
          <p:cNvPr id="444425" name="Object 9"/>
          <p:cNvGraphicFramePr>
            <a:graphicFrameLocks noChangeAspect="1"/>
          </p:cNvGraphicFramePr>
          <p:nvPr/>
        </p:nvGraphicFramePr>
        <p:xfrm>
          <a:off x="1865313" y="3352800"/>
          <a:ext cx="5876925" cy="457200"/>
        </p:xfrm>
        <a:graphic>
          <a:graphicData uri="http://schemas.openxmlformats.org/presentationml/2006/ole">
            <mc:AlternateContent xmlns:mc="http://schemas.openxmlformats.org/markup-compatibility/2006">
              <mc:Choice xmlns:v="urn:schemas-microsoft-com:vml" Requires="v">
                <p:oleObj spid="_x0000_s47121" r:id="rId3" imgW="3263900" imgH="215900" progId="Equation.DSMT4">
                  <p:embed/>
                </p:oleObj>
              </mc:Choice>
              <mc:Fallback>
                <p:oleObj r:id="rId3" imgW="3263900" imgH="2159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3352800"/>
                        <a:ext cx="587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6" name="Object 10"/>
          <p:cNvGraphicFramePr>
            <a:graphicFrameLocks noChangeAspect="1"/>
          </p:cNvGraphicFramePr>
          <p:nvPr/>
        </p:nvGraphicFramePr>
        <p:xfrm>
          <a:off x="838200" y="3886200"/>
          <a:ext cx="6934200" cy="533400"/>
        </p:xfrm>
        <a:graphic>
          <a:graphicData uri="http://schemas.openxmlformats.org/presentationml/2006/ole">
            <mc:AlternateContent xmlns:mc="http://schemas.openxmlformats.org/markup-compatibility/2006">
              <mc:Choice xmlns:v="urn:schemas-microsoft-com:vml" Requires="v">
                <p:oleObj spid="_x0000_s47122" name="Equation" r:id="rId5" imgW="2830871" imgH="177723" progId="Equation.DSMT4">
                  <p:embed/>
                </p:oleObj>
              </mc:Choice>
              <mc:Fallback>
                <p:oleObj name="Equation" r:id="rId5" imgW="2830871" imgH="177723"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86200"/>
                        <a:ext cx="693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44427" name="Group 11"/>
          <p:cNvGrpSpPr>
            <a:grpSpLocks/>
          </p:cNvGrpSpPr>
          <p:nvPr/>
        </p:nvGrpSpPr>
        <p:grpSpPr bwMode="auto">
          <a:xfrm>
            <a:off x="511175" y="4429125"/>
            <a:ext cx="6186488" cy="568325"/>
            <a:chOff x="322" y="2790"/>
            <a:chExt cx="3897" cy="358"/>
          </a:xfrm>
        </p:grpSpPr>
        <p:sp>
          <p:nvSpPr>
            <p:cNvPr id="47114" name="Rectangle 12"/>
            <p:cNvSpPr>
              <a:spLocks noChangeArrowheads="1"/>
            </p:cNvSpPr>
            <p:nvPr/>
          </p:nvSpPr>
          <p:spPr bwMode="auto">
            <a:xfrm>
              <a:off x="322" y="2790"/>
              <a:ext cx="389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20000"/>
                </a:lnSpc>
                <a:buClr>
                  <a:schemeClr val="accent2"/>
                </a:buClr>
                <a:buFont typeface="Wingdings" panose="05000000000000000000" pitchFamily="2" charset="2"/>
                <a:buChar char="§"/>
              </a:pPr>
              <a:r>
                <a:rPr kumimoji="0" lang="en-US" altLang="zh-CN">
                  <a:solidFill>
                    <a:schemeClr val="accent2"/>
                  </a:solidFill>
                  <a:latin typeface="宋体" panose="02010600030101010101" pitchFamily="2" charset="-122"/>
                </a:rPr>
                <a:t> </a:t>
              </a:r>
              <a:r>
                <a:rPr kumimoji="0" lang="zh-CN" altLang="en-US" b="1">
                  <a:solidFill>
                    <a:schemeClr val="accent2"/>
                  </a:solidFill>
                  <a:latin typeface="宋体" panose="02010600030101010101" pitchFamily="2" charset="-122"/>
                </a:rPr>
                <a:t>现已知</a:t>
              </a:r>
              <a:r>
                <a:rPr kumimoji="0" lang="zh-CN" altLang="en-US" b="1">
                  <a:solidFill>
                    <a:schemeClr val="accent2"/>
                  </a:solidFill>
                </a:rPr>
                <a:t> </a:t>
              </a:r>
              <a:r>
                <a:rPr kumimoji="0" lang="en-US" altLang="zh-CN" b="1" i="1">
                  <a:solidFill>
                    <a:schemeClr val="accent2"/>
                  </a:solidFill>
                </a:rPr>
                <a:t>x</a:t>
              </a:r>
              <a:r>
                <a:rPr kumimoji="0" lang="en-US" altLang="zh-CN" b="1">
                  <a:solidFill>
                    <a:schemeClr val="accent2"/>
                  </a:solidFill>
                </a:rPr>
                <a:t> is      and </a:t>
              </a:r>
              <a:r>
                <a:rPr kumimoji="0" lang="en-US" altLang="zh-CN" b="1" i="1">
                  <a:solidFill>
                    <a:schemeClr val="accent2"/>
                  </a:solidFill>
                </a:rPr>
                <a:t>y</a:t>
              </a:r>
              <a:r>
                <a:rPr kumimoji="0" lang="en-US" altLang="zh-CN" b="1">
                  <a:solidFill>
                    <a:schemeClr val="accent2"/>
                  </a:solidFill>
                </a:rPr>
                <a:t> is     	</a:t>
              </a:r>
              <a:r>
                <a:rPr kumimoji="0" lang="zh-CN" altLang="en-US" b="1">
                  <a:solidFill>
                    <a:schemeClr val="accent2"/>
                  </a:solidFill>
                  <a:latin typeface="宋体" panose="02010600030101010101" pitchFamily="2" charset="-122"/>
                </a:rPr>
                <a:t>，求输出量 </a:t>
              </a:r>
              <a:r>
                <a:rPr kumimoji="0" lang="en-US" altLang="zh-CN" b="1" i="1">
                  <a:solidFill>
                    <a:schemeClr val="accent2"/>
                  </a:solidFill>
                </a:rPr>
                <a:t>z</a:t>
              </a:r>
              <a:r>
                <a:rPr kumimoji="0" lang="en-US" altLang="zh-CN">
                  <a:latin typeface="宋体" panose="02010600030101010101" pitchFamily="2" charset="-122"/>
                </a:rPr>
                <a:t> </a:t>
              </a:r>
              <a:r>
                <a:rPr kumimoji="0" lang="zh-CN" altLang="en-US">
                  <a:latin typeface="宋体" panose="02010600030101010101" pitchFamily="2" charset="-122"/>
                </a:rPr>
                <a:t>。</a:t>
              </a:r>
              <a:r>
                <a:rPr kumimoji="0" lang="zh-CN" altLang="en-US" sz="2600"/>
                <a:t> </a:t>
              </a:r>
            </a:p>
          </p:txBody>
        </p:sp>
        <p:graphicFrame>
          <p:nvGraphicFramePr>
            <p:cNvPr id="47115" name="Object 13"/>
            <p:cNvGraphicFramePr>
              <a:graphicFrameLocks noChangeAspect="1"/>
            </p:cNvGraphicFramePr>
            <p:nvPr/>
          </p:nvGraphicFramePr>
          <p:xfrm>
            <a:off x="1531" y="2886"/>
            <a:ext cx="260" cy="209"/>
          </p:xfrm>
          <a:graphic>
            <a:graphicData uri="http://schemas.openxmlformats.org/presentationml/2006/ole">
              <mc:AlternateContent xmlns:mc="http://schemas.openxmlformats.org/markup-compatibility/2006">
                <mc:Choice xmlns:v="urn:schemas-microsoft-com:vml" Requires="v">
                  <p:oleObj spid="_x0000_s47123" name="公式" r:id="rId7" imgW="177492" imgH="164814" progId="Equation.3">
                    <p:embed/>
                  </p:oleObj>
                </mc:Choice>
                <mc:Fallback>
                  <p:oleObj name="公式" r:id="rId7" imgW="177492" imgH="164814"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1" y="2886"/>
                          <a:ext cx="26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6" name="Object 14"/>
            <p:cNvGraphicFramePr>
              <a:graphicFrameLocks noChangeAspect="1"/>
            </p:cNvGraphicFramePr>
            <p:nvPr/>
          </p:nvGraphicFramePr>
          <p:xfrm>
            <a:off x="2444" y="2868"/>
            <a:ext cx="227" cy="227"/>
          </p:xfrm>
          <a:graphic>
            <a:graphicData uri="http://schemas.openxmlformats.org/presentationml/2006/ole">
              <mc:AlternateContent xmlns:mc="http://schemas.openxmlformats.org/markup-compatibility/2006">
                <mc:Choice xmlns:v="urn:schemas-microsoft-com:vml" Requires="v">
                  <p:oleObj spid="_x0000_s47124" name="公式" r:id="rId9" imgW="177492" imgH="164814" progId="Equation.3">
                    <p:embed/>
                  </p:oleObj>
                </mc:Choice>
                <mc:Fallback>
                  <p:oleObj name="公式" r:id="rId9" imgW="177492" imgH="164814"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4" y="2868"/>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4431" name="Rectangle 15"/>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4418">
                                            <p:txEl>
                                              <p:pRg st="0" end="0"/>
                                            </p:txEl>
                                          </p:spTgt>
                                        </p:tgtEl>
                                        <p:attrNameLst>
                                          <p:attrName>style.visibility</p:attrName>
                                        </p:attrNameLst>
                                      </p:cBhvr>
                                      <p:to>
                                        <p:strVal val="visible"/>
                                      </p:to>
                                    </p:set>
                                    <p:animEffect transition="in" filter="box(in)">
                                      <p:cBhvr>
                                        <p:cTn id="7" dur="500"/>
                                        <p:tgtEl>
                                          <p:spTgt spid="444418">
                                            <p:txEl>
                                              <p:pRg st="0" end="0"/>
                                            </p:txEl>
                                          </p:spTgt>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444425"/>
                                        </p:tgtEl>
                                        <p:attrNameLst>
                                          <p:attrName>style.visibility</p:attrName>
                                        </p:attrNameLst>
                                      </p:cBhvr>
                                      <p:to>
                                        <p:strVal val="visible"/>
                                      </p:to>
                                    </p:set>
                                    <p:anim calcmode="lin" valueType="num">
                                      <p:cBhvr additive="base">
                                        <p:cTn id="11" dur="500" fill="hold"/>
                                        <p:tgtEl>
                                          <p:spTgt spid="444425"/>
                                        </p:tgtEl>
                                        <p:attrNameLst>
                                          <p:attrName>ppt_x</p:attrName>
                                        </p:attrNameLst>
                                      </p:cBhvr>
                                      <p:tavLst>
                                        <p:tav tm="0">
                                          <p:val>
                                            <p:strVal val="0-#ppt_w/2"/>
                                          </p:val>
                                        </p:tav>
                                        <p:tav tm="100000">
                                          <p:val>
                                            <p:strVal val="#ppt_x"/>
                                          </p:val>
                                        </p:tav>
                                      </p:tavLst>
                                    </p:anim>
                                    <p:anim calcmode="lin" valueType="num">
                                      <p:cBhvr additive="base">
                                        <p:cTn id="12" dur="500" fill="hold"/>
                                        <p:tgtEl>
                                          <p:spTgt spid="44442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444426"/>
                                        </p:tgtEl>
                                        <p:attrNameLst>
                                          <p:attrName>style.visibility</p:attrName>
                                        </p:attrNameLst>
                                      </p:cBhvr>
                                      <p:to>
                                        <p:strVal val="visible"/>
                                      </p:to>
                                    </p:set>
                                    <p:anim calcmode="lin" valueType="num">
                                      <p:cBhvr additive="base">
                                        <p:cTn id="16" dur="500" fill="hold"/>
                                        <p:tgtEl>
                                          <p:spTgt spid="444426"/>
                                        </p:tgtEl>
                                        <p:attrNameLst>
                                          <p:attrName>ppt_x</p:attrName>
                                        </p:attrNameLst>
                                      </p:cBhvr>
                                      <p:tavLst>
                                        <p:tav tm="0">
                                          <p:val>
                                            <p:strVal val="0-#ppt_w/2"/>
                                          </p:val>
                                        </p:tav>
                                        <p:tav tm="100000">
                                          <p:val>
                                            <p:strVal val="#ppt_x"/>
                                          </p:val>
                                        </p:tav>
                                      </p:tavLst>
                                    </p:anim>
                                    <p:anim calcmode="lin" valueType="num">
                                      <p:cBhvr additive="base">
                                        <p:cTn id="17" dur="500" fill="hold"/>
                                        <p:tgtEl>
                                          <p:spTgt spid="444426"/>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4427"/>
                                        </p:tgtEl>
                                        <p:attrNameLst>
                                          <p:attrName>style.visibility</p:attrName>
                                        </p:attrNameLst>
                                      </p:cBhvr>
                                      <p:to>
                                        <p:strVal val="visible"/>
                                      </p:to>
                                    </p:set>
                                    <p:animEffect transition="in" filter="box(in)">
                                      <p:cBhvr>
                                        <p:cTn id="22" dur="500"/>
                                        <p:tgtEl>
                                          <p:spTgt spid="44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508000" y="2222500"/>
            <a:ext cx="8128000" cy="3716338"/>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Char char="§"/>
              <a:defRPr/>
            </a:pPr>
            <a:r>
              <a:rPr lang="zh-CN" altLang="en-US" sz="2600" b="0" dirty="0">
                <a:effectLst>
                  <a:outerShdw blurRad="38100" dist="38100" dir="2700000" algn="tl">
                    <a:srgbClr val="000000"/>
                  </a:outerShdw>
                </a:effectLst>
              </a:rPr>
              <a:t>上</a:t>
            </a:r>
            <a:r>
              <a:rPr lang="zh-CN" altLang="en-US" sz="2600" b="0" dirty="0" smtClean="0">
                <a:effectLst>
                  <a:outerShdw blurRad="38100" dist="38100" dir="2700000" algn="tl">
                    <a:srgbClr val="000000"/>
                  </a:outerShdw>
                </a:effectLst>
              </a:rPr>
              <a:t>例（续）</a:t>
            </a:r>
            <a:r>
              <a:rPr lang="zh-CN" altLang="en-US" sz="2600" b="0" dirty="0" smtClean="0">
                <a:effectLst>
                  <a:outerShdw blurRad="38100" dist="38100" dir="2700000" algn="tl">
                    <a:srgbClr val="000000"/>
                  </a:outerShdw>
                </a:effectLst>
                <a:latin typeface="宋体" pitchFamily="2" charset="-122"/>
              </a:rPr>
              <a:t>已知</a:t>
            </a:r>
            <a:r>
              <a:rPr lang="zh-CN" altLang="en-US" sz="2600" b="0" dirty="0" smtClean="0">
                <a:effectLst>
                  <a:outerShdw blurRad="38100" dist="38100" dir="2700000" algn="tl">
                    <a:srgbClr val="000000"/>
                  </a:outerShdw>
                </a:effectLst>
              </a:rPr>
              <a:t> </a:t>
            </a:r>
            <a:r>
              <a:rPr lang="en-US" altLang="zh-CN" sz="2600" b="0" dirty="0" smtClean="0">
                <a:effectLst>
                  <a:outerShdw blurRad="38100" dist="38100" dir="2700000" algn="tl">
                    <a:srgbClr val="000000"/>
                  </a:outerShdw>
                </a:effectLst>
                <a:latin typeface="宋体" pitchFamily="2" charset="-122"/>
              </a:rPr>
              <a:t>:</a:t>
            </a:r>
            <a:r>
              <a:rPr lang="en-US" altLang="zh-CN" sz="2800" dirty="0" smtClean="0">
                <a:effectLst>
                  <a:outerShdw blurRad="38100" dist="38100" dir="2700000" algn="tl">
                    <a:srgbClr val="000000"/>
                  </a:outerShdw>
                </a:effectLst>
              </a:rPr>
              <a:t> </a:t>
            </a:r>
          </a:p>
        </p:txBody>
      </p:sp>
      <p:sp>
        <p:nvSpPr>
          <p:cNvPr id="48131"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481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3" name="Rectangle 6"/>
          <p:cNvSpPr>
            <a:spLocks noChangeArrowheads="1"/>
          </p:cNvSpPr>
          <p:nvPr/>
        </p:nvSpPr>
        <p:spPr bwMode="auto">
          <a:xfrm>
            <a:off x="457200" y="908050"/>
            <a:ext cx="84359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6850" indent="-1968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30000"/>
              </a:spcBef>
              <a:buClr>
                <a:schemeClr val="accent2"/>
              </a:buClr>
              <a:buFont typeface="Wingdings" panose="05000000000000000000" pitchFamily="2" charset="2"/>
              <a:buNone/>
            </a:pPr>
            <a:r>
              <a:rPr kumimoji="0" lang="en-US" altLang="zh-CN" sz="2800" b="1"/>
              <a:t>3. </a:t>
            </a:r>
            <a:r>
              <a:rPr kumimoji="0" lang="zh-CN" altLang="en-US" sz="2800" b="1">
                <a:latin typeface="宋体" panose="02010600030101010101" pitchFamily="2" charset="-122"/>
              </a:rPr>
              <a:t>对</a:t>
            </a:r>
            <a:r>
              <a:rPr kumimoji="0" lang="zh-CN" altLang="en-US" sz="2800" b="1"/>
              <a:t> </a:t>
            </a:r>
            <a:r>
              <a:rPr kumimoji="0" lang="en-US" altLang="zh-CN" sz="2800" b="1"/>
              <a:t>IF  </a:t>
            </a:r>
            <a:r>
              <a:rPr kumimoji="0" lang="en-US" altLang="zh-CN" sz="2800" b="1" i="1"/>
              <a:t>x</a:t>
            </a:r>
            <a:r>
              <a:rPr kumimoji="0" lang="en-US" altLang="zh-CN" sz="2800" b="1"/>
              <a:t>  is  </a:t>
            </a:r>
            <a:r>
              <a:rPr kumimoji="0" lang="en-US" altLang="zh-CN" sz="2800" b="1" i="1"/>
              <a:t>A </a:t>
            </a:r>
            <a:r>
              <a:rPr kumimoji="0" lang="en-US" altLang="zh-CN" sz="2800" b="1"/>
              <a:t> and … and  </a:t>
            </a:r>
            <a:r>
              <a:rPr kumimoji="0" lang="en-US" altLang="zh-CN" sz="2800" b="1" i="1"/>
              <a:t>y</a:t>
            </a:r>
            <a:r>
              <a:rPr kumimoji="0" lang="en-US" altLang="zh-CN" sz="2800" b="1"/>
              <a:t>  is  </a:t>
            </a:r>
            <a:r>
              <a:rPr kumimoji="0" lang="en-US" altLang="zh-CN" sz="2800" b="1" i="1"/>
              <a:t>B</a:t>
            </a:r>
            <a:r>
              <a:rPr kumimoji="0" lang="en-US" altLang="zh-CN" sz="2800" b="1"/>
              <a:t>  THEN  </a:t>
            </a:r>
            <a:r>
              <a:rPr kumimoji="0" lang="en-US" altLang="zh-CN" sz="2800" b="1" i="1"/>
              <a:t>z</a:t>
            </a:r>
            <a:r>
              <a:rPr kumimoji="0" lang="en-US" altLang="zh-CN" sz="2800" b="1"/>
              <a:t>  is  </a:t>
            </a:r>
            <a:r>
              <a:rPr kumimoji="0" lang="en-US" altLang="zh-CN" sz="2800" b="1" i="1"/>
              <a:t>C </a:t>
            </a:r>
            <a:r>
              <a:rPr kumimoji="0" lang="zh-CN" altLang="en-US" sz="2800" b="1">
                <a:latin typeface="宋体" panose="02010600030101010101" pitchFamily="2" charset="-122"/>
              </a:rPr>
              <a:t>类型的模糊规则的推理</a:t>
            </a:r>
            <a:r>
              <a:rPr kumimoji="0" lang="zh-CN" altLang="en-US" sz="2800" b="1"/>
              <a:t> </a:t>
            </a:r>
          </a:p>
        </p:txBody>
      </p:sp>
      <p:sp>
        <p:nvSpPr>
          <p:cNvPr id="48134" name="Rectangle 9"/>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graphicFrame>
        <p:nvGraphicFramePr>
          <p:cNvPr id="445450" name="Object 10"/>
          <p:cNvGraphicFramePr>
            <a:graphicFrameLocks noChangeAspect="1"/>
          </p:cNvGraphicFramePr>
          <p:nvPr/>
        </p:nvGraphicFramePr>
        <p:xfrm>
          <a:off x="533400" y="2743200"/>
          <a:ext cx="2438400" cy="809625"/>
        </p:xfrm>
        <a:graphic>
          <a:graphicData uri="http://schemas.openxmlformats.org/presentationml/2006/ole">
            <mc:AlternateContent xmlns:mc="http://schemas.openxmlformats.org/markup-compatibility/2006">
              <mc:Choice xmlns:v="urn:schemas-microsoft-com:vml" Requires="v">
                <p:oleObj spid="_x0000_s48153" r:id="rId3" imgW="1269449" imgH="431613" progId="Equation.3">
                  <p:embed/>
                </p:oleObj>
              </mc:Choice>
              <mc:Fallback>
                <p:oleObj r:id="rId3" imgW="1269449" imgH="4316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43200"/>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1" name="Object 11"/>
          <p:cNvGraphicFramePr>
            <a:graphicFrameLocks noChangeAspect="1"/>
          </p:cNvGraphicFramePr>
          <p:nvPr/>
        </p:nvGraphicFramePr>
        <p:xfrm>
          <a:off x="3505200" y="2667000"/>
          <a:ext cx="2209800" cy="809625"/>
        </p:xfrm>
        <a:graphic>
          <a:graphicData uri="http://schemas.openxmlformats.org/presentationml/2006/ole">
            <mc:AlternateContent xmlns:mc="http://schemas.openxmlformats.org/markup-compatibility/2006">
              <mc:Choice xmlns:v="urn:schemas-microsoft-com:vml" Requires="v">
                <p:oleObj spid="_x0000_s48154" r:id="rId5" imgW="1269449" imgH="431613" progId="Equation.3">
                  <p:embed/>
                </p:oleObj>
              </mc:Choice>
              <mc:Fallback>
                <p:oleObj r:id="rId5" imgW="1269449" imgH="431613"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667000"/>
                        <a:ext cx="22098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2" name="Object 12"/>
          <p:cNvGraphicFramePr>
            <a:graphicFrameLocks noChangeAspect="1"/>
          </p:cNvGraphicFramePr>
          <p:nvPr/>
        </p:nvGraphicFramePr>
        <p:xfrm>
          <a:off x="6269038" y="2667000"/>
          <a:ext cx="2265362" cy="809625"/>
        </p:xfrm>
        <a:graphic>
          <a:graphicData uri="http://schemas.openxmlformats.org/presentationml/2006/ole">
            <mc:AlternateContent xmlns:mc="http://schemas.openxmlformats.org/markup-compatibility/2006">
              <mc:Choice xmlns:v="urn:schemas-microsoft-com:vml" Requires="v">
                <p:oleObj spid="_x0000_s48155" r:id="rId7" imgW="1282700" imgH="431800" progId="Equation.3">
                  <p:embed/>
                </p:oleObj>
              </mc:Choice>
              <mc:Fallback>
                <p:oleObj r:id="rId7" imgW="12827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9038" y="2667000"/>
                        <a:ext cx="22653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13"/>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graphicFrame>
        <p:nvGraphicFramePr>
          <p:cNvPr id="445454" name="Object 14"/>
          <p:cNvGraphicFramePr>
            <a:graphicFrameLocks noChangeAspect="1"/>
          </p:cNvGraphicFramePr>
          <p:nvPr/>
        </p:nvGraphicFramePr>
        <p:xfrm>
          <a:off x="533400" y="3657600"/>
          <a:ext cx="2362200" cy="809625"/>
        </p:xfrm>
        <a:graphic>
          <a:graphicData uri="http://schemas.openxmlformats.org/presentationml/2006/ole">
            <mc:AlternateContent xmlns:mc="http://schemas.openxmlformats.org/markup-compatibility/2006">
              <mc:Choice xmlns:v="urn:schemas-microsoft-com:vml" Requires="v">
                <p:oleObj spid="_x0000_s48156" r:id="rId9" imgW="1295400" imgH="431800" progId="Equation.3">
                  <p:embed/>
                </p:oleObj>
              </mc:Choice>
              <mc:Fallback>
                <p:oleObj r:id="rId9" imgW="1295400" imgH="4318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657600"/>
                        <a:ext cx="2362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5" name="Object 15"/>
          <p:cNvGraphicFramePr>
            <a:graphicFrameLocks noChangeAspect="1"/>
          </p:cNvGraphicFramePr>
          <p:nvPr/>
        </p:nvGraphicFramePr>
        <p:xfrm>
          <a:off x="3505200" y="3657600"/>
          <a:ext cx="2133600" cy="809625"/>
        </p:xfrm>
        <a:graphic>
          <a:graphicData uri="http://schemas.openxmlformats.org/presentationml/2006/ole">
            <mc:AlternateContent xmlns:mc="http://schemas.openxmlformats.org/markup-compatibility/2006">
              <mc:Choice xmlns:v="urn:schemas-microsoft-com:vml" Requires="v">
                <p:oleObj spid="_x0000_s48157" r:id="rId11" imgW="1295400" imgH="431800" progId="Equation.3">
                  <p:embed/>
                </p:oleObj>
              </mc:Choice>
              <mc:Fallback>
                <p:oleObj r:id="rId11" imgW="1295400" imgH="4318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3657600"/>
                        <a:ext cx="213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6" name="Object 16"/>
          <p:cNvGraphicFramePr>
            <a:graphicFrameLocks noChangeAspect="1"/>
          </p:cNvGraphicFramePr>
          <p:nvPr/>
        </p:nvGraphicFramePr>
        <p:xfrm>
          <a:off x="6324600" y="3657600"/>
          <a:ext cx="2209800" cy="809625"/>
        </p:xfrm>
        <a:graphic>
          <a:graphicData uri="http://schemas.openxmlformats.org/presentationml/2006/ole">
            <mc:AlternateContent xmlns:mc="http://schemas.openxmlformats.org/markup-compatibility/2006">
              <mc:Choice xmlns:v="urn:schemas-microsoft-com:vml" Requires="v">
                <p:oleObj spid="_x0000_s48158" r:id="rId13" imgW="1295400" imgH="431800" progId="Equation.3">
                  <p:embed/>
                </p:oleObj>
              </mc:Choice>
              <mc:Fallback>
                <p:oleObj r:id="rId13" imgW="1295400" imgH="4318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3657600"/>
                        <a:ext cx="22098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7" name="Object 17"/>
          <p:cNvGraphicFramePr>
            <a:graphicFrameLocks noChangeAspect="1"/>
          </p:cNvGraphicFramePr>
          <p:nvPr/>
        </p:nvGraphicFramePr>
        <p:xfrm>
          <a:off x="609600" y="4648200"/>
          <a:ext cx="2362200" cy="762000"/>
        </p:xfrm>
        <a:graphic>
          <a:graphicData uri="http://schemas.openxmlformats.org/presentationml/2006/ole">
            <mc:AlternateContent xmlns:mc="http://schemas.openxmlformats.org/markup-compatibility/2006">
              <mc:Choice xmlns:v="urn:schemas-microsoft-com:vml" Requires="v">
                <p:oleObj spid="_x0000_s48159" r:id="rId15" imgW="1257300" imgH="431800" progId="Equation.3">
                  <p:embed/>
                </p:oleObj>
              </mc:Choice>
              <mc:Fallback>
                <p:oleObj r:id="rId15" imgW="1257300" imgH="4318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4648200"/>
                        <a:ext cx="236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5458" name="Object 18"/>
          <p:cNvGraphicFramePr>
            <a:graphicFrameLocks noChangeAspect="1"/>
          </p:cNvGraphicFramePr>
          <p:nvPr/>
        </p:nvGraphicFramePr>
        <p:xfrm>
          <a:off x="3429000" y="4648200"/>
          <a:ext cx="2438400" cy="762000"/>
        </p:xfrm>
        <a:graphic>
          <a:graphicData uri="http://schemas.openxmlformats.org/presentationml/2006/ole">
            <mc:AlternateContent xmlns:mc="http://schemas.openxmlformats.org/markup-compatibility/2006">
              <mc:Choice xmlns:v="urn:schemas-microsoft-com:vml" Requires="v">
                <p:oleObj spid="_x0000_s48160" r:id="rId17" imgW="1269449" imgH="431613" progId="Equation.3">
                  <p:embed/>
                </p:oleObj>
              </mc:Choice>
              <mc:Fallback>
                <p:oleObj r:id="rId17" imgW="1269449" imgH="431613"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4648200"/>
                        <a:ext cx="243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5459" name="Rectangle 19"/>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45450"/>
                                        </p:tgtEl>
                                        <p:attrNameLst>
                                          <p:attrName>style.visibility</p:attrName>
                                        </p:attrNameLst>
                                      </p:cBhvr>
                                      <p:to>
                                        <p:strVal val="visible"/>
                                      </p:to>
                                    </p:set>
                                    <p:anim calcmode="lin" valueType="num">
                                      <p:cBhvr additive="base">
                                        <p:cTn id="7" dur="500" fill="hold"/>
                                        <p:tgtEl>
                                          <p:spTgt spid="445450"/>
                                        </p:tgtEl>
                                        <p:attrNameLst>
                                          <p:attrName>ppt_x</p:attrName>
                                        </p:attrNameLst>
                                      </p:cBhvr>
                                      <p:tavLst>
                                        <p:tav tm="0">
                                          <p:val>
                                            <p:strVal val="0-#ppt_w/2"/>
                                          </p:val>
                                        </p:tav>
                                        <p:tav tm="100000">
                                          <p:val>
                                            <p:strVal val="#ppt_x"/>
                                          </p:val>
                                        </p:tav>
                                      </p:tavLst>
                                    </p:anim>
                                    <p:anim calcmode="lin" valueType="num">
                                      <p:cBhvr additive="base">
                                        <p:cTn id="8" dur="500" fill="hold"/>
                                        <p:tgtEl>
                                          <p:spTgt spid="4454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5451"/>
                                        </p:tgtEl>
                                        <p:attrNameLst>
                                          <p:attrName>style.visibility</p:attrName>
                                        </p:attrNameLst>
                                      </p:cBhvr>
                                      <p:to>
                                        <p:strVal val="visible"/>
                                      </p:to>
                                    </p:set>
                                    <p:anim calcmode="lin" valueType="num">
                                      <p:cBhvr additive="base">
                                        <p:cTn id="12" dur="500" fill="hold"/>
                                        <p:tgtEl>
                                          <p:spTgt spid="445451"/>
                                        </p:tgtEl>
                                        <p:attrNameLst>
                                          <p:attrName>ppt_x</p:attrName>
                                        </p:attrNameLst>
                                      </p:cBhvr>
                                      <p:tavLst>
                                        <p:tav tm="0">
                                          <p:val>
                                            <p:strVal val="#ppt_x"/>
                                          </p:val>
                                        </p:tav>
                                        <p:tav tm="100000">
                                          <p:val>
                                            <p:strVal val="#ppt_x"/>
                                          </p:val>
                                        </p:tav>
                                      </p:tavLst>
                                    </p:anim>
                                    <p:anim calcmode="lin" valueType="num">
                                      <p:cBhvr additive="base">
                                        <p:cTn id="13" dur="500" fill="hold"/>
                                        <p:tgtEl>
                                          <p:spTgt spid="44545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445452"/>
                                        </p:tgtEl>
                                        <p:attrNameLst>
                                          <p:attrName>style.visibility</p:attrName>
                                        </p:attrNameLst>
                                      </p:cBhvr>
                                      <p:to>
                                        <p:strVal val="visible"/>
                                      </p:to>
                                    </p:set>
                                    <p:anim calcmode="lin" valueType="num">
                                      <p:cBhvr additive="base">
                                        <p:cTn id="17" dur="500" fill="hold"/>
                                        <p:tgtEl>
                                          <p:spTgt spid="445452"/>
                                        </p:tgtEl>
                                        <p:attrNameLst>
                                          <p:attrName>ppt_x</p:attrName>
                                        </p:attrNameLst>
                                      </p:cBhvr>
                                      <p:tavLst>
                                        <p:tav tm="0">
                                          <p:val>
                                            <p:strVal val="1+#ppt_w/2"/>
                                          </p:val>
                                        </p:tav>
                                        <p:tav tm="100000">
                                          <p:val>
                                            <p:strVal val="#ppt_x"/>
                                          </p:val>
                                        </p:tav>
                                      </p:tavLst>
                                    </p:anim>
                                    <p:anim calcmode="lin" valueType="num">
                                      <p:cBhvr additive="base">
                                        <p:cTn id="18" dur="500" fill="hold"/>
                                        <p:tgtEl>
                                          <p:spTgt spid="44545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445454"/>
                                        </p:tgtEl>
                                        <p:attrNameLst>
                                          <p:attrName>style.visibility</p:attrName>
                                        </p:attrNameLst>
                                      </p:cBhvr>
                                      <p:to>
                                        <p:strVal val="visible"/>
                                      </p:to>
                                    </p:set>
                                    <p:anim calcmode="lin" valueType="num">
                                      <p:cBhvr additive="base">
                                        <p:cTn id="22" dur="500" fill="hold"/>
                                        <p:tgtEl>
                                          <p:spTgt spid="445454"/>
                                        </p:tgtEl>
                                        <p:attrNameLst>
                                          <p:attrName>ppt_x</p:attrName>
                                        </p:attrNameLst>
                                      </p:cBhvr>
                                      <p:tavLst>
                                        <p:tav tm="0">
                                          <p:val>
                                            <p:strVal val="0-#ppt_w/2"/>
                                          </p:val>
                                        </p:tav>
                                        <p:tav tm="100000">
                                          <p:val>
                                            <p:strVal val="#ppt_x"/>
                                          </p:val>
                                        </p:tav>
                                      </p:tavLst>
                                    </p:anim>
                                    <p:anim calcmode="lin" valueType="num">
                                      <p:cBhvr additive="base">
                                        <p:cTn id="23" dur="500" fill="hold"/>
                                        <p:tgtEl>
                                          <p:spTgt spid="44545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45455"/>
                                        </p:tgtEl>
                                        <p:attrNameLst>
                                          <p:attrName>style.visibility</p:attrName>
                                        </p:attrNameLst>
                                      </p:cBhvr>
                                      <p:to>
                                        <p:strVal val="visible"/>
                                      </p:to>
                                    </p:set>
                                    <p:anim calcmode="lin" valueType="num">
                                      <p:cBhvr additive="base">
                                        <p:cTn id="27" dur="500" fill="hold"/>
                                        <p:tgtEl>
                                          <p:spTgt spid="445455"/>
                                        </p:tgtEl>
                                        <p:attrNameLst>
                                          <p:attrName>ppt_x</p:attrName>
                                        </p:attrNameLst>
                                      </p:cBhvr>
                                      <p:tavLst>
                                        <p:tav tm="0">
                                          <p:val>
                                            <p:strVal val="#ppt_x"/>
                                          </p:val>
                                        </p:tav>
                                        <p:tav tm="100000">
                                          <p:val>
                                            <p:strVal val="#ppt_x"/>
                                          </p:val>
                                        </p:tav>
                                      </p:tavLst>
                                    </p:anim>
                                    <p:anim calcmode="lin" valueType="num">
                                      <p:cBhvr additive="base">
                                        <p:cTn id="28" dur="500" fill="hold"/>
                                        <p:tgtEl>
                                          <p:spTgt spid="44545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2" fill="hold" nodeType="afterEffect">
                                  <p:stCondLst>
                                    <p:cond delay="0"/>
                                  </p:stCondLst>
                                  <p:childTnLst>
                                    <p:set>
                                      <p:cBhvr>
                                        <p:cTn id="31" dur="1" fill="hold">
                                          <p:stCondLst>
                                            <p:cond delay="0"/>
                                          </p:stCondLst>
                                        </p:cTn>
                                        <p:tgtEl>
                                          <p:spTgt spid="445456"/>
                                        </p:tgtEl>
                                        <p:attrNameLst>
                                          <p:attrName>style.visibility</p:attrName>
                                        </p:attrNameLst>
                                      </p:cBhvr>
                                      <p:to>
                                        <p:strVal val="visible"/>
                                      </p:to>
                                    </p:set>
                                    <p:anim calcmode="lin" valueType="num">
                                      <p:cBhvr additive="base">
                                        <p:cTn id="32" dur="500" fill="hold"/>
                                        <p:tgtEl>
                                          <p:spTgt spid="445456"/>
                                        </p:tgtEl>
                                        <p:attrNameLst>
                                          <p:attrName>ppt_x</p:attrName>
                                        </p:attrNameLst>
                                      </p:cBhvr>
                                      <p:tavLst>
                                        <p:tav tm="0">
                                          <p:val>
                                            <p:strVal val="1+#ppt_w/2"/>
                                          </p:val>
                                        </p:tav>
                                        <p:tav tm="100000">
                                          <p:val>
                                            <p:strVal val="#ppt_x"/>
                                          </p:val>
                                        </p:tav>
                                      </p:tavLst>
                                    </p:anim>
                                    <p:anim calcmode="lin" valueType="num">
                                      <p:cBhvr additive="base">
                                        <p:cTn id="33" dur="500" fill="hold"/>
                                        <p:tgtEl>
                                          <p:spTgt spid="445456"/>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nodeType="afterEffect">
                                  <p:stCondLst>
                                    <p:cond delay="0"/>
                                  </p:stCondLst>
                                  <p:childTnLst>
                                    <p:set>
                                      <p:cBhvr>
                                        <p:cTn id="36" dur="1" fill="hold">
                                          <p:stCondLst>
                                            <p:cond delay="0"/>
                                          </p:stCondLst>
                                        </p:cTn>
                                        <p:tgtEl>
                                          <p:spTgt spid="445457"/>
                                        </p:tgtEl>
                                        <p:attrNameLst>
                                          <p:attrName>style.visibility</p:attrName>
                                        </p:attrNameLst>
                                      </p:cBhvr>
                                      <p:to>
                                        <p:strVal val="visible"/>
                                      </p:to>
                                    </p:set>
                                    <p:anim calcmode="lin" valueType="num">
                                      <p:cBhvr additive="base">
                                        <p:cTn id="37" dur="500" fill="hold"/>
                                        <p:tgtEl>
                                          <p:spTgt spid="445457"/>
                                        </p:tgtEl>
                                        <p:attrNameLst>
                                          <p:attrName>ppt_x</p:attrName>
                                        </p:attrNameLst>
                                      </p:cBhvr>
                                      <p:tavLst>
                                        <p:tav tm="0">
                                          <p:val>
                                            <p:strVal val="0-#ppt_w/2"/>
                                          </p:val>
                                        </p:tav>
                                        <p:tav tm="100000">
                                          <p:val>
                                            <p:strVal val="#ppt_x"/>
                                          </p:val>
                                        </p:tav>
                                      </p:tavLst>
                                    </p:anim>
                                    <p:anim calcmode="lin" valueType="num">
                                      <p:cBhvr additive="base">
                                        <p:cTn id="38" dur="500" fill="hold"/>
                                        <p:tgtEl>
                                          <p:spTgt spid="44545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nodeType="afterEffect">
                                  <p:stCondLst>
                                    <p:cond delay="0"/>
                                  </p:stCondLst>
                                  <p:childTnLst>
                                    <p:set>
                                      <p:cBhvr>
                                        <p:cTn id="41" dur="1" fill="hold">
                                          <p:stCondLst>
                                            <p:cond delay="0"/>
                                          </p:stCondLst>
                                        </p:cTn>
                                        <p:tgtEl>
                                          <p:spTgt spid="445458"/>
                                        </p:tgtEl>
                                        <p:attrNameLst>
                                          <p:attrName>style.visibility</p:attrName>
                                        </p:attrNameLst>
                                      </p:cBhvr>
                                      <p:to>
                                        <p:strVal val="visible"/>
                                      </p:to>
                                    </p:set>
                                    <p:anim calcmode="lin" valueType="num">
                                      <p:cBhvr additive="base">
                                        <p:cTn id="42" dur="500" fill="hold"/>
                                        <p:tgtEl>
                                          <p:spTgt spid="445458"/>
                                        </p:tgtEl>
                                        <p:attrNameLst>
                                          <p:attrName>ppt_x</p:attrName>
                                        </p:attrNameLst>
                                      </p:cBhvr>
                                      <p:tavLst>
                                        <p:tav tm="0">
                                          <p:val>
                                            <p:strVal val="1+#ppt_w/2"/>
                                          </p:val>
                                        </p:tav>
                                        <p:tav tm="100000">
                                          <p:val>
                                            <p:strVal val="#ppt_x"/>
                                          </p:val>
                                        </p:tav>
                                      </p:tavLst>
                                    </p:anim>
                                    <p:anim calcmode="lin" valueType="num">
                                      <p:cBhvr additive="base">
                                        <p:cTn id="43" dur="500" fill="hold"/>
                                        <p:tgtEl>
                                          <p:spTgt spid="445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body" idx="1"/>
          </p:nvPr>
        </p:nvSpPr>
        <p:spPr>
          <a:xfrm>
            <a:off x="381000" y="990600"/>
            <a:ext cx="8229600" cy="5562600"/>
          </a:xfrm>
          <a:gradFill rotWithShape="0">
            <a:gsLst>
              <a:gs pos="0">
                <a:srgbClr val="CCFFCC"/>
              </a:gs>
              <a:gs pos="100000">
                <a:schemeClr val="bg1"/>
              </a:gs>
            </a:gsLst>
            <a:path path="rect">
              <a:fillToRect t="100000" r="100000"/>
            </a:path>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None/>
              <a:defRPr/>
            </a:pPr>
            <a:r>
              <a:rPr lang="zh-CN" altLang="en-US" sz="2600" b="0" smtClean="0">
                <a:effectLst>
                  <a:outerShdw blurRad="38100" dist="38100" dir="2700000" algn="tl">
                    <a:srgbClr val="000000"/>
                  </a:outerShdw>
                </a:effectLst>
                <a:latin typeface="宋体" pitchFamily="2" charset="-122"/>
              </a:rPr>
              <a:t>解：（</a:t>
            </a:r>
            <a:r>
              <a:rPr lang="en-US" altLang="zh-CN" sz="2600" b="0" smtClean="0">
                <a:effectLst>
                  <a:outerShdw blurRad="38100" dist="38100" dir="2700000" algn="tl">
                    <a:srgbClr val="000000"/>
                  </a:outerShdw>
                </a:effectLst>
              </a:rPr>
              <a:t>1</a:t>
            </a:r>
            <a:r>
              <a:rPr lang="zh-CN" altLang="en-US" sz="2600" b="0" smtClean="0">
                <a:effectLst>
                  <a:outerShdw blurRad="38100" dist="38100" dir="2700000" algn="tl">
                    <a:srgbClr val="000000"/>
                  </a:outerShdw>
                </a:effectLst>
                <a:latin typeface="宋体" pitchFamily="2" charset="-122"/>
              </a:rPr>
              <a:t>）求每条规则的蕴含关系</a:t>
            </a:r>
            <a:r>
              <a:rPr lang="zh-CN" altLang="en-US" sz="2600" b="0" smtClean="0">
                <a:effectLst>
                  <a:outerShdw blurRad="38100" dist="38100" dir="2700000" algn="tl">
                    <a:srgbClr val="000000"/>
                  </a:outerShdw>
                </a:effectLst>
              </a:rPr>
              <a:t>  </a:t>
            </a:r>
          </a:p>
        </p:txBody>
      </p:sp>
      <p:sp>
        <p:nvSpPr>
          <p:cNvPr id="49155"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491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57" name="Rectangle 6"/>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49158" name="Rectangle 7"/>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graphicFrame>
        <p:nvGraphicFramePr>
          <p:cNvPr id="446473" name="Object 9"/>
          <p:cNvGraphicFramePr>
            <a:graphicFrameLocks noChangeAspect="1"/>
          </p:cNvGraphicFramePr>
          <p:nvPr/>
        </p:nvGraphicFramePr>
        <p:xfrm>
          <a:off x="457200" y="1524000"/>
          <a:ext cx="7772400" cy="1219200"/>
        </p:xfrm>
        <a:graphic>
          <a:graphicData uri="http://schemas.openxmlformats.org/presentationml/2006/ole">
            <mc:AlternateContent xmlns:mc="http://schemas.openxmlformats.org/markup-compatibility/2006">
              <mc:Choice xmlns:v="urn:schemas-microsoft-com:vml" Requires="v">
                <p:oleObj spid="_x0000_s49168" r:id="rId3" imgW="4521200" imgH="711200" progId="Equation.DSMT4">
                  <p:embed/>
                </p:oleObj>
              </mc:Choice>
              <mc:Fallback>
                <p:oleObj r:id="rId3" imgW="4521200" imgH="711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6474" name="Object 10"/>
          <p:cNvGraphicFramePr>
            <a:graphicFrameLocks noChangeAspect="1"/>
          </p:cNvGraphicFramePr>
          <p:nvPr/>
        </p:nvGraphicFramePr>
        <p:xfrm>
          <a:off x="457200" y="2819400"/>
          <a:ext cx="4953000" cy="457200"/>
        </p:xfrm>
        <a:graphic>
          <a:graphicData uri="http://schemas.openxmlformats.org/presentationml/2006/ole">
            <mc:AlternateContent xmlns:mc="http://schemas.openxmlformats.org/markup-compatibility/2006">
              <mc:Choice xmlns:v="urn:schemas-microsoft-com:vml" Requires="v">
                <p:oleObj spid="_x0000_s49169" r:id="rId5" imgW="3098800" imgH="254000" progId="Equation.DSMT4">
                  <p:embed/>
                </p:oleObj>
              </mc:Choice>
              <mc:Fallback>
                <p:oleObj r:id="rId5" imgW="3098800" imgH="2540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19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6475" name="Object 11"/>
          <p:cNvGraphicFramePr>
            <a:graphicFrameLocks noChangeAspect="1"/>
          </p:cNvGraphicFramePr>
          <p:nvPr/>
        </p:nvGraphicFramePr>
        <p:xfrm>
          <a:off x="457200" y="3429000"/>
          <a:ext cx="3733800" cy="447675"/>
        </p:xfrm>
        <a:graphic>
          <a:graphicData uri="http://schemas.openxmlformats.org/presentationml/2006/ole">
            <mc:AlternateContent xmlns:mc="http://schemas.openxmlformats.org/markup-compatibility/2006">
              <mc:Choice xmlns:v="urn:schemas-microsoft-com:vml" Requires="v">
                <p:oleObj spid="_x0000_s49170" r:id="rId7" imgW="2145369" imgH="253890" progId="Equation.DSMT4">
                  <p:embed/>
                </p:oleObj>
              </mc:Choice>
              <mc:Fallback>
                <p:oleObj r:id="rId7" imgW="2145369" imgH="25389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429000"/>
                        <a:ext cx="3733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6477" name="Object 13"/>
          <p:cNvGraphicFramePr>
            <a:graphicFrameLocks noChangeAspect="1"/>
          </p:cNvGraphicFramePr>
          <p:nvPr/>
        </p:nvGraphicFramePr>
        <p:xfrm>
          <a:off x="838200" y="3810000"/>
          <a:ext cx="5181600" cy="2724150"/>
        </p:xfrm>
        <a:graphic>
          <a:graphicData uri="http://schemas.openxmlformats.org/presentationml/2006/ole">
            <mc:AlternateContent xmlns:mc="http://schemas.openxmlformats.org/markup-compatibility/2006">
              <mc:Choice xmlns:v="urn:schemas-microsoft-com:vml" Requires="v">
                <p:oleObj spid="_x0000_s49171" r:id="rId9" imgW="2463800" imgH="2057400" progId="Equation.DSMT4">
                  <p:embed/>
                </p:oleObj>
              </mc:Choice>
              <mc:Fallback>
                <p:oleObj r:id="rId9" imgW="2463800" imgH="20574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3810000"/>
                        <a:ext cx="51816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6478" name="Rectangle 14"/>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6473"/>
                                        </p:tgtEl>
                                        <p:attrNameLst>
                                          <p:attrName>style.visibility</p:attrName>
                                        </p:attrNameLst>
                                      </p:cBhvr>
                                      <p:to>
                                        <p:strVal val="visible"/>
                                      </p:to>
                                    </p:set>
                                    <p:anim calcmode="lin" valueType="num">
                                      <p:cBhvr additive="base">
                                        <p:cTn id="7" dur="500" fill="hold"/>
                                        <p:tgtEl>
                                          <p:spTgt spid="446473"/>
                                        </p:tgtEl>
                                        <p:attrNameLst>
                                          <p:attrName>ppt_x</p:attrName>
                                        </p:attrNameLst>
                                      </p:cBhvr>
                                      <p:tavLst>
                                        <p:tav tm="0">
                                          <p:val>
                                            <p:strVal val="0-#ppt_w/2"/>
                                          </p:val>
                                        </p:tav>
                                        <p:tav tm="100000">
                                          <p:val>
                                            <p:strVal val="#ppt_x"/>
                                          </p:val>
                                        </p:tav>
                                      </p:tavLst>
                                    </p:anim>
                                    <p:anim calcmode="lin" valueType="num">
                                      <p:cBhvr additive="base">
                                        <p:cTn id="8" dur="500" fill="hold"/>
                                        <p:tgtEl>
                                          <p:spTgt spid="4464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6474"/>
                                        </p:tgtEl>
                                        <p:attrNameLst>
                                          <p:attrName>style.visibility</p:attrName>
                                        </p:attrNameLst>
                                      </p:cBhvr>
                                      <p:to>
                                        <p:strVal val="visible"/>
                                      </p:to>
                                    </p:set>
                                    <p:anim calcmode="lin" valueType="num">
                                      <p:cBhvr additive="base">
                                        <p:cTn id="13" dur="500" fill="hold"/>
                                        <p:tgtEl>
                                          <p:spTgt spid="446474"/>
                                        </p:tgtEl>
                                        <p:attrNameLst>
                                          <p:attrName>ppt_x</p:attrName>
                                        </p:attrNameLst>
                                      </p:cBhvr>
                                      <p:tavLst>
                                        <p:tav tm="0">
                                          <p:val>
                                            <p:strVal val="0-#ppt_w/2"/>
                                          </p:val>
                                        </p:tav>
                                        <p:tav tm="100000">
                                          <p:val>
                                            <p:strVal val="#ppt_x"/>
                                          </p:val>
                                        </p:tav>
                                      </p:tavLst>
                                    </p:anim>
                                    <p:anim calcmode="lin" valueType="num">
                                      <p:cBhvr additive="base">
                                        <p:cTn id="14" dur="500" fill="hold"/>
                                        <p:tgtEl>
                                          <p:spTgt spid="4464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46475"/>
                                        </p:tgtEl>
                                        <p:attrNameLst>
                                          <p:attrName>style.visibility</p:attrName>
                                        </p:attrNameLst>
                                      </p:cBhvr>
                                      <p:to>
                                        <p:strVal val="visible"/>
                                      </p:to>
                                    </p:set>
                                    <p:anim calcmode="lin" valueType="num">
                                      <p:cBhvr additive="base">
                                        <p:cTn id="19" dur="500" fill="hold"/>
                                        <p:tgtEl>
                                          <p:spTgt spid="446475"/>
                                        </p:tgtEl>
                                        <p:attrNameLst>
                                          <p:attrName>ppt_x</p:attrName>
                                        </p:attrNameLst>
                                      </p:cBhvr>
                                      <p:tavLst>
                                        <p:tav tm="0">
                                          <p:val>
                                            <p:strVal val="0-#ppt_w/2"/>
                                          </p:val>
                                        </p:tav>
                                        <p:tav tm="100000">
                                          <p:val>
                                            <p:strVal val="#ppt_x"/>
                                          </p:val>
                                        </p:tav>
                                      </p:tavLst>
                                    </p:anim>
                                    <p:anim calcmode="lin" valueType="num">
                                      <p:cBhvr additive="base">
                                        <p:cTn id="20" dur="500" fill="hold"/>
                                        <p:tgtEl>
                                          <p:spTgt spid="4464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446477"/>
                                        </p:tgtEl>
                                        <p:attrNameLst>
                                          <p:attrName>style.visibility</p:attrName>
                                        </p:attrNameLst>
                                      </p:cBhvr>
                                      <p:to>
                                        <p:strVal val="visible"/>
                                      </p:to>
                                    </p:set>
                                    <p:animEffect transition="in" filter="slide(fromTop)">
                                      <p:cBhvr>
                                        <p:cTn id="25" dur="500"/>
                                        <p:tgtEl>
                                          <p:spTgt spid="446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body" idx="1"/>
          </p:nvPr>
        </p:nvSpPr>
        <p:spPr>
          <a:xfrm>
            <a:off x="433388" y="1152525"/>
            <a:ext cx="8126412" cy="4473575"/>
          </a:xfrm>
          <a:gradFill rotWithShape="0">
            <a:gsLst>
              <a:gs pos="0">
                <a:srgbClr val="CCFFCC"/>
              </a:gs>
              <a:gs pos="50000">
                <a:schemeClr val="bg1"/>
              </a:gs>
              <a:gs pos="100000">
                <a:srgbClr val="CCFFCC"/>
              </a:gs>
            </a:gsLst>
            <a:lin ang="0" scaled="1"/>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None/>
              <a:defRPr/>
            </a:pPr>
            <a:r>
              <a:rPr lang="zh-CN" altLang="en-US" sz="2600" b="0" smtClean="0">
                <a:effectLst>
                  <a:outerShdw blurRad="38100" dist="38100" dir="2700000" algn="tl">
                    <a:srgbClr val="000000"/>
                  </a:outerShdw>
                </a:effectLst>
                <a:latin typeface="宋体" pitchFamily="2" charset="-122"/>
              </a:rPr>
              <a:t>同样求得</a:t>
            </a:r>
            <a:r>
              <a:rPr lang="en-US" altLang="zh-CN" sz="2600" b="0" smtClean="0">
                <a:effectLst>
                  <a:outerShdw blurRad="38100" dist="38100" dir="2700000" algn="tl">
                    <a:srgbClr val="000000"/>
                  </a:outerShdw>
                </a:effectLst>
                <a:latin typeface="宋体" pitchFamily="2" charset="-122"/>
              </a:rPr>
              <a:t>:</a:t>
            </a:r>
            <a:r>
              <a:rPr lang="en-US" altLang="zh-CN" sz="2600" b="0" smtClean="0">
                <a:effectLst>
                  <a:outerShdw blurRad="38100" dist="38100" dir="2700000" algn="tl">
                    <a:srgbClr val="000000"/>
                  </a:outerShdw>
                </a:effectLst>
              </a:rPr>
              <a:t> </a:t>
            </a:r>
          </a:p>
        </p:txBody>
      </p:sp>
      <p:sp>
        <p:nvSpPr>
          <p:cNvPr id="50179"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01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1" name="Rectangle 8"/>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0182" name="Rectangle 9"/>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0183" name="Rectangle 10"/>
          <p:cNvSpPr>
            <a:spLocks noChangeArrowheads="1"/>
          </p:cNvSpPr>
          <p:nvPr/>
        </p:nvSpPr>
        <p:spPr bwMode="auto">
          <a:xfrm>
            <a:off x="0" y="321468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aphicFrame>
        <p:nvGraphicFramePr>
          <p:cNvPr id="447504" name="Object 16"/>
          <p:cNvGraphicFramePr>
            <a:graphicFrameLocks noChangeAspect="1"/>
          </p:cNvGraphicFramePr>
          <p:nvPr/>
        </p:nvGraphicFramePr>
        <p:xfrm>
          <a:off x="2819400" y="1295400"/>
          <a:ext cx="2862263" cy="3733800"/>
        </p:xfrm>
        <a:graphic>
          <a:graphicData uri="http://schemas.openxmlformats.org/presentationml/2006/ole">
            <mc:AlternateContent xmlns:mc="http://schemas.openxmlformats.org/markup-compatibility/2006">
              <mc:Choice xmlns:v="urn:schemas-microsoft-com:vml" Requires="v">
                <p:oleObj spid="_x0000_s50187" r:id="rId3" imgW="1244600" imgH="2057400" progId="Equation.DSMT4">
                  <p:embed/>
                </p:oleObj>
              </mc:Choice>
              <mc:Fallback>
                <p:oleObj r:id="rId3" imgW="1244600" imgH="20574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295400"/>
                        <a:ext cx="28622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7505" name="Rectangle 17"/>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7504"/>
                                        </p:tgtEl>
                                        <p:attrNameLst>
                                          <p:attrName>style.visibility</p:attrName>
                                        </p:attrNameLst>
                                      </p:cBhvr>
                                      <p:to>
                                        <p:strVal val="visible"/>
                                      </p:to>
                                    </p:set>
                                    <p:anim calcmode="lin" valueType="num">
                                      <p:cBhvr additive="base">
                                        <p:cTn id="7" dur="500" fill="hold"/>
                                        <p:tgtEl>
                                          <p:spTgt spid="447504"/>
                                        </p:tgtEl>
                                        <p:attrNameLst>
                                          <p:attrName>ppt_x</p:attrName>
                                        </p:attrNameLst>
                                      </p:cBhvr>
                                      <p:tavLst>
                                        <p:tav tm="0">
                                          <p:val>
                                            <p:strVal val="#ppt_x"/>
                                          </p:val>
                                        </p:tav>
                                        <p:tav tm="100000">
                                          <p:val>
                                            <p:strVal val="#ppt_x"/>
                                          </p:val>
                                        </p:tav>
                                      </p:tavLst>
                                    </p:anim>
                                    <p:anim calcmode="lin" valueType="num">
                                      <p:cBhvr additive="base">
                                        <p:cTn id="8" dur="500" fill="hold"/>
                                        <p:tgtEl>
                                          <p:spTgt spid="447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433388" y="1152525"/>
            <a:ext cx="8126412" cy="4943475"/>
          </a:xfrm>
          <a:gradFill rotWithShape="0">
            <a:gsLst>
              <a:gs pos="0">
                <a:srgbClr val="CCFFCC"/>
              </a:gs>
              <a:gs pos="50000">
                <a:schemeClr val="bg1"/>
              </a:gs>
              <a:gs pos="100000">
                <a:srgbClr val="CCFFCC"/>
              </a:gs>
            </a:gsLst>
            <a:lin ang="0" scaled="1"/>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None/>
              <a:defRPr/>
            </a:pPr>
            <a:r>
              <a:rPr lang="zh-CN" altLang="en-US" sz="2600" b="0" smtClean="0">
                <a:effectLst>
                  <a:outerShdw blurRad="38100" dist="38100" dir="2700000" algn="tl">
                    <a:srgbClr val="000000"/>
                  </a:outerShdw>
                </a:effectLst>
              </a:rPr>
              <a:t>（</a:t>
            </a:r>
            <a:r>
              <a:rPr lang="en-US" altLang="zh-CN" sz="2600" b="0" smtClean="0">
                <a:effectLst>
                  <a:outerShdw blurRad="38100" dist="38100" dir="2700000" algn="tl">
                    <a:srgbClr val="000000"/>
                  </a:outerShdw>
                </a:effectLst>
              </a:rPr>
              <a:t>2</a:t>
            </a:r>
            <a:r>
              <a:rPr lang="zh-CN" altLang="en-US" sz="2600" b="0" smtClean="0">
                <a:effectLst>
                  <a:outerShdw blurRad="38100" dist="38100" dir="2700000" algn="tl">
                    <a:srgbClr val="000000"/>
                  </a:outerShdw>
                </a:effectLst>
              </a:rPr>
              <a:t>）求总的模糊蕴含关系 </a:t>
            </a:r>
            <a:r>
              <a:rPr lang="en-US" altLang="zh-CN" sz="2600" b="0" i="1" smtClean="0">
                <a:effectLst>
                  <a:outerShdw blurRad="38100" dist="38100" dir="2700000" algn="tl">
                    <a:srgbClr val="000000"/>
                  </a:outerShdw>
                </a:effectLst>
              </a:rPr>
              <a:t>R</a:t>
            </a:r>
            <a:r>
              <a:rPr lang="en-US" altLang="zh-CN" sz="2600" b="0" smtClean="0">
                <a:effectLst>
                  <a:outerShdw blurRad="38100" dist="38100" dir="2700000" algn="tl">
                    <a:srgbClr val="000000"/>
                  </a:outerShdw>
                </a:effectLst>
                <a:latin typeface="宋体" pitchFamily="2" charset="-122"/>
              </a:rPr>
              <a:t> </a:t>
            </a:r>
          </a:p>
        </p:txBody>
      </p:sp>
      <p:sp>
        <p:nvSpPr>
          <p:cNvPr id="51203"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12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5" name="Rectangle 8"/>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1206" name="Rectangle 9"/>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1207" name="Rectangle 10"/>
          <p:cNvSpPr>
            <a:spLocks noChangeArrowheads="1"/>
          </p:cNvSpPr>
          <p:nvPr/>
        </p:nvSpPr>
        <p:spPr bwMode="auto">
          <a:xfrm>
            <a:off x="0" y="321468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aphicFrame>
        <p:nvGraphicFramePr>
          <p:cNvPr id="448529" name="Object 17"/>
          <p:cNvGraphicFramePr>
            <a:graphicFrameLocks noChangeAspect="1"/>
          </p:cNvGraphicFramePr>
          <p:nvPr/>
        </p:nvGraphicFramePr>
        <p:xfrm>
          <a:off x="1981200" y="1600200"/>
          <a:ext cx="3581400" cy="3886200"/>
        </p:xfrm>
        <a:graphic>
          <a:graphicData uri="http://schemas.openxmlformats.org/presentationml/2006/ole">
            <mc:AlternateContent xmlns:mc="http://schemas.openxmlformats.org/markup-compatibility/2006">
              <mc:Choice xmlns:v="urn:schemas-microsoft-com:vml" Requires="v">
                <p:oleObj spid="_x0000_s51211" r:id="rId3" imgW="1930400" imgH="2057400" progId="Equation.DSMT4">
                  <p:embed/>
                </p:oleObj>
              </mc:Choice>
              <mc:Fallback>
                <p:oleObj r:id="rId3" imgW="1930400" imgH="20574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3581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8530" name="Rectangle 18"/>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8529"/>
                                        </p:tgtEl>
                                        <p:attrNameLst>
                                          <p:attrName>style.visibility</p:attrName>
                                        </p:attrNameLst>
                                      </p:cBhvr>
                                      <p:to>
                                        <p:strVal val="visible"/>
                                      </p:to>
                                    </p:set>
                                    <p:animEffect transition="in" filter="blinds(horizontal)">
                                      <p:cBhvr>
                                        <p:cTn id="7" dur="500"/>
                                        <p:tgtEl>
                                          <p:spTgt spid="44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r>
              <a:rPr lang="zh-CN" altLang="en-US" smtClean="0"/>
              <a:t>不确定性推理中的基本概念</a:t>
            </a:r>
          </a:p>
        </p:txBody>
      </p:sp>
      <p:sp>
        <p:nvSpPr>
          <p:cNvPr id="322563" name="Rectangle 3"/>
          <p:cNvSpPr>
            <a:spLocks noGrp="1" noChangeArrowheads="1"/>
          </p:cNvSpPr>
          <p:nvPr>
            <p:ph type="body" idx="1"/>
          </p:nvPr>
        </p:nvSpPr>
        <p:spPr>
          <a:xfrm>
            <a:off x="323850" y="1028700"/>
            <a:ext cx="8424863" cy="5568950"/>
          </a:xfrm>
        </p:spPr>
        <p:txBody>
          <a:bodyPr/>
          <a:lstStyle/>
          <a:p>
            <a:pPr eaLnBrk="1" hangingPunct="1">
              <a:spcBef>
                <a:spcPct val="40000"/>
              </a:spcBef>
              <a:defRPr/>
            </a:pPr>
            <a:r>
              <a:rPr lang="zh-CN" altLang="en-US" sz="3000" smtClean="0"/>
              <a:t>推理：从</a:t>
            </a:r>
            <a:r>
              <a:rPr lang="zh-CN" altLang="en-US" sz="3000" smtClean="0">
                <a:solidFill>
                  <a:srgbClr val="FF0000"/>
                </a:solidFill>
              </a:rPr>
              <a:t>已知事实（证据）</a:t>
            </a:r>
            <a:r>
              <a:rPr lang="zh-CN" altLang="en-US" sz="3000" smtClean="0"/>
              <a:t>出发，通过运用相关</a:t>
            </a:r>
            <a:r>
              <a:rPr lang="zh-CN" altLang="en-US" sz="3000" smtClean="0">
                <a:solidFill>
                  <a:srgbClr val="FF0000"/>
                </a:solidFill>
              </a:rPr>
              <a:t>知识</a:t>
            </a:r>
            <a:r>
              <a:rPr lang="zh-CN" altLang="en-US" sz="3000" smtClean="0"/>
              <a:t>逐步推出结论或者证明某个假设成立或不成立的思维过程。</a:t>
            </a:r>
          </a:p>
          <a:p>
            <a:pPr eaLnBrk="1" hangingPunct="1">
              <a:spcBef>
                <a:spcPct val="40000"/>
              </a:spcBef>
              <a:defRPr/>
            </a:pPr>
            <a:r>
              <a:rPr lang="zh-CN" altLang="en-US" sz="3000" smtClean="0"/>
              <a:t>不确定性推理：从</a:t>
            </a:r>
            <a:r>
              <a:rPr lang="zh-CN" altLang="en-US" sz="3000" smtClean="0">
                <a:solidFill>
                  <a:srgbClr val="FF0000"/>
                </a:solidFill>
              </a:rPr>
              <a:t>不确定性的初始证据</a:t>
            </a:r>
            <a:r>
              <a:rPr lang="zh-CN" altLang="en-US" sz="3000" smtClean="0"/>
              <a:t>出发，通过运用</a:t>
            </a:r>
            <a:r>
              <a:rPr lang="zh-CN" altLang="en-US" sz="3000" smtClean="0">
                <a:solidFill>
                  <a:srgbClr val="FF0000"/>
                </a:solidFill>
              </a:rPr>
              <a:t>不确定性的知识</a:t>
            </a:r>
            <a:r>
              <a:rPr lang="zh-CN" altLang="en-US" sz="3000" smtClean="0"/>
              <a:t>，最终推出具有一定程度的不确定性但却是合理或者近乎合理的结论的思维过程。</a:t>
            </a:r>
          </a:p>
          <a:p>
            <a:pPr algn="dist" eaLnBrk="1" hangingPunct="1">
              <a:spcBef>
                <a:spcPct val="40000"/>
              </a:spcBef>
              <a:buFont typeface="Wingdings" panose="05000000000000000000" pitchFamily="2" charset="2"/>
              <a:buNone/>
              <a:defRPr/>
            </a:pPr>
            <a:endParaRPr lang="en-US" altLang="zh-CN" sz="30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horizontal)">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12" dur="500"/>
                                        <p:tgtEl>
                                          <p:spTgt spid="322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body" idx="1"/>
          </p:nvPr>
        </p:nvSpPr>
        <p:spPr>
          <a:xfrm>
            <a:off x="433388" y="1152525"/>
            <a:ext cx="8126412" cy="3060700"/>
          </a:xfrm>
          <a:gradFill rotWithShape="0">
            <a:gsLst>
              <a:gs pos="0">
                <a:srgbClr val="CCFFCC"/>
              </a:gs>
              <a:gs pos="50000">
                <a:schemeClr val="bg1"/>
              </a:gs>
              <a:gs pos="100000">
                <a:srgbClr val="CCFFCC"/>
              </a:gs>
            </a:gsLst>
            <a:lin ang="0" scaled="1"/>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None/>
              <a:defRPr/>
            </a:pPr>
            <a:r>
              <a:rPr lang="zh-CN" altLang="en-US" sz="2600" b="0" smtClean="0">
                <a:effectLst>
                  <a:outerShdw blurRad="38100" dist="38100" dir="2700000" algn="tl">
                    <a:srgbClr val="000000"/>
                  </a:outerShdw>
                </a:effectLst>
                <a:latin typeface="宋体" pitchFamily="2" charset="-122"/>
              </a:rPr>
              <a:t>（</a:t>
            </a:r>
            <a:r>
              <a:rPr lang="en-US" altLang="zh-CN" sz="2600" b="0" smtClean="0">
                <a:effectLst>
                  <a:outerShdw blurRad="38100" dist="38100" dir="2700000" algn="tl">
                    <a:srgbClr val="000000"/>
                  </a:outerShdw>
                </a:effectLst>
              </a:rPr>
              <a:t>3</a:t>
            </a:r>
            <a:r>
              <a:rPr lang="zh-CN" altLang="en-US" sz="2600" b="0" smtClean="0">
                <a:effectLst>
                  <a:outerShdw blurRad="38100" dist="38100" dir="2700000" algn="tl">
                    <a:srgbClr val="000000"/>
                  </a:outerShdw>
                </a:effectLst>
                <a:latin typeface="宋体" pitchFamily="2" charset="-122"/>
              </a:rPr>
              <a:t>）计算输入量的模糊集合</a:t>
            </a:r>
            <a:r>
              <a:rPr lang="zh-CN" altLang="en-US" sz="2600" b="0" smtClean="0">
                <a:effectLst>
                  <a:outerShdw blurRad="38100" dist="38100" dir="2700000" algn="tl">
                    <a:srgbClr val="000000"/>
                  </a:outerShdw>
                </a:effectLst>
              </a:rPr>
              <a:t> </a:t>
            </a:r>
          </a:p>
        </p:txBody>
      </p:sp>
      <p:sp>
        <p:nvSpPr>
          <p:cNvPr id="52227"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29" name="Rectangle 8"/>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2230" name="Rectangle 9"/>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2231" name="Rectangle 10"/>
          <p:cNvSpPr>
            <a:spLocks noChangeArrowheads="1"/>
          </p:cNvSpPr>
          <p:nvPr/>
        </p:nvSpPr>
        <p:spPr bwMode="auto">
          <a:xfrm>
            <a:off x="0" y="321468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sp>
        <p:nvSpPr>
          <p:cNvPr id="52232" name="Rectangle 17"/>
          <p:cNvSpPr>
            <a:spLocks noChangeArrowheads="1"/>
          </p:cNvSpPr>
          <p:nvPr/>
        </p:nvSpPr>
        <p:spPr bwMode="auto">
          <a:xfrm>
            <a:off x="0" y="3071813"/>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aphicFrame>
        <p:nvGraphicFramePr>
          <p:cNvPr id="449554" name="Object 18"/>
          <p:cNvGraphicFramePr>
            <a:graphicFrameLocks noChangeAspect="1"/>
          </p:cNvGraphicFramePr>
          <p:nvPr/>
        </p:nvGraphicFramePr>
        <p:xfrm>
          <a:off x="663575" y="1676400"/>
          <a:ext cx="7588250" cy="1371600"/>
        </p:xfrm>
        <a:graphic>
          <a:graphicData uri="http://schemas.openxmlformats.org/presentationml/2006/ole">
            <mc:AlternateContent xmlns:mc="http://schemas.openxmlformats.org/markup-compatibility/2006">
              <mc:Choice xmlns:v="urn:schemas-microsoft-com:vml" Requires="v">
                <p:oleObj spid="_x0000_s52238" name="公式" r:id="rId3" imgW="4432300" imgH="711200" progId="Equation.3">
                  <p:embed/>
                </p:oleObj>
              </mc:Choice>
              <mc:Fallback>
                <p:oleObj name="公式" r:id="rId3" imgW="4432300" imgH="7112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1676400"/>
                        <a:ext cx="75882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9555" name="Object 19"/>
          <p:cNvGraphicFramePr>
            <a:graphicFrameLocks noChangeAspect="1"/>
          </p:cNvGraphicFramePr>
          <p:nvPr/>
        </p:nvGraphicFramePr>
        <p:xfrm>
          <a:off x="609600" y="3352800"/>
          <a:ext cx="5715000" cy="457200"/>
        </p:xfrm>
        <a:graphic>
          <a:graphicData uri="http://schemas.openxmlformats.org/presentationml/2006/ole">
            <mc:AlternateContent xmlns:mc="http://schemas.openxmlformats.org/markup-compatibility/2006">
              <mc:Choice xmlns:v="urn:schemas-microsoft-com:vml" Requires="v">
                <p:oleObj spid="_x0000_s52239" r:id="rId5" imgW="3416300" imgH="228600" progId="Equation.3">
                  <p:embed/>
                </p:oleObj>
              </mc:Choice>
              <mc:Fallback>
                <p:oleObj r:id="rId5" imgW="3416300" imgH="228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352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9556" name="Rectangle 20"/>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9554"/>
                                        </p:tgtEl>
                                        <p:attrNameLst>
                                          <p:attrName>style.visibility</p:attrName>
                                        </p:attrNameLst>
                                      </p:cBhvr>
                                      <p:to>
                                        <p:strVal val="visible"/>
                                      </p:to>
                                    </p:set>
                                    <p:anim calcmode="lin" valueType="num">
                                      <p:cBhvr additive="base">
                                        <p:cTn id="7" dur="500" fill="hold"/>
                                        <p:tgtEl>
                                          <p:spTgt spid="449554"/>
                                        </p:tgtEl>
                                        <p:attrNameLst>
                                          <p:attrName>ppt_x</p:attrName>
                                        </p:attrNameLst>
                                      </p:cBhvr>
                                      <p:tavLst>
                                        <p:tav tm="0">
                                          <p:val>
                                            <p:strVal val="#ppt_x"/>
                                          </p:val>
                                        </p:tav>
                                        <p:tav tm="100000">
                                          <p:val>
                                            <p:strVal val="#ppt_x"/>
                                          </p:val>
                                        </p:tav>
                                      </p:tavLst>
                                    </p:anim>
                                    <p:anim calcmode="lin" valueType="num">
                                      <p:cBhvr additive="base">
                                        <p:cTn id="8" dur="500" fill="hold"/>
                                        <p:tgtEl>
                                          <p:spTgt spid="4495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9555"/>
                                        </p:tgtEl>
                                        <p:attrNameLst>
                                          <p:attrName>style.visibility</p:attrName>
                                        </p:attrNameLst>
                                      </p:cBhvr>
                                      <p:to>
                                        <p:strVal val="visible"/>
                                      </p:to>
                                    </p:set>
                                    <p:anim calcmode="lin" valueType="num">
                                      <p:cBhvr additive="base">
                                        <p:cTn id="13" dur="500" fill="hold"/>
                                        <p:tgtEl>
                                          <p:spTgt spid="449555"/>
                                        </p:tgtEl>
                                        <p:attrNameLst>
                                          <p:attrName>ppt_x</p:attrName>
                                        </p:attrNameLst>
                                      </p:cBhvr>
                                      <p:tavLst>
                                        <p:tav tm="0">
                                          <p:val>
                                            <p:strVal val="0-#ppt_w/2"/>
                                          </p:val>
                                        </p:tav>
                                        <p:tav tm="100000">
                                          <p:val>
                                            <p:strVal val="#ppt_x"/>
                                          </p:val>
                                        </p:tav>
                                      </p:tavLst>
                                    </p:anim>
                                    <p:anim calcmode="lin" valueType="num">
                                      <p:cBhvr additive="base">
                                        <p:cTn id="14" dur="500" fill="hold"/>
                                        <p:tgtEl>
                                          <p:spTgt spid="449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body" idx="1"/>
          </p:nvPr>
        </p:nvSpPr>
        <p:spPr>
          <a:xfrm>
            <a:off x="381000" y="990600"/>
            <a:ext cx="8229600" cy="5486400"/>
          </a:xfrm>
          <a:gradFill rotWithShape="0">
            <a:gsLst>
              <a:gs pos="0">
                <a:srgbClr val="CCFFCC"/>
              </a:gs>
              <a:gs pos="50000">
                <a:schemeClr val="bg1"/>
              </a:gs>
              <a:gs pos="100000">
                <a:srgbClr val="CCFFCC"/>
              </a:gs>
            </a:gsLst>
            <a:lin ang="0" scaled="1"/>
          </a:gradFill>
          <a:ln>
            <a:solidFill>
              <a:srgbClr val="808080"/>
            </a:solidFill>
            <a:miter lim="800000"/>
            <a:headEnd/>
            <a:tailEnd/>
          </a:ln>
        </p:spPr>
        <p:txBody>
          <a:bodyPr/>
          <a:lstStyle/>
          <a:p>
            <a:pPr marL="0" indent="0" eaLnBrk="1" fontAlgn="b" hangingPunct="1">
              <a:spcBef>
                <a:spcPct val="60000"/>
              </a:spcBef>
              <a:buFont typeface="Wingdings" panose="05000000000000000000" pitchFamily="2" charset="2"/>
              <a:buNone/>
              <a:defRPr/>
            </a:pPr>
            <a:endParaRPr lang="zh-CN" altLang="zh-CN" sz="2600" b="0" smtClean="0">
              <a:effectLst>
                <a:outerShdw blurRad="38100" dist="38100" dir="2700000" algn="tl">
                  <a:srgbClr val="000000"/>
                </a:outerShdw>
              </a:effectLst>
            </a:endParaRPr>
          </a:p>
        </p:txBody>
      </p:sp>
      <p:sp>
        <p:nvSpPr>
          <p:cNvPr id="53251" name="Rectangle 3"/>
          <p:cNvSpPr>
            <a:spLocks noChangeArrowheads="1"/>
          </p:cNvSpPr>
          <p:nvPr/>
        </p:nvSpPr>
        <p:spPr bwMode="auto">
          <a:xfrm>
            <a:off x="3219450" y="6292850"/>
            <a:ext cx="34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32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3" name="Rectangle 8"/>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3254" name="Rectangle 9"/>
          <p:cNvSpPr>
            <a:spLocks noChangeArrowheads="1"/>
          </p:cNvSpPr>
          <p:nvPr/>
        </p:nvSpPr>
        <p:spPr bwMode="auto">
          <a:xfrm>
            <a:off x="0" y="3214688"/>
            <a:ext cx="914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sp>
        <p:nvSpPr>
          <p:cNvPr id="53255" name="Rectangle 10"/>
          <p:cNvSpPr>
            <a:spLocks noChangeArrowheads="1"/>
          </p:cNvSpPr>
          <p:nvPr/>
        </p:nvSpPr>
        <p:spPr bwMode="auto">
          <a:xfrm>
            <a:off x="0" y="3214688"/>
            <a:ext cx="914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endParaRPr kumimoji="0" lang="en-US" altLang="zh-CN" sz="1800">
              <a:latin typeface="Arial" panose="020B0604020202020204" pitchFamily="34" charset="0"/>
            </a:endParaRPr>
          </a:p>
        </p:txBody>
      </p:sp>
      <p:graphicFrame>
        <p:nvGraphicFramePr>
          <p:cNvPr id="450578" name="Object 18"/>
          <p:cNvGraphicFramePr>
            <a:graphicFrameLocks noChangeAspect="1"/>
          </p:cNvGraphicFramePr>
          <p:nvPr/>
        </p:nvGraphicFramePr>
        <p:xfrm>
          <a:off x="533400" y="1600200"/>
          <a:ext cx="4267200" cy="523875"/>
        </p:xfrm>
        <a:graphic>
          <a:graphicData uri="http://schemas.openxmlformats.org/presentationml/2006/ole">
            <mc:AlternateContent xmlns:mc="http://schemas.openxmlformats.org/markup-compatibility/2006">
              <mc:Choice xmlns:v="urn:schemas-microsoft-com:vml" Requires="v">
                <p:oleObj spid="_x0000_s53268" r:id="rId3" imgW="1993900" imgH="241300" progId="Equation.DSMT4">
                  <p:embed/>
                </p:oleObj>
              </mc:Choice>
              <mc:Fallback>
                <p:oleObj r:id="rId3" imgW="1993900" imgH="2413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580" name="Object 20"/>
          <p:cNvGraphicFramePr>
            <a:graphicFrameLocks noChangeAspect="1"/>
          </p:cNvGraphicFramePr>
          <p:nvPr/>
        </p:nvGraphicFramePr>
        <p:xfrm>
          <a:off x="914400" y="2862263"/>
          <a:ext cx="4876800" cy="414337"/>
        </p:xfrm>
        <a:graphic>
          <a:graphicData uri="http://schemas.openxmlformats.org/presentationml/2006/ole">
            <mc:AlternateContent xmlns:mc="http://schemas.openxmlformats.org/markup-compatibility/2006">
              <mc:Choice xmlns:v="urn:schemas-microsoft-com:vml" Requires="v">
                <p:oleObj spid="_x0000_s53269" r:id="rId5" imgW="3136900" imgH="215900" progId="Equation.3">
                  <p:embed/>
                </p:oleObj>
              </mc:Choice>
              <mc:Fallback>
                <p:oleObj r:id="rId5" imgW="3136900" imgH="2159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862263"/>
                        <a:ext cx="48768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581" name="Object 21"/>
          <p:cNvGraphicFramePr>
            <a:graphicFrameLocks noChangeAspect="1"/>
          </p:cNvGraphicFramePr>
          <p:nvPr/>
        </p:nvGraphicFramePr>
        <p:xfrm>
          <a:off x="5867400" y="1122363"/>
          <a:ext cx="1905000" cy="3906837"/>
        </p:xfrm>
        <a:graphic>
          <a:graphicData uri="http://schemas.openxmlformats.org/presentationml/2006/ole">
            <mc:AlternateContent xmlns:mc="http://schemas.openxmlformats.org/markup-compatibility/2006">
              <mc:Choice xmlns:v="urn:schemas-microsoft-com:vml" Requires="v">
                <p:oleObj spid="_x0000_s53270" r:id="rId7" imgW="1028700" imgH="2057400" progId="Equation.3">
                  <p:embed/>
                </p:oleObj>
              </mc:Choice>
              <mc:Fallback>
                <p:oleObj r:id="rId7" imgW="1028700" imgH="20574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122363"/>
                        <a:ext cx="190500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583" name="Object 23"/>
          <p:cNvGraphicFramePr>
            <a:graphicFrameLocks noChangeAspect="1"/>
          </p:cNvGraphicFramePr>
          <p:nvPr/>
        </p:nvGraphicFramePr>
        <p:xfrm>
          <a:off x="1019175" y="4964113"/>
          <a:ext cx="2181225" cy="446087"/>
        </p:xfrm>
        <a:graphic>
          <a:graphicData uri="http://schemas.openxmlformats.org/presentationml/2006/ole">
            <mc:AlternateContent xmlns:mc="http://schemas.openxmlformats.org/markup-compatibility/2006">
              <mc:Choice xmlns:v="urn:schemas-microsoft-com:vml" Requires="v">
                <p:oleObj spid="_x0000_s53271" r:id="rId9" imgW="1091726" imgH="215806" progId="Equation.DSMT4">
                  <p:embed/>
                </p:oleObj>
              </mc:Choice>
              <mc:Fallback>
                <p:oleObj r:id="rId9" imgW="1091726" imgH="215806"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9175" y="4964113"/>
                        <a:ext cx="21812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584" name="Text Box 24"/>
          <p:cNvSpPr txBox="1">
            <a:spLocks noChangeArrowheads="1"/>
          </p:cNvSpPr>
          <p:nvPr/>
        </p:nvSpPr>
        <p:spPr bwMode="auto">
          <a:xfrm>
            <a:off x="533400" y="5638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a:latin typeface="宋体" panose="02010600030101010101" pitchFamily="2" charset="-122"/>
              </a:rPr>
              <a:t>输出量的模糊集合</a:t>
            </a:r>
            <a:r>
              <a:rPr kumimoji="0" lang="en-US" altLang="zh-CN" b="1">
                <a:latin typeface="宋体" panose="02010600030101010101" pitchFamily="2" charset="-122"/>
              </a:rPr>
              <a:t>:</a:t>
            </a:r>
            <a:endParaRPr kumimoji="0" lang="en-US" altLang="zh-CN" b="1">
              <a:latin typeface="Arial" panose="020B0604020202020204" pitchFamily="34" charset="0"/>
            </a:endParaRPr>
          </a:p>
        </p:txBody>
      </p:sp>
      <p:graphicFrame>
        <p:nvGraphicFramePr>
          <p:cNvPr id="450585" name="Object 25"/>
          <p:cNvGraphicFramePr>
            <a:graphicFrameLocks noChangeAspect="1"/>
          </p:cNvGraphicFramePr>
          <p:nvPr/>
        </p:nvGraphicFramePr>
        <p:xfrm>
          <a:off x="3352800" y="5537200"/>
          <a:ext cx="3048000" cy="863600"/>
        </p:xfrm>
        <a:graphic>
          <a:graphicData uri="http://schemas.openxmlformats.org/presentationml/2006/ole">
            <mc:AlternateContent xmlns:mc="http://schemas.openxmlformats.org/markup-compatibility/2006">
              <mc:Choice xmlns:v="urn:schemas-microsoft-com:vml" Requires="v">
                <p:oleObj spid="_x0000_s53272" r:id="rId11" imgW="1200285" imgH="342900" progId="Equation.DSMT4">
                  <p:embed/>
                </p:oleObj>
              </mc:Choice>
              <mc:Fallback>
                <p:oleObj r:id="rId11" imgW="1200285" imgH="3429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5537200"/>
                        <a:ext cx="3048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586" name="Rectangle 26"/>
          <p:cNvSpPr>
            <a:spLocks noGrp="1" noChangeArrowheads="1"/>
          </p:cNvSpPr>
          <p:nvPr>
            <p:ph type="title"/>
          </p:nvPr>
        </p:nvSpPr>
        <p:spPr/>
        <p:txBody>
          <a:bodyPr/>
          <a:lstStyle/>
          <a:p>
            <a:pPr eaLnBrk="1" hangingPunct="1">
              <a:defRPr/>
            </a:pPr>
            <a:r>
              <a:rPr lang="zh-CN" altLang="en-US" sz="4400" smtClean="0"/>
              <a:t>模糊推理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0578"/>
                                        </p:tgtEl>
                                        <p:attrNameLst>
                                          <p:attrName>style.visibility</p:attrName>
                                        </p:attrNameLst>
                                      </p:cBhvr>
                                      <p:to>
                                        <p:strVal val="visible"/>
                                      </p:to>
                                    </p:set>
                                    <p:anim calcmode="lin" valueType="num">
                                      <p:cBhvr additive="base">
                                        <p:cTn id="7" dur="500" fill="hold"/>
                                        <p:tgtEl>
                                          <p:spTgt spid="450578"/>
                                        </p:tgtEl>
                                        <p:attrNameLst>
                                          <p:attrName>ppt_x</p:attrName>
                                        </p:attrNameLst>
                                      </p:cBhvr>
                                      <p:tavLst>
                                        <p:tav tm="0">
                                          <p:val>
                                            <p:strVal val="0-#ppt_w/2"/>
                                          </p:val>
                                        </p:tav>
                                        <p:tav tm="100000">
                                          <p:val>
                                            <p:strVal val="#ppt_x"/>
                                          </p:val>
                                        </p:tav>
                                      </p:tavLst>
                                    </p:anim>
                                    <p:anim calcmode="lin" valueType="num">
                                      <p:cBhvr additive="base">
                                        <p:cTn id="8" dur="500" fill="hold"/>
                                        <p:tgtEl>
                                          <p:spTgt spid="4505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0580"/>
                                        </p:tgtEl>
                                        <p:attrNameLst>
                                          <p:attrName>style.visibility</p:attrName>
                                        </p:attrNameLst>
                                      </p:cBhvr>
                                      <p:to>
                                        <p:strVal val="visible"/>
                                      </p:to>
                                    </p:set>
                                    <p:anim calcmode="lin" valueType="num">
                                      <p:cBhvr additive="base">
                                        <p:cTn id="13" dur="500" fill="hold"/>
                                        <p:tgtEl>
                                          <p:spTgt spid="450580"/>
                                        </p:tgtEl>
                                        <p:attrNameLst>
                                          <p:attrName>ppt_x</p:attrName>
                                        </p:attrNameLst>
                                      </p:cBhvr>
                                      <p:tavLst>
                                        <p:tav tm="0">
                                          <p:val>
                                            <p:strVal val="0-#ppt_w/2"/>
                                          </p:val>
                                        </p:tav>
                                        <p:tav tm="100000">
                                          <p:val>
                                            <p:strVal val="#ppt_x"/>
                                          </p:val>
                                        </p:tav>
                                      </p:tavLst>
                                    </p:anim>
                                    <p:anim calcmode="lin" valueType="num">
                                      <p:cBhvr additive="base">
                                        <p:cTn id="14" dur="500" fill="hold"/>
                                        <p:tgtEl>
                                          <p:spTgt spid="4505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450581"/>
                                        </p:tgtEl>
                                        <p:attrNameLst>
                                          <p:attrName>style.visibility</p:attrName>
                                        </p:attrNameLst>
                                      </p:cBhvr>
                                      <p:to>
                                        <p:strVal val="visible"/>
                                      </p:to>
                                    </p:set>
                                    <p:animEffect transition="in" filter="slide(fromTop)">
                                      <p:cBhvr>
                                        <p:cTn id="19" dur="500"/>
                                        <p:tgtEl>
                                          <p:spTgt spid="4505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450583"/>
                                        </p:tgtEl>
                                        <p:attrNameLst>
                                          <p:attrName>style.visibility</p:attrName>
                                        </p:attrNameLst>
                                      </p:cBhvr>
                                      <p:to>
                                        <p:strVal val="visible"/>
                                      </p:to>
                                    </p:set>
                                    <p:anim calcmode="lin" valueType="num">
                                      <p:cBhvr additive="base">
                                        <p:cTn id="24" dur="500" fill="hold"/>
                                        <p:tgtEl>
                                          <p:spTgt spid="450583"/>
                                        </p:tgtEl>
                                        <p:attrNameLst>
                                          <p:attrName>ppt_x</p:attrName>
                                        </p:attrNameLst>
                                      </p:cBhvr>
                                      <p:tavLst>
                                        <p:tav tm="0">
                                          <p:val>
                                            <p:strVal val="0-#ppt_w/2"/>
                                          </p:val>
                                        </p:tav>
                                        <p:tav tm="100000">
                                          <p:val>
                                            <p:strVal val="#ppt_x"/>
                                          </p:val>
                                        </p:tav>
                                      </p:tavLst>
                                    </p:anim>
                                    <p:anim calcmode="lin" valueType="num">
                                      <p:cBhvr additive="base">
                                        <p:cTn id="25" dur="500" fill="hold"/>
                                        <p:tgtEl>
                                          <p:spTgt spid="45058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50584"/>
                                        </p:tgtEl>
                                        <p:attrNameLst>
                                          <p:attrName>style.visibility</p:attrName>
                                        </p:attrNameLst>
                                      </p:cBhvr>
                                      <p:to>
                                        <p:strVal val="visible"/>
                                      </p:to>
                                    </p:set>
                                    <p:anim calcmode="lin" valueType="num">
                                      <p:cBhvr additive="base">
                                        <p:cTn id="30" dur="500" fill="hold"/>
                                        <p:tgtEl>
                                          <p:spTgt spid="450584"/>
                                        </p:tgtEl>
                                        <p:attrNameLst>
                                          <p:attrName>ppt_x</p:attrName>
                                        </p:attrNameLst>
                                      </p:cBhvr>
                                      <p:tavLst>
                                        <p:tav tm="0">
                                          <p:val>
                                            <p:strVal val="0-#ppt_w/2"/>
                                          </p:val>
                                        </p:tav>
                                        <p:tav tm="100000">
                                          <p:val>
                                            <p:strVal val="#ppt_x"/>
                                          </p:val>
                                        </p:tav>
                                      </p:tavLst>
                                    </p:anim>
                                    <p:anim calcmode="lin" valueType="num">
                                      <p:cBhvr additive="base">
                                        <p:cTn id="31" dur="500" fill="hold"/>
                                        <p:tgtEl>
                                          <p:spTgt spid="45058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450585"/>
                                        </p:tgtEl>
                                        <p:attrNameLst>
                                          <p:attrName>style.visibility</p:attrName>
                                        </p:attrNameLst>
                                      </p:cBhvr>
                                      <p:to>
                                        <p:strVal val="visible"/>
                                      </p:to>
                                    </p:set>
                                    <p:anim calcmode="lin" valueType="num">
                                      <p:cBhvr additive="base">
                                        <p:cTn id="36" dur="500" fill="hold"/>
                                        <p:tgtEl>
                                          <p:spTgt spid="450585"/>
                                        </p:tgtEl>
                                        <p:attrNameLst>
                                          <p:attrName>ppt_x</p:attrName>
                                        </p:attrNameLst>
                                      </p:cBhvr>
                                      <p:tavLst>
                                        <p:tav tm="0">
                                          <p:val>
                                            <p:strVal val="1+#ppt_w/2"/>
                                          </p:val>
                                        </p:tav>
                                        <p:tav tm="100000">
                                          <p:val>
                                            <p:strVal val="#ppt_x"/>
                                          </p:val>
                                        </p:tav>
                                      </p:tavLst>
                                    </p:anim>
                                    <p:anim calcmode="lin" valueType="num">
                                      <p:cBhvr additive="base">
                                        <p:cTn id="37" dur="500" fill="hold"/>
                                        <p:tgtEl>
                                          <p:spTgt spid="450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51586" name="Group 2"/>
          <p:cNvGrpSpPr>
            <a:grpSpLocks/>
          </p:cNvGrpSpPr>
          <p:nvPr/>
        </p:nvGrpSpPr>
        <p:grpSpPr bwMode="auto">
          <a:xfrm>
            <a:off x="304800" y="3429000"/>
            <a:ext cx="8458200" cy="1689100"/>
            <a:chOff x="192" y="2160"/>
            <a:chExt cx="5328" cy="1064"/>
          </a:xfrm>
        </p:grpSpPr>
        <p:sp>
          <p:nvSpPr>
            <p:cNvPr id="54287" name="Text Box 3"/>
            <p:cNvSpPr txBox="1">
              <a:spLocks noChangeArrowheads="1"/>
            </p:cNvSpPr>
            <p:nvPr/>
          </p:nvSpPr>
          <p:spPr bwMode="auto">
            <a:xfrm>
              <a:off x="192" y="2160"/>
              <a:ext cx="5328" cy="1064"/>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600"/>
                <a:t>例如，得到模糊向量：</a:t>
              </a:r>
            </a:p>
            <a:p>
              <a:pPr eaLnBrk="1" hangingPunct="1">
                <a:spcBef>
                  <a:spcPct val="50000"/>
                </a:spcBef>
                <a:buClr>
                  <a:schemeClr val="accent2"/>
                </a:buClr>
                <a:buFont typeface="Wingdings" panose="05000000000000000000" pitchFamily="2" charset="2"/>
                <a:buChar char="§"/>
              </a:pPr>
              <a:endParaRPr kumimoji="0" lang="zh-CN" altLang="en-US" sz="2600"/>
            </a:p>
            <a:p>
              <a:pPr eaLnBrk="1" hangingPunct="1">
                <a:spcBef>
                  <a:spcPct val="50000"/>
                </a:spcBef>
                <a:buClr>
                  <a:schemeClr val="accent2"/>
                </a:buClr>
                <a:buFont typeface="Wingdings" panose="05000000000000000000" pitchFamily="2" charset="2"/>
                <a:buNone/>
              </a:pPr>
              <a:r>
                <a:rPr kumimoji="0" lang="zh-CN" altLang="en-US" sz="2600"/>
                <a:t>取结论：  </a:t>
              </a:r>
              <a:r>
                <a:rPr kumimoji="0" lang="en-US" altLang="zh-CN" sz="2600" i="1"/>
                <a:t>U</a:t>
              </a:r>
              <a:r>
                <a:rPr kumimoji="0" lang="zh-CN" altLang="en-US" sz="2600"/>
                <a:t>＝</a:t>
              </a:r>
              <a:r>
                <a:rPr kumimoji="0" lang="en-US" altLang="zh-CN" sz="2600"/>
                <a:t>5</a:t>
              </a:r>
              <a:r>
                <a:rPr kumimoji="0" lang="zh-CN" altLang="en-US" sz="2600"/>
                <a:t>。</a:t>
              </a:r>
            </a:p>
          </p:txBody>
        </p:sp>
        <p:graphicFrame>
          <p:nvGraphicFramePr>
            <p:cNvPr id="54288" name="Object 4"/>
            <p:cNvGraphicFramePr>
              <a:graphicFrameLocks noChangeAspect="1"/>
            </p:cNvGraphicFramePr>
            <p:nvPr/>
          </p:nvGraphicFramePr>
          <p:xfrm>
            <a:off x="624" y="2592"/>
            <a:ext cx="4128" cy="240"/>
          </p:xfrm>
          <a:graphic>
            <a:graphicData uri="http://schemas.openxmlformats.org/presentationml/2006/ole">
              <mc:AlternateContent xmlns:mc="http://schemas.openxmlformats.org/markup-compatibility/2006">
                <mc:Choice xmlns:v="urn:schemas-microsoft-com:vml" Requires="v">
                  <p:oleObj spid="_x0000_s54293" r:id="rId3" imgW="3175000" imgH="177800" progId="Equation.DSMT4">
                    <p:embed/>
                  </p:oleObj>
                </mc:Choice>
                <mc:Fallback>
                  <p:oleObj r:id="rId3" imgW="3175000" imgH="17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592"/>
                          <a:ext cx="41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9" name="Oval 5"/>
            <p:cNvSpPr>
              <a:spLocks noChangeArrowheads="1"/>
            </p:cNvSpPr>
            <p:nvPr/>
          </p:nvSpPr>
          <p:spPr bwMode="auto">
            <a:xfrm>
              <a:off x="2958" y="2496"/>
              <a:ext cx="480" cy="384"/>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51590" name="Rectangle 6"/>
          <p:cNvSpPr>
            <a:spLocks noGrp="1" noChangeArrowheads="1"/>
          </p:cNvSpPr>
          <p:nvPr>
            <p:ph type="title"/>
          </p:nvPr>
        </p:nvSpPr>
        <p:spPr/>
        <p:txBody>
          <a:bodyPr/>
          <a:lstStyle/>
          <a:p>
            <a:pPr eaLnBrk="1" hangingPunct="1">
              <a:defRPr/>
            </a:pPr>
            <a:r>
              <a:rPr lang="zh-CN" altLang="en-US" smtClean="0"/>
              <a:t>模糊决策</a:t>
            </a:r>
          </a:p>
        </p:txBody>
      </p:sp>
      <p:sp>
        <p:nvSpPr>
          <p:cNvPr id="451591" name="Rectangle 7"/>
          <p:cNvSpPr>
            <a:spLocks noGrp="1" noChangeArrowheads="1"/>
          </p:cNvSpPr>
          <p:nvPr>
            <p:ph type="body" idx="1"/>
          </p:nvPr>
        </p:nvSpPr>
        <p:spPr>
          <a:xfrm>
            <a:off x="304800" y="1066800"/>
            <a:ext cx="8534400" cy="1890713"/>
          </a:xfrm>
        </p:spPr>
        <p:txBody>
          <a:bodyPr/>
          <a:lstStyle/>
          <a:p>
            <a:pPr marL="0" indent="0" eaLnBrk="1" hangingPunct="1">
              <a:defRPr/>
            </a:pPr>
            <a:r>
              <a:rPr lang="en-US" altLang="zh-CN" smtClean="0"/>
              <a:t> </a:t>
            </a:r>
            <a:r>
              <a:rPr lang="en-US" altLang="zh-CN" sz="3000" b="0" smtClean="0"/>
              <a:t>“</a:t>
            </a:r>
            <a:r>
              <a:rPr lang="zh-CN" altLang="en-US" sz="3000" b="0" smtClean="0"/>
              <a:t>模糊决策”</a:t>
            </a:r>
            <a:r>
              <a:rPr lang="en-US" altLang="zh-CN" sz="3000" b="0" smtClean="0"/>
              <a:t>(“</a:t>
            </a:r>
            <a:r>
              <a:rPr lang="zh-CN" altLang="en-US" sz="3000" b="0" smtClean="0"/>
              <a:t>模糊判决”、“解模糊”或“清晰化”）：由模糊推理得到的结论或者操作是一个模糊向量，转化为确定值的过程。</a:t>
            </a:r>
            <a:endParaRPr lang="zh-CN" altLang="en-US" b="0" smtClean="0"/>
          </a:p>
        </p:txBody>
      </p:sp>
      <p:sp>
        <p:nvSpPr>
          <p:cNvPr id="451592" name="Text Box 8"/>
          <p:cNvSpPr txBox="1">
            <a:spLocks noChangeArrowheads="1"/>
          </p:cNvSpPr>
          <p:nvPr/>
        </p:nvSpPr>
        <p:spPr bwMode="auto">
          <a:xfrm>
            <a:off x="228600" y="27432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800" b="1"/>
              <a:t> 1. </a:t>
            </a:r>
            <a:r>
              <a:rPr kumimoji="0" lang="zh-CN" altLang="en-US" sz="2800" b="1">
                <a:latin typeface="宋体" panose="02010600030101010101" pitchFamily="2" charset="-122"/>
              </a:rPr>
              <a:t>最大隶属度法</a:t>
            </a:r>
            <a:r>
              <a:rPr kumimoji="0" lang="zh-CN" altLang="en-US" sz="2800" b="1">
                <a:latin typeface="Arial" panose="020B0604020202020204" pitchFamily="34" charset="0"/>
              </a:rPr>
              <a:t> </a:t>
            </a:r>
          </a:p>
        </p:txBody>
      </p:sp>
      <p:grpSp>
        <p:nvGrpSpPr>
          <p:cNvPr id="451593" name="Group 9"/>
          <p:cNvGrpSpPr>
            <a:grpSpLocks/>
          </p:cNvGrpSpPr>
          <p:nvPr/>
        </p:nvGrpSpPr>
        <p:grpSpPr bwMode="auto">
          <a:xfrm>
            <a:off x="304800" y="3352800"/>
            <a:ext cx="8458200" cy="2284413"/>
            <a:chOff x="192" y="2112"/>
            <a:chExt cx="5328" cy="1439"/>
          </a:xfrm>
        </p:grpSpPr>
        <p:sp>
          <p:nvSpPr>
            <p:cNvPr id="54284" name="Text Box 10"/>
            <p:cNvSpPr txBox="1">
              <a:spLocks noChangeArrowheads="1"/>
            </p:cNvSpPr>
            <p:nvPr/>
          </p:nvSpPr>
          <p:spPr bwMode="auto">
            <a:xfrm>
              <a:off x="192" y="2112"/>
              <a:ext cx="5328" cy="1439"/>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600" b="1"/>
                <a:t>例如，得到模糊向量：</a:t>
              </a:r>
            </a:p>
            <a:p>
              <a:pPr eaLnBrk="1" hangingPunct="1">
                <a:spcBef>
                  <a:spcPct val="50000"/>
                </a:spcBef>
                <a:buClr>
                  <a:schemeClr val="accent2"/>
                </a:buClr>
                <a:buFont typeface="Wingdings" panose="05000000000000000000" pitchFamily="2" charset="2"/>
                <a:buChar char="§"/>
              </a:pPr>
              <a:endParaRPr kumimoji="0" lang="zh-CN" altLang="en-US" sz="2600" b="1"/>
            </a:p>
            <a:p>
              <a:pPr eaLnBrk="1" hangingPunct="1">
                <a:spcBef>
                  <a:spcPct val="50000"/>
                </a:spcBef>
                <a:buClr>
                  <a:schemeClr val="accent2"/>
                </a:buClr>
                <a:buFont typeface="Wingdings" panose="05000000000000000000" pitchFamily="2" charset="2"/>
                <a:buNone/>
              </a:pPr>
              <a:r>
                <a:rPr kumimoji="0" lang="zh-CN" altLang="en-US" sz="2600" b="1"/>
                <a:t>取结论：</a:t>
              </a:r>
            </a:p>
            <a:p>
              <a:pPr eaLnBrk="1" hangingPunct="1">
                <a:spcBef>
                  <a:spcPct val="50000"/>
                </a:spcBef>
                <a:buClr>
                  <a:schemeClr val="accent2"/>
                </a:buClr>
                <a:buFont typeface="Wingdings" panose="05000000000000000000" pitchFamily="2" charset="2"/>
                <a:buNone/>
              </a:pPr>
              <a:endParaRPr kumimoji="0" lang="en-US" altLang="zh-CN" sz="2600"/>
            </a:p>
          </p:txBody>
        </p:sp>
        <p:graphicFrame>
          <p:nvGraphicFramePr>
            <p:cNvPr id="54285" name="Object 11"/>
            <p:cNvGraphicFramePr>
              <a:graphicFrameLocks noChangeAspect="1"/>
            </p:cNvGraphicFramePr>
            <p:nvPr/>
          </p:nvGraphicFramePr>
          <p:xfrm>
            <a:off x="792" y="2496"/>
            <a:ext cx="4512" cy="240"/>
          </p:xfrm>
          <a:graphic>
            <a:graphicData uri="http://schemas.openxmlformats.org/presentationml/2006/ole">
              <mc:AlternateContent xmlns:mc="http://schemas.openxmlformats.org/markup-compatibility/2006">
                <mc:Choice xmlns:v="urn:schemas-microsoft-com:vml" Requires="v">
                  <p:oleObj spid="_x0000_s54294" r:id="rId5" imgW="3924300" imgH="177800" progId="Equation.DSMT4">
                    <p:embed/>
                  </p:oleObj>
                </mc:Choice>
                <mc:Fallback>
                  <p:oleObj r:id="rId5" imgW="3924300" imgH="1778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 y="2496"/>
                          <a:ext cx="4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6" name="Object 12"/>
            <p:cNvGraphicFramePr>
              <a:graphicFrameLocks noChangeAspect="1"/>
            </p:cNvGraphicFramePr>
            <p:nvPr/>
          </p:nvGraphicFramePr>
          <p:xfrm>
            <a:off x="1080" y="2928"/>
            <a:ext cx="1392" cy="528"/>
          </p:xfrm>
          <a:graphic>
            <a:graphicData uri="http://schemas.openxmlformats.org/presentationml/2006/ole">
              <mc:AlternateContent xmlns:mc="http://schemas.openxmlformats.org/markup-compatibility/2006">
                <mc:Choice xmlns:v="urn:schemas-microsoft-com:vml" Requires="v">
                  <p:oleObj spid="_x0000_s54295" r:id="rId7" imgW="1256755" imgH="393529" progId="Equation.DSMT4">
                    <p:embed/>
                  </p:oleObj>
                </mc:Choice>
                <mc:Fallback>
                  <p:oleObj r:id="rId7" imgW="1256755" imgH="393529"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 y="2928"/>
                          <a:ext cx="139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4279" name="Oval 13"/>
          <p:cNvSpPr>
            <a:spLocks noChangeArrowheads="1"/>
          </p:cNvSpPr>
          <p:nvPr/>
        </p:nvSpPr>
        <p:spPr bwMode="auto">
          <a:xfrm>
            <a:off x="3657600" y="4267200"/>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51599" name="Group 15"/>
          <p:cNvGrpSpPr>
            <a:grpSpLocks/>
          </p:cNvGrpSpPr>
          <p:nvPr/>
        </p:nvGrpSpPr>
        <p:grpSpPr bwMode="auto">
          <a:xfrm>
            <a:off x="1828800" y="3810000"/>
            <a:ext cx="3009900" cy="609600"/>
            <a:chOff x="1152" y="2400"/>
            <a:chExt cx="1896" cy="384"/>
          </a:xfrm>
        </p:grpSpPr>
        <p:sp>
          <p:nvSpPr>
            <p:cNvPr id="54281" name="Oval 16"/>
            <p:cNvSpPr>
              <a:spLocks noChangeArrowheads="1"/>
            </p:cNvSpPr>
            <p:nvPr/>
          </p:nvSpPr>
          <p:spPr bwMode="auto">
            <a:xfrm>
              <a:off x="1152" y="2400"/>
              <a:ext cx="576" cy="384"/>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2" name="Oval 17"/>
            <p:cNvSpPr>
              <a:spLocks noChangeArrowheads="1"/>
            </p:cNvSpPr>
            <p:nvPr/>
          </p:nvSpPr>
          <p:spPr bwMode="auto">
            <a:xfrm>
              <a:off x="1824" y="2448"/>
              <a:ext cx="600" cy="33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3" name="Oval 18"/>
            <p:cNvSpPr>
              <a:spLocks noChangeArrowheads="1"/>
            </p:cNvSpPr>
            <p:nvPr/>
          </p:nvSpPr>
          <p:spPr bwMode="auto">
            <a:xfrm>
              <a:off x="2496" y="2448"/>
              <a:ext cx="552" cy="33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1591">
                                            <p:txEl>
                                              <p:pRg st="0" end="0"/>
                                            </p:txEl>
                                          </p:spTgt>
                                        </p:tgtEl>
                                        <p:attrNameLst>
                                          <p:attrName>style.visibility</p:attrName>
                                        </p:attrNameLst>
                                      </p:cBhvr>
                                      <p:to>
                                        <p:strVal val="visible"/>
                                      </p:to>
                                    </p:set>
                                    <p:animEffect transition="in" filter="box(in)">
                                      <p:cBhvr>
                                        <p:cTn id="7" dur="500"/>
                                        <p:tgtEl>
                                          <p:spTgt spid="451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51592"/>
                                        </p:tgtEl>
                                        <p:attrNameLst>
                                          <p:attrName>style.visibility</p:attrName>
                                        </p:attrNameLst>
                                      </p:cBhvr>
                                      <p:to>
                                        <p:strVal val="visible"/>
                                      </p:to>
                                    </p:set>
                                    <p:anim calcmode="lin" valueType="num">
                                      <p:cBhvr additive="base">
                                        <p:cTn id="12" dur="500" fill="hold"/>
                                        <p:tgtEl>
                                          <p:spTgt spid="451592"/>
                                        </p:tgtEl>
                                        <p:attrNameLst>
                                          <p:attrName>ppt_x</p:attrName>
                                        </p:attrNameLst>
                                      </p:cBhvr>
                                      <p:tavLst>
                                        <p:tav tm="0">
                                          <p:val>
                                            <p:strVal val="0-#ppt_w/2"/>
                                          </p:val>
                                        </p:tav>
                                        <p:tav tm="100000">
                                          <p:val>
                                            <p:strVal val="#ppt_x"/>
                                          </p:val>
                                        </p:tav>
                                      </p:tavLst>
                                    </p:anim>
                                    <p:anim calcmode="lin" valueType="num">
                                      <p:cBhvr additive="base">
                                        <p:cTn id="13" dur="500" fill="hold"/>
                                        <p:tgtEl>
                                          <p:spTgt spid="45159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451586"/>
                                        </p:tgtEl>
                                        <p:attrNameLst>
                                          <p:attrName>style.visibility</p:attrName>
                                        </p:attrNameLst>
                                      </p:cBhvr>
                                      <p:to>
                                        <p:strVal val="visible"/>
                                      </p:to>
                                    </p:set>
                                    <p:animEffect transition="in" filter="barn(inHorizontal)">
                                      <p:cBhvr>
                                        <p:cTn id="18" dur="500"/>
                                        <p:tgtEl>
                                          <p:spTgt spid="4515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51593"/>
                                        </p:tgtEl>
                                        <p:attrNameLst>
                                          <p:attrName>style.visibility</p:attrName>
                                        </p:attrNameLst>
                                      </p:cBhvr>
                                      <p:to>
                                        <p:strVal val="visible"/>
                                      </p:to>
                                    </p:set>
                                    <p:anim calcmode="lin" valueType="num">
                                      <p:cBhvr additive="base">
                                        <p:cTn id="23" dur="500" fill="hold"/>
                                        <p:tgtEl>
                                          <p:spTgt spid="451593"/>
                                        </p:tgtEl>
                                        <p:attrNameLst>
                                          <p:attrName>ppt_x</p:attrName>
                                        </p:attrNameLst>
                                      </p:cBhvr>
                                      <p:tavLst>
                                        <p:tav tm="0">
                                          <p:val>
                                            <p:strVal val="0-#ppt_w/2"/>
                                          </p:val>
                                        </p:tav>
                                        <p:tav tm="100000">
                                          <p:val>
                                            <p:strVal val="#ppt_x"/>
                                          </p:val>
                                        </p:tav>
                                      </p:tavLst>
                                    </p:anim>
                                    <p:anim calcmode="lin" valueType="num">
                                      <p:cBhvr additive="base">
                                        <p:cTn id="24" dur="500" fill="hold"/>
                                        <p:tgtEl>
                                          <p:spTgt spid="45159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11" presetClass="entr" presetSubtype="0" fill="hold" nodeType="afterEffect">
                                  <p:stCondLst>
                                    <p:cond delay="0"/>
                                  </p:stCondLst>
                                  <p:childTnLst>
                                    <p:set>
                                      <p:cBhvr>
                                        <p:cTn id="27" dur="1000">
                                          <p:stCondLst>
                                            <p:cond delay="0"/>
                                          </p:stCondLst>
                                        </p:cTn>
                                        <p:tgtEl>
                                          <p:spTgt spid="451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1" grpId="0" build="p" autoUpdateAnimBg="0"/>
      <p:bldP spid="45159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body" idx="1"/>
          </p:nvPr>
        </p:nvSpPr>
        <p:spPr>
          <a:xfrm>
            <a:off x="250825" y="908050"/>
            <a:ext cx="8540750" cy="5549900"/>
          </a:xfrm>
        </p:spPr>
        <p:txBody>
          <a:bodyPr/>
          <a:lstStyle/>
          <a:p>
            <a:pPr eaLnBrk="1" hangingPunct="1">
              <a:buFont typeface="Wingdings" panose="05000000000000000000" pitchFamily="2" charset="2"/>
              <a:buNone/>
              <a:defRPr/>
            </a:pPr>
            <a:r>
              <a:rPr lang="en-US" altLang="zh-CN" sz="3000" b="0" smtClean="0"/>
              <a:t>2. </a:t>
            </a:r>
            <a:r>
              <a:rPr lang="zh-CN" altLang="en-US" sz="3000" b="0" smtClean="0"/>
              <a:t>加权平均判决法</a:t>
            </a:r>
          </a:p>
        </p:txBody>
      </p:sp>
      <p:graphicFrame>
        <p:nvGraphicFramePr>
          <p:cNvPr id="55299" name="Object 5"/>
          <p:cNvGraphicFramePr>
            <a:graphicFrameLocks noChangeAspect="1"/>
          </p:cNvGraphicFramePr>
          <p:nvPr/>
        </p:nvGraphicFramePr>
        <p:xfrm>
          <a:off x="2971800" y="1600200"/>
          <a:ext cx="2438400" cy="1981200"/>
        </p:xfrm>
        <a:graphic>
          <a:graphicData uri="http://schemas.openxmlformats.org/presentationml/2006/ole">
            <mc:AlternateContent xmlns:mc="http://schemas.openxmlformats.org/markup-compatibility/2006">
              <mc:Choice xmlns:v="urn:schemas-microsoft-com:vml" Requires="v">
                <p:oleObj spid="_x0000_s55309" r:id="rId3" imgW="952087" imgH="863225" progId="Equation.3">
                  <p:embed/>
                </p:oleObj>
              </mc:Choice>
              <mc:Fallback>
                <p:oleObj r:id="rId3" imgW="952087" imgH="86322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600200"/>
                        <a:ext cx="2438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Text Box 8"/>
          <p:cNvSpPr txBox="1">
            <a:spLocks noChangeArrowheads="1"/>
          </p:cNvSpPr>
          <p:nvPr/>
        </p:nvSpPr>
        <p:spPr bwMode="auto">
          <a:xfrm>
            <a:off x="304800" y="3943350"/>
            <a:ext cx="8610600" cy="1847850"/>
          </a:xfrm>
          <a:prstGeom prst="rect">
            <a:avLst/>
          </a:prstGeom>
          <a:solidFill>
            <a:srgbClr val="FFFFFF"/>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20000"/>
              </a:lnSpc>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600" b="1">
                <a:latin typeface="宋体" panose="02010600030101010101" pitchFamily="2" charset="-122"/>
              </a:rPr>
              <a:t>例如</a:t>
            </a:r>
            <a:endParaRPr kumimoji="0" lang="zh-CN" altLang="en-US" sz="2600" b="1"/>
          </a:p>
          <a:p>
            <a:pPr algn="just" eaLnBrk="1" fontAlgn="b" hangingPunct="1">
              <a:lnSpc>
                <a:spcPct val="120000"/>
              </a:lnSpc>
              <a:spcBef>
                <a:spcPct val="50000"/>
              </a:spcBef>
            </a:pPr>
            <a:r>
              <a:rPr kumimoji="0" lang="zh-CN" altLang="en-US" sz="2600" b="1">
                <a:latin typeface="宋体" panose="02010600030101010101" pitchFamily="2" charset="-122"/>
              </a:rPr>
              <a:t>则</a:t>
            </a:r>
            <a:endParaRPr kumimoji="0" lang="zh-CN" altLang="en-US" sz="2600" b="1"/>
          </a:p>
          <a:p>
            <a:pPr eaLnBrk="1" hangingPunct="1">
              <a:spcBef>
                <a:spcPct val="50000"/>
              </a:spcBef>
            </a:pPr>
            <a:endParaRPr kumimoji="0" lang="en-US" altLang="zh-CN" sz="2600">
              <a:latin typeface="Arial" panose="020B0604020202020204" pitchFamily="34" charset="0"/>
            </a:endParaRPr>
          </a:p>
        </p:txBody>
      </p:sp>
      <p:grpSp>
        <p:nvGrpSpPr>
          <p:cNvPr id="55301" name="Group 9"/>
          <p:cNvGrpSpPr>
            <a:grpSpLocks/>
          </p:cNvGrpSpPr>
          <p:nvPr/>
        </p:nvGrpSpPr>
        <p:grpSpPr bwMode="auto">
          <a:xfrm>
            <a:off x="838200" y="4081463"/>
            <a:ext cx="7927975" cy="1554162"/>
            <a:chOff x="528" y="2571"/>
            <a:chExt cx="4994" cy="979"/>
          </a:xfrm>
        </p:grpSpPr>
        <p:sp>
          <p:nvSpPr>
            <p:cNvPr id="55303" name="Rectangle 10"/>
            <p:cNvSpPr>
              <a:spLocks noChangeArrowheads="1"/>
            </p:cNvSpPr>
            <p:nvPr/>
          </p:nvSpPr>
          <p:spPr bwMode="auto">
            <a:xfrm>
              <a:off x="1702" y="2848"/>
              <a:ext cx="16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000"/>
                <a:t> </a:t>
              </a:r>
              <a:r>
                <a:rPr kumimoji="0" lang="en-US" altLang="zh-CN" sz="1100">
                  <a:latin typeface="Arial" panose="020B0604020202020204" pitchFamily="34" charset="0"/>
                </a:rPr>
                <a:t> </a:t>
              </a:r>
              <a:endParaRPr kumimoji="0" lang="en-US" altLang="zh-CN" sz="1800">
                <a:latin typeface="Arial" panose="020B0604020202020204" pitchFamily="34" charset="0"/>
              </a:endParaRPr>
            </a:p>
          </p:txBody>
        </p:sp>
        <p:graphicFrame>
          <p:nvGraphicFramePr>
            <p:cNvPr id="55304" name="Object 11"/>
            <p:cNvGraphicFramePr>
              <a:graphicFrameLocks noChangeAspect="1"/>
            </p:cNvGraphicFramePr>
            <p:nvPr/>
          </p:nvGraphicFramePr>
          <p:xfrm>
            <a:off x="1077" y="2571"/>
            <a:ext cx="4326" cy="259"/>
          </p:xfrm>
          <a:graphic>
            <a:graphicData uri="http://schemas.openxmlformats.org/presentationml/2006/ole">
              <mc:AlternateContent xmlns:mc="http://schemas.openxmlformats.org/markup-compatibility/2006">
                <mc:Choice xmlns:v="urn:schemas-microsoft-com:vml" Requires="v">
                  <p:oleObj spid="_x0000_s55310" name="Equation" r:id="rId5" imgW="2628900" imgH="177800" progId="Equation.3">
                    <p:embed/>
                  </p:oleObj>
                </mc:Choice>
                <mc:Fallback>
                  <p:oleObj name="Equation" r:id="rId5" imgW="2628900" imgH="177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 y="2571"/>
                          <a:ext cx="432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5" name="Object 12"/>
            <p:cNvGraphicFramePr>
              <a:graphicFrameLocks noChangeAspect="1"/>
            </p:cNvGraphicFramePr>
            <p:nvPr/>
          </p:nvGraphicFramePr>
          <p:xfrm>
            <a:off x="528" y="2976"/>
            <a:ext cx="4994" cy="574"/>
          </p:xfrm>
          <a:graphic>
            <a:graphicData uri="http://schemas.openxmlformats.org/presentationml/2006/ole">
              <mc:AlternateContent xmlns:mc="http://schemas.openxmlformats.org/markup-compatibility/2006">
                <mc:Choice xmlns:v="urn:schemas-microsoft-com:vml" Requires="v">
                  <p:oleObj spid="_x0000_s55311" name="Equation" r:id="rId7" imgW="3035300" imgH="393700" progId="Equation.3">
                    <p:embed/>
                  </p:oleObj>
                </mc:Choice>
                <mc:Fallback>
                  <p:oleObj name="Equation" r:id="rId7" imgW="3035300" imgH="3937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2976"/>
                          <a:ext cx="4994"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52621" name="Rectangle 13"/>
          <p:cNvSpPr>
            <a:spLocks noGrp="1" noChangeArrowheads="1"/>
          </p:cNvSpPr>
          <p:nvPr>
            <p:ph type="title"/>
          </p:nvPr>
        </p:nvSpPr>
        <p:spPr/>
        <p:txBody>
          <a:bodyPr/>
          <a:lstStyle/>
          <a:p>
            <a:pPr eaLnBrk="1" hangingPunct="1">
              <a:defRPr/>
            </a:pPr>
            <a:r>
              <a:rPr lang="zh-CN" altLang="en-US" sz="4400" smtClean="0"/>
              <a:t>模糊决策</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hangingPunct="1">
              <a:defRPr/>
            </a:pPr>
            <a:r>
              <a:rPr lang="zh-CN" altLang="en-US" smtClean="0"/>
              <a:t>模糊决策</a:t>
            </a:r>
          </a:p>
        </p:txBody>
      </p:sp>
      <p:sp>
        <p:nvSpPr>
          <p:cNvPr id="453635"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sz="3000" b="0" smtClean="0"/>
              <a:t> 3. </a:t>
            </a:r>
            <a:r>
              <a:rPr lang="zh-CN" altLang="en-US" sz="3000" b="0" smtClean="0"/>
              <a:t>中位数法</a:t>
            </a:r>
            <a:r>
              <a:rPr lang="zh-CN" altLang="en-US" sz="3000" smtClean="0"/>
              <a:t> </a:t>
            </a:r>
          </a:p>
        </p:txBody>
      </p:sp>
      <p:sp>
        <p:nvSpPr>
          <p:cNvPr id="5632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5" name="Text Box 6"/>
          <p:cNvSpPr txBox="1">
            <a:spLocks noChangeArrowheads="1"/>
          </p:cNvSpPr>
          <p:nvPr/>
        </p:nvSpPr>
        <p:spPr bwMode="auto">
          <a:xfrm>
            <a:off x="381000" y="1676400"/>
            <a:ext cx="8458200" cy="373538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800" b="1">
                <a:latin typeface="宋体" panose="02010600030101010101" pitchFamily="2" charset="-122"/>
              </a:rPr>
              <a:t>例如</a:t>
            </a:r>
          </a:p>
          <a:p>
            <a:pPr eaLnBrk="1" hangingPunct="1">
              <a:spcBef>
                <a:spcPct val="50000"/>
              </a:spcBef>
              <a:buClr>
                <a:schemeClr val="accent2"/>
              </a:buClr>
              <a:buFont typeface="Wingdings" panose="05000000000000000000" pitchFamily="2" charset="2"/>
              <a:buChar char="§"/>
            </a:pPr>
            <a:endParaRPr kumimoji="0" lang="zh-CN" altLang="en-US" sz="2800" b="1">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kumimoji="0" lang="zh-CN" altLang="en-US" sz="2800" b="1">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kumimoji="0" lang="zh-CN" altLang="en-US" sz="2800">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kumimoji="0" lang="zh-CN" altLang="en-US" sz="2800">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kumimoji="0" lang="en-US" altLang="zh-CN" sz="2800">
              <a:latin typeface="Arial" panose="020B0604020202020204" pitchFamily="34" charset="0"/>
            </a:endParaRPr>
          </a:p>
        </p:txBody>
      </p:sp>
      <p:graphicFrame>
        <p:nvGraphicFramePr>
          <p:cNvPr id="56326" name="Object 8"/>
          <p:cNvGraphicFramePr>
            <a:graphicFrameLocks noChangeAspect="1"/>
          </p:cNvGraphicFramePr>
          <p:nvPr/>
        </p:nvGraphicFramePr>
        <p:xfrm>
          <a:off x="457200" y="2444750"/>
          <a:ext cx="8335963" cy="984250"/>
        </p:xfrm>
        <a:graphic>
          <a:graphicData uri="http://schemas.openxmlformats.org/presentationml/2006/ole">
            <mc:AlternateContent xmlns:mc="http://schemas.openxmlformats.org/markup-compatibility/2006">
              <mc:Choice xmlns:v="urn:schemas-microsoft-com:vml" Requires="v">
                <p:oleObj spid="_x0000_s56338" name="Equation" r:id="rId3" imgW="4559300" imgH="495300" progId="Equation.DSMT4">
                  <p:embed/>
                </p:oleObj>
              </mc:Choice>
              <mc:Fallback>
                <p:oleObj name="Equation" r:id="rId3" imgW="4559300" imgH="495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44750"/>
                        <a:ext cx="83359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Oval 9"/>
          <p:cNvSpPr>
            <a:spLocks noChangeArrowheads="1"/>
          </p:cNvSpPr>
          <p:nvPr/>
        </p:nvSpPr>
        <p:spPr bwMode="auto">
          <a:xfrm>
            <a:off x="1020763" y="2209800"/>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53642" name="Group 10"/>
          <p:cNvGrpSpPr>
            <a:grpSpLocks/>
          </p:cNvGrpSpPr>
          <p:nvPr/>
        </p:nvGrpSpPr>
        <p:grpSpPr bwMode="auto">
          <a:xfrm>
            <a:off x="1020763" y="2286000"/>
            <a:ext cx="2057400" cy="1219200"/>
            <a:chOff x="643" y="1440"/>
            <a:chExt cx="1296" cy="768"/>
          </a:xfrm>
        </p:grpSpPr>
        <p:sp>
          <p:nvSpPr>
            <p:cNvPr id="56333" name="Oval 11"/>
            <p:cNvSpPr>
              <a:spLocks noChangeArrowheads="1"/>
            </p:cNvSpPr>
            <p:nvPr/>
          </p:nvSpPr>
          <p:spPr bwMode="auto">
            <a:xfrm>
              <a:off x="643" y="1440"/>
              <a:ext cx="720" cy="432"/>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4" name="Oval 12"/>
            <p:cNvSpPr>
              <a:spLocks noChangeArrowheads="1"/>
            </p:cNvSpPr>
            <p:nvPr/>
          </p:nvSpPr>
          <p:spPr bwMode="auto">
            <a:xfrm>
              <a:off x="1315" y="1776"/>
              <a:ext cx="624" cy="432"/>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6329" name="Oval 13"/>
          <p:cNvSpPr>
            <a:spLocks noChangeArrowheads="1"/>
          </p:cNvSpPr>
          <p:nvPr/>
        </p:nvSpPr>
        <p:spPr bwMode="auto">
          <a:xfrm>
            <a:off x="6888163" y="2362200"/>
            <a:ext cx="685800" cy="457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3646" name="Oval 14"/>
          <p:cNvSpPr>
            <a:spLocks noChangeArrowheads="1"/>
          </p:cNvSpPr>
          <p:nvPr/>
        </p:nvSpPr>
        <p:spPr bwMode="auto">
          <a:xfrm>
            <a:off x="6964363" y="2286000"/>
            <a:ext cx="838200" cy="685800"/>
          </a:xfrm>
          <a:prstGeom prst="ellipse">
            <a:avLst/>
          </a:prstGeom>
          <a:noFill/>
          <a:ln w="254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53648" name="Object 16"/>
          <p:cNvGraphicFramePr>
            <a:graphicFrameLocks noChangeAspect="1"/>
          </p:cNvGraphicFramePr>
          <p:nvPr/>
        </p:nvGraphicFramePr>
        <p:xfrm>
          <a:off x="531813" y="3581400"/>
          <a:ext cx="5119687" cy="1014413"/>
        </p:xfrm>
        <a:graphic>
          <a:graphicData uri="http://schemas.openxmlformats.org/presentationml/2006/ole">
            <mc:AlternateContent xmlns:mc="http://schemas.openxmlformats.org/markup-compatibility/2006">
              <mc:Choice xmlns:v="urn:schemas-microsoft-com:vml" Requires="v">
                <p:oleObj spid="_x0000_s56339" name="Equation" r:id="rId5" imgW="2667000" imgH="533400" progId="Equation.DSMT4">
                  <p:embed/>
                </p:oleObj>
              </mc:Choice>
              <mc:Fallback>
                <p:oleObj name="Equation" r:id="rId5" imgW="2667000" imgH="5334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3" y="3581400"/>
                        <a:ext cx="51196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3649" name="Object 17"/>
          <p:cNvGraphicFramePr>
            <a:graphicFrameLocks noChangeAspect="1"/>
          </p:cNvGraphicFramePr>
          <p:nvPr/>
        </p:nvGraphicFramePr>
        <p:xfrm>
          <a:off x="457200" y="4572000"/>
          <a:ext cx="4114800" cy="512763"/>
        </p:xfrm>
        <a:graphic>
          <a:graphicData uri="http://schemas.openxmlformats.org/presentationml/2006/ole">
            <mc:AlternateContent xmlns:mc="http://schemas.openxmlformats.org/markup-compatibility/2006">
              <mc:Choice xmlns:v="urn:schemas-microsoft-com:vml" Requires="v">
                <p:oleObj spid="_x0000_s56340" name="Equation" r:id="rId7" imgW="2120900" imgH="266700" progId="Equation.DSMT4">
                  <p:embed/>
                </p:oleObj>
              </mc:Choice>
              <mc:Fallback>
                <p:oleObj name="Equation" r:id="rId7" imgW="2120900" imgH="2667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572000"/>
                        <a:ext cx="4114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3642"/>
                                        </p:tgtEl>
                                        <p:attrNameLst>
                                          <p:attrName>style.visibility</p:attrName>
                                        </p:attrNameLst>
                                      </p:cBhvr>
                                      <p:to>
                                        <p:strVal val="visible"/>
                                      </p:to>
                                    </p:set>
                                  </p:childTnLst>
                                  <p:subTnLst>
                                    <p:set>
                                      <p:cBhvr override="childStyle">
                                        <p:cTn dur="1" fill="hold" display="0" masterRel="nextClick" afterEffect="1"/>
                                        <p:tgtEl>
                                          <p:spTgt spid="4536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3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453648"/>
                                        </p:tgtEl>
                                        <p:attrNameLst>
                                          <p:attrName>style.visibility</p:attrName>
                                        </p:attrNameLst>
                                      </p:cBhvr>
                                      <p:to>
                                        <p:strVal val="visible"/>
                                      </p:to>
                                    </p:set>
                                    <p:anim calcmode="lin" valueType="num">
                                      <p:cBhvr additive="base">
                                        <p:cTn id="15" dur="500" fill="hold"/>
                                        <p:tgtEl>
                                          <p:spTgt spid="453648"/>
                                        </p:tgtEl>
                                        <p:attrNameLst>
                                          <p:attrName>ppt_x</p:attrName>
                                        </p:attrNameLst>
                                      </p:cBhvr>
                                      <p:tavLst>
                                        <p:tav tm="0">
                                          <p:val>
                                            <p:strVal val="0-#ppt_w/2"/>
                                          </p:val>
                                        </p:tav>
                                        <p:tav tm="100000">
                                          <p:val>
                                            <p:strVal val="#ppt_x"/>
                                          </p:val>
                                        </p:tav>
                                      </p:tavLst>
                                    </p:anim>
                                    <p:anim calcmode="lin" valueType="num">
                                      <p:cBhvr additive="base">
                                        <p:cTn id="16" dur="500" fill="hold"/>
                                        <p:tgtEl>
                                          <p:spTgt spid="45364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453649"/>
                                        </p:tgtEl>
                                        <p:attrNameLst>
                                          <p:attrName>style.visibility</p:attrName>
                                        </p:attrNameLst>
                                      </p:cBhvr>
                                      <p:to>
                                        <p:strVal val="visible"/>
                                      </p:to>
                                    </p:set>
                                    <p:anim calcmode="lin" valueType="num">
                                      <p:cBhvr additive="base">
                                        <p:cTn id="21" dur="500" fill="hold"/>
                                        <p:tgtEl>
                                          <p:spTgt spid="453649"/>
                                        </p:tgtEl>
                                        <p:attrNameLst>
                                          <p:attrName>ppt_x</p:attrName>
                                        </p:attrNameLst>
                                      </p:cBhvr>
                                      <p:tavLst>
                                        <p:tav tm="0">
                                          <p:val>
                                            <p:strVal val="0-#ppt_w/2"/>
                                          </p:val>
                                        </p:tav>
                                        <p:tav tm="100000">
                                          <p:val>
                                            <p:strVal val="#ppt_x"/>
                                          </p:val>
                                        </p:tav>
                                      </p:tavLst>
                                    </p:anim>
                                    <p:anim calcmode="lin" valueType="num">
                                      <p:cBhvr additive="base">
                                        <p:cTn id="22" dur="500" fill="hold"/>
                                        <p:tgtEl>
                                          <p:spTgt spid="453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eaLnBrk="1" hangingPunct="1">
              <a:defRPr/>
            </a:pPr>
            <a:r>
              <a:rPr lang="zh-CN" altLang="en-US" smtClean="0"/>
              <a:t>模糊决策</a:t>
            </a:r>
          </a:p>
        </p:txBody>
      </p:sp>
      <p:sp>
        <p:nvSpPr>
          <p:cNvPr id="454659"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sz="3000" b="0" smtClean="0"/>
              <a:t> 3. </a:t>
            </a:r>
            <a:r>
              <a:rPr lang="zh-CN" altLang="en-US" sz="3000" b="0" smtClean="0"/>
              <a:t>中位数法</a:t>
            </a:r>
            <a:r>
              <a:rPr lang="zh-CN" altLang="en-US" sz="3000" smtClean="0"/>
              <a:t> </a:t>
            </a:r>
          </a:p>
        </p:txBody>
      </p:sp>
      <p:sp>
        <p:nvSpPr>
          <p:cNvPr id="57348"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49" name="Oval 7"/>
          <p:cNvSpPr>
            <a:spLocks noChangeArrowheads="1"/>
          </p:cNvSpPr>
          <p:nvPr/>
        </p:nvSpPr>
        <p:spPr bwMode="auto">
          <a:xfrm>
            <a:off x="1020763" y="2320925"/>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54667" name="Group 11"/>
          <p:cNvGrpSpPr>
            <a:grpSpLocks/>
          </p:cNvGrpSpPr>
          <p:nvPr/>
        </p:nvGrpSpPr>
        <p:grpSpPr bwMode="auto">
          <a:xfrm>
            <a:off x="381000" y="1787525"/>
            <a:ext cx="8458200" cy="2327275"/>
            <a:chOff x="240" y="1056"/>
            <a:chExt cx="5328" cy="1466"/>
          </a:xfrm>
        </p:grpSpPr>
        <p:sp>
          <p:nvSpPr>
            <p:cNvPr id="57351" name="Text Box 12"/>
            <p:cNvSpPr txBox="1">
              <a:spLocks noChangeArrowheads="1"/>
            </p:cNvSpPr>
            <p:nvPr/>
          </p:nvSpPr>
          <p:spPr bwMode="auto">
            <a:xfrm>
              <a:off x="240" y="1056"/>
              <a:ext cx="5328" cy="1439"/>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
              </a:pPr>
              <a:r>
                <a:rPr kumimoji="0" lang="en-US" altLang="zh-CN" sz="2600">
                  <a:latin typeface="宋体" panose="02010600030101010101" pitchFamily="2" charset="-122"/>
                </a:rPr>
                <a:t> </a:t>
              </a:r>
              <a:r>
                <a:rPr kumimoji="0" lang="zh-CN" altLang="en-US" sz="2600" b="1">
                  <a:latin typeface="宋体" panose="02010600030101010101" pitchFamily="2" charset="-122"/>
                </a:rPr>
                <a:t>例如</a:t>
              </a:r>
            </a:p>
            <a:p>
              <a:pPr eaLnBrk="1" hangingPunct="1">
                <a:spcBef>
                  <a:spcPct val="50000"/>
                </a:spcBef>
                <a:buClr>
                  <a:schemeClr val="accent2"/>
                </a:buClr>
                <a:buFont typeface="Wingdings" panose="05000000000000000000" pitchFamily="2" charset="2"/>
                <a:buChar char="§"/>
              </a:pPr>
              <a:endParaRPr kumimoji="0" lang="zh-CN" altLang="en-US" sz="2600" b="1">
                <a:latin typeface="宋体" panose="02010600030101010101" pitchFamily="2" charset="-122"/>
              </a:endParaRPr>
            </a:p>
            <a:p>
              <a:pPr eaLnBrk="1" hangingPunct="1">
                <a:spcBef>
                  <a:spcPct val="50000"/>
                </a:spcBef>
                <a:buClr>
                  <a:schemeClr val="accent2"/>
                </a:buClr>
                <a:buFont typeface="Wingdings" panose="05000000000000000000" pitchFamily="2" charset="2"/>
                <a:buNone/>
              </a:pPr>
              <a:r>
                <a:rPr kumimoji="0" lang="zh-CN" altLang="en-US" sz="2600" b="1">
                  <a:latin typeface="Arial" panose="020B0604020202020204" pitchFamily="34" charset="0"/>
                </a:rPr>
                <a:t>用线性插值处理，即</a:t>
              </a:r>
            </a:p>
            <a:p>
              <a:pPr eaLnBrk="1" hangingPunct="1">
                <a:spcBef>
                  <a:spcPct val="50000"/>
                </a:spcBef>
                <a:buClr>
                  <a:schemeClr val="accent2"/>
                </a:buClr>
                <a:buFont typeface="Wingdings" panose="05000000000000000000" pitchFamily="2" charset="2"/>
                <a:buNone/>
              </a:pPr>
              <a:r>
                <a:rPr kumimoji="0" lang="zh-CN" altLang="en-US" sz="2600" b="1">
                  <a:latin typeface="Arial" panose="020B0604020202020204" pitchFamily="34" charset="0"/>
                </a:rPr>
                <a:t>所以</a:t>
              </a:r>
            </a:p>
          </p:txBody>
        </p:sp>
        <p:graphicFrame>
          <p:nvGraphicFramePr>
            <p:cNvPr id="57352" name="Object 13"/>
            <p:cNvGraphicFramePr>
              <a:graphicFrameLocks noChangeAspect="1"/>
            </p:cNvGraphicFramePr>
            <p:nvPr/>
          </p:nvGraphicFramePr>
          <p:xfrm>
            <a:off x="288" y="1440"/>
            <a:ext cx="5280" cy="240"/>
          </p:xfrm>
          <a:graphic>
            <a:graphicData uri="http://schemas.openxmlformats.org/presentationml/2006/ole">
              <mc:AlternateContent xmlns:mc="http://schemas.openxmlformats.org/markup-compatibility/2006">
                <mc:Choice xmlns:v="urn:schemas-microsoft-com:vml" Requires="v">
                  <p:oleObj spid="_x0000_s57358" r:id="rId3" imgW="4978400" imgH="177800" progId="Equation.DSMT4">
                    <p:embed/>
                  </p:oleObj>
                </mc:Choice>
                <mc:Fallback>
                  <p:oleObj r:id="rId3" imgW="4978400" imgH="1778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440"/>
                          <a:ext cx="52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3" name="Object 14"/>
            <p:cNvGraphicFramePr>
              <a:graphicFrameLocks noChangeAspect="1"/>
            </p:cNvGraphicFramePr>
            <p:nvPr/>
          </p:nvGraphicFramePr>
          <p:xfrm>
            <a:off x="2352" y="1824"/>
            <a:ext cx="2464" cy="288"/>
          </p:xfrm>
          <a:graphic>
            <a:graphicData uri="http://schemas.openxmlformats.org/presentationml/2006/ole">
              <mc:AlternateContent xmlns:mc="http://schemas.openxmlformats.org/markup-compatibility/2006">
                <mc:Choice xmlns:v="urn:schemas-microsoft-com:vml" Requires="v">
                  <p:oleObj spid="_x0000_s57359" name="Equation" r:id="rId5" imgW="1955800" imgH="228600" progId="Equation.DSMT4">
                    <p:embed/>
                  </p:oleObj>
                </mc:Choice>
                <mc:Fallback>
                  <p:oleObj name="Equation" r:id="rId5" imgW="19558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1824"/>
                          <a:ext cx="2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4" name="Object 15"/>
            <p:cNvGraphicFramePr>
              <a:graphicFrameLocks noChangeAspect="1"/>
            </p:cNvGraphicFramePr>
            <p:nvPr/>
          </p:nvGraphicFramePr>
          <p:xfrm>
            <a:off x="768" y="2160"/>
            <a:ext cx="1904" cy="362"/>
          </p:xfrm>
          <a:graphic>
            <a:graphicData uri="http://schemas.openxmlformats.org/presentationml/2006/ole">
              <mc:AlternateContent xmlns:mc="http://schemas.openxmlformats.org/markup-compatibility/2006">
                <mc:Choice xmlns:v="urn:schemas-microsoft-com:vml" Requires="v">
                  <p:oleObj spid="_x0000_s57360" name="Equation" r:id="rId7" imgW="1269449" imgH="241195" progId="Equation.3">
                    <p:embed/>
                  </p:oleObj>
                </mc:Choice>
                <mc:Fallback>
                  <p:oleObj name="Equation" r:id="rId7" imgW="1269449" imgH="24119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160"/>
                          <a:ext cx="190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67"/>
                                        </p:tgtEl>
                                        <p:attrNameLst>
                                          <p:attrName>style.visibility</p:attrName>
                                        </p:attrNameLst>
                                      </p:cBhvr>
                                      <p:to>
                                        <p:strVal val="visible"/>
                                      </p:to>
                                    </p:set>
                                    <p:animEffect transition="in" filter="blinds(horizontal)">
                                      <p:cBhvr>
                                        <p:cTn id="7" dur="500"/>
                                        <p:tgtEl>
                                          <p:spTgt spid="454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ChangeArrowheads="1"/>
          </p:cNvSpPr>
          <p:nvPr/>
        </p:nvSpPr>
        <p:spPr bwMode="auto">
          <a:xfrm>
            <a:off x="323850" y="981075"/>
            <a:ext cx="8497888"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None/>
              <a:defRPr/>
            </a:pPr>
            <a:r>
              <a:rPr lang="zh-CN" altLang="zh-CN" sz="2800" dirty="0">
                <a:solidFill>
                  <a:schemeClr val="accent2"/>
                </a:solidFill>
                <a:effectLst>
                  <a:outerShdw blurRad="38100" dist="38100" dir="2700000" algn="tl">
                    <a:srgbClr val="C0C0C0"/>
                  </a:outerShdw>
                </a:effectLst>
                <a:ea typeface="仿宋_GB2312" pitchFamily="49" charset="-122"/>
              </a:rPr>
              <a:t>例</a:t>
            </a:r>
            <a:r>
              <a:rPr lang="en-US" altLang="zh-CN" sz="2800" dirty="0">
                <a:solidFill>
                  <a:schemeClr val="accent2"/>
                </a:solidFill>
                <a:effectLst>
                  <a:outerShdw blurRad="38100" dist="38100" dir="2700000" algn="tl">
                    <a:srgbClr val="C0C0C0"/>
                  </a:outerShdw>
                </a:effectLst>
                <a:ea typeface="仿宋_GB2312" pitchFamily="49" charset="-122"/>
              </a:rPr>
              <a:t>  </a:t>
            </a:r>
            <a:r>
              <a:rPr lang="zh-CN" altLang="en-US" sz="2800" dirty="0">
                <a:solidFill>
                  <a:schemeClr val="accent2"/>
                </a:solidFill>
                <a:effectLst>
                  <a:outerShdw blurRad="38100" dist="38100" dir="2700000" algn="tl">
                    <a:srgbClr val="C0C0C0"/>
                  </a:outerShdw>
                </a:effectLst>
                <a:ea typeface="仿宋_GB2312" pitchFamily="49" charset="-122"/>
              </a:rPr>
              <a:t>设有模糊控制规则：</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“如果温度低，则将风门开大”。设温度和风门开度的论域为</a:t>
            </a:r>
            <a:r>
              <a:rPr lang="en-US" altLang="zh-CN" sz="2800" dirty="0">
                <a:solidFill>
                  <a:schemeClr val="accent2"/>
                </a:solidFill>
                <a:effectLst>
                  <a:outerShdw blurRad="38100" dist="38100" dir="2700000" algn="tl">
                    <a:srgbClr val="C0C0C0"/>
                  </a:outerShdw>
                </a:effectLst>
                <a:ea typeface="仿宋_GB2312" pitchFamily="49" charset="-122"/>
              </a:rPr>
              <a:t>{1</a:t>
            </a:r>
            <a:r>
              <a:rPr lang="zh-CN" altLang="en-US" sz="2800" dirty="0">
                <a:solidFill>
                  <a:schemeClr val="accent2"/>
                </a:solidFill>
                <a:effectLst>
                  <a:outerShdw blurRad="38100" dist="38100" dir="2700000" algn="tl">
                    <a:srgbClr val="C0C0C0"/>
                  </a:outerShdw>
                </a:effectLst>
                <a:ea typeface="仿宋_GB2312" pitchFamily="49" charset="-122"/>
              </a:rPr>
              <a:t>，</a:t>
            </a:r>
            <a:r>
              <a:rPr lang="en-US" altLang="zh-CN" sz="2800" dirty="0">
                <a:solidFill>
                  <a:schemeClr val="accent2"/>
                </a:solidFill>
                <a:effectLst>
                  <a:outerShdw blurRad="38100" dist="38100" dir="2700000" algn="tl">
                    <a:srgbClr val="C0C0C0"/>
                  </a:outerShdw>
                </a:effectLst>
                <a:ea typeface="仿宋_GB2312" pitchFamily="49" charset="-122"/>
              </a:rPr>
              <a:t>2</a:t>
            </a:r>
            <a:r>
              <a:rPr lang="zh-CN" altLang="en-US" sz="2800" dirty="0">
                <a:solidFill>
                  <a:schemeClr val="accent2"/>
                </a:solidFill>
                <a:effectLst>
                  <a:outerShdw blurRad="38100" dist="38100" dir="2700000" algn="tl">
                    <a:srgbClr val="C0C0C0"/>
                  </a:outerShdw>
                </a:effectLst>
                <a:ea typeface="仿宋_GB2312" pitchFamily="49" charset="-122"/>
              </a:rPr>
              <a:t>，</a:t>
            </a:r>
            <a:r>
              <a:rPr lang="en-US" altLang="zh-CN" sz="2800" dirty="0">
                <a:solidFill>
                  <a:schemeClr val="accent2"/>
                </a:solidFill>
                <a:effectLst>
                  <a:outerShdw blurRad="38100" dist="38100" dir="2700000" algn="tl">
                    <a:srgbClr val="C0C0C0"/>
                  </a:outerShdw>
                </a:effectLst>
                <a:ea typeface="仿宋_GB2312" pitchFamily="49" charset="-122"/>
              </a:rPr>
              <a:t>3</a:t>
            </a:r>
            <a:r>
              <a:rPr lang="zh-CN" altLang="en-US" sz="2800" dirty="0">
                <a:solidFill>
                  <a:schemeClr val="accent2"/>
                </a:solidFill>
                <a:effectLst>
                  <a:outerShdw blurRad="38100" dist="38100" dir="2700000" algn="tl">
                    <a:srgbClr val="C0C0C0"/>
                  </a:outerShdw>
                </a:effectLst>
                <a:ea typeface="仿宋_GB2312" pitchFamily="49" charset="-122"/>
              </a:rPr>
              <a:t>，</a:t>
            </a:r>
            <a:r>
              <a:rPr lang="en-US" altLang="zh-CN" sz="2800" dirty="0">
                <a:solidFill>
                  <a:schemeClr val="accent2"/>
                </a:solidFill>
                <a:effectLst>
                  <a:outerShdw blurRad="38100" dist="38100" dir="2700000" algn="tl">
                    <a:srgbClr val="C0C0C0"/>
                  </a:outerShdw>
                </a:effectLst>
                <a:ea typeface="仿宋_GB2312" pitchFamily="49" charset="-122"/>
              </a:rPr>
              <a:t>4</a:t>
            </a:r>
            <a:r>
              <a:rPr lang="zh-CN" altLang="en-US" sz="2800" dirty="0">
                <a:solidFill>
                  <a:schemeClr val="accent2"/>
                </a:solidFill>
                <a:effectLst>
                  <a:outerShdw blurRad="38100" dist="38100" dir="2700000" algn="tl">
                    <a:srgbClr val="C0C0C0"/>
                  </a:outerShdw>
                </a:effectLst>
                <a:ea typeface="仿宋_GB2312" pitchFamily="49" charset="-122"/>
              </a:rPr>
              <a:t>，</a:t>
            </a:r>
            <a:r>
              <a:rPr lang="en-US" altLang="zh-CN" sz="2800" dirty="0">
                <a:solidFill>
                  <a:schemeClr val="accent2"/>
                </a:solidFill>
                <a:effectLst>
                  <a:outerShdw blurRad="38100" dist="38100" dir="2700000" algn="tl">
                    <a:srgbClr val="C0C0C0"/>
                  </a:outerShdw>
                </a:effectLst>
                <a:ea typeface="仿宋_GB2312" pitchFamily="49" charset="-122"/>
              </a:rPr>
              <a:t>5}</a:t>
            </a:r>
            <a:r>
              <a:rPr lang="zh-CN" altLang="en-US" sz="2800" dirty="0">
                <a:solidFill>
                  <a:schemeClr val="accent2"/>
                </a:solidFill>
                <a:effectLst>
                  <a:outerShdw blurRad="38100" dist="38100" dir="2700000" algn="tl">
                    <a:srgbClr val="C0C0C0"/>
                  </a:outerShdw>
                </a:effectLst>
                <a:ea typeface="仿宋_GB2312" pitchFamily="49" charset="-122"/>
              </a:rPr>
              <a:t>。</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“温度低”和“风门大”的模糊量：</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      “温度低”</a:t>
            </a:r>
            <a:r>
              <a:rPr lang="en-US" altLang="zh-CN" sz="2800" dirty="0">
                <a:solidFill>
                  <a:schemeClr val="accent2"/>
                </a:solidFill>
                <a:effectLst>
                  <a:outerShdw blurRad="38100" dist="38100" dir="2700000" algn="tl">
                    <a:srgbClr val="C0C0C0"/>
                  </a:outerShdw>
                </a:effectLst>
                <a:ea typeface="仿宋_GB2312" pitchFamily="49" charset="-122"/>
              </a:rPr>
              <a:t>=1/1+0.6/2+0.3/3+0.0/4+0/5</a:t>
            </a:r>
          </a:p>
          <a:p>
            <a:pPr marL="342900" indent="-342900">
              <a:spcBef>
                <a:spcPct val="20000"/>
              </a:spcBef>
              <a:buFont typeface="Wingdings" pitchFamily="2" charset="2"/>
              <a:buNone/>
              <a:defRPr/>
            </a:pPr>
            <a:r>
              <a:rPr lang="en-US" altLang="zh-CN" sz="2800" dirty="0">
                <a:solidFill>
                  <a:schemeClr val="accent2"/>
                </a:solidFill>
                <a:effectLst>
                  <a:outerShdw blurRad="38100" dist="38100" dir="2700000" algn="tl">
                    <a:srgbClr val="C0C0C0"/>
                  </a:outerShdw>
                </a:effectLst>
                <a:ea typeface="仿宋_GB2312" pitchFamily="49" charset="-122"/>
              </a:rPr>
              <a:t>      “</a:t>
            </a:r>
            <a:r>
              <a:rPr lang="zh-CN" altLang="en-US" sz="2800" dirty="0">
                <a:solidFill>
                  <a:schemeClr val="accent2"/>
                </a:solidFill>
                <a:effectLst>
                  <a:outerShdw blurRad="38100" dist="38100" dir="2700000" algn="tl">
                    <a:srgbClr val="C0C0C0"/>
                  </a:outerShdw>
                </a:effectLst>
                <a:ea typeface="仿宋_GB2312" pitchFamily="49" charset="-122"/>
              </a:rPr>
              <a:t>风门大” </a:t>
            </a:r>
            <a:r>
              <a:rPr lang="en-US" altLang="zh-CN" sz="2800" dirty="0">
                <a:solidFill>
                  <a:schemeClr val="accent2"/>
                </a:solidFill>
                <a:effectLst>
                  <a:outerShdw blurRad="38100" dist="38100" dir="2700000" algn="tl">
                    <a:srgbClr val="C0C0C0"/>
                  </a:outerShdw>
                </a:effectLst>
                <a:ea typeface="仿宋_GB2312" pitchFamily="49" charset="-122"/>
              </a:rPr>
              <a:t>=0/1+0.0/2+0.3/3+0.6/4+1/5</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已知事实“温度较低”，可以表示为</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      “温度较低”</a:t>
            </a:r>
            <a:r>
              <a:rPr lang="en-US" altLang="zh-CN" sz="2800" dirty="0">
                <a:solidFill>
                  <a:schemeClr val="accent2"/>
                </a:solidFill>
                <a:effectLst>
                  <a:outerShdw blurRad="38100" dist="38100" dir="2700000" algn="tl">
                    <a:srgbClr val="C0C0C0"/>
                  </a:outerShdw>
                </a:effectLst>
                <a:ea typeface="仿宋_GB2312" pitchFamily="49" charset="-122"/>
              </a:rPr>
              <a:t>=0.8/1+1/2+0.6/3+0.3/4+0/5</a:t>
            </a:r>
          </a:p>
          <a:p>
            <a:pPr marL="342900" indent="-342900">
              <a:spcBef>
                <a:spcPct val="20000"/>
              </a:spcBef>
              <a:buFont typeface="Wingdings" pitchFamily="2" charset="2"/>
              <a:buNone/>
              <a:defRPr/>
            </a:pPr>
            <a:r>
              <a:rPr lang="zh-CN" altLang="en-US" sz="2800" dirty="0">
                <a:solidFill>
                  <a:schemeClr val="accent2"/>
                </a:solidFill>
                <a:effectLst>
                  <a:outerShdw blurRad="38100" dist="38100" dir="2700000" algn="tl">
                    <a:srgbClr val="C0C0C0"/>
                  </a:outerShdw>
                </a:effectLst>
                <a:ea typeface="仿宋_GB2312" pitchFamily="49" charset="-122"/>
              </a:rPr>
              <a:t>试用模糊推理确定风门开度。</a:t>
            </a:r>
          </a:p>
        </p:txBody>
      </p:sp>
      <p:sp>
        <p:nvSpPr>
          <p:cNvPr id="58371"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2" name="Oval 5"/>
          <p:cNvSpPr>
            <a:spLocks noChangeArrowheads="1"/>
          </p:cNvSpPr>
          <p:nvPr/>
        </p:nvSpPr>
        <p:spPr bwMode="auto">
          <a:xfrm>
            <a:off x="1020763" y="2320925"/>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5686" name="Rectangle 6"/>
          <p:cNvSpPr>
            <a:spLocks noGrp="1" noChangeArrowheads="1"/>
          </p:cNvSpPr>
          <p:nvPr>
            <p:ph type="title"/>
          </p:nvPr>
        </p:nvSpPr>
        <p:spPr/>
        <p:txBody>
          <a:bodyPr/>
          <a:lstStyle/>
          <a:p>
            <a:pPr eaLnBrk="1" hangingPunct="1">
              <a:defRPr/>
            </a:pPr>
            <a:r>
              <a:rPr lang="zh-CN" altLang="en-US" sz="4400" smtClean="0"/>
              <a:t>模糊推理的应用</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ChangeArrowheads="1"/>
          </p:cNvSpPr>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F"/>
              <a:defRPr/>
            </a:pPr>
            <a:r>
              <a:rPr lang="zh-CN" altLang="en-US" sz="3000">
                <a:solidFill>
                  <a:schemeClr val="accent2"/>
                </a:solidFill>
                <a:effectLst>
                  <a:outerShdw blurRad="38100" dist="38100" dir="2700000" algn="tl">
                    <a:srgbClr val="C0C0C0"/>
                  </a:outerShdw>
                </a:effectLst>
                <a:ea typeface="仿宋_GB2312" pitchFamily="49" charset="-122"/>
              </a:rPr>
              <a:t>解：（</a:t>
            </a:r>
            <a:r>
              <a:rPr lang="en-US" altLang="zh-CN" sz="3000">
                <a:solidFill>
                  <a:schemeClr val="accent2"/>
                </a:solidFill>
                <a:effectLst>
                  <a:outerShdw blurRad="38100" dist="38100" dir="2700000" algn="tl">
                    <a:srgbClr val="C0C0C0"/>
                  </a:outerShdw>
                </a:effectLst>
                <a:ea typeface="仿宋_GB2312" pitchFamily="49" charset="-122"/>
              </a:rPr>
              <a:t>1</a:t>
            </a:r>
            <a:r>
              <a:rPr lang="zh-CN" altLang="en-US" sz="3000">
                <a:solidFill>
                  <a:schemeClr val="accent2"/>
                </a:solidFill>
                <a:effectLst>
                  <a:outerShdw blurRad="38100" dist="38100" dir="2700000" algn="tl">
                    <a:srgbClr val="C0C0C0"/>
                  </a:outerShdw>
                </a:effectLst>
                <a:ea typeface="仿宋_GB2312" pitchFamily="49" charset="-122"/>
              </a:rPr>
              <a:t>）确定模糊关系 </a:t>
            </a:r>
            <a:r>
              <a:rPr lang="en-US" altLang="zh-CN" sz="3000" i="1">
                <a:solidFill>
                  <a:schemeClr val="accent2"/>
                </a:solidFill>
                <a:effectLst>
                  <a:outerShdw blurRad="38100" dist="38100" dir="2700000" algn="tl">
                    <a:srgbClr val="C0C0C0"/>
                  </a:outerShdw>
                </a:effectLst>
                <a:ea typeface="仿宋_GB2312" pitchFamily="49" charset="-122"/>
              </a:rPr>
              <a:t>R</a:t>
            </a:r>
            <a:r>
              <a:rPr lang="en-US" altLang="zh-CN" sz="3000" b="1">
                <a:solidFill>
                  <a:schemeClr val="accent2"/>
                </a:solidFill>
                <a:effectLst>
                  <a:outerShdw blurRad="38100" dist="38100" dir="2700000" algn="tl">
                    <a:srgbClr val="C0C0C0"/>
                  </a:outerShdw>
                </a:effectLst>
                <a:ea typeface="仿宋_GB2312" pitchFamily="49" charset="-122"/>
              </a:rPr>
              <a:t> </a:t>
            </a:r>
          </a:p>
        </p:txBody>
      </p:sp>
      <p:sp>
        <p:nvSpPr>
          <p:cNvPr id="59395"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396" name="Oval 5"/>
          <p:cNvSpPr>
            <a:spLocks noChangeArrowheads="1"/>
          </p:cNvSpPr>
          <p:nvPr/>
        </p:nvSpPr>
        <p:spPr bwMode="auto">
          <a:xfrm>
            <a:off x="1020763" y="2320925"/>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39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8" name="Object 7"/>
          <p:cNvGraphicFramePr>
            <a:graphicFrameLocks noChangeAspect="1"/>
          </p:cNvGraphicFramePr>
          <p:nvPr/>
        </p:nvGraphicFramePr>
        <p:xfrm>
          <a:off x="1762125" y="1557338"/>
          <a:ext cx="4897438" cy="2419350"/>
        </p:xfrm>
        <a:graphic>
          <a:graphicData uri="http://schemas.openxmlformats.org/presentationml/2006/ole">
            <mc:AlternateContent xmlns:mc="http://schemas.openxmlformats.org/markup-compatibility/2006">
              <mc:Choice xmlns:v="urn:schemas-microsoft-com:vml" Requires="v">
                <p:oleObj spid="_x0000_s59403" name="Equation" r:id="rId3" imgW="2311400" imgH="1143000" progId="Equation.DSMT4">
                  <p:embed/>
                </p:oleObj>
              </mc:Choice>
              <mc:Fallback>
                <p:oleObj name="Equation" r:id="rId3" imgW="2311400" imgH="1143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1557338"/>
                        <a:ext cx="489743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8"/>
          <p:cNvGraphicFramePr>
            <a:graphicFrameLocks noChangeAspect="1"/>
          </p:cNvGraphicFramePr>
          <p:nvPr/>
        </p:nvGraphicFramePr>
        <p:xfrm>
          <a:off x="2089150" y="4076700"/>
          <a:ext cx="3995738" cy="2511425"/>
        </p:xfrm>
        <a:graphic>
          <a:graphicData uri="http://schemas.openxmlformats.org/presentationml/2006/ole">
            <mc:AlternateContent xmlns:mc="http://schemas.openxmlformats.org/markup-compatibility/2006">
              <mc:Choice xmlns:v="urn:schemas-microsoft-com:vml" Requires="v">
                <p:oleObj spid="_x0000_s59404" name="Equation" r:id="rId5" imgW="1816100" imgH="1143000" progId="Equation.DSMT4">
                  <p:embed/>
                </p:oleObj>
              </mc:Choice>
              <mc:Fallback>
                <p:oleObj name="Equation" r:id="rId5" imgW="1816100" imgH="1143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4076700"/>
                        <a:ext cx="3995738"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6713" name="Rectangle 9"/>
          <p:cNvSpPr>
            <a:spLocks noGrp="1" noChangeArrowheads="1"/>
          </p:cNvSpPr>
          <p:nvPr>
            <p:ph type="title"/>
          </p:nvPr>
        </p:nvSpPr>
        <p:spPr/>
        <p:txBody>
          <a:bodyPr/>
          <a:lstStyle/>
          <a:p>
            <a:pPr eaLnBrk="1" hangingPunct="1">
              <a:defRPr/>
            </a:pPr>
            <a:r>
              <a:rPr lang="zh-CN" altLang="en-US" sz="4400" smtClean="0"/>
              <a:t>模糊推理的应用</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ChangeArrowheads="1"/>
          </p:cNvSpPr>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F"/>
              <a:defRPr/>
            </a:pPr>
            <a:r>
              <a:rPr lang="zh-CN" altLang="en-US" sz="3000">
                <a:solidFill>
                  <a:schemeClr val="accent2"/>
                </a:solidFill>
                <a:effectLst>
                  <a:outerShdw blurRad="38100" dist="38100" dir="2700000" algn="tl">
                    <a:srgbClr val="C0C0C0"/>
                  </a:outerShdw>
                </a:effectLst>
                <a:ea typeface="仿宋_GB2312" pitchFamily="49" charset="-122"/>
              </a:rPr>
              <a:t>解：</a:t>
            </a:r>
          </a:p>
          <a:p>
            <a:pPr marL="342900" indent="-342900">
              <a:spcBef>
                <a:spcPct val="20000"/>
              </a:spcBef>
              <a:buFont typeface="Wingdings" pitchFamily="2" charset="2"/>
              <a:buNone/>
              <a:defRPr/>
            </a:pPr>
            <a:r>
              <a:rPr lang="zh-CN" altLang="en-US" sz="2600">
                <a:solidFill>
                  <a:schemeClr val="accent2"/>
                </a:solidFill>
                <a:effectLst>
                  <a:outerShdw blurRad="38100" dist="38100" dir="2700000" algn="tl">
                    <a:srgbClr val="C0C0C0"/>
                  </a:outerShdw>
                </a:effectLst>
                <a:ea typeface="仿宋_GB2312" pitchFamily="49" charset="-122"/>
              </a:rPr>
              <a:t>（</a:t>
            </a:r>
            <a:r>
              <a:rPr lang="en-US" altLang="zh-CN" sz="2600">
                <a:solidFill>
                  <a:schemeClr val="accent2"/>
                </a:solidFill>
                <a:effectLst>
                  <a:outerShdw blurRad="38100" dist="38100" dir="2700000" algn="tl">
                    <a:srgbClr val="C0C0C0"/>
                  </a:outerShdw>
                </a:effectLst>
                <a:ea typeface="仿宋_GB2312" pitchFamily="49" charset="-122"/>
              </a:rPr>
              <a:t>2</a:t>
            </a:r>
            <a:r>
              <a:rPr lang="zh-CN" altLang="en-US" sz="2600">
                <a:solidFill>
                  <a:schemeClr val="accent2"/>
                </a:solidFill>
                <a:effectLst>
                  <a:outerShdw blurRad="38100" dist="38100" dir="2700000" algn="tl">
                    <a:srgbClr val="C0C0C0"/>
                  </a:outerShdw>
                </a:effectLst>
                <a:ea typeface="仿宋_GB2312" pitchFamily="49" charset="-122"/>
              </a:rPr>
              <a:t>）模糊推理</a:t>
            </a:r>
            <a:r>
              <a:rPr lang="zh-CN" altLang="en-US" sz="2600" b="1">
                <a:solidFill>
                  <a:schemeClr val="accent2"/>
                </a:solidFill>
                <a:effectLst>
                  <a:outerShdw blurRad="38100" dist="38100" dir="2700000" algn="tl">
                    <a:srgbClr val="C0C0C0"/>
                  </a:outerShdw>
                </a:effectLst>
                <a:ea typeface="仿宋_GB2312" pitchFamily="49" charset="-122"/>
              </a:rPr>
              <a:t> </a:t>
            </a:r>
          </a:p>
        </p:txBody>
      </p:sp>
      <p:sp>
        <p:nvSpPr>
          <p:cNvPr id="60419"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0" name="Oval 5"/>
          <p:cNvSpPr>
            <a:spLocks noChangeArrowheads="1"/>
          </p:cNvSpPr>
          <p:nvPr/>
        </p:nvSpPr>
        <p:spPr bwMode="auto">
          <a:xfrm>
            <a:off x="1020763" y="2320925"/>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2" name="Rectangle 7"/>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3" name="Text Box 8"/>
          <p:cNvSpPr txBox="1">
            <a:spLocks noChangeArrowheads="1"/>
          </p:cNvSpPr>
          <p:nvPr/>
        </p:nvSpPr>
        <p:spPr bwMode="auto">
          <a:xfrm>
            <a:off x="323850" y="4765675"/>
            <a:ext cx="8569325"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a:t>                       =(0.0</a:t>
            </a:r>
            <a:r>
              <a:rPr kumimoji="0" lang="zh-CN" altLang="en-US" sz="2800"/>
              <a:t>，</a:t>
            </a:r>
            <a:r>
              <a:rPr kumimoji="0" lang="en-US" altLang="zh-CN" sz="2800"/>
              <a:t>0.0</a:t>
            </a:r>
            <a:r>
              <a:rPr kumimoji="0" lang="zh-CN" altLang="en-US" sz="2800"/>
              <a:t>，</a:t>
            </a:r>
            <a:r>
              <a:rPr kumimoji="0" lang="en-US" altLang="zh-CN" sz="2800"/>
              <a:t>0.3</a:t>
            </a:r>
            <a:r>
              <a:rPr kumimoji="0" lang="zh-CN" altLang="en-US" sz="2800"/>
              <a:t>，</a:t>
            </a:r>
            <a:r>
              <a:rPr kumimoji="0" lang="en-US" altLang="zh-CN" sz="2800"/>
              <a:t>0.6</a:t>
            </a:r>
            <a:r>
              <a:rPr kumimoji="0" lang="zh-CN" altLang="en-US" sz="2800"/>
              <a:t>，</a:t>
            </a:r>
            <a:r>
              <a:rPr kumimoji="0" lang="en-US" altLang="zh-CN" sz="2800"/>
              <a:t>0.8)</a:t>
            </a:r>
          </a:p>
          <a:p>
            <a:pPr eaLnBrk="1" hangingPunct="1">
              <a:lnSpc>
                <a:spcPct val="120000"/>
              </a:lnSpc>
              <a:spcAft>
                <a:spcPct val="50000"/>
              </a:spcAft>
            </a:pPr>
            <a:r>
              <a:rPr kumimoji="0" lang="zh-CN" altLang="en-US"/>
              <a:t>（</a:t>
            </a:r>
            <a:r>
              <a:rPr kumimoji="0" lang="en-US" altLang="zh-CN" b="1"/>
              <a:t>3</a:t>
            </a:r>
            <a:r>
              <a:rPr kumimoji="0" lang="zh-CN" altLang="en-US" b="1"/>
              <a:t>）模糊决策  </a:t>
            </a:r>
          </a:p>
          <a:p>
            <a:pPr eaLnBrk="1" hangingPunct="1"/>
            <a:r>
              <a:rPr kumimoji="0" lang="zh-CN" altLang="en-US" b="1"/>
              <a:t>    用最大隶属度法进行决策得风门开度为</a:t>
            </a:r>
            <a:r>
              <a:rPr kumimoji="0" lang="en-US" altLang="zh-CN" b="1"/>
              <a:t>5</a:t>
            </a:r>
            <a:r>
              <a:rPr kumimoji="0" lang="zh-CN" altLang="en-US" b="1"/>
              <a:t>。</a:t>
            </a:r>
          </a:p>
          <a:p>
            <a:pPr eaLnBrk="1" hangingPunct="1"/>
            <a:r>
              <a:rPr kumimoji="0" lang="zh-CN" altLang="en-US" b="1"/>
              <a:t>    用加权平均判决法和中位数法进行决策得风门开度为</a:t>
            </a:r>
            <a:r>
              <a:rPr kumimoji="0" lang="en-US" altLang="zh-CN" b="1"/>
              <a:t>4</a:t>
            </a:r>
            <a:r>
              <a:rPr kumimoji="0" lang="zh-CN" altLang="en-US" b="1"/>
              <a:t>。</a:t>
            </a:r>
          </a:p>
        </p:txBody>
      </p:sp>
      <p:grpSp>
        <p:nvGrpSpPr>
          <p:cNvPr id="60424" name="Group 9"/>
          <p:cNvGrpSpPr>
            <a:grpSpLocks noChangeAspect="1"/>
          </p:cNvGrpSpPr>
          <p:nvPr/>
        </p:nvGrpSpPr>
        <p:grpSpPr bwMode="auto">
          <a:xfrm>
            <a:off x="971550" y="2260600"/>
            <a:ext cx="6337300" cy="2463800"/>
            <a:chOff x="612" y="1066"/>
            <a:chExt cx="3992" cy="1552"/>
          </a:xfrm>
        </p:grpSpPr>
        <p:sp>
          <p:nvSpPr>
            <p:cNvPr id="60426" name="AutoShape 10"/>
            <p:cNvSpPr>
              <a:spLocks noChangeAspect="1" noChangeArrowheads="1" noTextEdit="1"/>
            </p:cNvSpPr>
            <p:nvPr/>
          </p:nvSpPr>
          <p:spPr bwMode="auto">
            <a:xfrm>
              <a:off x="612" y="1066"/>
              <a:ext cx="3992" cy="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7" name="Rectangle 11"/>
            <p:cNvSpPr>
              <a:spLocks noChangeArrowheads="1"/>
            </p:cNvSpPr>
            <p:nvPr/>
          </p:nvSpPr>
          <p:spPr bwMode="auto">
            <a:xfrm>
              <a:off x="4485" y="228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28" name="Rectangle 12"/>
            <p:cNvSpPr>
              <a:spLocks noChangeArrowheads="1"/>
            </p:cNvSpPr>
            <p:nvPr/>
          </p:nvSpPr>
          <p:spPr bwMode="auto">
            <a:xfrm>
              <a:off x="4485" y="209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29" name="Rectangle 13"/>
            <p:cNvSpPr>
              <a:spLocks noChangeArrowheads="1"/>
            </p:cNvSpPr>
            <p:nvPr/>
          </p:nvSpPr>
          <p:spPr bwMode="auto">
            <a:xfrm>
              <a:off x="4485" y="19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30" name="Rectangle 14"/>
            <p:cNvSpPr>
              <a:spLocks noChangeArrowheads="1"/>
            </p:cNvSpPr>
            <p:nvPr/>
          </p:nvSpPr>
          <p:spPr bwMode="auto">
            <a:xfrm>
              <a:off x="4485" y="170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31" name="Rectangle 15"/>
            <p:cNvSpPr>
              <a:spLocks noChangeArrowheads="1"/>
            </p:cNvSpPr>
            <p:nvPr/>
          </p:nvSpPr>
          <p:spPr bwMode="auto">
            <a:xfrm>
              <a:off x="4485" y="15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32" name="Rectangle 16"/>
            <p:cNvSpPr>
              <a:spLocks noChangeArrowheads="1"/>
            </p:cNvSpPr>
            <p:nvPr/>
          </p:nvSpPr>
          <p:spPr bwMode="auto">
            <a:xfrm>
              <a:off x="4485" y="132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33" name="Rectangle 17"/>
            <p:cNvSpPr>
              <a:spLocks noChangeArrowheads="1"/>
            </p:cNvSpPr>
            <p:nvPr/>
          </p:nvSpPr>
          <p:spPr bwMode="auto">
            <a:xfrm>
              <a:off x="4485" y="236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û</a:t>
              </a:r>
              <a:endParaRPr kumimoji="0" lang="en-US" altLang="zh-CN" sz="1800">
                <a:latin typeface="Arial" panose="020B0604020202020204" pitchFamily="34" charset="0"/>
              </a:endParaRPr>
            </a:p>
          </p:txBody>
        </p:sp>
        <p:sp>
          <p:nvSpPr>
            <p:cNvPr id="60434" name="Rectangle 18"/>
            <p:cNvSpPr>
              <a:spLocks noChangeArrowheads="1"/>
            </p:cNvSpPr>
            <p:nvPr/>
          </p:nvSpPr>
          <p:spPr bwMode="auto">
            <a:xfrm>
              <a:off x="4485" y="113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ù</a:t>
              </a:r>
              <a:endParaRPr kumimoji="0" lang="en-US" altLang="zh-CN" sz="1800">
                <a:latin typeface="Arial" panose="020B0604020202020204" pitchFamily="34" charset="0"/>
              </a:endParaRPr>
            </a:p>
          </p:txBody>
        </p:sp>
        <p:sp>
          <p:nvSpPr>
            <p:cNvPr id="60435" name="Rectangle 19"/>
            <p:cNvSpPr>
              <a:spLocks noChangeArrowheads="1"/>
            </p:cNvSpPr>
            <p:nvPr/>
          </p:nvSpPr>
          <p:spPr bwMode="auto">
            <a:xfrm>
              <a:off x="2412" y="228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36" name="Rectangle 20"/>
            <p:cNvSpPr>
              <a:spLocks noChangeArrowheads="1"/>
            </p:cNvSpPr>
            <p:nvPr/>
          </p:nvSpPr>
          <p:spPr bwMode="auto">
            <a:xfrm>
              <a:off x="2412" y="209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37" name="Rectangle 21"/>
            <p:cNvSpPr>
              <a:spLocks noChangeArrowheads="1"/>
            </p:cNvSpPr>
            <p:nvPr/>
          </p:nvSpPr>
          <p:spPr bwMode="auto">
            <a:xfrm>
              <a:off x="2412" y="19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38" name="Rectangle 22"/>
            <p:cNvSpPr>
              <a:spLocks noChangeArrowheads="1"/>
            </p:cNvSpPr>
            <p:nvPr/>
          </p:nvSpPr>
          <p:spPr bwMode="auto">
            <a:xfrm>
              <a:off x="2412" y="170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39" name="Rectangle 23"/>
            <p:cNvSpPr>
              <a:spLocks noChangeArrowheads="1"/>
            </p:cNvSpPr>
            <p:nvPr/>
          </p:nvSpPr>
          <p:spPr bwMode="auto">
            <a:xfrm>
              <a:off x="2412" y="15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40" name="Rectangle 24"/>
            <p:cNvSpPr>
              <a:spLocks noChangeArrowheads="1"/>
            </p:cNvSpPr>
            <p:nvPr/>
          </p:nvSpPr>
          <p:spPr bwMode="auto">
            <a:xfrm>
              <a:off x="2412" y="132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41" name="Rectangle 25"/>
            <p:cNvSpPr>
              <a:spLocks noChangeArrowheads="1"/>
            </p:cNvSpPr>
            <p:nvPr/>
          </p:nvSpPr>
          <p:spPr bwMode="auto">
            <a:xfrm>
              <a:off x="2412" y="236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ë</a:t>
              </a:r>
              <a:endParaRPr kumimoji="0" lang="en-US" altLang="zh-CN" sz="1800">
                <a:latin typeface="Arial" panose="020B0604020202020204" pitchFamily="34" charset="0"/>
              </a:endParaRPr>
            </a:p>
          </p:txBody>
        </p:sp>
        <p:sp>
          <p:nvSpPr>
            <p:cNvPr id="60442" name="Rectangle 26"/>
            <p:cNvSpPr>
              <a:spLocks noChangeArrowheads="1"/>
            </p:cNvSpPr>
            <p:nvPr/>
          </p:nvSpPr>
          <p:spPr bwMode="auto">
            <a:xfrm>
              <a:off x="2412" y="113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é</a:t>
              </a:r>
              <a:endParaRPr kumimoji="0" lang="en-US" altLang="zh-CN" sz="1800">
                <a:latin typeface="Arial" panose="020B0604020202020204" pitchFamily="34" charset="0"/>
              </a:endParaRPr>
            </a:p>
          </p:txBody>
        </p:sp>
        <p:sp>
          <p:nvSpPr>
            <p:cNvPr id="60443" name="Rectangle 27"/>
            <p:cNvSpPr>
              <a:spLocks noChangeArrowheads="1"/>
            </p:cNvSpPr>
            <p:nvPr/>
          </p:nvSpPr>
          <p:spPr bwMode="auto">
            <a:xfrm>
              <a:off x="2058" y="228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4" name="Rectangle 28"/>
            <p:cNvSpPr>
              <a:spLocks noChangeArrowheads="1"/>
            </p:cNvSpPr>
            <p:nvPr/>
          </p:nvSpPr>
          <p:spPr bwMode="auto">
            <a:xfrm>
              <a:off x="2058" y="209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5" name="Rectangle 29"/>
            <p:cNvSpPr>
              <a:spLocks noChangeArrowheads="1"/>
            </p:cNvSpPr>
            <p:nvPr/>
          </p:nvSpPr>
          <p:spPr bwMode="auto">
            <a:xfrm>
              <a:off x="2058" y="19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6" name="Rectangle 30"/>
            <p:cNvSpPr>
              <a:spLocks noChangeArrowheads="1"/>
            </p:cNvSpPr>
            <p:nvPr/>
          </p:nvSpPr>
          <p:spPr bwMode="auto">
            <a:xfrm>
              <a:off x="2058" y="170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7" name="Rectangle 31"/>
            <p:cNvSpPr>
              <a:spLocks noChangeArrowheads="1"/>
            </p:cNvSpPr>
            <p:nvPr/>
          </p:nvSpPr>
          <p:spPr bwMode="auto">
            <a:xfrm>
              <a:off x="2058" y="15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8" name="Rectangle 32"/>
            <p:cNvSpPr>
              <a:spLocks noChangeArrowheads="1"/>
            </p:cNvSpPr>
            <p:nvPr/>
          </p:nvSpPr>
          <p:spPr bwMode="auto">
            <a:xfrm>
              <a:off x="2058" y="132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ú</a:t>
              </a:r>
              <a:endParaRPr kumimoji="0" lang="en-US" altLang="zh-CN" sz="1800">
                <a:latin typeface="Arial" panose="020B0604020202020204" pitchFamily="34" charset="0"/>
              </a:endParaRPr>
            </a:p>
          </p:txBody>
        </p:sp>
        <p:sp>
          <p:nvSpPr>
            <p:cNvPr id="60449" name="Rectangle 33"/>
            <p:cNvSpPr>
              <a:spLocks noChangeArrowheads="1"/>
            </p:cNvSpPr>
            <p:nvPr/>
          </p:nvSpPr>
          <p:spPr bwMode="auto">
            <a:xfrm>
              <a:off x="2058" y="236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û</a:t>
              </a:r>
              <a:endParaRPr kumimoji="0" lang="en-US" altLang="zh-CN" sz="1800">
                <a:latin typeface="Arial" panose="020B0604020202020204" pitchFamily="34" charset="0"/>
              </a:endParaRPr>
            </a:p>
          </p:txBody>
        </p:sp>
        <p:sp>
          <p:nvSpPr>
            <p:cNvPr id="60450" name="Rectangle 34"/>
            <p:cNvSpPr>
              <a:spLocks noChangeArrowheads="1"/>
            </p:cNvSpPr>
            <p:nvPr/>
          </p:nvSpPr>
          <p:spPr bwMode="auto">
            <a:xfrm>
              <a:off x="2058" y="113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ù</a:t>
              </a:r>
              <a:endParaRPr kumimoji="0" lang="en-US" altLang="zh-CN" sz="1800">
                <a:latin typeface="Arial" panose="020B0604020202020204" pitchFamily="34" charset="0"/>
              </a:endParaRPr>
            </a:p>
          </p:txBody>
        </p:sp>
        <p:sp>
          <p:nvSpPr>
            <p:cNvPr id="60451" name="Rectangle 35"/>
            <p:cNvSpPr>
              <a:spLocks noChangeArrowheads="1"/>
            </p:cNvSpPr>
            <p:nvPr/>
          </p:nvSpPr>
          <p:spPr bwMode="auto">
            <a:xfrm>
              <a:off x="1726" y="228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2" name="Rectangle 36"/>
            <p:cNvSpPr>
              <a:spLocks noChangeArrowheads="1"/>
            </p:cNvSpPr>
            <p:nvPr/>
          </p:nvSpPr>
          <p:spPr bwMode="auto">
            <a:xfrm>
              <a:off x="1726" y="209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3" name="Rectangle 37"/>
            <p:cNvSpPr>
              <a:spLocks noChangeArrowheads="1"/>
            </p:cNvSpPr>
            <p:nvPr/>
          </p:nvSpPr>
          <p:spPr bwMode="auto">
            <a:xfrm>
              <a:off x="1726" y="19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4" name="Rectangle 38"/>
            <p:cNvSpPr>
              <a:spLocks noChangeArrowheads="1"/>
            </p:cNvSpPr>
            <p:nvPr/>
          </p:nvSpPr>
          <p:spPr bwMode="auto">
            <a:xfrm>
              <a:off x="1726" y="170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5" name="Rectangle 39"/>
            <p:cNvSpPr>
              <a:spLocks noChangeArrowheads="1"/>
            </p:cNvSpPr>
            <p:nvPr/>
          </p:nvSpPr>
          <p:spPr bwMode="auto">
            <a:xfrm>
              <a:off x="1726" y="15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6" name="Rectangle 40"/>
            <p:cNvSpPr>
              <a:spLocks noChangeArrowheads="1"/>
            </p:cNvSpPr>
            <p:nvPr/>
          </p:nvSpPr>
          <p:spPr bwMode="auto">
            <a:xfrm>
              <a:off x="1726" y="132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ê</a:t>
              </a:r>
              <a:endParaRPr kumimoji="0" lang="en-US" altLang="zh-CN" sz="1800">
                <a:latin typeface="Arial" panose="020B0604020202020204" pitchFamily="34" charset="0"/>
              </a:endParaRPr>
            </a:p>
          </p:txBody>
        </p:sp>
        <p:sp>
          <p:nvSpPr>
            <p:cNvPr id="60457" name="Rectangle 41"/>
            <p:cNvSpPr>
              <a:spLocks noChangeArrowheads="1"/>
            </p:cNvSpPr>
            <p:nvPr/>
          </p:nvSpPr>
          <p:spPr bwMode="auto">
            <a:xfrm>
              <a:off x="1726" y="236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ë</a:t>
              </a:r>
              <a:endParaRPr kumimoji="0" lang="en-US" altLang="zh-CN" sz="1800">
                <a:latin typeface="Arial" panose="020B0604020202020204" pitchFamily="34" charset="0"/>
              </a:endParaRPr>
            </a:p>
          </p:txBody>
        </p:sp>
        <p:sp>
          <p:nvSpPr>
            <p:cNvPr id="60458" name="Rectangle 42"/>
            <p:cNvSpPr>
              <a:spLocks noChangeArrowheads="1"/>
            </p:cNvSpPr>
            <p:nvPr/>
          </p:nvSpPr>
          <p:spPr bwMode="auto">
            <a:xfrm>
              <a:off x="1726" y="113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é</a:t>
              </a:r>
              <a:endParaRPr kumimoji="0" lang="en-US" altLang="zh-CN" sz="1800">
                <a:latin typeface="Arial" panose="020B0604020202020204" pitchFamily="34" charset="0"/>
              </a:endParaRPr>
            </a:p>
          </p:txBody>
        </p:sp>
        <p:sp>
          <p:nvSpPr>
            <p:cNvPr id="60459" name="Rectangle 43"/>
            <p:cNvSpPr>
              <a:spLocks noChangeArrowheads="1"/>
            </p:cNvSpPr>
            <p:nvPr/>
          </p:nvSpPr>
          <p:spPr bwMode="auto">
            <a:xfrm>
              <a:off x="1560" y="1716"/>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60460" name="Rectangle 44"/>
            <p:cNvSpPr>
              <a:spLocks noChangeArrowheads="1"/>
            </p:cNvSpPr>
            <p:nvPr/>
          </p:nvSpPr>
          <p:spPr bwMode="auto">
            <a:xfrm>
              <a:off x="1178" y="1705"/>
              <a:ext cx="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60461" name="Rectangle 45"/>
            <p:cNvSpPr>
              <a:spLocks noChangeArrowheads="1"/>
            </p:cNvSpPr>
            <p:nvPr/>
          </p:nvSpPr>
          <p:spPr bwMode="auto">
            <a:xfrm>
              <a:off x="877" y="1716"/>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60462" name="Rectangle 46"/>
            <p:cNvSpPr>
              <a:spLocks noChangeArrowheads="1"/>
            </p:cNvSpPr>
            <p:nvPr/>
          </p:nvSpPr>
          <p:spPr bwMode="auto">
            <a:xfrm>
              <a:off x="780" y="1705"/>
              <a:ext cx="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Symbol" panose="05050102010706020507" pitchFamily="18" charset="2"/>
                </a:rPr>
                <a:t>¢</a:t>
              </a:r>
              <a:endParaRPr kumimoji="0" lang="en-US" altLang="zh-CN" sz="1800">
                <a:latin typeface="Arial" panose="020B0604020202020204" pitchFamily="34" charset="0"/>
              </a:endParaRPr>
            </a:p>
          </p:txBody>
        </p:sp>
        <p:sp>
          <p:nvSpPr>
            <p:cNvPr id="60463" name="Rectangle 47"/>
            <p:cNvSpPr>
              <a:spLocks noChangeArrowheads="1"/>
            </p:cNvSpPr>
            <p:nvPr/>
          </p:nvSpPr>
          <p:spPr bwMode="auto">
            <a:xfrm>
              <a:off x="4382"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64" name="Rectangle 48"/>
            <p:cNvSpPr>
              <a:spLocks noChangeArrowheads="1"/>
            </p:cNvSpPr>
            <p:nvPr/>
          </p:nvSpPr>
          <p:spPr bwMode="auto">
            <a:xfrm>
              <a:off x="4332"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65" name="Rectangle 49"/>
            <p:cNvSpPr>
              <a:spLocks noChangeArrowheads="1"/>
            </p:cNvSpPr>
            <p:nvPr/>
          </p:nvSpPr>
          <p:spPr bwMode="auto">
            <a:xfrm>
              <a:off x="4231"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66" name="Rectangle 50"/>
            <p:cNvSpPr>
              <a:spLocks noChangeArrowheads="1"/>
            </p:cNvSpPr>
            <p:nvPr/>
          </p:nvSpPr>
          <p:spPr bwMode="auto">
            <a:xfrm>
              <a:off x="3946"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67" name="Rectangle 51"/>
            <p:cNvSpPr>
              <a:spLocks noChangeArrowheads="1"/>
            </p:cNvSpPr>
            <p:nvPr/>
          </p:nvSpPr>
          <p:spPr bwMode="auto">
            <a:xfrm>
              <a:off x="3896"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68" name="Rectangle 52"/>
            <p:cNvSpPr>
              <a:spLocks noChangeArrowheads="1"/>
            </p:cNvSpPr>
            <p:nvPr/>
          </p:nvSpPr>
          <p:spPr bwMode="auto">
            <a:xfrm>
              <a:off x="3796"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69" name="Rectangle 53"/>
            <p:cNvSpPr>
              <a:spLocks noChangeArrowheads="1"/>
            </p:cNvSpPr>
            <p:nvPr/>
          </p:nvSpPr>
          <p:spPr bwMode="auto">
            <a:xfrm>
              <a:off x="3511"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0" name="Rectangle 54"/>
            <p:cNvSpPr>
              <a:spLocks noChangeArrowheads="1"/>
            </p:cNvSpPr>
            <p:nvPr/>
          </p:nvSpPr>
          <p:spPr bwMode="auto">
            <a:xfrm>
              <a:off x="3461"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71" name="Rectangle 55"/>
            <p:cNvSpPr>
              <a:spLocks noChangeArrowheads="1"/>
            </p:cNvSpPr>
            <p:nvPr/>
          </p:nvSpPr>
          <p:spPr bwMode="auto">
            <a:xfrm>
              <a:off x="3361"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2" name="Rectangle 56"/>
            <p:cNvSpPr>
              <a:spLocks noChangeArrowheads="1"/>
            </p:cNvSpPr>
            <p:nvPr/>
          </p:nvSpPr>
          <p:spPr bwMode="auto">
            <a:xfrm>
              <a:off x="3076"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3" name="Rectangle 57"/>
            <p:cNvSpPr>
              <a:spLocks noChangeArrowheads="1"/>
            </p:cNvSpPr>
            <p:nvPr/>
          </p:nvSpPr>
          <p:spPr bwMode="auto">
            <a:xfrm>
              <a:off x="3026"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74" name="Rectangle 58"/>
            <p:cNvSpPr>
              <a:spLocks noChangeArrowheads="1"/>
            </p:cNvSpPr>
            <p:nvPr/>
          </p:nvSpPr>
          <p:spPr bwMode="auto">
            <a:xfrm>
              <a:off x="2925"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5" name="Rectangle 59"/>
            <p:cNvSpPr>
              <a:spLocks noChangeArrowheads="1"/>
            </p:cNvSpPr>
            <p:nvPr/>
          </p:nvSpPr>
          <p:spPr bwMode="auto">
            <a:xfrm>
              <a:off x="2640"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6" name="Rectangle 60"/>
            <p:cNvSpPr>
              <a:spLocks noChangeArrowheads="1"/>
            </p:cNvSpPr>
            <p:nvPr/>
          </p:nvSpPr>
          <p:spPr bwMode="auto">
            <a:xfrm>
              <a:off x="2590"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77" name="Rectangle 61"/>
            <p:cNvSpPr>
              <a:spLocks noChangeArrowheads="1"/>
            </p:cNvSpPr>
            <p:nvPr/>
          </p:nvSpPr>
          <p:spPr bwMode="auto">
            <a:xfrm>
              <a:off x="2490"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8" name="Rectangle 62"/>
            <p:cNvSpPr>
              <a:spLocks noChangeArrowheads="1"/>
            </p:cNvSpPr>
            <p:nvPr/>
          </p:nvSpPr>
          <p:spPr bwMode="auto">
            <a:xfrm>
              <a:off x="4382"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79" name="Rectangle 63"/>
            <p:cNvSpPr>
              <a:spLocks noChangeArrowheads="1"/>
            </p:cNvSpPr>
            <p:nvPr/>
          </p:nvSpPr>
          <p:spPr bwMode="auto">
            <a:xfrm>
              <a:off x="4332"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80" name="Rectangle 64"/>
            <p:cNvSpPr>
              <a:spLocks noChangeArrowheads="1"/>
            </p:cNvSpPr>
            <p:nvPr/>
          </p:nvSpPr>
          <p:spPr bwMode="auto">
            <a:xfrm>
              <a:off x="4231"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1" name="Rectangle 65"/>
            <p:cNvSpPr>
              <a:spLocks noChangeArrowheads="1"/>
            </p:cNvSpPr>
            <p:nvPr/>
          </p:nvSpPr>
          <p:spPr bwMode="auto">
            <a:xfrm>
              <a:off x="3946"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2" name="Rectangle 66"/>
            <p:cNvSpPr>
              <a:spLocks noChangeArrowheads="1"/>
            </p:cNvSpPr>
            <p:nvPr/>
          </p:nvSpPr>
          <p:spPr bwMode="auto">
            <a:xfrm>
              <a:off x="3896"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83" name="Rectangle 67"/>
            <p:cNvSpPr>
              <a:spLocks noChangeArrowheads="1"/>
            </p:cNvSpPr>
            <p:nvPr/>
          </p:nvSpPr>
          <p:spPr bwMode="auto">
            <a:xfrm>
              <a:off x="3796"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4" name="Rectangle 68"/>
            <p:cNvSpPr>
              <a:spLocks noChangeArrowheads="1"/>
            </p:cNvSpPr>
            <p:nvPr/>
          </p:nvSpPr>
          <p:spPr bwMode="auto">
            <a:xfrm>
              <a:off x="3511"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5" name="Rectangle 69"/>
            <p:cNvSpPr>
              <a:spLocks noChangeArrowheads="1"/>
            </p:cNvSpPr>
            <p:nvPr/>
          </p:nvSpPr>
          <p:spPr bwMode="auto">
            <a:xfrm>
              <a:off x="3461"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86" name="Rectangle 70"/>
            <p:cNvSpPr>
              <a:spLocks noChangeArrowheads="1"/>
            </p:cNvSpPr>
            <p:nvPr/>
          </p:nvSpPr>
          <p:spPr bwMode="auto">
            <a:xfrm>
              <a:off x="3361"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7" name="Rectangle 71"/>
            <p:cNvSpPr>
              <a:spLocks noChangeArrowheads="1"/>
            </p:cNvSpPr>
            <p:nvPr/>
          </p:nvSpPr>
          <p:spPr bwMode="auto">
            <a:xfrm>
              <a:off x="3076"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88" name="Rectangle 72"/>
            <p:cNvSpPr>
              <a:spLocks noChangeArrowheads="1"/>
            </p:cNvSpPr>
            <p:nvPr/>
          </p:nvSpPr>
          <p:spPr bwMode="auto">
            <a:xfrm>
              <a:off x="3026"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89" name="Rectangle 73"/>
            <p:cNvSpPr>
              <a:spLocks noChangeArrowheads="1"/>
            </p:cNvSpPr>
            <p:nvPr/>
          </p:nvSpPr>
          <p:spPr bwMode="auto">
            <a:xfrm>
              <a:off x="2925"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90" name="Rectangle 74"/>
            <p:cNvSpPr>
              <a:spLocks noChangeArrowheads="1"/>
            </p:cNvSpPr>
            <p:nvPr/>
          </p:nvSpPr>
          <p:spPr bwMode="auto">
            <a:xfrm>
              <a:off x="2640"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91" name="Rectangle 75"/>
            <p:cNvSpPr>
              <a:spLocks noChangeArrowheads="1"/>
            </p:cNvSpPr>
            <p:nvPr/>
          </p:nvSpPr>
          <p:spPr bwMode="auto">
            <a:xfrm>
              <a:off x="2590"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92" name="Rectangle 76"/>
            <p:cNvSpPr>
              <a:spLocks noChangeArrowheads="1"/>
            </p:cNvSpPr>
            <p:nvPr/>
          </p:nvSpPr>
          <p:spPr bwMode="auto">
            <a:xfrm>
              <a:off x="2490"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93" name="Rectangle 77"/>
            <p:cNvSpPr>
              <a:spLocks noChangeArrowheads="1"/>
            </p:cNvSpPr>
            <p:nvPr/>
          </p:nvSpPr>
          <p:spPr bwMode="auto">
            <a:xfrm>
              <a:off x="4385"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494" name="Rectangle 78"/>
            <p:cNvSpPr>
              <a:spLocks noChangeArrowheads="1"/>
            </p:cNvSpPr>
            <p:nvPr/>
          </p:nvSpPr>
          <p:spPr bwMode="auto">
            <a:xfrm>
              <a:off x="4335"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95" name="Rectangle 79"/>
            <p:cNvSpPr>
              <a:spLocks noChangeArrowheads="1"/>
            </p:cNvSpPr>
            <p:nvPr/>
          </p:nvSpPr>
          <p:spPr bwMode="auto">
            <a:xfrm>
              <a:off x="4234"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96" name="Rectangle 80"/>
            <p:cNvSpPr>
              <a:spLocks noChangeArrowheads="1"/>
            </p:cNvSpPr>
            <p:nvPr/>
          </p:nvSpPr>
          <p:spPr bwMode="auto">
            <a:xfrm>
              <a:off x="3949"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497" name="Rectangle 81"/>
            <p:cNvSpPr>
              <a:spLocks noChangeArrowheads="1"/>
            </p:cNvSpPr>
            <p:nvPr/>
          </p:nvSpPr>
          <p:spPr bwMode="auto">
            <a:xfrm>
              <a:off x="3899"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498" name="Rectangle 82"/>
            <p:cNvSpPr>
              <a:spLocks noChangeArrowheads="1"/>
            </p:cNvSpPr>
            <p:nvPr/>
          </p:nvSpPr>
          <p:spPr bwMode="auto">
            <a:xfrm>
              <a:off x="3799"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499" name="Rectangle 83"/>
            <p:cNvSpPr>
              <a:spLocks noChangeArrowheads="1"/>
            </p:cNvSpPr>
            <p:nvPr/>
          </p:nvSpPr>
          <p:spPr bwMode="auto">
            <a:xfrm>
              <a:off x="3514"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500" name="Rectangle 84"/>
            <p:cNvSpPr>
              <a:spLocks noChangeArrowheads="1"/>
            </p:cNvSpPr>
            <p:nvPr/>
          </p:nvSpPr>
          <p:spPr bwMode="auto">
            <a:xfrm>
              <a:off x="3464"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01" name="Rectangle 85"/>
            <p:cNvSpPr>
              <a:spLocks noChangeArrowheads="1"/>
            </p:cNvSpPr>
            <p:nvPr/>
          </p:nvSpPr>
          <p:spPr bwMode="auto">
            <a:xfrm>
              <a:off x="3364"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02" name="Rectangle 86"/>
            <p:cNvSpPr>
              <a:spLocks noChangeArrowheads="1"/>
            </p:cNvSpPr>
            <p:nvPr/>
          </p:nvSpPr>
          <p:spPr bwMode="auto">
            <a:xfrm>
              <a:off x="3076"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03" name="Rectangle 87"/>
            <p:cNvSpPr>
              <a:spLocks noChangeArrowheads="1"/>
            </p:cNvSpPr>
            <p:nvPr/>
          </p:nvSpPr>
          <p:spPr bwMode="auto">
            <a:xfrm>
              <a:off x="3026"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04" name="Rectangle 88"/>
            <p:cNvSpPr>
              <a:spLocks noChangeArrowheads="1"/>
            </p:cNvSpPr>
            <p:nvPr/>
          </p:nvSpPr>
          <p:spPr bwMode="auto">
            <a:xfrm>
              <a:off x="2925"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05" name="Rectangle 89"/>
            <p:cNvSpPr>
              <a:spLocks noChangeArrowheads="1"/>
            </p:cNvSpPr>
            <p:nvPr/>
          </p:nvSpPr>
          <p:spPr bwMode="auto">
            <a:xfrm>
              <a:off x="2640"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06" name="Rectangle 90"/>
            <p:cNvSpPr>
              <a:spLocks noChangeArrowheads="1"/>
            </p:cNvSpPr>
            <p:nvPr/>
          </p:nvSpPr>
          <p:spPr bwMode="auto">
            <a:xfrm>
              <a:off x="2590"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07" name="Rectangle 91"/>
            <p:cNvSpPr>
              <a:spLocks noChangeArrowheads="1"/>
            </p:cNvSpPr>
            <p:nvPr/>
          </p:nvSpPr>
          <p:spPr bwMode="auto">
            <a:xfrm>
              <a:off x="2490"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08" name="Rectangle 92"/>
            <p:cNvSpPr>
              <a:spLocks noChangeArrowheads="1"/>
            </p:cNvSpPr>
            <p:nvPr/>
          </p:nvSpPr>
          <p:spPr bwMode="auto">
            <a:xfrm>
              <a:off x="4382"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6</a:t>
              </a:r>
              <a:endParaRPr kumimoji="0" lang="en-US" altLang="zh-CN" sz="1800">
                <a:latin typeface="Arial" panose="020B0604020202020204" pitchFamily="34" charset="0"/>
              </a:endParaRPr>
            </a:p>
          </p:txBody>
        </p:sp>
        <p:sp>
          <p:nvSpPr>
            <p:cNvPr id="60509" name="Rectangle 93"/>
            <p:cNvSpPr>
              <a:spLocks noChangeArrowheads="1"/>
            </p:cNvSpPr>
            <p:nvPr/>
          </p:nvSpPr>
          <p:spPr bwMode="auto">
            <a:xfrm>
              <a:off x="4332"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10" name="Rectangle 94"/>
            <p:cNvSpPr>
              <a:spLocks noChangeArrowheads="1"/>
            </p:cNvSpPr>
            <p:nvPr/>
          </p:nvSpPr>
          <p:spPr bwMode="auto">
            <a:xfrm>
              <a:off x="4231"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11" name="Rectangle 95"/>
            <p:cNvSpPr>
              <a:spLocks noChangeArrowheads="1"/>
            </p:cNvSpPr>
            <p:nvPr/>
          </p:nvSpPr>
          <p:spPr bwMode="auto">
            <a:xfrm>
              <a:off x="3946"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6</a:t>
              </a:r>
              <a:endParaRPr kumimoji="0" lang="en-US" altLang="zh-CN" sz="1800">
                <a:latin typeface="Arial" panose="020B0604020202020204" pitchFamily="34" charset="0"/>
              </a:endParaRPr>
            </a:p>
          </p:txBody>
        </p:sp>
        <p:sp>
          <p:nvSpPr>
            <p:cNvPr id="60512" name="Rectangle 96"/>
            <p:cNvSpPr>
              <a:spLocks noChangeArrowheads="1"/>
            </p:cNvSpPr>
            <p:nvPr/>
          </p:nvSpPr>
          <p:spPr bwMode="auto">
            <a:xfrm>
              <a:off x="3896"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13" name="Rectangle 97"/>
            <p:cNvSpPr>
              <a:spLocks noChangeArrowheads="1"/>
            </p:cNvSpPr>
            <p:nvPr/>
          </p:nvSpPr>
          <p:spPr bwMode="auto">
            <a:xfrm>
              <a:off x="3796"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14" name="Rectangle 98"/>
            <p:cNvSpPr>
              <a:spLocks noChangeArrowheads="1"/>
            </p:cNvSpPr>
            <p:nvPr/>
          </p:nvSpPr>
          <p:spPr bwMode="auto">
            <a:xfrm>
              <a:off x="3514"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515" name="Rectangle 99"/>
            <p:cNvSpPr>
              <a:spLocks noChangeArrowheads="1"/>
            </p:cNvSpPr>
            <p:nvPr/>
          </p:nvSpPr>
          <p:spPr bwMode="auto">
            <a:xfrm>
              <a:off x="3464"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16" name="Rectangle 100"/>
            <p:cNvSpPr>
              <a:spLocks noChangeArrowheads="1"/>
            </p:cNvSpPr>
            <p:nvPr/>
          </p:nvSpPr>
          <p:spPr bwMode="auto">
            <a:xfrm>
              <a:off x="3364"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17" name="Rectangle 101"/>
            <p:cNvSpPr>
              <a:spLocks noChangeArrowheads="1"/>
            </p:cNvSpPr>
            <p:nvPr/>
          </p:nvSpPr>
          <p:spPr bwMode="auto">
            <a:xfrm>
              <a:off x="3076"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18" name="Rectangle 102"/>
            <p:cNvSpPr>
              <a:spLocks noChangeArrowheads="1"/>
            </p:cNvSpPr>
            <p:nvPr/>
          </p:nvSpPr>
          <p:spPr bwMode="auto">
            <a:xfrm>
              <a:off x="3026"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19" name="Rectangle 103"/>
            <p:cNvSpPr>
              <a:spLocks noChangeArrowheads="1"/>
            </p:cNvSpPr>
            <p:nvPr/>
          </p:nvSpPr>
          <p:spPr bwMode="auto">
            <a:xfrm>
              <a:off x="2925"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20" name="Rectangle 104"/>
            <p:cNvSpPr>
              <a:spLocks noChangeArrowheads="1"/>
            </p:cNvSpPr>
            <p:nvPr/>
          </p:nvSpPr>
          <p:spPr bwMode="auto">
            <a:xfrm>
              <a:off x="2640"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21" name="Rectangle 105"/>
            <p:cNvSpPr>
              <a:spLocks noChangeArrowheads="1"/>
            </p:cNvSpPr>
            <p:nvPr/>
          </p:nvSpPr>
          <p:spPr bwMode="auto">
            <a:xfrm>
              <a:off x="2590"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22" name="Rectangle 106"/>
            <p:cNvSpPr>
              <a:spLocks noChangeArrowheads="1"/>
            </p:cNvSpPr>
            <p:nvPr/>
          </p:nvSpPr>
          <p:spPr bwMode="auto">
            <a:xfrm>
              <a:off x="2490"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23" name="Rectangle 107"/>
            <p:cNvSpPr>
              <a:spLocks noChangeArrowheads="1"/>
            </p:cNvSpPr>
            <p:nvPr/>
          </p:nvSpPr>
          <p:spPr bwMode="auto">
            <a:xfrm>
              <a:off x="4372"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24" name="Rectangle 108"/>
            <p:cNvSpPr>
              <a:spLocks noChangeArrowheads="1"/>
            </p:cNvSpPr>
            <p:nvPr/>
          </p:nvSpPr>
          <p:spPr bwMode="auto">
            <a:xfrm>
              <a:off x="4322"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25" name="Rectangle 109"/>
            <p:cNvSpPr>
              <a:spLocks noChangeArrowheads="1"/>
            </p:cNvSpPr>
            <p:nvPr/>
          </p:nvSpPr>
          <p:spPr bwMode="auto">
            <a:xfrm>
              <a:off x="4222"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1</a:t>
              </a:r>
              <a:endParaRPr kumimoji="0" lang="en-US" altLang="zh-CN" sz="1800">
                <a:latin typeface="Arial" panose="020B0604020202020204" pitchFamily="34" charset="0"/>
              </a:endParaRPr>
            </a:p>
          </p:txBody>
        </p:sp>
        <p:sp>
          <p:nvSpPr>
            <p:cNvPr id="60526" name="Rectangle 110"/>
            <p:cNvSpPr>
              <a:spLocks noChangeArrowheads="1"/>
            </p:cNvSpPr>
            <p:nvPr/>
          </p:nvSpPr>
          <p:spPr bwMode="auto">
            <a:xfrm>
              <a:off x="3946"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6</a:t>
              </a:r>
              <a:endParaRPr kumimoji="0" lang="en-US" altLang="zh-CN" sz="1800">
                <a:latin typeface="Arial" panose="020B0604020202020204" pitchFamily="34" charset="0"/>
              </a:endParaRPr>
            </a:p>
          </p:txBody>
        </p:sp>
        <p:sp>
          <p:nvSpPr>
            <p:cNvPr id="60527" name="Rectangle 111"/>
            <p:cNvSpPr>
              <a:spLocks noChangeArrowheads="1"/>
            </p:cNvSpPr>
            <p:nvPr/>
          </p:nvSpPr>
          <p:spPr bwMode="auto">
            <a:xfrm>
              <a:off x="3896"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28" name="Rectangle 112"/>
            <p:cNvSpPr>
              <a:spLocks noChangeArrowheads="1"/>
            </p:cNvSpPr>
            <p:nvPr/>
          </p:nvSpPr>
          <p:spPr bwMode="auto">
            <a:xfrm>
              <a:off x="3796"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29" name="Rectangle 113"/>
            <p:cNvSpPr>
              <a:spLocks noChangeArrowheads="1"/>
            </p:cNvSpPr>
            <p:nvPr/>
          </p:nvSpPr>
          <p:spPr bwMode="auto">
            <a:xfrm>
              <a:off x="3514"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530" name="Rectangle 114"/>
            <p:cNvSpPr>
              <a:spLocks noChangeArrowheads="1"/>
            </p:cNvSpPr>
            <p:nvPr/>
          </p:nvSpPr>
          <p:spPr bwMode="auto">
            <a:xfrm>
              <a:off x="3464"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31" name="Rectangle 115"/>
            <p:cNvSpPr>
              <a:spLocks noChangeArrowheads="1"/>
            </p:cNvSpPr>
            <p:nvPr/>
          </p:nvSpPr>
          <p:spPr bwMode="auto">
            <a:xfrm>
              <a:off x="3364"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2" name="Rectangle 116"/>
            <p:cNvSpPr>
              <a:spLocks noChangeArrowheads="1"/>
            </p:cNvSpPr>
            <p:nvPr/>
          </p:nvSpPr>
          <p:spPr bwMode="auto">
            <a:xfrm>
              <a:off x="3076"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3" name="Rectangle 117"/>
            <p:cNvSpPr>
              <a:spLocks noChangeArrowheads="1"/>
            </p:cNvSpPr>
            <p:nvPr/>
          </p:nvSpPr>
          <p:spPr bwMode="auto">
            <a:xfrm>
              <a:off x="3026"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34" name="Rectangle 118"/>
            <p:cNvSpPr>
              <a:spLocks noChangeArrowheads="1"/>
            </p:cNvSpPr>
            <p:nvPr/>
          </p:nvSpPr>
          <p:spPr bwMode="auto">
            <a:xfrm>
              <a:off x="2925"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5" name="Rectangle 119"/>
            <p:cNvSpPr>
              <a:spLocks noChangeArrowheads="1"/>
            </p:cNvSpPr>
            <p:nvPr/>
          </p:nvSpPr>
          <p:spPr bwMode="auto">
            <a:xfrm>
              <a:off x="2640"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6" name="Rectangle 120"/>
            <p:cNvSpPr>
              <a:spLocks noChangeArrowheads="1"/>
            </p:cNvSpPr>
            <p:nvPr/>
          </p:nvSpPr>
          <p:spPr bwMode="auto">
            <a:xfrm>
              <a:off x="2590"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37" name="Rectangle 121"/>
            <p:cNvSpPr>
              <a:spLocks noChangeArrowheads="1"/>
            </p:cNvSpPr>
            <p:nvPr/>
          </p:nvSpPr>
          <p:spPr bwMode="auto">
            <a:xfrm>
              <a:off x="2490"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8" name="Rectangle 122"/>
            <p:cNvSpPr>
              <a:spLocks noChangeArrowheads="1"/>
            </p:cNvSpPr>
            <p:nvPr/>
          </p:nvSpPr>
          <p:spPr bwMode="auto">
            <a:xfrm>
              <a:off x="1954"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39" name="Rectangle 123"/>
            <p:cNvSpPr>
              <a:spLocks noChangeArrowheads="1"/>
            </p:cNvSpPr>
            <p:nvPr/>
          </p:nvSpPr>
          <p:spPr bwMode="auto">
            <a:xfrm>
              <a:off x="1904" y="23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40" name="Rectangle 124"/>
            <p:cNvSpPr>
              <a:spLocks noChangeArrowheads="1"/>
            </p:cNvSpPr>
            <p:nvPr/>
          </p:nvSpPr>
          <p:spPr bwMode="auto">
            <a:xfrm>
              <a:off x="1804" y="23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41" name="Rectangle 125"/>
            <p:cNvSpPr>
              <a:spLocks noChangeArrowheads="1"/>
            </p:cNvSpPr>
            <p:nvPr/>
          </p:nvSpPr>
          <p:spPr bwMode="auto">
            <a:xfrm>
              <a:off x="1958"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3</a:t>
              </a:r>
              <a:endParaRPr kumimoji="0" lang="en-US" altLang="zh-CN" sz="1800">
                <a:latin typeface="Arial" panose="020B0604020202020204" pitchFamily="34" charset="0"/>
              </a:endParaRPr>
            </a:p>
          </p:txBody>
        </p:sp>
        <p:sp>
          <p:nvSpPr>
            <p:cNvPr id="60542" name="Rectangle 126"/>
            <p:cNvSpPr>
              <a:spLocks noChangeArrowheads="1"/>
            </p:cNvSpPr>
            <p:nvPr/>
          </p:nvSpPr>
          <p:spPr bwMode="auto">
            <a:xfrm>
              <a:off x="1908" y="2043"/>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43" name="Rectangle 127"/>
            <p:cNvSpPr>
              <a:spLocks noChangeArrowheads="1"/>
            </p:cNvSpPr>
            <p:nvPr/>
          </p:nvSpPr>
          <p:spPr bwMode="auto">
            <a:xfrm>
              <a:off x="1807" y="204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44" name="Rectangle 128"/>
            <p:cNvSpPr>
              <a:spLocks noChangeArrowheads="1"/>
            </p:cNvSpPr>
            <p:nvPr/>
          </p:nvSpPr>
          <p:spPr bwMode="auto">
            <a:xfrm>
              <a:off x="1954"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6</a:t>
              </a:r>
              <a:endParaRPr kumimoji="0" lang="en-US" altLang="zh-CN" sz="1800">
                <a:latin typeface="Arial" panose="020B0604020202020204" pitchFamily="34" charset="0"/>
              </a:endParaRPr>
            </a:p>
          </p:txBody>
        </p:sp>
        <p:sp>
          <p:nvSpPr>
            <p:cNvPr id="60545" name="Rectangle 129"/>
            <p:cNvSpPr>
              <a:spLocks noChangeArrowheads="1"/>
            </p:cNvSpPr>
            <p:nvPr/>
          </p:nvSpPr>
          <p:spPr bwMode="auto">
            <a:xfrm>
              <a:off x="1904" y="17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46" name="Rectangle 130"/>
            <p:cNvSpPr>
              <a:spLocks noChangeArrowheads="1"/>
            </p:cNvSpPr>
            <p:nvPr/>
          </p:nvSpPr>
          <p:spPr bwMode="auto">
            <a:xfrm>
              <a:off x="1804" y="17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47" name="Rectangle 131"/>
            <p:cNvSpPr>
              <a:spLocks noChangeArrowheads="1"/>
            </p:cNvSpPr>
            <p:nvPr/>
          </p:nvSpPr>
          <p:spPr bwMode="auto">
            <a:xfrm>
              <a:off x="1945"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48" name="Rectangle 132"/>
            <p:cNvSpPr>
              <a:spLocks noChangeArrowheads="1"/>
            </p:cNvSpPr>
            <p:nvPr/>
          </p:nvSpPr>
          <p:spPr bwMode="auto">
            <a:xfrm>
              <a:off x="1895" y="144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49" name="Rectangle 133"/>
            <p:cNvSpPr>
              <a:spLocks noChangeArrowheads="1"/>
            </p:cNvSpPr>
            <p:nvPr/>
          </p:nvSpPr>
          <p:spPr bwMode="auto">
            <a:xfrm>
              <a:off x="1795" y="14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1</a:t>
              </a:r>
              <a:endParaRPr kumimoji="0" lang="en-US" altLang="zh-CN" sz="1800">
                <a:latin typeface="Arial" panose="020B0604020202020204" pitchFamily="34" charset="0"/>
              </a:endParaRPr>
            </a:p>
          </p:txBody>
        </p:sp>
        <p:sp>
          <p:nvSpPr>
            <p:cNvPr id="60550" name="Rectangle 134"/>
            <p:cNvSpPr>
              <a:spLocks noChangeArrowheads="1"/>
            </p:cNvSpPr>
            <p:nvPr/>
          </p:nvSpPr>
          <p:spPr bwMode="auto">
            <a:xfrm>
              <a:off x="1956"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8</a:t>
              </a:r>
              <a:endParaRPr kumimoji="0" lang="en-US" altLang="zh-CN" sz="1800">
                <a:latin typeface="Arial" panose="020B0604020202020204" pitchFamily="34" charset="0"/>
              </a:endParaRPr>
            </a:p>
          </p:txBody>
        </p:sp>
        <p:sp>
          <p:nvSpPr>
            <p:cNvPr id="60551" name="Rectangle 135"/>
            <p:cNvSpPr>
              <a:spLocks noChangeArrowheads="1"/>
            </p:cNvSpPr>
            <p:nvPr/>
          </p:nvSpPr>
          <p:spPr bwMode="auto">
            <a:xfrm>
              <a:off x="1906" y="1141"/>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a:t>
              </a:r>
              <a:endParaRPr kumimoji="0" lang="en-US" altLang="zh-CN" sz="1800">
                <a:latin typeface="Arial" panose="020B0604020202020204" pitchFamily="34" charset="0"/>
              </a:endParaRPr>
            </a:p>
          </p:txBody>
        </p:sp>
        <p:sp>
          <p:nvSpPr>
            <p:cNvPr id="60552" name="Rectangle 136"/>
            <p:cNvSpPr>
              <a:spLocks noChangeArrowheads="1"/>
            </p:cNvSpPr>
            <p:nvPr/>
          </p:nvSpPr>
          <p:spPr bwMode="auto">
            <a:xfrm>
              <a:off x="1806" y="1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rPr>
                <a:t>0</a:t>
              </a:r>
              <a:endParaRPr kumimoji="0" lang="en-US" altLang="zh-CN" sz="1800">
                <a:latin typeface="Arial" panose="020B0604020202020204" pitchFamily="34" charset="0"/>
              </a:endParaRPr>
            </a:p>
          </p:txBody>
        </p:sp>
        <p:sp>
          <p:nvSpPr>
            <p:cNvPr id="60553" name="Rectangle 137"/>
            <p:cNvSpPr>
              <a:spLocks noChangeArrowheads="1"/>
            </p:cNvSpPr>
            <p:nvPr/>
          </p:nvSpPr>
          <p:spPr bwMode="auto">
            <a:xfrm>
              <a:off x="2290" y="1757"/>
              <a:ext cx="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MT Extra" panose="05050102010205020202" pitchFamily="18" charset="2"/>
                </a:rPr>
                <a:t>o</a:t>
              </a:r>
              <a:endParaRPr kumimoji="0" lang="en-US" altLang="zh-CN" sz="1800">
                <a:latin typeface="Arial" panose="020B0604020202020204" pitchFamily="34" charset="0"/>
              </a:endParaRPr>
            </a:p>
          </p:txBody>
        </p:sp>
        <p:sp>
          <p:nvSpPr>
            <p:cNvPr id="60554" name="Rectangle 138"/>
            <p:cNvSpPr>
              <a:spLocks noChangeArrowheads="1"/>
            </p:cNvSpPr>
            <p:nvPr/>
          </p:nvSpPr>
          <p:spPr bwMode="auto">
            <a:xfrm>
              <a:off x="1256" y="1757"/>
              <a:ext cx="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a:solidFill>
                    <a:srgbClr val="000000"/>
                  </a:solidFill>
                  <a:latin typeface="MT Extra" panose="05050102010205020202" pitchFamily="18" charset="2"/>
                </a:rPr>
                <a:t>o</a:t>
              </a:r>
              <a:endParaRPr kumimoji="0" lang="en-US" altLang="zh-CN" sz="1800">
                <a:latin typeface="Arial" panose="020B0604020202020204" pitchFamily="34" charset="0"/>
              </a:endParaRPr>
            </a:p>
          </p:txBody>
        </p:sp>
        <p:sp>
          <p:nvSpPr>
            <p:cNvPr id="60555" name="Rectangle 139"/>
            <p:cNvSpPr>
              <a:spLocks noChangeArrowheads="1"/>
            </p:cNvSpPr>
            <p:nvPr/>
          </p:nvSpPr>
          <p:spPr bwMode="auto">
            <a:xfrm>
              <a:off x="2149" y="109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500">
                  <a:solidFill>
                    <a:srgbClr val="000000"/>
                  </a:solidFill>
                </a:rPr>
                <a:t>T</a:t>
              </a:r>
              <a:endParaRPr kumimoji="0" lang="en-US" altLang="zh-CN" sz="1800">
                <a:latin typeface="Arial" panose="020B0604020202020204" pitchFamily="34" charset="0"/>
              </a:endParaRPr>
            </a:p>
          </p:txBody>
        </p:sp>
        <p:sp>
          <p:nvSpPr>
            <p:cNvPr id="60556" name="Rectangle 140"/>
            <p:cNvSpPr>
              <a:spLocks noChangeArrowheads="1"/>
            </p:cNvSpPr>
            <p:nvPr/>
          </p:nvSpPr>
          <p:spPr bwMode="auto">
            <a:xfrm>
              <a:off x="1381" y="1739"/>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i="1">
                  <a:solidFill>
                    <a:srgbClr val="000000"/>
                  </a:solidFill>
                </a:rPr>
                <a:t>R</a:t>
              </a:r>
              <a:endParaRPr kumimoji="0" lang="en-US" altLang="zh-CN" sz="1800">
                <a:latin typeface="Arial" panose="020B0604020202020204" pitchFamily="34" charset="0"/>
              </a:endParaRPr>
            </a:p>
          </p:txBody>
        </p:sp>
        <p:sp>
          <p:nvSpPr>
            <p:cNvPr id="60557" name="Rectangle 141"/>
            <p:cNvSpPr>
              <a:spLocks noChangeArrowheads="1"/>
            </p:cNvSpPr>
            <p:nvPr/>
          </p:nvSpPr>
          <p:spPr bwMode="auto">
            <a:xfrm>
              <a:off x="1056" y="1739"/>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i="1">
                  <a:solidFill>
                    <a:srgbClr val="000000"/>
                  </a:solidFill>
                </a:rPr>
                <a:t>A</a:t>
              </a:r>
              <a:endParaRPr kumimoji="0" lang="en-US" altLang="zh-CN" sz="1800">
                <a:latin typeface="Arial" panose="020B0604020202020204" pitchFamily="34" charset="0"/>
              </a:endParaRPr>
            </a:p>
          </p:txBody>
        </p:sp>
        <p:sp>
          <p:nvSpPr>
            <p:cNvPr id="60558" name="Rectangle 142"/>
            <p:cNvSpPr>
              <a:spLocks noChangeArrowheads="1"/>
            </p:cNvSpPr>
            <p:nvPr/>
          </p:nvSpPr>
          <p:spPr bwMode="auto">
            <a:xfrm>
              <a:off x="649" y="1739"/>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500" i="1">
                  <a:solidFill>
                    <a:srgbClr val="000000"/>
                  </a:solidFill>
                </a:rPr>
                <a:t>B</a:t>
              </a:r>
              <a:endParaRPr kumimoji="0" lang="en-US" altLang="zh-CN" sz="1800">
                <a:latin typeface="Arial" panose="020B0604020202020204" pitchFamily="34" charset="0"/>
              </a:endParaRPr>
            </a:p>
          </p:txBody>
        </p:sp>
      </p:grpSp>
      <p:sp>
        <p:nvSpPr>
          <p:cNvPr id="457871" name="Rectangle 143"/>
          <p:cNvSpPr>
            <a:spLocks noGrp="1" noChangeArrowheads="1"/>
          </p:cNvSpPr>
          <p:nvPr>
            <p:ph type="title"/>
          </p:nvPr>
        </p:nvSpPr>
        <p:spPr/>
        <p:txBody>
          <a:bodyPr/>
          <a:lstStyle/>
          <a:p>
            <a:pPr eaLnBrk="1" hangingPunct="1">
              <a:defRPr/>
            </a:pPr>
            <a:r>
              <a:rPr lang="zh-CN" altLang="en-US" sz="4400" smtClean="0"/>
              <a:t>模糊推理的应用</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altLang="zh-CN" smtClean="0"/>
              <a:t>Questions</a:t>
            </a:r>
          </a:p>
        </p:txBody>
      </p:sp>
      <p:sp>
        <p:nvSpPr>
          <p:cNvPr id="182275" name="Rectangle 3"/>
          <p:cNvSpPr>
            <a:spLocks noGrp="1" noChangeArrowheads="1"/>
          </p:cNvSpPr>
          <p:nvPr>
            <p:ph type="body" idx="1"/>
          </p:nvPr>
        </p:nvSpPr>
        <p:spPr/>
        <p:txBody>
          <a:bodyPr/>
          <a:lstStyle/>
          <a:p>
            <a:pPr eaLnBrk="1" hangingPunct="1">
              <a:defRPr/>
            </a:pPr>
            <a:r>
              <a:rPr lang="zh-CN" altLang="en-US" dirty="0" smtClean="0"/>
              <a:t>既随机又模糊的问题如何推理？</a:t>
            </a:r>
          </a:p>
        </p:txBody>
      </p:sp>
      <p:pic>
        <p:nvPicPr>
          <p:cNvPr id="61444"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763" y="2492375"/>
            <a:ext cx="207327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zh-CN" altLang="en-US" dirty="0" smtClean="0"/>
              <a:t>概率推理方法</a:t>
            </a:r>
          </a:p>
        </p:txBody>
      </p:sp>
      <p:sp>
        <p:nvSpPr>
          <p:cNvPr id="328707" name="Rectangle 3"/>
          <p:cNvSpPr>
            <a:spLocks noGrp="1" noChangeArrowheads="1"/>
          </p:cNvSpPr>
          <p:nvPr>
            <p:ph type="body" idx="1"/>
          </p:nvPr>
        </p:nvSpPr>
        <p:spPr>
          <a:xfrm>
            <a:off x="617538" y="1517650"/>
            <a:ext cx="7226300" cy="4592638"/>
          </a:xfrm>
        </p:spPr>
        <p:txBody>
          <a:bodyPr/>
          <a:lstStyle/>
          <a:p>
            <a:pPr eaLnBrk="1" hangingPunct="1">
              <a:lnSpc>
                <a:spcPct val="140000"/>
              </a:lnSpc>
              <a:buSzPct val="60000"/>
              <a:buFontTx/>
              <a:buBlip>
                <a:blip r:embed="rId3"/>
              </a:buBlip>
              <a:defRPr/>
            </a:pPr>
            <a:r>
              <a:rPr lang="zh-CN" altLang="en-US" sz="3400" smtClean="0"/>
              <a:t>经典概率方法</a:t>
            </a:r>
          </a:p>
          <a:p>
            <a:pPr eaLnBrk="1" hangingPunct="1">
              <a:lnSpc>
                <a:spcPct val="140000"/>
              </a:lnSpc>
              <a:buSzPct val="60000"/>
              <a:buFontTx/>
              <a:buBlip>
                <a:blip r:embed="rId3"/>
              </a:buBlip>
              <a:defRPr/>
            </a:pPr>
            <a:r>
              <a:rPr lang="zh-CN" altLang="en-US" sz="3400" smtClean="0"/>
              <a:t>逆概率方法</a:t>
            </a:r>
          </a:p>
        </p:txBody>
      </p:sp>
      <p:pic>
        <p:nvPicPr>
          <p:cNvPr id="7172" name="Picture 5" descr="http://pic2.nipic.com/20090420/2370548_205616011_2.jpg"/>
          <p:cNvPicPr>
            <a:picLocks noChangeAspect="1" noChangeArrowheads="1"/>
          </p:cNvPicPr>
          <p:nvPr/>
        </p:nvPicPr>
        <p:blipFill>
          <a:blip r:embed="rId4" cstate="print">
            <a:extLst>
              <a:ext uri="{28A0092B-C50C-407E-A947-70E740481C1C}">
                <a14:useLocalDpi xmlns:a14="http://schemas.microsoft.com/office/drawing/2010/main" val="0"/>
              </a:ext>
            </a:extLst>
          </a:blip>
          <a:srcRect b="4848"/>
          <a:stretch>
            <a:fillRect/>
          </a:stretch>
        </p:blipFill>
        <p:spPr bwMode="auto">
          <a:xfrm>
            <a:off x="6529388" y="3127375"/>
            <a:ext cx="26146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28707">
                                            <p:txEl>
                                              <p:pRg st="1" end="1"/>
                                            </p:txEl>
                                          </p:spTgt>
                                        </p:tgtEl>
                                        <p:attrNameLst>
                                          <p:attrName>style.visibility</p:attrName>
                                        </p:attrNameLst>
                                      </p:cBhvr>
                                      <p:to>
                                        <p:strVal val="visible"/>
                                      </p:to>
                                    </p:set>
                                    <p:anim calcmode="lin" valueType="num">
                                      <p:cBhvr additive="base">
                                        <p:cTn id="12"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eaLnBrk="1" hangingPunct="1">
              <a:defRPr/>
            </a:pPr>
            <a:r>
              <a:rPr lang="zh-CN" altLang="en-US" smtClean="0"/>
              <a:t>经典概率方法</a:t>
            </a:r>
          </a:p>
        </p:txBody>
      </p:sp>
      <p:sp>
        <p:nvSpPr>
          <p:cNvPr id="331779" name="Rectangle 3"/>
          <p:cNvSpPr>
            <a:spLocks noGrp="1" noChangeArrowheads="1"/>
          </p:cNvSpPr>
          <p:nvPr>
            <p:ph type="body" sz="half" idx="1"/>
          </p:nvPr>
        </p:nvSpPr>
        <p:spPr>
          <a:xfrm>
            <a:off x="304800" y="914400"/>
            <a:ext cx="8659813" cy="2514600"/>
          </a:xfrm>
          <a:gradFill rotWithShape="0">
            <a:gsLst>
              <a:gs pos="0">
                <a:srgbClr val="CCFFFF"/>
              </a:gs>
              <a:gs pos="50000">
                <a:schemeClr val="bg1"/>
              </a:gs>
              <a:gs pos="100000">
                <a:srgbClr val="CCFFFF"/>
              </a:gs>
            </a:gsLst>
            <a:lin ang="18900000" scaled="1"/>
          </a:gradFill>
          <a:ln>
            <a:solidFill>
              <a:srgbClr val="808080"/>
            </a:solidFill>
            <a:miter lim="800000"/>
            <a:headEnd/>
            <a:tailEnd/>
          </a:ln>
        </p:spPr>
        <p:txBody>
          <a:bodyPr/>
          <a:lstStyle/>
          <a:p>
            <a:pPr marL="0" indent="0" eaLnBrk="1" hangingPunct="1">
              <a:buFont typeface="Wingdings" panose="05000000000000000000" pitchFamily="2" charset="2"/>
              <a:buChar char="§"/>
              <a:defRPr/>
            </a:pPr>
            <a:r>
              <a:rPr lang="en-US" altLang="zh-CN" sz="2800" b="0" dirty="0" smtClean="0">
                <a:effectLst>
                  <a:outerShdw blurRad="38100" dist="38100" dir="2700000" algn="tl">
                    <a:srgbClr val="000000"/>
                  </a:outerShdw>
                </a:effectLst>
              </a:rPr>
              <a:t> </a:t>
            </a:r>
            <a:r>
              <a:rPr lang="zh-CN" altLang="en-US" sz="2800" b="0" dirty="0" smtClean="0">
                <a:effectLst>
                  <a:outerShdw blurRad="38100" dist="38100" dir="2700000" algn="tl">
                    <a:srgbClr val="000000"/>
                  </a:outerShdw>
                </a:effectLst>
              </a:rPr>
              <a:t>产生式规则：</a:t>
            </a:r>
          </a:p>
          <a:p>
            <a:pPr marL="0" indent="0" eaLnBrk="1" hangingPunct="1">
              <a:defRPr/>
            </a:pPr>
            <a:endParaRPr lang="zh-CN" altLang="en-US" sz="2800" b="0" dirty="0" smtClean="0">
              <a:effectLst>
                <a:outerShdw blurRad="38100" dist="38100" dir="2700000" algn="tl">
                  <a:srgbClr val="000000"/>
                </a:outerShdw>
              </a:effectLst>
            </a:endParaRPr>
          </a:p>
          <a:p>
            <a:pPr marL="0" indent="0" eaLnBrk="1" hangingPunct="1">
              <a:buFont typeface="Wingdings" panose="05000000000000000000" pitchFamily="2" charset="2"/>
              <a:buNone/>
              <a:defRPr/>
            </a:pPr>
            <a:r>
              <a:rPr lang="zh-CN" altLang="en-US" sz="2600" b="0" dirty="0" smtClean="0">
                <a:effectLst>
                  <a:outerShdw blurRad="38100" dist="38100" dir="2700000" algn="tl">
                    <a:srgbClr val="000000"/>
                  </a:outerShdw>
                </a:effectLst>
              </a:rPr>
              <a:t>                            </a:t>
            </a:r>
            <a:r>
              <a:rPr lang="en-US" altLang="zh-CN" sz="2600" b="0" i="1" dirty="0" smtClean="0">
                <a:effectLst>
                  <a:outerShdw blurRad="38100" dist="38100" dir="2700000" algn="tl">
                    <a:srgbClr val="000000"/>
                  </a:outerShdw>
                </a:effectLst>
              </a:rPr>
              <a:t>E </a:t>
            </a:r>
            <a:r>
              <a:rPr lang="zh-CN" altLang="en-US" sz="2600" dirty="0" smtClean="0">
                <a:effectLst>
                  <a:outerShdw blurRad="38100" dist="38100" dir="2700000" algn="tl">
                    <a:srgbClr val="000000"/>
                  </a:outerShdw>
                </a:effectLst>
              </a:rPr>
              <a:t>：前提条件，        ：结论</a:t>
            </a:r>
          </a:p>
          <a:p>
            <a:pPr marL="0" indent="0" eaLnBrk="1" hangingPunct="1">
              <a:buFont typeface="Wingdings" panose="05000000000000000000" pitchFamily="2" charset="2"/>
              <a:buNone/>
              <a:defRPr/>
            </a:pPr>
            <a:r>
              <a:rPr lang="zh-CN" altLang="en-US" sz="2600" dirty="0" smtClean="0">
                <a:effectLst>
                  <a:outerShdw blurRad="38100" dist="38100" dir="2700000" algn="tl">
                    <a:srgbClr val="000000"/>
                  </a:outerShdw>
                </a:effectLst>
              </a:rPr>
              <a:t>               ：在证据</a:t>
            </a:r>
            <a:r>
              <a:rPr lang="en-US" altLang="zh-CN" sz="2600" b="0" i="1" dirty="0" smtClean="0">
                <a:solidFill>
                  <a:schemeClr val="tx1"/>
                </a:solidFill>
                <a:effectLst/>
              </a:rPr>
              <a:t>E</a:t>
            </a:r>
            <a:r>
              <a:rPr lang="zh-CN" altLang="en-US" sz="2600" dirty="0" smtClean="0">
                <a:effectLst>
                  <a:outerShdw blurRad="38100" dist="38100" dir="2700000" algn="tl">
                    <a:srgbClr val="000000"/>
                  </a:outerShdw>
                </a:effectLst>
              </a:rPr>
              <a:t>出现的条件下，结论    成立的确定性程度。</a:t>
            </a:r>
          </a:p>
        </p:txBody>
      </p:sp>
      <p:graphicFrame>
        <p:nvGraphicFramePr>
          <p:cNvPr id="8196" name="Object 4"/>
          <p:cNvGraphicFramePr>
            <a:graphicFrameLocks noGrp="1" noChangeAspect="1"/>
          </p:cNvGraphicFramePr>
          <p:nvPr>
            <p:ph sz="quarter" idx="2"/>
          </p:nvPr>
        </p:nvGraphicFramePr>
        <p:xfrm>
          <a:off x="3927475" y="1679575"/>
          <a:ext cx="233363" cy="461963"/>
        </p:xfrm>
        <a:graphic>
          <a:graphicData uri="http://schemas.openxmlformats.org/presentationml/2006/ole">
            <mc:AlternateContent xmlns:mc="http://schemas.openxmlformats.org/markup-compatibility/2006">
              <mc:Choice xmlns:v="urn:schemas-microsoft-com:vml" Requires="v">
                <p:oleObj spid="_x0000_s8213" name="公式" r:id="rId3" imgW="114151" imgH="215619" progId="Equation.3">
                  <p:embed/>
                </p:oleObj>
              </mc:Choice>
              <mc:Fallback>
                <p:oleObj name="公式" r:id="rId3"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475" y="1679575"/>
                        <a:ext cx="23336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5003800" y="1989138"/>
          <a:ext cx="434975" cy="488950"/>
        </p:xfrm>
        <a:graphic>
          <a:graphicData uri="http://schemas.openxmlformats.org/presentationml/2006/ole">
            <mc:AlternateContent xmlns:mc="http://schemas.openxmlformats.org/markup-compatibility/2006">
              <mc:Choice xmlns:v="urn:schemas-microsoft-com:vml" Requires="v">
                <p:oleObj spid="_x0000_s8214" name="Equation" r:id="rId5" imgW="203112" imgH="228501" progId="Equation.3">
                  <p:embed/>
                </p:oleObj>
              </mc:Choice>
              <mc:Fallback>
                <p:oleObj name="Equation" r:id="rId5" imgW="203112"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989138"/>
                        <a:ext cx="4349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395288" y="2420938"/>
          <a:ext cx="1227137" cy="500062"/>
        </p:xfrm>
        <a:graphic>
          <a:graphicData uri="http://schemas.openxmlformats.org/presentationml/2006/ole">
            <mc:AlternateContent xmlns:mc="http://schemas.openxmlformats.org/markup-compatibility/2006">
              <mc:Choice xmlns:v="urn:schemas-microsoft-com:vml" Requires="v">
                <p:oleObj spid="_x0000_s8215" name="公式" r:id="rId7" imgW="622030" imgH="253890" progId="Equation.3">
                  <p:embed/>
                </p:oleObj>
              </mc:Choice>
              <mc:Fallback>
                <p:oleObj name="公式" r:id="rId7" imgW="622030" imgH="25389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420938"/>
                        <a:ext cx="1227137"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8"/>
          <p:cNvGraphicFramePr>
            <a:graphicFrameLocks noChangeAspect="1"/>
          </p:cNvGraphicFramePr>
          <p:nvPr/>
        </p:nvGraphicFramePr>
        <p:xfrm>
          <a:off x="6156325" y="2492375"/>
          <a:ext cx="412750" cy="463550"/>
        </p:xfrm>
        <a:graphic>
          <a:graphicData uri="http://schemas.openxmlformats.org/presentationml/2006/ole">
            <mc:AlternateContent xmlns:mc="http://schemas.openxmlformats.org/markup-compatibility/2006">
              <mc:Choice xmlns:v="urn:schemas-microsoft-com:vml" Requires="v">
                <p:oleObj spid="_x0000_s8216" name="Equation" r:id="rId9" imgW="203112" imgH="228501" progId="Equation.3">
                  <p:embed/>
                </p:oleObj>
              </mc:Choice>
              <mc:Fallback>
                <p:oleObj name="Equation" r:id="rId9" imgW="203112" imgH="22850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2492375"/>
                        <a:ext cx="412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Rectangle 9"/>
          <p:cNvSpPr>
            <a:spLocks noChangeArrowheads="1"/>
          </p:cNvSpPr>
          <p:nvPr/>
        </p:nvSpPr>
        <p:spPr bwMode="auto">
          <a:xfrm>
            <a:off x="304800" y="3810000"/>
            <a:ext cx="8610600" cy="2403475"/>
          </a:xfrm>
          <a:prstGeom prst="rect">
            <a:avLst/>
          </a:prstGeom>
          <a:gradFill rotWithShape="0">
            <a:gsLst>
              <a:gs pos="0">
                <a:srgbClr val="CCFFCC"/>
              </a:gs>
              <a:gs pos="100000">
                <a:srgbClr val="FFFFFF"/>
              </a:gs>
            </a:gsLst>
            <a:path path="rect">
              <a:fillToRect l="100000" b="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kumimoji="0" lang="en-US" altLang="zh-CN" sz="2600" b="1">
                <a:solidFill>
                  <a:schemeClr val="accent2"/>
                </a:solidFill>
                <a:latin typeface="Arial" panose="020B0604020202020204" pitchFamily="34" charset="0"/>
              </a:rPr>
              <a:t> </a:t>
            </a:r>
            <a:r>
              <a:rPr kumimoji="0" lang="zh-CN" altLang="en-US" sz="2600" b="1">
                <a:solidFill>
                  <a:schemeClr val="accent2"/>
                </a:solidFill>
                <a:latin typeface="Arial" panose="020B0604020202020204" pitchFamily="34" charset="0"/>
              </a:rPr>
              <a:t>复合条件</a:t>
            </a:r>
            <a:r>
              <a:rPr kumimoji="0" lang="zh-CN" altLang="en-US" sz="2600" b="1">
                <a:latin typeface="Arial" panose="020B0604020202020204" pitchFamily="34" charset="0"/>
              </a:rPr>
              <a:t>：</a:t>
            </a:r>
          </a:p>
          <a:p>
            <a:pPr algn="just" eaLnBrk="1" hangingPunct="1">
              <a:lnSpc>
                <a:spcPct val="120000"/>
              </a:lnSpc>
              <a:spcBef>
                <a:spcPct val="50000"/>
              </a:spcBef>
              <a:buClr>
                <a:schemeClr val="accent2"/>
              </a:buClr>
              <a:buFont typeface="Wingdings" panose="05000000000000000000" pitchFamily="2" charset="2"/>
              <a:buChar char="o"/>
            </a:pPr>
            <a:endParaRPr kumimoji="0" lang="zh-CN" altLang="en-US" sz="2600" b="1">
              <a:latin typeface="Arial" panose="020B0604020202020204" pitchFamily="34" charset="0"/>
            </a:endParaRPr>
          </a:p>
          <a:p>
            <a:pPr algn="just" eaLnBrk="1" hangingPunct="1">
              <a:lnSpc>
                <a:spcPct val="120000"/>
              </a:lnSpc>
              <a:spcBef>
                <a:spcPct val="50000"/>
              </a:spcBef>
              <a:buClr>
                <a:schemeClr val="accent2"/>
              </a:buClr>
              <a:buFont typeface="Wingdings" panose="05000000000000000000" pitchFamily="2" charset="2"/>
              <a:buNone/>
            </a:pPr>
            <a:r>
              <a:rPr kumimoji="0" lang="zh-CN" altLang="en-US" sz="2600" b="1">
                <a:latin typeface="Arial" panose="020B0604020202020204" pitchFamily="34" charset="0"/>
              </a:rPr>
              <a:t>                             </a:t>
            </a:r>
            <a:r>
              <a:rPr kumimoji="0" lang="zh-CN" altLang="en-US" sz="2600">
                <a:latin typeface="Arial" panose="020B0604020202020204" pitchFamily="34" charset="0"/>
              </a:rPr>
              <a:t>：在证据                   出现时结论的确定程度。</a:t>
            </a:r>
          </a:p>
        </p:txBody>
      </p:sp>
      <p:graphicFrame>
        <p:nvGraphicFramePr>
          <p:cNvPr id="8201" name="Object 10"/>
          <p:cNvGraphicFramePr>
            <a:graphicFrameLocks noChangeAspect="1"/>
          </p:cNvGraphicFramePr>
          <p:nvPr/>
        </p:nvGraphicFramePr>
        <p:xfrm>
          <a:off x="317500" y="5229225"/>
          <a:ext cx="2716213" cy="522288"/>
        </p:xfrm>
        <a:graphic>
          <a:graphicData uri="http://schemas.openxmlformats.org/presentationml/2006/ole">
            <mc:AlternateContent xmlns:mc="http://schemas.openxmlformats.org/markup-compatibility/2006">
              <mc:Choice xmlns:v="urn:schemas-microsoft-com:vml" Requires="v">
                <p:oleObj spid="_x0000_s8217" name="公式" r:id="rId11" imgW="1320227" imgH="253890" progId="Equation.3">
                  <p:embed/>
                </p:oleObj>
              </mc:Choice>
              <mc:Fallback>
                <p:oleObj name="公式" r:id="rId11" imgW="1320227" imgH="2538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500" y="5229225"/>
                        <a:ext cx="2716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11"/>
          <p:cNvGraphicFramePr>
            <a:graphicFrameLocks noChangeAspect="1"/>
          </p:cNvGraphicFramePr>
          <p:nvPr/>
        </p:nvGraphicFramePr>
        <p:xfrm>
          <a:off x="4427538" y="5257800"/>
          <a:ext cx="1728787" cy="444500"/>
        </p:xfrm>
        <a:graphic>
          <a:graphicData uri="http://schemas.openxmlformats.org/presentationml/2006/ole">
            <mc:AlternateContent xmlns:mc="http://schemas.openxmlformats.org/markup-compatibility/2006">
              <mc:Choice xmlns:v="urn:schemas-microsoft-com:vml" Requires="v">
                <p:oleObj spid="_x0000_s8218" name="公式" r:id="rId13" imgW="837836" imgH="215806" progId="Equation.3">
                  <p:embed/>
                </p:oleObj>
              </mc:Choice>
              <mc:Fallback>
                <p:oleObj name="公式" r:id="rId13" imgW="837836" imgH="21580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5257800"/>
                        <a:ext cx="17287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3" name="Object 12"/>
          <p:cNvGraphicFramePr>
            <a:graphicFrameLocks noChangeAspect="1"/>
          </p:cNvGraphicFramePr>
          <p:nvPr/>
        </p:nvGraphicFramePr>
        <p:xfrm>
          <a:off x="5795963" y="1447800"/>
          <a:ext cx="1727200" cy="484188"/>
        </p:xfrm>
        <a:graphic>
          <a:graphicData uri="http://schemas.openxmlformats.org/presentationml/2006/ole">
            <mc:AlternateContent xmlns:mc="http://schemas.openxmlformats.org/markup-compatibility/2006">
              <mc:Choice xmlns:v="urn:schemas-microsoft-com:vml" Requires="v">
                <p:oleObj spid="_x0000_s8219" name="公式" r:id="rId15" imgW="710891" imgH="203112" progId="Equation.3">
                  <p:embed/>
                </p:oleObj>
              </mc:Choice>
              <mc:Fallback>
                <p:oleObj name="公式" r:id="rId15" imgW="710891" imgH="203112"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1447800"/>
                        <a:ext cx="1727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4" name="Text Box 13"/>
          <p:cNvSpPr txBox="1">
            <a:spLocks noChangeArrowheads="1"/>
          </p:cNvSpPr>
          <p:nvPr/>
        </p:nvSpPr>
        <p:spPr bwMode="auto">
          <a:xfrm>
            <a:off x="2484438" y="145891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t>IF    </a:t>
            </a:r>
            <a:r>
              <a:rPr kumimoji="0" lang="en-US" altLang="zh-CN" i="1"/>
              <a:t>E</a:t>
            </a:r>
            <a:r>
              <a:rPr kumimoji="0" lang="en-US" altLang="zh-CN"/>
              <a:t>    THEN    </a:t>
            </a:r>
            <a:r>
              <a:rPr kumimoji="0" lang="en-US" altLang="zh-CN" i="1"/>
              <a:t>H</a:t>
            </a:r>
            <a:r>
              <a:rPr kumimoji="0" lang="en-US" altLang="zh-CN" i="1" baseline="-25000"/>
              <a:t>i</a:t>
            </a:r>
          </a:p>
        </p:txBody>
      </p:sp>
      <p:sp>
        <p:nvSpPr>
          <p:cNvPr id="8205" name="Text Box 14"/>
          <p:cNvSpPr txBox="1">
            <a:spLocks noChangeArrowheads="1"/>
          </p:cNvSpPr>
          <p:nvPr/>
        </p:nvSpPr>
        <p:spPr bwMode="auto">
          <a:xfrm>
            <a:off x="1619250" y="4581525"/>
            <a:ext cx="66246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i="1"/>
              <a:t>E</a:t>
            </a:r>
            <a:r>
              <a:rPr kumimoji="0" lang="en-US" altLang="zh-CN"/>
              <a:t>=</a:t>
            </a:r>
            <a:r>
              <a:rPr kumimoji="0" lang="en-US" altLang="zh-CN" i="1"/>
              <a:t>E</a:t>
            </a:r>
            <a:r>
              <a:rPr kumimoji="0" lang="en-US" altLang="zh-CN" baseline="-25000"/>
              <a:t>i</a:t>
            </a:r>
            <a:r>
              <a:rPr kumimoji="0" lang="en-US" altLang="zh-CN"/>
              <a:t>     AND      </a:t>
            </a:r>
            <a:r>
              <a:rPr kumimoji="0" lang="en-US" altLang="zh-CN" i="1"/>
              <a:t>E</a:t>
            </a:r>
            <a:r>
              <a:rPr kumimoji="0" lang="en-US" altLang="zh-CN" baseline="-25000"/>
              <a:t>2</a:t>
            </a:r>
            <a:r>
              <a:rPr kumimoji="0" lang="en-US" altLang="zh-CN"/>
              <a:t>     AND     </a:t>
            </a:r>
            <a:r>
              <a:rPr kumimoji="0" lang="en-US" altLang="zh-CN" sz="4000" b="1" baseline="20000"/>
              <a:t>…</a:t>
            </a:r>
            <a:r>
              <a:rPr kumimoji="0" lang="en-US" altLang="zh-CN"/>
              <a:t>     AND     </a:t>
            </a:r>
            <a:r>
              <a:rPr kumimoji="0" lang="en-US" altLang="zh-CN" i="1"/>
              <a:t>E</a:t>
            </a:r>
            <a:r>
              <a:rPr kumimoji="0" lang="en-US" altLang="zh-CN" b="1" i="1" baseline="-25000"/>
              <a:t>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body" idx="1"/>
          </p:nvPr>
        </p:nvSpPr>
        <p:spPr>
          <a:xfrm>
            <a:off x="250825" y="838200"/>
            <a:ext cx="8540750" cy="838200"/>
          </a:xfrm>
        </p:spPr>
        <p:txBody>
          <a:bodyPr/>
          <a:lstStyle/>
          <a:p>
            <a:pPr marL="574675" indent="-574675" eaLnBrk="1" hangingPunct="1">
              <a:lnSpc>
                <a:spcPct val="110000"/>
              </a:lnSpc>
              <a:buFont typeface="Wingdings" panose="05000000000000000000" pitchFamily="2" charset="2"/>
              <a:buNone/>
              <a:defRPr/>
            </a:pPr>
            <a:r>
              <a:rPr lang="en-US" altLang="zh-CN" sz="3000" b="0" smtClean="0"/>
              <a:t>1.  </a:t>
            </a:r>
            <a:r>
              <a:rPr lang="zh-CN" altLang="en-US" sz="3000" b="0" smtClean="0"/>
              <a:t>逆概率方法的基本思想：</a:t>
            </a:r>
            <a:r>
              <a:rPr lang="zh-CN" altLang="en-US" sz="2800" b="0" smtClean="0"/>
              <a:t>    </a:t>
            </a:r>
            <a:endParaRPr lang="zh-CN" altLang="en-US" sz="3000" b="0" smtClean="0"/>
          </a:p>
          <a:p>
            <a:pPr marL="574675" indent="-574675" eaLnBrk="1" hangingPunct="1">
              <a:lnSpc>
                <a:spcPct val="110000"/>
              </a:lnSpc>
              <a:buFont typeface="Wingdings" panose="05000000000000000000" pitchFamily="2" charset="2"/>
              <a:buNone/>
              <a:defRPr/>
            </a:pPr>
            <a:r>
              <a:rPr lang="zh-CN" altLang="en-US" sz="2800" smtClean="0"/>
              <a:t>            </a:t>
            </a:r>
          </a:p>
        </p:txBody>
      </p:sp>
      <p:sp>
        <p:nvSpPr>
          <p:cNvPr id="9219" name="Rectangle 3"/>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 name="Rectangle 4"/>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2"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3"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5" name="Text Box 9"/>
          <p:cNvSpPr txBox="1">
            <a:spLocks noChangeArrowheads="1"/>
          </p:cNvSpPr>
          <p:nvPr/>
        </p:nvSpPr>
        <p:spPr bwMode="auto">
          <a:xfrm>
            <a:off x="381000" y="1676400"/>
            <a:ext cx="8458200" cy="1169988"/>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30000"/>
              </a:spcBef>
              <a:buClr>
                <a:schemeClr val="accent2"/>
              </a:buClr>
              <a:buFont typeface="Wingdings" panose="05000000000000000000" pitchFamily="2" charset="2"/>
              <a:buChar char="§"/>
            </a:pPr>
            <a:r>
              <a:rPr kumimoji="0" lang="en-US" altLang="zh-CN" sz="2800" b="1">
                <a:latin typeface="Arial" panose="020B0604020202020204" pitchFamily="34" charset="0"/>
              </a:rPr>
              <a:t> </a:t>
            </a:r>
            <a:r>
              <a:rPr kumimoji="0" lang="en-US" altLang="zh-CN" sz="2800" b="1">
                <a:solidFill>
                  <a:schemeClr val="accent2"/>
                </a:solidFill>
              </a:rPr>
              <a:t>Bayes</a:t>
            </a:r>
            <a:r>
              <a:rPr kumimoji="0" lang="zh-CN" altLang="en-US" sz="2800" b="1">
                <a:solidFill>
                  <a:schemeClr val="accent2"/>
                </a:solidFill>
              </a:rPr>
              <a:t>定理</a:t>
            </a:r>
            <a:r>
              <a:rPr kumimoji="0" lang="zh-CN" altLang="en-US" sz="2800" b="1">
                <a:latin typeface="Arial" panose="020B0604020202020204" pitchFamily="34" charset="0"/>
              </a:rPr>
              <a:t>：</a:t>
            </a:r>
          </a:p>
          <a:p>
            <a:pPr algn="just" eaLnBrk="1" hangingPunct="1">
              <a:lnSpc>
                <a:spcPct val="110000"/>
              </a:lnSpc>
              <a:spcBef>
                <a:spcPct val="30000"/>
              </a:spcBef>
              <a:buClr>
                <a:schemeClr val="accent2"/>
              </a:buClr>
              <a:buFont typeface="Wingdings" panose="05000000000000000000" pitchFamily="2" charset="2"/>
              <a:buNone/>
            </a:pPr>
            <a:r>
              <a:rPr kumimoji="0" lang="zh-CN" altLang="en-US" sz="2800" b="1">
                <a:latin typeface="Arial" panose="020B0604020202020204" pitchFamily="34" charset="0"/>
              </a:rPr>
              <a:t>        逆概率                                    原概率</a:t>
            </a:r>
          </a:p>
        </p:txBody>
      </p:sp>
      <p:graphicFrame>
        <p:nvGraphicFramePr>
          <p:cNvPr id="9226" name="Object 10"/>
          <p:cNvGraphicFramePr>
            <a:graphicFrameLocks noChangeAspect="1"/>
          </p:cNvGraphicFramePr>
          <p:nvPr/>
        </p:nvGraphicFramePr>
        <p:xfrm>
          <a:off x="2466975" y="2301875"/>
          <a:ext cx="1538288" cy="619125"/>
        </p:xfrm>
        <a:graphic>
          <a:graphicData uri="http://schemas.openxmlformats.org/presentationml/2006/ole">
            <mc:AlternateContent xmlns:mc="http://schemas.openxmlformats.org/markup-compatibility/2006">
              <mc:Choice xmlns:v="urn:schemas-microsoft-com:vml" Requires="v">
                <p:oleObj spid="_x0000_s9241" name="公式" r:id="rId3" imgW="622030" imgH="253890" progId="Equation.3">
                  <p:embed/>
                </p:oleObj>
              </mc:Choice>
              <mc:Fallback>
                <p:oleObj name="公式" r:id="rId3" imgW="622030" imgH="25389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301875"/>
                        <a:ext cx="15382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Object 11"/>
          <p:cNvGraphicFramePr>
            <a:graphicFrameLocks noChangeAspect="1"/>
          </p:cNvGraphicFramePr>
          <p:nvPr/>
        </p:nvGraphicFramePr>
        <p:xfrm>
          <a:off x="7040563" y="2305050"/>
          <a:ext cx="1458912" cy="587375"/>
        </p:xfrm>
        <a:graphic>
          <a:graphicData uri="http://schemas.openxmlformats.org/presentationml/2006/ole">
            <mc:AlternateContent xmlns:mc="http://schemas.openxmlformats.org/markup-compatibility/2006">
              <mc:Choice xmlns:v="urn:schemas-microsoft-com:vml" Requires="v">
                <p:oleObj spid="_x0000_s9242" name="公式" r:id="rId5" imgW="622030" imgH="253890" progId="Equation.3">
                  <p:embed/>
                </p:oleObj>
              </mc:Choice>
              <mc:Fallback>
                <p:oleObj name="公式" r:id="rId5" imgW="622030" imgH="25389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563" y="2305050"/>
                        <a:ext cx="14589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8" name="Rectangle 13"/>
          <p:cNvSpPr>
            <a:spLocks noChangeArrowheads="1"/>
          </p:cNvSpPr>
          <p:nvPr/>
        </p:nvSpPr>
        <p:spPr bwMode="auto">
          <a:xfrm>
            <a:off x="304800" y="3352800"/>
            <a:ext cx="8534400" cy="2292350"/>
          </a:xfrm>
          <a:prstGeom prst="rect">
            <a:avLst/>
          </a:prstGeom>
          <a:gradFill rotWithShape="0">
            <a:gsLst>
              <a:gs pos="0">
                <a:srgbClr val="FFFFFF"/>
              </a:gs>
              <a:gs pos="100000">
                <a:srgbClr val="CCFFFF"/>
              </a:gs>
            </a:gsLst>
            <a:lin ang="1890000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40000"/>
              </a:spcBef>
              <a:buClr>
                <a:schemeClr val="accent2"/>
              </a:buClr>
              <a:buFont typeface="Wingdings" panose="05000000000000000000" pitchFamily="2" charset="2"/>
              <a:buChar char="§"/>
            </a:pPr>
            <a:r>
              <a:rPr kumimoji="0" lang="en-US" altLang="zh-CN" b="1">
                <a:latin typeface="宋体" panose="02010600030101010101" pitchFamily="2" charset="-122"/>
              </a:rPr>
              <a:t> </a:t>
            </a:r>
            <a:r>
              <a:rPr kumimoji="0" lang="zh-CN" altLang="en-US" b="1">
                <a:latin typeface="宋体" panose="02010600030101010101" pitchFamily="2" charset="-122"/>
              </a:rPr>
              <a:t>例如：</a:t>
            </a:r>
          </a:p>
          <a:p>
            <a:pPr eaLnBrk="1" hangingPunct="1">
              <a:lnSpc>
                <a:spcPct val="120000"/>
              </a:lnSpc>
              <a:spcBef>
                <a:spcPct val="40000"/>
              </a:spcBef>
            </a:pPr>
            <a:r>
              <a:rPr kumimoji="0" lang="zh-CN" altLang="en-US" b="1">
                <a:latin typeface="宋体" panose="02010600030101010101" pitchFamily="2" charset="-122"/>
              </a:rPr>
              <a:t>             ：咳嗽，      ：支气管炎，</a:t>
            </a:r>
          </a:p>
          <a:p>
            <a:pPr eaLnBrk="1" hangingPunct="1">
              <a:lnSpc>
                <a:spcPct val="120000"/>
              </a:lnSpc>
              <a:spcBef>
                <a:spcPct val="40000"/>
              </a:spcBef>
            </a:pPr>
            <a:r>
              <a:rPr kumimoji="0" lang="zh-CN" altLang="en-US" b="1">
                <a:latin typeface="宋体" panose="02010600030101010101" pitchFamily="2" charset="-122"/>
              </a:rPr>
              <a:t>条件概率        ：统计咳嗽的人中有多少是患支气管炎的。</a:t>
            </a:r>
          </a:p>
          <a:p>
            <a:pPr eaLnBrk="1" hangingPunct="1">
              <a:lnSpc>
                <a:spcPct val="120000"/>
              </a:lnSpc>
              <a:spcBef>
                <a:spcPct val="40000"/>
              </a:spcBef>
            </a:pPr>
            <a:r>
              <a:rPr kumimoji="0" lang="zh-CN" altLang="en-US" b="1">
                <a:latin typeface="宋体" panose="02010600030101010101" pitchFamily="2" charset="-122"/>
              </a:rPr>
              <a:t>逆概率        ：统计患支气管炎的人中有多少人是咳嗽的。</a:t>
            </a:r>
            <a:r>
              <a:rPr kumimoji="0" lang="zh-CN" altLang="en-US" b="1">
                <a:latin typeface="Arial" panose="020B0604020202020204" pitchFamily="34" charset="0"/>
              </a:rPr>
              <a:t> </a:t>
            </a:r>
          </a:p>
        </p:txBody>
      </p:sp>
      <p:graphicFrame>
        <p:nvGraphicFramePr>
          <p:cNvPr id="9229" name="Object 14"/>
          <p:cNvGraphicFramePr>
            <a:graphicFrameLocks noChangeAspect="1"/>
          </p:cNvGraphicFramePr>
          <p:nvPr/>
        </p:nvGraphicFramePr>
        <p:xfrm>
          <a:off x="2051050" y="4076700"/>
          <a:ext cx="374650" cy="371475"/>
        </p:xfrm>
        <a:graphic>
          <a:graphicData uri="http://schemas.openxmlformats.org/presentationml/2006/ole">
            <mc:AlternateContent xmlns:mc="http://schemas.openxmlformats.org/markup-compatibility/2006">
              <mc:Choice xmlns:v="urn:schemas-microsoft-com:vml" Requires="v">
                <p:oleObj spid="_x0000_s9243" r:id="rId7" imgW="152268" imgH="164957" progId="Equation.3">
                  <p:embed/>
                </p:oleObj>
              </mc:Choice>
              <mc:Fallback>
                <p:oleObj r:id="rId7" imgW="152268" imgH="164957"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076700"/>
                        <a:ext cx="3746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0" name="Object 15"/>
          <p:cNvGraphicFramePr>
            <a:graphicFrameLocks noChangeAspect="1"/>
          </p:cNvGraphicFramePr>
          <p:nvPr/>
        </p:nvGraphicFramePr>
        <p:xfrm>
          <a:off x="4108450" y="4049713"/>
          <a:ext cx="463550" cy="473075"/>
        </p:xfrm>
        <a:graphic>
          <a:graphicData uri="http://schemas.openxmlformats.org/presentationml/2006/ole">
            <mc:AlternateContent xmlns:mc="http://schemas.openxmlformats.org/markup-compatibility/2006">
              <mc:Choice xmlns:v="urn:schemas-microsoft-com:vml" Requires="v">
                <p:oleObj spid="_x0000_s9244" name="Equation" r:id="rId9" imgW="203112" imgH="228501" progId="Equation.3">
                  <p:embed/>
                </p:oleObj>
              </mc:Choice>
              <mc:Fallback>
                <p:oleObj name="Equation" r:id="rId9" imgW="203112" imgH="228501"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8450" y="4049713"/>
                        <a:ext cx="463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1" name="Object 16"/>
          <p:cNvGraphicFramePr>
            <a:graphicFrameLocks noChangeAspect="1"/>
          </p:cNvGraphicFramePr>
          <p:nvPr/>
        </p:nvGraphicFramePr>
        <p:xfrm>
          <a:off x="1619250" y="4592638"/>
          <a:ext cx="1300163" cy="492125"/>
        </p:xfrm>
        <a:graphic>
          <a:graphicData uri="http://schemas.openxmlformats.org/presentationml/2006/ole">
            <mc:AlternateContent xmlns:mc="http://schemas.openxmlformats.org/markup-compatibility/2006">
              <mc:Choice xmlns:v="urn:schemas-microsoft-com:vml" Requires="v">
                <p:oleObj spid="_x0000_s9245" name="公式" r:id="rId11" imgW="622030" imgH="253890" progId="Equation.3">
                  <p:embed/>
                </p:oleObj>
              </mc:Choice>
              <mc:Fallback>
                <p:oleObj name="公式" r:id="rId11" imgW="622030" imgH="25389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592638"/>
                        <a:ext cx="13001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2" name="Object 17"/>
          <p:cNvGraphicFramePr>
            <a:graphicFrameLocks noChangeAspect="1"/>
          </p:cNvGraphicFramePr>
          <p:nvPr/>
        </p:nvGraphicFramePr>
        <p:xfrm>
          <a:off x="1314450" y="5195888"/>
          <a:ext cx="1296988" cy="493712"/>
        </p:xfrm>
        <a:graphic>
          <a:graphicData uri="http://schemas.openxmlformats.org/presentationml/2006/ole">
            <mc:AlternateContent xmlns:mc="http://schemas.openxmlformats.org/markup-compatibility/2006">
              <mc:Choice xmlns:v="urn:schemas-microsoft-com:vml" Requires="v">
                <p:oleObj spid="_x0000_s9246" name="公式" r:id="rId13" imgW="622030" imgH="253890" progId="Equation.3">
                  <p:embed/>
                </p:oleObj>
              </mc:Choice>
              <mc:Fallback>
                <p:oleObj name="公式" r:id="rId13" imgW="622030" imgH="25389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14450" y="5195888"/>
                        <a:ext cx="12969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2818" name="AutoShape 18"/>
          <p:cNvSpPr>
            <a:spLocks noChangeArrowheads="1"/>
          </p:cNvSpPr>
          <p:nvPr/>
        </p:nvSpPr>
        <p:spPr bwMode="auto">
          <a:xfrm>
            <a:off x="4114800" y="2438400"/>
            <a:ext cx="1524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2819" name="Rectangle 19"/>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2818"/>
                                        </p:tgtEl>
                                        <p:attrNameLst>
                                          <p:attrName>style.visibility</p:attrName>
                                        </p:attrNameLst>
                                      </p:cBhvr>
                                      <p:to>
                                        <p:strVal val="visible"/>
                                      </p:to>
                                    </p:set>
                                    <p:animEffect transition="in" filter="slide(fromLeft)">
                                      <p:cBhvr>
                                        <p:cTn id="7" dur="500"/>
                                        <p:tgtEl>
                                          <p:spTgt spid="33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a:xfrm>
            <a:off x="250825" y="908050"/>
            <a:ext cx="8540750" cy="5478463"/>
          </a:xfrm>
        </p:spPr>
        <p:txBody>
          <a:bodyPr/>
          <a:lstStyle/>
          <a:p>
            <a:pPr marL="0" indent="0" eaLnBrk="1" hangingPunct="1">
              <a:buFont typeface="Wingdings" panose="05000000000000000000" pitchFamily="2" charset="2"/>
              <a:buNone/>
              <a:defRPr/>
            </a:pPr>
            <a:r>
              <a:rPr lang="en-US" altLang="zh-CN" sz="3000" b="0" smtClean="0"/>
              <a:t>2. </a:t>
            </a:r>
            <a:r>
              <a:rPr lang="zh-CN" altLang="en-US" sz="3000" b="0" smtClean="0"/>
              <a:t>单个证据的情况 </a:t>
            </a:r>
          </a:p>
          <a:p>
            <a:pPr marL="0" indent="0" eaLnBrk="1" hangingPunct="1">
              <a:buFont typeface="Wingdings" panose="05000000000000000000" pitchFamily="2" charset="2"/>
              <a:buChar char="§"/>
              <a:defRPr/>
            </a:pPr>
            <a:r>
              <a:rPr lang="zh-CN" altLang="en-US" sz="2800" b="0" smtClean="0"/>
              <a:t> 产生式规则：</a:t>
            </a:r>
          </a:p>
          <a:p>
            <a:pPr marL="0" indent="0" eaLnBrk="1" hangingPunct="1">
              <a:buFont typeface="Wingdings" panose="05000000000000000000" pitchFamily="2" charset="2"/>
              <a:buNone/>
              <a:defRPr/>
            </a:pPr>
            <a:endParaRPr lang="zh-CN" altLang="en-US" b="0" smtClean="0"/>
          </a:p>
          <a:p>
            <a:pPr marL="0" indent="0" eaLnBrk="1" hangingPunct="1">
              <a:buFont typeface="Wingdings" panose="05000000000000000000" pitchFamily="2" charset="2"/>
              <a:buChar char="§"/>
              <a:defRPr/>
            </a:pPr>
            <a:r>
              <a:rPr lang="zh-CN" altLang="en-US" sz="2800" b="0" smtClean="0"/>
              <a:t> </a:t>
            </a:r>
            <a:r>
              <a:rPr lang="en-US" altLang="zh-CN" sz="2800" b="0" smtClean="0"/>
              <a:t>Bayes</a:t>
            </a:r>
            <a:r>
              <a:rPr lang="zh-CN" altLang="en-US" sz="2800" b="0" smtClean="0"/>
              <a:t>公式：</a:t>
            </a:r>
          </a:p>
          <a:p>
            <a:pPr marL="0" indent="0" eaLnBrk="1" hangingPunct="1">
              <a:buFont typeface="Wingdings" panose="05000000000000000000" pitchFamily="2" charset="2"/>
              <a:buNone/>
              <a:defRPr/>
            </a:pPr>
            <a:endParaRPr lang="zh-CN" altLang="en-US" sz="2800" b="0" smtClean="0"/>
          </a:p>
          <a:p>
            <a:pPr marL="0" indent="0" eaLnBrk="1" hangingPunct="1">
              <a:buFont typeface="Wingdings" panose="05000000000000000000" pitchFamily="2" charset="2"/>
              <a:buNone/>
              <a:defRPr/>
            </a:pPr>
            <a:endParaRPr lang="en-US" altLang="zh-CN" b="0" smtClean="0"/>
          </a:p>
        </p:txBody>
      </p:sp>
      <p:graphicFrame>
        <p:nvGraphicFramePr>
          <p:cNvPr id="10243" name="Object 3"/>
          <p:cNvGraphicFramePr>
            <a:graphicFrameLocks noChangeAspect="1"/>
          </p:cNvGraphicFramePr>
          <p:nvPr/>
        </p:nvGraphicFramePr>
        <p:xfrm>
          <a:off x="6443663" y="1600200"/>
          <a:ext cx="1727200" cy="484188"/>
        </p:xfrm>
        <a:graphic>
          <a:graphicData uri="http://schemas.openxmlformats.org/presentationml/2006/ole">
            <mc:AlternateContent xmlns:mc="http://schemas.openxmlformats.org/markup-compatibility/2006">
              <mc:Choice xmlns:v="urn:schemas-microsoft-com:vml" Requires="v">
                <p:oleObj spid="_x0000_s10263" name="公式" r:id="rId3" imgW="710891" imgH="203112" progId="Equation.3">
                  <p:embed/>
                </p:oleObj>
              </mc:Choice>
              <mc:Fallback>
                <p:oleObj name="公式" r:id="rId3" imgW="710891"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1600200"/>
                        <a:ext cx="1727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4" name="Object 4"/>
          <p:cNvGraphicFramePr>
            <a:graphicFrameLocks noChangeAspect="1"/>
          </p:cNvGraphicFramePr>
          <p:nvPr/>
        </p:nvGraphicFramePr>
        <p:xfrm>
          <a:off x="2373313" y="2667000"/>
          <a:ext cx="4103687" cy="1420813"/>
        </p:xfrm>
        <a:graphic>
          <a:graphicData uri="http://schemas.openxmlformats.org/presentationml/2006/ole">
            <mc:AlternateContent xmlns:mc="http://schemas.openxmlformats.org/markup-compatibility/2006">
              <mc:Choice xmlns:v="urn:schemas-microsoft-com:vml" Requires="v">
                <p:oleObj spid="_x0000_s10264" name="公式" r:id="rId5" imgW="1981200" imgH="685800" progId="Equation.3">
                  <p:embed/>
                </p:oleObj>
              </mc:Choice>
              <mc:Fallback>
                <p:oleObj name="公式" r:id="rId5" imgW="1981200" imgH="685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3313" y="2667000"/>
                        <a:ext cx="4103687"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Object 5"/>
          <p:cNvGraphicFramePr>
            <a:graphicFrameLocks noChangeAspect="1"/>
          </p:cNvGraphicFramePr>
          <p:nvPr/>
        </p:nvGraphicFramePr>
        <p:xfrm>
          <a:off x="7010400" y="2819400"/>
          <a:ext cx="1800225" cy="503238"/>
        </p:xfrm>
        <a:graphic>
          <a:graphicData uri="http://schemas.openxmlformats.org/presentationml/2006/ole">
            <mc:AlternateContent xmlns:mc="http://schemas.openxmlformats.org/markup-compatibility/2006">
              <mc:Choice xmlns:v="urn:schemas-microsoft-com:vml" Requires="v">
                <p:oleObj spid="_x0000_s10265" name="公式" r:id="rId7" imgW="710891" imgH="203112" progId="Equation.3">
                  <p:embed/>
                </p:oleObj>
              </mc:Choice>
              <mc:Fallback>
                <p:oleObj name="公式" r:id="rId7" imgW="710891" imgH="20311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2819400"/>
                        <a:ext cx="18002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3830" name="Group 6"/>
          <p:cNvGrpSpPr>
            <a:grpSpLocks/>
          </p:cNvGrpSpPr>
          <p:nvPr/>
        </p:nvGrpSpPr>
        <p:grpSpPr bwMode="auto">
          <a:xfrm>
            <a:off x="5940425" y="3975100"/>
            <a:ext cx="2984500" cy="533400"/>
            <a:chOff x="3742" y="2504"/>
            <a:chExt cx="1880" cy="336"/>
          </a:xfrm>
        </p:grpSpPr>
        <p:sp>
          <p:nvSpPr>
            <p:cNvPr id="10255" name="AutoShape 7"/>
            <p:cNvSpPr>
              <a:spLocks/>
            </p:cNvSpPr>
            <p:nvPr/>
          </p:nvSpPr>
          <p:spPr bwMode="auto">
            <a:xfrm>
              <a:off x="3742" y="2504"/>
              <a:ext cx="1880" cy="336"/>
            </a:xfrm>
            <a:prstGeom prst="borderCallout1">
              <a:avLst>
                <a:gd name="adj1" fmla="val 18750"/>
                <a:gd name="adj2" fmla="val -2551"/>
                <a:gd name="adj3" fmla="val -148440"/>
                <a:gd name="adj4" fmla="val -1143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latin typeface="Arial" panose="020B0604020202020204" pitchFamily="34" charset="0"/>
                </a:rPr>
                <a:t>结论      的先验概率</a:t>
              </a:r>
            </a:p>
          </p:txBody>
        </p:sp>
        <p:graphicFrame>
          <p:nvGraphicFramePr>
            <p:cNvPr id="10256" name="Object 8"/>
            <p:cNvGraphicFramePr>
              <a:graphicFrameLocks noChangeAspect="1"/>
            </p:cNvGraphicFramePr>
            <p:nvPr/>
          </p:nvGraphicFramePr>
          <p:xfrm>
            <a:off x="4286" y="2568"/>
            <a:ext cx="234" cy="234"/>
          </p:xfrm>
          <a:graphic>
            <a:graphicData uri="http://schemas.openxmlformats.org/presentationml/2006/ole">
              <mc:AlternateContent xmlns:mc="http://schemas.openxmlformats.org/markup-compatibility/2006">
                <mc:Choice xmlns:v="urn:schemas-microsoft-com:vml" Requires="v">
                  <p:oleObj spid="_x0000_s10266" name="公式" r:id="rId9" imgW="203112" imgH="228501" progId="Equation.3">
                    <p:embed/>
                  </p:oleObj>
                </mc:Choice>
                <mc:Fallback>
                  <p:oleObj name="公式" r:id="rId9" imgW="203112" imgH="22850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2568"/>
                          <a:ext cx="234"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3833" name="Oval 9"/>
          <p:cNvSpPr>
            <a:spLocks noChangeArrowheads="1"/>
          </p:cNvSpPr>
          <p:nvPr/>
        </p:nvSpPr>
        <p:spPr bwMode="auto">
          <a:xfrm>
            <a:off x="5334000" y="2590800"/>
            <a:ext cx="914400" cy="609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3834" name="Oval 10"/>
          <p:cNvSpPr>
            <a:spLocks noChangeArrowheads="1"/>
          </p:cNvSpPr>
          <p:nvPr/>
        </p:nvSpPr>
        <p:spPr bwMode="auto">
          <a:xfrm>
            <a:off x="4114800" y="2514600"/>
            <a:ext cx="1219200" cy="6858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3836" name="AutoShape 12"/>
          <p:cNvSpPr>
            <a:spLocks/>
          </p:cNvSpPr>
          <p:nvPr/>
        </p:nvSpPr>
        <p:spPr bwMode="auto">
          <a:xfrm>
            <a:off x="468313" y="4279900"/>
            <a:ext cx="3760787" cy="1165225"/>
          </a:xfrm>
          <a:prstGeom prst="borderCallout2">
            <a:avLst>
              <a:gd name="adj1" fmla="val 9810"/>
              <a:gd name="adj2" fmla="val 102028"/>
              <a:gd name="adj3" fmla="val 9810"/>
              <a:gd name="adj4" fmla="val 102028"/>
              <a:gd name="adj5" fmla="val -108449"/>
              <a:gd name="adj6" fmla="val 102028"/>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a:latin typeface="宋体" panose="02010600030101010101" pitchFamily="2" charset="-122"/>
              </a:rPr>
              <a:t>结论   成立时前提条件</a:t>
            </a:r>
          </a:p>
          <a:p>
            <a:pPr algn="just" eaLnBrk="1" hangingPunct="1"/>
            <a:r>
              <a:rPr kumimoji="0" lang="zh-CN" altLang="en-US">
                <a:latin typeface="宋体" panose="02010600030101010101" pitchFamily="2" charset="-122"/>
              </a:rPr>
              <a:t>所对应的证据出现的条件概率</a:t>
            </a:r>
            <a:r>
              <a:rPr kumimoji="0" lang="zh-CN" altLang="en-US">
                <a:latin typeface="Arial" panose="020B0604020202020204" pitchFamily="34" charset="0"/>
              </a:rPr>
              <a:t> </a:t>
            </a:r>
          </a:p>
        </p:txBody>
      </p:sp>
      <p:grpSp>
        <p:nvGrpSpPr>
          <p:cNvPr id="10250" name="Group 13"/>
          <p:cNvGrpSpPr>
            <a:grpSpLocks/>
          </p:cNvGrpSpPr>
          <p:nvPr/>
        </p:nvGrpSpPr>
        <p:grpSpPr bwMode="auto">
          <a:xfrm>
            <a:off x="1219200" y="4348163"/>
            <a:ext cx="2819400" cy="439737"/>
            <a:chOff x="768" y="2739"/>
            <a:chExt cx="1776" cy="277"/>
          </a:xfrm>
        </p:grpSpPr>
        <p:graphicFrame>
          <p:nvGraphicFramePr>
            <p:cNvPr id="10253" name="Object 14"/>
            <p:cNvGraphicFramePr>
              <a:graphicFrameLocks noChangeAspect="1"/>
            </p:cNvGraphicFramePr>
            <p:nvPr/>
          </p:nvGraphicFramePr>
          <p:xfrm>
            <a:off x="768" y="2749"/>
            <a:ext cx="234" cy="267"/>
          </p:xfrm>
          <a:graphic>
            <a:graphicData uri="http://schemas.openxmlformats.org/presentationml/2006/ole">
              <mc:AlternateContent xmlns:mc="http://schemas.openxmlformats.org/markup-compatibility/2006">
                <mc:Choice xmlns:v="urn:schemas-microsoft-com:vml" Requires="v">
                  <p:oleObj spid="_x0000_s10267" name="公式" r:id="rId11" imgW="203112" imgH="228501" progId="Equation.3">
                    <p:embed/>
                  </p:oleObj>
                </mc:Choice>
                <mc:Fallback>
                  <p:oleObj name="公式" r:id="rId11" imgW="203112" imgH="228501"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2749"/>
                          <a:ext cx="234"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15"/>
            <p:cNvGraphicFramePr>
              <a:graphicFrameLocks noChangeAspect="1"/>
            </p:cNvGraphicFramePr>
            <p:nvPr/>
          </p:nvGraphicFramePr>
          <p:xfrm>
            <a:off x="2363" y="2739"/>
            <a:ext cx="181" cy="192"/>
          </p:xfrm>
          <a:graphic>
            <a:graphicData uri="http://schemas.openxmlformats.org/presentationml/2006/ole">
              <mc:AlternateContent xmlns:mc="http://schemas.openxmlformats.org/markup-compatibility/2006">
                <mc:Choice xmlns:v="urn:schemas-microsoft-com:vml" Requires="v">
                  <p:oleObj spid="_x0000_s10268" r:id="rId13" imgW="152268" imgH="164957" progId="Equation.DSMT4">
                    <p:embed/>
                  </p:oleObj>
                </mc:Choice>
                <mc:Fallback>
                  <p:oleObj r:id="rId13" imgW="152268" imgH="164957"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3" y="2739"/>
                          <a:ext cx="181"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51" name="Text Box 17"/>
          <p:cNvSpPr txBox="1">
            <a:spLocks noChangeArrowheads="1"/>
          </p:cNvSpPr>
          <p:nvPr/>
        </p:nvSpPr>
        <p:spPr bwMode="auto">
          <a:xfrm>
            <a:off x="3205163" y="1628775"/>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t>IF    </a:t>
            </a:r>
            <a:r>
              <a:rPr kumimoji="0" lang="en-US" altLang="zh-CN" i="1"/>
              <a:t>E</a:t>
            </a:r>
            <a:r>
              <a:rPr kumimoji="0" lang="en-US" altLang="zh-CN"/>
              <a:t>    THEN    </a:t>
            </a:r>
            <a:r>
              <a:rPr kumimoji="0" lang="en-US" altLang="zh-CN" i="1"/>
              <a:t>H</a:t>
            </a:r>
            <a:r>
              <a:rPr kumimoji="0" lang="en-US" altLang="zh-CN" i="1" baseline="-25000"/>
              <a:t>i</a:t>
            </a:r>
          </a:p>
        </p:txBody>
      </p:sp>
      <p:sp>
        <p:nvSpPr>
          <p:cNvPr id="333842" name="Rectangle 18"/>
          <p:cNvSpPr>
            <a:spLocks noGrp="1" noChangeArrowheads="1"/>
          </p:cNvSpPr>
          <p:nvPr>
            <p:ph type="title"/>
          </p:nvPr>
        </p:nvSpPr>
        <p:spPr/>
        <p:txBody>
          <a:bodyPr/>
          <a:lstStyle/>
          <a:p>
            <a:pPr eaLnBrk="1" hangingPunct="1">
              <a:defRPr/>
            </a:pPr>
            <a:r>
              <a:rPr lang="zh-CN" altLang="en-US" sz="4400" smtClean="0"/>
              <a:t>逆概率方法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34"/>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333836"/>
                                        </p:tgtEl>
                                        <p:attrNameLst>
                                          <p:attrName>style.visibility</p:attrName>
                                        </p:attrNameLst>
                                      </p:cBhvr>
                                      <p:to>
                                        <p:strVal val="visible"/>
                                      </p:to>
                                    </p:set>
                                    <p:anim calcmode="lin" valueType="num">
                                      <p:cBhvr additive="base">
                                        <p:cTn id="10" dur="500" fill="hold"/>
                                        <p:tgtEl>
                                          <p:spTgt spid="333836"/>
                                        </p:tgtEl>
                                        <p:attrNameLst>
                                          <p:attrName>ppt_x</p:attrName>
                                        </p:attrNameLst>
                                      </p:cBhvr>
                                      <p:tavLst>
                                        <p:tav tm="0">
                                          <p:val>
                                            <p:strVal val="#ppt_x"/>
                                          </p:val>
                                        </p:tav>
                                        <p:tav tm="100000">
                                          <p:val>
                                            <p:strVal val="#ppt_x"/>
                                          </p:val>
                                        </p:tav>
                                      </p:tavLst>
                                    </p:anim>
                                    <p:anim calcmode="lin" valueType="num">
                                      <p:cBhvr additive="base">
                                        <p:cTn id="11" dur="500" fill="hold"/>
                                        <p:tgtEl>
                                          <p:spTgt spid="333836"/>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33833"/>
                                        </p:tgtEl>
                                        <p:attrNameLst>
                                          <p:attrName>style.visibility</p:attrName>
                                        </p:attrNameLst>
                                      </p:cBhvr>
                                      <p:to>
                                        <p:strVal val="visible"/>
                                      </p:to>
                                    </p:set>
                                  </p:childTnLst>
                                </p:cTn>
                              </p:par>
                            </p:childTnLst>
                          </p:cTn>
                        </p:par>
                        <p:par>
                          <p:cTn id="16" fill="hold" nodeType="afterGroup">
                            <p:stCondLst>
                              <p:cond delay="500"/>
                            </p:stCondLst>
                            <p:childTnLst>
                              <p:par>
                                <p:cTn id="17" presetID="2" presetClass="entr" presetSubtype="4" fill="hold" nodeType="afterEffect">
                                  <p:stCondLst>
                                    <p:cond delay="0"/>
                                  </p:stCondLst>
                                  <p:childTnLst>
                                    <p:set>
                                      <p:cBhvr>
                                        <p:cTn id="18" dur="1" fill="hold">
                                          <p:stCondLst>
                                            <p:cond delay="0"/>
                                          </p:stCondLst>
                                        </p:cTn>
                                        <p:tgtEl>
                                          <p:spTgt spid="333830"/>
                                        </p:tgtEl>
                                        <p:attrNameLst>
                                          <p:attrName>style.visibility</p:attrName>
                                        </p:attrNameLst>
                                      </p:cBhvr>
                                      <p:to>
                                        <p:strVal val="visible"/>
                                      </p:to>
                                    </p:set>
                                    <p:anim calcmode="lin" valueType="num">
                                      <p:cBhvr additive="base">
                                        <p:cTn id="19" dur="500" fill="hold"/>
                                        <p:tgtEl>
                                          <p:spTgt spid="333830"/>
                                        </p:tgtEl>
                                        <p:attrNameLst>
                                          <p:attrName>ppt_x</p:attrName>
                                        </p:attrNameLst>
                                      </p:cBhvr>
                                      <p:tavLst>
                                        <p:tav tm="0">
                                          <p:val>
                                            <p:strVal val="#ppt_x"/>
                                          </p:val>
                                        </p:tav>
                                        <p:tav tm="100000">
                                          <p:val>
                                            <p:strVal val="#ppt_x"/>
                                          </p:val>
                                        </p:tav>
                                      </p:tavLst>
                                    </p:anim>
                                    <p:anim calcmode="lin" valueType="num">
                                      <p:cBhvr additive="base">
                                        <p:cTn id="20" dur="500" fill="hold"/>
                                        <p:tgtEl>
                                          <p:spTgt spid="333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3" grpId="0" animBg="1"/>
      <p:bldP spid="333834" grpId="0" animBg="1"/>
      <p:bldP spid="333836" grpId="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FFFF"/>
      </a:hlink>
      <a:folHlink>
        <a:srgbClr val="FFFFFF"/>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Office\Templates\Powerpoint模板集\ARTERIES.POT</Template>
  <TotalTime>4729</TotalTime>
  <Words>2461</Words>
  <Application>Microsoft Office PowerPoint</Application>
  <PresentationFormat>全屏显示(4:3)</PresentationFormat>
  <Paragraphs>646</Paragraphs>
  <Slides>59</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59</vt:i4>
      </vt:variant>
    </vt:vector>
  </HeadingPairs>
  <TitlesOfParts>
    <vt:vector size="77" baseType="lpstr">
      <vt:lpstr>Arial</vt:lpstr>
      <vt:lpstr>隶书</vt:lpstr>
      <vt:lpstr>微软雅黑</vt:lpstr>
      <vt:lpstr>华文新魏</vt:lpstr>
      <vt:lpstr>Times New Roman</vt:lpstr>
      <vt:lpstr>宋体</vt:lpstr>
      <vt:lpstr>Wingdings</vt:lpstr>
      <vt:lpstr>SI Symbol</vt:lpstr>
      <vt:lpstr>幼圆</vt:lpstr>
      <vt:lpstr>仿宋_GB2312</vt:lpstr>
      <vt:lpstr>MT Extra</vt:lpstr>
      <vt:lpstr>Symbol</vt:lpstr>
      <vt:lpstr>默认设计模板</vt:lpstr>
      <vt:lpstr>公式</vt:lpstr>
      <vt:lpstr>Equation</vt:lpstr>
      <vt:lpstr>Equation.3</vt:lpstr>
      <vt:lpstr>Equation.DSMT4</vt:lpstr>
      <vt:lpstr>位图图像</vt:lpstr>
      <vt:lpstr>人工智能</vt:lpstr>
      <vt:lpstr>Review</vt:lpstr>
      <vt:lpstr>13 Uncertain Reasoning</vt:lpstr>
      <vt:lpstr>学习要求</vt:lpstr>
      <vt:lpstr>不确定性推理中的基本概念</vt:lpstr>
      <vt:lpstr>概率推理方法</vt:lpstr>
      <vt:lpstr>经典概率方法</vt:lpstr>
      <vt:lpstr>逆概率方法</vt:lpstr>
      <vt:lpstr>逆概率方法</vt:lpstr>
      <vt:lpstr>逆概率方法</vt:lpstr>
      <vt:lpstr>逆概率方法</vt:lpstr>
      <vt:lpstr>逆概率方法</vt:lpstr>
      <vt:lpstr>逆概率方法</vt:lpstr>
      <vt:lpstr>逆概率方法</vt:lpstr>
      <vt:lpstr>模糊推理方法</vt:lpstr>
      <vt:lpstr>模糊逻辑的提出与发展</vt:lpstr>
      <vt:lpstr>模糊逻辑的提出与发展</vt:lpstr>
      <vt:lpstr>模糊逻辑的提出与发展</vt:lpstr>
      <vt:lpstr>模糊集合</vt:lpstr>
      <vt:lpstr>模糊集合</vt:lpstr>
      <vt:lpstr>模糊集合</vt:lpstr>
      <vt:lpstr>模糊集合</vt:lpstr>
      <vt:lpstr>模糊集合</vt:lpstr>
      <vt:lpstr>模糊集合</vt:lpstr>
      <vt:lpstr>模糊集合</vt:lpstr>
      <vt:lpstr>模糊集合的运算</vt:lpstr>
      <vt:lpstr>模糊集合的运算</vt:lpstr>
      <vt:lpstr>模糊集合的运算</vt:lpstr>
      <vt:lpstr>模糊集合的运算</vt:lpstr>
      <vt:lpstr>模糊集合的运算</vt:lpstr>
      <vt:lpstr>模糊关系与模糊关系的合成</vt:lpstr>
      <vt:lpstr>模糊关系与模糊关系的合成</vt:lpstr>
      <vt:lpstr>模糊关系与模糊关系的合成</vt:lpstr>
      <vt:lpstr>模糊关系与模糊关系的合成</vt:lpstr>
      <vt:lpstr>模糊关系与模糊关系的合成</vt:lpstr>
      <vt:lpstr>模糊关系与模糊关系的合成</vt:lpstr>
      <vt:lpstr>模糊关系与模糊关系的合成</vt:lpstr>
      <vt:lpstr>模糊推理</vt:lpstr>
      <vt:lpstr>模糊推理</vt:lpstr>
      <vt:lpstr>模糊推理</vt:lpstr>
      <vt:lpstr>模糊推理</vt:lpstr>
      <vt:lpstr>模糊推理</vt:lpstr>
      <vt:lpstr>模糊推理</vt:lpstr>
      <vt:lpstr>模糊推理</vt:lpstr>
      <vt:lpstr>模糊推理</vt:lpstr>
      <vt:lpstr>模糊推理</vt:lpstr>
      <vt:lpstr>模糊推理</vt:lpstr>
      <vt:lpstr>模糊推理</vt:lpstr>
      <vt:lpstr>模糊推理</vt:lpstr>
      <vt:lpstr>模糊推理</vt:lpstr>
      <vt:lpstr>模糊推理</vt:lpstr>
      <vt:lpstr>模糊决策</vt:lpstr>
      <vt:lpstr>模糊决策</vt:lpstr>
      <vt:lpstr>模糊决策</vt:lpstr>
      <vt:lpstr>模糊决策</vt:lpstr>
      <vt:lpstr>模糊推理的应用</vt:lpstr>
      <vt:lpstr>模糊推理的应用</vt:lpstr>
      <vt:lpstr>模糊推理的应用</vt:lpstr>
      <vt:lpstr>Questions</vt:lpstr>
    </vt:vector>
  </TitlesOfParts>
  <Company>哈尔滨工程大学计算机科学与技术学院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刘海波</dc:creator>
  <cp:lastModifiedBy>OO</cp:lastModifiedBy>
  <cp:revision>1504</cp:revision>
  <dcterms:created xsi:type="dcterms:W3CDTF">2006-06-27T12:52:39Z</dcterms:created>
  <dcterms:modified xsi:type="dcterms:W3CDTF">2020-10-11T16:55:23Z</dcterms:modified>
</cp:coreProperties>
</file>