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9" autoAdjust="0"/>
    <p:restoredTop sz="94674" autoAdjust="0"/>
  </p:normalViewPr>
  <p:slideViewPr>
    <p:cSldViewPr>
      <p:cViewPr varScale="1">
        <p:scale>
          <a:sx n="124" d="100"/>
          <a:sy n="124" d="100"/>
        </p:scale>
        <p:origin x="1440"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150" Type="http://schemas.openxmlformats.org/officeDocument/2006/relationships/handoutMaster" Target="handoutMasters/handoutMaster1.xml"/><Relationship Id="rId151" Type="http://schemas.openxmlformats.org/officeDocument/2006/relationships/presProps" Target="presProps.xml"/><Relationship Id="rId152" Type="http://schemas.openxmlformats.org/officeDocument/2006/relationships/viewProps" Target="viewProps.xml"/><Relationship Id="rId153" Type="http://schemas.openxmlformats.org/officeDocument/2006/relationships/theme" Target="theme/theme1.xml"/><Relationship Id="rId15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73</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75</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76</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77</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78</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79</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83</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85</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90</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92</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93</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94</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95</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98</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99</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100</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101</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 Id="rId3" Type="http://schemas.openxmlformats.org/officeDocument/2006/relationships/image" Target="../media/image3.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 Id="rId3" Type="http://schemas.openxmlformats.org/officeDocument/2006/relationships/image" Target="../media/image3.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 Id="rId3" Type="http://schemas.openxmlformats.org/officeDocument/2006/relationships/image" Target="../media/image3.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 Id="rId3" Type="http://schemas.openxmlformats.org/officeDocument/2006/relationships/image" Target="../media/image3.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9.wmf"/><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oleObject2.bin"/><Relationship Id="rId5"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29872222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6460805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66282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1. </a:t>
            </a:r>
            <a:r>
              <a:rPr lang="zh-CN" altLang="en-US" dirty="0"/>
              <a:t>封装成帧</a:t>
            </a:r>
          </a:p>
          <a:p>
            <a:pPr>
              <a:buFont typeface="Wingdings" pitchFamily="2" charset="2"/>
              <a:buNone/>
            </a:pPr>
            <a:r>
              <a:rPr lang="en-US" altLang="zh-CN" dirty="0" smtClean="0"/>
              <a:t>2. </a:t>
            </a:r>
            <a:r>
              <a:rPr lang="zh-CN" altLang="en-US" dirty="0"/>
              <a:t>透明传输</a:t>
            </a:r>
          </a:p>
          <a:p>
            <a:pPr>
              <a:buFont typeface="Wingdings" pitchFamily="2" charset="2"/>
              <a:buNone/>
            </a:pPr>
            <a:r>
              <a:rPr lang="en-US" altLang="zh-CN" dirty="0" smtClean="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982800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itchFamily="2" charset="-122"/>
                  </a:rPr>
                  <a:t>VLAN </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smtClean="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 </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3667644575"/>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smtClean="0">
                          <a:effectLst/>
                          <a:latin typeface="+mn-lt"/>
                          <a:ea typeface="黑体" pitchFamily="2" charset="-122"/>
                        </a:rPr>
                        <a:t>50 </a:t>
                      </a:r>
                      <a:r>
                        <a:rPr lang="zh-CN" sz="2000" b="1" dirty="0" smtClean="0">
                          <a:effectLst/>
                          <a:latin typeface="+mn-lt"/>
                          <a:ea typeface="黑体" pitchFamily="2" charset="-122"/>
                        </a:rPr>
                        <a:t>和</a:t>
                      </a:r>
                      <a:r>
                        <a:rPr lang="en-US" altLang="zh-CN" sz="2000" b="1" dirty="0" smtClean="0">
                          <a:effectLst/>
                          <a:latin typeface="+mn-lt"/>
                          <a:ea typeface="黑体" pitchFamily="2" charset="-122"/>
                        </a:rPr>
                        <a:t> </a:t>
                      </a:r>
                      <a:r>
                        <a:rPr lang="en-US" sz="2000" b="1" dirty="0" smtClean="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2 </a:t>
                      </a:r>
                      <a:r>
                        <a:rPr lang="zh-CN" sz="2000" b="1" dirty="0" smtClean="0">
                          <a:effectLst/>
                          <a:latin typeface="+mn-lt"/>
                          <a:ea typeface="黑体" pitchFamily="2" charset="-122"/>
                        </a:rPr>
                        <a:t>对</a:t>
                      </a:r>
                      <a:r>
                        <a:rPr lang="zh-CN" sz="2000" b="1" dirty="0">
                          <a:effectLst/>
                          <a:latin typeface="+mn-lt"/>
                          <a:ea typeface="黑体" pitchFamily="2" charset="-122"/>
                        </a:rPr>
                        <a:t>屏蔽双绞线</a:t>
                      </a:r>
                      <a:r>
                        <a:rPr lang="zh-CN" sz="2000" b="1" dirty="0" smtClean="0">
                          <a:effectLst/>
                          <a:latin typeface="+mn-lt"/>
                          <a:ea typeface="黑体" pitchFamily="2" charset="-122"/>
                        </a:rPr>
                        <a:t>电缆</a:t>
                      </a:r>
                      <a:r>
                        <a:rPr lang="en-US" altLang="zh-CN" sz="2000" b="1" dirty="0" smtClean="0">
                          <a:effectLst/>
                          <a:latin typeface="+mn-lt"/>
                          <a:ea typeface="黑体" pitchFamily="2" charset="-122"/>
                        </a:rPr>
                        <a:t> </a:t>
                      </a:r>
                      <a:r>
                        <a:rPr lang="en-US" sz="2000" b="1" dirty="0" smtClean="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en-US"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en-US" sz="2000" b="1" dirty="0" smtClean="0">
                          <a:effectLst/>
                          <a:latin typeface="+mn-lt"/>
                          <a:ea typeface="黑体" pitchFamily="2" charset="-122"/>
                        </a:rPr>
                        <a:t>UTP 5 </a:t>
                      </a:r>
                      <a:r>
                        <a:rPr lang="zh-CN" sz="2000" b="1" dirty="0" smtClean="0">
                          <a:effectLst/>
                          <a:latin typeface="+mn-lt"/>
                          <a:ea typeface="黑体" pitchFamily="2" charset="-122"/>
                        </a:rPr>
                        <a:t>类</a:t>
                      </a:r>
                      <a:r>
                        <a:rPr lang="zh-CN" sz="2000" b="1" dirty="0">
                          <a:effectLst/>
                          <a:latin typeface="+mn-lt"/>
                          <a:ea typeface="黑体" pitchFamily="2" charset="-122"/>
                        </a:rPr>
                        <a:t>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 </a:t>
              </a:r>
              <a:r>
                <a:rPr lang="en-US" altLang="zh-CN" sz="2000" b="1" dirty="0" smtClean="0">
                  <a:solidFill>
                    <a:srgbClr val="000099"/>
                  </a:solidFill>
                  <a:latin typeface="+mn-lt"/>
                  <a:ea typeface="黑体" pitchFamily="2" charset="-122"/>
                </a:rPr>
                <a:t>= </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045760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zh-CN" sz="2000" b="1" dirty="0">
                          <a:effectLst/>
                          <a:latin typeface="+mn-lt"/>
                          <a:ea typeface="黑体" pitchFamily="2" charset="-122"/>
                        </a:rPr>
                        <a:t>双芯</a:t>
                      </a:r>
                      <a:r>
                        <a:rPr lang="zh-CN" sz="2000" b="1" dirty="0" smtClean="0">
                          <a:effectLst/>
                          <a:latin typeface="+mn-lt"/>
                          <a:ea typeface="黑体" pitchFamily="2" charset="-122"/>
                        </a:rPr>
                        <a:t>同轴电缆</a:t>
                      </a:r>
                      <a:r>
                        <a:rPr lang="en-US" altLang="zh-CN" sz="2000" b="1" dirty="0" smtClean="0">
                          <a:effectLst/>
                          <a:latin typeface="+mn-lt"/>
                          <a:ea typeface="黑体" pitchFamily="2" charset="-122"/>
                        </a:rPr>
                        <a:t> </a:t>
                      </a:r>
                      <a:r>
                        <a:rPr lang="pt-BR" sz="2000" b="1" dirty="0" smtClean="0">
                          <a:effectLst/>
                          <a:latin typeface="+mn-lt"/>
                          <a:ea typeface="黑体" pitchFamily="2" charset="-122"/>
                        </a:rPr>
                        <a:t>(</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en-US" altLang="zh-CN" sz="2000" b="1" dirty="0" smtClean="0">
                          <a:effectLst/>
                          <a:latin typeface="+mn-lt"/>
                          <a:ea typeface="黑体" pitchFamily="2" charset="-122"/>
                        </a:rPr>
                        <a:t> </a:t>
                      </a:r>
                      <a:r>
                        <a:rPr lang="pt-BR" sz="2000" b="1" dirty="0" smtClean="0">
                          <a:effectLst/>
                          <a:latin typeface="+mn-lt"/>
                          <a:ea typeface="黑体" pitchFamily="2" charset="-122"/>
                        </a:rPr>
                        <a:t>4 </a:t>
                      </a:r>
                      <a:r>
                        <a:rPr lang="zh-CN" sz="2000" b="1" dirty="0" smtClean="0">
                          <a:effectLst/>
                          <a:latin typeface="+mn-lt"/>
                          <a:ea typeface="黑体" pitchFamily="2" charset="-122"/>
                        </a:rPr>
                        <a:t>对</a:t>
                      </a:r>
                      <a:r>
                        <a:rPr lang="en-US" altLang="zh-CN" sz="2000" b="1" dirty="0" smtClean="0">
                          <a:effectLst/>
                          <a:latin typeface="+mn-lt"/>
                          <a:ea typeface="黑体" pitchFamily="2" charset="-122"/>
                        </a:rPr>
                        <a:t> </a:t>
                      </a:r>
                      <a:r>
                        <a:rPr lang="pt-BR" sz="2000" b="1" dirty="0" smtClean="0">
                          <a:effectLst/>
                          <a:latin typeface="+mn-lt"/>
                          <a:ea typeface="黑体" pitchFamily="2" charset="-122"/>
                        </a:rPr>
                        <a:t>6A </a:t>
                      </a:r>
                      <a:r>
                        <a:rPr lang="zh-CN" sz="2000" b="1" dirty="0" smtClean="0">
                          <a:effectLst/>
                          <a:latin typeface="+mn-lt"/>
                          <a:ea typeface="黑体" pitchFamily="2" charset="-122"/>
                        </a:rPr>
                        <a:t>类</a:t>
                      </a:r>
                      <a:r>
                        <a:rPr lang="en-US" altLang="zh-CN" sz="2000" b="1" dirty="0" smtClean="0">
                          <a:effectLst/>
                          <a:latin typeface="+mn-lt"/>
                          <a:ea typeface="黑体" pitchFamily="2" charset="-122"/>
                        </a:rPr>
                        <a:t> </a:t>
                      </a:r>
                      <a:r>
                        <a:rPr lang="pt-BR" sz="2000" b="1" dirty="0" smtClean="0">
                          <a:effectLst/>
                          <a:latin typeface="+mn-lt"/>
                          <a:ea typeface="黑体" pitchFamily="2" charset="-122"/>
                        </a:rPr>
                        <a:t>UTP </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 </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extLst>
      <p:ext uri="{BB962C8B-B14F-4D97-AF65-F5344CB8AC3E}">
        <p14:creationId xmlns:p14="http://schemas.microsoft.com/office/powerpoint/2010/main"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78953781"/>
              </p:ext>
            </p:extLst>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 </a:t>
                      </a:r>
                      <a:r>
                        <a:rPr lang="en-US" sz="2000" b="1" kern="1200" dirty="0">
                          <a:effectLst/>
                          <a:latin typeface="+mn-lt"/>
                          <a:ea typeface="黑体" pitchFamily="2" charset="-122"/>
                        </a:rPr>
                        <a:t>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在铜缆上传输至少</a:t>
                      </a:r>
                      <a:r>
                        <a:rPr lang="zh-CN" sz="2000" b="1" kern="1200" dirty="0" smtClean="0">
                          <a:effectLst/>
                          <a:latin typeface="+mn-lt"/>
                          <a:ea typeface="黑体" pitchFamily="2" charset="-122"/>
                        </a:rPr>
                        <a:t>超过</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7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在多模光纤上传输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100 </a:t>
                      </a:r>
                      <a:r>
                        <a:rPr lang="en-US" sz="2000" b="1" kern="1200" dirty="0">
                          <a:effectLst/>
                          <a:latin typeface="+mn-lt"/>
                          <a:ea typeface="黑体" pitchFamily="2" charset="-122"/>
                        </a:rPr>
                        <a:t>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r>
                        <a:rPr lang="zh-CN" altLang="en-US" sz="2000" b="1" dirty="0" smtClean="0">
                          <a:effectLst/>
                          <a:latin typeface="+mn-lt"/>
                          <a:ea typeface="黑体" pitchFamily="2" charset="-122"/>
                        </a:rPr>
                        <a:t>，</a:t>
                      </a:r>
                      <a:endParaRPr lang="en-US" sz="2000" b="1" dirty="0" smtClean="0">
                        <a:effectLst/>
                        <a:latin typeface="+mn-lt"/>
                        <a:ea typeface="黑体" pitchFamily="2" charset="-122"/>
                      </a:endParaRPr>
                    </a:p>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10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a:t>
                      </a:r>
                      <a:r>
                        <a:rPr lang="zh-CN" sz="2000" b="1" kern="1200" dirty="0" smtClean="0">
                          <a:effectLst/>
                          <a:latin typeface="+mn-lt"/>
                          <a:ea typeface="黑体" pitchFamily="2" charset="-122"/>
                        </a:rPr>
                        <a:t>至少</a:t>
                      </a:r>
                      <a:r>
                        <a:rPr lang="en-US" altLang="zh-CN" sz="2000" b="1" kern="1200" dirty="0" smtClean="0">
                          <a:effectLst/>
                          <a:latin typeface="+mn-lt"/>
                          <a:ea typeface="黑体" pitchFamily="2" charset="-122"/>
                        </a:rPr>
                        <a:t> </a:t>
                      </a:r>
                      <a:r>
                        <a:rPr lang="en-US" sz="2000" b="1" kern="1200" dirty="0" smtClean="0">
                          <a:effectLst/>
                          <a:latin typeface="+mn-lt"/>
                          <a:ea typeface="黑体" pitchFamily="2" charset="-122"/>
                        </a:rPr>
                        <a:t>40 </a:t>
                      </a:r>
                      <a:r>
                        <a:rPr lang="en-US" sz="2000" b="1" kern="1200" dirty="0">
                          <a:effectLst/>
                          <a:latin typeface="+mn-lt"/>
                          <a:ea typeface="黑体" pitchFamily="2" charset="-122"/>
                        </a:rPr>
                        <a:t>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itchFamily="2" charset="-122"/>
                        </a:rPr>
                        <a:t>*</a:t>
                      </a: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00064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基本退避时间取为争用期 </a:t>
            </a:r>
            <a:r>
              <a:rPr lang="en-US" altLang="zh-CN" sz="2400" dirty="0">
                <a:solidFill>
                  <a:srgbClr val="0000FF"/>
                </a:solidFill>
                <a:latin typeface="Arial" charset="0"/>
                <a:ea typeface="黑体" pitchFamily="2" charset="-122"/>
              </a:rPr>
              <a:t>2</a:t>
            </a:r>
            <a:r>
              <a:rPr lang="en-US" altLang="zh-CN" sz="2400" i="1" dirty="0">
                <a:solidFill>
                  <a:srgbClr val="0000FF"/>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a:t>
            </a:r>
            <a:r>
              <a:rPr lang="zh-CN" altLang="en-US" sz="2400" dirty="0" smtClean="0">
                <a:latin typeface="Arial" charset="0"/>
                <a:ea typeface="黑体" pitchFamily="2" charset="-122"/>
              </a:rPr>
              <a:t>集合 </a:t>
            </a:r>
            <a:r>
              <a:rPr lang="en-US" altLang="zh-CN" sz="2400" dirty="0" smtClean="0">
                <a:latin typeface="Arial" charset="0"/>
                <a:ea typeface="黑体" pitchFamily="2" charset="-122"/>
              </a:rPr>
              <a:t>[</a:t>
            </a:r>
            <a:r>
              <a:rPr lang="en-US" altLang="zh-CN" sz="2400" dirty="0">
                <a:latin typeface="Arial" charset="0"/>
                <a:ea typeface="黑体" pitchFamily="2" charset="-122"/>
              </a:rPr>
              <a:t>0</a:t>
            </a:r>
            <a:r>
              <a:rPr lang="en-US" altLang="zh-CN" sz="2400" dirty="0" smtClean="0">
                <a:latin typeface="Arial" charset="0"/>
                <a:ea typeface="黑体" pitchFamily="2" charset="-122"/>
              </a:rPr>
              <a:t>, 1, … , </a:t>
            </a:r>
            <a:r>
              <a:rPr lang="en-US" altLang="zh-CN" sz="2400" dirty="0">
                <a:latin typeface="Arial" charset="0"/>
                <a:ea typeface="黑体" pitchFamily="2" charset="-122"/>
              </a:rPr>
              <a:t>(2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en-US" altLang="zh-CN" sz="2400" dirty="0" smtClean="0">
                <a:latin typeface="Arial" charset="0"/>
                <a:ea typeface="黑体" pitchFamily="2" charset="-122"/>
              </a:rPr>
              <a:t>)] </a:t>
            </a:r>
            <a:r>
              <a:rPr lang="zh-CN" altLang="en-US" sz="2400" dirty="0" smtClean="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36535219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val="1788568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1824131169"/>
              </p:ext>
            </p:extLst>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3079" name="公式" r:id="rId3" imgW="545863" imgH="228501" progId="Equation.3">
                  <p:embed/>
                </p:oleObj>
              </mc:Choice>
              <mc:Fallback>
                <p:oleObj name="公式" r:id="rId3" imgW="545863" imgH="228501"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0100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val="33648119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4160055167"/>
              </p:ext>
            </p:extLst>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103" name="公式" r:id="rId4" imgW="1282700" imgH="431800" progId="Equation.3">
                  <p:embed/>
                </p:oleObj>
              </mc:Choice>
              <mc:Fallback>
                <p:oleObj name="公式" r:id="rId4" imgW="1282700" imgH="431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据统计，当以太网的利用率</a:t>
            </a:r>
            <a:r>
              <a:rPr lang="zh-CN" altLang="zh-CN" sz="2400" b="1" dirty="0" smtClean="0">
                <a:solidFill>
                  <a:srgbClr val="000066"/>
                </a:solidFill>
                <a:latin typeface="+mn-lt"/>
                <a:ea typeface="黑体" pitchFamily="2" charset="-122"/>
              </a:rPr>
              <a:t>达到</a:t>
            </a:r>
            <a:r>
              <a:rPr lang="en-US" altLang="zh-CN" sz="2400" b="1" dirty="0" smtClean="0">
                <a:solidFill>
                  <a:srgbClr val="000066"/>
                </a:solidFill>
                <a:latin typeface="+mn-lt"/>
                <a:ea typeface="黑体" pitchFamily="2" charset="-122"/>
              </a:rPr>
              <a:t> 30</a:t>
            </a:r>
            <a:r>
              <a:rPr lang="en-US" altLang="zh-CN" sz="2400" b="1" dirty="0">
                <a:solidFill>
                  <a:srgbClr val="000066"/>
                </a:solidFill>
                <a:latin typeface="+mn-lt"/>
                <a:ea typeface="黑体" pitchFamily="2" charset="-122"/>
              </a:rPr>
              <a:t>%</a:t>
            </a:r>
            <a:r>
              <a:rPr lang="zh-CN" altLang="zh-CN" sz="2400" b="1" dirty="0">
                <a:solidFill>
                  <a:srgbClr val="000066"/>
                </a:solidFill>
                <a:latin typeface="+mn-lt"/>
                <a:ea typeface="黑体" pitchFamily="2" charset="-122"/>
              </a:rPr>
              <a:t>时就已经处于重载的情况。很多的网络容量被网上的碰撞消耗掉了。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val="25729954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val="36518206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extLst>
      <p:ext uri="{BB962C8B-B14F-4D97-AF65-F5344CB8AC3E}">
        <p14:creationId xmlns:p14="http://schemas.microsoft.com/office/powerpoint/2010/main" val="1154354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val="2426260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val="34540227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568</TotalTime>
  <Words>11753</Words>
  <Application>Microsoft Macintosh PowerPoint</Application>
  <PresentationFormat>A4 纸张(210x297 毫米)</PresentationFormat>
  <Paragraphs>1586</Paragraphs>
  <Slides>147</Slides>
  <Notes>110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58" baseType="lpstr">
      <vt:lpstr>Arial</vt:lpstr>
      <vt:lpstr>Arial Rounded MT Bold</vt:lpstr>
      <vt:lpstr>Courier New</vt:lpstr>
      <vt:lpstr>Symbol</vt:lpstr>
      <vt:lpstr>Tahoma</vt:lpstr>
      <vt:lpstr>Times New Roman</vt:lpstr>
      <vt:lpstr>Wingdings</vt:lpstr>
      <vt:lpstr>黑体</vt:lpstr>
      <vt:lpstr>宋体</vt: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Microsoft Office 用户</cp:lastModifiedBy>
  <cp:revision>35</cp:revision>
  <dcterms:created xsi:type="dcterms:W3CDTF">2016-10-04T02:36:21Z</dcterms:created>
  <dcterms:modified xsi:type="dcterms:W3CDTF">2017-11-19T13:26:00Z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