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9"/>
  </p:handoutMasterIdLst>
  <p:sldIdLst>
    <p:sldId id="256" r:id="rId3"/>
    <p:sldId id="447" r:id="rId5"/>
    <p:sldId id="520" r:id="rId6"/>
    <p:sldId id="521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8" r:id="rId17"/>
    <p:sldId id="459" r:id="rId18"/>
    <p:sldId id="457" r:id="rId19"/>
    <p:sldId id="465" r:id="rId20"/>
    <p:sldId id="460" r:id="rId21"/>
    <p:sldId id="462" r:id="rId22"/>
    <p:sldId id="463" r:id="rId23"/>
    <p:sldId id="464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523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  <p:sldId id="484" r:id="rId44"/>
    <p:sldId id="485" r:id="rId45"/>
    <p:sldId id="486" r:id="rId46"/>
    <p:sldId id="487" r:id="rId47"/>
    <p:sldId id="488" r:id="rId48"/>
    <p:sldId id="489" r:id="rId49"/>
    <p:sldId id="490" r:id="rId50"/>
    <p:sldId id="491" r:id="rId51"/>
    <p:sldId id="492" r:id="rId52"/>
    <p:sldId id="493" r:id="rId53"/>
    <p:sldId id="494" r:id="rId54"/>
    <p:sldId id="495" r:id="rId55"/>
    <p:sldId id="496" r:id="rId56"/>
    <p:sldId id="497" r:id="rId57"/>
    <p:sldId id="498" r:id="rId58"/>
    <p:sldId id="499" r:id="rId59"/>
    <p:sldId id="500" r:id="rId60"/>
    <p:sldId id="501" r:id="rId61"/>
    <p:sldId id="502" r:id="rId62"/>
    <p:sldId id="503" r:id="rId63"/>
    <p:sldId id="505" r:id="rId64"/>
    <p:sldId id="506" r:id="rId65"/>
    <p:sldId id="507" r:id="rId66"/>
    <p:sldId id="508" r:id="rId67"/>
    <p:sldId id="509" r:id="rId68"/>
    <p:sldId id="510" r:id="rId69"/>
    <p:sldId id="511" r:id="rId70"/>
    <p:sldId id="512" r:id="rId71"/>
    <p:sldId id="513" r:id="rId72"/>
    <p:sldId id="514" r:id="rId73"/>
    <p:sldId id="515" r:id="rId74"/>
    <p:sldId id="516" r:id="rId75"/>
    <p:sldId id="517" r:id="rId76"/>
    <p:sldId id="518" r:id="rId77"/>
    <p:sldId id="522" r:id="rId78"/>
  </p:sldIdLst>
  <p:sldSz cx="12192000" cy="6858000"/>
  <p:notesSz cx="7010400" cy="9296400"/>
  <p:custDataLst>
    <p:tags r:id="rId8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420AC"/>
    <a:srgbClr val="968CD4"/>
    <a:srgbClr val="333399"/>
    <a:srgbClr val="000099"/>
    <a:srgbClr val="0000CC"/>
    <a:srgbClr val="FF99FF"/>
    <a:srgbClr val="66FF66"/>
    <a:srgbClr val="FF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7" autoAdjust="0"/>
    <p:restoredTop sz="85302" autoAdjust="0"/>
  </p:normalViewPr>
  <p:slideViewPr>
    <p:cSldViewPr showGuides="1">
      <p:cViewPr varScale="1">
        <p:scale>
          <a:sx n="107" d="100"/>
          <a:sy n="107" d="100"/>
        </p:scale>
        <p:origin x="624" y="108"/>
      </p:cViewPr>
      <p:guideLst>
        <p:guide orient="horz" pos="2114"/>
        <p:guide pos="3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866"/>
        <p:guide pos="22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gs" Target="tags/tag1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handoutMaster" Target="handoutMasters/handoutMaster1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4D0-8139-4735-AB33-F3E41ABD7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F91-BA51-4FF1-8177-B507BC3FE6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8" descr="Gold bar"/>
          <p:cNvSpPr>
            <a:spLocks noChangeArrowheads="1"/>
          </p:cNvSpPr>
          <p:nvPr userDrawn="1"/>
        </p:nvSpPr>
        <p:spPr bwMode="auto">
          <a:xfrm>
            <a:off x="407368" y="3587427"/>
            <a:ext cx="3783219" cy="2016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9" descr="Orange bar"/>
          <p:cNvSpPr>
            <a:spLocks noChangeArrowheads="1"/>
          </p:cNvSpPr>
          <p:nvPr userDrawn="1"/>
        </p:nvSpPr>
        <p:spPr bwMode="auto">
          <a:xfrm>
            <a:off x="4190587" y="3587427"/>
            <a:ext cx="3900413" cy="2016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0" descr="Slate bar"/>
          <p:cNvSpPr>
            <a:spLocks noChangeArrowheads="1"/>
          </p:cNvSpPr>
          <p:nvPr userDrawn="1"/>
        </p:nvSpPr>
        <p:spPr bwMode="auto">
          <a:xfrm>
            <a:off x="8091000" y="3587427"/>
            <a:ext cx="362162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33979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9553" y="57415"/>
            <a:ext cx="2679449" cy="949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0028" y="57415"/>
            <a:ext cx="906612" cy="859259"/>
          </a:xfrm>
          <a:prstGeom prst="rect">
            <a:avLst/>
          </a:prstGeom>
        </p:spPr>
      </p:pic>
      <p:sp>
        <p:nvSpPr>
          <p:cNvPr id="9" name="Rectangle 7" descr="Gold bar"/>
          <p:cNvSpPr>
            <a:spLocks noChangeArrowheads="1"/>
          </p:cNvSpPr>
          <p:nvPr userDrawn="1"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9" descr="Orange bar"/>
          <p:cNvSpPr>
            <a:spLocks noChangeArrowheads="1"/>
          </p:cNvSpPr>
          <p:nvPr userDrawn="1"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10" descr="Slate bar"/>
          <p:cNvSpPr>
            <a:spLocks noChangeArrowheads="1"/>
          </p:cNvSpPr>
          <p:nvPr userDrawn="1"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</a:fld>
            <a:endParaRPr lang="en-US" altLang="zh-CN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9553" y="57415"/>
            <a:ext cx="2679449" cy="9491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0028" y="57415"/>
            <a:ext cx="906612" cy="859259"/>
          </a:xfrm>
          <a:prstGeom prst="rect">
            <a:avLst/>
          </a:prstGeom>
        </p:spPr>
      </p:pic>
      <p:sp>
        <p:nvSpPr>
          <p:cNvPr id="14" name="Rectangle 7" descr="Gold bar"/>
          <p:cNvSpPr>
            <a:spLocks noChangeArrowheads="1"/>
          </p:cNvSpPr>
          <p:nvPr userDrawn="1"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Rectangle 9" descr="Orange bar"/>
          <p:cNvSpPr>
            <a:spLocks noChangeArrowheads="1"/>
          </p:cNvSpPr>
          <p:nvPr userDrawn="1"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10" descr="Slate bar"/>
          <p:cNvSpPr>
            <a:spLocks noChangeArrowheads="1"/>
          </p:cNvSpPr>
          <p:nvPr userDrawn="1"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609601" y="57415"/>
            <a:ext cx="9662863" cy="9491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B4D0-8139-4735-AB33-F3E41ABD7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2F91-BA51-4FF1-8177-B507BC3FE6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4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5.bin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6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9496" y="836712"/>
            <a:ext cx="9361040" cy="2387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第 </a:t>
            </a:r>
            <a:r>
              <a:rPr lang="en-US" altLang="zh-CN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 </a:t>
            </a:r>
            <a:r>
              <a:rPr lang="zh-CN" altLang="en-US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章  </a:t>
            </a:r>
            <a:r>
              <a:rPr lang="en-US" altLang="zh-CN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技术</a:t>
            </a:r>
            <a:endParaRPr lang="zh-CN" altLang="en-US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4301" y="2132856"/>
            <a:ext cx="10446315" cy="4934173"/>
          </a:xfrm>
        </p:spPr>
        <p:txBody>
          <a:bodyPr/>
          <a:lstStyle/>
          <a:p>
            <a:pPr algn="just">
              <a:spcAft>
                <a:spcPts val="600"/>
              </a:spcAft>
              <a:buClrTx/>
              <a:buSzPct val="90000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单字节传送方式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indent="-396240" algn="just">
              <a:lnSpc>
                <a:spcPct val="130000"/>
              </a:lnSpc>
              <a:spcAft>
                <a:spcPts val="6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每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传送完一个字节数据，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DMAC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放弃总线控制权。传送下一个字节时，再重新申请使用总线。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indent="-396240" algn="just">
              <a:lnSpc>
                <a:spcPct val="130000"/>
              </a:lnSpc>
              <a:spcAft>
                <a:spcPts val="6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特点：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会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长时间占用总线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可在每个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周期结束后立即控制总线。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轮流控制总线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，因此不会对系统运行产生较大影响。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indent="-396240" algn="just">
              <a:lnSpc>
                <a:spcPct val="130000"/>
              </a:lnSpc>
              <a:spcAft>
                <a:spcPts val="6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缺点：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传输效率低。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6408" y="1318736"/>
            <a:ext cx="3842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ts val="3000"/>
              </a:spcAft>
              <a:buClrTx/>
              <a:buSzPct val="90000"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传送方式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 txBox="1">
            <a:spLocks noGrp="1" noChangeArrowheads="1"/>
          </p:cNvSpPr>
          <p:nvPr/>
        </p:nvSpPr>
        <p:spPr bwMode="auto">
          <a:xfrm>
            <a:off x="7970168" y="6450361"/>
            <a:ext cx="228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dirty="0"/>
          </a:p>
        </p:txBody>
      </p:sp>
      <p:grpSp>
        <p:nvGrpSpPr>
          <p:cNvPr id="32" name="Group 3"/>
          <p:cNvGrpSpPr/>
          <p:nvPr/>
        </p:nvGrpSpPr>
        <p:grpSpPr bwMode="auto">
          <a:xfrm>
            <a:off x="4007768" y="1268760"/>
            <a:ext cx="4800600" cy="5334000"/>
            <a:chOff x="0" y="0"/>
            <a:chExt cx="2742" cy="3552"/>
          </a:xfrm>
        </p:grpSpPr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486" y="0"/>
              <a:ext cx="1152" cy="24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允许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062" y="240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1071" y="893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294" y="1056"/>
              <a:ext cx="1584" cy="28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DMAC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发总线请求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062" y="1344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390" y="1488"/>
              <a:ext cx="1347" cy="42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响应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放弃总线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062" y="191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582" y="2064"/>
              <a:ext cx="1008" cy="43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DMAC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传一个字节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106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1062" y="30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341" y="3168"/>
              <a:ext cx="144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放弃总线中断请求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1686" y="2601"/>
              <a:ext cx="20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2022" y="2304"/>
              <a:ext cx="528" cy="105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弃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线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2550" y="28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1734" y="2832"/>
              <a:ext cx="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 flipV="1">
              <a:off x="2742" y="336"/>
              <a:ext cx="0" cy="2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 flipH="1">
              <a:off x="1062" y="336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>
              <a:off x="6" y="336"/>
              <a:ext cx="10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 flipH="1">
              <a:off x="0" y="701"/>
              <a:ext cx="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6" y="336"/>
              <a:ext cx="0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37"/>
            <p:cNvSpPr txBox="1">
              <a:spLocks noChangeArrowheads="1"/>
            </p:cNvSpPr>
            <p:nvPr/>
          </p:nvSpPr>
          <p:spPr bwMode="auto">
            <a:xfrm>
              <a:off x="102" y="475"/>
              <a:ext cx="20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38"/>
            <p:cNvSpPr txBox="1">
              <a:spLocks noChangeArrowheads="1"/>
            </p:cNvSpPr>
            <p:nvPr/>
          </p:nvSpPr>
          <p:spPr bwMode="auto">
            <a:xfrm>
              <a:off x="1130" y="2962"/>
              <a:ext cx="20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39"/>
            <p:cNvSpPr txBox="1">
              <a:spLocks noChangeArrowheads="1"/>
            </p:cNvSpPr>
            <p:nvPr/>
          </p:nvSpPr>
          <p:spPr bwMode="auto">
            <a:xfrm>
              <a:off x="1119" y="839"/>
              <a:ext cx="18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40"/>
            <p:cNvSpPr>
              <a:spLocks noChangeArrowheads="1"/>
            </p:cNvSpPr>
            <p:nvPr/>
          </p:nvSpPr>
          <p:spPr bwMode="auto">
            <a:xfrm>
              <a:off x="231" y="508"/>
              <a:ext cx="1680" cy="385"/>
            </a:xfrm>
            <a:prstGeom prst="flowChartDecision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请求？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41"/>
            <p:cNvSpPr>
              <a:spLocks noChangeArrowheads="1"/>
            </p:cNvSpPr>
            <p:nvPr/>
          </p:nvSpPr>
          <p:spPr bwMode="auto">
            <a:xfrm>
              <a:off x="390" y="2640"/>
              <a:ext cx="1347" cy="385"/>
            </a:xfrm>
            <a:prstGeom prst="flowChartDecision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块结束否？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3432" y="1484784"/>
            <a:ext cx="10441160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spcAft>
                <a:spcPts val="3000"/>
              </a:spcAft>
              <a:buClrTx/>
              <a:buSzPct val="90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数据块传输方式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96240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获得总线控制权后，可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连续传输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多个字节。只有当字节全部传送完毕，或被外部强制停止，它才释放总线控制权。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96240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优点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：传输效率高。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96240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缺点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传输期间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长时间不能控制总线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，若一次传输的数据较多，会对系统产生影响。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组合 61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268760"/>
            <a:ext cx="413385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1424" y="1484784"/>
            <a:ext cx="10369152" cy="305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spcAft>
                <a:spcPts val="3000"/>
              </a:spcAft>
              <a:buClrTx/>
              <a:buSzPct val="90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请求传输方式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9624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类似数据块传输方式。不同在于：每传输一个字节后，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检测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外设的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请求信号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；若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无效，则停止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传输，归还总线控制权。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9624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优点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：实现灵活，外设可用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信号控制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传输过程。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3359696" y="1340768"/>
            <a:ext cx="5277544" cy="5285928"/>
            <a:chOff x="0" y="0"/>
            <a:chExt cx="5067300" cy="4908550"/>
          </a:xfrm>
        </p:grpSpPr>
        <p:sp>
          <p:nvSpPr>
            <p:cNvPr id="4" name="Rectangle 38"/>
            <p:cNvSpPr>
              <a:spLocks noChangeArrowheads="1"/>
            </p:cNvSpPr>
            <p:nvPr/>
          </p:nvSpPr>
          <p:spPr bwMode="auto">
            <a:xfrm>
              <a:off x="2940018" y="0"/>
              <a:ext cx="1480855" cy="39464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允许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Line 39"/>
            <p:cNvSpPr>
              <a:spLocks noChangeShapeType="1"/>
            </p:cNvSpPr>
            <p:nvPr/>
          </p:nvSpPr>
          <p:spPr bwMode="auto">
            <a:xfrm>
              <a:off x="3664537" y="407606"/>
              <a:ext cx="0" cy="364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Line 40"/>
            <p:cNvSpPr>
              <a:spLocks noChangeShapeType="1"/>
            </p:cNvSpPr>
            <p:nvPr/>
          </p:nvSpPr>
          <p:spPr bwMode="auto">
            <a:xfrm>
              <a:off x="3664537" y="1351003"/>
              <a:ext cx="0" cy="218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2261774" y="1569929"/>
              <a:ext cx="2805526" cy="3960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DMAC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发出总线请求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47"/>
            <p:cNvSpPr>
              <a:spLocks noChangeArrowheads="1"/>
            </p:cNvSpPr>
            <p:nvPr/>
          </p:nvSpPr>
          <p:spPr bwMode="auto">
            <a:xfrm>
              <a:off x="2261774" y="2222387"/>
              <a:ext cx="2805526" cy="3960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响应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放弃总线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48"/>
            <p:cNvSpPr>
              <a:spLocks noChangeArrowheads="1"/>
            </p:cNvSpPr>
            <p:nvPr/>
          </p:nvSpPr>
          <p:spPr bwMode="auto">
            <a:xfrm>
              <a:off x="2261774" y="2948299"/>
              <a:ext cx="2727434" cy="39464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DMAC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控制传一个字节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3651522" y="2624231"/>
              <a:ext cx="0" cy="3255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>
              <a:off x="3664537" y="1977535"/>
              <a:ext cx="0" cy="253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51"/>
            <p:cNvSpPr>
              <a:spLocks noChangeShapeType="1"/>
            </p:cNvSpPr>
            <p:nvPr/>
          </p:nvSpPr>
          <p:spPr bwMode="auto">
            <a:xfrm>
              <a:off x="3676106" y="3348703"/>
              <a:ext cx="0" cy="1785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57"/>
            <p:cNvSpPr>
              <a:spLocks noChangeShapeType="1"/>
            </p:cNvSpPr>
            <p:nvPr/>
          </p:nvSpPr>
          <p:spPr bwMode="auto">
            <a:xfrm>
              <a:off x="3677553" y="4107742"/>
              <a:ext cx="0" cy="290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58"/>
            <p:cNvSpPr>
              <a:spLocks noChangeArrowheads="1"/>
            </p:cNvSpPr>
            <p:nvPr/>
          </p:nvSpPr>
          <p:spPr bwMode="auto">
            <a:xfrm>
              <a:off x="2483035" y="4385721"/>
              <a:ext cx="2416512" cy="3960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放弃总线中断请求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59"/>
            <p:cNvSpPr txBox="1">
              <a:spLocks noChangeArrowheads="1"/>
            </p:cNvSpPr>
            <p:nvPr/>
          </p:nvSpPr>
          <p:spPr bwMode="auto">
            <a:xfrm>
              <a:off x="3794690" y="4063093"/>
              <a:ext cx="337380" cy="34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65"/>
            <p:cNvSpPr>
              <a:spLocks noChangeShapeType="1"/>
            </p:cNvSpPr>
            <p:nvPr/>
          </p:nvSpPr>
          <p:spPr bwMode="auto">
            <a:xfrm flipH="1">
              <a:off x="2338421" y="3818242"/>
              <a:ext cx="3904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>
              <a:off x="232830" y="2797067"/>
              <a:ext cx="34317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67"/>
            <p:cNvSpPr>
              <a:spLocks noChangeShapeType="1"/>
            </p:cNvSpPr>
            <p:nvPr/>
          </p:nvSpPr>
          <p:spPr bwMode="auto">
            <a:xfrm>
              <a:off x="232830" y="2810030"/>
              <a:ext cx="0" cy="10139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68"/>
            <p:cNvSpPr txBox="1">
              <a:spLocks noChangeArrowheads="1"/>
            </p:cNvSpPr>
            <p:nvPr/>
          </p:nvSpPr>
          <p:spPr bwMode="auto">
            <a:xfrm>
              <a:off x="310922" y="3383270"/>
              <a:ext cx="337380" cy="34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69"/>
            <p:cNvSpPr>
              <a:spLocks noChangeShapeType="1"/>
            </p:cNvSpPr>
            <p:nvPr/>
          </p:nvSpPr>
          <p:spPr bwMode="auto">
            <a:xfrm>
              <a:off x="1379624" y="4107742"/>
              <a:ext cx="0" cy="2174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70"/>
            <p:cNvSpPr>
              <a:spLocks noChangeArrowheads="1"/>
            </p:cNvSpPr>
            <p:nvPr/>
          </p:nvSpPr>
          <p:spPr bwMode="auto">
            <a:xfrm>
              <a:off x="662335" y="4325228"/>
              <a:ext cx="1480855" cy="39752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放弃总线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71"/>
            <p:cNvSpPr txBox="1">
              <a:spLocks noChangeArrowheads="1"/>
            </p:cNvSpPr>
            <p:nvPr/>
          </p:nvSpPr>
          <p:spPr bwMode="auto">
            <a:xfrm>
              <a:off x="1558947" y="3976675"/>
              <a:ext cx="337380" cy="34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>
              <a:off x="1405655" y="4728513"/>
              <a:ext cx="0" cy="180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73"/>
            <p:cNvSpPr>
              <a:spLocks noChangeShapeType="1"/>
            </p:cNvSpPr>
            <p:nvPr/>
          </p:nvSpPr>
          <p:spPr bwMode="auto">
            <a:xfrm>
              <a:off x="0" y="554517"/>
              <a:ext cx="3664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 flipH="1">
              <a:off x="0" y="4907110"/>
              <a:ext cx="1402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75"/>
            <p:cNvSpPr>
              <a:spLocks noChangeShapeType="1"/>
            </p:cNvSpPr>
            <p:nvPr/>
          </p:nvSpPr>
          <p:spPr bwMode="auto">
            <a:xfrm>
              <a:off x="0" y="554517"/>
              <a:ext cx="0" cy="43525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76"/>
            <p:cNvSpPr>
              <a:spLocks noChangeShapeType="1"/>
            </p:cNvSpPr>
            <p:nvPr/>
          </p:nvSpPr>
          <p:spPr bwMode="auto">
            <a:xfrm flipV="1">
              <a:off x="1949407" y="554517"/>
              <a:ext cx="0" cy="506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77"/>
            <p:cNvSpPr>
              <a:spLocks noChangeShapeType="1"/>
            </p:cNvSpPr>
            <p:nvPr/>
          </p:nvSpPr>
          <p:spPr bwMode="auto">
            <a:xfrm>
              <a:off x="1949407" y="1061503"/>
              <a:ext cx="8575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2555343" y="710069"/>
              <a:ext cx="337380" cy="34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3800475" y="1267466"/>
              <a:ext cx="337380" cy="34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AutoShape 84"/>
            <p:cNvSpPr>
              <a:spLocks noChangeArrowheads="1"/>
            </p:cNvSpPr>
            <p:nvPr/>
          </p:nvSpPr>
          <p:spPr bwMode="auto">
            <a:xfrm>
              <a:off x="2728880" y="772002"/>
              <a:ext cx="1947960" cy="579001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请求？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AutoShape 85"/>
            <p:cNvSpPr>
              <a:spLocks noChangeArrowheads="1"/>
            </p:cNvSpPr>
            <p:nvPr/>
          </p:nvSpPr>
          <p:spPr bwMode="auto">
            <a:xfrm>
              <a:off x="2701403" y="3528740"/>
              <a:ext cx="1949407" cy="579001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块结束？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AutoShape 86"/>
            <p:cNvSpPr>
              <a:spLocks noChangeArrowheads="1"/>
            </p:cNvSpPr>
            <p:nvPr/>
          </p:nvSpPr>
          <p:spPr bwMode="auto">
            <a:xfrm>
              <a:off x="390460" y="3528740"/>
              <a:ext cx="1947961" cy="579001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请求？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87"/>
            <p:cNvSpPr txBox="1">
              <a:spLocks noChangeArrowheads="1"/>
            </p:cNvSpPr>
            <p:nvPr/>
          </p:nvSpPr>
          <p:spPr bwMode="auto">
            <a:xfrm>
              <a:off x="2338421" y="3455286"/>
              <a:ext cx="337380" cy="34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 flipH="1">
              <a:off x="232830" y="3818242"/>
              <a:ext cx="1576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567608" y="3356992"/>
          <a:ext cx="8035764" cy="271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" r:id="rId1" imgW="3045460" imgH="993775" progId="Visio.Drawing.11">
                  <p:embed/>
                </p:oleObj>
              </mc:Choice>
              <mc:Fallback>
                <p:oleObj name="" r:id="rId1" imgW="3045460" imgH="9937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3356992"/>
                        <a:ext cx="8035764" cy="271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911424" y="1295400"/>
            <a:ext cx="10657184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SzPct val="90000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级联传输方式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indent="-39624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将多个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连在一起，一个为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主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，其余为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从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。从片收到外设的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请求后，不是向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申请总线，而是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向主片申请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，再由主片向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申请。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3359696" y="4941168"/>
            <a:ext cx="5907359" cy="924271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5" grpId="1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4776" y="1930719"/>
            <a:ext cx="10249816" cy="493417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  <a:buClrTx/>
              <a:buSzPct val="90000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把数据由存储器传送到外设。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0000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写：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把外设输入的数据写入存储器。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Pct val="90000"/>
              <a:buNone/>
            </a:pP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2400"/>
              </a:spcAft>
              <a:buClrTx/>
              <a:buSzPct val="90000"/>
              <a:buNone/>
            </a:pP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  <a:buClrTx/>
              <a:buSzPct val="90000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存储器到存储器：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实现内存区域到内存区域的读写。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2400"/>
              </a:spcAft>
              <a:buClrTx/>
              <a:buSzPct val="90000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校验：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不进行数据传送，而是对数据块内部的每个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进行校验。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1131665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(3)  DMA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的操作类型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79390" y="3501008"/>
            <a:ext cx="6884962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>
            <a:lvl1pPr marL="228600" indent="-2286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spcAft>
                <a:spcPts val="300"/>
              </a:spcAft>
              <a:buClrTx/>
              <a:buSzPct val="90000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读写操作均是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针对存储器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而言。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431800" indent="-396240">
              <a:lnSpc>
                <a:spcPct val="130000"/>
              </a:lnSpc>
              <a:spcAft>
                <a:spcPts val="6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8237A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一款可编程的通用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DMAC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，可实现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外设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的高速传输，最高传输速率达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1.6MB/s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31800" indent="-396240">
              <a:lnSpc>
                <a:spcPct val="130000"/>
              </a:lnSpc>
              <a:spcAft>
                <a:spcPts val="6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8237A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个独立通道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，通过级联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最多可扩展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个从片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共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个通道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。每个通道一次可最多传输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64KB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131888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(1)  8237A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内部结构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" name="Object 1"/>
          <p:cNvGraphicFramePr>
            <a:graphicFrameLocks noGrp="1" noChangeAspect="1"/>
          </p:cNvGraphicFramePr>
          <p:nvPr>
            <p:ph idx="1"/>
          </p:nvPr>
        </p:nvGraphicFramePr>
        <p:xfrm>
          <a:off x="2783632" y="1725154"/>
          <a:ext cx="7416824" cy="513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" r:id="rId1" imgW="7721600" imgH="5359400" progId="Visio.Drawing.11">
                  <p:embed/>
                </p:oleObj>
              </mc:Choice>
              <mc:Fallback>
                <p:oleObj name="" r:id="rId1" imgW="7721600" imgH="53594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1725154"/>
                        <a:ext cx="7416824" cy="513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188640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 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1424" y="1609434"/>
            <a:ext cx="7726833" cy="4176464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7</a:t>
            </a:r>
            <a:r>
              <a:rPr lang="en-US" altLang="zh-CN" sz="3200" b="1" dirty="0" smtClean="0">
                <a:solidFill>
                  <a:srgbClr val="0000FF"/>
                </a:solidFill>
                <a:sym typeface="+mn-ea"/>
              </a:rPr>
              <a:t>.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1  DMA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概述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7.2  DMA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传送过程及方式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7.3  DMA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控制器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8237A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7.4  PC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中的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DMA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应用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</a:pP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484784"/>
            <a:ext cx="11017224" cy="4934173"/>
          </a:xfrm>
        </p:spPr>
        <p:txBody>
          <a:bodyPr/>
          <a:lstStyle/>
          <a:p>
            <a:pPr lvl="1" indent="-396240">
              <a:spcBef>
                <a:spcPct val="0"/>
              </a:spcBef>
              <a:spcAft>
                <a:spcPts val="18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8237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包含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和一个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公共控制部分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indent="-396240">
              <a:spcBef>
                <a:spcPct val="0"/>
              </a:spcBef>
              <a:spcAft>
                <a:spcPts val="1800"/>
              </a:spcAft>
              <a:buSzPct val="95000"/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每个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通道包括：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 indent="-396240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基本地址寄存器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(16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、当前地址寄存器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(16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 indent="-396240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基本字节寄存器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(16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) 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、当前字节寄存器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(16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indent="-396240">
              <a:spcBef>
                <a:spcPct val="0"/>
              </a:spcBef>
              <a:spcAft>
                <a:spcPts val="18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公共控制部分包括：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控制寄存器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(8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) 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、状态寄存器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(8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、暂存寄存器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(8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1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方式寄存器</a:t>
            </a:r>
            <a:r>
              <a:rPr lang="en-US" altLang="zh-CN" sz="21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(8</a:t>
            </a:r>
            <a:r>
              <a:rPr lang="zh-CN" altLang="en-US" sz="21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r>
              <a:rPr lang="en-US" altLang="zh-CN" sz="21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1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1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请求寄存器位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 </a:t>
            </a:r>
            <a:r>
              <a:rPr lang="zh-CN" altLang="en-US" sz="21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1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屏蔽寄存器位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1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1800"/>
              </a:spcAft>
              <a:buClrTx/>
              <a:buSzPct val="95000"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41352" y="1124707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(2)  8237A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外部引脚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52452" y="2023628"/>
            <a:ext cx="403244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40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引脚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DIP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封装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spcAft>
                <a:spcPts val="1800"/>
              </a:spcAft>
              <a:buSzPct val="95000"/>
            </a:pP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信号分组：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请求与应答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信号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被动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状态下的信号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主动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状态下的信号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70646"/>
            <a:ext cx="3611564" cy="553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1384" y="1184558"/>
            <a:ext cx="10945216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请求与应答信号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lang="en-US" altLang="zh-CN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 ~ 3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请求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信号。有效电平可编程设置。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优先级：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最高，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最低。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HRQ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8237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向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发出的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使用总线请求信号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，高有效。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HLDA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发给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8237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总线请求应答信号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，高有效，表示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已让出总线使用权。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DACK</a:t>
            </a:r>
            <a:r>
              <a:rPr lang="en-US" altLang="zh-CN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 ~ 3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应答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信号。有效电平可编程设置。同一时刻，只能有一个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DACK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信号有效。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1800" y="5427240"/>
            <a:ext cx="6076950" cy="954088"/>
            <a:chOff x="2971800" y="5427240"/>
            <a:chExt cx="6076950" cy="954088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2971800" y="5555828"/>
              <a:ext cx="6076950" cy="633412"/>
              <a:chOff x="0" y="0"/>
              <a:chExt cx="6076950" cy="633412"/>
            </a:xfrm>
          </p:grpSpPr>
          <p:sp>
            <p:nvSpPr>
              <p:cNvPr id="6" name="Rectangle 5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71600" cy="633412"/>
              </a:xfrm>
              <a:prstGeom prst="rect">
                <a:avLst/>
              </a:prstGeom>
              <a:solidFill>
                <a:srgbClr val="FFB3FF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>
                    <a:schemeClr val="bg2"/>
                  </a:buClr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CPU</a:t>
                </a:r>
                <a:endParaRPr lang="zh-CN" altLang="en-US" sz="2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57"/>
              <p:cNvSpPr>
                <a:spLocks noChangeArrowheads="1"/>
              </p:cNvSpPr>
              <p:nvPr/>
            </p:nvSpPr>
            <p:spPr bwMode="auto">
              <a:xfrm>
                <a:off x="2492375" y="0"/>
                <a:ext cx="1219200" cy="633412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DMAC </a:t>
                </a: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60"/>
              <p:cNvSpPr>
                <a:spLocks noChangeArrowheads="1"/>
              </p:cNvSpPr>
              <p:nvPr/>
            </p:nvSpPr>
            <p:spPr bwMode="auto">
              <a:xfrm>
                <a:off x="4857750" y="0"/>
                <a:ext cx="1219200" cy="63341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外设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 bwMode="auto">
            <a:xfrm>
              <a:off x="6643688" y="5968578"/>
              <a:ext cx="1219200" cy="412750"/>
              <a:chOff x="0" y="0"/>
              <a:chExt cx="1219200" cy="412136"/>
            </a:xfrm>
          </p:grpSpPr>
          <p:sp>
            <p:nvSpPr>
              <p:cNvPr id="10" name="Text Box 59"/>
              <p:cNvSpPr txBox="1">
                <a:spLocks noChangeArrowheads="1"/>
              </p:cNvSpPr>
              <p:nvPr/>
            </p:nvSpPr>
            <p:spPr bwMode="auto">
              <a:xfrm>
                <a:off x="0" y="11975"/>
                <a:ext cx="1219200" cy="400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DREQ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0-3</a:t>
                </a:r>
                <a:endPara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Line 61"/>
              <p:cNvSpPr>
                <a:spLocks noChangeShapeType="1"/>
              </p:cNvSpPr>
              <p:nvPr/>
            </p:nvSpPr>
            <p:spPr bwMode="auto">
              <a:xfrm>
                <a:off x="35145" y="0"/>
                <a:ext cx="11525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 bwMode="auto">
            <a:xfrm>
              <a:off x="4343401" y="5427240"/>
              <a:ext cx="1152525" cy="381000"/>
              <a:chOff x="0" y="0"/>
              <a:chExt cx="1152000" cy="381000"/>
            </a:xfrm>
          </p:grpSpPr>
          <p:sp>
            <p:nvSpPr>
              <p:cNvPr id="13" name="Line 58"/>
              <p:cNvSpPr>
                <a:spLocks noChangeShapeType="1"/>
              </p:cNvSpPr>
              <p:nvPr/>
            </p:nvSpPr>
            <p:spPr bwMode="auto">
              <a:xfrm>
                <a:off x="0" y="381000"/>
                <a:ext cx="11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62"/>
              <p:cNvSpPr txBox="1">
                <a:spLocks noChangeArrowheads="1"/>
              </p:cNvSpPr>
              <p:nvPr/>
            </p:nvSpPr>
            <p:spPr bwMode="auto">
              <a:xfrm>
                <a:off x="14288" y="0"/>
                <a:ext cx="1085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HLDA</a:t>
                </a: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 bwMode="auto">
            <a:xfrm>
              <a:off x="4329114" y="5968578"/>
              <a:ext cx="1152525" cy="406400"/>
              <a:chOff x="0" y="0"/>
              <a:chExt cx="1152000" cy="406816"/>
            </a:xfrm>
          </p:grpSpPr>
          <p:sp>
            <p:nvSpPr>
              <p:cNvPr id="16" name="Text Box 62"/>
              <p:cNvSpPr txBox="1">
                <a:spLocks noChangeArrowheads="1"/>
              </p:cNvSpPr>
              <p:nvPr/>
            </p:nvSpPr>
            <p:spPr bwMode="auto">
              <a:xfrm>
                <a:off x="90488" y="68262"/>
                <a:ext cx="9953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HRQ</a:t>
                </a: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6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 bwMode="auto">
            <a:xfrm>
              <a:off x="6684963" y="5441528"/>
              <a:ext cx="1162050" cy="361950"/>
              <a:chOff x="0" y="0"/>
              <a:chExt cx="1162050" cy="361730"/>
            </a:xfrm>
          </p:grpSpPr>
          <p:sp>
            <p:nvSpPr>
              <p:cNvPr id="19" name="Line 61"/>
              <p:cNvSpPr>
                <a:spLocks noChangeShapeType="1"/>
              </p:cNvSpPr>
              <p:nvPr/>
            </p:nvSpPr>
            <p:spPr bwMode="auto">
              <a:xfrm>
                <a:off x="7228" y="361730"/>
                <a:ext cx="11525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6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162050" cy="338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DACK</a:t>
                </a:r>
                <a:r>
                  <a:rPr lang="en-US" altLang="zh-CN" sz="20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0-3</a:t>
                </a: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1384" y="1340768"/>
            <a:ext cx="10945216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被动状态下的信号线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~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地址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输入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线。用于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8237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初始化时访问其内部寄存器。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可访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个寄存器。</a:t>
            </a:r>
            <a:endParaRPr lang="en-US" altLang="zh-CN" sz="24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~ DB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双向数据线。用于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向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8237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初始化时传送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命令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状态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CS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片选信号。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IOR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读取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8237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的内部状态寄存器。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IOW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向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8237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写命令及初始化参数。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CLK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时钟信号。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RESET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复位。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cxnSp>
        <p:nvCxnSpPr>
          <p:cNvPr id="5" name="直接连接符 6"/>
          <p:cNvCxnSpPr>
            <a:cxnSpLocks noChangeShapeType="1"/>
          </p:cNvCxnSpPr>
          <p:nvPr/>
        </p:nvCxnSpPr>
        <p:spPr bwMode="auto">
          <a:xfrm>
            <a:off x="1775520" y="3429000"/>
            <a:ext cx="3603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7"/>
          <p:cNvCxnSpPr>
            <a:cxnSpLocks noChangeShapeType="1"/>
          </p:cNvCxnSpPr>
          <p:nvPr/>
        </p:nvCxnSpPr>
        <p:spPr bwMode="auto">
          <a:xfrm>
            <a:off x="1768105" y="3970057"/>
            <a:ext cx="539750" cy="23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8"/>
          <p:cNvCxnSpPr>
            <a:cxnSpLocks noChangeShapeType="1"/>
          </p:cNvCxnSpPr>
          <p:nvPr/>
        </p:nvCxnSpPr>
        <p:spPr bwMode="auto">
          <a:xfrm>
            <a:off x="1775520" y="4507532"/>
            <a:ext cx="5397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1384" y="1412776"/>
            <a:ext cx="11017224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主动状态下的信号线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5000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~ A</a:t>
            </a:r>
            <a:r>
              <a:rPr lang="en-US" altLang="zh-CN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地址输出线。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输出低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位存储器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地址。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5000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DB</a:t>
            </a:r>
            <a:r>
              <a:rPr lang="en-US" altLang="zh-CN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~ DB</a:t>
            </a:r>
            <a:r>
              <a:rPr lang="en-US" altLang="zh-CN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数据线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 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高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位地址线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分时复用。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5000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ADSTB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地址选通。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传输开始时，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ADSTB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有效，把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DB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~ DB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7 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上输出的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高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 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位地址锁存在外部锁存器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中。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5000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AEN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地址输出允许信号。有效时将锁存的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高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位地址送入系统总线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，与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输出的低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位地址组成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位地址。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5000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MEMR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从存储器读数据。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5000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MEMW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将数据写入存储器。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cxnSp>
        <p:nvCxnSpPr>
          <p:cNvPr id="5" name="直接连接符 7"/>
          <p:cNvCxnSpPr>
            <a:cxnSpLocks noChangeShapeType="1"/>
          </p:cNvCxnSpPr>
          <p:nvPr/>
        </p:nvCxnSpPr>
        <p:spPr bwMode="auto">
          <a:xfrm>
            <a:off x="1775553" y="5013176"/>
            <a:ext cx="7921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9"/>
          <p:cNvCxnSpPr>
            <a:cxnSpLocks noChangeShapeType="1"/>
          </p:cNvCxnSpPr>
          <p:nvPr/>
        </p:nvCxnSpPr>
        <p:spPr bwMode="auto">
          <a:xfrm>
            <a:off x="1774275" y="5515645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</a:pP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IOR</a:t>
            </a: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从外设读取数据。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</a:pP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IOW</a:t>
            </a: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将数据写入外设。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</a:pP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READY</a:t>
            </a: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准备就绪。用于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控制总线周期长度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，与慢速设备同步。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传送期间，若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READY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无效，则插入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等待周期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</a:pP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EOP</a:t>
            </a: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过程结束信号，双向。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传送结束，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从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EOP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端输出一个负脉冲，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通知外设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。若外设通过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EOP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向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输入一个负脉冲信号，则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终止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传送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1200"/>
              </a:spcAft>
              <a:buSzPct val="95000"/>
              <a:buFont typeface="Wingdings" panose="05000000000000000000" pitchFamily="2" charset="2"/>
              <a:buChar char="l"/>
            </a:pP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1800"/>
              </a:spcAft>
              <a:buClrTx/>
              <a:buSzPct val="95000"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7"/>
          <p:cNvCxnSpPr>
            <a:cxnSpLocks noChangeShapeType="1"/>
          </p:cNvCxnSpPr>
          <p:nvPr/>
        </p:nvCxnSpPr>
        <p:spPr bwMode="auto">
          <a:xfrm>
            <a:off x="1055440" y="1412776"/>
            <a:ext cx="5760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7"/>
          <p:cNvCxnSpPr>
            <a:cxnSpLocks noChangeShapeType="1"/>
          </p:cNvCxnSpPr>
          <p:nvPr/>
        </p:nvCxnSpPr>
        <p:spPr bwMode="auto">
          <a:xfrm>
            <a:off x="1055440" y="1988840"/>
            <a:ext cx="5760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7"/>
          <p:cNvCxnSpPr>
            <a:cxnSpLocks noChangeShapeType="1"/>
          </p:cNvCxnSpPr>
          <p:nvPr/>
        </p:nvCxnSpPr>
        <p:spPr bwMode="auto">
          <a:xfrm>
            <a:off x="1055440" y="3645024"/>
            <a:ext cx="5760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7"/>
          <p:cNvCxnSpPr/>
          <p:nvPr/>
        </p:nvCxnSpPr>
        <p:spPr>
          <a:xfrm>
            <a:off x="7968208" y="364502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59696" y="407707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172201"/>
            <a:ext cx="304800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FC5857-B3B4-4F8C-B901-32D1EBDC3BF7}" type="slidenum">
              <a:rPr lang="zh-CN" altLang="en-US" sz="1600"/>
            </a:fld>
            <a:endParaRPr lang="en-US" altLang="zh-CN" sz="16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3458" y="2019050"/>
            <a:ext cx="8382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8237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使用独立于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的时钟；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时钟周期分为两大类：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371600" lvl="2" indent="-4572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空闲周期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371600" lvl="2" indent="-4572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有效周期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周期也称为状态（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STATUS）。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191344" y="1520788"/>
            <a:ext cx="109728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u="sng" dirty="0">
              <a:solidFill>
                <a:srgbClr val="000000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641352" y="112470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(3)  8237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工作时序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 bwMode="auto">
          <a:xfrm>
            <a:off x="2438400" y="1371601"/>
            <a:ext cx="7600950" cy="3529013"/>
            <a:chOff x="0" y="0"/>
            <a:chExt cx="5232" cy="2400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92" y="864"/>
              <a:ext cx="336" cy="336"/>
            </a:xfrm>
            <a:prstGeom prst="ellipse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i</a:t>
              </a:r>
              <a:endParaRPr lang="en-US" altLang="zh-CN" sz="1800" baseline="-25000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816" y="864"/>
              <a:ext cx="336" cy="336"/>
            </a:xfrm>
            <a:prstGeom prst="ellipse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i</a:t>
              </a:r>
              <a:endParaRPr lang="en-US" altLang="zh-CN" sz="1800" baseline="-2500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1392" y="864"/>
              <a:ext cx="334" cy="337"/>
            </a:xfrm>
            <a:prstGeom prst="ellipse">
              <a:avLst/>
            </a:prstGeom>
            <a:solidFill>
              <a:srgbClr val="8AC6CD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0</a:t>
              </a:r>
              <a:endParaRPr lang="en-US" altLang="zh-CN" sz="1800" baseline="-25000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2016" y="864"/>
              <a:ext cx="334" cy="337"/>
            </a:xfrm>
            <a:prstGeom prst="ellipse">
              <a:avLst/>
            </a:prstGeom>
            <a:solidFill>
              <a:srgbClr val="8AC6CD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0</a:t>
              </a:r>
              <a:endParaRPr lang="en-US" altLang="zh-CN" sz="1800" baseline="-25000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640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1</a:t>
              </a:r>
              <a:endParaRPr lang="en-US" altLang="zh-CN" sz="1800" baseline="-25000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168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2</a:t>
              </a:r>
              <a:endParaRPr lang="en-US" altLang="zh-CN" sz="1800" baseline="-25000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648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3</a:t>
              </a:r>
              <a:endParaRPr lang="en-US" altLang="zh-CN" sz="1800" baseline="-2500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4704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4</a:t>
              </a:r>
              <a:endParaRPr lang="en-US" altLang="zh-CN" sz="1800" baseline="-25000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3936" y="1488"/>
              <a:ext cx="335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W</a:t>
              </a:r>
              <a:endParaRPr lang="en-US" altLang="zh-CN" sz="1800" b="1" baseline="-25000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416" y="1488"/>
              <a:ext cx="339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W</a:t>
              </a:r>
              <a:endParaRPr lang="en-US" altLang="zh-CN" sz="1800" baseline="-2500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528" y="10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152" y="10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728" y="10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352" y="10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2976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504" y="10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984" y="105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792" y="12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379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27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75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4896" y="12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4848" y="72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2496" y="720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2496" y="7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5040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V="1">
              <a:off x="5232" y="33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H="1">
              <a:off x="0" y="336"/>
              <a:ext cx="5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0" y="33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0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1008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2208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720" y="1488"/>
              <a:ext cx="76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DREQ</a:t>
              </a:r>
              <a:endParaRPr lang="en-US" altLang="zh-CN" sz="1800"/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1872" y="1488"/>
              <a:ext cx="76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HLDA</a:t>
              </a:r>
              <a:endParaRPr lang="en-US" altLang="zh-CN" sz="1800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944" y="1200"/>
              <a:ext cx="288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就绪</a:t>
              </a:r>
              <a:endParaRPr lang="zh-CN" altLang="en-US" sz="1800" b="1"/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3072" y="1296"/>
              <a:ext cx="76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未就绪</a:t>
              </a:r>
              <a:endParaRPr lang="zh-CN" altLang="en-US" sz="1800" b="1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0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1008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2400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5184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0" y="2256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1008" y="225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2400" y="2256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96" y="1920"/>
              <a:ext cx="91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空闲状态</a:t>
              </a:r>
              <a:endParaRPr lang="zh-CN" altLang="en-US" sz="1800" b="1"/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1056" y="1920"/>
              <a:ext cx="131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请求应答状态</a:t>
              </a:r>
              <a:endParaRPr lang="zh-CN" altLang="en-US" sz="1800" b="1"/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3168" y="1920"/>
              <a:ext cx="134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数据传输状态</a:t>
              </a:r>
              <a:endParaRPr lang="zh-CN" altLang="en-US" sz="1800" b="1"/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3408" y="384"/>
              <a:ext cx="8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块字节</a:t>
              </a:r>
              <a:endParaRPr lang="zh-CN" altLang="en-US" sz="1800" b="1"/>
            </a:p>
          </p:txBody>
        </p:sp>
        <p:sp>
          <p:nvSpPr>
            <p:cNvPr id="52" name="Text Box 54"/>
            <p:cNvSpPr txBox="1">
              <a:spLocks noChangeArrowheads="1"/>
            </p:cNvSpPr>
            <p:nvPr/>
          </p:nvSpPr>
          <p:spPr bwMode="auto">
            <a:xfrm>
              <a:off x="4320" y="0"/>
              <a:ext cx="8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单字节</a:t>
              </a:r>
              <a:endParaRPr lang="zh-CN" altLang="en-US" sz="1800" b="1"/>
            </a:p>
          </p:txBody>
        </p:sp>
      </p:grpSp>
      <p:sp>
        <p:nvSpPr>
          <p:cNvPr id="53" name="Rectangle 5"/>
          <p:cNvSpPr txBox="1">
            <a:spLocks noChangeArrowheads="1"/>
          </p:cNvSpPr>
          <p:nvPr/>
        </p:nvSpPr>
        <p:spPr bwMode="auto">
          <a:xfrm>
            <a:off x="3733801" y="5257800"/>
            <a:ext cx="4886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95000"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8237A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的内部状态转换图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920537"/>
            <a:ext cx="10657184" cy="4934173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S0—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过渡周期</a:t>
            </a:r>
            <a:endParaRPr kumimoji="1"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8237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接到外设的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请求，向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发出了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HRQ，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等待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让出总线控制权。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得到来自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HLDA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响应后，结束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状态。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S1—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地址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周期</a:t>
            </a:r>
            <a:endParaRPr kumimoji="1"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ADSTB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将高8位地址送入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锁存器</a:t>
            </a:r>
            <a:endParaRPr kumimoji="1"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使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AEN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有效，8237用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DB0～DB7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送出高8位地址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A8～A15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到地址总线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96240" indent="-396240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传输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一段连续的数据时，存储器地址是相邻的，高8位地址往往是不变的。此时，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可以省略。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9416" y="1128375"/>
            <a:ext cx="9066212" cy="792162"/>
          </a:xfrm>
        </p:spPr>
        <p:txBody>
          <a:bodyPr>
            <a:normAutofit/>
          </a:bodyPr>
          <a:lstStyle/>
          <a:p>
            <a:pPr marL="457200" indent="-457200" algn="l"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有效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周期（由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五种周期组成）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7496175" y="-37465"/>
            <a:ext cx="4501515" cy="2391437"/>
            <a:chOff x="0" y="0"/>
            <a:chExt cx="5232" cy="2629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92" y="864"/>
              <a:ext cx="336" cy="336"/>
            </a:xfrm>
            <a:prstGeom prst="ellipse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i</a:t>
              </a:r>
              <a:endParaRPr lang="en-US" altLang="zh-CN" sz="1800" baseline="-2500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816" y="864"/>
              <a:ext cx="336" cy="336"/>
            </a:xfrm>
            <a:prstGeom prst="ellipse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i</a:t>
              </a:r>
              <a:endParaRPr lang="en-US" altLang="zh-CN" sz="1800" baseline="-2500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392" y="864"/>
              <a:ext cx="334" cy="337"/>
            </a:xfrm>
            <a:prstGeom prst="ellipse">
              <a:avLst/>
            </a:prstGeom>
            <a:solidFill>
              <a:srgbClr val="8AC6CD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0</a:t>
              </a:r>
              <a:endParaRPr lang="en-US" altLang="zh-CN" sz="1800" baseline="-25000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016" y="864"/>
              <a:ext cx="334" cy="337"/>
            </a:xfrm>
            <a:prstGeom prst="ellipse">
              <a:avLst/>
            </a:prstGeom>
            <a:solidFill>
              <a:srgbClr val="8AC6CD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0</a:t>
              </a:r>
              <a:endParaRPr lang="en-US" altLang="zh-CN" sz="1800" baseline="-25000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640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1</a:t>
              </a:r>
              <a:endParaRPr lang="en-US" altLang="zh-CN" sz="1800" baseline="-25000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168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2</a:t>
              </a:r>
              <a:endParaRPr lang="en-US" altLang="zh-CN" sz="1800" baseline="-2500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3648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3</a:t>
              </a:r>
              <a:endParaRPr lang="en-US" altLang="zh-CN" sz="1800" baseline="-2500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4704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4</a:t>
              </a:r>
              <a:endParaRPr lang="en-US" altLang="zh-CN" sz="1800" baseline="-2500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936" y="1488"/>
              <a:ext cx="335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W</a:t>
              </a:r>
              <a:endParaRPr lang="en-US" altLang="zh-CN" sz="1800" b="1" baseline="-2500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4416" y="1488"/>
              <a:ext cx="339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W</a:t>
              </a:r>
              <a:endParaRPr lang="en-US" altLang="zh-CN" sz="1800" baseline="-25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528" y="10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152" y="10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728" y="10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352" y="10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976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504" y="10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84" y="105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792" y="12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79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427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475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4896" y="12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4848" y="72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2496" y="720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496" y="7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5040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V="1">
              <a:off x="5232" y="33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>
              <a:off x="0" y="336"/>
              <a:ext cx="5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0" y="33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0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V="1">
              <a:off x="1008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V="1">
              <a:off x="2208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720" y="1488"/>
              <a:ext cx="768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DREQ</a:t>
              </a:r>
              <a:endParaRPr lang="en-US" altLang="zh-CN" sz="1800"/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872" y="1488"/>
              <a:ext cx="76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HLDA</a:t>
              </a:r>
              <a:endParaRPr lang="en-US" altLang="zh-CN" sz="1800"/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4944" y="1200"/>
              <a:ext cx="288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就绪</a:t>
              </a:r>
              <a:endParaRPr lang="zh-CN" altLang="en-US" sz="1800" b="1"/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3072" y="1296"/>
              <a:ext cx="768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未就绪</a:t>
              </a:r>
              <a:endParaRPr lang="zh-CN" altLang="en-US" sz="1800" b="1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0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1008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2400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184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0" y="2256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1008" y="225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2400" y="2256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96" y="1920"/>
              <a:ext cx="912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空闲状态</a:t>
              </a:r>
              <a:endParaRPr lang="zh-CN" altLang="en-US" sz="1800" b="1"/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1056" y="1920"/>
              <a:ext cx="1311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请求应答状态</a:t>
              </a:r>
              <a:endParaRPr lang="zh-CN" altLang="en-US" sz="1800" b="1"/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3168" y="1920"/>
              <a:ext cx="1344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数据传输状态</a:t>
              </a:r>
              <a:endParaRPr lang="zh-CN" altLang="en-US" sz="1800" b="1"/>
            </a:p>
          </p:txBody>
        </p:sp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3408" y="384"/>
              <a:ext cx="816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块字节</a:t>
              </a:r>
              <a:endParaRPr lang="zh-CN" altLang="en-US" sz="1800" b="1"/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4320" y="0"/>
              <a:ext cx="816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单字节</a:t>
              </a:r>
              <a:endParaRPr lang="zh-CN" altLang="en-US" sz="1800" b="1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lnSpc>
                <a:spcPct val="130000"/>
              </a:lnSpc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—地址输出周期：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lnSpc>
                <a:spcPct val="13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向外设送出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DACK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信号，寻址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外设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lnSpc>
                <a:spcPct val="13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送出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地址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28600" lvl="1">
              <a:lnSpc>
                <a:spcPct val="130000"/>
              </a:lnSpc>
              <a:buClr>
                <a:srgbClr val="C00000"/>
              </a:buClr>
              <a:defRPr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S3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--数据读出周期：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lnSpc>
                <a:spcPct val="13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送出数据读控制信号，数据放到数据线上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295400" lvl="2" indent="-38100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读操作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--送出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MEMR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295400" lvl="2" indent="-38100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写操作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--送出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IOR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239510" y="4394835"/>
            <a:ext cx="5877560" cy="2532380"/>
            <a:chOff x="0" y="0"/>
            <a:chExt cx="5232" cy="2577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92" y="864"/>
              <a:ext cx="336" cy="336"/>
            </a:xfrm>
            <a:prstGeom prst="ellipse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i</a:t>
              </a:r>
              <a:endParaRPr lang="en-US" altLang="zh-CN" sz="1800" baseline="-25000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816" y="864"/>
              <a:ext cx="336" cy="336"/>
            </a:xfrm>
            <a:prstGeom prst="ellipse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i</a:t>
              </a:r>
              <a:endParaRPr lang="en-US" altLang="zh-CN" sz="1800" baseline="-2500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1392" y="864"/>
              <a:ext cx="334" cy="337"/>
            </a:xfrm>
            <a:prstGeom prst="ellipse">
              <a:avLst/>
            </a:prstGeom>
            <a:solidFill>
              <a:srgbClr val="8AC6CD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0</a:t>
              </a:r>
              <a:endParaRPr lang="en-US" altLang="zh-CN" sz="1800" baseline="-25000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2016" y="864"/>
              <a:ext cx="334" cy="337"/>
            </a:xfrm>
            <a:prstGeom prst="ellipse">
              <a:avLst/>
            </a:prstGeom>
            <a:solidFill>
              <a:srgbClr val="8AC6CD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0</a:t>
              </a:r>
              <a:endParaRPr lang="en-US" altLang="zh-CN" sz="1800" baseline="-25000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640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1</a:t>
              </a:r>
              <a:endParaRPr lang="en-US" altLang="zh-CN" sz="1800" baseline="-25000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168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2</a:t>
              </a:r>
              <a:endParaRPr lang="en-US" altLang="zh-CN" sz="1800" baseline="-25000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648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3</a:t>
              </a:r>
              <a:endParaRPr lang="en-US" altLang="zh-CN" sz="1800" baseline="-2500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4704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4</a:t>
              </a:r>
              <a:endParaRPr lang="en-US" altLang="zh-CN" sz="1800" baseline="-25000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3936" y="1488"/>
              <a:ext cx="335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W</a:t>
              </a:r>
              <a:endParaRPr lang="en-US" altLang="zh-CN" sz="1800" b="1" baseline="-25000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416" y="1488"/>
              <a:ext cx="339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W</a:t>
              </a:r>
              <a:endParaRPr lang="en-US" altLang="zh-CN" sz="1800" baseline="-2500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528" y="10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152" y="10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728" y="10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352" y="10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2976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504" y="10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984" y="105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792" y="12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379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27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75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4896" y="12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4848" y="72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2496" y="720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2496" y="7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5040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V="1">
              <a:off x="5232" y="33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H="1">
              <a:off x="0" y="336"/>
              <a:ext cx="5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0" y="33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0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1008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2208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720" y="1488"/>
              <a:ext cx="76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DREQ</a:t>
              </a:r>
              <a:endParaRPr lang="en-US" altLang="zh-CN" sz="1800"/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1872" y="1488"/>
              <a:ext cx="76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HLDA</a:t>
              </a:r>
              <a:endParaRPr lang="en-US" altLang="zh-CN" sz="1800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944" y="1200"/>
              <a:ext cx="2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就绪</a:t>
              </a:r>
              <a:endParaRPr lang="zh-CN" altLang="en-US" sz="1800" b="1"/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3072" y="1296"/>
              <a:ext cx="76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未就绪</a:t>
              </a:r>
              <a:endParaRPr lang="zh-CN" altLang="en-US" sz="1800" b="1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0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1008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2400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5184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0" y="2256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1008" y="225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2400" y="2256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96" y="1920"/>
              <a:ext cx="912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空闲状态</a:t>
              </a:r>
              <a:endParaRPr lang="zh-CN" altLang="en-US" sz="1800" b="1"/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1056" y="1920"/>
              <a:ext cx="1311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请求应答状态</a:t>
              </a:r>
              <a:endParaRPr lang="zh-CN" altLang="en-US" sz="1800" b="1"/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3168" y="1920"/>
              <a:ext cx="134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数据传输状态</a:t>
              </a:r>
              <a:endParaRPr lang="zh-CN" altLang="en-US" sz="1800" b="1"/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3408" y="384"/>
              <a:ext cx="816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块字节</a:t>
              </a:r>
              <a:endParaRPr lang="zh-CN" altLang="en-US" sz="1800" b="1"/>
            </a:p>
          </p:txBody>
        </p:sp>
        <p:sp>
          <p:nvSpPr>
            <p:cNvPr id="52" name="Text Box 54"/>
            <p:cNvSpPr txBox="1">
              <a:spLocks noChangeArrowheads="1"/>
            </p:cNvSpPr>
            <p:nvPr/>
          </p:nvSpPr>
          <p:spPr bwMode="auto">
            <a:xfrm>
              <a:off x="4320" y="0"/>
              <a:ext cx="816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单字节</a:t>
              </a:r>
              <a:endParaRPr lang="zh-CN" altLang="en-US" sz="1800" b="1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4655820" y="4220845"/>
            <a:ext cx="9359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4676140" y="4725035"/>
            <a:ext cx="411480" cy="10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sz="4400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 习 目 的</a:t>
            </a:r>
            <a:endParaRPr lang="zh-CN" altLang="en-US" sz="44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9416" y="1412776"/>
            <a:ext cx="8352928" cy="49339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rows1" pitchFamily="34" charset="2"/>
              </a:rPr>
              <a:t>  通过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rows1" pitchFamily="34" charset="2"/>
              </a:rPr>
              <a:t>对本章的学习，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应该能够达到下列要求：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20090" eaLnBrk="1" hangingPunct="1"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的概念及用途</a:t>
            </a:r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20090" eaLnBrk="1" hangingPunct="1"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的传送过程</a:t>
            </a:r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20090" eaLnBrk="1" hangingPunct="1"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的传送方式</a:t>
            </a:r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20090" eaLnBrk="1" hangingPunct="1"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8237A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控制器编程结构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20090" eaLnBrk="1" hangingPunct="1"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8237A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控制器的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应用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127448" y="1412776"/>
            <a:ext cx="7743021" cy="45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45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S4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--数据写入周期：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1200"/>
              </a:spcAft>
              <a:buClr>
                <a:srgbClr val="000000"/>
              </a:buClr>
              <a:buFontTx/>
              <a:buChar char="•"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送出写操作所需的控制信号：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读操作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--送出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IOW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写操作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--送出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MEMW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1200"/>
              </a:spcAft>
              <a:buClr>
                <a:srgbClr val="000000"/>
              </a:buClr>
              <a:buFontTx/>
              <a:buChar char="•"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S3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状态结束时：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READY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无效，插入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en-US" altLang="zh-CN" sz="2400" b="1" baseline="-250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周期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lnSpc>
                <a:spcPct val="130000"/>
              </a:lnSpc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READY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有效，进入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周期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5017770" y="2924810"/>
            <a:ext cx="57404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059680" y="3561715"/>
            <a:ext cx="892175" cy="10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" name="Group 4"/>
          <p:cNvGrpSpPr/>
          <p:nvPr/>
        </p:nvGrpSpPr>
        <p:grpSpPr bwMode="auto">
          <a:xfrm>
            <a:off x="6508115" y="314960"/>
            <a:ext cx="5450840" cy="3186220"/>
            <a:chOff x="0" y="0"/>
            <a:chExt cx="5232" cy="2408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92" y="864"/>
              <a:ext cx="336" cy="336"/>
            </a:xfrm>
            <a:prstGeom prst="ellipse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i</a:t>
              </a:r>
              <a:endParaRPr lang="en-US" altLang="zh-CN" sz="1800" baseline="-25000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816" y="864"/>
              <a:ext cx="336" cy="336"/>
            </a:xfrm>
            <a:prstGeom prst="ellipse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i</a:t>
              </a:r>
              <a:endParaRPr lang="en-US" altLang="zh-CN" sz="1800" baseline="-2500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392" y="864"/>
              <a:ext cx="334" cy="337"/>
            </a:xfrm>
            <a:prstGeom prst="ellipse">
              <a:avLst/>
            </a:prstGeom>
            <a:solidFill>
              <a:srgbClr val="8AC6CD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0</a:t>
              </a:r>
              <a:endParaRPr lang="en-US" altLang="zh-CN" sz="1800" baseline="-25000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016" y="864"/>
              <a:ext cx="334" cy="337"/>
            </a:xfrm>
            <a:prstGeom prst="ellipse">
              <a:avLst/>
            </a:prstGeom>
            <a:solidFill>
              <a:srgbClr val="8AC6CD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0</a:t>
              </a:r>
              <a:endParaRPr lang="en-US" altLang="zh-CN" sz="1800" baseline="-25000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640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1</a:t>
              </a:r>
              <a:endParaRPr lang="en-US" altLang="zh-CN" sz="1800" baseline="-25000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168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2</a:t>
              </a:r>
              <a:endParaRPr lang="en-US" altLang="zh-CN" sz="1800" baseline="-25000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648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3</a:t>
              </a:r>
              <a:endParaRPr lang="en-US" altLang="zh-CN" sz="1800" baseline="-25000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4704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4</a:t>
              </a:r>
              <a:endParaRPr lang="en-US" altLang="zh-CN" sz="1800" baseline="-25000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936" y="1488"/>
              <a:ext cx="335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W</a:t>
              </a:r>
              <a:endParaRPr lang="en-US" altLang="zh-CN" sz="1800" b="1" baseline="-25000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416" y="1488"/>
              <a:ext cx="339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W</a:t>
              </a:r>
              <a:endParaRPr lang="en-US" altLang="zh-CN" sz="1800" baseline="-250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528" y="10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152" y="10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728" y="10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352" y="10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976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504" y="10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84" y="105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792" y="12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79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27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75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4896" y="12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4848" y="72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2496" y="720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496" y="7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040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5232" y="33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0" y="336"/>
              <a:ext cx="5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0" y="33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0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1008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V="1">
              <a:off x="2208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720" y="1488"/>
              <a:ext cx="76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DREQ</a:t>
              </a:r>
              <a:endParaRPr lang="en-US" altLang="zh-CN" sz="1800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1872" y="1488"/>
              <a:ext cx="76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HLDA</a:t>
              </a:r>
              <a:endParaRPr lang="en-US" altLang="zh-CN" sz="1800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4944" y="1200"/>
              <a:ext cx="28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就绪</a:t>
              </a:r>
              <a:endParaRPr lang="zh-CN" altLang="en-US" sz="1800" b="1"/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3072" y="1296"/>
              <a:ext cx="76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未就绪</a:t>
              </a:r>
              <a:endParaRPr lang="zh-CN" altLang="en-US" sz="1800" b="1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0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1008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400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5184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0" y="2256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008" y="225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2400" y="2256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96" y="1920"/>
              <a:ext cx="912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空闲状态</a:t>
              </a:r>
              <a:endParaRPr lang="zh-CN" altLang="en-US" sz="1800" b="1"/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1056" y="1920"/>
              <a:ext cx="1311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请求应答状态</a:t>
              </a:r>
              <a:endParaRPr lang="zh-CN" altLang="en-US" sz="1800" b="1"/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168" y="1920"/>
              <a:ext cx="1344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数据传输状态</a:t>
              </a:r>
              <a:endParaRPr lang="zh-CN" altLang="en-US" sz="1800" b="1"/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3408" y="384"/>
              <a:ext cx="816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块字节</a:t>
              </a:r>
              <a:endParaRPr lang="zh-CN" altLang="en-US" sz="1800" b="1"/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4320" y="0"/>
              <a:ext cx="816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单字节</a:t>
              </a:r>
              <a:endParaRPr lang="zh-CN" altLang="en-US" sz="1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99456" y="1700808"/>
            <a:ext cx="943245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存储器之间数据传输：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35000"/>
              </a:spcBef>
              <a:buFontTx/>
              <a:buChar char="•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从源地址中读出一个字节，存入8237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暂存寄存器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35000"/>
              </a:spcBef>
              <a:buFontTx/>
              <a:buChar char="•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将这个字节写入目的地址中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35000"/>
              </a:spcBef>
              <a:buFontTx/>
              <a:buChar char="•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每个阶段的完成都要经过</a:t>
            </a:r>
            <a:r>
              <a:rPr kumimoji="1"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4个周期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（状态）。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18729" y="4740833"/>
            <a:ext cx="8258003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kumimoji="1"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kumimoji="1" lang="zh-CN" alt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之后应该是哪一个周期？</a:t>
            </a:r>
            <a:endParaRPr kumimoji="1" lang="zh-CN" altLang="en-US" sz="3600" b="1" i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1847528" y="4706814"/>
            <a:ext cx="684656" cy="887412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/>
            <a:r>
              <a:rPr lang="zh-CN" altLang="en-US" sz="4800" b="1" kern="10" dirty="0">
                <a:ln w="9525">
                  <a:solidFill>
                    <a:srgbClr val="000000"/>
                  </a:solidFill>
                  <a:rou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宋体" panose="02010600030101010101" pitchFamily="2" charset="-122"/>
              </a:rPr>
              <a:t>？</a:t>
            </a:r>
            <a:endParaRPr lang="zh-CN" altLang="en-US" sz="4800" b="1" kern="10" dirty="0">
              <a:ln w="9525">
                <a:solidFill>
                  <a:srgbClr val="000000"/>
                </a:solidFill>
                <a:rou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build="p"/>
      <p:bldP spid="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831604" y="1340768"/>
            <a:ext cx="2384076" cy="685800"/>
          </a:xfrm>
          <a:prstGeom prst="rect">
            <a:avLst/>
          </a:prstGeom>
          <a:solidFill>
            <a:srgbClr val="CCFFFF"/>
          </a:solidFill>
          <a:ln w="38100" cmpd="dbl">
            <a:solidFill>
              <a:srgbClr val="0000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2" charset="-122"/>
              </a:rPr>
              <a:t>扩展写</a:t>
            </a:r>
            <a:endParaRPr lang="zh-CN" altLang="en-US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3392" y="2492896"/>
            <a:ext cx="10801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31800" indent="4572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写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控制信号一般在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S4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开始有效；</a:t>
            </a:r>
            <a:endParaRPr kumimoji="1"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31800" indent="4572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	采用扩展写方式，写信号在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S3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就开始变得有效这种做法可以增加写操作时间，满足某些设备的需要。</a:t>
            </a:r>
            <a:endParaRPr kumimoji="1"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 txBox="1">
            <a:spLocks noRot="1" noChangeArrowheads="1"/>
          </p:cNvSpPr>
          <p:nvPr/>
        </p:nvSpPr>
        <p:spPr>
          <a:xfrm>
            <a:off x="839416" y="1298848"/>
            <a:ext cx="2376264" cy="762000"/>
          </a:xfrm>
          <a:prstGeom prst="rect">
            <a:avLst/>
          </a:prstGeom>
          <a:solidFill>
            <a:srgbClr val="CCFFFF"/>
          </a:solidFill>
          <a:ln w="38100" cmpd="dbl">
            <a:solidFill>
              <a:srgbClr val="0000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2" charset="-122"/>
              </a:rPr>
              <a:t>压缩时序</a:t>
            </a:r>
            <a:endParaRPr lang="zh-CN" altLang="en-US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839416" y="2161729"/>
            <a:ext cx="10945216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正常时序中，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S1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用于锁定高8位地址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高8位地址不变时，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是可以省略的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S4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用于读和写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在追求高速传输，且器件的读写速度又可以跟得上时，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也是可以省略的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  <a:spcBef>
                <a:spcPct val="4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省略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S3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之后的时序称为压缩时序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压缩时序下，一个字节的传输最少只要两个时钟周期（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S2，S4）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就可完成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1219200"/>
            <a:ext cx="80295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207486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(4)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8237A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内部寄存器的功能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9456" y="2132856"/>
            <a:ext cx="7543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SzPct val="95000"/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8237A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内部共有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种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寄存器，可分为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类：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1800"/>
              </a:spcAft>
              <a:buSzPct val="95000"/>
              <a:buFont typeface="Wingdings" panose="05000000000000000000" pitchFamily="2" charset="2"/>
              <a:buChar char="l"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专用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寄存器（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个）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基本地址寄存器、当前地址寄存器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基本字节寄存器、当前字节寄存器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1800"/>
              </a:spcBef>
              <a:spcAft>
                <a:spcPts val="1800"/>
              </a:spcAft>
              <a:buSzPct val="95000"/>
              <a:buFont typeface="Wingdings" panose="05000000000000000000" pitchFamily="2" charset="2"/>
              <a:buChar char="l"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公用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寄存器（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个）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方式寄存器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命令寄存器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状态寄存器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4466961" y="4913228"/>
            <a:ext cx="20574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屏蔽寄存器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请求寄存器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暂存寄存器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2348880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  <a:buSzPct val="9500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基本地址寄存器（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只写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用来存放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传送的</a:t>
            </a:r>
            <a:r>
              <a:rPr lang="zh-CN" altLang="en-US" sz="21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内存起始地址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。初始化时由程序写入，</a:t>
            </a:r>
            <a:r>
              <a:rPr lang="zh-CN" altLang="en-US" sz="21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先低字节，后高字节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在整个数据块的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传输过程中，其值保持不变。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ts val="1800"/>
              </a:spcBef>
              <a:spcAft>
                <a:spcPts val="1800"/>
              </a:spcAft>
              <a:buSzPct val="9500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当前地址寄存器（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可读可写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用来存放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传送的</a:t>
            </a:r>
            <a:r>
              <a:rPr lang="zh-CN" altLang="en-US" sz="21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当前内存地址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，每次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传输后，其值自动加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或减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初值与基址寄存器相同，由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一并写入。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自动预置时，数据块传输结束后，自动从基本地址寄存器装入初值。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268760"/>
            <a:ext cx="9066212" cy="792162"/>
          </a:xfrm>
        </p:spPr>
        <p:txBody>
          <a:bodyPr>
            <a:normAutofit/>
          </a:bodyPr>
          <a:lstStyle/>
          <a:p>
            <a:pPr marL="571500" indent="-571500" algn="l"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通道专用寄存器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  <a:buSzPct val="9500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基本字节寄存器（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只写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用来存放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传送的</a:t>
            </a:r>
            <a:r>
              <a:rPr lang="zh-CN" altLang="en-US" sz="21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总字节数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。传送</a:t>
            </a:r>
            <a:r>
              <a:rPr lang="en-US" altLang="zh-CN" sz="21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字节，则写入</a:t>
            </a:r>
            <a:r>
              <a:rPr lang="en-US" altLang="zh-CN" sz="21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N-1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其值在初始化时由程序写入，</a:t>
            </a:r>
            <a:r>
              <a:rPr lang="zh-CN" altLang="en-US" sz="21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先低字节，后高字节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。在整个数据块的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传输过程中，其值保持不变。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ts val="1200"/>
              </a:spcBef>
              <a:spcAft>
                <a:spcPts val="1800"/>
              </a:spcAft>
              <a:buSzPct val="9500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当前字节寄存器（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可读可写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用来存放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传送过程中</a:t>
            </a:r>
            <a:r>
              <a:rPr lang="zh-CN" altLang="en-US" sz="21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未传完的字节数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，其初值与基本字节寄存器相同，由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一并写入。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每传送一个字节，其值自动减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。减为</a:t>
            </a:r>
            <a:r>
              <a:rPr lang="en-US" altLang="zh-CN" sz="21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-1</a:t>
            </a:r>
            <a:r>
              <a:rPr lang="zh-CN" altLang="en-US" sz="21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，数据块传送结束，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EOP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信号有效。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自动预置时，数据块传输结束后，自动从基本字节寄存器装入初值。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12525" y="1155719"/>
            <a:ext cx="9066212" cy="792162"/>
          </a:xfrm>
        </p:spPr>
        <p:txBody>
          <a:bodyPr>
            <a:normAutofit/>
          </a:bodyPr>
          <a:lstStyle/>
          <a:p>
            <a:pPr marL="457200" indent="-457200" algn="l"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通道公用寄存器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1424" y="2058446"/>
            <a:ext cx="10756083" cy="1476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工作方式寄存器（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只写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indent="-323850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用于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设置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的操作类型、操作方式、地址改变方式、自动预置以及通道选择。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2232025" y="4253756"/>
            <a:ext cx="2400300" cy="2487612"/>
            <a:chOff x="0" y="0"/>
            <a:chExt cx="2401342" cy="2487888"/>
          </a:xfrm>
        </p:grpSpPr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0" y="811488"/>
              <a:ext cx="1828800" cy="16764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180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传输方式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00</a:t>
              </a:r>
              <a:r>
                <a:rPr lang="zh-CN" altLang="en-US" sz="1800" b="1"/>
                <a:t>：请求传输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01</a:t>
              </a:r>
              <a:r>
                <a:rPr lang="zh-CN" altLang="en-US" sz="1800" b="1"/>
                <a:t>：单字节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10</a:t>
              </a:r>
              <a:r>
                <a:rPr lang="zh-CN" altLang="en-US" sz="1800" b="1"/>
                <a:t>：块传输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11</a:t>
              </a:r>
              <a:r>
                <a:rPr lang="zh-CN" altLang="en-US" sz="1800" b="1"/>
                <a:t>：级联方式</a:t>
              </a:r>
              <a:endParaRPr lang="zh-CN" altLang="en-US" sz="1800" b="1"/>
            </a:p>
          </p:txBody>
        </p:sp>
        <p:sp>
          <p:nvSpPr>
            <p:cNvPr id="7" name="AutoShape 33"/>
            <p:cNvSpPr/>
            <p:nvPr/>
          </p:nvSpPr>
          <p:spPr bwMode="auto">
            <a:xfrm rot="-5400000">
              <a:off x="1418676" y="-709335"/>
              <a:ext cx="273329" cy="1692000"/>
            </a:xfrm>
            <a:prstGeom prst="leftBrace">
              <a:avLst>
                <a:gd name="adj1" fmla="val 3341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8" name="直接箭头连接符 7"/>
            <p:cNvCxnSpPr>
              <a:cxnSpLocks noChangeShapeType="1"/>
            </p:cNvCxnSpPr>
            <p:nvPr/>
          </p:nvCxnSpPr>
          <p:spPr bwMode="auto">
            <a:xfrm rot="5400000">
              <a:off x="1292072" y="562830"/>
              <a:ext cx="504881" cy="1589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9"/>
          <p:cNvGrpSpPr/>
          <p:nvPr/>
        </p:nvGrpSpPr>
        <p:grpSpPr bwMode="auto">
          <a:xfrm>
            <a:off x="4046539" y="4272806"/>
            <a:ext cx="1538287" cy="2082800"/>
            <a:chOff x="0" y="0"/>
            <a:chExt cx="1538603" cy="2083449"/>
          </a:xfrm>
        </p:grpSpPr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0" y="787829"/>
              <a:ext cx="1376952" cy="129562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地址增量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r>
                <a:rPr lang="zh-CN" altLang="en-US" sz="1800" b="1"/>
                <a:t>：地址加</a:t>
              </a:r>
              <a:r>
                <a:rPr lang="en-US" altLang="zh-CN" sz="1800" b="1"/>
                <a:t>1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</a:t>
              </a:r>
              <a:r>
                <a:rPr lang="zh-CN" altLang="en-US" sz="1800" b="1"/>
                <a:t>：地址减</a:t>
              </a:r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  <p:sp>
          <p:nvSpPr>
            <p:cNvPr id="11" name="AutoShape 34"/>
            <p:cNvSpPr/>
            <p:nvPr/>
          </p:nvSpPr>
          <p:spPr bwMode="auto">
            <a:xfrm rot="-5400000">
              <a:off x="999415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2" name="直接箭头连接符 12"/>
            <p:cNvCxnSpPr>
              <a:cxnSpLocks noChangeShapeType="1"/>
            </p:cNvCxnSpPr>
            <p:nvPr/>
          </p:nvCxnSpPr>
          <p:spPr bwMode="auto">
            <a:xfrm rot="5400000">
              <a:off x="876452" y="543093"/>
              <a:ext cx="50339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3"/>
          <p:cNvGrpSpPr/>
          <p:nvPr/>
        </p:nvGrpSpPr>
        <p:grpSpPr bwMode="auto">
          <a:xfrm>
            <a:off x="5418138" y="4274394"/>
            <a:ext cx="1752600" cy="2079625"/>
            <a:chOff x="0" y="0"/>
            <a:chExt cx="1752600" cy="2080452"/>
          </a:xfrm>
        </p:grpSpPr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0" y="786222"/>
              <a:ext cx="1752600" cy="1294230"/>
            </a:xfrm>
            <a:prstGeom prst="rect">
              <a:avLst/>
            </a:prstGeom>
            <a:solidFill>
              <a:srgbClr val="ABD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自动预置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r>
                <a:rPr lang="zh-CN" altLang="en-US" sz="1800" b="1"/>
                <a:t>：非自动预置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</a:t>
              </a:r>
              <a:r>
                <a:rPr lang="zh-CN" altLang="en-US" sz="1800" b="1"/>
                <a:t>：自动预置</a:t>
              </a:r>
              <a:endParaRPr lang="en-US" altLang="zh-CN" sz="1800" b="1"/>
            </a:p>
          </p:txBody>
        </p:sp>
        <p:sp>
          <p:nvSpPr>
            <p:cNvPr id="15" name="AutoShape 34"/>
            <p:cNvSpPr/>
            <p:nvPr/>
          </p:nvSpPr>
          <p:spPr bwMode="auto">
            <a:xfrm rot="-5400000">
              <a:off x="532180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6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414236" y="528848"/>
              <a:ext cx="503437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17"/>
          <p:cNvGrpSpPr/>
          <p:nvPr/>
        </p:nvGrpSpPr>
        <p:grpSpPr bwMode="auto">
          <a:xfrm>
            <a:off x="6600826" y="4275982"/>
            <a:ext cx="2093913" cy="2439987"/>
            <a:chOff x="0" y="0"/>
            <a:chExt cx="2094213" cy="2440649"/>
          </a:xfrm>
        </p:grpSpPr>
        <p:sp>
          <p:nvSpPr>
            <p:cNvPr id="18" name="AutoShape 35"/>
            <p:cNvSpPr/>
            <p:nvPr/>
          </p:nvSpPr>
          <p:spPr bwMode="auto">
            <a:xfrm rot="-5400000">
              <a:off x="710971" y="-710971"/>
              <a:ext cx="270058" cy="1692000"/>
            </a:xfrm>
            <a:prstGeom prst="leftBrace">
              <a:avLst>
                <a:gd name="adj1" fmla="val 5847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570213" y="784650"/>
              <a:ext cx="1524000" cy="1655999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操作类型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00</a:t>
              </a:r>
              <a:r>
                <a:rPr lang="zh-CN" altLang="en-US" sz="1800" b="1"/>
                <a:t>：校验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01</a:t>
              </a:r>
              <a:r>
                <a:rPr lang="zh-CN" altLang="en-US" sz="1800" b="1"/>
                <a:t>：</a:t>
              </a:r>
              <a:r>
                <a:rPr lang="en-US" altLang="zh-CN" sz="1800" b="1"/>
                <a:t>DMA</a:t>
              </a:r>
              <a:r>
                <a:rPr lang="zh-CN" altLang="en-US" sz="1800" b="1"/>
                <a:t>写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10</a:t>
              </a:r>
              <a:r>
                <a:rPr lang="zh-CN" altLang="en-US" sz="1800" b="1"/>
                <a:t>：</a:t>
              </a:r>
              <a:r>
                <a:rPr lang="en-US" altLang="zh-CN" sz="1800" b="1"/>
                <a:t>DMA</a:t>
              </a:r>
              <a:r>
                <a:rPr lang="zh-CN" altLang="en-US" sz="1800" b="1"/>
                <a:t>读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11</a:t>
              </a:r>
              <a:r>
                <a:rPr lang="zh-CN" altLang="en-US" sz="1800" b="1"/>
                <a:t>：无效</a:t>
              </a:r>
              <a:endParaRPr lang="en-US" altLang="zh-CN" sz="1800" b="1"/>
            </a:p>
          </p:txBody>
        </p:sp>
        <p:cxnSp>
          <p:nvCxnSpPr>
            <p:cNvPr id="20" name="直接箭头连接符 20"/>
            <p:cNvCxnSpPr>
              <a:cxnSpLocks noChangeShapeType="1"/>
            </p:cNvCxnSpPr>
            <p:nvPr/>
          </p:nvCxnSpPr>
          <p:spPr bwMode="auto">
            <a:xfrm rot="5400000">
              <a:off x="592190" y="543071"/>
              <a:ext cx="50337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/>
          <p:cNvGrpSpPr/>
          <p:nvPr/>
        </p:nvGrpSpPr>
        <p:grpSpPr bwMode="auto">
          <a:xfrm>
            <a:off x="8388350" y="4264868"/>
            <a:ext cx="1822450" cy="2451100"/>
            <a:chOff x="0" y="0"/>
            <a:chExt cx="1822572" cy="2451762"/>
          </a:xfrm>
        </p:grpSpPr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10572" y="795762"/>
              <a:ext cx="1512000" cy="1656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 通道选择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00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0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01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1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10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2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11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3</a:t>
              </a:r>
              <a:endParaRPr lang="en-US" altLang="zh-CN" sz="1800" b="1"/>
            </a:p>
          </p:txBody>
        </p:sp>
        <p:sp>
          <p:nvSpPr>
            <p:cNvPr id="23" name="AutoShape 34"/>
            <p:cNvSpPr/>
            <p:nvPr/>
          </p:nvSpPr>
          <p:spPr bwMode="auto">
            <a:xfrm rot="-5400000">
              <a:off x="720803" y="-720804"/>
              <a:ext cx="250391" cy="1692000"/>
            </a:xfrm>
            <a:prstGeom prst="leftBrace">
              <a:avLst>
                <a:gd name="adj1" fmla="val 3341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4" name="直接箭头连接符 24"/>
            <p:cNvCxnSpPr>
              <a:cxnSpLocks noChangeShapeType="1"/>
            </p:cNvCxnSpPr>
            <p:nvPr/>
          </p:nvCxnSpPr>
          <p:spPr bwMode="auto">
            <a:xfrm rot="5400000">
              <a:off x="601651" y="539895"/>
              <a:ext cx="50337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5" name="Group 25"/>
          <p:cNvGraphicFramePr>
            <a:graphicFrameLocks noGrp="1"/>
          </p:cNvGraphicFramePr>
          <p:nvPr/>
        </p:nvGraphicFramePr>
        <p:xfrm>
          <a:off x="2917826" y="3664793"/>
          <a:ext cx="7199313" cy="533400"/>
        </p:xfrm>
        <a:graphic>
          <a:graphicData uri="http://schemas.openxmlformats.org/drawingml/2006/table">
            <a:tbl>
              <a:tblPr/>
              <a:tblGrid>
                <a:gridCol w="900113"/>
                <a:gridCol w="900112"/>
                <a:gridCol w="900113"/>
                <a:gridCol w="900112"/>
                <a:gridCol w="900113"/>
                <a:gridCol w="900112"/>
                <a:gridCol w="900113"/>
                <a:gridCol w="89852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</a:tr>
            </a:tbl>
          </a:graphicData>
        </a:graphic>
      </p:graphicFrame>
      <p:sp>
        <p:nvSpPr>
          <p:cNvPr id="26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【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7-1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】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PC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机某读写操作使用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，单字节传送，地址增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，不用自动预置。试给出写操作、读操作、校验操作的方式字。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解：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0287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▲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写操作：</a:t>
            </a:r>
            <a:r>
              <a:rPr lang="en-US" altLang="zh-CN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01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0 </a:t>
            </a:r>
            <a:r>
              <a:rPr lang="en-US" altLang="zh-CN" b="1" u="sng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01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= 46H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0287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▲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读操作：</a:t>
            </a:r>
            <a:r>
              <a:rPr lang="en-US" altLang="zh-CN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01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0 </a:t>
            </a:r>
            <a:r>
              <a:rPr lang="en-US" altLang="zh-CN" b="1" u="sng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= 4AH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0287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▲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校验操作：</a:t>
            </a:r>
            <a:r>
              <a:rPr lang="en-US" altLang="zh-CN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01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0 </a:t>
            </a:r>
            <a:r>
              <a:rPr lang="en-US" altLang="zh-CN" b="1" u="sng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00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= 42H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412776"/>
            <a:ext cx="9066212" cy="792163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重 点</a:t>
            </a:r>
            <a:endParaRPr lang="en-US" altLang="zh-CN" sz="4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71464" y="2276872"/>
            <a:ext cx="5832648" cy="28990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zh-CN" sz="3200" b="1" kern="1200" noProof="0" dirty="0" smtClean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DMA</a:t>
            </a:r>
            <a:r>
              <a:rPr kumimoji="1" lang="zh-CN" altLang="en-US" sz="3200" b="1" kern="1200" noProof="0" dirty="0" smtClean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的概念</a:t>
            </a:r>
            <a:endParaRPr kumimoji="1" lang="en-US" altLang="zh-CN" sz="3200" b="1" kern="1200" noProof="0" dirty="0" smtClean="0">
              <a:ln>
                <a:noFill/>
              </a:ln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传送过程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传送方式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芯片的结构和命令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芯片工作时序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芯片应用编程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en-US" sz="4400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 习 目 的</a:t>
            </a:r>
            <a:endParaRPr lang="zh-CN" altLang="en-US" sz="44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3241" y="1304053"/>
            <a:ext cx="769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命令寄存器（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只写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b="1" dirty="0" smtClean="0">
                <a:latin typeface="Times New Roman" panose="02020603050405020304" pitchFamily="18" charset="0"/>
              </a:rPr>
              <a:t> 用于</a:t>
            </a:r>
            <a:r>
              <a:rPr lang="zh-CN" altLang="en-US" b="1" dirty="0">
                <a:latin typeface="Times New Roman" panose="02020603050405020304" pitchFamily="18" charset="0"/>
              </a:rPr>
              <a:t>控制</a:t>
            </a:r>
            <a:r>
              <a:rPr lang="en-US" altLang="zh-CN" b="1" dirty="0">
                <a:latin typeface="Times New Roman" panose="02020603050405020304" pitchFamily="18" charset="0"/>
              </a:rPr>
              <a:t>8237A</a:t>
            </a:r>
            <a:r>
              <a:rPr lang="zh-CN" altLang="en-US" b="1" dirty="0">
                <a:latin typeface="Times New Roman" panose="02020603050405020304" pitchFamily="18" charset="0"/>
              </a:rPr>
              <a:t>的操作。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3019425" y="3276600"/>
            <a:ext cx="1981200" cy="2819400"/>
            <a:chOff x="0" y="0"/>
            <a:chExt cx="1981200" cy="2819400"/>
          </a:xfrm>
        </p:grpSpPr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0" y="2135400"/>
              <a:ext cx="1981200" cy="6840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DREQ </a:t>
              </a:r>
              <a:r>
                <a:rPr lang="zh-CN" altLang="en-US" sz="1800" b="1"/>
                <a:t>高有效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DREQ </a:t>
              </a:r>
              <a:r>
                <a:rPr lang="zh-CN" altLang="en-US" sz="1800" b="1"/>
                <a:t>低有效</a:t>
              </a:r>
              <a:endParaRPr lang="en-US" altLang="zh-CN" sz="1800" b="1"/>
            </a:p>
          </p:txBody>
        </p:sp>
        <p:sp>
          <p:nvSpPr>
            <p:cNvPr id="7" name="AutoShape 34"/>
            <p:cNvSpPr/>
            <p:nvPr/>
          </p:nvSpPr>
          <p:spPr bwMode="auto">
            <a:xfrm rot="-5400000">
              <a:off x="969852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8" name="直接箭头连接符 12"/>
            <p:cNvCxnSpPr>
              <a:cxnSpLocks noChangeShapeType="1"/>
            </p:cNvCxnSpPr>
            <p:nvPr/>
          </p:nvCxnSpPr>
          <p:spPr bwMode="auto">
            <a:xfrm rot="5400000">
              <a:off x="180975" y="1209675"/>
              <a:ext cx="1836738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"/>
          <p:cNvGrpSpPr/>
          <p:nvPr/>
        </p:nvGrpSpPr>
        <p:grpSpPr bwMode="auto">
          <a:xfrm>
            <a:off x="1938338" y="3276600"/>
            <a:ext cx="1981200" cy="1447800"/>
            <a:chOff x="0" y="0"/>
            <a:chExt cx="1981200" cy="1447800"/>
          </a:xfrm>
        </p:grpSpPr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0" y="762000"/>
              <a:ext cx="1981200" cy="6858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180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DACK </a:t>
              </a:r>
              <a:r>
                <a:rPr lang="zh-CN" altLang="en-US" sz="1800" b="1"/>
                <a:t>低有效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DACK </a:t>
              </a:r>
              <a:r>
                <a:rPr lang="zh-CN" altLang="en-US" sz="1800" b="1"/>
                <a:t>高有效</a:t>
              </a:r>
              <a:endParaRPr lang="en-US" altLang="zh-CN" sz="1800" b="1"/>
            </a:p>
          </p:txBody>
        </p:sp>
        <p:cxnSp>
          <p:nvCxnSpPr>
            <p:cNvPr id="11" name="直接箭头连接符 7"/>
            <p:cNvCxnSpPr>
              <a:cxnSpLocks noChangeShapeType="1"/>
            </p:cNvCxnSpPr>
            <p:nvPr/>
          </p:nvCxnSpPr>
          <p:spPr bwMode="auto">
            <a:xfrm rot="5400000">
              <a:off x="1028698" y="538162"/>
              <a:ext cx="468313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34"/>
            <p:cNvSpPr/>
            <p:nvPr/>
          </p:nvSpPr>
          <p:spPr bwMode="auto">
            <a:xfrm rot="-5400000">
              <a:off x="1136561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3" name="Group 12"/>
          <p:cNvGraphicFramePr>
            <a:graphicFrameLocks noGrp="1"/>
          </p:cNvGraphicFramePr>
          <p:nvPr/>
        </p:nvGraphicFramePr>
        <p:xfrm>
          <a:off x="2743201" y="2667000"/>
          <a:ext cx="7199313" cy="533400"/>
        </p:xfrm>
        <a:graphic>
          <a:graphicData uri="http://schemas.openxmlformats.org/drawingml/2006/table">
            <a:tbl>
              <a:tblPr/>
              <a:tblGrid>
                <a:gridCol w="900113"/>
                <a:gridCol w="900112"/>
                <a:gridCol w="900113"/>
                <a:gridCol w="900112"/>
                <a:gridCol w="900113"/>
                <a:gridCol w="900112"/>
                <a:gridCol w="900113"/>
                <a:gridCol w="89852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32"/>
          <p:cNvGrpSpPr/>
          <p:nvPr/>
        </p:nvGrpSpPr>
        <p:grpSpPr bwMode="auto">
          <a:xfrm>
            <a:off x="4319589" y="3276601"/>
            <a:ext cx="1368425" cy="1446213"/>
            <a:chOff x="0" y="0"/>
            <a:chExt cx="1368000" cy="1446000"/>
          </a:xfrm>
        </p:grpSpPr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0" y="762000"/>
              <a:ext cx="1368000" cy="684000"/>
            </a:xfrm>
            <a:prstGeom prst="rect">
              <a:avLst/>
            </a:prstGeom>
            <a:solidFill>
              <a:srgbClr val="ABD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</a:t>
              </a:r>
              <a:r>
                <a:rPr lang="zh-CN" altLang="en-US" sz="1800" b="1"/>
                <a:t>滞后写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扩展写</a:t>
              </a:r>
              <a:endParaRPr lang="en-US" altLang="zh-CN" sz="1800" b="1"/>
            </a:p>
          </p:txBody>
        </p:sp>
        <p:cxnSp>
          <p:nvCxnSpPr>
            <p:cNvPr id="16" name="直接箭头连接符 27"/>
            <p:cNvCxnSpPr>
              <a:cxnSpLocks noChangeShapeType="1"/>
            </p:cNvCxnSpPr>
            <p:nvPr/>
          </p:nvCxnSpPr>
          <p:spPr bwMode="auto">
            <a:xfrm rot="5400000">
              <a:off x="463367" y="538084"/>
              <a:ext cx="468244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AutoShape 34"/>
            <p:cNvSpPr/>
            <p:nvPr/>
          </p:nvSpPr>
          <p:spPr bwMode="auto">
            <a:xfrm rot="-5400000">
              <a:off x="570497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8" name="Group 36"/>
          <p:cNvGrpSpPr/>
          <p:nvPr/>
        </p:nvGrpSpPr>
        <p:grpSpPr bwMode="auto">
          <a:xfrm>
            <a:off x="5043488" y="3276600"/>
            <a:ext cx="1752600" cy="2819400"/>
            <a:chOff x="0" y="0"/>
            <a:chExt cx="1752600" cy="2819400"/>
          </a:xfrm>
        </p:grpSpPr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0" y="2135400"/>
              <a:ext cx="1752600" cy="6840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</a:t>
              </a:r>
              <a:r>
                <a:rPr lang="zh-CN" altLang="en-US" sz="1800" b="1"/>
                <a:t>固定优先级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循环优先级</a:t>
              </a:r>
              <a:endParaRPr lang="en-US" altLang="zh-CN" sz="1800" b="1"/>
            </a:p>
          </p:txBody>
        </p:sp>
        <p:sp>
          <p:nvSpPr>
            <p:cNvPr id="20" name="AutoShape 34"/>
            <p:cNvSpPr/>
            <p:nvPr/>
          </p:nvSpPr>
          <p:spPr bwMode="auto">
            <a:xfrm rot="-5400000">
              <a:off x="731724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1" name="直接箭头连接符 31"/>
            <p:cNvCxnSpPr>
              <a:cxnSpLocks noChangeShapeType="1"/>
            </p:cNvCxnSpPr>
            <p:nvPr/>
          </p:nvCxnSpPr>
          <p:spPr bwMode="auto">
            <a:xfrm rot="5400000">
              <a:off x="-71438" y="1209675"/>
              <a:ext cx="1836738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40"/>
          <p:cNvGrpSpPr/>
          <p:nvPr/>
        </p:nvGrpSpPr>
        <p:grpSpPr bwMode="auto">
          <a:xfrm>
            <a:off x="6096000" y="3276601"/>
            <a:ext cx="1447800" cy="1446213"/>
            <a:chOff x="0" y="0"/>
            <a:chExt cx="1447800" cy="1446000"/>
          </a:xfrm>
        </p:grpSpPr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0" y="762000"/>
              <a:ext cx="1447800" cy="684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</a:t>
              </a:r>
              <a:r>
                <a:rPr lang="zh-CN" altLang="en-US" sz="1800" b="1"/>
                <a:t>普通时序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压缩时序</a:t>
              </a:r>
              <a:endParaRPr lang="en-US" altLang="zh-CN" sz="1800" b="1"/>
            </a:p>
          </p:txBody>
        </p:sp>
        <p:cxnSp>
          <p:nvCxnSpPr>
            <p:cNvPr id="24" name="直接箭头连接符 33"/>
            <p:cNvCxnSpPr>
              <a:cxnSpLocks noChangeShapeType="1"/>
            </p:cNvCxnSpPr>
            <p:nvPr/>
          </p:nvCxnSpPr>
          <p:spPr bwMode="auto">
            <a:xfrm rot="5400000">
              <a:off x="485808" y="538083"/>
              <a:ext cx="46824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utoShape 34"/>
            <p:cNvSpPr/>
            <p:nvPr/>
          </p:nvSpPr>
          <p:spPr bwMode="auto">
            <a:xfrm rot="-5400000">
              <a:off x="593633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6" name="Group 44"/>
          <p:cNvGrpSpPr/>
          <p:nvPr/>
        </p:nvGrpSpPr>
        <p:grpSpPr bwMode="auto">
          <a:xfrm>
            <a:off x="6835775" y="3275013"/>
            <a:ext cx="1752600" cy="2819400"/>
            <a:chOff x="0" y="0"/>
            <a:chExt cx="1752600" cy="2819400"/>
          </a:xfrm>
        </p:grpSpPr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0" y="2135400"/>
              <a:ext cx="1752600" cy="684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</a:t>
              </a:r>
              <a:r>
                <a:rPr lang="zh-CN" altLang="en-US" sz="1800" b="1"/>
                <a:t>启动</a:t>
              </a:r>
              <a:r>
                <a:rPr lang="en-US" altLang="zh-CN" sz="1800" b="1"/>
                <a:t>8237A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停止</a:t>
              </a:r>
              <a:r>
                <a:rPr lang="en-US" altLang="zh-CN" sz="1800" b="1"/>
                <a:t>8237A</a:t>
              </a:r>
              <a:endParaRPr lang="en-US" altLang="zh-CN" sz="1800" b="1"/>
            </a:p>
          </p:txBody>
        </p:sp>
        <p:sp>
          <p:nvSpPr>
            <p:cNvPr id="28" name="AutoShape 34"/>
            <p:cNvSpPr/>
            <p:nvPr/>
          </p:nvSpPr>
          <p:spPr bwMode="auto">
            <a:xfrm rot="-5400000">
              <a:off x="746012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9" name="直接箭头连接符 39"/>
            <p:cNvCxnSpPr>
              <a:cxnSpLocks noChangeShapeType="1"/>
            </p:cNvCxnSpPr>
            <p:nvPr/>
          </p:nvCxnSpPr>
          <p:spPr bwMode="auto">
            <a:xfrm rot="5400000">
              <a:off x="-57150" y="1209674"/>
              <a:ext cx="1836737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48"/>
          <p:cNvGrpSpPr/>
          <p:nvPr/>
        </p:nvGrpSpPr>
        <p:grpSpPr bwMode="auto">
          <a:xfrm>
            <a:off x="7881938" y="3276600"/>
            <a:ext cx="1447800" cy="1981200"/>
            <a:chOff x="0" y="0"/>
            <a:chExt cx="1447800" cy="19812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0" y="762000"/>
              <a:ext cx="1447800" cy="1219200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0</a:t>
              </a:r>
              <a:r>
                <a:rPr lang="zh-CN" altLang="en-US" sz="1800" b="1"/>
                <a:t>地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    </a:t>
              </a:r>
              <a:r>
                <a:rPr lang="zh-CN" altLang="en-US" sz="1800" b="1"/>
                <a:t>址不保持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0</a:t>
              </a:r>
              <a:r>
                <a:rPr lang="zh-CN" altLang="en-US" sz="1800" b="1"/>
                <a:t>地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    </a:t>
              </a:r>
              <a:r>
                <a:rPr lang="zh-CN" altLang="en-US" sz="1800" b="1"/>
                <a:t>址保持</a:t>
              </a:r>
              <a:endParaRPr lang="en-US" altLang="zh-CN" sz="1800" b="1"/>
            </a:p>
          </p:txBody>
        </p:sp>
        <p:cxnSp>
          <p:nvCxnSpPr>
            <p:cNvPr id="32" name="直接箭头连接符 41"/>
            <p:cNvCxnSpPr>
              <a:cxnSpLocks noChangeShapeType="1"/>
            </p:cNvCxnSpPr>
            <p:nvPr/>
          </p:nvCxnSpPr>
          <p:spPr bwMode="auto">
            <a:xfrm rot="5400000">
              <a:off x="485773" y="538162"/>
              <a:ext cx="468313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AutoShape 34"/>
            <p:cNvSpPr/>
            <p:nvPr/>
          </p:nvSpPr>
          <p:spPr bwMode="auto">
            <a:xfrm rot="-5400000">
              <a:off x="593633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4" name="Group 52"/>
          <p:cNvGrpSpPr/>
          <p:nvPr/>
        </p:nvGrpSpPr>
        <p:grpSpPr bwMode="auto">
          <a:xfrm>
            <a:off x="8639175" y="3276600"/>
            <a:ext cx="1752600" cy="2819400"/>
            <a:chOff x="0" y="0"/>
            <a:chExt cx="1752600" cy="2819400"/>
          </a:xfrm>
        </p:grpSpPr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0" y="2135400"/>
              <a:ext cx="1752600" cy="684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</a:t>
              </a:r>
              <a:r>
                <a:rPr lang="zh-CN" altLang="en-US" sz="1800" b="1"/>
                <a:t>禁止</a:t>
              </a:r>
              <a:r>
                <a:rPr lang="en-US" altLang="zh-CN" sz="1800" b="1"/>
                <a:t>M</a:t>
              </a:r>
              <a:r>
                <a:rPr lang="en-US" altLang="zh-CN" sz="1800" b="1">
                  <a:latin typeface="宋体" panose="02010600030101010101" pitchFamily="2" charset="-122"/>
                </a:rPr>
                <a:t>→</a:t>
              </a:r>
              <a:r>
                <a:rPr lang="en-US" altLang="zh-CN" sz="1800" b="1"/>
                <a:t>M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允许</a:t>
              </a:r>
              <a:r>
                <a:rPr lang="en-US" altLang="zh-CN" sz="1800" b="1"/>
                <a:t>M</a:t>
              </a:r>
              <a:r>
                <a:rPr lang="en-US" altLang="zh-CN" sz="1800" b="1">
                  <a:latin typeface="宋体" panose="02010600030101010101" pitchFamily="2" charset="-122"/>
                </a:rPr>
                <a:t>→</a:t>
              </a:r>
              <a:r>
                <a:rPr lang="en-US" altLang="zh-CN" sz="1800" b="1"/>
                <a:t>M</a:t>
              </a:r>
              <a:endParaRPr lang="en-US" altLang="zh-CN" sz="1800" b="1"/>
            </a:p>
          </p:txBody>
        </p:sp>
        <p:sp>
          <p:nvSpPr>
            <p:cNvPr id="36" name="AutoShape 34"/>
            <p:cNvSpPr/>
            <p:nvPr/>
          </p:nvSpPr>
          <p:spPr bwMode="auto">
            <a:xfrm rot="-5400000">
              <a:off x="746012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37" name="直接箭头连接符 45"/>
            <p:cNvCxnSpPr>
              <a:cxnSpLocks noChangeShapeType="1"/>
            </p:cNvCxnSpPr>
            <p:nvPr/>
          </p:nvCxnSpPr>
          <p:spPr bwMode="auto">
            <a:xfrm rot="5400000">
              <a:off x="-57150" y="1209675"/>
              <a:ext cx="1836738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spcAft>
                <a:spcPts val="1800"/>
              </a:spcAft>
              <a:buClrTx/>
              <a:buSzPct val="95000"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：滞后写和扩展写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：滞后写，表示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写脉冲滞后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读脉冲一个时钟。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1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：扩展写，表示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读、写脉冲同时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产生。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扩展写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增加了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写命令宽度。压缩时序下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(D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=1)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该位无意义。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ts val="1800"/>
              </a:spcBef>
              <a:spcAft>
                <a:spcPts val="1200"/>
              </a:spcAft>
              <a:buClrTx/>
              <a:buSzPct val="95000"/>
            </a:pPr>
            <a:r>
              <a:rPr lang="en-US" altLang="zh-CN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5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：优先级</a:t>
            </a:r>
            <a:endParaRPr lang="en-US" altLang="zh-CN" sz="25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：固定优先权，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最高，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最低。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：循环优先权，刚服务过的通道优先权变为最低。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ClrTx/>
              <a:buSzPct val="95000"/>
            </a:pPr>
            <a:r>
              <a:rPr lang="en-US" altLang="zh-CN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5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：时序类型</a:t>
            </a:r>
            <a:endParaRPr lang="en-US" altLang="zh-CN" sz="25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：普通时序，传输一个字节需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个时钟周期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：压缩时序。对于高速外设，可将时序压缩到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个周期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5517232"/>
          </a:xfrm>
        </p:spPr>
        <p:txBody>
          <a:bodyPr>
            <a:normAutofit fontScale="85000" lnSpcReduction="20000"/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：启动与停止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8237A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工作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  <a:defRPr/>
            </a:pPr>
            <a:r>
              <a:rPr kumimoji="0" lang="en-US" altLang="zh-CN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：启动；</a:t>
            </a:r>
            <a:r>
              <a:rPr kumimoji="0" lang="en-US" altLang="zh-CN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：停止。一般为</a:t>
            </a:r>
            <a:r>
              <a:rPr kumimoji="0" lang="en-US" altLang="zh-CN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  <a:defRPr/>
            </a:pP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该位设置影响所有通道。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Pct val="95000"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和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：控制内存到内存的传输。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30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仅当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D0 = 1 (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允许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M→M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传输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) 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时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kumimoji="0" lang="en-US" altLang="zh-CN" sz="24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才有意义。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30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  <a:defRPr/>
            </a:pP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实现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M→M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传输，需先把源区数据送入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8237A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的暂存寄存器，然后再送到目的区。即：每次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M→M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传输需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个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周期。</a:t>
            </a:r>
            <a:endParaRPr kumimoji="0" lang="en-US" altLang="zh-CN" sz="2400" i="0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30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  <a:defRPr/>
            </a:pP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一般用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的地址寄存器存放源地址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，用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kumimoji="0" lang="en-US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的地址寄存器和字节寄存器存放目的地址和字节数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kumimoji="0" lang="en-US" altLang="zh-CN" sz="240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30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  <a:defRPr/>
            </a:pP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传输时，目的地址可自动加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减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，而源地址可通过设置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kumimoji="0" lang="en-US" altLang="zh-CN" sz="2400" i="0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=1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使其保持不变，这样可使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同一数据传输到整个目标内存区域。</a:t>
            </a:r>
            <a:endParaRPr kumimoji="0" lang="en-US" altLang="zh-CN" sz="2400" i="0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【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7-2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】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PC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机中的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8237A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按如下要求工作：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禁止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存储器到存储器传送，采用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正常时序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滞后写入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固定优先级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，允许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8237A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工作，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信号高电平有效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DACK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信号低电平有效。已知写命令寄存器对应的地址为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08H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，请给出写命令的程序段。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ts val="180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解：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485900" lvl="3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▲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命令字：</a:t>
            </a:r>
            <a:r>
              <a:rPr lang="en-US" altLang="zh-CN" sz="24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4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4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4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0H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▲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写命令字代码段：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485900" lvl="3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MOV  AL, 00H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OUT  08H, AL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2452" y="1257146"/>
            <a:ext cx="1095218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状态寄存器（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只读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200" b="1" dirty="0" smtClean="0">
                <a:latin typeface="Times New Roman" panose="02020603050405020304" pitchFamily="18" charset="0"/>
              </a:rPr>
              <a:t> 用于</a:t>
            </a:r>
            <a:r>
              <a:rPr lang="zh-CN" altLang="en-US" sz="2200" b="1" dirty="0">
                <a:latin typeface="Times New Roman" panose="02020603050405020304" pitchFamily="18" charset="0"/>
              </a:rPr>
              <a:t>存放</a:t>
            </a:r>
            <a:r>
              <a:rPr lang="en-US" altLang="zh-CN" sz="2200" b="1" dirty="0">
                <a:latin typeface="Times New Roman" panose="02020603050405020304" pitchFamily="18" charset="0"/>
              </a:rPr>
              <a:t>8237A</a:t>
            </a:r>
            <a:r>
              <a:rPr lang="zh-CN" altLang="en-US" sz="2200" b="1" dirty="0">
                <a:latin typeface="Times New Roman" panose="02020603050405020304" pitchFamily="18" charset="0"/>
              </a:rPr>
              <a:t>的状态信息。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200" b="1" dirty="0" smtClean="0">
                <a:latin typeface="Times New Roman" panose="02020603050405020304" pitchFamily="18" charset="0"/>
              </a:rPr>
              <a:t> 低</a:t>
            </a:r>
            <a:r>
              <a:rPr lang="en-US" altLang="zh-CN" sz="2200" b="1" dirty="0">
                <a:latin typeface="Times New Roman" panose="02020603050405020304" pitchFamily="18" charset="0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</a:rPr>
              <a:t>位表示各个通道是否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传输结束</a:t>
            </a:r>
            <a:r>
              <a:rPr lang="zh-CN" altLang="en-US" sz="2200" b="1" dirty="0">
                <a:latin typeface="Times New Roman" panose="02020603050405020304" pitchFamily="18" charset="0"/>
              </a:rPr>
              <a:t>；高</a:t>
            </a:r>
            <a:r>
              <a:rPr lang="en-US" altLang="zh-CN" sz="2200" b="1" dirty="0">
                <a:latin typeface="Times New Roman" panose="02020603050405020304" pitchFamily="18" charset="0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</a:rPr>
              <a:t>位表示各个通道当前是否有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请求</a:t>
            </a:r>
            <a:r>
              <a:rPr lang="zh-CN" altLang="en-US" sz="2200" b="1" dirty="0">
                <a:latin typeface="Times New Roman" panose="02020603050405020304" pitchFamily="18" charset="0"/>
              </a:rPr>
              <a:t>。</a:t>
            </a:r>
            <a:endParaRPr lang="en-US" altLang="zh-CN" sz="22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3357564" y="3705226"/>
            <a:ext cx="1368425" cy="2498725"/>
            <a:chOff x="0" y="0"/>
            <a:chExt cx="1368000" cy="2498512"/>
          </a:xfrm>
        </p:grpSpPr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0" y="1814512"/>
              <a:ext cx="1368000" cy="6840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2</a:t>
              </a:r>
              <a:r>
                <a:rPr lang="zh-CN" altLang="en-US" sz="1800" b="1"/>
                <a:t>有</a:t>
              </a:r>
              <a:r>
                <a:rPr lang="en-US" altLang="zh-CN" sz="1800" b="1"/>
                <a:t>DMA </a:t>
              </a:r>
              <a:r>
                <a:rPr lang="zh-CN" altLang="en-US" sz="1800" b="1"/>
                <a:t>请求</a:t>
              </a:r>
              <a:endParaRPr lang="en-US" altLang="zh-CN" sz="1800" b="1"/>
            </a:p>
          </p:txBody>
        </p:sp>
        <p:sp>
          <p:nvSpPr>
            <p:cNvPr id="7" name="AutoShape 34"/>
            <p:cNvSpPr/>
            <p:nvPr/>
          </p:nvSpPr>
          <p:spPr bwMode="auto">
            <a:xfrm rot="-5400000">
              <a:off x="545989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8" name="直接箭头连接符 12"/>
            <p:cNvCxnSpPr>
              <a:cxnSpLocks noChangeShapeType="1"/>
            </p:cNvCxnSpPr>
            <p:nvPr/>
          </p:nvCxnSpPr>
          <p:spPr bwMode="auto">
            <a:xfrm rot="5400000">
              <a:off x="-81108" y="1047660"/>
              <a:ext cx="1512759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"/>
          <p:cNvGrpSpPr/>
          <p:nvPr/>
        </p:nvGrpSpPr>
        <p:grpSpPr bwMode="auto">
          <a:xfrm>
            <a:off x="2432051" y="3705225"/>
            <a:ext cx="1368425" cy="1447800"/>
            <a:chOff x="0" y="0"/>
            <a:chExt cx="1368000" cy="1447800"/>
          </a:xfrm>
        </p:grpSpPr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0" y="762000"/>
              <a:ext cx="1368000" cy="6858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180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3</a:t>
              </a:r>
              <a:r>
                <a:rPr lang="zh-CN" altLang="en-US" sz="1800" b="1"/>
                <a:t>有</a:t>
              </a:r>
              <a:r>
                <a:rPr lang="en-US" altLang="zh-CN" sz="1800" b="1"/>
                <a:t>DMA </a:t>
              </a:r>
              <a:r>
                <a:rPr lang="zh-CN" altLang="en-US" sz="1800" b="1"/>
                <a:t>请求</a:t>
              </a:r>
              <a:endParaRPr lang="en-US" altLang="zh-CN" sz="1800" b="1"/>
            </a:p>
          </p:txBody>
        </p:sp>
        <p:cxnSp>
          <p:nvCxnSpPr>
            <p:cNvPr id="11" name="直接箭头连接符 7"/>
            <p:cNvCxnSpPr>
              <a:cxnSpLocks noChangeShapeType="1"/>
            </p:cNvCxnSpPr>
            <p:nvPr/>
          </p:nvCxnSpPr>
          <p:spPr bwMode="auto">
            <a:xfrm rot="5400000">
              <a:off x="449049" y="538162"/>
              <a:ext cx="468313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34"/>
            <p:cNvSpPr/>
            <p:nvPr/>
          </p:nvSpPr>
          <p:spPr bwMode="auto">
            <a:xfrm rot="-5400000">
              <a:off x="556699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3" name="Group 12"/>
          <p:cNvGraphicFramePr>
            <a:graphicFrameLocks noGrp="1"/>
          </p:cNvGraphicFramePr>
          <p:nvPr/>
        </p:nvGraphicFramePr>
        <p:xfrm>
          <a:off x="2657476" y="3124200"/>
          <a:ext cx="7199313" cy="533400"/>
        </p:xfrm>
        <a:graphic>
          <a:graphicData uri="http://schemas.openxmlformats.org/drawingml/2006/table">
            <a:tbl>
              <a:tblPr/>
              <a:tblGrid>
                <a:gridCol w="900113"/>
                <a:gridCol w="900112"/>
                <a:gridCol w="900113"/>
                <a:gridCol w="900112"/>
                <a:gridCol w="900113"/>
                <a:gridCol w="900112"/>
                <a:gridCol w="900113"/>
                <a:gridCol w="89852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32"/>
          <p:cNvGrpSpPr/>
          <p:nvPr/>
        </p:nvGrpSpPr>
        <p:grpSpPr bwMode="auto">
          <a:xfrm>
            <a:off x="4233864" y="3705226"/>
            <a:ext cx="1368425" cy="1446213"/>
            <a:chOff x="0" y="0"/>
            <a:chExt cx="1368000" cy="1446000"/>
          </a:xfrm>
        </p:grpSpPr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0" y="762000"/>
              <a:ext cx="1368000" cy="684000"/>
            </a:xfrm>
            <a:prstGeom prst="rect">
              <a:avLst/>
            </a:prstGeom>
            <a:solidFill>
              <a:srgbClr val="ABD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1</a:t>
              </a:r>
              <a:r>
                <a:rPr lang="zh-CN" altLang="en-US" sz="1800" b="1"/>
                <a:t>有</a:t>
              </a:r>
              <a:r>
                <a:rPr lang="en-US" altLang="zh-CN" sz="1800" b="1"/>
                <a:t>DMA </a:t>
              </a:r>
              <a:r>
                <a:rPr lang="zh-CN" altLang="en-US" sz="1800" b="1"/>
                <a:t>请求</a:t>
              </a:r>
              <a:endParaRPr lang="en-US" altLang="zh-CN" sz="1800" b="1"/>
            </a:p>
          </p:txBody>
        </p:sp>
        <p:cxnSp>
          <p:nvCxnSpPr>
            <p:cNvPr id="16" name="直接箭头连接符 27"/>
            <p:cNvCxnSpPr>
              <a:cxnSpLocks noChangeShapeType="1"/>
            </p:cNvCxnSpPr>
            <p:nvPr/>
          </p:nvCxnSpPr>
          <p:spPr bwMode="auto">
            <a:xfrm rot="5400000">
              <a:off x="463367" y="538084"/>
              <a:ext cx="468244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AutoShape 34"/>
            <p:cNvSpPr/>
            <p:nvPr/>
          </p:nvSpPr>
          <p:spPr bwMode="auto">
            <a:xfrm rot="-5400000">
              <a:off x="570497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8" name="Group 36"/>
          <p:cNvGrpSpPr/>
          <p:nvPr/>
        </p:nvGrpSpPr>
        <p:grpSpPr bwMode="auto">
          <a:xfrm>
            <a:off x="5127626" y="3705226"/>
            <a:ext cx="1368425" cy="2513013"/>
            <a:chOff x="0" y="0"/>
            <a:chExt cx="1368000" cy="2512800"/>
          </a:xfrm>
        </p:grpSpPr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0" y="1828800"/>
              <a:ext cx="1368000" cy="6840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0</a:t>
              </a:r>
              <a:r>
                <a:rPr lang="zh-CN" altLang="en-US" sz="1800" b="1"/>
                <a:t>有</a:t>
              </a:r>
              <a:r>
                <a:rPr lang="en-US" altLang="zh-CN" sz="1800" b="1"/>
                <a:t>DMA </a:t>
              </a:r>
              <a:r>
                <a:rPr lang="zh-CN" altLang="en-US" sz="1800" b="1"/>
                <a:t>请求</a:t>
              </a:r>
              <a:endParaRPr lang="en-US" altLang="zh-CN" sz="1800" b="1"/>
            </a:p>
          </p:txBody>
        </p:sp>
        <p:sp>
          <p:nvSpPr>
            <p:cNvPr id="20" name="AutoShape 34"/>
            <p:cNvSpPr/>
            <p:nvPr/>
          </p:nvSpPr>
          <p:spPr bwMode="auto">
            <a:xfrm rot="-5400000">
              <a:off x="561436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1" name="直接箭头连接符 31"/>
            <p:cNvCxnSpPr>
              <a:cxnSpLocks noChangeShapeType="1"/>
            </p:cNvCxnSpPr>
            <p:nvPr/>
          </p:nvCxnSpPr>
          <p:spPr bwMode="auto">
            <a:xfrm rot="5400000">
              <a:off x="-79521" y="1047661"/>
              <a:ext cx="1512760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40"/>
          <p:cNvGrpSpPr/>
          <p:nvPr/>
        </p:nvGrpSpPr>
        <p:grpSpPr bwMode="auto">
          <a:xfrm>
            <a:off x="6110289" y="3705226"/>
            <a:ext cx="1260475" cy="1446213"/>
            <a:chOff x="0" y="0"/>
            <a:chExt cx="1260000" cy="1446000"/>
          </a:xfrm>
        </p:grpSpPr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0" y="762000"/>
              <a:ext cx="1260000" cy="684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3</a:t>
              </a:r>
              <a:r>
                <a:rPr lang="zh-CN" altLang="en-US" sz="1800" b="1"/>
                <a:t>传输结束</a:t>
              </a:r>
              <a:endParaRPr lang="en-US" altLang="zh-CN" sz="1800" b="1"/>
            </a:p>
          </p:txBody>
        </p:sp>
        <p:cxnSp>
          <p:nvCxnSpPr>
            <p:cNvPr id="24" name="直接箭头连接符 33"/>
            <p:cNvCxnSpPr>
              <a:cxnSpLocks noChangeShapeType="1"/>
            </p:cNvCxnSpPr>
            <p:nvPr/>
          </p:nvCxnSpPr>
          <p:spPr bwMode="auto">
            <a:xfrm rot="5400000">
              <a:off x="385563" y="538084"/>
              <a:ext cx="468244" cy="1586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utoShape 34"/>
            <p:cNvSpPr/>
            <p:nvPr/>
          </p:nvSpPr>
          <p:spPr bwMode="auto">
            <a:xfrm rot="-5400000">
              <a:off x="493617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6" name="Group 44"/>
          <p:cNvGrpSpPr/>
          <p:nvPr/>
        </p:nvGrpSpPr>
        <p:grpSpPr bwMode="auto">
          <a:xfrm>
            <a:off x="6992939" y="3703638"/>
            <a:ext cx="1260475" cy="2519362"/>
            <a:chOff x="0" y="0"/>
            <a:chExt cx="1260000" cy="2519352"/>
          </a:xfrm>
        </p:grpSpPr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0" y="1835352"/>
              <a:ext cx="1260000" cy="684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2</a:t>
              </a:r>
              <a:r>
                <a:rPr lang="zh-CN" altLang="en-US" sz="1800" b="1"/>
                <a:t>传输结束</a:t>
              </a:r>
              <a:endParaRPr lang="en-US" altLang="zh-CN" sz="1800" b="1"/>
            </a:p>
          </p:txBody>
        </p:sp>
        <p:sp>
          <p:nvSpPr>
            <p:cNvPr id="28" name="AutoShape 34"/>
            <p:cNvSpPr/>
            <p:nvPr/>
          </p:nvSpPr>
          <p:spPr bwMode="auto">
            <a:xfrm rot="-5400000">
              <a:off x="503116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9" name="直接箭头连接符 39"/>
            <p:cNvCxnSpPr>
              <a:cxnSpLocks noChangeShapeType="1"/>
            </p:cNvCxnSpPr>
            <p:nvPr/>
          </p:nvCxnSpPr>
          <p:spPr bwMode="auto">
            <a:xfrm rot="5400000">
              <a:off x="-137549" y="1046951"/>
              <a:ext cx="151129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48"/>
          <p:cNvGrpSpPr/>
          <p:nvPr/>
        </p:nvGrpSpPr>
        <p:grpSpPr bwMode="auto">
          <a:xfrm>
            <a:off x="7888289" y="3705226"/>
            <a:ext cx="1260475" cy="1446213"/>
            <a:chOff x="0" y="0"/>
            <a:chExt cx="1260000" cy="14460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0" y="762000"/>
              <a:ext cx="1260000" cy="684000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1</a:t>
              </a:r>
              <a:r>
                <a:rPr lang="zh-CN" altLang="en-US" sz="1800" b="1"/>
                <a:t>传输结束</a:t>
              </a:r>
              <a:endParaRPr lang="en-US" altLang="zh-CN" sz="1800" b="1"/>
            </a:p>
          </p:txBody>
        </p:sp>
        <p:cxnSp>
          <p:nvCxnSpPr>
            <p:cNvPr id="32" name="直接箭头连接符 41"/>
            <p:cNvCxnSpPr>
              <a:cxnSpLocks noChangeShapeType="1"/>
            </p:cNvCxnSpPr>
            <p:nvPr/>
          </p:nvCxnSpPr>
          <p:spPr bwMode="auto">
            <a:xfrm rot="5400000">
              <a:off x="393496" y="538083"/>
              <a:ext cx="46824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AutoShape 34"/>
            <p:cNvSpPr/>
            <p:nvPr/>
          </p:nvSpPr>
          <p:spPr bwMode="auto">
            <a:xfrm rot="-5400000">
              <a:off x="501083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4" name="Group 52"/>
          <p:cNvGrpSpPr/>
          <p:nvPr/>
        </p:nvGrpSpPr>
        <p:grpSpPr bwMode="auto">
          <a:xfrm>
            <a:off x="8788401" y="3705225"/>
            <a:ext cx="1260475" cy="2503488"/>
            <a:chOff x="0" y="0"/>
            <a:chExt cx="1260000" cy="2503272"/>
          </a:xfrm>
        </p:grpSpPr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0" y="1819272"/>
              <a:ext cx="1260000" cy="684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0</a:t>
              </a:r>
              <a:r>
                <a:rPr lang="zh-CN" altLang="en-US" sz="1800" b="1"/>
                <a:t>传输结束</a:t>
              </a:r>
              <a:endParaRPr lang="en-US" altLang="zh-CN" sz="1800" b="1"/>
            </a:p>
          </p:txBody>
        </p:sp>
        <p:sp>
          <p:nvSpPr>
            <p:cNvPr id="36" name="AutoShape 34"/>
            <p:cNvSpPr/>
            <p:nvPr/>
          </p:nvSpPr>
          <p:spPr bwMode="auto">
            <a:xfrm rot="-5400000">
              <a:off x="510587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37" name="直接箭头连接符 45"/>
            <p:cNvCxnSpPr>
              <a:cxnSpLocks noChangeShapeType="1"/>
            </p:cNvCxnSpPr>
            <p:nvPr/>
          </p:nvCxnSpPr>
          <p:spPr bwMode="auto">
            <a:xfrm rot="5400000">
              <a:off x="-130347" y="1047659"/>
              <a:ext cx="1512757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9416" y="1311275"/>
            <a:ext cx="10297144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屏蔽寄存器（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只写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用来</a:t>
            </a:r>
            <a:r>
              <a:rPr lang="zh-CN" altLang="en-US" sz="22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禁止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r>
              <a:rPr lang="zh-CN" altLang="en-US" sz="22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允许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各通道的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请求。有单通道屏蔽和四通道屏蔽两种格式。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单通道屏蔽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：每次只屏蔽一个通道。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11624" y="3525985"/>
          <a:ext cx="6781800" cy="533400"/>
        </p:xfrm>
        <a:graphic>
          <a:graphicData uri="http://schemas.openxmlformats.org/drawingml/2006/table">
            <a:tbl>
              <a:tblPr/>
              <a:tblGrid>
                <a:gridCol w="847725"/>
                <a:gridCol w="847725"/>
                <a:gridCol w="847725"/>
                <a:gridCol w="847725"/>
                <a:gridCol w="847725"/>
                <a:gridCol w="847725"/>
                <a:gridCol w="847725"/>
                <a:gridCol w="84772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24"/>
          <p:cNvGrpSpPr/>
          <p:nvPr/>
        </p:nvGrpSpPr>
        <p:grpSpPr bwMode="auto">
          <a:xfrm>
            <a:off x="6813724" y="4105423"/>
            <a:ext cx="1187450" cy="1905000"/>
            <a:chOff x="0" y="0"/>
            <a:chExt cx="1187553" cy="1904976"/>
          </a:xfrm>
        </p:grpSpPr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0" y="761984"/>
              <a:ext cx="1187553" cy="11429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屏蔽位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</a:t>
              </a:r>
              <a:r>
                <a:rPr lang="zh-CN" altLang="en-US" sz="1800" b="1"/>
                <a:t>：屏蔽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r>
                <a:rPr lang="zh-CN" altLang="en-US" sz="1800" b="1"/>
                <a:t>：开通</a:t>
              </a:r>
              <a:endParaRPr lang="en-US" altLang="zh-CN" sz="1800" b="1"/>
            </a:p>
          </p:txBody>
        </p:sp>
        <p:sp>
          <p:nvSpPr>
            <p:cNvPr id="8" name="AutoShape 34"/>
            <p:cNvSpPr/>
            <p:nvPr/>
          </p:nvSpPr>
          <p:spPr bwMode="auto">
            <a:xfrm rot="-5400000">
              <a:off x="431698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9" name="直接箭头连接符 39"/>
            <p:cNvCxnSpPr>
              <a:cxnSpLocks noChangeShapeType="1"/>
            </p:cNvCxnSpPr>
            <p:nvPr/>
          </p:nvCxnSpPr>
          <p:spPr bwMode="auto">
            <a:xfrm rot="5400000">
              <a:off x="327077" y="525454"/>
              <a:ext cx="468306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28"/>
          <p:cNvGrpSpPr/>
          <p:nvPr/>
        </p:nvGrpSpPr>
        <p:grpSpPr bwMode="auto">
          <a:xfrm>
            <a:off x="7850363" y="4107011"/>
            <a:ext cx="1584325" cy="2346325"/>
            <a:chOff x="0" y="0"/>
            <a:chExt cx="1583398" cy="2345780"/>
          </a:xfrm>
        </p:grpSpPr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33694" y="762008"/>
              <a:ext cx="1367480" cy="15837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通道选择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00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0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01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1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10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2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11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3</a:t>
              </a:r>
              <a:endParaRPr lang="en-US" altLang="zh-CN" sz="1800" b="1"/>
            </a:p>
          </p:txBody>
        </p:sp>
        <p:cxnSp>
          <p:nvCxnSpPr>
            <p:cNvPr id="12" name="直接箭头连接符 41"/>
            <p:cNvCxnSpPr>
              <a:cxnSpLocks noChangeShapeType="1"/>
            </p:cNvCxnSpPr>
            <p:nvPr/>
          </p:nvCxnSpPr>
          <p:spPr bwMode="auto">
            <a:xfrm rot="5400000">
              <a:off x="569496" y="538038"/>
              <a:ext cx="468204" cy="1586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34"/>
            <p:cNvSpPr/>
            <p:nvPr/>
          </p:nvSpPr>
          <p:spPr bwMode="auto">
            <a:xfrm rot="-5400000">
              <a:off x="666532" y="-666532"/>
              <a:ext cx="250334" cy="1583398"/>
            </a:xfrm>
            <a:prstGeom prst="leftBrace">
              <a:avLst>
                <a:gd name="adj1" fmla="val 3344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4" name="Group 32"/>
          <p:cNvGrpSpPr/>
          <p:nvPr/>
        </p:nvGrpSpPr>
        <p:grpSpPr bwMode="auto">
          <a:xfrm>
            <a:off x="2744962" y="4119710"/>
            <a:ext cx="4140200" cy="1460500"/>
            <a:chOff x="0" y="0"/>
            <a:chExt cx="4140000" cy="1460502"/>
          </a:xfrm>
        </p:grpSpPr>
        <p:sp>
          <p:nvSpPr>
            <p:cNvPr id="15" name="AutoShape 34"/>
            <p:cNvSpPr/>
            <p:nvPr/>
          </p:nvSpPr>
          <p:spPr bwMode="auto">
            <a:xfrm rot="-5400000">
              <a:off x="1944810" y="-1944811"/>
              <a:ext cx="250377" cy="4140000"/>
            </a:xfrm>
            <a:prstGeom prst="leftBrace">
              <a:avLst>
                <a:gd name="adj1" fmla="val 3345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1443032" y="776401"/>
              <a:ext cx="1260475" cy="68410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未使用</a:t>
              </a:r>
              <a:endParaRPr lang="en-US" altLang="zh-CN" sz="1800" b="1"/>
            </a:p>
          </p:txBody>
        </p:sp>
        <p:cxnSp>
          <p:nvCxnSpPr>
            <p:cNvPr id="17" name="直接箭头连接符 38"/>
            <p:cNvCxnSpPr>
              <a:cxnSpLocks noChangeShapeType="1"/>
            </p:cNvCxnSpPr>
            <p:nvPr/>
          </p:nvCxnSpPr>
          <p:spPr bwMode="auto">
            <a:xfrm rot="5400000">
              <a:off x="1836636" y="538163"/>
              <a:ext cx="46831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9456" y="1476271"/>
            <a:ext cx="9395518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四通道屏蔽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：可同时屏蔽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个通道的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请求（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相互独立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900"/>
              </a:spcAft>
              <a:buSzPct val="95000"/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若低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位全为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，则屏蔽所有的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请求；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SzPct val="95000"/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若低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位全为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，则允许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个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请求。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900363" y="3276600"/>
          <a:ext cx="6818312" cy="533400"/>
        </p:xfrm>
        <a:graphic>
          <a:graphicData uri="http://schemas.openxmlformats.org/drawingml/2006/table">
            <a:tbl>
              <a:tblPr/>
              <a:tblGrid>
                <a:gridCol w="852487"/>
                <a:gridCol w="852488"/>
                <a:gridCol w="852487"/>
                <a:gridCol w="852488"/>
                <a:gridCol w="852487"/>
                <a:gridCol w="852488"/>
                <a:gridCol w="852487"/>
                <a:gridCol w="8509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24"/>
          <p:cNvGrpSpPr/>
          <p:nvPr/>
        </p:nvGrpSpPr>
        <p:grpSpPr bwMode="auto">
          <a:xfrm>
            <a:off x="7134225" y="3856038"/>
            <a:ext cx="863600" cy="1446212"/>
            <a:chOff x="0" y="0"/>
            <a:chExt cx="863673" cy="1445976"/>
          </a:xfrm>
        </p:grpSpPr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0" y="761982"/>
              <a:ext cx="863673" cy="6839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通道</a:t>
              </a:r>
              <a:r>
                <a:rPr lang="en-US" altLang="zh-CN" sz="1800" b="1"/>
                <a:t>2</a:t>
              </a:r>
              <a:endParaRPr lang="en-US" altLang="zh-CN" sz="1800" b="1"/>
            </a:p>
          </p:txBody>
        </p:sp>
        <p:sp>
          <p:nvSpPr>
            <p:cNvPr id="8" name="AutoShape 34"/>
            <p:cNvSpPr/>
            <p:nvPr/>
          </p:nvSpPr>
          <p:spPr bwMode="auto">
            <a:xfrm rot="-5400000">
              <a:off x="327857" y="-270663"/>
              <a:ext cx="250376" cy="791701"/>
            </a:xfrm>
            <a:prstGeom prst="leftBrace">
              <a:avLst>
                <a:gd name="adj1" fmla="val 3342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9" name="直接箭头连接符 39"/>
            <p:cNvCxnSpPr>
              <a:cxnSpLocks noChangeShapeType="1"/>
            </p:cNvCxnSpPr>
            <p:nvPr/>
          </p:nvCxnSpPr>
          <p:spPr bwMode="auto">
            <a:xfrm rot="5400000">
              <a:off x="227090" y="525376"/>
              <a:ext cx="468236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28"/>
          <p:cNvGrpSpPr/>
          <p:nvPr/>
        </p:nvGrpSpPr>
        <p:grpSpPr bwMode="auto">
          <a:xfrm>
            <a:off x="2943225" y="3870325"/>
            <a:ext cx="3276600" cy="1460500"/>
            <a:chOff x="0" y="0"/>
            <a:chExt cx="3276000" cy="1460502"/>
          </a:xfrm>
        </p:grpSpPr>
        <p:sp>
          <p:nvSpPr>
            <p:cNvPr id="11" name="AutoShape 34"/>
            <p:cNvSpPr/>
            <p:nvPr/>
          </p:nvSpPr>
          <p:spPr bwMode="auto">
            <a:xfrm rot="-5400000">
              <a:off x="1512810" y="-1512811"/>
              <a:ext cx="250377" cy="3276000"/>
            </a:xfrm>
            <a:prstGeom prst="leftBrace">
              <a:avLst>
                <a:gd name="adj1" fmla="val 3343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1006464" y="776401"/>
              <a:ext cx="1260475" cy="684101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未使用</a:t>
              </a:r>
              <a:endParaRPr lang="en-US" altLang="zh-CN" sz="1800" b="1"/>
            </a:p>
          </p:txBody>
        </p:sp>
        <p:cxnSp>
          <p:nvCxnSpPr>
            <p:cNvPr id="13" name="直接箭头连接符 38"/>
            <p:cNvCxnSpPr>
              <a:cxnSpLocks noChangeShapeType="1"/>
            </p:cNvCxnSpPr>
            <p:nvPr/>
          </p:nvCxnSpPr>
          <p:spPr bwMode="auto">
            <a:xfrm rot="5400000">
              <a:off x="1399874" y="538163"/>
              <a:ext cx="46831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32"/>
          <p:cNvGrpSpPr/>
          <p:nvPr/>
        </p:nvGrpSpPr>
        <p:grpSpPr bwMode="auto">
          <a:xfrm>
            <a:off x="8867775" y="3857626"/>
            <a:ext cx="863600" cy="1446213"/>
            <a:chOff x="0" y="0"/>
            <a:chExt cx="863674" cy="1445968"/>
          </a:xfrm>
        </p:grpSpPr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0" y="761974"/>
              <a:ext cx="863674" cy="68399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通道</a:t>
              </a:r>
              <a:r>
                <a:rPr lang="en-US" altLang="zh-CN" sz="1800" b="1"/>
                <a:t>0</a:t>
              </a:r>
              <a:endParaRPr lang="en-US" altLang="zh-CN" sz="1800" b="1"/>
            </a:p>
          </p:txBody>
        </p:sp>
        <p:sp>
          <p:nvSpPr>
            <p:cNvPr id="16" name="AutoShape 34"/>
            <p:cNvSpPr/>
            <p:nvPr/>
          </p:nvSpPr>
          <p:spPr bwMode="auto">
            <a:xfrm rot="-5400000">
              <a:off x="313582" y="-270663"/>
              <a:ext cx="250376" cy="791701"/>
            </a:xfrm>
            <a:prstGeom prst="leftBrace">
              <a:avLst>
                <a:gd name="adj1" fmla="val 3342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7" name="直接箭头连接符 28"/>
            <p:cNvCxnSpPr>
              <a:cxnSpLocks noChangeShapeType="1"/>
            </p:cNvCxnSpPr>
            <p:nvPr/>
          </p:nvCxnSpPr>
          <p:spPr bwMode="auto">
            <a:xfrm rot="5400000">
              <a:off x="212802" y="525373"/>
              <a:ext cx="46823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36"/>
          <p:cNvGrpSpPr/>
          <p:nvPr/>
        </p:nvGrpSpPr>
        <p:grpSpPr bwMode="auto">
          <a:xfrm>
            <a:off x="8001000" y="3857626"/>
            <a:ext cx="863600" cy="1446213"/>
            <a:chOff x="0" y="0"/>
            <a:chExt cx="863673" cy="1445968"/>
          </a:xfrm>
        </p:grpSpPr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0" y="761974"/>
              <a:ext cx="863673" cy="68399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通道</a:t>
              </a:r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  <p:sp>
          <p:nvSpPr>
            <p:cNvPr id="20" name="AutoShape 34"/>
            <p:cNvSpPr/>
            <p:nvPr/>
          </p:nvSpPr>
          <p:spPr bwMode="auto">
            <a:xfrm rot="-5400000">
              <a:off x="327865" y="-270663"/>
              <a:ext cx="250376" cy="791701"/>
            </a:xfrm>
            <a:prstGeom prst="leftBrace">
              <a:avLst>
                <a:gd name="adj1" fmla="val 3342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1" name="直接箭头连接符 32"/>
            <p:cNvCxnSpPr>
              <a:cxnSpLocks noChangeShapeType="1"/>
            </p:cNvCxnSpPr>
            <p:nvPr/>
          </p:nvCxnSpPr>
          <p:spPr bwMode="auto">
            <a:xfrm rot="5400000">
              <a:off x="212801" y="525373"/>
              <a:ext cx="46823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40"/>
          <p:cNvGrpSpPr/>
          <p:nvPr/>
        </p:nvGrpSpPr>
        <p:grpSpPr bwMode="auto">
          <a:xfrm>
            <a:off x="6276975" y="3857626"/>
            <a:ext cx="863600" cy="1446213"/>
            <a:chOff x="0" y="0"/>
            <a:chExt cx="863673" cy="1445968"/>
          </a:xfrm>
        </p:grpSpPr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0" y="761974"/>
              <a:ext cx="863673" cy="68399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通道</a:t>
              </a:r>
              <a:r>
                <a:rPr lang="en-US" altLang="zh-CN" sz="1800" b="1"/>
                <a:t>3</a:t>
              </a:r>
              <a:endParaRPr lang="en-US" altLang="zh-CN" sz="1800" b="1"/>
            </a:p>
          </p:txBody>
        </p:sp>
        <p:sp>
          <p:nvSpPr>
            <p:cNvPr id="24" name="AutoShape 34"/>
            <p:cNvSpPr/>
            <p:nvPr/>
          </p:nvSpPr>
          <p:spPr bwMode="auto">
            <a:xfrm rot="-5400000">
              <a:off x="313585" y="-270663"/>
              <a:ext cx="250376" cy="791701"/>
            </a:xfrm>
            <a:prstGeom prst="leftBrace">
              <a:avLst>
                <a:gd name="adj1" fmla="val 3342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5" name="直接箭头连接符 40"/>
            <p:cNvCxnSpPr>
              <a:cxnSpLocks noChangeShapeType="1"/>
            </p:cNvCxnSpPr>
            <p:nvPr/>
          </p:nvCxnSpPr>
          <p:spPr bwMode="auto">
            <a:xfrm rot="5400000">
              <a:off x="198513" y="525374"/>
              <a:ext cx="468234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【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7-3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】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请采用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单通道屏蔽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四通道屏蔽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两种方式来开放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。（已知单通道屏蔽寄存器和四通道屏蔽寄存器对应的地址分别为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0AH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0FH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ts val="1800"/>
              </a:spcBef>
              <a:spcAft>
                <a:spcPts val="1200"/>
              </a:spcAft>
              <a:buClrTx/>
              <a:buSzPct val="9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解：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使用单通道屏蔽方式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MOV  AL, 00000</a:t>
            </a:r>
            <a:r>
              <a:rPr lang="en-US" altLang="zh-CN" sz="22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2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B       ;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开放通道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OUT  0AH, AL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ClrTx/>
              <a:buSzPct val="9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使用四通道屏蔽方式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MOV  AL, 0000</a:t>
            </a:r>
            <a:r>
              <a:rPr lang="en-US" altLang="zh-CN" sz="22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2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2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2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B       ;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开放通道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OUT  0FH, AL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3432" y="1350744"/>
            <a:ext cx="1044116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请求寄存器（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位，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只写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用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软件启动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请求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。一般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请求由硬件通过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引脚发出。但也可通过软件来启动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请求。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软件请求必须是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块传输方式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，传送结束后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EOP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信号自动清除请求位。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2895601" y="3468688"/>
          <a:ext cx="6894513" cy="533400"/>
        </p:xfrm>
        <a:graphic>
          <a:graphicData uri="http://schemas.openxmlformats.org/drawingml/2006/table">
            <a:tbl>
              <a:tblPr/>
              <a:tblGrid>
                <a:gridCol w="862013"/>
                <a:gridCol w="862012"/>
                <a:gridCol w="862013"/>
                <a:gridCol w="862012"/>
                <a:gridCol w="862013"/>
                <a:gridCol w="862012"/>
                <a:gridCol w="862013"/>
                <a:gridCol w="86042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24"/>
          <p:cNvGrpSpPr/>
          <p:nvPr/>
        </p:nvGrpSpPr>
        <p:grpSpPr bwMode="auto">
          <a:xfrm>
            <a:off x="6977063" y="4048126"/>
            <a:ext cx="1295400" cy="1833563"/>
            <a:chOff x="0" y="0"/>
            <a:chExt cx="1294912" cy="1833536"/>
          </a:xfrm>
        </p:grpSpPr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0" y="690544"/>
              <a:ext cx="1294912" cy="11429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请求位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</a:t>
              </a:r>
              <a:r>
                <a:rPr lang="zh-CN" altLang="en-US" sz="1800" b="1"/>
                <a:t>：有请求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r>
                <a:rPr lang="zh-CN" altLang="en-US" sz="1800" b="1"/>
                <a:t>：无请求</a:t>
              </a:r>
              <a:endParaRPr lang="en-US" altLang="zh-CN" sz="1800" b="1"/>
            </a:p>
          </p:txBody>
        </p:sp>
        <p:sp>
          <p:nvSpPr>
            <p:cNvPr id="9" name="AutoShape 34"/>
            <p:cNvSpPr/>
            <p:nvPr/>
          </p:nvSpPr>
          <p:spPr bwMode="auto">
            <a:xfrm rot="-5400000">
              <a:off x="519874" y="-270663"/>
              <a:ext cx="250376" cy="791702"/>
            </a:xfrm>
            <a:prstGeom prst="leftBrace">
              <a:avLst>
                <a:gd name="adj1" fmla="val 3342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0" name="直接箭头连接符 39"/>
            <p:cNvCxnSpPr>
              <a:cxnSpLocks noChangeShapeType="1"/>
            </p:cNvCxnSpPr>
            <p:nvPr/>
          </p:nvCxnSpPr>
          <p:spPr bwMode="auto">
            <a:xfrm rot="5400000">
              <a:off x="455368" y="488942"/>
              <a:ext cx="395282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28"/>
          <p:cNvGrpSpPr/>
          <p:nvPr/>
        </p:nvGrpSpPr>
        <p:grpSpPr bwMode="auto">
          <a:xfrm>
            <a:off x="8134350" y="4049714"/>
            <a:ext cx="1619250" cy="2274887"/>
            <a:chOff x="0" y="0"/>
            <a:chExt cx="1619384" cy="2274350"/>
          </a:xfrm>
        </p:grpSpPr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132526" y="690578"/>
              <a:ext cx="1367480" cy="15837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通道选择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00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0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01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1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10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2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11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3</a:t>
              </a:r>
              <a:endParaRPr lang="en-US" altLang="zh-CN" sz="1800" b="1"/>
            </a:p>
          </p:txBody>
        </p:sp>
        <p:cxnSp>
          <p:nvCxnSpPr>
            <p:cNvPr id="13" name="直接箭头连接符 41"/>
            <p:cNvCxnSpPr>
              <a:cxnSpLocks noChangeShapeType="1"/>
            </p:cNvCxnSpPr>
            <p:nvPr/>
          </p:nvCxnSpPr>
          <p:spPr bwMode="auto">
            <a:xfrm rot="5400000">
              <a:off x="619238" y="487246"/>
              <a:ext cx="395195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AutoShape 34"/>
            <p:cNvSpPr/>
            <p:nvPr/>
          </p:nvSpPr>
          <p:spPr bwMode="auto">
            <a:xfrm rot="-5400000">
              <a:off x="684525" y="-684525"/>
              <a:ext cx="250334" cy="1619384"/>
            </a:xfrm>
            <a:prstGeom prst="leftBrace">
              <a:avLst>
                <a:gd name="adj1" fmla="val 3342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5" name="Group 32"/>
          <p:cNvGrpSpPr/>
          <p:nvPr/>
        </p:nvGrpSpPr>
        <p:grpSpPr bwMode="auto">
          <a:xfrm>
            <a:off x="2914650" y="4062413"/>
            <a:ext cx="4248150" cy="1389062"/>
            <a:chOff x="0" y="0"/>
            <a:chExt cx="4248000" cy="1389062"/>
          </a:xfrm>
        </p:grpSpPr>
        <p:sp>
          <p:nvSpPr>
            <p:cNvPr id="16" name="AutoShape 34"/>
            <p:cNvSpPr/>
            <p:nvPr/>
          </p:nvSpPr>
          <p:spPr bwMode="auto">
            <a:xfrm rot="-5400000">
              <a:off x="1998810" y="-1998811"/>
              <a:ext cx="250377" cy="4248000"/>
            </a:xfrm>
            <a:prstGeom prst="leftBrace">
              <a:avLst>
                <a:gd name="adj1" fmla="val 3338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1490651" y="704961"/>
              <a:ext cx="1260475" cy="68410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未使用</a:t>
              </a:r>
              <a:endParaRPr lang="en-US" altLang="zh-CN" sz="1800" b="1"/>
            </a:p>
          </p:txBody>
        </p:sp>
        <p:cxnSp>
          <p:nvCxnSpPr>
            <p:cNvPr id="18" name="直接箭头连接符 38"/>
            <p:cNvCxnSpPr>
              <a:cxnSpLocks noChangeShapeType="1"/>
            </p:cNvCxnSpPr>
            <p:nvPr/>
          </p:nvCxnSpPr>
          <p:spPr bwMode="auto">
            <a:xfrm rot="5400000">
              <a:off x="1920799" y="501649"/>
              <a:ext cx="395287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  <a:buSzPct val="9500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暂存寄存器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M→M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的传输中，用于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暂存从源地址读出的数据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。复位时清除该寄存器的内容。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M→M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的传输需用到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个通道：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的地址寄存器存放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源地址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spcBef>
                <a:spcPct val="0"/>
              </a:spcBef>
              <a:spcAft>
                <a:spcPts val="900"/>
              </a:spcAft>
              <a:buSzPct val="95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的地址寄存器存放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目标地址</a:t>
            </a:r>
            <a:r>
              <a:rPr lang="zh-CN" altLang="en-US" sz="2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2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M→M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传输，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每传输一字节需</a:t>
            </a:r>
            <a:r>
              <a:rPr lang="en-US" altLang="zh-CN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</a:t>
            </a:r>
            <a:r>
              <a:rPr lang="en-US" altLang="zh-CN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周期：</a:t>
            </a:r>
            <a:endParaRPr lang="en-US" altLang="zh-CN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第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个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周期，从通道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读出源数据送入暂存寄存器。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>
              <a:spcBef>
                <a:spcPct val="0"/>
              </a:spcBef>
              <a:spcAft>
                <a:spcPts val="900"/>
              </a:spcAft>
              <a:buSzPct val="95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第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个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周期，将暂存寄存器中的数据写入通道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指示的目标内存区域。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240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背景</a:t>
            </a:r>
            <a:r>
              <a:rPr kumimoji="0" lang="zh-CN" altLang="en-US" sz="24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：程序控制方式和中断方式都需</a:t>
            </a:r>
            <a:r>
              <a:rPr kumimoji="0" lang="en-US" altLang="zh-CN" sz="24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CPU</a:t>
            </a:r>
            <a:r>
              <a:rPr kumimoji="0" lang="zh-CN" altLang="en-US" sz="24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的干预。对于高速、大批量的数据传输，若由</a:t>
            </a:r>
            <a:r>
              <a:rPr kumimoji="0" lang="en-US" altLang="zh-CN" sz="24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CPU</a:t>
            </a:r>
            <a:r>
              <a:rPr kumimoji="0" lang="zh-CN" altLang="en-US" sz="24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一条一条执行指令来完成数据交换，效率低下。</a:t>
            </a:r>
            <a:endParaRPr kumimoji="0" lang="en-US" altLang="zh-CN" sz="240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240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原理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r>
              <a:rPr kumimoji="0" lang="en-US" altLang="zh-CN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DMA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（</a:t>
            </a:r>
            <a:r>
              <a:rPr kumimoji="0" lang="en-US" altLang="zh-CN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Direct Memory Access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方式通过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专用接口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，让存储器与高速外设之间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直接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交换数据，而无需</a:t>
            </a:r>
            <a:r>
              <a:rPr kumimoji="0" lang="en-US" altLang="zh-CN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CPU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的干预；并且内存地址的修改、传送开始和结束控制都由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硬件电路实现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，大大提高了传输速度。</a:t>
            </a:r>
            <a:endParaRPr kumimoji="0" lang="en-US" altLang="zh-CN" sz="2400" i="0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240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特点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：用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硬件控制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代替软件控制。实现硬件控制的器件称为</a:t>
            </a:r>
            <a:r>
              <a:rPr kumimoji="0" lang="en-US" altLang="zh-CN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DMA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控制器</a:t>
            </a:r>
            <a:r>
              <a:rPr kumimoji="0" lang="en-US" altLang="zh-CN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(DMAC)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。它是</a:t>
            </a:r>
            <a:r>
              <a:rPr kumimoji="0" lang="en-US" altLang="zh-CN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DMA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传输的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核心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0" lang="en-US" altLang="zh-CN" sz="2400" i="0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7.1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2502683"/>
            <a:ext cx="11017224" cy="493417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2400"/>
              </a:spcAft>
              <a:buClrTx/>
              <a:buSzPct val="95000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8237A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内部共有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种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寄存器，对其进行读、写操作共有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个端口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，对应的偏移地址为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0 ~ 15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，使用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~ A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进行寻址。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ts val="2400"/>
              </a:spcAft>
              <a:buClrTx/>
              <a:buSzPct val="95000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每个通道有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个专用的地址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，共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个专用地址。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其余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个地址由各通道共用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392" y="1340768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(5)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8237A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内部寄存器的地址分配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2279576" y="2276872"/>
          <a:ext cx="7848600" cy="3967164"/>
        </p:xfrm>
        <a:graphic>
          <a:graphicData uri="http://schemas.openxmlformats.org/drawingml/2006/table">
            <a:tbl>
              <a:tblPr/>
              <a:tblGrid>
                <a:gridCol w="1152525"/>
                <a:gridCol w="503238"/>
                <a:gridCol w="792162"/>
                <a:gridCol w="2160588"/>
                <a:gridCol w="3240087"/>
              </a:tblGrid>
              <a:tr h="39683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端口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通道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偏移地址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寄存器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cPr/>
                </a:tc>
              </a:tr>
              <a:tr h="39683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(IOR)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(IOW)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96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00H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当前地址寄存器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基地址与当前地址寄存器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01H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当前字节计数器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基字节与当前字节寄存器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02H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当前地址寄存器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基地址与当前地址寄存器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</a:tr>
              <a:tr h="396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03H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当前字节计数器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基字节与当前字节寄存器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</a:tr>
              <a:tr h="396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04H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当前地址寄存器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基地址与当前地址寄存器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05H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当前字节计数器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基字节与当前字节寄存器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06H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当前地址寄存器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基地址与当前地址寄存器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</a:tr>
              <a:tr h="396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07H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当前字节计数器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基字节与当前字节寄存器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27448" y="1340768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个通道专用的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个地址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5725160" y="2708910"/>
            <a:ext cx="370840" cy="3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396605" y="2708910"/>
            <a:ext cx="507365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55440" y="1224933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各通道共用的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个地址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2479113" y="1916466"/>
          <a:ext cx="7577137" cy="4004580"/>
        </p:xfrm>
        <a:graphic>
          <a:graphicData uri="http://schemas.openxmlformats.org/drawingml/2006/table">
            <a:tbl>
              <a:tblPr/>
              <a:tblGrid>
                <a:gridCol w="1187450"/>
                <a:gridCol w="541337"/>
                <a:gridCol w="827088"/>
                <a:gridCol w="1601787"/>
                <a:gridCol w="3419475"/>
              </a:tblGrid>
              <a:tr h="20832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端口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通道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偏移地址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寄存器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cPr/>
                </a:tc>
              </a:tr>
              <a:tr h="433457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(IOR)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(IOW)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08H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状态寄存器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命令寄存器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09H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—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请求寄存器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0AH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—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单通道屏蔽寄存器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0BH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—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工作方式寄存器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0CH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—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清除先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后触发器命令*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0DH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暂存寄存器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总清命令*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DMA+14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0EH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—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清四通道屏蔽寄存器命令*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DMA+15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0FH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—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四通道屏蔽寄存器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19581" y="6102978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注意：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*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为软命令。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551384" y="260648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775325" y="2362835"/>
            <a:ext cx="432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8263890" y="2371725"/>
            <a:ext cx="4578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  <a:buSzPct val="95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软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命令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软命令：指只要对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特定的地址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进行一次写操作，命令就会生效，而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与写入的具体内容无关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软命令直接由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控制信号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译码实现，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无需数据线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一般需要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CS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IOW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和内部寄存器地址同时有效。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操作中有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总清命令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(0DH)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清四通道屏蔽寄存器命令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(0EH)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清先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后触发器命令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(0CH)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种软命令。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332085" y="3284855"/>
            <a:ext cx="300355" cy="19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006455" y="3253740"/>
            <a:ext cx="634365" cy="31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总清命令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硬件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Reset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信号功能相同。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功能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使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控制器内部的命令寄存器、状态寄存器、请求寄存器、暂存寄存器和先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后触发器清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功能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使屏蔽寄存器全置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，即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禁止所有的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请求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命令形式：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3">
              <a:spcBef>
                <a:spcPct val="0"/>
              </a:spcBef>
              <a:spcAft>
                <a:spcPts val="1200"/>
              </a:spcAft>
              <a:buSzPct val="9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OUT   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0DH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,  AL      ;  AL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可为任意值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清四通道屏蔽寄存器命令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功能：使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个通道的屏蔽位均清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，即：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允许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个通道的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请求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180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命令形式：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3">
              <a:spcBef>
                <a:spcPct val="0"/>
              </a:spcBef>
              <a:spcAft>
                <a:spcPts val="1200"/>
              </a:spcAft>
              <a:buSzPct val="9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OUT   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0EH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,  AL      ; AL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可为任意值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清先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后触发器命令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Arial" panose="020B0604020202020204" pitchFamily="34" charset="0"/>
              <a:buChar char="▲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8237A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内部有一个“先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后触发器”，其值为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时访问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位寄存器的低字节；为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时访问高字节。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Arial" panose="020B0604020202020204" pitchFamily="34" charset="0"/>
              <a:buChar char="▲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该触发器复位时清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，以后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每访问一次，其状态自动翻转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，即可按照先低字节、后高字节的顺序写入初值。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Arial" panose="020B0604020202020204" pitchFamily="34" charset="0"/>
              <a:buChar char="▲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命令形式：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3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OUT   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,  AL         ;  AL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可为任意值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ct val="0"/>
              </a:spcBef>
              <a:spcAft>
                <a:spcPts val="2400"/>
              </a:spcAft>
              <a:buClrTx/>
              <a:buSzPct val="95000"/>
              <a:buFont typeface="Arial" panose="020B0604020202020204" pitchFamily="34" charset="0"/>
              <a:buChar char="▲"/>
            </a:pP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0234" y="2132856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8237A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初始化编程的步骤：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发送总清命令（复位）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写基本地址和当前地址寄存器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写基本字节和当前字节寄存器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写工作方式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寄存器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写命令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寄存器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写屏蔽寄存器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写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2" charset="-122"/>
              </a:rPr>
              <a:t>请求寄存器（可选）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268760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(6)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8237A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编程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89232" cy="49341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7-4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8237A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通道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将外设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54KB</a:t>
            </a:r>
            <a:r>
              <a:rPr lang="zh-CN" altLang="en-US" sz="2400" dirty="0">
                <a:latin typeface="Times New Roman" panose="02020603050405020304" pitchFamily="18" charset="0"/>
              </a:rPr>
              <a:t>的数据块传送至内存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5678H</a:t>
            </a:r>
            <a:r>
              <a:rPr lang="zh-CN" altLang="en-US" sz="2400" dirty="0">
                <a:latin typeface="Times New Roman" panose="02020603050405020304" pitchFamily="18" charset="0"/>
              </a:rPr>
              <a:t>开始的区域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增量传送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，采用块传输方式，非自动预置。外设的</a:t>
            </a:r>
            <a:r>
              <a:rPr lang="en-US" altLang="zh-CN" sz="2400" dirty="0">
                <a:latin typeface="Times New Roman" panose="02020603050405020304" pitchFamily="18" charset="0"/>
              </a:rPr>
              <a:t>DREQ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DACK</a:t>
            </a:r>
            <a:r>
              <a:rPr lang="zh-CN" altLang="en-US" sz="2400" dirty="0">
                <a:latin typeface="Times New Roman" panose="02020603050405020304" pitchFamily="18" charset="0"/>
              </a:rPr>
              <a:t>均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高电平</a:t>
            </a:r>
            <a:r>
              <a:rPr lang="zh-CN" altLang="en-US" sz="2400" dirty="0">
                <a:latin typeface="Times New Roman" panose="02020603050405020304" pitchFamily="18" charset="0"/>
              </a:rPr>
              <a:t>有效。已知</a:t>
            </a:r>
            <a:r>
              <a:rPr lang="en-US" altLang="zh-CN" sz="2400" dirty="0">
                <a:latin typeface="Times New Roman" panose="02020603050405020304" pitchFamily="18" charset="0"/>
              </a:rPr>
              <a:t>8237A</a:t>
            </a:r>
            <a:r>
              <a:rPr lang="zh-CN" altLang="en-US" sz="2400" dirty="0">
                <a:latin typeface="Times New Roman" panose="02020603050405020304" pitchFamily="18" charset="0"/>
              </a:rPr>
              <a:t>的端口地址为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50H~5FH</a:t>
            </a:r>
            <a:r>
              <a:rPr lang="zh-CN" altLang="en-US" sz="2400" dirty="0">
                <a:latin typeface="Times New Roman" panose="02020603050405020304" pitchFamily="18" charset="0"/>
              </a:rPr>
              <a:t>，试给出初始化程序段。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ClrTx/>
              <a:buSzPct val="95000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解：</a:t>
            </a:r>
            <a:r>
              <a:rPr lang="en-US" altLang="zh-CN" sz="2400" b="1" dirty="0"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</a:rPr>
              <a:t>端口地址分析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8237A</a:t>
            </a:r>
            <a:r>
              <a:rPr lang="zh-CN" altLang="en-US" sz="2000" dirty="0">
                <a:latin typeface="Times New Roman" panose="02020603050405020304" pitchFamily="18" charset="0"/>
              </a:rPr>
              <a:t>的端口地址为</a:t>
            </a:r>
            <a:r>
              <a:rPr lang="en-US" altLang="zh-CN" sz="2000" dirty="0">
                <a:latin typeface="Times New Roman" panose="02020603050405020304" pitchFamily="18" charset="0"/>
              </a:rPr>
              <a:t>50H~5FH</a:t>
            </a:r>
            <a:r>
              <a:rPr lang="zh-CN" altLang="en-US" sz="2000" dirty="0">
                <a:latin typeface="Times New Roman" panose="02020603050405020304" pitchFamily="18" charset="0"/>
              </a:rPr>
              <a:t>，则相关寄存器的端口地址为：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总清命令：</a:t>
            </a:r>
            <a:r>
              <a:rPr lang="en-US" altLang="zh-CN" sz="2000" dirty="0">
                <a:latin typeface="Times New Roman" panose="02020603050405020304" pitchFamily="18" charset="0"/>
              </a:rPr>
              <a:t>5DH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1371600" lvl="2" indent="-457200">
              <a:spcBef>
                <a:spcPct val="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基地址和当前地址寄存器：</a:t>
            </a:r>
            <a:r>
              <a:rPr lang="en-US" altLang="zh-CN" sz="2000" dirty="0">
                <a:latin typeface="Times New Roman" panose="02020603050405020304" pitchFamily="18" charset="0"/>
              </a:rPr>
              <a:t>50H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1371600" lvl="2" indent="-457200">
              <a:spcBef>
                <a:spcPct val="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基字节和当前字节寄存器：</a:t>
            </a:r>
            <a:r>
              <a:rPr lang="en-US" altLang="zh-CN" sz="2000" dirty="0">
                <a:latin typeface="Times New Roman" panose="02020603050405020304" pitchFamily="18" charset="0"/>
              </a:rPr>
              <a:t>51H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1371600" lvl="2" indent="-457200">
              <a:spcBef>
                <a:spcPct val="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工作方式寄存器：</a:t>
            </a:r>
            <a:r>
              <a:rPr lang="en-US" altLang="zh-CN" sz="2000" dirty="0">
                <a:latin typeface="Times New Roman" panose="02020603050405020304" pitchFamily="18" charset="0"/>
              </a:rPr>
              <a:t>5BH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1371600" lvl="2" indent="-457200">
              <a:spcBef>
                <a:spcPct val="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命令寄存器：</a:t>
            </a:r>
            <a:r>
              <a:rPr lang="en-US" altLang="zh-CN" sz="2000" dirty="0">
                <a:latin typeface="Times New Roman" panose="02020603050405020304" pitchFamily="18" charset="0"/>
              </a:rPr>
              <a:t>58H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1371600" lvl="2" indent="-457200">
              <a:spcBef>
                <a:spcPct val="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屏蔽寄存器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单通道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</a:rPr>
              <a:t>5AH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1371600" lvl="2" indent="-457200">
              <a:spcBef>
                <a:spcPct val="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请求寄存器：</a:t>
            </a:r>
            <a:r>
              <a:rPr lang="en-US" altLang="zh-CN" sz="2000" dirty="0">
                <a:latin typeface="Times New Roman" panose="02020603050405020304" pitchFamily="18" charset="0"/>
              </a:rPr>
              <a:t>59H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1424" y="1291312"/>
            <a:ext cx="765333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初始化编程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51584" y="2186218"/>
            <a:ext cx="7543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ash"/>
            <a:miter lim="800000"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 5DH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AL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总清命令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351584" y="4548419"/>
            <a:ext cx="7543800" cy="17637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sysDash"/>
            <a:miter lim="800000"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  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0FFH	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写基字节和当前字节寄存器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低字节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 51H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AL 	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;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54K = D800H</a:t>
            </a:r>
            <a:endParaRPr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  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0D7H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写基字节和当前字节寄存器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高字节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 51H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AL</a:t>
            </a:r>
            <a:r>
              <a:rPr lang="en-US" altLang="zh-CN" sz="2000" dirty="0">
                <a:ea typeface="华文楷体" panose="02010600040101010101" pitchFamily="2" charset="-122"/>
              </a:rPr>
              <a:t>	</a:t>
            </a:r>
            <a:endParaRPr lang="en-US" altLang="zh-CN" sz="2000" dirty="0">
              <a:ea typeface="华文楷体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51584" y="2795819"/>
            <a:ext cx="7543800" cy="1763713"/>
          </a:xfrm>
          <a:prstGeom prst="rect">
            <a:avLst/>
          </a:prstGeom>
          <a:solidFill>
            <a:srgbClr val="8BD8FF"/>
          </a:solidFill>
          <a:ln w="9525">
            <a:solidFill>
              <a:schemeClr val="tx1"/>
            </a:solidFill>
            <a:prstDash val="sysDash"/>
            <a:miter lim="800000"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  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78H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写基地址和当前地址寄存器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低字节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 50H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AL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  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56H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写基地址和当前地址寄存器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高字节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 50H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AL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	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 build="allAtOnce"/>
      <p:bldP spid="6" grpId="0" animBg="1" autoUpdateAnimBg="0" build="allAtOnce"/>
      <p:bldP spid="7" grpId="0" animBg="1" autoUpdateAnimBg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340768"/>
            <a:ext cx="11017224" cy="4934173"/>
          </a:xfrm>
        </p:spPr>
        <p:txBody>
          <a:bodyPr/>
          <a:lstStyle/>
          <a:p>
            <a:pPr lvl="1" algn="just">
              <a:lnSpc>
                <a:spcPct val="130000"/>
              </a:lnSpc>
              <a:spcBef>
                <a:spcPct val="0"/>
              </a:spcBef>
              <a:spcAft>
                <a:spcPts val="2400"/>
              </a:spcAft>
              <a:buClr>
                <a:srgbClr val="0000FF"/>
              </a:buClr>
              <a:buSzPct val="950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种工作状态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 algn="just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被动工作状态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进行控制和指挥。例如：向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写入内存传送区的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首地址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、传送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字节数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控制字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。此时，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相当于一个外设，称为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总线从模块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受控器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主动工作状态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：进行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传输时，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取代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，获得总线控制权，成为总线的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主控者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，向存储器和外设发信号。此时，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称为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总线主模块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主控器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4600" y="1295400"/>
            <a:ext cx="7543800" cy="1143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sysDash"/>
            <a:miter lim="800000"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  </a:t>
            </a:r>
            <a:r>
              <a:rPr lang="en-US" altLang="zh-CN" sz="2100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en-US" altLang="zh-CN" sz="21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100" b="1" u="sng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1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01</a:t>
            </a:r>
            <a:r>
              <a:rPr lang="en-US" altLang="zh-CN" sz="21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00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H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工作方式：块传输，地址增量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 5BH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AL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	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非预置，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写，通道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0 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4600" y="3571876"/>
            <a:ext cx="7543800" cy="1152525"/>
          </a:xfrm>
          <a:prstGeom prst="rect">
            <a:avLst/>
          </a:prstGeom>
          <a:solidFill>
            <a:srgbClr val="8BD8FF"/>
          </a:solidFill>
          <a:ln w="9525">
            <a:solidFill>
              <a:schemeClr val="tx1"/>
            </a:solidFill>
            <a:prstDash val="sysDash"/>
            <a:miter lim="800000"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  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00000</a:t>
            </a:r>
            <a:r>
              <a:rPr lang="en-US" altLang="zh-CN" sz="2100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100" b="1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00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不被屏蔽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 5AH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AL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	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使用单通道屏蔽寄存器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4600" y="2438401"/>
            <a:ext cx="7543800" cy="1152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ash"/>
            <a:miter lim="800000"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 </a:t>
            </a:r>
            <a:r>
              <a:rPr lang="en-US" altLang="zh-CN" sz="2100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100" b="1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100" b="1" u="sng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100" b="1" u="sng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1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100" b="1" u="sng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1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00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H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命令寄存器：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DACK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高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 58H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AL       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; </a:t>
            </a: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启动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8237A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，非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M→M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传输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4724401"/>
            <a:ext cx="7543800" cy="11525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prstDash val="sysDash"/>
            <a:miter lim="800000"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  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00000</a:t>
            </a:r>
            <a:r>
              <a:rPr lang="en-US" altLang="zh-CN" sz="2100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100" b="1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00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有请求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 59H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2" charset="-122"/>
              </a:rPr>
              <a:t>AL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	          ; </a:t>
            </a: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请求寄存器</a:t>
            </a:r>
            <a:endParaRPr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 build="allAtOnce"/>
      <p:bldP spid="5" grpId="0" animBg="1" autoUpdateAnimBg="0" build="allAtOnce"/>
      <p:bldP spid="6" grpId="0" animBg="1" autoUpdateAnimBg="0" build="allAtOnce"/>
      <p:bldP spid="7" grpId="0" animBg="1" autoUpdateAnimBg="0" build="allAtOnce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  <a:buClrTx/>
              <a:buSzPct val="9000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(1) DMA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系统的组成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ts val="2400"/>
              </a:spcAft>
              <a:buClrTx/>
              <a:buSzPct val="9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</a:rPr>
              <a:t>为了实现</a:t>
            </a:r>
            <a:r>
              <a:rPr lang="en-US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</a:rPr>
              <a:t>传送，除了</a:t>
            </a:r>
            <a:r>
              <a:rPr lang="en-US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</a:rPr>
              <a:t>控制器外，一般还需其它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配套芯片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</a:rPr>
              <a:t>一个完整的</a:t>
            </a:r>
            <a:r>
              <a:rPr lang="en-US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</a:rPr>
              <a:t>系统包括以下几部分：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0000"/>
              <a:buFont typeface="Times New Roman" panose="02020603050405020304" pitchFamily="18" charset="0"/>
              <a:buChar char="▲"/>
            </a:pPr>
            <a:r>
              <a:rPr lang="en-US" altLang="zh-CN" sz="2100" dirty="0">
                <a:latin typeface="Times New Roman" panose="02020603050405020304" pitchFamily="18" charset="0"/>
              </a:rPr>
              <a:t>8237A DMA</a:t>
            </a:r>
            <a:r>
              <a:rPr lang="zh-CN" altLang="en-US" sz="2100" dirty="0">
                <a:latin typeface="Times New Roman" panose="02020603050405020304" pitchFamily="18" charset="0"/>
              </a:rPr>
              <a:t>控制器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0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</a:rPr>
              <a:t>地址锁存器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0000"/>
              <a:buFont typeface="Times New Roman" panose="02020603050405020304" pitchFamily="18" charset="0"/>
              <a:buChar char="▲"/>
            </a:pPr>
            <a:r>
              <a:rPr lang="en-US" altLang="zh-CN" sz="2100" dirty="0">
                <a:latin typeface="Times New Roman" panose="02020603050405020304" pitchFamily="18" charset="0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</a:rPr>
              <a:t>页面地址寄存器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0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</a:rPr>
              <a:t>总线控制器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0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</a:rPr>
              <a:t>总线仲裁器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2567608" y="1150152"/>
          <a:ext cx="72390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" r:id="rId1" imgW="4120515" imgH="3792855" progId="Visio.Drawing.11">
                  <p:embed/>
                </p:oleObj>
              </mc:Choice>
              <mc:Fallback>
                <p:oleObj name="" r:id="rId1" imgW="4120515" imgH="37928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1150152"/>
                        <a:ext cx="72390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5234608" y="1759752"/>
            <a:ext cx="1447800" cy="609600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5158408" y="1088240"/>
            <a:ext cx="1752600" cy="671512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749208" y="3664752"/>
            <a:ext cx="1752600" cy="2971800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710608" y="5217328"/>
            <a:ext cx="1600200" cy="595313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5" grpId="1" animBg="1" autoUpdateAnimBg="0"/>
      <p:bldP spid="6" grpId="0" animBg="1" autoUpdateAnimBg="0"/>
      <p:bldP spid="6" grpId="1" animBg="1" autoUpdateAnimBg="0"/>
      <p:bldP spid="7" grpId="0" animBg="1" autoUpdateAnimBg="0"/>
      <p:bldP spid="7" grpId="1" animBg="1" autoUpdateAnimBg="0"/>
      <p:bldP spid="8" grpId="0" animBg="1" autoUpdateAnimBg="0"/>
      <p:bldP spid="8" grpId="1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  <a:buClrTx/>
              <a:buSzPct val="90000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存储器地址的生成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▲"/>
            </a:pP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8237A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只能生成</a:t>
            </a:r>
            <a:r>
              <a:rPr lang="en-US" altLang="zh-CN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地址 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( A</a:t>
            </a:r>
            <a:r>
              <a:rPr lang="en-US" altLang="zh-CN" sz="2500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~A</a:t>
            </a:r>
            <a:r>
              <a:rPr lang="en-US" altLang="zh-CN" sz="2500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DB</a:t>
            </a:r>
            <a:r>
              <a:rPr lang="en-US" altLang="zh-CN" sz="2500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~DB</a:t>
            </a:r>
            <a:r>
              <a:rPr lang="en-US" altLang="zh-CN" sz="2500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，而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PC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机地址总线有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20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位、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24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位、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32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位等。</a:t>
            </a:r>
            <a:endParaRPr lang="en-US" altLang="zh-CN" sz="25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▲"/>
            </a:pP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解决办法：为了能寻址到所有的存储器，需设置一个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5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页面地址寄存器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，用于产生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通道的</a:t>
            </a:r>
            <a:r>
              <a:rPr lang="zh-CN" altLang="en-US" sz="25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高位地址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5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80000"/>
              </a:lnSpc>
              <a:spcBef>
                <a:spcPts val="2400"/>
              </a:spcBef>
              <a:spcAft>
                <a:spcPts val="2400"/>
              </a:spcAft>
              <a:buClrTx/>
              <a:buSzPct val="90000"/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I/O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设备寻址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Pct val="90000"/>
              <a:buFont typeface="Times New Roman" panose="02020603050405020304" pitchFamily="18" charset="0"/>
              <a:buChar char="▲"/>
            </a:pP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8237A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用</a:t>
            </a:r>
            <a:r>
              <a:rPr lang="en-US" altLang="zh-CN" sz="25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DACK</a:t>
            </a:r>
            <a:r>
              <a:rPr lang="zh-CN" altLang="en-US" sz="25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信号取代</a:t>
            </a:r>
            <a:r>
              <a:rPr lang="en-US" altLang="zh-CN" sz="25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CS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对外设进行寻址。只要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DACK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IOR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IOW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同时有效，就可对外设进行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2" charset="-122"/>
              </a:rPr>
              <a:t>操作。</a:t>
            </a:r>
            <a:endParaRPr lang="en-US" altLang="zh-CN" sz="25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015865" y="5229225"/>
            <a:ext cx="3600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840595" y="5229225"/>
            <a:ext cx="5035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798175" y="5229225"/>
            <a:ext cx="626110" cy="30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196752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(2)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单片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8237A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系统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71464" y="1844824"/>
            <a:ext cx="10297144" cy="129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  <a:buSzPct val="90000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早期的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采用单片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8237A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，支持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传送。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SzPct val="90000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每次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可寻址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1MB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空间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(20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位地址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，故只需设置一个页面地址寄存器。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4114800" y="3275409"/>
          <a:ext cx="426720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" r:id="rId1" imgW="5753100" imgH="5419725" progId="PBrush">
                  <p:embed/>
                </p:oleObj>
              </mc:Choice>
              <mc:Fallback>
                <p:oleObj name="" r:id="rId1" imgW="5753100" imgH="5419725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5409"/>
                        <a:ext cx="4267200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5164" y="1118797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(3)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双片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系统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3432" y="1977020"/>
            <a:ext cx="11017224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ct val="90000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286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以上的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机采用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片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，一个为主，一个为从，支持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629421" y="2708920"/>
          <a:ext cx="6988175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" r:id="rId1" imgW="10163175" imgH="5457825" progId="PBrush">
                  <p:embed/>
                </p:oleObj>
              </mc:Choice>
              <mc:Fallback>
                <p:oleObj name="" r:id="rId1" imgW="10163175" imgH="5457825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421" y="2708920"/>
                        <a:ext cx="6988175" cy="375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2132856"/>
            <a:ext cx="11017224" cy="493417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【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7-5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】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已知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8237A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的端口地址为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00~0FH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，利用通道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传送数据，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页面地址寄存器地址为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83H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，内存缓冲区地址为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2100:0030H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，传送数据块长度为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200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字节。试写出相应的程序代码段。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ts val="2400"/>
              </a:spcBef>
              <a:spcAft>
                <a:spcPts val="600"/>
              </a:spcAft>
              <a:buClrTx/>
              <a:buSzPct val="95000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解：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总体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思路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indent="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ClrTx/>
              <a:buSzPct val="95000"/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       在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初始化的基础上，添加有关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页面地址寄存器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的操作（向其内写入高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位地址值）。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392" y="1196752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(4)  DMA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系统应用实例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SzPct val="90000"/>
              <a:buNone/>
              <a:defRPr/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PC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机中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系统的初始化步骤：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ClrTx/>
              <a:buSzPct val="90000"/>
              <a:buFont typeface="华文中宋" panose="02010600040101010101" pitchFamily="2" charset="-122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发总清命令，进行复位。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ClrTx/>
              <a:buSzPct val="90000"/>
              <a:buFont typeface="华文中宋" panose="02010600040101010101" pitchFamily="2" charset="-122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写工作方式寄存器，设置各个通道的工作方式。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ClrTx/>
              <a:buSzPct val="90000"/>
              <a:buFont typeface="华文中宋" panose="02010600040101010101" pitchFamily="2" charset="-122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设置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页面地址寄存器的值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；设置基地址、基字节寄存器的值（先低字节，后高字节）。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ClrTx/>
              <a:buSzPct val="90000"/>
              <a:buFont typeface="华文中宋" panose="02010600040101010101" pitchFamily="2" charset="-122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写命令字。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ClrTx/>
              <a:buSzPct val="90000"/>
              <a:buFont typeface="华文中宋" panose="02010600040101010101" pitchFamily="2" charset="-122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清除需要使用通道的屏蔽位，启动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14400" lvl="1" indent="-457200">
              <a:spcBef>
                <a:spcPts val="600"/>
              </a:spcBef>
              <a:buClrTx/>
              <a:buSzPct val="90000"/>
              <a:buFont typeface="华文中宋" panose="02010600040101010101" pitchFamily="2" charset="-122"/>
              <a:buAutoNum type="circleNumDbPlain"/>
              <a:defRPr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57200" lvl="1" indent="0">
              <a:spcBef>
                <a:spcPts val="600"/>
              </a:spcBef>
              <a:buClrTx/>
              <a:buSzPct val="90000"/>
              <a:buNone/>
              <a:defRPr/>
            </a:pP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1424" y="1395214"/>
            <a:ext cx="784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代码实现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5" name="Group 7"/>
          <p:cNvGrpSpPr/>
          <p:nvPr/>
        </p:nvGrpSpPr>
        <p:grpSpPr bwMode="auto">
          <a:xfrm>
            <a:off x="2095500" y="2514401"/>
            <a:ext cx="8001000" cy="609600"/>
            <a:chOff x="0" y="0"/>
            <a:chExt cx="8001000" cy="609599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533400" y="0"/>
              <a:ext cx="7467600" cy="60959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prstDash val="sysDash"/>
              <a:miter lim="800000"/>
            </a:ln>
          </p:spPr>
          <p:txBody>
            <a:bodyPr lIns="288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 dirty="0">
                  <a:ea typeface="华文楷体" panose="02010600040101010101" pitchFamily="2" charset="-122"/>
                </a:rPr>
                <a:t>OUT     0DH</a:t>
              </a:r>
              <a:r>
                <a:rPr lang="zh-CN" altLang="en-US" sz="2100" dirty="0">
                  <a:ea typeface="华文楷体" panose="02010600040101010101" pitchFamily="2" charset="-122"/>
                </a:rPr>
                <a:t>，</a:t>
              </a:r>
              <a:r>
                <a:rPr lang="en-US" altLang="zh-CN" sz="2100" dirty="0">
                  <a:ea typeface="华文楷体" panose="02010600040101010101" pitchFamily="2" charset="-122"/>
                </a:rPr>
                <a:t>AL	          ; </a:t>
              </a:r>
              <a:r>
                <a:rPr lang="zh-CN" altLang="en-US" sz="2100" dirty="0">
                  <a:ea typeface="华文楷体" panose="02010600040101010101" pitchFamily="2" charset="-122"/>
                </a:rPr>
                <a:t>发总清命令，进行复位</a:t>
              </a:r>
              <a:endParaRPr lang="en-US" altLang="zh-CN" sz="2100" dirty="0">
                <a:ea typeface="华文楷体" panose="02010600040101010101" pitchFamily="2" charset="-122"/>
              </a:endParaRPr>
            </a:p>
          </p:txBody>
        </p:sp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0" y="33338"/>
              <a:ext cx="533400" cy="53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ClrTx/>
                <a:buSzPct val="95000"/>
                <a:buNone/>
              </a:pPr>
              <a:endParaRPr lang="en-US" altLang="zh-CN" sz="2800" b="1"/>
            </a:p>
          </p:txBody>
        </p:sp>
      </p:grpSp>
      <p:grpSp>
        <p:nvGrpSpPr>
          <p:cNvPr id="8" name="Group 10"/>
          <p:cNvGrpSpPr/>
          <p:nvPr/>
        </p:nvGrpSpPr>
        <p:grpSpPr bwMode="auto">
          <a:xfrm>
            <a:off x="2095500" y="3124001"/>
            <a:ext cx="8001000" cy="914400"/>
            <a:chOff x="0" y="0"/>
            <a:chExt cx="8001000" cy="914400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533400" y="0"/>
              <a:ext cx="7467600" cy="914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ysDash"/>
              <a:miter lim="800000"/>
            </a:ln>
          </p:spPr>
          <p:txBody>
            <a:bodyPr lIns="288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MOV     AL</a:t>
              </a:r>
              <a:r>
                <a:rPr lang="zh-CN" altLang="en-US" sz="2100">
                  <a:ea typeface="华文楷体" panose="02010600040101010101" pitchFamily="2" charset="-122"/>
                </a:rPr>
                <a:t>，  </a:t>
              </a:r>
              <a:r>
                <a:rPr lang="en-US" altLang="zh-CN" sz="2100" b="1" u="sng">
                  <a:solidFill>
                    <a:srgbClr val="0033CC"/>
                  </a:solidFill>
                  <a:ea typeface="华文楷体" panose="02010600040101010101" pitchFamily="2" charset="-122"/>
                </a:rPr>
                <a:t>00</a:t>
              </a:r>
              <a:r>
                <a:rPr lang="en-US" altLang="zh-CN" sz="2100" b="1" u="sng">
                  <a:solidFill>
                    <a:srgbClr val="FF0000"/>
                  </a:solidFill>
                  <a:ea typeface="华文楷体" panose="02010600040101010101" pitchFamily="2" charset="-122"/>
                </a:rPr>
                <a:t>0</a:t>
              </a:r>
              <a:r>
                <a:rPr lang="en-US" altLang="zh-CN" sz="2100" b="1" u="sng">
                  <a:solidFill>
                    <a:srgbClr val="008000"/>
                  </a:solidFill>
                  <a:ea typeface="华文楷体" panose="02010600040101010101" pitchFamily="2" charset="-122"/>
                </a:rPr>
                <a:t>0</a:t>
              </a:r>
              <a:r>
                <a:rPr lang="en-US" altLang="zh-CN" sz="2100" b="1" u="sng">
                  <a:solidFill>
                    <a:srgbClr val="C00000"/>
                  </a:solidFill>
                  <a:ea typeface="华文楷体" panose="02010600040101010101" pitchFamily="2" charset="-122"/>
                </a:rPr>
                <a:t>01</a:t>
              </a:r>
              <a:r>
                <a:rPr lang="en-US" altLang="zh-CN" sz="2100" b="1" u="sng">
                  <a:solidFill>
                    <a:srgbClr val="0033CC"/>
                  </a:solidFill>
                  <a:ea typeface="华文楷体" panose="02010600040101010101" pitchFamily="2" charset="-122"/>
                </a:rPr>
                <a:t>01</a:t>
              </a:r>
              <a:r>
                <a:rPr lang="en-US" altLang="zh-CN" sz="2100">
                  <a:ea typeface="华文楷体" panose="02010600040101010101" pitchFamily="2" charset="-122"/>
                </a:rPr>
                <a:t>B      </a:t>
              </a:r>
              <a:r>
                <a:rPr lang="en-US" altLang="zh-CN" sz="2000">
                  <a:ea typeface="华文楷体" panose="02010600040101010101" pitchFamily="2" charset="-122"/>
                </a:rPr>
                <a:t>; </a:t>
              </a:r>
              <a:r>
                <a:rPr lang="zh-CN" altLang="en-US" sz="2000">
                  <a:ea typeface="华文楷体" panose="02010600040101010101" pitchFamily="2" charset="-122"/>
                </a:rPr>
                <a:t>工作方式：请求传输</a:t>
              </a:r>
              <a:r>
                <a:rPr lang="en-US" altLang="zh-CN" sz="2000">
                  <a:ea typeface="华文楷体" panose="02010600040101010101" pitchFamily="2" charset="-122"/>
                </a:rPr>
                <a:t>, </a:t>
              </a:r>
              <a:r>
                <a:rPr lang="zh-CN" altLang="en-US" sz="2000">
                  <a:ea typeface="华文楷体" panose="02010600040101010101" pitchFamily="2" charset="-122"/>
                </a:rPr>
                <a:t>地址增</a:t>
              </a:r>
              <a:r>
                <a:rPr lang="en-US" altLang="zh-CN" sz="2000">
                  <a:ea typeface="华文楷体" panose="02010600040101010101" pitchFamily="2" charset="-122"/>
                </a:rPr>
                <a:t>,</a:t>
              </a:r>
              <a:endParaRPr lang="en-US" altLang="zh-CN" sz="200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OUT     0BH</a:t>
              </a:r>
              <a:r>
                <a:rPr lang="zh-CN" altLang="en-US" sz="2100">
                  <a:ea typeface="华文楷体" panose="02010600040101010101" pitchFamily="2" charset="-122"/>
                </a:rPr>
                <a:t>，</a:t>
              </a:r>
              <a:r>
                <a:rPr lang="en-US" altLang="zh-CN" sz="2100">
                  <a:ea typeface="华文楷体" panose="02010600040101010101" pitchFamily="2" charset="-122"/>
                </a:rPr>
                <a:t>AL                    </a:t>
              </a:r>
              <a:r>
                <a:rPr lang="en-US" altLang="zh-CN" sz="2000">
                  <a:ea typeface="华文楷体" panose="02010600040101010101" pitchFamily="2" charset="-122"/>
                </a:rPr>
                <a:t>; </a:t>
              </a:r>
              <a:r>
                <a:rPr lang="zh-CN" altLang="en-US" sz="2000">
                  <a:ea typeface="华文楷体" panose="02010600040101010101" pitchFamily="2" charset="-122"/>
                </a:rPr>
                <a:t>非预置</a:t>
              </a:r>
              <a:r>
                <a:rPr lang="en-US" altLang="zh-CN" sz="2000">
                  <a:ea typeface="华文楷体" panose="02010600040101010101" pitchFamily="2" charset="-122"/>
                </a:rPr>
                <a:t>, DMA</a:t>
              </a:r>
              <a:r>
                <a:rPr lang="zh-CN" altLang="en-US" sz="2000">
                  <a:ea typeface="华文楷体" panose="02010600040101010101" pitchFamily="2" charset="-122"/>
                </a:rPr>
                <a:t>写</a:t>
              </a:r>
              <a:r>
                <a:rPr lang="en-US" altLang="zh-CN" sz="2000">
                  <a:ea typeface="华文楷体" panose="02010600040101010101" pitchFamily="2" charset="-122"/>
                </a:rPr>
                <a:t>, </a:t>
              </a:r>
              <a:r>
                <a:rPr lang="zh-CN" altLang="en-US" sz="2000">
                  <a:ea typeface="华文楷体" panose="02010600040101010101" pitchFamily="2" charset="-122"/>
                </a:rPr>
                <a:t>通道</a:t>
              </a:r>
              <a:r>
                <a:rPr lang="en-US" altLang="zh-CN" sz="2000">
                  <a:ea typeface="华文楷体" panose="02010600040101010101" pitchFamily="2" charset="-122"/>
                </a:rPr>
                <a:t>1</a:t>
              </a:r>
              <a:endParaRPr lang="en-US" altLang="zh-CN" sz="2000">
                <a:ea typeface="华文楷体" panose="02010600040101010101" pitchFamily="2" charset="-122"/>
              </a:endParaRP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0" y="152400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ClrTx/>
                <a:buSzPct val="9500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6"/>
          <p:cNvGrpSpPr/>
          <p:nvPr/>
        </p:nvGrpSpPr>
        <p:grpSpPr bwMode="auto">
          <a:xfrm>
            <a:off x="2095500" y="4005064"/>
            <a:ext cx="8001000" cy="1295400"/>
            <a:chOff x="0" y="0"/>
            <a:chExt cx="8001000" cy="1295401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533400" y="0"/>
              <a:ext cx="7467600" cy="1295401"/>
            </a:xfrm>
            <a:prstGeom prst="rect">
              <a:avLst/>
            </a:prstGeom>
            <a:solidFill>
              <a:srgbClr val="8BD8FF"/>
            </a:solidFill>
            <a:ln w="9525">
              <a:solidFill>
                <a:schemeClr val="tx1"/>
              </a:solidFill>
              <a:prstDash val="sysDash"/>
              <a:miter lim="800000"/>
            </a:ln>
          </p:spPr>
          <p:txBody>
            <a:bodyPr lIns="288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MOV     AL</a:t>
              </a:r>
              <a:r>
                <a:rPr lang="zh-CN" altLang="en-US" sz="2100">
                  <a:ea typeface="华文楷体" panose="02010600040101010101" pitchFamily="2" charset="-122"/>
                </a:rPr>
                <a:t>，  </a:t>
              </a:r>
              <a:r>
                <a:rPr lang="en-US" altLang="zh-CN" sz="2100" b="1" u="sng">
                  <a:solidFill>
                    <a:srgbClr val="0033CC"/>
                  </a:solidFill>
                  <a:ea typeface="华文楷体" panose="02010600040101010101" pitchFamily="2" charset="-122"/>
                </a:rPr>
                <a:t>02</a:t>
              </a:r>
              <a:r>
                <a:rPr lang="en-US" altLang="zh-CN" sz="2100">
                  <a:ea typeface="华文楷体" panose="02010600040101010101" pitchFamily="2" charset="-122"/>
                </a:rPr>
                <a:t>H	           </a:t>
              </a:r>
              <a:r>
                <a:rPr lang="en-US" altLang="zh-CN" sz="2000">
                  <a:ea typeface="华文楷体" panose="02010600040101010101" pitchFamily="2" charset="-122"/>
                </a:rPr>
                <a:t>; </a:t>
              </a:r>
              <a:r>
                <a:rPr lang="zh-CN" altLang="en-US" sz="2000">
                  <a:ea typeface="华文楷体" panose="02010600040101010101" pitchFamily="2" charset="-122"/>
                </a:rPr>
                <a:t>内存地址</a:t>
              </a:r>
              <a:r>
                <a:rPr lang="en-US" altLang="zh-CN" sz="2000">
                  <a:ea typeface="华文楷体" panose="02010600040101010101" pitchFamily="2" charset="-122"/>
                </a:rPr>
                <a:t>21030</a:t>
              </a:r>
              <a:r>
                <a:rPr lang="zh-CN" altLang="en-US" sz="2000">
                  <a:ea typeface="华文楷体" panose="02010600040101010101" pitchFamily="2" charset="-122"/>
                </a:rPr>
                <a:t>，页面地址</a:t>
              </a:r>
              <a:r>
                <a:rPr lang="en-US" altLang="zh-CN" sz="2000">
                  <a:ea typeface="华文楷体" panose="02010600040101010101" pitchFamily="2" charset="-122"/>
                </a:rPr>
                <a:t>02</a:t>
              </a:r>
              <a:endParaRPr lang="en-US" altLang="zh-CN" sz="200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OUT     83H</a:t>
              </a:r>
              <a:r>
                <a:rPr lang="zh-CN" altLang="en-US" sz="2100">
                  <a:ea typeface="华文楷体" panose="02010600040101010101" pitchFamily="2" charset="-122"/>
                </a:rPr>
                <a:t>，</a:t>
              </a:r>
              <a:r>
                <a:rPr lang="en-US" altLang="zh-CN" sz="2100">
                  <a:ea typeface="华文楷体" panose="02010600040101010101" pitchFamily="2" charset="-122"/>
                </a:rPr>
                <a:t>AL 	           </a:t>
              </a:r>
              <a:r>
                <a:rPr lang="en-US" altLang="zh-CN" sz="2000">
                  <a:ea typeface="华文楷体" panose="02010600040101010101" pitchFamily="2" charset="-122"/>
                </a:rPr>
                <a:t>; </a:t>
              </a:r>
              <a:r>
                <a:rPr lang="zh-CN" altLang="en-US" sz="2000">
                  <a:ea typeface="华文楷体" panose="02010600040101010101" pitchFamily="2" charset="-122"/>
                </a:rPr>
                <a:t>页面地址寄存器</a:t>
              </a:r>
              <a:endParaRPr lang="en-US" altLang="zh-CN" sz="200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b="1">
                  <a:ea typeface="华文楷体" panose="02010600040101010101" pitchFamily="2" charset="-122"/>
                </a:rPr>
                <a:t>… </a:t>
              </a:r>
              <a:r>
                <a:rPr lang="zh-CN" altLang="en-US" sz="2000" b="1">
                  <a:ea typeface="华文楷体" panose="02010600040101010101" pitchFamily="2" charset="-122"/>
                </a:rPr>
                <a:t>待续</a:t>
              </a:r>
              <a:endParaRPr lang="en-US" altLang="zh-CN" sz="2000" b="1">
                <a:ea typeface="华文楷体" panose="02010600040101010101" pitchFamily="2" charset="-122"/>
              </a:endParaRPr>
            </a:p>
          </p:txBody>
        </p:sp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0" y="393700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ClrTx/>
                <a:buSzPct val="9500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106216" y="256202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 bwMode="auto">
          <a:xfrm>
            <a:off x="2095500" y="1364736"/>
            <a:ext cx="8001000" cy="3505200"/>
            <a:chOff x="0" y="0"/>
            <a:chExt cx="8001000" cy="35052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533400" y="0"/>
              <a:ext cx="7467600" cy="3505200"/>
            </a:xfrm>
            <a:prstGeom prst="rect">
              <a:avLst/>
            </a:prstGeom>
            <a:solidFill>
              <a:srgbClr val="8BD8FF"/>
            </a:solidFill>
            <a:ln w="9525">
              <a:solidFill>
                <a:schemeClr val="tx1"/>
              </a:solidFill>
              <a:prstDash val="sysDash"/>
              <a:miter lim="800000"/>
            </a:ln>
          </p:spPr>
          <p:txBody>
            <a:bodyPr lIns="288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en-US" altLang="zh-CN" sz="2100" b="1" dirty="0">
                  <a:ea typeface="华文楷体" panose="02010600040101010101" pitchFamily="2" charset="-122"/>
                </a:rPr>
                <a:t>… </a:t>
              </a:r>
              <a:r>
                <a:rPr lang="zh-CN" altLang="en-US" sz="2100" b="1" dirty="0">
                  <a:ea typeface="华文楷体" panose="02010600040101010101" pitchFamily="2" charset="-122"/>
                </a:rPr>
                <a:t>续前</a:t>
              </a:r>
              <a:endParaRPr lang="en-US" altLang="zh-CN" sz="2100" b="1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 dirty="0">
                  <a:ea typeface="华文楷体" panose="02010600040101010101" pitchFamily="2" charset="-122"/>
                </a:rPr>
                <a:t>MOV     AL</a:t>
              </a:r>
              <a:r>
                <a:rPr lang="zh-CN" altLang="en-US" sz="2100" dirty="0">
                  <a:ea typeface="华文楷体" panose="02010600040101010101" pitchFamily="2" charset="-122"/>
                </a:rPr>
                <a:t>， </a:t>
              </a:r>
              <a:r>
                <a:rPr lang="en-US" altLang="zh-CN" sz="2100" dirty="0">
                  <a:ea typeface="华文楷体" panose="02010600040101010101" pitchFamily="2" charset="-122"/>
                </a:rPr>
                <a:t>30H    	         ; </a:t>
              </a:r>
              <a:r>
                <a:rPr lang="zh-CN" altLang="en-US" sz="2100" dirty="0">
                  <a:ea typeface="华文楷体" panose="02010600040101010101" pitchFamily="2" charset="-122"/>
                </a:rPr>
                <a:t>写通道</a:t>
              </a:r>
              <a:r>
                <a:rPr lang="en-US" altLang="zh-CN" sz="2100" dirty="0">
                  <a:ea typeface="华文楷体" panose="02010600040101010101" pitchFamily="2" charset="-122"/>
                </a:rPr>
                <a:t>1</a:t>
              </a:r>
              <a:r>
                <a:rPr lang="zh-CN" altLang="en-US" sz="2100" dirty="0">
                  <a:ea typeface="华文楷体" panose="02010600040101010101" pitchFamily="2" charset="-122"/>
                </a:rPr>
                <a:t>的低位地址</a:t>
              </a:r>
              <a:endParaRPr lang="en-US" altLang="zh-CN" sz="2100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 dirty="0">
                  <a:ea typeface="华文楷体" panose="02010600040101010101" pitchFamily="2" charset="-122"/>
                </a:rPr>
                <a:t>OUT     02H</a:t>
              </a:r>
              <a:r>
                <a:rPr lang="zh-CN" altLang="en-US" sz="2100" dirty="0">
                  <a:ea typeface="华文楷体" panose="02010600040101010101" pitchFamily="2" charset="-122"/>
                </a:rPr>
                <a:t>，</a:t>
              </a:r>
              <a:r>
                <a:rPr lang="en-US" altLang="zh-CN" sz="2100" dirty="0">
                  <a:ea typeface="华文楷体" panose="02010600040101010101" pitchFamily="2" charset="-122"/>
                </a:rPr>
                <a:t>AL</a:t>
              </a:r>
              <a:r>
                <a:rPr lang="en-US" altLang="zh-CN" sz="2000" dirty="0">
                  <a:ea typeface="华文楷体" panose="02010600040101010101" pitchFamily="2" charset="-122"/>
                </a:rPr>
                <a:t>	</a:t>
              </a:r>
              <a:endParaRPr lang="en-US" altLang="zh-CN" sz="2000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ts val="600"/>
                </a:spcBef>
                <a:buClrTx/>
                <a:buSzTx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MOV      AL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，  </a:t>
              </a:r>
              <a:r>
                <a:rPr lang="en-US" altLang="zh-CN" sz="2000" dirty="0">
                  <a:ea typeface="华文楷体" panose="02010600040101010101" pitchFamily="2" charset="-122"/>
                </a:rPr>
                <a:t>10H    	         ; </a:t>
              </a:r>
              <a:r>
                <a:rPr lang="zh-CN" altLang="en-US" sz="2000" dirty="0">
                  <a:ea typeface="华文楷体" panose="02010600040101010101" pitchFamily="2" charset="-122"/>
                </a:rPr>
                <a:t>写通道</a:t>
              </a:r>
              <a:r>
                <a:rPr lang="en-US" altLang="zh-CN" sz="2000" dirty="0">
                  <a:ea typeface="华文楷体" panose="02010600040101010101" pitchFamily="2" charset="-122"/>
                </a:rPr>
                <a:t>1</a:t>
              </a:r>
              <a:r>
                <a:rPr lang="zh-CN" altLang="en-US" sz="2000" dirty="0">
                  <a:ea typeface="华文楷体" panose="02010600040101010101" pitchFamily="2" charset="-122"/>
                </a:rPr>
                <a:t>的高位地址</a:t>
              </a:r>
              <a:endParaRPr lang="en-US" altLang="zh-CN" sz="2000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OUT      02H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， </a:t>
              </a:r>
              <a:r>
                <a:rPr lang="en-US" altLang="zh-CN" sz="2000" dirty="0">
                  <a:ea typeface="华文楷体" panose="02010600040101010101" pitchFamily="2" charset="-122"/>
                </a:rPr>
                <a:t>AL</a:t>
              </a:r>
              <a:endParaRPr lang="en-US" altLang="zh-CN" sz="2000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ts val="900"/>
                </a:spcBef>
                <a:buClrTx/>
                <a:buSzTx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MOV      AX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， </a:t>
              </a:r>
              <a:r>
                <a:rPr lang="en-US" altLang="zh-CN" sz="2000" dirty="0">
                  <a:ea typeface="华文楷体" panose="02010600040101010101" pitchFamily="2" charset="-122"/>
                </a:rPr>
                <a:t>C7H	      </a:t>
              </a:r>
              <a:r>
                <a:rPr lang="en-US" altLang="zh-CN" sz="2000" dirty="0" smtClean="0">
                  <a:ea typeface="华文楷体" panose="02010600040101010101" pitchFamily="2" charset="-122"/>
                </a:rPr>
                <a:t>          </a:t>
              </a:r>
              <a:r>
                <a:rPr lang="en-US" altLang="zh-CN" sz="2000" dirty="0">
                  <a:ea typeface="华文楷体" panose="02010600040101010101" pitchFamily="2" charset="-122"/>
                </a:rPr>
                <a:t>; </a:t>
              </a:r>
              <a:r>
                <a:rPr lang="zh-CN" altLang="en-US" sz="2000" dirty="0">
                  <a:ea typeface="华文楷体" panose="02010600040101010101" pitchFamily="2" charset="-122"/>
                </a:rPr>
                <a:t>写通道</a:t>
              </a:r>
              <a:r>
                <a:rPr lang="en-US" altLang="zh-CN" sz="2000" dirty="0">
                  <a:ea typeface="华文楷体" panose="02010600040101010101" pitchFamily="2" charset="-122"/>
                </a:rPr>
                <a:t>1</a:t>
              </a:r>
              <a:r>
                <a:rPr lang="zh-CN" altLang="en-US" sz="2000" dirty="0">
                  <a:ea typeface="华文楷体" panose="02010600040101010101" pitchFamily="2" charset="-122"/>
                </a:rPr>
                <a:t>的字节数高位                         </a:t>
              </a:r>
              <a:endParaRPr lang="en-US" altLang="zh-CN" sz="2000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ts val="900"/>
                </a:spcBef>
                <a:buClrTx/>
                <a:buSzTx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                                                  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（</a:t>
              </a:r>
              <a:r>
                <a:rPr lang="en-US" altLang="zh-CN" sz="2000" dirty="0">
                  <a:ea typeface="华文楷体" panose="02010600040101010101" pitchFamily="2" charset="-122"/>
                </a:rPr>
                <a:t>200=C8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）</a:t>
              </a:r>
              <a:endParaRPr lang="en-US" altLang="zh-CN" sz="2000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OUT      03H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， </a:t>
              </a:r>
              <a:r>
                <a:rPr lang="en-US" altLang="zh-CN" sz="2000" dirty="0">
                  <a:ea typeface="华文楷体" panose="02010600040101010101" pitchFamily="2" charset="-122"/>
                </a:rPr>
                <a:t>AL                    ; </a:t>
              </a:r>
              <a:r>
                <a:rPr lang="zh-CN" altLang="en-US" sz="2000" dirty="0">
                  <a:ea typeface="华文楷体" panose="02010600040101010101" pitchFamily="2" charset="-122"/>
                </a:rPr>
                <a:t>低字节</a:t>
              </a:r>
              <a:endParaRPr lang="en-US" altLang="zh-CN" sz="2000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MOV      AL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，   </a:t>
              </a:r>
              <a:r>
                <a:rPr lang="en-US" altLang="zh-CN" sz="2000" dirty="0">
                  <a:ea typeface="华文楷体" panose="02010600040101010101" pitchFamily="2" charset="-122"/>
                </a:rPr>
                <a:t>AH	</a:t>
              </a:r>
              <a:endParaRPr lang="en-US" altLang="zh-CN" sz="2000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OUT      03H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， </a:t>
              </a:r>
              <a:r>
                <a:rPr lang="en-US" altLang="zh-CN" sz="2000" dirty="0">
                  <a:ea typeface="华文楷体" panose="02010600040101010101" pitchFamily="2" charset="-122"/>
                </a:rPr>
                <a:t>AL                    ; </a:t>
              </a:r>
              <a:r>
                <a:rPr lang="zh-CN" altLang="en-US" sz="2000" dirty="0">
                  <a:ea typeface="华文楷体" panose="02010600040101010101" pitchFamily="2" charset="-122"/>
                </a:rPr>
                <a:t>字节数低位</a:t>
              </a:r>
              <a:r>
                <a:rPr lang="en-US" altLang="zh-CN" sz="2000" dirty="0">
                  <a:ea typeface="华文楷体" panose="02010600040101010101" pitchFamily="2" charset="-122"/>
                </a:rPr>
                <a:t>	</a:t>
              </a:r>
              <a:endParaRPr lang="en-US" altLang="zh-CN" sz="2000" dirty="0">
                <a:ea typeface="华文楷体" panose="02010600040101010101" pitchFamily="2" charset="-122"/>
              </a:endParaRPr>
            </a:p>
          </p:txBody>
        </p:sp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0" y="609600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ClrTx/>
                <a:buSzPct val="95000"/>
                <a:buNone/>
              </a:pPr>
              <a:endParaRPr lang="en-US" altLang="zh-CN" sz="2800" b="1"/>
            </a:p>
          </p:txBody>
        </p:sp>
      </p:grpSp>
      <p:grpSp>
        <p:nvGrpSpPr>
          <p:cNvPr id="7" name="Group 6"/>
          <p:cNvGrpSpPr/>
          <p:nvPr/>
        </p:nvGrpSpPr>
        <p:grpSpPr bwMode="auto">
          <a:xfrm>
            <a:off x="2095500" y="4869937"/>
            <a:ext cx="8001000" cy="1768475"/>
            <a:chOff x="0" y="-1"/>
            <a:chExt cx="8001000" cy="1768475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533400" y="-1"/>
              <a:ext cx="7467600" cy="176847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prstDash val="sysDash"/>
              <a:miter lim="800000"/>
            </a:ln>
          </p:spPr>
          <p:txBody>
            <a:bodyPr lIns="288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MOV     AL</a:t>
              </a:r>
              <a:r>
                <a:rPr lang="zh-CN" altLang="en-US" sz="2100">
                  <a:ea typeface="华文楷体" panose="02010600040101010101" pitchFamily="2" charset="-122"/>
                </a:rPr>
                <a:t>，  </a:t>
              </a:r>
              <a:r>
                <a:rPr lang="en-US" altLang="zh-CN" sz="2100">
                  <a:ea typeface="华文楷体" panose="02010600040101010101" pitchFamily="2" charset="-122"/>
                </a:rPr>
                <a:t>10000000B     ; </a:t>
              </a:r>
              <a:r>
                <a:rPr lang="zh-CN" altLang="en-US" sz="2100">
                  <a:ea typeface="华文楷体" panose="02010600040101010101" pitchFamily="2" charset="-122"/>
                </a:rPr>
                <a:t>写命令字</a:t>
              </a:r>
              <a:endParaRPr lang="en-US" altLang="zh-CN" sz="210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OUT     08H</a:t>
              </a:r>
              <a:r>
                <a:rPr lang="zh-CN" altLang="en-US" sz="2100">
                  <a:ea typeface="华文楷体" panose="02010600040101010101" pitchFamily="2" charset="-122"/>
                </a:rPr>
                <a:t>，</a:t>
              </a:r>
              <a:r>
                <a:rPr lang="en-US" altLang="zh-CN" sz="2100">
                  <a:ea typeface="华文楷体" panose="02010600040101010101" pitchFamily="2" charset="-122"/>
                </a:rPr>
                <a:t>AL</a:t>
              </a:r>
              <a:endParaRPr lang="en-US" altLang="zh-CN" sz="210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MOV     AL</a:t>
              </a:r>
              <a:r>
                <a:rPr lang="zh-CN" altLang="en-US" sz="2100">
                  <a:ea typeface="华文楷体" panose="02010600040101010101" pitchFamily="2" charset="-122"/>
                </a:rPr>
                <a:t>，  </a:t>
              </a:r>
              <a:r>
                <a:rPr lang="en-US" altLang="zh-CN" sz="2100">
                  <a:ea typeface="华文楷体" panose="02010600040101010101" pitchFamily="2" charset="-122"/>
                </a:rPr>
                <a:t>00000001B     ; </a:t>
              </a:r>
              <a:r>
                <a:rPr lang="zh-CN" altLang="en-US" sz="2100">
                  <a:ea typeface="华文楷体" panose="02010600040101010101" pitchFamily="2" charset="-122"/>
                </a:rPr>
                <a:t>清屏蔽位，允许通道</a:t>
              </a:r>
              <a:r>
                <a:rPr lang="en-US" altLang="zh-CN" sz="2100">
                  <a:ea typeface="华文楷体" panose="02010600040101010101" pitchFamily="2" charset="-122"/>
                </a:rPr>
                <a:t>1</a:t>
              </a:r>
              <a:r>
                <a:rPr lang="zh-CN" altLang="en-US" sz="2100">
                  <a:ea typeface="华文楷体" panose="02010600040101010101" pitchFamily="2" charset="-122"/>
                </a:rPr>
                <a:t>请求</a:t>
              </a:r>
              <a:endParaRPr lang="en-US" altLang="zh-CN" sz="210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OUT     0AH</a:t>
              </a:r>
              <a:r>
                <a:rPr lang="zh-CN" altLang="en-US" sz="2100">
                  <a:ea typeface="华文楷体" panose="02010600040101010101" pitchFamily="2" charset="-122"/>
                </a:rPr>
                <a:t>，</a:t>
              </a:r>
              <a:r>
                <a:rPr lang="en-US" altLang="zh-CN" sz="2100">
                  <a:ea typeface="华文楷体" panose="02010600040101010101" pitchFamily="2" charset="-122"/>
                </a:rPr>
                <a:t>AL</a:t>
              </a:r>
              <a:endParaRPr lang="en-US" altLang="zh-CN" sz="210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	</a:t>
              </a:r>
              <a:endParaRPr lang="en-US" altLang="zh-CN" sz="2100">
                <a:ea typeface="华文楷体" panose="02010600040101010101" pitchFamily="2" charset="-122"/>
              </a:endParaRPr>
            </a:p>
          </p:txBody>
        </p:sp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0" y="304800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ClrTx/>
                <a:buSzPct val="95000"/>
                <a:buNone/>
              </a:pPr>
              <a:endParaRPr lang="en-US" altLang="zh-CN" sz="2800" b="1" dirty="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1200" y="106680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ts val="2400"/>
              </a:spcAft>
              <a:buSzPct val="95000"/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DMA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的传送过程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362200" y="1676400"/>
          <a:ext cx="76200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" r:id="rId1" imgW="4076700" imgH="1962150" progId="Visio.Drawing.11">
                  <p:embed/>
                </p:oleObj>
              </mc:Choice>
              <mc:Fallback>
                <p:oleObj name="" r:id="rId1" imgW="4076700" imgH="196215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76400"/>
                        <a:ext cx="76200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6324600" y="5486400"/>
            <a:ext cx="3657600" cy="838200"/>
          </a:xfrm>
          <a:prstGeom prst="wedgeRoundRectCallout">
            <a:avLst>
              <a:gd name="adj1" fmla="val -39819"/>
              <a:gd name="adj2" fmla="val -116019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 lIns="144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当外设有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需求且就绪，向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DMAC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发请求信号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DREQ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2133600" y="5486400"/>
            <a:ext cx="4114800" cy="838200"/>
          </a:xfrm>
          <a:prstGeom prst="wedgeRoundRectCallout">
            <a:avLst>
              <a:gd name="adj1" fmla="val 10875"/>
              <a:gd name="adj2" fmla="val -121130"/>
              <a:gd name="adj3" fmla="val 16667"/>
            </a:avLst>
          </a:prstGeom>
          <a:solidFill>
            <a:srgbClr val="BADDE1"/>
          </a:solidFill>
          <a:ln w="12700">
            <a:solidFill>
              <a:schemeClr val="tx1"/>
            </a:solidFill>
            <a:miter lim="800000"/>
          </a:ln>
        </p:spPr>
        <p:txBody>
          <a:bodyPr lIns="10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DMAC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收到请求后，通过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HOLD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引脚向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总线请求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信号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HRQ 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1676400" y="2514600"/>
            <a:ext cx="4114800" cy="838200"/>
          </a:xfrm>
          <a:prstGeom prst="wedgeRoundRectCallout">
            <a:avLst>
              <a:gd name="adj1" fmla="val 22944"/>
              <a:gd name="adj2" fmla="val 120917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 lIns="144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若允许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传输，则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释放总线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控制权，并发响应信号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HLDA 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6400800" y="2286000"/>
            <a:ext cx="4038600" cy="1066800"/>
          </a:xfrm>
          <a:prstGeom prst="wedgeRoundRectCallout">
            <a:avLst>
              <a:gd name="adj1" fmla="val -42750"/>
              <a:gd name="adj2" fmla="val 115190"/>
              <a:gd name="adj3" fmla="val 16667"/>
            </a:avLst>
          </a:prstGeom>
          <a:solidFill>
            <a:srgbClr val="DAEDEF"/>
          </a:solidFill>
          <a:ln w="12700">
            <a:solidFill>
              <a:schemeClr val="tx1"/>
            </a:solidFill>
            <a:miter lim="800000"/>
          </a:ln>
        </p:spPr>
        <p:txBody>
          <a:bodyPr lIns="144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DMAC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收到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HLDA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并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获得总线控制权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后，向外设发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DACK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，通知其可以开始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传输。</a:t>
            </a:r>
            <a:endParaRPr lang="zh-CN" altLang="en-US" sz="180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2590800" y="1066800"/>
            <a:ext cx="3886200" cy="914400"/>
          </a:xfrm>
          <a:prstGeom prst="wedgeRoundRectCallout">
            <a:avLst>
              <a:gd name="adj1" fmla="val 35389"/>
              <a:gd name="adj2" fmla="val 121667"/>
              <a:gd name="adj3" fmla="val 16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</a:ln>
        </p:spPr>
        <p:txBody>
          <a:bodyPr lIns="144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DMAC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发地址和控制信号，进行外设与内存间的数据传输。</a:t>
            </a:r>
            <a:endParaRPr lang="zh-CN" altLang="en-US" sz="180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4038600" y="5410200"/>
            <a:ext cx="4800600" cy="1143000"/>
          </a:xfrm>
          <a:prstGeom prst="wedgeRoundRectCallout">
            <a:avLst>
              <a:gd name="adj1" fmla="val -37236"/>
              <a:gd name="adj2" fmla="val -96843"/>
              <a:gd name="adj3" fmla="val 16667"/>
            </a:avLst>
          </a:prstGeom>
          <a:solidFill>
            <a:srgbClr val="FFCCFF"/>
          </a:solidFill>
          <a:ln w="12700">
            <a:solidFill>
              <a:schemeClr val="tx1"/>
            </a:solidFill>
            <a:miter lim="800000"/>
          </a:ln>
        </p:spPr>
        <p:txBody>
          <a:bodyPr lIns="144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数据传输结束后，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DMAC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HOLD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引脚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撤销总线请求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收到请求后，使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HLDA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无效，同时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收回总线控制权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7" grpId="1" animBg="1" autoUpdateAnimBg="0"/>
      <p:bldP spid="8" grpId="0" animBg="1" autoUpdateAnimBg="0"/>
      <p:bldP spid="8" grpId="1" animBg="1" autoUpdateAnimBg="0"/>
      <p:bldP spid="9" grpId="0" animBg="1" autoUpdateAnimBg="0"/>
      <p:bldP spid="9" grpId="1" animBg="1" autoUpdateAnimBg="0"/>
      <p:bldP spid="10" grpId="0" animBg="1" autoUpdateAnimBg="0"/>
      <p:bldP spid="10" grpId="1" animBg="1" autoUpdateAnimBg="0"/>
      <p:bldP spid="11" grpId="0" animBg="1" autoUpdateAnimBg="0"/>
      <p:bldP spid="12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7-6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</a:rPr>
              <a:t>方式实现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内存</a:t>
            </a:r>
            <a:r>
              <a:rPr lang="zh-CN" altLang="en-US" sz="2400" dirty="0">
                <a:latin typeface="Times New Roman" panose="02020603050405020304" pitchFamily="18" charset="0"/>
              </a:rPr>
              <a:t>到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内存</a:t>
            </a:r>
            <a:r>
              <a:rPr lang="zh-CN" altLang="en-US" sz="2400" dirty="0">
                <a:latin typeface="Times New Roman" panose="02020603050405020304" pitchFamily="18" charset="0"/>
              </a:rPr>
              <a:t>的数据传送。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60045">
              <a:spcBef>
                <a:spcPts val="120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</a:rPr>
              <a:t>已知：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1440180" lvl="2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n"/>
            </a:pPr>
            <a:r>
              <a:rPr lang="zh-CN" altLang="en-US" sz="2100" dirty="0">
                <a:latin typeface="Times New Roman" panose="02020603050405020304" pitchFamily="18" charset="0"/>
              </a:rPr>
              <a:t>内存源地址：从</a:t>
            </a:r>
            <a:r>
              <a:rPr lang="en-US" altLang="zh-CN" sz="2100" dirty="0">
                <a:latin typeface="Times New Roman" panose="02020603050405020304" pitchFamily="18" charset="0"/>
              </a:rPr>
              <a:t>2000H</a:t>
            </a:r>
            <a:r>
              <a:rPr lang="zh-CN" altLang="en-US" sz="2100" dirty="0">
                <a:latin typeface="Times New Roman" panose="02020603050405020304" pitchFamily="18" charset="0"/>
              </a:rPr>
              <a:t>开始，</a:t>
            </a:r>
            <a:r>
              <a:rPr lang="en-US" altLang="zh-CN" sz="2100" dirty="0">
                <a:latin typeface="Times New Roman" panose="02020603050405020304" pitchFamily="18" charset="0"/>
              </a:rPr>
              <a:t>1000H</a:t>
            </a:r>
            <a:r>
              <a:rPr lang="zh-CN" altLang="en-US" sz="2100" dirty="0">
                <a:latin typeface="Times New Roman" panose="02020603050405020304" pitchFamily="18" charset="0"/>
              </a:rPr>
              <a:t>个字节。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marL="1440180" lvl="2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n"/>
            </a:pPr>
            <a:r>
              <a:rPr lang="zh-CN" altLang="en-US" sz="2100" dirty="0">
                <a:latin typeface="Times New Roman" panose="02020603050405020304" pitchFamily="18" charset="0"/>
              </a:rPr>
              <a:t>内存目标地址：从</a:t>
            </a:r>
            <a:r>
              <a:rPr lang="en-US" altLang="zh-CN" sz="2100" dirty="0">
                <a:latin typeface="Times New Roman" panose="02020603050405020304" pitchFamily="18" charset="0"/>
              </a:rPr>
              <a:t>4000H</a:t>
            </a:r>
            <a:r>
              <a:rPr lang="zh-CN" altLang="en-US" sz="2100" dirty="0">
                <a:latin typeface="Times New Roman" panose="02020603050405020304" pitchFamily="18" charset="0"/>
              </a:rPr>
              <a:t>开始。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marL="1440180" lvl="2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n"/>
            </a:pPr>
            <a:r>
              <a:rPr lang="zh-CN" altLang="en-US" sz="2100" dirty="0">
                <a:latin typeface="Times New Roman" panose="02020603050405020304" pitchFamily="18" charset="0"/>
              </a:rPr>
              <a:t>假设</a:t>
            </a:r>
            <a:r>
              <a:rPr lang="en-US" altLang="zh-CN" sz="2100" dirty="0">
                <a:latin typeface="Times New Roman" panose="02020603050405020304" pitchFamily="18" charset="0"/>
              </a:rPr>
              <a:t>8237A</a:t>
            </a:r>
            <a:r>
              <a:rPr lang="zh-CN" altLang="en-US" sz="2100" dirty="0">
                <a:latin typeface="Times New Roman" panose="02020603050405020304" pitchFamily="18" charset="0"/>
              </a:rPr>
              <a:t>的</a:t>
            </a:r>
            <a:r>
              <a:rPr lang="en-US" altLang="zh-CN" sz="2100" dirty="0">
                <a:latin typeface="Times New Roman" panose="02020603050405020304" pitchFamily="18" charset="0"/>
              </a:rPr>
              <a:t>I/O</a:t>
            </a:r>
            <a:r>
              <a:rPr lang="zh-CN" altLang="en-US" sz="2100" dirty="0">
                <a:latin typeface="Times New Roman" panose="02020603050405020304" pitchFamily="18" charset="0"/>
              </a:rPr>
              <a:t>端口地址为</a:t>
            </a:r>
            <a:r>
              <a:rPr lang="en-US" altLang="zh-CN" sz="2100" dirty="0">
                <a:latin typeface="Times New Roman" panose="02020603050405020304" pitchFamily="18" charset="0"/>
              </a:rPr>
              <a:t>70H~7FH</a:t>
            </a:r>
            <a:r>
              <a:rPr lang="zh-CN" altLang="en-US" sz="2100" dirty="0">
                <a:latin typeface="Times New Roman" panose="02020603050405020304" pitchFamily="18" charset="0"/>
              </a:rPr>
              <a:t>。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marL="360045">
              <a:spcBef>
                <a:spcPts val="1200"/>
              </a:spcBef>
              <a:spcAft>
                <a:spcPts val="600"/>
              </a:spcAft>
              <a:buSzPct val="95000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</a:rPr>
              <a:t>请给出对应的初始化代码段。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55440" y="1409700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None/>
            </a:pPr>
            <a:r>
              <a:rPr lang="zh-CN" altLang="en-US" b="1" dirty="0">
                <a:ea typeface="黑体" panose="02010609060101010101" pitchFamily="2" charset="-122"/>
              </a:rPr>
              <a:t>解：按照初始化的步骤逐一实现</a:t>
            </a:r>
            <a:endParaRPr lang="en-US" altLang="zh-CN" b="1" dirty="0">
              <a:ea typeface="黑体" panose="02010609060101010101" pitchFamily="2" charset="-122"/>
            </a:endParaRPr>
          </a:p>
        </p:txBody>
      </p:sp>
      <p:sp>
        <p:nvSpPr>
          <p:cNvPr id="5" name="灯片编号占位符 3"/>
          <p:cNvSpPr txBox="1">
            <a:spLocks noGrp="1" noChangeArrowheads="1"/>
          </p:cNvSpPr>
          <p:nvPr/>
        </p:nvSpPr>
        <p:spPr bwMode="auto">
          <a:xfrm>
            <a:off x="8077200" y="6172201"/>
            <a:ext cx="228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1130AE1-182B-467D-8A11-AE1C4503F8C6}" type="slidenum">
              <a:rPr lang="en-US" altLang="zh-CN" sz="1600" b="1"/>
            </a:fld>
            <a:endParaRPr lang="en-US" altLang="zh-CN" sz="1600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31640" y="2083566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ClrTx/>
              <a:buSzPct val="95000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8237A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初始化编程的步骤：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25984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发送总清命令（复位）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25984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写基本地址和当前地址寄存器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25984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写基本字节和当前字节寄存器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25984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写工作方式寄存器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25984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写命令寄存器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25984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写屏蔽寄存器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25984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写请求寄存器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766763" y="1341438"/>
            <a:ext cx="11017250" cy="49339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prstDash val="sysDash"/>
            <a:miter lim="800000"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START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OUT   7DH, AL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</a:t>
            </a:r>
            <a:r>
              <a:rPr lang="zh-CN" altLang="en-US" sz="2000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总清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命令，先后触发器为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ts val="120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MOV   AL, 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00H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源地址写入</a:t>
            </a:r>
            <a:r>
              <a:rPr lang="zh-CN" altLang="en-US" sz="2000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000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基址寄存器，低位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OUT   70H,  AL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MOV   AL, 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20H</a:t>
            </a:r>
            <a:r>
              <a:rPr lang="en-US" altLang="zh-CN" sz="2000" dirty="0">
                <a:solidFill>
                  <a:srgbClr val="19194D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写高位地址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OUT    70H, AL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ts val="120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MOV    AX,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1000H	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字节数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DEC    AX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	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字节数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N-1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OUT    71H, AL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写低位计数值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MOV    AL,   AH    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OUT    71H, AL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写高位计数值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587375" y="1412776"/>
            <a:ext cx="11017250" cy="4933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ash"/>
            <a:miter lim="800000"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MOV   AL,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00H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目标地址写入</a:t>
            </a:r>
            <a:r>
              <a:rPr lang="zh-CN" altLang="en-US" sz="2000" b="1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000" b="1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基址寄存器，低位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MOV   72H, AL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MOV   AL,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40H</a:t>
            </a:r>
            <a:r>
              <a:rPr lang="en-US" altLang="zh-CN" sz="2000" b="1" dirty="0">
                <a:solidFill>
                  <a:srgbClr val="19194D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;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写高位地址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OUT   72H, AL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ts val="180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MOV    AX,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1000H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字节数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DEC     AX          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字节数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N-1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73H, AL  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写低位计数值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MOV    AL, AH    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73H, AL  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写高位计数值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766763" y="1341438"/>
            <a:ext cx="11017250" cy="49339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prstDash val="sysDash"/>
            <a:miter lim="800000"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MOV   AL,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88H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方式字：块传送，地址加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读</a:t>
            </a:r>
            <a:endParaRPr lang="en-US" altLang="zh-CN" sz="2000" b="1" u="sng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OUT   7BH, AL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MOV   AL,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85H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方式字：块传送，地址加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写</a:t>
            </a:r>
            <a:endParaRPr lang="en-US" altLang="zh-CN" sz="2000" b="1" u="sng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7BH, AL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MOV    AL,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81H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命令字：允许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M-M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传送</a:t>
            </a:r>
            <a:endParaRPr lang="en-US" altLang="zh-CN" sz="2000" b="1" u="sng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78H, AL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MOV    AL,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00H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写四通道屏蔽寄存器，开放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全部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请求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0FH, AL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MOV    AL,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04H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写请求寄存器，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请求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OUT    79H, AL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07569" y="2141375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zh-CN" altLang="en-US" sz="6000" kern="0" dirty="0">
                <a:solidFill>
                  <a:srgbClr val="CC0000"/>
                </a:solidFill>
                <a:latin typeface="Arial" panose="020B0604020202020204" pitchFamily="34" charset="0"/>
              </a:rPr>
              <a:t>本章结束，</a:t>
            </a:r>
            <a:endParaRPr lang="zh-CN" altLang="en-US" sz="6000" kern="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>
              <a:buFont typeface="Monotype Sorts" pitchFamily="2" charset="2"/>
              <a:buNone/>
            </a:pPr>
            <a:r>
              <a:rPr lang="zh-CN" altLang="en-US" sz="6000" kern="0" dirty="0">
                <a:solidFill>
                  <a:srgbClr val="CC0000"/>
                </a:solidFill>
                <a:latin typeface="Arial" panose="020B0604020202020204" pitchFamily="34" charset="0"/>
              </a:rPr>
              <a:t>谢       谢！</a:t>
            </a:r>
            <a:endParaRPr lang="zh-CN" altLang="en-US" sz="6000" kern="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2502" y="1988840"/>
            <a:ext cx="11640616" cy="4315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ClrTx/>
              <a:buSzPct val="9000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、申请阶段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当外设有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需求且准备就绪，向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发出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请求信号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收到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请求后，通过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HOLD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引脚向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发出总线请求信号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HRQ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ClrTx/>
              <a:buSzPct val="9000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、响应阶段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收到总线请求后，若允许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传输，则会在当前总线周期结束后发出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响应信号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HLDA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714500" lvl="3" indent="-457200">
              <a:lnSpc>
                <a:spcPct val="130000"/>
              </a:lnSpc>
              <a:spcBef>
                <a:spcPts val="600"/>
              </a:spcBef>
              <a:buSzPct val="90000"/>
              <a:buFont typeface="Times New Roman" panose="02020603050405020304" pitchFamily="18" charset="0"/>
              <a:buChar char="▲"/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释放总线控制权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（三组总线置高阻态）；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714500" lvl="3" indent="-457200">
              <a:lnSpc>
                <a:spcPct val="130000"/>
              </a:lnSpc>
              <a:spcBef>
                <a:spcPts val="600"/>
              </a:spcBef>
              <a:buSzPct val="90000"/>
              <a:buFont typeface="Times New Roman" panose="02020603050405020304" pitchFamily="18" charset="0"/>
              <a:buChar char="▲"/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向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发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HLDA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信号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，通知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已释放了总线控制权</a:t>
            </a:r>
            <a:r>
              <a:rPr lang="zh-CN" altLang="en-US" sz="22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360" y="1340768"/>
            <a:ext cx="3842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ts val="3000"/>
              </a:spcAft>
              <a:buClrTx/>
              <a:buSzPct val="90000"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传送过程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416" y="1484784"/>
            <a:ext cx="10873208" cy="485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获得总线的控制权，向外设发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的应答信号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DACK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，通知外设可以开始进行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传输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ClrTx/>
              <a:buSzPct val="90000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、数据传送阶段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送出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地址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控制信号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，进行外设与内存间的数据传输。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ClrTx/>
              <a:buSzPct val="9000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、传送结束阶段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数据传输完毕后，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产生结束信号给外设，外设撤销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DREQ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信号，进而引起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HRQ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信号无效。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收到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HRQ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无效信号后，使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HLDA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无效，同时收回对总线的控制权。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16fd5a85-dd53-4756-8c68-7b13f95484d1"/>
  <p:tag name="COMMONDATA" val="eyJoZGlkIjoiOTQxYmYwYWIyNTlkNjhkMDVjNDhjZDU0NDI1YWJiOWMifQ=="/>
  <p:tag name="commondata" val="eyJoZGlkIjoiMzQ1Mzc5ZWNhMjM0OTM0ZjA5OGM2YTU5YTZhYjgwNjc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12127</Words>
  <Application>WPS 演示</Application>
  <PresentationFormat>宽屏</PresentationFormat>
  <Paragraphs>1365</Paragraphs>
  <Slides>75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75</vt:i4>
      </vt:variant>
    </vt:vector>
  </HeadingPairs>
  <TitlesOfParts>
    <vt:vector size="97" baseType="lpstr">
      <vt:lpstr>Arial</vt:lpstr>
      <vt:lpstr>宋体</vt:lpstr>
      <vt:lpstr>Wingdings</vt:lpstr>
      <vt:lpstr>黑体</vt:lpstr>
      <vt:lpstr>Times New Roman</vt:lpstr>
      <vt:lpstr>微软雅黑</vt:lpstr>
      <vt:lpstr>Arrows1</vt:lpstr>
      <vt:lpstr>ksdb</vt:lpstr>
      <vt:lpstr>等线</vt:lpstr>
      <vt:lpstr>Arial Unicode MS</vt:lpstr>
      <vt:lpstr>等线 Light</vt:lpstr>
      <vt:lpstr>华文楷体</vt:lpstr>
      <vt:lpstr>华文中宋</vt:lpstr>
      <vt:lpstr>Monotype Sorts</vt:lpstr>
      <vt:lpstr>Wingdings</vt:lpstr>
      <vt:lpstr>自定义设计方案</vt:lpstr>
      <vt:lpstr>Visio.Drawing.11</vt:lpstr>
      <vt:lpstr>Visio.Drawing.11</vt:lpstr>
      <vt:lpstr>Visio.Drawing.11</vt:lpstr>
      <vt:lpstr>Visio.Drawing.11</vt:lpstr>
      <vt:lpstr>PBrush</vt:lpstr>
      <vt:lpstr>PBrush</vt:lpstr>
      <vt:lpstr>第 7 章  DMA技术</vt:lpstr>
      <vt:lpstr> 第7章  DMA技术</vt:lpstr>
      <vt:lpstr>学 习 目 的</vt:lpstr>
      <vt:lpstr>重 点</vt:lpstr>
      <vt:lpstr> 7.1 DMA 概述</vt:lpstr>
      <vt:lpstr>7.2 DMA的传送过程及方式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(3)  DMA的操作类型</vt:lpstr>
      <vt:lpstr> 7.3 DMA 控制器 8237</vt:lpstr>
      <vt:lpstr> (1)  8237A 内部结构</vt:lpstr>
      <vt:lpstr>PowerPoint 演示文稿</vt:lpstr>
      <vt:lpstr> (2)  8237A 外部引脚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有效周期（由S0～S4五种周期组成）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(4)  8237A 内部寄存器的功能</vt:lpstr>
      <vt:lpstr>通道专用寄存器</vt:lpstr>
      <vt:lpstr>PowerPoint 演示文稿</vt:lpstr>
      <vt:lpstr>通道公用寄存器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(5)  8237A 内部寄存器的地址分配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(6)  8237A 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(2)  单片8237A 系统</vt:lpstr>
      <vt:lpstr> (3)  双片DMAC的DMA系统</vt:lpstr>
      <vt:lpstr> (4)  DMA系统应用实例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920</dc:creator>
  <cp:lastModifiedBy>zhmmx</cp:lastModifiedBy>
  <cp:revision>152</cp:revision>
  <dcterms:created xsi:type="dcterms:W3CDTF">2016-10-01T05:27:00Z</dcterms:created>
  <dcterms:modified xsi:type="dcterms:W3CDTF">2024-04-24T23:27:02Z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ICV">
    <vt:lpwstr>37CA59ADA50740BA9CF4282B0E64AB3F</vt:lpwstr>
  </property>
  <property fmtid="{D5CDD505-2E9C-101B-9397-08002B2CF9AE}" pid="4" name="KSOProductBuildVer">
    <vt:lpwstr>2052-12.1.0.16417</vt:lpwstr>
  </property>
</Properties>
</file>